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9"/>
  </p:notesMasterIdLst>
  <p:sldIdLst>
    <p:sldId id="257" r:id="rId2"/>
    <p:sldId id="955"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939" r:id="rId30"/>
    <p:sldId id="940" r:id="rId31"/>
    <p:sldId id="941" r:id="rId32"/>
    <p:sldId id="942" r:id="rId33"/>
    <p:sldId id="943" r:id="rId34"/>
    <p:sldId id="944" r:id="rId35"/>
    <p:sldId id="945" r:id="rId36"/>
    <p:sldId id="946" r:id="rId37"/>
    <p:sldId id="947" r:id="rId38"/>
    <p:sldId id="948" r:id="rId39"/>
    <p:sldId id="949" r:id="rId40"/>
    <p:sldId id="950" r:id="rId41"/>
    <p:sldId id="951" r:id="rId42"/>
    <p:sldId id="952" r:id="rId43"/>
    <p:sldId id="953" r:id="rId44"/>
    <p:sldId id="95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 id="397" r:id="rId157"/>
    <p:sldId id="398" r:id="rId158"/>
    <p:sldId id="399" r:id="rId159"/>
    <p:sldId id="400" r:id="rId160"/>
    <p:sldId id="401" r:id="rId161"/>
    <p:sldId id="402" r:id="rId162"/>
    <p:sldId id="403" r:id="rId163"/>
    <p:sldId id="404" r:id="rId164"/>
    <p:sldId id="405" r:id="rId165"/>
    <p:sldId id="406" r:id="rId166"/>
    <p:sldId id="407" r:id="rId167"/>
    <p:sldId id="408" r:id="rId168"/>
    <p:sldId id="409" r:id="rId169"/>
    <p:sldId id="410" r:id="rId170"/>
    <p:sldId id="411" r:id="rId171"/>
    <p:sldId id="412" r:id="rId172"/>
    <p:sldId id="413" r:id="rId173"/>
    <p:sldId id="414" r:id="rId174"/>
    <p:sldId id="415" r:id="rId175"/>
    <p:sldId id="416" r:id="rId176"/>
    <p:sldId id="417" r:id="rId177"/>
    <p:sldId id="418" r:id="rId178"/>
    <p:sldId id="419" r:id="rId179"/>
    <p:sldId id="420" r:id="rId180"/>
    <p:sldId id="421" r:id="rId181"/>
    <p:sldId id="422" r:id="rId182"/>
    <p:sldId id="423" r:id="rId183"/>
    <p:sldId id="424" r:id="rId184"/>
    <p:sldId id="425" r:id="rId185"/>
    <p:sldId id="426" r:id="rId186"/>
    <p:sldId id="427" r:id="rId187"/>
    <p:sldId id="428" r:id="rId188"/>
    <p:sldId id="429" r:id="rId189"/>
    <p:sldId id="430" r:id="rId190"/>
    <p:sldId id="431" r:id="rId191"/>
    <p:sldId id="432" r:id="rId192"/>
    <p:sldId id="433" r:id="rId193"/>
    <p:sldId id="434" r:id="rId194"/>
    <p:sldId id="435" r:id="rId195"/>
    <p:sldId id="436" r:id="rId196"/>
    <p:sldId id="437" r:id="rId197"/>
    <p:sldId id="438" r:id="rId198"/>
    <p:sldId id="439" r:id="rId199"/>
    <p:sldId id="440" r:id="rId200"/>
    <p:sldId id="441" r:id="rId201"/>
    <p:sldId id="442" r:id="rId202"/>
    <p:sldId id="443" r:id="rId203"/>
    <p:sldId id="444" r:id="rId204"/>
    <p:sldId id="445" r:id="rId205"/>
    <p:sldId id="446" r:id="rId206"/>
    <p:sldId id="447" r:id="rId207"/>
    <p:sldId id="448" r:id="rId208"/>
    <p:sldId id="449" r:id="rId209"/>
    <p:sldId id="450" r:id="rId210"/>
    <p:sldId id="451" r:id="rId211"/>
    <p:sldId id="452" r:id="rId212"/>
    <p:sldId id="453" r:id="rId213"/>
    <p:sldId id="454" r:id="rId214"/>
    <p:sldId id="455" r:id="rId215"/>
    <p:sldId id="456" r:id="rId216"/>
    <p:sldId id="457" r:id="rId217"/>
    <p:sldId id="458" r:id="rId218"/>
    <p:sldId id="459" r:id="rId219"/>
    <p:sldId id="460" r:id="rId220"/>
    <p:sldId id="461" r:id="rId221"/>
    <p:sldId id="462" r:id="rId222"/>
    <p:sldId id="463" r:id="rId223"/>
    <p:sldId id="464" r:id="rId224"/>
    <p:sldId id="465" r:id="rId225"/>
    <p:sldId id="956" r:id="rId226"/>
    <p:sldId id="466" r:id="rId227"/>
    <p:sldId id="957" r:id="rId228"/>
    <p:sldId id="467" r:id="rId229"/>
    <p:sldId id="468" r:id="rId230"/>
    <p:sldId id="469" r:id="rId231"/>
    <p:sldId id="958" r:id="rId232"/>
    <p:sldId id="470" r:id="rId233"/>
    <p:sldId id="471" r:id="rId234"/>
    <p:sldId id="472" r:id="rId235"/>
    <p:sldId id="473" r:id="rId236"/>
    <p:sldId id="474" r:id="rId237"/>
    <p:sldId id="475" r:id="rId238"/>
    <p:sldId id="476" r:id="rId239"/>
    <p:sldId id="477" r:id="rId240"/>
    <p:sldId id="478" r:id="rId241"/>
    <p:sldId id="479" r:id="rId242"/>
    <p:sldId id="480" r:id="rId243"/>
    <p:sldId id="481" r:id="rId244"/>
    <p:sldId id="482" r:id="rId245"/>
    <p:sldId id="483" r:id="rId246"/>
    <p:sldId id="484" r:id="rId247"/>
    <p:sldId id="485" r:id="rId248"/>
    <p:sldId id="486" r:id="rId249"/>
    <p:sldId id="488" r:id="rId250"/>
    <p:sldId id="489" r:id="rId251"/>
    <p:sldId id="490" r:id="rId252"/>
    <p:sldId id="487" r:id="rId253"/>
    <p:sldId id="491" r:id="rId254"/>
    <p:sldId id="492" r:id="rId255"/>
    <p:sldId id="493" r:id="rId256"/>
    <p:sldId id="494" r:id="rId257"/>
    <p:sldId id="495" r:id="rId258"/>
    <p:sldId id="496" r:id="rId259"/>
    <p:sldId id="497" r:id="rId260"/>
    <p:sldId id="498" r:id="rId261"/>
    <p:sldId id="499" r:id="rId262"/>
    <p:sldId id="500" r:id="rId263"/>
    <p:sldId id="501" r:id="rId264"/>
    <p:sldId id="502" r:id="rId265"/>
    <p:sldId id="503" r:id="rId266"/>
    <p:sldId id="504" r:id="rId267"/>
    <p:sldId id="505" r:id="rId268"/>
    <p:sldId id="506" r:id="rId269"/>
    <p:sldId id="507" r:id="rId270"/>
    <p:sldId id="508" r:id="rId271"/>
    <p:sldId id="509" r:id="rId272"/>
    <p:sldId id="510" r:id="rId273"/>
    <p:sldId id="511" r:id="rId274"/>
    <p:sldId id="512" r:id="rId275"/>
    <p:sldId id="513" r:id="rId276"/>
    <p:sldId id="514" r:id="rId277"/>
    <p:sldId id="515" r:id="rId278"/>
    <p:sldId id="516" r:id="rId279"/>
    <p:sldId id="517" r:id="rId280"/>
    <p:sldId id="518" r:id="rId281"/>
    <p:sldId id="519" r:id="rId282"/>
    <p:sldId id="520" r:id="rId283"/>
    <p:sldId id="521" r:id="rId284"/>
    <p:sldId id="522" r:id="rId285"/>
    <p:sldId id="523" r:id="rId286"/>
    <p:sldId id="524" r:id="rId287"/>
    <p:sldId id="525" r:id="rId288"/>
    <p:sldId id="526" r:id="rId289"/>
    <p:sldId id="527" r:id="rId290"/>
    <p:sldId id="528" r:id="rId291"/>
    <p:sldId id="529" r:id="rId292"/>
    <p:sldId id="530" r:id="rId293"/>
    <p:sldId id="531" r:id="rId294"/>
    <p:sldId id="532" r:id="rId295"/>
    <p:sldId id="533" r:id="rId296"/>
    <p:sldId id="534" r:id="rId297"/>
    <p:sldId id="535" r:id="rId298"/>
    <p:sldId id="536" r:id="rId299"/>
    <p:sldId id="537" r:id="rId300"/>
    <p:sldId id="538" r:id="rId301"/>
    <p:sldId id="539" r:id="rId302"/>
    <p:sldId id="540" r:id="rId303"/>
    <p:sldId id="541" r:id="rId304"/>
    <p:sldId id="542" r:id="rId305"/>
    <p:sldId id="543" r:id="rId306"/>
    <p:sldId id="544" r:id="rId307"/>
    <p:sldId id="545" r:id="rId308"/>
    <p:sldId id="546" r:id="rId309"/>
    <p:sldId id="547" r:id="rId310"/>
    <p:sldId id="548" r:id="rId311"/>
    <p:sldId id="549" r:id="rId312"/>
    <p:sldId id="550" r:id="rId313"/>
    <p:sldId id="551" r:id="rId314"/>
    <p:sldId id="552" r:id="rId315"/>
    <p:sldId id="553" r:id="rId316"/>
    <p:sldId id="554" r:id="rId317"/>
    <p:sldId id="555" r:id="rId318"/>
    <p:sldId id="556" r:id="rId319"/>
    <p:sldId id="557" r:id="rId320"/>
    <p:sldId id="558" r:id="rId321"/>
    <p:sldId id="559" r:id="rId322"/>
    <p:sldId id="560" r:id="rId323"/>
    <p:sldId id="561" r:id="rId324"/>
    <p:sldId id="562" r:id="rId325"/>
    <p:sldId id="563" r:id="rId326"/>
    <p:sldId id="564" r:id="rId327"/>
    <p:sldId id="565" r:id="rId328"/>
    <p:sldId id="566" r:id="rId329"/>
    <p:sldId id="567" r:id="rId330"/>
    <p:sldId id="568" r:id="rId331"/>
    <p:sldId id="569" r:id="rId332"/>
    <p:sldId id="570" r:id="rId333"/>
    <p:sldId id="571" r:id="rId334"/>
    <p:sldId id="572" r:id="rId335"/>
    <p:sldId id="573" r:id="rId336"/>
    <p:sldId id="574" r:id="rId337"/>
    <p:sldId id="575" r:id="rId338"/>
    <p:sldId id="576" r:id="rId339"/>
    <p:sldId id="577" r:id="rId340"/>
    <p:sldId id="578" r:id="rId341"/>
    <p:sldId id="579" r:id="rId342"/>
    <p:sldId id="580" r:id="rId343"/>
    <p:sldId id="581" r:id="rId344"/>
    <p:sldId id="582" r:id="rId345"/>
    <p:sldId id="583" r:id="rId346"/>
    <p:sldId id="584" r:id="rId347"/>
    <p:sldId id="585" r:id="rId348"/>
    <p:sldId id="586" r:id="rId349"/>
    <p:sldId id="587" r:id="rId350"/>
    <p:sldId id="588" r:id="rId351"/>
    <p:sldId id="589" r:id="rId352"/>
    <p:sldId id="590" r:id="rId353"/>
    <p:sldId id="591" r:id="rId354"/>
    <p:sldId id="592" r:id="rId355"/>
    <p:sldId id="593" r:id="rId356"/>
    <p:sldId id="594" r:id="rId357"/>
    <p:sldId id="595" r:id="rId358"/>
    <p:sldId id="596" r:id="rId359"/>
    <p:sldId id="597" r:id="rId360"/>
    <p:sldId id="598" r:id="rId361"/>
    <p:sldId id="599" r:id="rId362"/>
    <p:sldId id="600" r:id="rId363"/>
    <p:sldId id="601" r:id="rId364"/>
    <p:sldId id="602" r:id="rId365"/>
    <p:sldId id="603" r:id="rId366"/>
    <p:sldId id="604" r:id="rId367"/>
    <p:sldId id="605" r:id="rId368"/>
    <p:sldId id="606" r:id="rId369"/>
    <p:sldId id="607" r:id="rId370"/>
    <p:sldId id="608" r:id="rId371"/>
    <p:sldId id="609" r:id="rId372"/>
    <p:sldId id="610" r:id="rId373"/>
    <p:sldId id="611" r:id="rId374"/>
    <p:sldId id="612" r:id="rId375"/>
    <p:sldId id="613" r:id="rId376"/>
    <p:sldId id="614" r:id="rId377"/>
    <p:sldId id="615" r:id="rId378"/>
    <p:sldId id="616" r:id="rId379"/>
    <p:sldId id="617" r:id="rId380"/>
    <p:sldId id="618" r:id="rId381"/>
    <p:sldId id="619" r:id="rId382"/>
    <p:sldId id="620" r:id="rId383"/>
    <p:sldId id="621" r:id="rId384"/>
    <p:sldId id="622" r:id="rId385"/>
    <p:sldId id="623" r:id="rId386"/>
    <p:sldId id="624" r:id="rId387"/>
    <p:sldId id="625" r:id="rId388"/>
    <p:sldId id="626" r:id="rId389"/>
    <p:sldId id="627" r:id="rId390"/>
    <p:sldId id="628" r:id="rId391"/>
    <p:sldId id="629" r:id="rId392"/>
    <p:sldId id="630" r:id="rId393"/>
    <p:sldId id="631" r:id="rId394"/>
    <p:sldId id="632" r:id="rId395"/>
    <p:sldId id="633" r:id="rId396"/>
    <p:sldId id="634" r:id="rId397"/>
    <p:sldId id="635" r:id="rId398"/>
    <p:sldId id="636" r:id="rId399"/>
    <p:sldId id="637" r:id="rId400"/>
    <p:sldId id="638" r:id="rId401"/>
    <p:sldId id="639" r:id="rId402"/>
    <p:sldId id="640" r:id="rId403"/>
    <p:sldId id="641" r:id="rId404"/>
    <p:sldId id="642" r:id="rId405"/>
    <p:sldId id="643" r:id="rId406"/>
    <p:sldId id="644" r:id="rId407"/>
    <p:sldId id="645" r:id="rId408"/>
    <p:sldId id="646" r:id="rId409"/>
    <p:sldId id="647" r:id="rId410"/>
    <p:sldId id="648" r:id="rId411"/>
    <p:sldId id="649" r:id="rId412"/>
    <p:sldId id="650" r:id="rId413"/>
    <p:sldId id="651" r:id="rId414"/>
    <p:sldId id="652" r:id="rId415"/>
    <p:sldId id="653" r:id="rId416"/>
    <p:sldId id="654" r:id="rId417"/>
    <p:sldId id="775" r:id="rId418"/>
    <p:sldId id="776" r:id="rId419"/>
    <p:sldId id="777" r:id="rId420"/>
    <p:sldId id="778" r:id="rId421"/>
    <p:sldId id="779" r:id="rId422"/>
    <p:sldId id="780" r:id="rId423"/>
    <p:sldId id="781" r:id="rId424"/>
    <p:sldId id="782" r:id="rId425"/>
    <p:sldId id="783" r:id="rId426"/>
    <p:sldId id="784" r:id="rId427"/>
    <p:sldId id="785" r:id="rId428"/>
    <p:sldId id="786" r:id="rId429"/>
    <p:sldId id="787" r:id="rId430"/>
    <p:sldId id="788" r:id="rId431"/>
    <p:sldId id="789" r:id="rId432"/>
    <p:sldId id="790" r:id="rId433"/>
    <p:sldId id="791" r:id="rId434"/>
    <p:sldId id="792" r:id="rId435"/>
    <p:sldId id="793" r:id="rId436"/>
    <p:sldId id="794" r:id="rId437"/>
    <p:sldId id="795" r:id="rId438"/>
    <p:sldId id="796" r:id="rId439"/>
    <p:sldId id="797" r:id="rId440"/>
    <p:sldId id="798" r:id="rId441"/>
    <p:sldId id="799" r:id="rId442"/>
    <p:sldId id="800" r:id="rId443"/>
    <p:sldId id="801" r:id="rId444"/>
    <p:sldId id="802" r:id="rId445"/>
    <p:sldId id="803" r:id="rId446"/>
    <p:sldId id="804" r:id="rId447"/>
    <p:sldId id="805" r:id="rId448"/>
    <p:sldId id="806" r:id="rId449"/>
    <p:sldId id="807" r:id="rId450"/>
    <p:sldId id="808" r:id="rId451"/>
    <p:sldId id="809" r:id="rId452"/>
    <p:sldId id="810" r:id="rId453"/>
    <p:sldId id="811" r:id="rId454"/>
    <p:sldId id="812" r:id="rId455"/>
    <p:sldId id="813" r:id="rId456"/>
    <p:sldId id="814" r:id="rId457"/>
    <p:sldId id="815" r:id="rId458"/>
    <p:sldId id="816" r:id="rId459"/>
    <p:sldId id="817" r:id="rId460"/>
    <p:sldId id="818" r:id="rId461"/>
    <p:sldId id="819" r:id="rId462"/>
    <p:sldId id="820" r:id="rId463"/>
    <p:sldId id="821" r:id="rId464"/>
    <p:sldId id="822" r:id="rId465"/>
    <p:sldId id="823" r:id="rId466"/>
    <p:sldId id="824" r:id="rId467"/>
    <p:sldId id="875" r:id="rId468"/>
    <p:sldId id="876" r:id="rId469"/>
    <p:sldId id="877" r:id="rId470"/>
    <p:sldId id="878" r:id="rId471"/>
    <p:sldId id="879" r:id="rId472"/>
    <p:sldId id="880" r:id="rId473"/>
    <p:sldId id="881" r:id="rId474"/>
    <p:sldId id="882" r:id="rId475"/>
    <p:sldId id="883" r:id="rId476"/>
    <p:sldId id="884" r:id="rId477"/>
    <p:sldId id="885" r:id="rId478"/>
    <p:sldId id="886" r:id="rId479"/>
    <p:sldId id="887" r:id="rId480"/>
    <p:sldId id="888" r:id="rId481"/>
    <p:sldId id="889" r:id="rId482"/>
    <p:sldId id="890" r:id="rId483"/>
    <p:sldId id="891" r:id="rId484"/>
    <p:sldId id="892" r:id="rId485"/>
    <p:sldId id="913" r:id="rId486"/>
    <p:sldId id="914" r:id="rId487"/>
    <p:sldId id="915" r:id="rId488"/>
    <p:sldId id="916" r:id="rId489"/>
    <p:sldId id="917" r:id="rId490"/>
    <p:sldId id="918" r:id="rId491"/>
    <p:sldId id="919" r:id="rId492"/>
    <p:sldId id="920" r:id="rId493"/>
    <p:sldId id="921" r:id="rId494"/>
    <p:sldId id="922" r:id="rId495"/>
    <p:sldId id="923" r:id="rId496"/>
    <p:sldId id="924" r:id="rId497"/>
    <p:sldId id="925" r:id="rId498"/>
    <p:sldId id="926" r:id="rId499"/>
    <p:sldId id="927" r:id="rId500"/>
    <p:sldId id="928" r:id="rId501"/>
    <p:sldId id="906" r:id="rId502"/>
    <p:sldId id="907" r:id="rId503"/>
    <p:sldId id="908" r:id="rId504"/>
    <p:sldId id="909" r:id="rId505"/>
    <p:sldId id="912" r:id="rId506"/>
    <p:sldId id="910" r:id="rId507"/>
    <p:sldId id="911" r:id="rId508"/>
    <p:sldId id="929" r:id="rId509"/>
    <p:sldId id="930" r:id="rId510"/>
    <p:sldId id="931" r:id="rId511"/>
    <p:sldId id="932" r:id="rId512"/>
    <p:sldId id="933" r:id="rId513"/>
    <p:sldId id="934" r:id="rId514"/>
    <p:sldId id="935" r:id="rId515"/>
    <p:sldId id="936" r:id="rId516"/>
    <p:sldId id="937" r:id="rId517"/>
    <p:sldId id="938" r:id="rId5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FD99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83" autoAdjust="0"/>
    <p:restoredTop sz="96366" autoAdjust="0"/>
  </p:normalViewPr>
  <p:slideViewPr>
    <p:cSldViewPr snapToGrid="0">
      <p:cViewPr varScale="1">
        <p:scale>
          <a:sx n="96" d="100"/>
          <a:sy n="96" d="100"/>
        </p:scale>
        <p:origin x="446" y="230"/>
      </p:cViewPr>
      <p:guideLst/>
    </p:cSldViewPr>
  </p:slideViewPr>
  <p:outlineViewPr>
    <p:cViewPr>
      <p:scale>
        <a:sx n="33" d="100"/>
        <a:sy n="33" d="100"/>
      </p:scale>
      <p:origin x="0" y="-166060"/>
    </p:cViewPr>
  </p:outlineViewPr>
  <p:notesTextViewPr>
    <p:cViewPr>
      <p:scale>
        <a:sx n="1" d="1"/>
        <a:sy n="1" d="1"/>
      </p:scale>
      <p:origin x="0" y="0"/>
    </p:cViewPr>
  </p:notesTextViewPr>
  <p:sorterViewPr>
    <p:cViewPr>
      <p:scale>
        <a:sx n="100" d="100"/>
        <a:sy n="100" d="100"/>
      </p:scale>
      <p:origin x="0" y="-6090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notesMaster" Target="notesMasters/notesMaster1.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presProps" Target="pres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56.wmf"/><Relationship Id="rId4" Type="http://schemas.openxmlformats.org/officeDocument/2006/relationships/image" Target="../media/image72.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520.wmf"/><Relationship Id="rId2" Type="http://schemas.openxmlformats.org/officeDocument/2006/relationships/image" Target="../media/image519.wmf"/><Relationship Id="rId1" Type="http://schemas.openxmlformats.org/officeDocument/2006/relationships/image" Target="../media/image137.wmf"/><Relationship Id="rId4" Type="http://schemas.openxmlformats.org/officeDocument/2006/relationships/image" Target="../media/image521.w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524.emf"/><Relationship Id="rId1" Type="http://schemas.openxmlformats.org/officeDocument/2006/relationships/image" Target="../media/image523.e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528.wmf"/><Relationship Id="rId2" Type="http://schemas.openxmlformats.org/officeDocument/2006/relationships/image" Target="../media/image527.wmf"/><Relationship Id="rId1" Type="http://schemas.openxmlformats.org/officeDocument/2006/relationships/image" Target="../media/image526.e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531.wmf"/><Relationship Id="rId7" Type="http://schemas.openxmlformats.org/officeDocument/2006/relationships/image" Target="../media/image535.wmf"/><Relationship Id="rId2" Type="http://schemas.openxmlformats.org/officeDocument/2006/relationships/image" Target="../media/image530.wmf"/><Relationship Id="rId1" Type="http://schemas.openxmlformats.org/officeDocument/2006/relationships/image" Target="../media/image529.wmf"/><Relationship Id="rId6" Type="http://schemas.openxmlformats.org/officeDocument/2006/relationships/image" Target="../media/image534.wmf"/><Relationship Id="rId5" Type="http://schemas.openxmlformats.org/officeDocument/2006/relationships/image" Target="../media/image533.wmf"/><Relationship Id="rId4" Type="http://schemas.openxmlformats.org/officeDocument/2006/relationships/image" Target="../media/image532.w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536.e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551.emf"/><Relationship Id="rId1" Type="http://schemas.openxmlformats.org/officeDocument/2006/relationships/image" Target="../media/image550.emf"/></Relationships>
</file>

<file path=ppt/drawings/_rels/vmlDrawing106.vml.rels><?xml version="1.0" encoding="UTF-8" standalone="yes"?>
<Relationships xmlns="http://schemas.openxmlformats.org/package/2006/relationships"><Relationship Id="rId8" Type="http://schemas.openxmlformats.org/officeDocument/2006/relationships/image" Target="../media/image559.wmf"/><Relationship Id="rId3" Type="http://schemas.openxmlformats.org/officeDocument/2006/relationships/image" Target="../media/image554.wmf"/><Relationship Id="rId7" Type="http://schemas.openxmlformats.org/officeDocument/2006/relationships/image" Target="../media/image558.wmf"/><Relationship Id="rId2" Type="http://schemas.openxmlformats.org/officeDocument/2006/relationships/image" Target="../media/image553.wmf"/><Relationship Id="rId1" Type="http://schemas.openxmlformats.org/officeDocument/2006/relationships/image" Target="../media/image552.wmf"/><Relationship Id="rId6" Type="http://schemas.openxmlformats.org/officeDocument/2006/relationships/image" Target="../media/image557.wmf"/><Relationship Id="rId5" Type="http://schemas.openxmlformats.org/officeDocument/2006/relationships/image" Target="../media/image556.wmf"/><Relationship Id="rId4" Type="http://schemas.openxmlformats.org/officeDocument/2006/relationships/image" Target="../media/image555.wmf"/><Relationship Id="rId9" Type="http://schemas.openxmlformats.org/officeDocument/2006/relationships/image" Target="../media/image560.w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563.wmf"/><Relationship Id="rId2" Type="http://schemas.openxmlformats.org/officeDocument/2006/relationships/image" Target="../media/image562.wmf"/><Relationship Id="rId1" Type="http://schemas.openxmlformats.org/officeDocument/2006/relationships/image" Target="../media/image561.w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567.emf"/><Relationship Id="rId2" Type="http://schemas.openxmlformats.org/officeDocument/2006/relationships/image" Target="../media/image566.emf"/><Relationship Id="rId1" Type="http://schemas.openxmlformats.org/officeDocument/2006/relationships/image" Target="../media/image565.e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570.emf"/><Relationship Id="rId2" Type="http://schemas.openxmlformats.org/officeDocument/2006/relationships/image" Target="../media/image569.emf"/><Relationship Id="rId1" Type="http://schemas.openxmlformats.org/officeDocument/2006/relationships/image" Target="../media/image568.emf"/><Relationship Id="rId5" Type="http://schemas.openxmlformats.org/officeDocument/2006/relationships/image" Target="../media/image572.emf"/><Relationship Id="rId4" Type="http://schemas.openxmlformats.org/officeDocument/2006/relationships/image" Target="../media/image571.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573.emf"/></Relationships>
</file>

<file path=ppt/drawings/_rels/vmlDrawing111.vml.rels><?xml version="1.0" encoding="UTF-8" standalone="yes"?>
<Relationships xmlns="http://schemas.openxmlformats.org/package/2006/relationships"><Relationship Id="rId2" Type="http://schemas.openxmlformats.org/officeDocument/2006/relationships/image" Target="../media/image573.emf"/><Relationship Id="rId1" Type="http://schemas.openxmlformats.org/officeDocument/2006/relationships/image" Target="../media/image574.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575.emf"/></Relationships>
</file>

<file path=ppt/drawings/_rels/vmlDrawing113.vml.rels><?xml version="1.0" encoding="UTF-8" standalone="yes"?>
<Relationships xmlns="http://schemas.openxmlformats.org/package/2006/relationships"><Relationship Id="rId2" Type="http://schemas.openxmlformats.org/officeDocument/2006/relationships/image" Target="../media/image596.emf"/><Relationship Id="rId1" Type="http://schemas.openxmlformats.org/officeDocument/2006/relationships/image" Target="../media/image595.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598.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601.wmf"/><Relationship Id="rId2" Type="http://schemas.openxmlformats.org/officeDocument/2006/relationships/image" Target="../media/image600.emf"/><Relationship Id="rId1" Type="http://schemas.openxmlformats.org/officeDocument/2006/relationships/image" Target="../media/image599.emf"/><Relationship Id="rId6" Type="http://schemas.openxmlformats.org/officeDocument/2006/relationships/image" Target="../media/image604.wmf"/><Relationship Id="rId5" Type="http://schemas.openxmlformats.org/officeDocument/2006/relationships/image" Target="../media/image603.wmf"/><Relationship Id="rId4" Type="http://schemas.openxmlformats.org/officeDocument/2006/relationships/image" Target="../media/image602.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607.wmf"/><Relationship Id="rId2" Type="http://schemas.openxmlformats.org/officeDocument/2006/relationships/image" Target="../media/image606.wmf"/><Relationship Id="rId1" Type="http://schemas.openxmlformats.org/officeDocument/2006/relationships/image" Target="../media/image605.wmf"/></Relationships>
</file>

<file path=ppt/drawings/_rels/vmlDrawing117.vml.rels><?xml version="1.0" encoding="UTF-8" standalone="yes"?>
<Relationships xmlns="http://schemas.openxmlformats.org/package/2006/relationships"><Relationship Id="rId2" Type="http://schemas.openxmlformats.org/officeDocument/2006/relationships/image" Target="../media/image610.emf"/><Relationship Id="rId1" Type="http://schemas.openxmlformats.org/officeDocument/2006/relationships/image" Target="../media/image609.w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613.w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61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619.emf"/><Relationship Id="rId2" Type="http://schemas.openxmlformats.org/officeDocument/2006/relationships/image" Target="../media/image618.wmf"/><Relationship Id="rId1" Type="http://schemas.openxmlformats.org/officeDocument/2006/relationships/image" Target="../media/image617.wmf"/><Relationship Id="rId6" Type="http://schemas.openxmlformats.org/officeDocument/2006/relationships/image" Target="../media/image622.emf"/><Relationship Id="rId5" Type="http://schemas.openxmlformats.org/officeDocument/2006/relationships/image" Target="../media/image621.wmf"/><Relationship Id="rId4" Type="http://schemas.openxmlformats.org/officeDocument/2006/relationships/image" Target="../media/image620.wmf"/></Relationships>
</file>

<file path=ppt/drawings/_rels/vmlDrawing121.vml.rels><?xml version="1.0" encoding="UTF-8" standalone="yes"?>
<Relationships xmlns="http://schemas.openxmlformats.org/package/2006/relationships"><Relationship Id="rId8" Type="http://schemas.openxmlformats.org/officeDocument/2006/relationships/image" Target="../media/image630.wmf"/><Relationship Id="rId3" Type="http://schemas.openxmlformats.org/officeDocument/2006/relationships/image" Target="../media/image625.wmf"/><Relationship Id="rId7" Type="http://schemas.openxmlformats.org/officeDocument/2006/relationships/image" Target="../media/image629.wmf"/><Relationship Id="rId12" Type="http://schemas.openxmlformats.org/officeDocument/2006/relationships/image" Target="../media/image634.emf"/><Relationship Id="rId2" Type="http://schemas.openxmlformats.org/officeDocument/2006/relationships/image" Target="../media/image624.wmf"/><Relationship Id="rId1" Type="http://schemas.openxmlformats.org/officeDocument/2006/relationships/image" Target="../media/image623.wmf"/><Relationship Id="rId6" Type="http://schemas.openxmlformats.org/officeDocument/2006/relationships/image" Target="../media/image628.wmf"/><Relationship Id="rId11" Type="http://schemas.openxmlformats.org/officeDocument/2006/relationships/image" Target="../media/image633.wmf"/><Relationship Id="rId5" Type="http://schemas.openxmlformats.org/officeDocument/2006/relationships/image" Target="../media/image627.wmf"/><Relationship Id="rId10" Type="http://schemas.openxmlformats.org/officeDocument/2006/relationships/image" Target="../media/image632.wmf"/><Relationship Id="rId4" Type="http://schemas.openxmlformats.org/officeDocument/2006/relationships/image" Target="../media/image626.wmf"/><Relationship Id="rId9" Type="http://schemas.openxmlformats.org/officeDocument/2006/relationships/image" Target="../media/image631.wmf"/></Relationships>
</file>

<file path=ppt/drawings/_rels/vmlDrawing122.vml.rels><?xml version="1.0" encoding="UTF-8" standalone="yes"?>
<Relationships xmlns="http://schemas.openxmlformats.org/package/2006/relationships"><Relationship Id="rId8" Type="http://schemas.openxmlformats.org/officeDocument/2006/relationships/image" Target="../media/image641.wmf"/><Relationship Id="rId3" Type="http://schemas.openxmlformats.org/officeDocument/2006/relationships/image" Target="../media/image637.wmf"/><Relationship Id="rId7" Type="http://schemas.openxmlformats.org/officeDocument/2006/relationships/image" Target="../media/image640.wmf"/><Relationship Id="rId2" Type="http://schemas.openxmlformats.org/officeDocument/2006/relationships/image" Target="../media/image636.wmf"/><Relationship Id="rId1" Type="http://schemas.openxmlformats.org/officeDocument/2006/relationships/image" Target="../media/image635.wmf"/><Relationship Id="rId6" Type="http://schemas.openxmlformats.org/officeDocument/2006/relationships/image" Target="../media/image624.wmf"/><Relationship Id="rId5" Type="http://schemas.openxmlformats.org/officeDocument/2006/relationships/image" Target="../media/image639.wmf"/><Relationship Id="rId4" Type="http://schemas.openxmlformats.org/officeDocument/2006/relationships/image" Target="../media/image638.w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642.w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645.wmf"/><Relationship Id="rId2" Type="http://schemas.openxmlformats.org/officeDocument/2006/relationships/image" Target="../media/image644.wmf"/><Relationship Id="rId1" Type="http://schemas.openxmlformats.org/officeDocument/2006/relationships/image" Target="../media/image643.wmf"/><Relationship Id="rId4" Type="http://schemas.openxmlformats.org/officeDocument/2006/relationships/image" Target="../media/image646.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649.wmf"/><Relationship Id="rId2" Type="http://schemas.openxmlformats.org/officeDocument/2006/relationships/image" Target="../media/image648.wmf"/><Relationship Id="rId1" Type="http://schemas.openxmlformats.org/officeDocument/2006/relationships/image" Target="../media/image647.emf"/><Relationship Id="rId5" Type="http://schemas.openxmlformats.org/officeDocument/2006/relationships/image" Target="../media/image651.wmf"/><Relationship Id="rId4" Type="http://schemas.openxmlformats.org/officeDocument/2006/relationships/image" Target="../media/image650.wmf"/></Relationships>
</file>

<file path=ppt/drawings/_rels/vmlDrawing126.vml.rels><?xml version="1.0" encoding="UTF-8" standalone="yes"?>
<Relationships xmlns="http://schemas.openxmlformats.org/package/2006/relationships"><Relationship Id="rId8" Type="http://schemas.openxmlformats.org/officeDocument/2006/relationships/image" Target="../media/image658.wmf"/><Relationship Id="rId3" Type="http://schemas.openxmlformats.org/officeDocument/2006/relationships/image" Target="../media/image653.wmf"/><Relationship Id="rId7" Type="http://schemas.openxmlformats.org/officeDocument/2006/relationships/image" Target="../media/image657.wmf"/><Relationship Id="rId2" Type="http://schemas.openxmlformats.org/officeDocument/2006/relationships/image" Target="../media/image651.wmf"/><Relationship Id="rId1" Type="http://schemas.openxmlformats.org/officeDocument/2006/relationships/image" Target="../media/image652.wmf"/><Relationship Id="rId6" Type="http://schemas.openxmlformats.org/officeDocument/2006/relationships/image" Target="../media/image656.wmf"/><Relationship Id="rId5" Type="http://schemas.openxmlformats.org/officeDocument/2006/relationships/image" Target="../media/image655.wmf"/><Relationship Id="rId10" Type="http://schemas.openxmlformats.org/officeDocument/2006/relationships/image" Target="../media/image660.wmf"/><Relationship Id="rId4" Type="http://schemas.openxmlformats.org/officeDocument/2006/relationships/image" Target="../media/image654.wmf"/><Relationship Id="rId9" Type="http://schemas.openxmlformats.org/officeDocument/2006/relationships/image" Target="../media/image659.w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663.e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666.wmf"/><Relationship Id="rId2" Type="http://schemas.openxmlformats.org/officeDocument/2006/relationships/image" Target="../media/image665.wmf"/><Relationship Id="rId1" Type="http://schemas.openxmlformats.org/officeDocument/2006/relationships/image" Target="../media/image664.emf"/><Relationship Id="rId4" Type="http://schemas.openxmlformats.org/officeDocument/2006/relationships/image" Target="../media/image667.w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66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669.w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672.wmf"/><Relationship Id="rId2" Type="http://schemas.openxmlformats.org/officeDocument/2006/relationships/image" Target="../media/image671.wmf"/><Relationship Id="rId1" Type="http://schemas.openxmlformats.org/officeDocument/2006/relationships/image" Target="../media/image670.w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673.w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685.e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688.wmf"/><Relationship Id="rId2" Type="http://schemas.openxmlformats.org/officeDocument/2006/relationships/image" Target="../media/image687.wmf"/><Relationship Id="rId1" Type="http://schemas.openxmlformats.org/officeDocument/2006/relationships/image" Target="../media/image686.wmf"/><Relationship Id="rId5" Type="http://schemas.openxmlformats.org/officeDocument/2006/relationships/image" Target="../media/image690.wmf"/><Relationship Id="rId4" Type="http://schemas.openxmlformats.org/officeDocument/2006/relationships/image" Target="../media/image689.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693.wmf"/><Relationship Id="rId2" Type="http://schemas.openxmlformats.org/officeDocument/2006/relationships/image" Target="../media/image692.wmf"/><Relationship Id="rId1" Type="http://schemas.openxmlformats.org/officeDocument/2006/relationships/image" Target="../media/image691.wmf"/><Relationship Id="rId6" Type="http://schemas.openxmlformats.org/officeDocument/2006/relationships/image" Target="../media/image696.wmf"/><Relationship Id="rId5" Type="http://schemas.openxmlformats.org/officeDocument/2006/relationships/image" Target="../media/image695.wmf"/><Relationship Id="rId4" Type="http://schemas.openxmlformats.org/officeDocument/2006/relationships/image" Target="../media/image694.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699.wmf"/><Relationship Id="rId2" Type="http://schemas.openxmlformats.org/officeDocument/2006/relationships/image" Target="../media/image698.wmf"/><Relationship Id="rId1" Type="http://schemas.openxmlformats.org/officeDocument/2006/relationships/image" Target="../media/image697.wmf"/><Relationship Id="rId6" Type="http://schemas.openxmlformats.org/officeDocument/2006/relationships/image" Target="../media/image702.wmf"/><Relationship Id="rId5" Type="http://schemas.openxmlformats.org/officeDocument/2006/relationships/image" Target="../media/image701.wmf"/><Relationship Id="rId4" Type="http://schemas.openxmlformats.org/officeDocument/2006/relationships/image" Target="../media/image700.w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703.w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705.wmf"/><Relationship Id="rId2" Type="http://schemas.openxmlformats.org/officeDocument/2006/relationships/image" Target="../media/image703.wmf"/><Relationship Id="rId1" Type="http://schemas.openxmlformats.org/officeDocument/2006/relationships/image" Target="../media/image704.wmf"/><Relationship Id="rId6" Type="http://schemas.openxmlformats.org/officeDocument/2006/relationships/image" Target="../media/image708.wmf"/><Relationship Id="rId5" Type="http://schemas.openxmlformats.org/officeDocument/2006/relationships/image" Target="../media/image707.wmf"/><Relationship Id="rId4" Type="http://schemas.openxmlformats.org/officeDocument/2006/relationships/image" Target="../media/image706.w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70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710.wmf"/></Relationships>
</file>

<file path=ppt/drawings/_rels/vmlDrawing141.vml.rels><?xml version="1.0" encoding="UTF-8" standalone="yes"?>
<Relationships xmlns="http://schemas.openxmlformats.org/package/2006/relationships"><Relationship Id="rId2" Type="http://schemas.openxmlformats.org/officeDocument/2006/relationships/image" Target="../media/image712.wmf"/><Relationship Id="rId1" Type="http://schemas.openxmlformats.org/officeDocument/2006/relationships/image" Target="../media/image711.wmf"/></Relationships>
</file>

<file path=ppt/drawings/_rels/vmlDrawing142.vml.rels><?xml version="1.0" encoding="UTF-8" standalone="yes"?>
<Relationships xmlns="http://schemas.openxmlformats.org/package/2006/relationships"><Relationship Id="rId8" Type="http://schemas.openxmlformats.org/officeDocument/2006/relationships/image" Target="../media/image730.wmf"/><Relationship Id="rId3" Type="http://schemas.openxmlformats.org/officeDocument/2006/relationships/image" Target="../media/image725.wmf"/><Relationship Id="rId7" Type="http://schemas.openxmlformats.org/officeDocument/2006/relationships/image" Target="../media/image729.wmf"/><Relationship Id="rId2" Type="http://schemas.openxmlformats.org/officeDocument/2006/relationships/image" Target="../media/image724.wmf"/><Relationship Id="rId1" Type="http://schemas.openxmlformats.org/officeDocument/2006/relationships/image" Target="../media/image723.wmf"/><Relationship Id="rId6" Type="http://schemas.openxmlformats.org/officeDocument/2006/relationships/image" Target="../media/image728.wmf"/><Relationship Id="rId5" Type="http://schemas.openxmlformats.org/officeDocument/2006/relationships/image" Target="../media/image727.wmf"/><Relationship Id="rId4" Type="http://schemas.openxmlformats.org/officeDocument/2006/relationships/image" Target="../media/image726.wmf"/></Relationships>
</file>

<file path=ppt/drawings/_rels/vmlDrawing143.vml.rels><?xml version="1.0" encoding="UTF-8" standalone="yes"?>
<Relationships xmlns="http://schemas.openxmlformats.org/package/2006/relationships"><Relationship Id="rId3" Type="http://schemas.openxmlformats.org/officeDocument/2006/relationships/image" Target="../media/image733.wmf"/><Relationship Id="rId2" Type="http://schemas.openxmlformats.org/officeDocument/2006/relationships/image" Target="../media/image732.wmf"/><Relationship Id="rId1" Type="http://schemas.openxmlformats.org/officeDocument/2006/relationships/image" Target="../media/image731.wmf"/><Relationship Id="rId4" Type="http://schemas.openxmlformats.org/officeDocument/2006/relationships/image" Target="../media/image734.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737.wmf"/><Relationship Id="rId2" Type="http://schemas.openxmlformats.org/officeDocument/2006/relationships/image" Target="../media/image736.wmf"/><Relationship Id="rId1" Type="http://schemas.openxmlformats.org/officeDocument/2006/relationships/image" Target="../media/image735.wmf"/></Relationships>
</file>

<file path=ppt/drawings/_rels/vmlDrawing145.vml.rels><?xml version="1.0" encoding="UTF-8" standalone="yes"?>
<Relationships xmlns="http://schemas.openxmlformats.org/package/2006/relationships"><Relationship Id="rId2" Type="http://schemas.openxmlformats.org/officeDocument/2006/relationships/image" Target="../media/image743.wmf"/><Relationship Id="rId1" Type="http://schemas.openxmlformats.org/officeDocument/2006/relationships/image" Target="../media/image742.wmf"/></Relationships>
</file>

<file path=ppt/drawings/_rels/vmlDrawing146.vml.rels><?xml version="1.0" encoding="UTF-8" standalone="yes"?>
<Relationships xmlns="http://schemas.openxmlformats.org/package/2006/relationships"><Relationship Id="rId3" Type="http://schemas.openxmlformats.org/officeDocument/2006/relationships/image" Target="../media/image746.wmf"/><Relationship Id="rId2" Type="http://schemas.openxmlformats.org/officeDocument/2006/relationships/image" Target="../media/image745.wmf"/><Relationship Id="rId1" Type="http://schemas.openxmlformats.org/officeDocument/2006/relationships/image" Target="../media/image744.wmf"/><Relationship Id="rId6" Type="http://schemas.openxmlformats.org/officeDocument/2006/relationships/image" Target="../media/image749.wmf"/><Relationship Id="rId5" Type="http://schemas.openxmlformats.org/officeDocument/2006/relationships/image" Target="../media/image748.wmf"/><Relationship Id="rId4" Type="http://schemas.openxmlformats.org/officeDocument/2006/relationships/image" Target="../media/image747.wmf"/></Relationships>
</file>

<file path=ppt/drawings/_rels/vmlDrawing147.vml.rels><?xml version="1.0" encoding="UTF-8" standalone="yes"?>
<Relationships xmlns="http://schemas.openxmlformats.org/package/2006/relationships"><Relationship Id="rId8" Type="http://schemas.openxmlformats.org/officeDocument/2006/relationships/image" Target="../media/image757.wmf"/><Relationship Id="rId3" Type="http://schemas.openxmlformats.org/officeDocument/2006/relationships/image" Target="../media/image752.wmf"/><Relationship Id="rId7" Type="http://schemas.openxmlformats.org/officeDocument/2006/relationships/image" Target="../media/image756.wmf"/><Relationship Id="rId2" Type="http://schemas.openxmlformats.org/officeDocument/2006/relationships/image" Target="../media/image751.wmf"/><Relationship Id="rId1" Type="http://schemas.openxmlformats.org/officeDocument/2006/relationships/image" Target="../media/image750.wmf"/><Relationship Id="rId6" Type="http://schemas.openxmlformats.org/officeDocument/2006/relationships/image" Target="../media/image755.wmf"/><Relationship Id="rId5" Type="http://schemas.openxmlformats.org/officeDocument/2006/relationships/image" Target="../media/image754.wmf"/><Relationship Id="rId10" Type="http://schemas.openxmlformats.org/officeDocument/2006/relationships/image" Target="../media/image759.wmf"/><Relationship Id="rId4" Type="http://schemas.openxmlformats.org/officeDocument/2006/relationships/image" Target="../media/image753.wmf"/><Relationship Id="rId9" Type="http://schemas.openxmlformats.org/officeDocument/2006/relationships/image" Target="../media/image758.wmf"/></Relationships>
</file>

<file path=ppt/drawings/_rels/vmlDrawing148.vml.rels><?xml version="1.0" encoding="UTF-8" standalone="yes"?>
<Relationships xmlns="http://schemas.openxmlformats.org/package/2006/relationships"><Relationship Id="rId3" Type="http://schemas.openxmlformats.org/officeDocument/2006/relationships/image" Target="../media/image762.wmf"/><Relationship Id="rId2" Type="http://schemas.openxmlformats.org/officeDocument/2006/relationships/image" Target="../media/image761.wmf"/><Relationship Id="rId1" Type="http://schemas.openxmlformats.org/officeDocument/2006/relationships/image" Target="../media/image760.wmf"/><Relationship Id="rId6" Type="http://schemas.openxmlformats.org/officeDocument/2006/relationships/image" Target="../media/image765.wmf"/><Relationship Id="rId5" Type="http://schemas.openxmlformats.org/officeDocument/2006/relationships/image" Target="../media/image764.wmf"/><Relationship Id="rId4" Type="http://schemas.openxmlformats.org/officeDocument/2006/relationships/image" Target="../media/image763.wmf"/></Relationships>
</file>

<file path=ppt/drawings/_rels/vmlDrawing149.vml.rels><?xml version="1.0" encoding="UTF-8" standalone="yes"?>
<Relationships xmlns="http://schemas.openxmlformats.org/package/2006/relationships"><Relationship Id="rId3" Type="http://schemas.openxmlformats.org/officeDocument/2006/relationships/image" Target="../media/image768.wmf"/><Relationship Id="rId2" Type="http://schemas.openxmlformats.org/officeDocument/2006/relationships/image" Target="../media/image767.wmf"/><Relationship Id="rId1" Type="http://schemas.openxmlformats.org/officeDocument/2006/relationships/image" Target="../media/image766.wmf"/><Relationship Id="rId5" Type="http://schemas.openxmlformats.org/officeDocument/2006/relationships/image" Target="../media/image770.wmf"/><Relationship Id="rId4" Type="http://schemas.openxmlformats.org/officeDocument/2006/relationships/image" Target="../media/image769.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150.vml.rels><?xml version="1.0" encoding="UTF-8" standalone="yes"?>
<Relationships xmlns="http://schemas.openxmlformats.org/package/2006/relationships"><Relationship Id="rId8" Type="http://schemas.openxmlformats.org/officeDocument/2006/relationships/image" Target="../media/image761.wmf"/><Relationship Id="rId3" Type="http://schemas.openxmlformats.org/officeDocument/2006/relationships/image" Target="../media/image765.wmf"/><Relationship Id="rId7" Type="http://schemas.openxmlformats.org/officeDocument/2006/relationships/image" Target="../media/image760.wmf"/><Relationship Id="rId2" Type="http://schemas.openxmlformats.org/officeDocument/2006/relationships/image" Target="../media/image772.wmf"/><Relationship Id="rId1" Type="http://schemas.openxmlformats.org/officeDocument/2006/relationships/image" Target="../media/image771.wmf"/><Relationship Id="rId6" Type="http://schemas.openxmlformats.org/officeDocument/2006/relationships/image" Target="../media/image774.wmf"/><Relationship Id="rId5" Type="http://schemas.openxmlformats.org/officeDocument/2006/relationships/image" Target="../media/image764.wmf"/><Relationship Id="rId10" Type="http://schemas.openxmlformats.org/officeDocument/2006/relationships/image" Target="../media/image763.wmf"/><Relationship Id="rId4" Type="http://schemas.openxmlformats.org/officeDocument/2006/relationships/image" Target="../media/image773.wmf"/><Relationship Id="rId9" Type="http://schemas.openxmlformats.org/officeDocument/2006/relationships/image" Target="../media/image762.wmf"/></Relationships>
</file>

<file path=ppt/drawings/_rels/vmlDrawing151.vml.rels><?xml version="1.0" encoding="UTF-8" standalone="yes"?>
<Relationships xmlns="http://schemas.openxmlformats.org/package/2006/relationships"><Relationship Id="rId8" Type="http://schemas.openxmlformats.org/officeDocument/2006/relationships/image" Target="../media/image780.wmf"/><Relationship Id="rId3" Type="http://schemas.openxmlformats.org/officeDocument/2006/relationships/image" Target="../media/image777.wmf"/><Relationship Id="rId7" Type="http://schemas.openxmlformats.org/officeDocument/2006/relationships/image" Target="../media/image762.wmf"/><Relationship Id="rId2" Type="http://schemas.openxmlformats.org/officeDocument/2006/relationships/image" Target="../media/image776.wmf"/><Relationship Id="rId1" Type="http://schemas.openxmlformats.org/officeDocument/2006/relationships/image" Target="../media/image775.wmf"/><Relationship Id="rId6" Type="http://schemas.openxmlformats.org/officeDocument/2006/relationships/image" Target="../media/image761.wmf"/><Relationship Id="rId5" Type="http://schemas.openxmlformats.org/officeDocument/2006/relationships/image" Target="../media/image779.wmf"/><Relationship Id="rId10" Type="http://schemas.openxmlformats.org/officeDocument/2006/relationships/image" Target="../media/image765.wmf"/><Relationship Id="rId4" Type="http://schemas.openxmlformats.org/officeDocument/2006/relationships/image" Target="../media/image778.wmf"/><Relationship Id="rId9" Type="http://schemas.openxmlformats.org/officeDocument/2006/relationships/image" Target="../media/image764.wmf"/></Relationships>
</file>

<file path=ppt/drawings/_rels/vmlDrawing152.vml.rels><?xml version="1.0" encoding="UTF-8" standalone="yes"?>
<Relationships xmlns="http://schemas.openxmlformats.org/package/2006/relationships"><Relationship Id="rId3" Type="http://schemas.openxmlformats.org/officeDocument/2006/relationships/image" Target="../media/image783.wmf"/><Relationship Id="rId2" Type="http://schemas.openxmlformats.org/officeDocument/2006/relationships/image" Target="../media/image782.wmf"/><Relationship Id="rId1" Type="http://schemas.openxmlformats.org/officeDocument/2006/relationships/image" Target="../media/image781.wmf"/></Relationships>
</file>

<file path=ppt/drawings/_rels/vmlDrawing153.vml.rels><?xml version="1.0" encoding="UTF-8" standalone="yes"?>
<Relationships xmlns="http://schemas.openxmlformats.org/package/2006/relationships"><Relationship Id="rId8" Type="http://schemas.openxmlformats.org/officeDocument/2006/relationships/image" Target="../media/image791.wmf"/><Relationship Id="rId13" Type="http://schemas.openxmlformats.org/officeDocument/2006/relationships/image" Target="../media/image796.wmf"/><Relationship Id="rId3" Type="http://schemas.openxmlformats.org/officeDocument/2006/relationships/image" Target="../media/image786.wmf"/><Relationship Id="rId7" Type="http://schemas.openxmlformats.org/officeDocument/2006/relationships/image" Target="../media/image790.wmf"/><Relationship Id="rId12" Type="http://schemas.openxmlformats.org/officeDocument/2006/relationships/image" Target="../media/image795.wmf"/><Relationship Id="rId17" Type="http://schemas.openxmlformats.org/officeDocument/2006/relationships/image" Target="../media/image800.wmf"/><Relationship Id="rId2" Type="http://schemas.openxmlformats.org/officeDocument/2006/relationships/image" Target="../media/image785.wmf"/><Relationship Id="rId16" Type="http://schemas.openxmlformats.org/officeDocument/2006/relationships/image" Target="../media/image799.wmf"/><Relationship Id="rId1" Type="http://schemas.openxmlformats.org/officeDocument/2006/relationships/image" Target="../media/image784.wmf"/><Relationship Id="rId6" Type="http://schemas.openxmlformats.org/officeDocument/2006/relationships/image" Target="../media/image789.wmf"/><Relationship Id="rId11" Type="http://schemas.openxmlformats.org/officeDocument/2006/relationships/image" Target="../media/image794.wmf"/><Relationship Id="rId5" Type="http://schemas.openxmlformats.org/officeDocument/2006/relationships/image" Target="../media/image788.wmf"/><Relationship Id="rId15" Type="http://schemas.openxmlformats.org/officeDocument/2006/relationships/image" Target="../media/image798.wmf"/><Relationship Id="rId10" Type="http://schemas.openxmlformats.org/officeDocument/2006/relationships/image" Target="../media/image793.wmf"/><Relationship Id="rId4" Type="http://schemas.openxmlformats.org/officeDocument/2006/relationships/image" Target="../media/image787.wmf"/><Relationship Id="rId9" Type="http://schemas.openxmlformats.org/officeDocument/2006/relationships/image" Target="../media/image792.wmf"/><Relationship Id="rId14" Type="http://schemas.openxmlformats.org/officeDocument/2006/relationships/image" Target="../media/image797.wmf"/></Relationships>
</file>

<file path=ppt/drawings/_rels/vmlDrawing154.vml.rels><?xml version="1.0" encoding="UTF-8" standalone="yes"?>
<Relationships xmlns="http://schemas.openxmlformats.org/package/2006/relationships"><Relationship Id="rId8" Type="http://schemas.openxmlformats.org/officeDocument/2006/relationships/image" Target="../media/image785.wmf"/><Relationship Id="rId13" Type="http://schemas.openxmlformats.org/officeDocument/2006/relationships/image" Target="../media/image811.wmf"/><Relationship Id="rId3" Type="http://schemas.openxmlformats.org/officeDocument/2006/relationships/image" Target="../media/image803.wmf"/><Relationship Id="rId7" Type="http://schemas.openxmlformats.org/officeDocument/2006/relationships/image" Target="../media/image784.wmf"/><Relationship Id="rId12" Type="http://schemas.openxmlformats.org/officeDocument/2006/relationships/image" Target="../media/image810.wmf"/><Relationship Id="rId2" Type="http://schemas.openxmlformats.org/officeDocument/2006/relationships/image" Target="../media/image802.wmf"/><Relationship Id="rId1" Type="http://schemas.openxmlformats.org/officeDocument/2006/relationships/image" Target="../media/image801.wmf"/><Relationship Id="rId6" Type="http://schemas.openxmlformats.org/officeDocument/2006/relationships/image" Target="../media/image806.wmf"/><Relationship Id="rId11" Type="http://schemas.openxmlformats.org/officeDocument/2006/relationships/image" Target="../media/image809.wmf"/><Relationship Id="rId5" Type="http://schemas.openxmlformats.org/officeDocument/2006/relationships/image" Target="../media/image805.wmf"/><Relationship Id="rId10" Type="http://schemas.openxmlformats.org/officeDocument/2006/relationships/image" Target="../media/image808.wmf"/><Relationship Id="rId4" Type="http://schemas.openxmlformats.org/officeDocument/2006/relationships/image" Target="../media/image804.wmf"/><Relationship Id="rId9" Type="http://schemas.openxmlformats.org/officeDocument/2006/relationships/image" Target="../media/image807.wmf"/><Relationship Id="rId14" Type="http://schemas.openxmlformats.org/officeDocument/2006/relationships/image" Target="../media/image812.wmf"/></Relationships>
</file>

<file path=ppt/drawings/_rels/vmlDrawing155.vml.rels><?xml version="1.0" encoding="UTF-8" standalone="yes"?>
<Relationships xmlns="http://schemas.openxmlformats.org/package/2006/relationships"><Relationship Id="rId3" Type="http://schemas.openxmlformats.org/officeDocument/2006/relationships/image" Target="../media/image815.wmf"/><Relationship Id="rId2" Type="http://schemas.openxmlformats.org/officeDocument/2006/relationships/image" Target="../media/image814.wmf"/><Relationship Id="rId1" Type="http://schemas.openxmlformats.org/officeDocument/2006/relationships/image" Target="../media/image813.wmf"/><Relationship Id="rId6" Type="http://schemas.openxmlformats.org/officeDocument/2006/relationships/image" Target="../media/image818.wmf"/><Relationship Id="rId5" Type="http://schemas.openxmlformats.org/officeDocument/2006/relationships/image" Target="../media/image817.wmf"/><Relationship Id="rId4" Type="http://schemas.openxmlformats.org/officeDocument/2006/relationships/image" Target="../media/image816.wmf"/></Relationships>
</file>

<file path=ppt/drawings/_rels/vmlDrawing156.vml.rels><?xml version="1.0" encoding="UTF-8" standalone="yes"?>
<Relationships xmlns="http://schemas.openxmlformats.org/package/2006/relationships"><Relationship Id="rId3" Type="http://schemas.openxmlformats.org/officeDocument/2006/relationships/image" Target="../media/image821.wmf"/><Relationship Id="rId2" Type="http://schemas.openxmlformats.org/officeDocument/2006/relationships/image" Target="../media/image820.wmf"/><Relationship Id="rId1" Type="http://schemas.openxmlformats.org/officeDocument/2006/relationships/image" Target="../media/image819.wmf"/><Relationship Id="rId4" Type="http://schemas.openxmlformats.org/officeDocument/2006/relationships/image" Target="../media/image822.wmf"/></Relationships>
</file>

<file path=ppt/drawings/_rels/vmlDrawing157.vml.rels><?xml version="1.0" encoding="UTF-8" standalone="yes"?>
<Relationships xmlns="http://schemas.openxmlformats.org/package/2006/relationships"><Relationship Id="rId8" Type="http://schemas.openxmlformats.org/officeDocument/2006/relationships/image" Target="../media/image829.wmf"/><Relationship Id="rId3" Type="http://schemas.openxmlformats.org/officeDocument/2006/relationships/image" Target="../media/image824.wmf"/><Relationship Id="rId7" Type="http://schemas.openxmlformats.org/officeDocument/2006/relationships/image" Target="../media/image828.wmf"/><Relationship Id="rId12" Type="http://schemas.openxmlformats.org/officeDocument/2006/relationships/image" Target="../media/image785.wmf"/><Relationship Id="rId2" Type="http://schemas.openxmlformats.org/officeDocument/2006/relationships/image" Target="../media/image823.wmf"/><Relationship Id="rId1" Type="http://schemas.openxmlformats.org/officeDocument/2006/relationships/image" Target="../media/image787.wmf"/><Relationship Id="rId6" Type="http://schemas.openxmlformats.org/officeDocument/2006/relationships/image" Target="../media/image827.wmf"/><Relationship Id="rId11" Type="http://schemas.openxmlformats.org/officeDocument/2006/relationships/image" Target="../media/image784.wmf"/><Relationship Id="rId5" Type="http://schemas.openxmlformats.org/officeDocument/2006/relationships/image" Target="../media/image826.wmf"/><Relationship Id="rId10" Type="http://schemas.openxmlformats.org/officeDocument/2006/relationships/image" Target="../media/image831.wmf"/><Relationship Id="rId4" Type="http://schemas.openxmlformats.org/officeDocument/2006/relationships/image" Target="../media/image825.wmf"/><Relationship Id="rId9" Type="http://schemas.openxmlformats.org/officeDocument/2006/relationships/image" Target="../media/image830.wmf"/></Relationships>
</file>

<file path=ppt/drawings/_rels/vmlDrawing158.vml.rels><?xml version="1.0" encoding="UTF-8" standalone="yes"?>
<Relationships xmlns="http://schemas.openxmlformats.org/package/2006/relationships"><Relationship Id="rId8" Type="http://schemas.openxmlformats.org/officeDocument/2006/relationships/image" Target="../media/image837.wmf"/><Relationship Id="rId13" Type="http://schemas.openxmlformats.org/officeDocument/2006/relationships/image" Target="../media/image842.wmf"/><Relationship Id="rId3" Type="http://schemas.openxmlformats.org/officeDocument/2006/relationships/image" Target="../media/image832.wmf"/><Relationship Id="rId7" Type="http://schemas.openxmlformats.org/officeDocument/2006/relationships/image" Target="../media/image836.wmf"/><Relationship Id="rId12" Type="http://schemas.openxmlformats.org/officeDocument/2006/relationships/image" Target="../media/image841.wmf"/><Relationship Id="rId17" Type="http://schemas.openxmlformats.org/officeDocument/2006/relationships/image" Target="../media/image846.wmf"/><Relationship Id="rId2" Type="http://schemas.openxmlformats.org/officeDocument/2006/relationships/image" Target="../media/image785.wmf"/><Relationship Id="rId16" Type="http://schemas.openxmlformats.org/officeDocument/2006/relationships/image" Target="../media/image845.wmf"/><Relationship Id="rId1" Type="http://schemas.openxmlformats.org/officeDocument/2006/relationships/image" Target="../media/image784.wmf"/><Relationship Id="rId6" Type="http://schemas.openxmlformats.org/officeDocument/2006/relationships/image" Target="../media/image835.wmf"/><Relationship Id="rId11" Type="http://schemas.openxmlformats.org/officeDocument/2006/relationships/image" Target="../media/image840.wmf"/><Relationship Id="rId5" Type="http://schemas.openxmlformats.org/officeDocument/2006/relationships/image" Target="../media/image834.wmf"/><Relationship Id="rId15" Type="http://schemas.openxmlformats.org/officeDocument/2006/relationships/image" Target="../media/image844.wmf"/><Relationship Id="rId10" Type="http://schemas.openxmlformats.org/officeDocument/2006/relationships/image" Target="../media/image839.wmf"/><Relationship Id="rId4" Type="http://schemas.openxmlformats.org/officeDocument/2006/relationships/image" Target="../media/image833.wmf"/><Relationship Id="rId9" Type="http://schemas.openxmlformats.org/officeDocument/2006/relationships/image" Target="../media/image838.wmf"/><Relationship Id="rId14" Type="http://schemas.openxmlformats.org/officeDocument/2006/relationships/image" Target="../media/image843.wmf"/></Relationships>
</file>

<file path=ppt/drawings/_rels/vmlDrawing159.vml.rels><?xml version="1.0" encoding="UTF-8" standalone="yes"?>
<Relationships xmlns="http://schemas.openxmlformats.org/package/2006/relationships"><Relationship Id="rId8" Type="http://schemas.openxmlformats.org/officeDocument/2006/relationships/image" Target="../media/image854.wmf"/><Relationship Id="rId3" Type="http://schemas.openxmlformats.org/officeDocument/2006/relationships/image" Target="../media/image849.wmf"/><Relationship Id="rId7" Type="http://schemas.openxmlformats.org/officeDocument/2006/relationships/image" Target="../media/image853.wmf"/><Relationship Id="rId12" Type="http://schemas.openxmlformats.org/officeDocument/2006/relationships/image" Target="../media/image858.wmf"/><Relationship Id="rId2" Type="http://schemas.openxmlformats.org/officeDocument/2006/relationships/image" Target="../media/image848.wmf"/><Relationship Id="rId1" Type="http://schemas.openxmlformats.org/officeDocument/2006/relationships/image" Target="../media/image847.wmf"/><Relationship Id="rId6" Type="http://schemas.openxmlformats.org/officeDocument/2006/relationships/image" Target="../media/image852.wmf"/><Relationship Id="rId11" Type="http://schemas.openxmlformats.org/officeDocument/2006/relationships/image" Target="../media/image857.wmf"/><Relationship Id="rId5" Type="http://schemas.openxmlformats.org/officeDocument/2006/relationships/image" Target="../media/image851.wmf"/><Relationship Id="rId10" Type="http://schemas.openxmlformats.org/officeDocument/2006/relationships/image" Target="../media/image856.wmf"/><Relationship Id="rId4" Type="http://schemas.openxmlformats.org/officeDocument/2006/relationships/image" Target="../media/image850.wmf"/><Relationship Id="rId9" Type="http://schemas.openxmlformats.org/officeDocument/2006/relationships/image" Target="../media/image85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160.vml.rels><?xml version="1.0" encoding="UTF-8" standalone="yes"?>
<Relationships xmlns="http://schemas.openxmlformats.org/package/2006/relationships"><Relationship Id="rId3" Type="http://schemas.openxmlformats.org/officeDocument/2006/relationships/image" Target="../media/image855.wmf"/><Relationship Id="rId2" Type="http://schemas.openxmlformats.org/officeDocument/2006/relationships/image" Target="../media/image860.wmf"/><Relationship Id="rId1" Type="http://schemas.openxmlformats.org/officeDocument/2006/relationships/image" Target="../media/image859.wmf"/><Relationship Id="rId4" Type="http://schemas.openxmlformats.org/officeDocument/2006/relationships/image" Target="../media/image856.wmf"/></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862.wmf"/><Relationship Id="rId1" Type="http://schemas.openxmlformats.org/officeDocument/2006/relationships/image" Target="../media/image861.wmf"/></Relationships>
</file>

<file path=ppt/drawings/_rels/vmlDrawing162.vml.rels><?xml version="1.0" encoding="UTF-8" standalone="yes"?>
<Relationships xmlns="http://schemas.openxmlformats.org/package/2006/relationships"><Relationship Id="rId3" Type="http://schemas.openxmlformats.org/officeDocument/2006/relationships/image" Target="../media/image864.wmf"/><Relationship Id="rId2" Type="http://schemas.openxmlformats.org/officeDocument/2006/relationships/image" Target="../media/image863.wmf"/><Relationship Id="rId1" Type="http://schemas.openxmlformats.org/officeDocument/2006/relationships/image" Target="../media/image768.wmf"/></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867.wmf"/><Relationship Id="rId2" Type="http://schemas.openxmlformats.org/officeDocument/2006/relationships/image" Target="../media/image866.wmf"/><Relationship Id="rId1" Type="http://schemas.openxmlformats.org/officeDocument/2006/relationships/image" Target="../media/image865.wmf"/><Relationship Id="rId5" Type="http://schemas.openxmlformats.org/officeDocument/2006/relationships/image" Target="../media/image869.wmf"/><Relationship Id="rId4" Type="http://schemas.openxmlformats.org/officeDocument/2006/relationships/image" Target="../media/image868.wmf"/></Relationships>
</file>

<file path=ppt/drawings/_rels/vmlDrawing164.vml.rels><?xml version="1.0" encoding="UTF-8" standalone="yes"?>
<Relationships xmlns="http://schemas.openxmlformats.org/package/2006/relationships"><Relationship Id="rId2" Type="http://schemas.openxmlformats.org/officeDocument/2006/relationships/image" Target="../media/image871.wmf"/><Relationship Id="rId1" Type="http://schemas.openxmlformats.org/officeDocument/2006/relationships/image" Target="../media/image870.wmf"/></Relationships>
</file>

<file path=ppt/drawings/_rels/vmlDrawing165.vml.rels><?xml version="1.0" encoding="UTF-8" standalone="yes"?>
<Relationships xmlns="http://schemas.openxmlformats.org/package/2006/relationships"><Relationship Id="rId2" Type="http://schemas.openxmlformats.org/officeDocument/2006/relationships/image" Target="../media/image881.wmf"/><Relationship Id="rId1" Type="http://schemas.openxmlformats.org/officeDocument/2006/relationships/image" Target="../media/image880.w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882.wmf"/></Relationships>
</file>

<file path=ppt/drawings/_rels/vmlDrawing167.vml.rels><?xml version="1.0" encoding="UTF-8" standalone="yes"?>
<Relationships xmlns="http://schemas.openxmlformats.org/package/2006/relationships"><Relationship Id="rId2" Type="http://schemas.openxmlformats.org/officeDocument/2006/relationships/image" Target="../media/image884.wmf"/><Relationship Id="rId1" Type="http://schemas.openxmlformats.org/officeDocument/2006/relationships/image" Target="../media/image883.wmf"/></Relationships>
</file>

<file path=ppt/drawings/_rels/vmlDrawing168.vml.rels><?xml version="1.0" encoding="UTF-8" standalone="yes"?>
<Relationships xmlns="http://schemas.openxmlformats.org/package/2006/relationships"><Relationship Id="rId3" Type="http://schemas.openxmlformats.org/officeDocument/2006/relationships/image" Target="../media/image886.wmf"/><Relationship Id="rId2" Type="http://schemas.openxmlformats.org/officeDocument/2006/relationships/image" Target="../media/image137.wmf"/><Relationship Id="rId1" Type="http://schemas.openxmlformats.org/officeDocument/2006/relationships/image" Target="../media/image885.w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89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70.vml.rels><?xml version="1.0" encoding="UTF-8" standalone="yes"?>
<Relationships xmlns="http://schemas.openxmlformats.org/package/2006/relationships"><Relationship Id="rId3" Type="http://schemas.openxmlformats.org/officeDocument/2006/relationships/image" Target="../media/image895.emf"/><Relationship Id="rId2" Type="http://schemas.openxmlformats.org/officeDocument/2006/relationships/image" Target="../media/image894.emf"/><Relationship Id="rId1" Type="http://schemas.openxmlformats.org/officeDocument/2006/relationships/image" Target="../media/image893.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896.wmf"/></Relationships>
</file>

<file path=ppt/drawings/_rels/vmlDrawing172.vml.rels><?xml version="1.0" encoding="UTF-8" standalone="yes"?>
<Relationships xmlns="http://schemas.openxmlformats.org/package/2006/relationships"><Relationship Id="rId2" Type="http://schemas.openxmlformats.org/officeDocument/2006/relationships/image" Target="../media/image898.wmf"/><Relationship Id="rId1" Type="http://schemas.openxmlformats.org/officeDocument/2006/relationships/image" Target="../media/image897.w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900.png"/></Relationships>
</file>

<file path=ppt/drawings/_rels/vmlDrawing174.vml.rels><?xml version="1.0" encoding="UTF-8" standalone="yes"?>
<Relationships xmlns="http://schemas.openxmlformats.org/package/2006/relationships"><Relationship Id="rId8" Type="http://schemas.openxmlformats.org/officeDocument/2006/relationships/image" Target="../media/image909.wmf"/><Relationship Id="rId3" Type="http://schemas.openxmlformats.org/officeDocument/2006/relationships/image" Target="../media/image904.wmf"/><Relationship Id="rId7" Type="http://schemas.openxmlformats.org/officeDocument/2006/relationships/image" Target="../media/image908.wmf"/><Relationship Id="rId2" Type="http://schemas.openxmlformats.org/officeDocument/2006/relationships/image" Target="../media/image903.emf"/><Relationship Id="rId1" Type="http://schemas.openxmlformats.org/officeDocument/2006/relationships/image" Target="../media/image902.emf"/><Relationship Id="rId6" Type="http://schemas.openxmlformats.org/officeDocument/2006/relationships/image" Target="../media/image907.wmf"/><Relationship Id="rId5" Type="http://schemas.openxmlformats.org/officeDocument/2006/relationships/image" Target="../media/image906.wmf"/><Relationship Id="rId4" Type="http://schemas.openxmlformats.org/officeDocument/2006/relationships/image" Target="../media/image905.wmf"/><Relationship Id="rId9" Type="http://schemas.openxmlformats.org/officeDocument/2006/relationships/image" Target="../media/image910.wmf"/></Relationships>
</file>

<file path=ppt/drawings/_rels/vmlDrawing175.vml.rels><?xml version="1.0" encoding="UTF-8" standalone="yes"?>
<Relationships xmlns="http://schemas.openxmlformats.org/package/2006/relationships"><Relationship Id="rId8" Type="http://schemas.openxmlformats.org/officeDocument/2006/relationships/image" Target="../media/image918.wmf"/><Relationship Id="rId3" Type="http://schemas.openxmlformats.org/officeDocument/2006/relationships/image" Target="../media/image913.wmf"/><Relationship Id="rId7" Type="http://schemas.openxmlformats.org/officeDocument/2006/relationships/image" Target="../media/image917.wmf"/><Relationship Id="rId2" Type="http://schemas.openxmlformats.org/officeDocument/2006/relationships/image" Target="../media/image912.wmf"/><Relationship Id="rId1" Type="http://schemas.openxmlformats.org/officeDocument/2006/relationships/image" Target="../media/image911.wmf"/><Relationship Id="rId6" Type="http://schemas.openxmlformats.org/officeDocument/2006/relationships/image" Target="../media/image916.wmf"/><Relationship Id="rId5" Type="http://schemas.openxmlformats.org/officeDocument/2006/relationships/image" Target="../media/image915.wmf"/><Relationship Id="rId4" Type="http://schemas.openxmlformats.org/officeDocument/2006/relationships/image" Target="../media/image914.wmf"/></Relationships>
</file>

<file path=ppt/drawings/_rels/vmlDrawing176.vml.rels><?xml version="1.0" encoding="UTF-8" standalone="yes"?>
<Relationships xmlns="http://schemas.openxmlformats.org/package/2006/relationships"><Relationship Id="rId2" Type="http://schemas.openxmlformats.org/officeDocument/2006/relationships/image" Target="../media/image920.wmf"/><Relationship Id="rId1" Type="http://schemas.openxmlformats.org/officeDocument/2006/relationships/image" Target="../media/image919.emf"/></Relationships>
</file>

<file path=ppt/drawings/_rels/vmlDrawing177.vml.rels><?xml version="1.0" encoding="UTF-8" standalone="yes"?>
<Relationships xmlns="http://schemas.openxmlformats.org/package/2006/relationships"><Relationship Id="rId2" Type="http://schemas.openxmlformats.org/officeDocument/2006/relationships/image" Target="../media/image922.wmf"/><Relationship Id="rId1" Type="http://schemas.openxmlformats.org/officeDocument/2006/relationships/image" Target="../media/image921.wmf"/></Relationships>
</file>

<file path=ppt/drawings/_rels/vmlDrawing178.vml.rels><?xml version="1.0" encoding="UTF-8" standalone="yes"?>
<Relationships xmlns="http://schemas.openxmlformats.org/package/2006/relationships"><Relationship Id="rId3" Type="http://schemas.openxmlformats.org/officeDocument/2006/relationships/image" Target="../media/image925.emf"/><Relationship Id="rId2" Type="http://schemas.openxmlformats.org/officeDocument/2006/relationships/image" Target="../media/image924.emf"/><Relationship Id="rId1" Type="http://schemas.openxmlformats.org/officeDocument/2006/relationships/image" Target="../media/image923.emf"/></Relationships>
</file>

<file path=ppt/drawings/_rels/vmlDrawing179.vml.rels><?xml version="1.0" encoding="UTF-8" standalone="yes"?>
<Relationships xmlns="http://schemas.openxmlformats.org/package/2006/relationships"><Relationship Id="rId3" Type="http://schemas.openxmlformats.org/officeDocument/2006/relationships/image" Target="../media/image928.emf"/><Relationship Id="rId2" Type="http://schemas.openxmlformats.org/officeDocument/2006/relationships/image" Target="../media/image927.wmf"/><Relationship Id="rId1" Type="http://schemas.openxmlformats.org/officeDocument/2006/relationships/image" Target="../media/image92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929.emf"/></Relationships>
</file>

<file path=ppt/drawings/_rels/vmlDrawing181.vml.rels><?xml version="1.0" encoding="UTF-8" standalone="yes"?>
<Relationships xmlns="http://schemas.openxmlformats.org/package/2006/relationships"><Relationship Id="rId3" Type="http://schemas.openxmlformats.org/officeDocument/2006/relationships/image" Target="../media/image933.wmf"/><Relationship Id="rId2" Type="http://schemas.openxmlformats.org/officeDocument/2006/relationships/image" Target="../media/image932.wmf"/><Relationship Id="rId1" Type="http://schemas.openxmlformats.org/officeDocument/2006/relationships/image" Target="../media/image931.emf"/></Relationships>
</file>

<file path=ppt/drawings/_rels/vmlDrawing182.vml.rels><?xml version="1.0" encoding="UTF-8" standalone="yes"?>
<Relationships xmlns="http://schemas.openxmlformats.org/package/2006/relationships"><Relationship Id="rId2" Type="http://schemas.openxmlformats.org/officeDocument/2006/relationships/image" Target="../media/image935.emf"/><Relationship Id="rId1" Type="http://schemas.openxmlformats.org/officeDocument/2006/relationships/image" Target="../media/image934.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936.emf"/></Relationships>
</file>

<file path=ppt/drawings/_rels/vmlDrawing184.vml.rels><?xml version="1.0" encoding="UTF-8" standalone="yes"?>
<Relationships xmlns="http://schemas.openxmlformats.org/package/2006/relationships"><Relationship Id="rId3" Type="http://schemas.openxmlformats.org/officeDocument/2006/relationships/image" Target="../media/image939.wmf"/><Relationship Id="rId2" Type="http://schemas.openxmlformats.org/officeDocument/2006/relationships/image" Target="../media/image938.wmf"/><Relationship Id="rId1" Type="http://schemas.openxmlformats.org/officeDocument/2006/relationships/image" Target="../media/image937.emf"/><Relationship Id="rId5" Type="http://schemas.openxmlformats.org/officeDocument/2006/relationships/image" Target="../media/image941.wmf"/><Relationship Id="rId4" Type="http://schemas.openxmlformats.org/officeDocument/2006/relationships/image" Target="../media/image940.wmf"/></Relationships>
</file>

<file path=ppt/drawings/_rels/vmlDrawing185.vml.rels><?xml version="1.0" encoding="UTF-8" standalone="yes"?>
<Relationships xmlns="http://schemas.openxmlformats.org/package/2006/relationships"><Relationship Id="rId2" Type="http://schemas.openxmlformats.org/officeDocument/2006/relationships/image" Target="../media/image958.emf"/><Relationship Id="rId1" Type="http://schemas.openxmlformats.org/officeDocument/2006/relationships/image" Target="../media/image957.emf"/></Relationships>
</file>

<file path=ppt/drawings/_rels/vmlDrawing186.vml.rels><?xml version="1.0" encoding="UTF-8" standalone="yes"?>
<Relationships xmlns="http://schemas.openxmlformats.org/package/2006/relationships"><Relationship Id="rId3" Type="http://schemas.openxmlformats.org/officeDocument/2006/relationships/image" Target="../media/image961.wmf"/><Relationship Id="rId2" Type="http://schemas.openxmlformats.org/officeDocument/2006/relationships/image" Target="../media/image960.wmf"/><Relationship Id="rId1" Type="http://schemas.openxmlformats.org/officeDocument/2006/relationships/image" Target="../media/image959.wmf"/></Relationships>
</file>

<file path=ppt/drawings/_rels/vmlDrawing187.vml.rels><?xml version="1.0" encoding="UTF-8" standalone="yes"?>
<Relationships xmlns="http://schemas.openxmlformats.org/package/2006/relationships"><Relationship Id="rId3" Type="http://schemas.openxmlformats.org/officeDocument/2006/relationships/image" Target="../media/image964.wmf"/><Relationship Id="rId2" Type="http://schemas.openxmlformats.org/officeDocument/2006/relationships/image" Target="../media/image963.wmf"/><Relationship Id="rId1" Type="http://schemas.openxmlformats.org/officeDocument/2006/relationships/image" Target="../media/image962.wmf"/><Relationship Id="rId5" Type="http://schemas.openxmlformats.org/officeDocument/2006/relationships/image" Target="../media/image966.wmf"/><Relationship Id="rId4" Type="http://schemas.openxmlformats.org/officeDocument/2006/relationships/image" Target="../media/image965.wmf"/></Relationships>
</file>

<file path=ppt/drawings/_rels/vmlDrawing188.vml.rels><?xml version="1.0" encoding="UTF-8" standalone="yes"?>
<Relationships xmlns="http://schemas.openxmlformats.org/package/2006/relationships"><Relationship Id="rId3" Type="http://schemas.openxmlformats.org/officeDocument/2006/relationships/image" Target="../media/image969.wmf"/><Relationship Id="rId2" Type="http://schemas.openxmlformats.org/officeDocument/2006/relationships/image" Target="../media/image968.wmf"/><Relationship Id="rId1" Type="http://schemas.openxmlformats.org/officeDocument/2006/relationships/image" Target="../media/image967.wmf"/><Relationship Id="rId5" Type="http://schemas.openxmlformats.org/officeDocument/2006/relationships/image" Target="../media/image971.wmf"/><Relationship Id="rId4" Type="http://schemas.openxmlformats.org/officeDocument/2006/relationships/image" Target="../media/image970.wmf"/></Relationships>
</file>

<file path=ppt/drawings/_rels/vmlDrawing189.vml.rels><?xml version="1.0" encoding="UTF-8" standalone="yes"?>
<Relationships xmlns="http://schemas.openxmlformats.org/package/2006/relationships"><Relationship Id="rId2" Type="http://schemas.openxmlformats.org/officeDocument/2006/relationships/image" Target="../media/image973.wmf"/><Relationship Id="rId1" Type="http://schemas.openxmlformats.org/officeDocument/2006/relationships/image" Target="../media/image972.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190.vml.rels><?xml version="1.0" encoding="UTF-8" standalone="yes"?>
<Relationships xmlns="http://schemas.openxmlformats.org/package/2006/relationships"><Relationship Id="rId3" Type="http://schemas.openxmlformats.org/officeDocument/2006/relationships/image" Target="../media/image976.wmf"/><Relationship Id="rId2" Type="http://schemas.openxmlformats.org/officeDocument/2006/relationships/image" Target="../media/image975.wmf"/><Relationship Id="rId1" Type="http://schemas.openxmlformats.org/officeDocument/2006/relationships/image" Target="../media/image974.wmf"/><Relationship Id="rId5" Type="http://schemas.openxmlformats.org/officeDocument/2006/relationships/image" Target="../media/image978.wmf"/><Relationship Id="rId4" Type="http://schemas.openxmlformats.org/officeDocument/2006/relationships/image" Target="../media/image977.wmf"/></Relationships>
</file>

<file path=ppt/drawings/_rels/vmlDrawing191.vml.rels><?xml version="1.0" encoding="UTF-8" standalone="yes"?>
<Relationships xmlns="http://schemas.openxmlformats.org/package/2006/relationships"><Relationship Id="rId3" Type="http://schemas.openxmlformats.org/officeDocument/2006/relationships/image" Target="../media/image981.wmf"/><Relationship Id="rId2" Type="http://schemas.openxmlformats.org/officeDocument/2006/relationships/image" Target="../media/image980.wmf"/><Relationship Id="rId1" Type="http://schemas.openxmlformats.org/officeDocument/2006/relationships/image" Target="../media/image979.emf"/></Relationships>
</file>

<file path=ppt/drawings/_rels/vmlDrawing192.vml.rels><?xml version="1.0" encoding="UTF-8" standalone="yes"?>
<Relationships xmlns="http://schemas.openxmlformats.org/package/2006/relationships"><Relationship Id="rId3" Type="http://schemas.openxmlformats.org/officeDocument/2006/relationships/image" Target="../media/image984.wmf"/><Relationship Id="rId2" Type="http://schemas.openxmlformats.org/officeDocument/2006/relationships/image" Target="../media/image983.wmf"/><Relationship Id="rId1" Type="http://schemas.openxmlformats.org/officeDocument/2006/relationships/image" Target="../media/image982.wmf"/><Relationship Id="rId4" Type="http://schemas.openxmlformats.org/officeDocument/2006/relationships/image" Target="../media/image985.wmf"/></Relationships>
</file>

<file path=ppt/drawings/_rels/vmlDrawing193.vml.rels><?xml version="1.0" encoding="UTF-8" standalone="yes"?>
<Relationships xmlns="http://schemas.openxmlformats.org/package/2006/relationships"><Relationship Id="rId3" Type="http://schemas.openxmlformats.org/officeDocument/2006/relationships/image" Target="../media/image988.wmf"/><Relationship Id="rId2" Type="http://schemas.openxmlformats.org/officeDocument/2006/relationships/image" Target="../media/image987.wmf"/><Relationship Id="rId1" Type="http://schemas.openxmlformats.org/officeDocument/2006/relationships/image" Target="../media/image986.wmf"/><Relationship Id="rId5" Type="http://schemas.openxmlformats.org/officeDocument/2006/relationships/image" Target="../media/image990.wmf"/><Relationship Id="rId4" Type="http://schemas.openxmlformats.org/officeDocument/2006/relationships/image" Target="../media/image989.wmf"/></Relationships>
</file>

<file path=ppt/drawings/_rels/vmlDrawing194.vml.rels><?xml version="1.0" encoding="UTF-8" standalone="yes"?>
<Relationships xmlns="http://schemas.openxmlformats.org/package/2006/relationships"><Relationship Id="rId3" Type="http://schemas.openxmlformats.org/officeDocument/2006/relationships/image" Target="../media/image993.wmf"/><Relationship Id="rId2" Type="http://schemas.openxmlformats.org/officeDocument/2006/relationships/image" Target="../media/image992.wmf"/><Relationship Id="rId1" Type="http://schemas.openxmlformats.org/officeDocument/2006/relationships/image" Target="../media/image991.wmf"/></Relationships>
</file>

<file path=ppt/drawings/_rels/vmlDrawing195.vml.rels><?xml version="1.0" encoding="UTF-8" standalone="yes"?>
<Relationships xmlns="http://schemas.openxmlformats.org/package/2006/relationships"><Relationship Id="rId2" Type="http://schemas.openxmlformats.org/officeDocument/2006/relationships/image" Target="../media/image995.wmf"/><Relationship Id="rId1" Type="http://schemas.openxmlformats.org/officeDocument/2006/relationships/image" Target="../media/image994.wmf"/></Relationships>
</file>

<file path=ppt/drawings/_rels/vmlDrawing196.vml.rels><?xml version="1.0" encoding="UTF-8" standalone="yes"?>
<Relationships xmlns="http://schemas.openxmlformats.org/package/2006/relationships"><Relationship Id="rId3" Type="http://schemas.openxmlformats.org/officeDocument/2006/relationships/image" Target="../media/image998.wmf"/><Relationship Id="rId2" Type="http://schemas.openxmlformats.org/officeDocument/2006/relationships/image" Target="../media/image997.wmf"/><Relationship Id="rId1" Type="http://schemas.openxmlformats.org/officeDocument/2006/relationships/image" Target="../media/image996.wmf"/></Relationships>
</file>

<file path=ppt/drawings/_rels/vmlDrawing197.vml.rels><?xml version="1.0" encoding="UTF-8" standalone="yes"?>
<Relationships xmlns="http://schemas.openxmlformats.org/package/2006/relationships"><Relationship Id="rId8" Type="http://schemas.openxmlformats.org/officeDocument/2006/relationships/image" Target="../media/image1006.wmf"/><Relationship Id="rId3" Type="http://schemas.openxmlformats.org/officeDocument/2006/relationships/image" Target="../media/image1001.wmf"/><Relationship Id="rId7" Type="http://schemas.openxmlformats.org/officeDocument/2006/relationships/image" Target="../media/image1005.wmf"/><Relationship Id="rId2" Type="http://schemas.openxmlformats.org/officeDocument/2006/relationships/image" Target="../media/image1000.wmf"/><Relationship Id="rId1" Type="http://schemas.openxmlformats.org/officeDocument/2006/relationships/image" Target="../media/image999.wmf"/><Relationship Id="rId6" Type="http://schemas.openxmlformats.org/officeDocument/2006/relationships/image" Target="../media/image1004.wmf"/><Relationship Id="rId5" Type="http://schemas.openxmlformats.org/officeDocument/2006/relationships/image" Target="../media/image1003.wmf"/><Relationship Id="rId4" Type="http://schemas.openxmlformats.org/officeDocument/2006/relationships/image" Target="../media/image1002.wmf"/><Relationship Id="rId9" Type="http://schemas.openxmlformats.org/officeDocument/2006/relationships/image" Target="../media/image1007.wmf"/></Relationships>
</file>

<file path=ppt/drawings/_rels/vmlDrawing198.vml.rels><?xml version="1.0" encoding="UTF-8" standalone="yes"?>
<Relationships xmlns="http://schemas.openxmlformats.org/package/2006/relationships"><Relationship Id="rId8" Type="http://schemas.openxmlformats.org/officeDocument/2006/relationships/image" Target="../media/image1014.wmf"/><Relationship Id="rId13" Type="http://schemas.openxmlformats.org/officeDocument/2006/relationships/image" Target="../media/image1019.wmf"/><Relationship Id="rId18" Type="http://schemas.openxmlformats.org/officeDocument/2006/relationships/image" Target="../media/image1024.wmf"/><Relationship Id="rId3" Type="http://schemas.openxmlformats.org/officeDocument/2006/relationships/image" Target="../media/image1010.wmf"/><Relationship Id="rId7" Type="http://schemas.openxmlformats.org/officeDocument/2006/relationships/image" Target="../media/image1013.wmf"/><Relationship Id="rId12" Type="http://schemas.openxmlformats.org/officeDocument/2006/relationships/image" Target="../media/image1018.wmf"/><Relationship Id="rId17" Type="http://schemas.openxmlformats.org/officeDocument/2006/relationships/image" Target="../media/image1023.wmf"/><Relationship Id="rId2" Type="http://schemas.openxmlformats.org/officeDocument/2006/relationships/image" Target="../media/image1009.wmf"/><Relationship Id="rId16" Type="http://schemas.openxmlformats.org/officeDocument/2006/relationships/image" Target="../media/image1022.wmf"/><Relationship Id="rId1" Type="http://schemas.openxmlformats.org/officeDocument/2006/relationships/image" Target="../media/image1008.wmf"/><Relationship Id="rId6" Type="http://schemas.openxmlformats.org/officeDocument/2006/relationships/image" Target="../media/image1012.wmf"/><Relationship Id="rId11" Type="http://schemas.openxmlformats.org/officeDocument/2006/relationships/image" Target="../media/image1017.wmf"/><Relationship Id="rId5" Type="http://schemas.openxmlformats.org/officeDocument/2006/relationships/image" Target="../media/image1004.wmf"/><Relationship Id="rId15" Type="http://schemas.openxmlformats.org/officeDocument/2006/relationships/image" Target="../media/image1021.wmf"/><Relationship Id="rId10" Type="http://schemas.openxmlformats.org/officeDocument/2006/relationships/image" Target="../media/image1016.wmf"/><Relationship Id="rId4" Type="http://schemas.openxmlformats.org/officeDocument/2006/relationships/image" Target="../media/image1011.wmf"/><Relationship Id="rId9" Type="http://schemas.openxmlformats.org/officeDocument/2006/relationships/image" Target="../media/image1015.wmf"/><Relationship Id="rId14" Type="http://schemas.openxmlformats.org/officeDocument/2006/relationships/image" Target="../media/image1020.w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02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200.vml.rels><?xml version="1.0" encoding="UTF-8" standalone="yes"?>
<Relationships xmlns="http://schemas.openxmlformats.org/package/2006/relationships"><Relationship Id="rId8" Type="http://schemas.openxmlformats.org/officeDocument/2006/relationships/image" Target="../media/image1033.wmf"/><Relationship Id="rId13" Type="http://schemas.openxmlformats.org/officeDocument/2006/relationships/image" Target="../media/image1038.wmf"/><Relationship Id="rId3" Type="http://schemas.openxmlformats.org/officeDocument/2006/relationships/image" Target="../media/image1028.wmf"/><Relationship Id="rId7" Type="http://schemas.openxmlformats.org/officeDocument/2006/relationships/image" Target="../media/image1032.wmf"/><Relationship Id="rId12" Type="http://schemas.openxmlformats.org/officeDocument/2006/relationships/image" Target="../media/image1037.wmf"/><Relationship Id="rId2" Type="http://schemas.openxmlformats.org/officeDocument/2006/relationships/image" Target="../media/image1027.wmf"/><Relationship Id="rId1" Type="http://schemas.openxmlformats.org/officeDocument/2006/relationships/image" Target="../media/image1026.wmf"/><Relationship Id="rId6" Type="http://schemas.openxmlformats.org/officeDocument/2006/relationships/image" Target="../media/image1031.wmf"/><Relationship Id="rId11" Type="http://schemas.openxmlformats.org/officeDocument/2006/relationships/image" Target="../media/image1036.wmf"/><Relationship Id="rId5" Type="http://schemas.openxmlformats.org/officeDocument/2006/relationships/image" Target="../media/image1030.wmf"/><Relationship Id="rId10" Type="http://schemas.openxmlformats.org/officeDocument/2006/relationships/image" Target="../media/image1035.wmf"/><Relationship Id="rId4" Type="http://schemas.openxmlformats.org/officeDocument/2006/relationships/image" Target="../media/image1029.wmf"/><Relationship Id="rId9" Type="http://schemas.openxmlformats.org/officeDocument/2006/relationships/image" Target="../media/image1034.wmf"/><Relationship Id="rId14" Type="http://schemas.openxmlformats.org/officeDocument/2006/relationships/image" Target="../media/image1039.wmf"/></Relationships>
</file>

<file path=ppt/drawings/_rels/vmlDrawing201.vml.rels><?xml version="1.0" encoding="UTF-8" standalone="yes"?>
<Relationships xmlns="http://schemas.openxmlformats.org/package/2006/relationships"><Relationship Id="rId8" Type="http://schemas.openxmlformats.org/officeDocument/2006/relationships/image" Target="../media/image1048.wmf"/><Relationship Id="rId3" Type="http://schemas.openxmlformats.org/officeDocument/2006/relationships/image" Target="../media/image1043.wmf"/><Relationship Id="rId7" Type="http://schemas.openxmlformats.org/officeDocument/2006/relationships/image" Target="../media/image1047.wmf"/><Relationship Id="rId2" Type="http://schemas.openxmlformats.org/officeDocument/2006/relationships/image" Target="../media/image1042.wmf"/><Relationship Id="rId1" Type="http://schemas.openxmlformats.org/officeDocument/2006/relationships/image" Target="../media/image1041.wmf"/><Relationship Id="rId6" Type="http://schemas.openxmlformats.org/officeDocument/2006/relationships/image" Target="../media/image1046.wmf"/><Relationship Id="rId5" Type="http://schemas.openxmlformats.org/officeDocument/2006/relationships/image" Target="../media/image1045.wmf"/><Relationship Id="rId4" Type="http://schemas.openxmlformats.org/officeDocument/2006/relationships/image" Target="../media/image1044.wmf"/></Relationships>
</file>

<file path=ppt/drawings/_rels/vmlDrawing202.vml.rels><?xml version="1.0" encoding="UTF-8" standalone="yes"?>
<Relationships xmlns="http://schemas.openxmlformats.org/package/2006/relationships"><Relationship Id="rId2" Type="http://schemas.openxmlformats.org/officeDocument/2006/relationships/image" Target="../media/image1050.emf"/><Relationship Id="rId1" Type="http://schemas.openxmlformats.org/officeDocument/2006/relationships/image" Target="../media/image1049.emf"/></Relationships>
</file>

<file path=ppt/drawings/_rels/vmlDrawing203.vml.rels><?xml version="1.0" encoding="UTF-8" standalone="yes"?>
<Relationships xmlns="http://schemas.openxmlformats.org/package/2006/relationships"><Relationship Id="rId2" Type="http://schemas.openxmlformats.org/officeDocument/2006/relationships/image" Target="../media/image1052.emf"/><Relationship Id="rId1" Type="http://schemas.openxmlformats.org/officeDocument/2006/relationships/image" Target="../media/image1051.emf"/></Relationships>
</file>

<file path=ppt/drawings/_rels/vmlDrawing204.vml.rels><?xml version="1.0" encoding="UTF-8" standalone="yes"?>
<Relationships xmlns="http://schemas.openxmlformats.org/package/2006/relationships"><Relationship Id="rId3" Type="http://schemas.openxmlformats.org/officeDocument/2006/relationships/image" Target="../media/image1055.wmf"/><Relationship Id="rId7" Type="http://schemas.openxmlformats.org/officeDocument/2006/relationships/image" Target="../media/image1059.emf"/><Relationship Id="rId2" Type="http://schemas.openxmlformats.org/officeDocument/2006/relationships/image" Target="../media/image1054.wmf"/><Relationship Id="rId1" Type="http://schemas.openxmlformats.org/officeDocument/2006/relationships/image" Target="../media/image1053.wmf"/><Relationship Id="rId6" Type="http://schemas.openxmlformats.org/officeDocument/2006/relationships/image" Target="../media/image1058.wmf"/><Relationship Id="rId5" Type="http://schemas.openxmlformats.org/officeDocument/2006/relationships/image" Target="../media/image1057.wmf"/><Relationship Id="rId4" Type="http://schemas.openxmlformats.org/officeDocument/2006/relationships/image" Target="../media/image1056.wmf"/></Relationships>
</file>

<file path=ppt/drawings/_rels/vmlDrawing205.vml.rels><?xml version="1.0" encoding="UTF-8" standalone="yes"?>
<Relationships xmlns="http://schemas.openxmlformats.org/package/2006/relationships"><Relationship Id="rId3" Type="http://schemas.openxmlformats.org/officeDocument/2006/relationships/image" Target="../media/image1064.wmf"/><Relationship Id="rId2" Type="http://schemas.openxmlformats.org/officeDocument/2006/relationships/image" Target="../media/image1063.wmf"/><Relationship Id="rId1" Type="http://schemas.openxmlformats.org/officeDocument/2006/relationships/image" Target="../media/image1062.wmf"/><Relationship Id="rId4" Type="http://schemas.openxmlformats.org/officeDocument/2006/relationships/image" Target="../media/image1065.wmf"/></Relationships>
</file>

<file path=ppt/drawings/_rels/vmlDrawing206.vml.rels><?xml version="1.0" encoding="UTF-8" standalone="yes"?>
<Relationships xmlns="http://schemas.openxmlformats.org/package/2006/relationships"><Relationship Id="rId8" Type="http://schemas.openxmlformats.org/officeDocument/2006/relationships/image" Target="../media/image1073.wmf"/><Relationship Id="rId13" Type="http://schemas.openxmlformats.org/officeDocument/2006/relationships/image" Target="../media/image1077.wmf"/><Relationship Id="rId3" Type="http://schemas.openxmlformats.org/officeDocument/2006/relationships/image" Target="../media/image1068.wmf"/><Relationship Id="rId7" Type="http://schemas.openxmlformats.org/officeDocument/2006/relationships/image" Target="../media/image1072.wmf"/><Relationship Id="rId12" Type="http://schemas.openxmlformats.org/officeDocument/2006/relationships/image" Target="../media/image1076.wmf"/><Relationship Id="rId2" Type="http://schemas.openxmlformats.org/officeDocument/2006/relationships/image" Target="../media/image1067.wmf"/><Relationship Id="rId1" Type="http://schemas.openxmlformats.org/officeDocument/2006/relationships/image" Target="../media/image1066.wmf"/><Relationship Id="rId6" Type="http://schemas.openxmlformats.org/officeDocument/2006/relationships/image" Target="../media/image1071.wmf"/><Relationship Id="rId11" Type="http://schemas.openxmlformats.org/officeDocument/2006/relationships/image" Target="../media/image1075.wmf"/><Relationship Id="rId5" Type="http://schemas.openxmlformats.org/officeDocument/2006/relationships/image" Target="../media/image1070.wmf"/><Relationship Id="rId10" Type="http://schemas.openxmlformats.org/officeDocument/2006/relationships/image" Target="../media/image1062.wmf"/><Relationship Id="rId4" Type="http://schemas.openxmlformats.org/officeDocument/2006/relationships/image" Target="../media/image1069.wmf"/><Relationship Id="rId9" Type="http://schemas.openxmlformats.org/officeDocument/2006/relationships/image" Target="../media/image1074.wmf"/></Relationships>
</file>

<file path=ppt/drawings/_rels/vmlDrawing207.vml.rels><?xml version="1.0" encoding="UTF-8" standalone="yes"?>
<Relationships xmlns="http://schemas.openxmlformats.org/package/2006/relationships"><Relationship Id="rId2" Type="http://schemas.openxmlformats.org/officeDocument/2006/relationships/image" Target="../media/image1079.emf"/><Relationship Id="rId1" Type="http://schemas.openxmlformats.org/officeDocument/2006/relationships/image" Target="../media/image1078.emf"/></Relationships>
</file>

<file path=ppt/drawings/_rels/vmlDrawing208.vml.rels><?xml version="1.0" encoding="UTF-8" standalone="yes"?>
<Relationships xmlns="http://schemas.openxmlformats.org/package/2006/relationships"><Relationship Id="rId3" Type="http://schemas.openxmlformats.org/officeDocument/2006/relationships/image" Target="../media/image1082.emf"/><Relationship Id="rId2" Type="http://schemas.openxmlformats.org/officeDocument/2006/relationships/image" Target="../media/image1081.wmf"/><Relationship Id="rId1" Type="http://schemas.openxmlformats.org/officeDocument/2006/relationships/image" Target="../media/image1080.w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08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084.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085.emf"/></Relationships>
</file>

<file path=ppt/drawings/_rels/vmlDrawing212.vml.rels><?xml version="1.0" encoding="UTF-8" standalone="yes"?>
<Relationships xmlns="http://schemas.openxmlformats.org/package/2006/relationships"><Relationship Id="rId8" Type="http://schemas.openxmlformats.org/officeDocument/2006/relationships/image" Target="../media/image1093.wmf"/><Relationship Id="rId3" Type="http://schemas.openxmlformats.org/officeDocument/2006/relationships/image" Target="../media/image1088.wmf"/><Relationship Id="rId7" Type="http://schemas.openxmlformats.org/officeDocument/2006/relationships/image" Target="../media/image1092.wmf"/><Relationship Id="rId12" Type="http://schemas.openxmlformats.org/officeDocument/2006/relationships/image" Target="../media/image1097.emf"/><Relationship Id="rId2" Type="http://schemas.openxmlformats.org/officeDocument/2006/relationships/image" Target="../media/image1087.wmf"/><Relationship Id="rId1" Type="http://schemas.openxmlformats.org/officeDocument/2006/relationships/image" Target="../media/image1086.emf"/><Relationship Id="rId6" Type="http://schemas.openxmlformats.org/officeDocument/2006/relationships/image" Target="../media/image1091.wmf"/><Relationship Id="rId11" Type="http://schemas.openxmlformats.org/officeDocument/2006/relationships/image" Target="../media/image1096.wmf"/><Relationship Id="rId5" Type="http://schemas.openxmlformats.org/officeDocument/2006/relationships/image" Target="../media/image1090.wmf"/><Relationship Id="rId10" Type="http://schemas.openxmlformats.org/officeDocument/2006/relationships/image" Target="../media/image1095.wmf"/><Relationship Id="rId4" Type="http://schemas.openxmlformats.org/officeDocument/2006/relationships/image" Target="../media/image1089.wmf"/><Relationship Id="rId9" Type="http://schemas.openxmlformats.org/officeDocument/2006/relationships/image" Target="../media/image1094.wmf"/></Relationships>
</file>

<file path=ppt/drawings/_rels/vmlDrawing213.vml.rels><?xml version="1.0" encoding="UTF-8" standalone="yes"?>
<Relationships xmlns="http://schemas.openxmlformats.org/package/2006/relationships"><Relationship Id="rId3" Type="http://schemas.openxmlformats.org/officeDocument/2006/relationships/image" Target="../media/image1092.wmf"/><Relationship Id="rId2" Type="http://schemas.openxmlformats.org/officeDocument/2006/relationships/image" Target="../media/image1098.emf"/><Relationship Id="rId1" Type="http://schemas.openxmlformats.org/officeDocument/2006/relationships/image" Target="../media/image1089.wmf"/><Relationship Id="rId4" Type="http://schemas.openxmlformats.org/officeDocument/2006/relationships/image" Target="../media/image1099.png"/></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099.png"/></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100.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104.wmf"/></Relationships>
</file>

<file path=ppt/drawings/_rels/vmlDrawing217.vml.rels><?xml version="1.0" encoding="UTF-8" standalone="yes"?>
<Relationships xmlns="http://schemas.openxmlformats.org/package/2006/relationships"><Relationship Id="rId2" Type="http://schemas.openxmlformats.org/officeDocument/2006/relationships/image" Target="../media/image1106.wmf"/><Relationship Id="rId1" Type="http://schemas.openxmlformats.org/officeDocument/2006/relationships/image" Target="../media/image1105.wmf"/></Relationships>
</file>

<file path=ppt/drawings/_rels/vmlDrawing218.vml.rels><?xml version="1.0" encoding="UTF-8" standalone="yes"?>
<Relationships xmlns="http://schemas.openxmlformats.org/package/2006/relationships"><Relationship Id="rId3" Type="http://schemas.openxmlformats.org/officeDocument/2006/relationships/image" Target="../media/image1109.wmf"/><Relationship Id="rId2" Type="http://schemas.openxmlformats.org/officeDocument/2006/relationships/image" Target="../media/image1108.wmf"/><Relationship Id="rId1" Type="http://schemas.openxmlformats.org/officeDocument/2006/relationships/image" Target="../media/image1107.wmf"/><Relationship Id="rId6" Type="http://schemas.openxmlformats.org/officeDocument/2006/relationships/image" Target="../media/image1112.wmf"/><Relationship Id="rId5" Type="http://schemas.openxmlformats.org/officeDocument/2006/relationships/image" Target="../media/image1111.wmf"/><Relationship Id="rId4" Type="http://schemas.openxmlformats.org/officeDocument/2006/relationships/image" Target="../media/image1110.wmf"/></Relationships>
</file>

<file path=ppt/drawings/_rels/vmlDrawing219.vml.rels><?xml version="1.0" encoding="UTF-8" standalone="yes"?>
<Relationships xmlns="http://schemas.openxmlformats.org/package/2006/relationships"><Relationship Id="rId3" Type="http://schemas.openxmlformats.org/officeDocument/2006/relationships/image" Target="../media/image1115.wmf"/><Relationship Id="rId2" Type="http://schemas.openxmlformats.org/officeDocument/2006/relationships/image" Target="../media/image1114.wmf"/><Relationship Id="rId1" Type="http://schemas.openxmlformats.org/officeDocument/2006/relationships/image" Target="../media/image1113.wmf"/><Relationship Id="rId4" Type="http://schemas.openxmlformats.org/officeDocument/2006/relationships/image" Target="../media/image111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220.vml.rels><?xml version="1.0" encoding="UTF-8" standalone="yes"?>
<Relationships xmlns="http://schemas.openxmlformats.org/package/2006/relationships"><Relationship Id="rId2" Type="http://schemas.openxmlformats.org/officeDocument/2006/relationships/image" Target="../media/image1118.emf"/><Relationship Id="rId1" Type="http://schemas.openxmlformats.org/officeDocument/2006/relationships/image" Target="../media/image1117.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119.wmf"/></Relationships>
</file>

<file path=ppt/drawings/_rels/vmlDrawing222.vml.rels><?xml version="1.0" encoding="UTF-8" standalone="yes"?>
<Relationships xmlns="http://schemas.openxmlformats.org/package/2006/relationships"><Relationship Id="rId3" Type="http://schemas.openxmlformats.org/officeDocument/2006/relationships/image" Target="../media/image1122.wmf"/><Relationship Id="rId7" Type="http://schemas.openxmlformats.org/officeDocument/2006/relationships/image" Target="../media/image1126.wmf"/><Relationship Id="rId2" Type="http://schemas.openxmlformats.org/officeDocument/2006/relationships/image" Target="../media/image1121.wmf"/><Relationship Id="rId1" Type="http://schemas.openxmlformats.org/officeDocument/2006/relationships/image" Target="../media/image1120.wmf"/><Relationship Id="rId6" Type="http://schemas.openxmlformats.org/officeDocument/2006/relationships/image" Target="../media/image1125.wmf"/><Relationship Id="rId5" Type="http://schemas.openxmlformats.org/officeDocument/2006/relationships/image" Target="../media/image1124.wmf"/><Relationship Id="rId4" Type="http://schemas.openxmlformats.org/officeDocument/2006/relationships/image" Target="../media/image1123.wmf"/></Relationships>
</file>

<file path=ppt/drawings/_rels/vmlDrawing223.vml.rels><?xml version="1.0" encoding="UTF-8" standalone="yes"?>
<Relationships xmlns="http://schemas.openxmlformats.org/package/2006/relationships"><Relationship Id="rId3" Type="http://schemas.openxmlformats.org/officeDocument/2006/relationships/image" Target="../media/image1129.emf"/><Relationship Id="rId2" Type="http://schemas.openxmlformats.org/officeDocument/2006/relationships/image" Target="../media/image1128.emf"/><Relationship Id="rId1" Type="http://schemas.openxmlformats.org/officeDocument/2006/relationships/image" Target="../media/image1127.emf"/><Relationship Id="rId6" Type="http://schemas.openxmlformats.org/officeDocument/2006/relationships/image" Target="../media/image1132.emf"/><Relationship Id="rId5" Type="http://schemas.openxmlformats.org/officeDocument/2006/relationships/image" Target="../media/image1131.emf"/><Relationship Id="rId4" Type="http://schemas.openxmlformats.org/officeDocument/2006/relationships/image" Target="../media/image1130.emf"/></Relationships>
</file>

<file path=ppt/drawings/_rels/vmlDrawing224.vml.rels><?xml version="1.0" encoding="UTF-8" standalone="yes"?>
<Relationships xmlns="http://schemas.openxmlformats.org/package/2006/relationships"><Relationship Id="rId3" Type="http://schemas.openxmlformats.org/officeDocument/2006/relationships/image" Target="../media/image1135.emf"/><Relationship Id="rId2" Type="http://schemas.openxmlformats.org/officeDocument/2006/relationships/image" Target="../media/image1134.emf"/><Relationship Id="rId1" Type="http://schemas.openxmlformats.org/officeDocument/2006/relationships/image" Target="../media/image1133.emf"/><Relationship Id="rId5" Type="http://schemas.openxmlformats.org/officeDocument/2006/relationships/image" Target="../media/image1137.emf"/><Relationship Id="rId4" Type="http://schemas.openxmlformats.org/officeDocument/2006/relationships/image" Target="../media/image1136.emf"/></Relationships>
</file>

<file path=ppt/drawings/_rels/vmlDrawing225.vml.rels><?xml version="1.0" encoding="UTF-8" standalone="yes"?>
<Relationships xmlns="http://schemas.openxmlformats.org/package/2006/relationships"><Relationship Id="rId3" Type="http://schemas.openxmlformats.org/officeDocument/2006/relationships/image" Target="../media/image1140.emf"/><Relationship Id="rId2" Type="http://schemas.openxmlformats.org/officeDocument/2006/relationships/image" Target="../media/image1139.emf"/><Relationship Id="rId1" Type="http://schemas.openxmlformats.org/officeDocument/2006/relationships/image" Target="../media/image1138.emf"/><Relationship Id="rId5" Type="http://schemas.openxmlformats.org/officeDocument/2006/relationships/image" Target="../media/image1142.emf"/><Relationship Id="rId4" Type="http://schemas.openxmlformats.org/officeDocument/2006/relationships/image" Target="../media/image1141.emf"/></Relationships>
</file>

<file path=ppt/drawings/_rels/vmlDrawing226.vml.rels><?xml version="1.0" encoding="UTF-8" standalone="yes"?>
<Relationships xmlns="http://schemas.openxmlformats.org/package/2006/relationships"><Relationship Id="rId3" Type="http://schemas.openxmlformats.org/officeDocument/2006/relationships/image" Target="../media/image1145.emf"/><Relationship Id="rId2" Type="http://schemas.openxmlformats.org/officeDocument/2006/relationships/image" Target="../media/image1144.emf"/><Relationship Id="rId1" Type="http://schemas.openxmlformats.org/officeDocument/2006/relationships/image" Target="../media/image1143.emf"/></Relationships>
</file>

<file path=ppt/drawings/_rels/vmlDrawing227.vml.rels><?xml version="1.0" encoding="UTF-8" standalone="yes"?>
<Relationships xmlns="http://schemas.openxmlformats.org/package/2006/relationships"><Relationship Id="rId2" Type="http://schemas.openxmlformats.org/officeDocument/2006/relationships/image" Target="../media/image1147.emf"/><Relationship Id="rId1" Type="http://schemas.openxmlformats.org/officeDocument/2006/relationships/image" Target="../media/image1146.emf"/></Relationships>
</file>

<file path=ppt/drawings/_rels/vmlDrawing228.vml.rels><?xml version="1.0" encoding="UTF-8" standalone="yes"?>
<Relationships xmlns="http://schemas.openxmlformats.org/package/2006/relationships"><Relationship Id="rId8" Type="http://schemas.openxmlformats.org/officeDocument/2006/relationships/image" Target="../media/image1155.wmf"/><Relationship Id="rId3" Type="http://schemas.openxmlformats.org/officeDocument/2006/relationships/image" Target="../media/image1150.emf"/><Relationship Id="rId7" Type="http://schemas.openxmlformats.org/officeDocument/2006/relationships/image" Target="../media/image1154.wmf"/><Relationship Id="rId12" Type="http://schemas.openxmlformats.org/officeDocument/2006/relationships/image" Target="../media/image1159.wmf"/><Relationship Id="rId2" Type="http://schemas.openxmlformats.org/officeDocument/2006/relationships/image" Target="../media/image1149.emf"/><Relationship Id="rId1" Type="http://schemas.openxmlformats.org/officeDocument/2006/relationships/image" Target="../media/image1148.emf"/><Relationship Id="rId6" Type="http://schemas.openxmlformats.org/officeDocument/2006/relationships/image" Target="../media/image1153.wmf"/><Relationship Id="rId11" Type="http://schemas.openxmlformats.org/officeDocument/2006/relationships/image" Target="../media/image1158.wmf"/><Relationship Id="rId5" Type="http://schemas.openxmlformats.org/officeDocument/2006/relationships/image" Target="../media/image1152.wmf"/><Relationship Id="rId10" Type="http://schemas.openxmlformats.org/officeDocument/2006/relationships/image" Target="../media/image1157.wmf"/><Relationship Id="rId4" Type="http://schemas.openxmlformats.org/officeDocument/2006/relationships/image" Target="../media/image1151.emf"/><Relationship Id="rId9" Type="http://schemas.openxmlformats.org/officeDocument/2006/relationships/image" Target="../media/image1156.wmf"/></Relationships>
</file>

<file path=ppt/drawings/_rels/vmlDrawing229.vml.rels><?xml version="1.0" encoding="UTF-8" standalone="yes"?>
<Relationships xmlns="http://schemas.openxmlformats.org/package/2006/relationships"><Relationship Id="rId8" Type="http://schemas.openxmlformats.org/officeDocument/2006/relationships/image" Target="../media/image1167.wmf"/><Relationship Id="rId13" Type="http://schemas.openxmlformats.org/officeDocument/2006/relationships/image" Target="../media/image1172.wmf"/><Relationship Id="rId18" Type="http://schemas.openxmlformats.org/officeDocument/2006/relationships/image" Target="../media/image1177.wmf"/><Relationship Id="rId3" Type="http://schemas.openxmlformats.org/officeDocument/2006/relationships/image" Target="../media/image1162.wmf"/><Relationship Id="rId7" Type="http://schemas.openxmlformats.org/officeDocument/2006/relationships/image" Target="../media/image1166.wmf"/><Relationship Id="rId12" Type="http://schemas.openxmlformats.org/officeDocument/2006/relationships/image" Target="../media/image1171.wmf"/><Relationship Id="rId17" Type="http://schemas.openxmlformats.org/officeDocument/2006/relationships/image" Target="../media/image1176.wmf"/><Relationship Id="rId2" Type="http://schemas.openxmlformats.org/officeDocument/2006/relationships/image" Target="../media/image1161.wmf"/><Relationship Id="rId16" Type="http://schemas.openxmlformats.org/officeDocument/2006/relationships/image" Target="../media/image1175.wmf"/><Relationship Id="rId20" Type="http://schemas.openxmlformats.org/officeDocument/2006/relationships/image" Target="../media/image1179.wmf"/><Relationship Id="rId1" Type="http://schemas.openxmlformats.org/officeDocument/2006/relationships/image" Target="../media/image1160.wmf"/><Relationship Id="rId6" Type="http://schemas.openxmlformats.org/officeDocument/2006/relationships/image" Target="../media/image1165.wmf"/><Relationship Id="rId11" Type="http://schemas.openxmlformats.org/officeDocument/2006/relationships/image" Target="../media/image1170.wmf"/><Relationship Id="rId5" Type="http://schemas.openxmlformats.org/officeDocument/2006/relationships/image" Target="../media/image1164.wmf"/><Relationship Id="rId15" Type="http://schemas.openxmlformats.org/officeDocument/2006/relationships/image" Target="../media/image1174.wmf"/><Relationship Id="rId10" Type="http://schemas.openxmlformats.org/officeDocument/2006/relationships/image" Target="../media/image1169.wmf"/><Relationship Id="rId19" Type="http://schemas.openxmlformats.org/officeDocument/2006/relationships/image" Target="../media/image1178.wmf"/><Relationship Id="rId4" Type="http://schemas.openxmlformats.org/officeDocument/2006/relationships/image" Target="../media/image1163.wmf"/><Relationship Id="rId9" Type="http://schemas.openxmlformats.org/officeDocument/2006/relationships/image" Target="../media/image1168.wmf"/><Relationship Id="rId14" Type="http://schemas.openxmlformats.org/officeDocument/2006/relationships/image" Target="../media/image117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5" Type="http://schemas.openxmlformats.org/officeDocument/2006/relationships/image" Target="../media/image129.wmf"/><Relationship Id="rId4" Type="http://schemas.openxmlformats.org/officeDocument/2006/relationships/image" Target="../media/image128.w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180.wmf"/></Relationships>
</file>

<file path=ppt/drawings/_rels/vmlDrawing231.vml.rels><?xml version="1.0" encoding="UTF-8" standalone="yes"?>
<Relationships xmlns="http://schemas.openxmlformats.org/package/2006/relationships"><Relationship Id="rId8" Type="http://schemas.openxmlformats.org/officeDocument/2006/relationships/image" Target="../media/image1191.wmf"/><Relationship Id="rId13" Type="http://schemas.openxmlformats.org/officeDocument/2006/relationships/image" Target="../media/image1196.wmf"/><Relationship Id="rId18" Type="http://schemas.openxmlformats.org/officeDocument/2006/relationships/image" Target="../media/image1201.wmf"/><Relationship Id="rId26" Type="http://schemas.openxmlformats.org/officeDocument/2006/relationships/image" Target="../media/image1209.wmf"/><Relationship Id="rId3" Type="http://schemas.openxmlformats.org/officeDocument/2006/relationships/image" Target="../media/image1186.wmf"/><Relationship Id="rId21" Type="http://schemas.openxmlformats.org/officeDocument/2006/relationships/image" Target="../media/image1204.wmf"/><Relationship Id="rId7" Type="http://schemas.openxmlformats.org/officeDocument/2006/relationships/image" Target="../media/image1190.wmf"/><Relationship Id="rId12" Type="http://schemas.openxmlformats.org/officeDocument/2006/relationships/image" Target="../media/image1195.wmf"/><Relationship Id="rId17" Type="http://schemas.openxmlformats.org/officeDocument/2006/relationships/image" Target="../media/image1200.wmf"/><Relationship Id="rId25" Type="http://schemas.openxmlformats.org/officeDocument/2006/relationships/image" Target="../media/image1208.wmf"/><Relationship Id="rId2" Type="http://schemas.openxmlformats.org/officeDocument/2006/relationships/image" Target="../media/image1185.wmf"/><Relationship Id="rId16" Type="http://schemas.openxmlformats.org/officeDocument/2006/relationships/image" Target="../media/image1199.wmf"/><Relationship Id="rId20" Type="http://schemas.openxmlformats.org/officeDocument/2006/relationships/image" Target="../media/image1203.wmf"/><Relationship Id="rId1" Type="http://schemas.openxmlformats.org/officeDocument/2006/relationships/image" Target="../media/image1184.wmf"/><Relationship Id="rId6" Type="http://schemas.openxmlformats.org/officeDocument/2006/relationships/image" Target="../media/image1189.wmf"/><Relationship Id="rId11" Type="http://schemas.openxmlformats.org/officeDocument/2006/relationships/image" Target="../media/image1194.wmf"/><Relationship Id="rId24" Type="http://schemas.openxmlformats.org/officeDocument/2006/relationships/image" Target="../media/image1207.wmf"/><Relationship Id="rId5" Type="http://schemas.openxmlformats.org/officeDocument/2006/relationships/image" Target="../media/image1188.wmf"/><Relationship Id="rId15" Type="http://schemas.openxmlformats.org/officeDocument/2006/relationships/image" Target="../media/image1198.wmf"/><Relationship Id="rId23" Type="http://schemas.openxmlformats.org/officeDocument/2006/relationships/image" Target="../media/image1206.wmf"/><Relationship Id="rId10" Type="http://schemas.openxmlformats.org/officeDocument/2006/relationships/image" Target="../media/image1193.wmf"/><Relationship Id="rId19" Type="http://schemas.openxmlformats.org/officeDocument/2006/relationships/image" Target="../media/image1202.wmf"/><Relationship Id="rId4" Type="http://schemas.openxmlformats.org/officeDocument/2006/relationships/image" Target="../media/image1187.wmf"/><Relationship Id="rId9" Type="http://schemas.openxmlformats.org/officeDocument/2006/relationships/image" Target="../media/image1192.wmf"/><Relationship Id="rId14" Type="http://schemas.openxmlformats.org/officeDocument/2006/relationships/image" Target="../media/image1197.wmf"/><Relationship Id="rId22" Type="http://schemas.openxmlformats.org/officeDocument/2006/relationships/image" Target="../media/image1205.w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220.w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229.wmf"/></Relationships>
</file>

<file path=ppt/drawings/_rels/vmlDrawing234.vml.rels><?xml version="1.0" encoding="UTF-8" standalone="yes"?>
<Relationships xmlns="http://schemas.openxmlformats.org/package/2006/relationships"><Relationship Id="rId2" Type="http://schemas.openxmlformats.org/officeDocument/2006/relationships/image" Target="../media/image1236.wmf"/><Relationship Id="rId1" Type="http://schemas.openxmlformats.org/officeDocument/2006/relationships/image" Target="../media/image1235.wmf"/></Relationships>
</file>

<file path=ppt/drawings/_rels/vmlDrawing235.vml.rels><?xml version="1.0" encoding="UTF-8" standalone="yes"?>
<Relationships xmlns="http://schemas.openxmlformats.org/package/2006/relationships"><Relationship Id="rId3" Type="http://schemas.openxmlformats.org/officeDocument/2006/relationships/image" Target="../media/image1239.wmf"/><Relationship Id="rId2" Type="http://schemas.openxmlformats.org/officeDocument/2006/relationships/image" Target="../media/image1238.emf"/><Relationship Id="rId1" Type="http://schemas.openxmlformats.org/officeDocument/2006/relationships/image" Target="../media/image1237.emf"/><Relationship Id="rId4" Type="http://schemas.openxmlformats.org/officeDocument/2006/relationships/image" Target="../media/image1240.wmf"/></Relationships>
</file>

<file path=ppt/drawings/_rels/vmlDrawing236.vml.rels><?xml version="1.0" encoding="UTF-8" standalone="yes"?>
<Relationships xmlns="http://schemas.openxmlformats.org/package/2006/relationships"><Relationship Id="rId3" Type="http://schemas.openxmlformats.org/officeDocument/2006/relationships/image" Target="../media/image1240.wmf"/><Relationship Id="rId2" Type="http://schemas.openxmlformats.org/officeDocument/2006/relationships/image" Target="../media/image1239.wmf"/><Relationship Id="rId1" Type="http://schemas.openxmlformats.org/officeDocument/2006/relationships/image" Target="../media/image1241.emf"/></Relationships>
</file>

<file path=ppt/drawings/_rels/vmlDrawing237.vml.rels><?xml version="1.0" encoding="UTF-8" standalone="yes"?>
<Relationships xmlns="http://schemas.openxmlformats.org/package/2006/relationships"><Relationship Id="rId3" Type="http://schemas.openxmlformats.org/officeDocument/2006/relationships/image" Target="../media/image1240.wmf"/><Relationship Id="rId2" Type="http://schemas.openxmlformats.org/officeDocument/2006/relationships/image" Target="../media/image1243.emf"/><Relationship Id="rId1" Type="http://schemas.openxmlformats.org/officeDocument/2006/relationships/image" Target="../media/image1242.emf"/><Relationship Id="rId4" Type="http://schemas.openxmlformats.org/officeDocument/2006/relationships/image" Target="../media/image1239.w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246.wmf"/></Relationships>
</file>

<file path=ppt/drawings/_rels/vmlDrawing239.vml.rels><?xml version="1.0" encoding="UTF-8" standalone="yes"?>
<Relationships xmlns="http://schemas.openxmlformats.org/package/2006/relationships"><Relationship Id="rId3" Type="http://schemas.openxmlformats.org/officeDocument/2006/relationships/image" Target="../media/image1249.wmf"/><Relationship Id="rId2" Type="http://schemas.openxmlformats.org/officeDocument/2006/relationships/image" Target="../media/image1248.wmf"/><Relationship Id="rId1" Type="http://schemas.openxmlformats.org/officeDocument/2006/relationships/image" Target="../media/image1247.wmf"/><Relationship Id="rId5" Type="http://schemas.openxmlformats.org/officeDocument/2006/relationships/image" Target="../media/image1251.wmf"/><Relationship Id="rId4" Type="http://schemas.openxmlformats.org/officeDocument/2006/relationships/image" Target="../media/image125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4" Type="http://schemas.openxmlformats.org/officeDocument/2006/relationships/image" Target="../media/image133.w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248.wmf"/></Relationships>
</file>

<file path=ppt/drawings/_rels/vmlDrawing241.vml.rels><?xml version="1.0" encoding="UTF-8" standalone="yes"?>
<Relationships xmlns="http://schemas.openxmlformats.org/package/2006/relationships"><Relationship Id="rId2" Type="http://schemas.openxmlformats.org/officeDocument/2006/relationships/image" Target="../media/image1253.wmf"/><Relationship Id="rId1" Type="http://schemas.openxmlformats.org/officeDocument/2006/relationships/image" Target="../media/image744.wmf"/></Relationships>
</file>

<file path=ppt/drawings/_rels/vmlDrawing242.vml.rels><?xml version="1.0" encoding="UTF-8" standalone="yes"?>
<Relationships xmlns="http://schemas.openxmlformats.org/package/2006/relationships"><Relationship Id="rId8" Type="http://schemas.openxmlformats.org/officeDocument/2006/relationships/image" Target="../media/image1261.wmf"/><Relationship Id="rId3" Type="http://schemas.openxmlformats.org/officeDocument/2006/relationships/image" Target="../media/image1256.wmf"/><Relationship Id="rId7" Type="http://schemas.openxmlformats.org/officeDocument/2006/relationships/image" Target="../media/image1260.wmf"/><Relationship Id="rId12" Type="http://schemas.openxmlformats.org/officeDocument/2006/relationships/image" Target="../media/image1265.wmf"/><Relationship Id="rId2" Type="http://schemas.openxmlformats.org/officeDocument/2006/relationships/image" Target="../media/image1255.wmf"/><Relationship Id="rId1" Type="http://schemas.openxmlformats.org/officeDocument/2006/relationships/image" Target="../media/image1254.wmf"/><Relationship Id="rId6" Type="http://schemas.openxmlformats.org/officeDocument/2006/relationships/image" Target="../media/image1259.wmf"/><Relationship Id="rId11" Type="http://schemas.openxmlformats.org/officeDocument/2006/relationships/image" Target="../media/image1264.wmf"/><Relationship Id="rId5" Type="http://schemas.openxmlformats.org/officeDocument/2006/relationships/image" Target="../media/image1258.emf"/><Relationship Id="rId10" Type="http://schemas.openxmlformats.org/officeDocument/2006/relationships/image" Target="../media/image1263.wmf"/><Relationship Id="rId4" Type="http://schemas.openxmlformats.org/officeDocument/2006/relationships/image" Target="../media/image1257.wmf"/><Relationship Id="rId9" Type="http://schemas.openxmlformats.org/officeDocument/2006/relationships/image" Target="../media/image1262.wmf"/></Relationships>
</file>

<file path=ppt/drawings/_rels/vmlDrawing243.vml.rels><?xml version="1.0" encoding="UTF-8" standalone="yes"?>
<Relationships xmlns="http://schemas.openxmlformats.org/package/2006/relationships"><Relationship Id="rId3" Type="http://schemas.openxmlformats.org/officeDocument/2006/relationships/image" Target="../media/image1268.wmf"/><Relationship Id="rId2" Type="http://schemas.openxmlformats.org/officeDocument/2006/relationships/image" Target="../media/image1267.wmf"/><Relationship Id="rId1" Type="http://schemas.openxmlformats.org/officeDocument/2006/relationships/image" Target="../media/image1266.wmf"/></Relationships>
</file>

<file path=ppt/drawings/_rels/vmlDrawing244.vml.rels><?xml version="1.0" encoding="UTF-8" standalone="yes"?>
<Relationships xmlns="http://schemas.openxmlformats.org/package/2006/relationships"><Relationship Id="rId2" Type="http://schemas.openxmlformats.org/officeDocument/2006/relationships/image" Target="../media/image1270.wmf"/><Relationship Id="rId1" Type="http://schemas.openxmlformats.org/officeDocument/2006/relationships/image" Target="../media/image1269.wmf"/></Relationships>
</file>

<file path=ppt/drawings/_rels/vmlDrawing245.vml.rels><?xml version="1.0" encoding="UTF-8" standalone="yes"?>
<Relationships xmlns="http://schemas.openxmlformats.org/package/2006/relationships"><Relationship Id="rId2" Type="http://schemas.openxmlformats.org/officeDocument/2006/relationships/image" Target="../media/image1272.wmf"/><Relationship Id="rId1" Type="http://schemas.openxmlformats.org/officeDocument/2006/relationships/image" Target="../media/image1271.w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1273.wmf"/></Relationships>
</file>

<file path=ppt/drawings/_rels/vmlDrawing247.vml.rels><?xml version="1.0" encoding="UTF-8" standalone="yes"?>
<Relationships xmlns="http://schemas.openxmlformats.org/package/2006/relationships"><Relationship Id="rId2" Type="http://schemas.openxmlformats.org/officeDocument/2006/relationships/image" Target="../media/image1275.wmf"/><Relationship Id="rId1" Type="http://schemas.openxmlformats.org/officeDocument/2006/relationships/image" Target="../media/image1274.w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1276.w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127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4.w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1278.w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1279.wmf"/></Relationships>
</file>

<file path=ppt/drawings/_rels/vmlDrawing252.vml.rels><?xml version="1.0" encoding="UTF-8" standalone="yes"?>
<Relationships xmlns="http://schemas.openxmlformats.org/package/2006/relationships"><Relationship Id="rId2" Type="http://schemas.openxmlformats.org/officeDocument/2006/relationships/image" Target="../media/image1281.wmf"/><Relationship Id="rId1" Type="http://schemas.openxmlformats.org/officeDocument/2006/relationships/image" Target="../media/image1280.w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1282.wmf"/></Relationships>
</file>

<file path=ppt/drawings/_rels/vmlDrawing254.vml.rels><?xml version="1.0" encoding="UTF-8" standalone="yes"?>
<Relationships xmlns="http://schemas.openxmlformats.org/package/2006/relationships"><Relationship Id="rId3" Type="http://schemas.openxmlformats.org/officeDocument/2006/relationships/image" Target="../media/image1285.wmf"/><Relationship Id="rId2" Type="http://schemas.openxmlformats.org/officeDocument/2006/relationships/image" Target="../media/image1284.wmf"/><Relationship Id="rId1" Type="http://schemas.openxmlformats.org/officeDocument/2006/relationships/image" Target="../media/image1283.wmf"/></Relationships>
</file>

<file path=ppt/drawings/_rels/vmlDrawing255.vml.rels><?xml version="1.0" encoding="UTF-8" standalone="yes"?>
<Relationships xmlns="http://schemas.openxmlformats.org/package/2006/relationships"><Relationship Id="rId3" Type="http://schemas.openxmlformats.org/officeDocument/2006/relationships/image" Target="../media/image1288.wmf"/><Relationship Id="rId2" Type="http://schemas.openxmlformats.org/officeDocument/2006/relationships/image" Target="../media/image1287.wmf"/><Relationship Id="rId1" Type="http://schemas.openxmlformats.org/officeDocument/2006/relationships/image" Target="../media/image1286.wmf"/></Relationships>
</file>

<file path=ppt/drawings/_rels/vmlDrawing256.vml.rels><?xml version="1.0" encoding="UTF-8" standalone="yes"?>
<Relationships xmlns="http://schemas.openxmlformats.org/package/2006/relationships"><Relationship Id="rId3" Type="http://schemas.openxmlformats.org/officeDocument/2006/relationships/image" Target="../media/image1291.wmf"/><Relationship Id="rId2" Type="http://schemas.openxmlformats.org/officeDocument/2006/relationships/image" Target="../media/image1290.wmf"/><Relationship Id="rId1" Type="http://schemas.openxmlformats.org/officeDocument/2006/relationships/image" Target="../media/image1289.wmf"/></Relationships>
</file>

<file path=ppt/drawings/_rels/vmlDrawing257.vml.rels><?xml version="1.0" encoding="UTF-8" standalone="yes"?>
<Relationships xmlns="http://schemas.openxmlformats.org/package/2006/relationships"><Relationship Id="rId2" Type="http://schemas.openxmlformats.org/officeDocument/2006/relationships/image" Target="../media/image1292.wmf"/><Relationship Id="rId1" Type="http://schemas.openxmlformats.org/officeDocument/2006/relationships/image" Target="../media/image137.w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1293.wmf"/></Relationships>
</file>

<file path=ppt/drawings/_rels/vmlDrawing259.vml.rels><?xml version="1.0" encoding="UTF-8" standalone="yes"?>
<Relationships xmlns="http://schemas.openxmlformats.org/package/2006/relationships"><Relationship Id="rId2" Type="http://schemas.openxmlformats.org/officeDocument/2006/relationships/image" Target="../media/image1291.wmf"/><Relationship Id="rId1" Type="http://schemas.openxmlformats.org/officeDocument/2006/relationships/image" Target="../media/image1289.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24.wmf"/><Relationship Id="rId7" Type="http://schemas.openxmlformats.org/officeDocument/2006/relationships/image" Target="../media/image139.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23.wmf"/><Relationship Id="rId11" Type="http://schemas.openxmlformats.org/officeDocument/2006/relationships/image" Target="../media/image143.wmf"/><Relationship Id="rId5" Type="http://schemas.openxmlformats.org/officeDocument/2006/relationships/image" Target="../media/image138.wmf"/><Relationship Id="rId10" Type="http://schemas.openxmlformats.org/officeDocument/2006/relationships/image" Target="../media/image142.wmf"/><Relationship Id="rId4" Type="http://schemas.openxmlformats.org/officeDocument/2006/relationships/image" Target="../media/image137.wmf"/><Relationship Id="rId9" Type="http://schemas.openxmlformats.org/officeDocument/2006/relationships/image" Target="../media/image141.wmf"/></Relationships>
</file>

<file path=ppt/drawings/_rels/vmlDrawing260.vml.rels><?xml version="1.0" encoding="UTF-8" standalone="yes"?>
<Relationships xmlns="http://schemas.openxmlformats.org/package/2006/relationships"><Relationship Id="rId8" Type="http://schemas.openxmlformats.org/officeDocument/2006/relationships/image" Target="../media/image1301.wmf"/><Relationship Id="rId3" Type="http://schemas.openxmlformats.org/officeDocument/2006/relationships/image" Target="../media/image1296.wmf"/><Relationship Id="rId7" Type="http://schemas.openxmlformats.org/officeDocument/2006/relationships/image" Target="../media/image1300.wmf"/><Relationship Id="rId2" Type="http://schemas.openxmlformats.org/officeDocument/2006/relationships/image" Target="../media/image1295.wmf"/><Relationship Id="rId1" Type="http://schemas.openxmlformats.org/officeDocument/2006/relationships/image" Target="../media/image1294.wmf"/><Relationship Id="rId6" Type="http://schemas.openxmlformats.org/officeDocument/2006/relationships/image" Target="../media/image1299.wmf"/><Relationship Id="rId11" Type="http://schemas.openxmlformats.org/officeDocument/2006/relationships/image" Target="../media/image1304.wmf"/><Relationship Id="rId5" Type="http://schemas.openxmlformats.org/officeDocument/2006/relationships/image" Target="../media/image1298.wmf"/><Relationship Id="rId10" Type="http://schemas.openxmlformats.org/officeDocument/2006/relationships/image" Target="../media/image1303.wmf"/><Relationship Id="rId4" Type="http://schemas.openxmlformats.org/officeDocument/2006/relationships/image" Target="../media/image1297.wmf"/><Relationship Id="rId9" Type="http://schemas.openxmlformats.org/officeDocument/2006/relationships/image" Target="../media/image1302.wmf"/></Relationships>
</file>

<file path=ppt/drawings/_rels/vmlDrawing261.vml.rels><?xml version="1.0" encoding="UTF-8" standalone="yes"?>
<Relationships xmlns="http://schemas.openxmlformats.org/package/2006/relationships"><Relationship Id="rId3" Type="http://schemas.openxmlformats.org/officeDocument/2006/relationships/image" Target="../media/image1307.wmf"/><Relationship Id="rId2" Type="http://schemas.openxmlformats.org/officeDocument/2006/relationships/image" Target="../media/image1306.wmf"/><Relationship Id="rId1" Type="http://schemas.openxmlformats.org/officeDocument/2006/relationships/image" Target="../media/image1305.wmf"/><Relationship Id="rId6" Type="http://schemas.openxmlformats.org/officeDocument/2006/relationships/image" Target="../media/image1310.wmf"/><Relationship Id="rId5" Type="http://schemas.openxmlformats.org/officeDocument/2006/relationships/image" Target="../media/image1309.wmf"/><Relationship Id="rId4" Type="http://schemas.openxmlformats.org/officeDocument/2006/relationships/image" Target="../media/image1308.wmf"/></Relationships>
</file>

<file path=ppt/drawings/_rels/vmlDrawing262.vml.rels><?xml version="1.0" encoding="UTF-8" standalone="yes"?>
<Relationships xmlns="http://schemas.openxmlformats.org/package/2006/relationships"><Relationship Id="rId2" Type="http://schemas.openxmlformats.org/officeDocument/2006/relationships/image" Target="../media/image1312.wmf"/><Relationship Id="rId1" Type="http://schemas.openxmlformats.org/officeDocument/2006/relationships/image" Target="../media/image1311.wmf"/></Relationships>
</file>

<file path=ppt/drawings/_rels/vmlDrawing263.vml.rels><?xml version="1.0" encoding="UTF-8" standalone="yes"?>
<Relationships xmlns="http://schemas.openxmlformats.org/package/2006/relationships"><Relationship Id="rId1" Type="http://schemas.openxmlformats.org/officeDocument/2006/relationships/image" Target="../media/image1313.w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1314.wmf"/></Relationships>
</file>

<file path=ppt/drawings/_rels/vmlDrawing265.vml.rels><?xml version="1.0" encoding="UTF-8" standalone="yes"?>
<Relationships xmlns="http://schemas.openxmlformats.org/package/2006/relationships"><Relationship Id="rId3" Type="http://schemas.openxmlformats.org/officeDocument/2006/relationships/image" Target="../media/image1317.wmf"/><Relationship Id="rId2" Type="http://schemas.openxmlformats.org/officeDocument/2006/relationships/image" Target="../media/image1316.wmf"/><Relationship Id="rId1" Type="http://schemas.openxmlformats.org/officeDocument/2006/relationships/image" Target="../media/image1315.wmf"/></Relationships>
</file>

<file path=ppt/drawings/_rels/vmlDrawing266.vml.rels><?xml version="1.0" encoding="UTF-8" standalone="yes"?>
<Relationships xmlns="http://schemas.openxmlformats.org/package/2006/relationships"><Relationship Id="rId3" Type="http://schemas.openxmlformats.org/officeDocument/2006/relationships/image" Target="../media/image1320.wmf"/><Relationship Id="rId2" Type="http://schemas.openxmlformats.org/officeDocument/2006/relationships/image" Target="../media/image1319.wmf"/><Relationship Id="rId1" Type="http://schemas.openxmlformats.org/officeDocument/2006/relationships/image" Target="../media/image1318.wmf"/><Relationship Id="rId6" Type="http://schemas.openxmlformats.org/officeDocument/2006/relationships/image" Target="../media/image1323.wmf"/><Relationship Id="rId5" Type="http://schemas.openxmlformats.org/officeDocument/2006/relationships/image" Target="../media/image1322.wmf"/><Relationship Id="rId4" Type="http://schemas.openxmlformats.org/officeDocument/2006/relationships/image" Target="../media/image1321.wmf"/></Relationships>
</file>

<file path=ppt/drawings/_rels/vmlDrawing267.vml.rels><?xml version="1.0" encoding="UTF-8" standalone="yes"?>
<Relationships xmlns="http://schemas.openxmlformats.org/package/2006/relationships"><Relationship Id="rId8" Type="http://schemas.openxmlformats.org/officeDocument/2006/relationships/image" Target="../media/image1321.wmf"/><Relationship Id="rId3" Type="http://schemas.openxmlformats.org/officeDocument/2006/relationships/image" Target="../media/image1325.wmf"/><Relationship Id="rId7" Type="http://schemas.openxmlformats.org/officeDocument/2006/relationships/image" Target="../media/image1326.wmf"/><Relationship Id="rId2" Type="http://schemas.openxmlformats.org/officeDocument/2006/relationships/image" Target="../media/image1318.wmf"/><Relationship Id="rId1" Type="http://schemas.openxmlformats.org/officeDocument/2006/relationships/image" Target="../media/image1324.wmf"/><Relationship Id="rId6" Type="http://schemas.openxmlformats.org/officeDocument/2006/relationships/image" Target="../media/image1320.wmf"/><Relationship Id="rId5" Type="http://schemas.openxmlformats.org/officeDocument/2006/relationships/image" Target="../media/image1319.wmf"/><Relationship Id="rId4" Type="http://schemas.openxmlformats.org/officeDocument/2006/relationships/image" Target="../media/image1323.wmf"/><Relationship Id="rId9" Type="http://schemas.openxmlformats.org/officeDocument/2006/relationships/image" Target="../media/image1322.wmf"/></Relationships>
</file>

<file path=ppt/drawings/_rels/vmlDrawing268.vml.rels><?xml version="1.0" encoding="UTF-8" standalone="yes"?>
<Relationships xmlns="http://schemas.openxmlformats.org/package/2006/relationships"><Relationship Id="rId3" Type="http://schemas.openxmlformats.org/officeDocument/2006/relationships/image" Target="../media/image1330.wmf"/><Relationship Id="rId2" Type="http://schemas.openxmlformats.org/officeDocument/2006/relationships/image" Target="../media/image1329.wmf"/><Relationship Id="rId1" Type="http://schemas.openxmlformats.org/officeDocument/2006/relationships/image" Target="../media/image1328.wmf"/><Relationship Id="rId4" Type="http://schemas.openxmlformats.org/officeDocument/2006/relationships/image" Target="../media/image1331.wmf"/></Relationships>
</file>

<file path=ppt/drawings/_rels/vmlDrawing269.vml.rels><?xml version="1.0" encoding="UTF-8" standalone="yes"?>
<Relationships xmlns="http://schemas.openxmlformats.org/package/2006/relationships"><Relationship Id="rId3" Type="http://schemas.openxmlformats.org/officeDocument/2006/relationships/image" Target="../media/image1334.wmf"/><Relationship Id="rId2" Type="http://schemas.openxmlformats.org/officeDocument/2006/relationships/image" Target="../media/image1333.wmf"/><Relationship Id="rId1" Type="http://schemas.openxmlformats.org/officeDocument/2006/relationships/image" Target="../media/image1332.wmf"/><Relationship Id="rId4" Type="http://schemas.openxmlformats.org/officeDocument/2006/relationships/image" Target="../media/image133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5" Type="http://schemas.openxmlformats.org/officeDocument/2006/relationships/image" Target="../media/image149.wmf"/><Relationship Id="rId4" Type="http://schemas.openxmlformats.org/officeDocument/2006/relationships/image" Target="../media/image148.wmf"/></Relationships>
</file>

<file path=ppt/drawings/_rels/vmlDrawing270.vml.rels><?xml version="1.0" encoding="UTF-8" standalone="yes"?>
<Relationships xmlns="http://schemas.openxmlformats.org/package/2006/relationships"><Relationship Id="rId2" Type="http://schemas.openxmlformats.org/officeDocument/2006/relationships/image" Target="../media/image303.wmf"/><Relationship Id="rId1" Type="http://schemas.openxmlformats.org/officeDocument/2006/relationships/image" Target="../media/image302.wmf"/></Relationships>
</file>

<file path=ppt/drawings/_rels/vmlDrawing271.vml.rels><?xml version="1.0" encoding="UTF-8" standalone="yes"?>
<Relationships xmlns="http://schemas.openxmlformats.org/package/2006/relationships"><Relationship Id="rId3" Type="http://schemas.openxmlformats.org/officeDocument/2006/relationships/image" Target="../media/image1364.wmf"/><Relationship Id="rId2" Type="http://schemas.openxmlformats.org/officeDocument/2006/relationships/image" Target="../media/image1363.wmf"/><Relationship Id="rId1" Type="http://schemas.openxmlformats.org/officeDocument/2006/relationships/image" Target="../media/image1362.wmf"/><Relationship Id="rId4" Type="http://schemas.openxmlformats.org/officeDocument/2006/relationships/image" Target="../media/image1365.wmf"/></Relationships>
</file>

<file path=ppt/drawings/_rels/vmlDrawing272.vml.rels><?xml version="1.0" encoding="UTF-8" standalone="yes"?>
<Relationships xmlns="http://schemas.openxmlformats.org/package/2006/relationships"><Relationship Id="rId1" Type="http://schemas.openxmlformats.org/officeDocument/2006/relationships/image" Target="../media/image1366.wmf"/></Relationships>
</file>

<file path=ppt/drawings/_rels/vmlDrawing273.vml.rels><?xml version="1.0" encoding="UTF-8" standalone="yes"?>
<Relationships xmlns="http://schemas.openxmlformats.org/package/2006/relationships"><Relationship Id="rId2" Type="http://schemas.openxmlformats.org/officeDocument/2006/relationships/image" Target="../media/image1368.wmf"/><Relationship Id="rId1" Type="http://schemas.openxmlformats.org/officeDocument/2006/relationships/image" Target="../media/image136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53.wmf"/><Relationship Id="rId7" Type="http://schemas.openxmlformats.org/officeDocument/2006/relationships/image" Target="../media/image157.wmf"/><Relationship Id="rId2" Type="http://schemas.openxmlformats.org/officeDocument/2006/relationships/image" Target="../media/image70.wmf"/><Relationship Id="rId1" Type="http://schemas.openxmlformats.org/officeDocument/2006/relationships/image" Target="../media/image137.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23.wmf"/><Relationship Id="rId7" Type="http://schemas.openxmlformats.org/officeDocument/2006/relationships/image" Target="../media/image138.wmf"/><Relationship Id="rId2" Type="http://schemas.openxmlformats.org/officeDocument/2006/relationships/image" Target="../media/image159.wmf"/><Relationship Id="rId1" Type="http://schemas.openxmlformats.org/officeDocument/2006/relationships/image" Target="../media/image158.wmf"/><Relationship Id="rId6" Type="http://schemas.openxmlformats.org/officeDocument/2006/relationships/image" Target="../media/image124.wmf"/><Relationship Id="rId5" Type="http://schemas.openxmlformats.org/officeDocument/2006/relationships/image" Target="../media/image140.wmf"/><Relationship Id="rId4" Type="http://schemas.openxmlformats.org/officeDocument/2006/relationships/image" Target="../media/image13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37.wmf"/><Relationship Id="rId1" Type="http://schemas.openxmlformats.org/officeDocument/2006/relationships/image" Target="../media/image166.wmf"/><Relationship Id="rId6" Type="http://schemas.openxmlformats.org/officeDocument/2006/relationships/image" Target="../media/image170.wmf"/><Relationship Id="rId5" Type="http://schemas.openxmlformats.org/officeDocument/2006/relationships/image" Target="../media/image169.wmf"/><Relationship Id="rId4" Type="http://schemas.openxmlformats.org/officeDocument/2006/relationships/image" Target="../media/image168.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5" Type="http://schemas.openxmlformats.org/officeDocument/2006/relationships/image" Target="../media/image177.wmf"/><Relationship Id="rId4" Type="http://schemas.openxmlformats.org/officeDocument/2006/relationships/image" Target="../media/image176.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79.wmf"/><Relationship Id="rId4" Type="http://schemas.openxmlformats.org/officeDocument/2006/relationships/image" Target="../media/image186.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 Id="rId4" Type="http://schemas.openxmlformats.org/officeDocument/2006/relationships/image" Target="../media/image192.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9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14.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4.emf"/><Relationship Id="rId1" Type="http://schemas.openxmlformats.org/officeDocument/2006/relationships/image" Target="../media/image216.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19.emf"/><Relationship Id="rId1" Type="http://schemas.openxmlformats.org/officeDocument/2006/relationships/image" Target="../media/image218.emf"/><Relationship Id="rId4" Type="http://schemas.openxmlformats.org/officeDocument/2006/relationships/image" Target="../media/image221.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 Id="rId6" Type="http://schemas.openxmlformats.org/officeDocument/2006/relationships/image" Target="../media/image227.wmf"/><Relationship Id="rId5" Type="http://schemas.openxmlformats.org/officeDocument/2006/relationships/image" Target="../media/image226.wmf"/><Relationship Id="rId4" Type="http://schemas.openxmlformats.org/officeDocument/2006/relationships/image" Target="../media/image22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235.wmf"/><Relationship Id="rId3" Type="http://schemas.openxmlformats.org/officeDocument/2006/relationships/image" Target="../media/image230.wmf"/><Relationship Id="rId7" Type="http://schemas.openxmlformats.org/officeDocument/2006/relationships/image" Target="../media/image234.wmf"/><Relationship Id="rId2" Type="http://schemas.openxmlformats.org/officeDocument/2006/relationships/image" Target="../media/image229.wmf"/><Relationship Id="rId1" Type="http://schemas.openxmlformats.org/officeDocument/2006/relationships/image" Target="../media/image228.wmf"/><Relationship Id="rId6" Type="http://schemas.openxmlformats.org/officeDocument/2006/relationships/image" Target="../media/image233.wmf"/><Relationship Id="rId5" Type="http://schemas.openxmlformats.org/officeDocument/2006/relationships/image" Target="../media/image232.wmf"/><Relationship Id="rId4" Type="http://schemas.openxmlformats.org/officeDocument/2006/relationships/image" Target="../media/image231.wmf"/><Relationship Id="rId9" Type="http://schemas.openxmlformats.org/officeDocument/2006/relationships/image" Target="../media/image236.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image" Target="../media/image249.wmf"/><Relationship Id="rId18" Type="http://schemas.openxmlformats.org/officeDocument/2006/relationships/image" Target="../media/image254.wmf"/><Relationship Id="rId3" Type="http://schemas.openxmlformats.org/officeDocument/2006/relationships/image" Target="../media/image239.wmf"/><Relationship Id="rId21" Type="http://schemas.openxmlformats.org/officeDocument/2006/relationships/image" Target="../media/image257.wmf"/><Relationship Id="rId7" Type="http://schemas.openxmlformats.org/officeDocument/2006/relationships/image" Target="../media/image243.wmf"/><Relationship Id="rId12" Type="http://schemas.openxmlformats.org/officeDocument/2006/relationships/image" Target="../media/image248.wmf"/><Relationship Id="rId17" Type="http://schemas.openxmlformats.org/officeDocument/2006/relationships/image" Target="../media/image253.wmf"/><Relationship Id="rId2" Type="http://schemas.openxmlformats.org/officeDocument/2006/relationships/image" Target="../media/image238.wmf"/><Relationship Id="rId16" Type="http://schemas.openxmlformats.org/officeDocument/2006/relationships/image" Target="../media/image252.wmf"/><Relationship Id="rId20" Type="http://schemas.openxmlformats.org/officeDocument/2006/relationships/image" Target="../media/image256.wmf"/><Relationship Id="rId1" Type="http://schemas.openxmlformats.org/officeDocument/2006/relationships/image" Target="../media/image237.wmf"/><Relationship Id="rId6" Type="http://schemas.openxmlformats.org/officeDocument/2006/relationships/image" Target="../media/image242.wmf"/><Relationship Id="rId11" Type="http://schemas.openxmlformats.org/officeDocument/2006/relationships/image" Target="../media/image247.wmf"/><Relationship Id="rId5" Type="http://schemas.openxmlformats.org/officeDocument/2006/relationships/image" Target="../media/image241.wmf"/><Relationship Id="rId15" Type="http://schemas.openxmlformats.org/officeDocument/2006/relationships/image" Target="../media/image251.wmf"/><Relationship Id="rId10" Type="http://schemas.openxmlformats.org/officeDocument/2006/relationships/image" Target="../media/image246.wmf"/><Relationship Id="rId19" Type="http://schemas.openxmlformats.org/officeDocument/2006/relationships/image" Target="../media/image255.wmf"/><Relationship Id="rId4" Type="http://schemas.openxmlformats.org/officeDocument/2006/relationships/image" Target="../media/image240.wmf"/><Relationship Id="rId9" Type="http://schemas.openxmlformats.org/officeDocument/2006/relationships/image" Target="../media/image245.wmf"/><Relationship Id="rId14" Type="http://schemas.openxmlformats.org/officeDocument/2006/relationships/image" Target="../media/image250.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58.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59.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61.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64.wmf"/><Relationship Id="rId2" Type="http://schemas.openxmlformats.org/officeDocument/2006/relationships/image" Target="../media/image263.wmf"/><Relationship Id="rId1" Type="http://schemas.openxmlformats.org/officeDocument/2006/relationships/image" Target="../media/image262.wmf"/><Relationship Id="rId5" Type="http://schemas.openxmlformats.org/officeDocument/2006/relationships/image" Target="../media/image266.wmf"/><Relationship Id="rId4" Type="http://schemas.openxmlformats.org/officeDocument/2006/relationships/image" Target="../media/image265.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67.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 Id="rId4" Type="http://schemas.openxmlformats.org/officeDocument/2006/relationships/image" Target="../media/image271.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273.wmf"/><Relationship Id="rId1" Type="http://schemas.openxmlformats.org/officeDocument/2006/relationships/image" Target="../media/image272.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275.wmf"/><Relationship Id="rId1" Type="http://schemas.openxmlformats.org/officeDocument/2006/relationships/image" Target="../media/image27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72.wmf"/><Relationship Id="rId1" Type="http://schemas.openxmlformats.org/officeDocument/2006/relationships/image" Target="../media/image56.wmf"/><Relationship Id="rId4" Type="http://schemas.openxmlformats.org/officeDocument/2006/relationships/image" Target="../media/image132.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82.wmf"/><Relationship Id="rId1" Type="http://schemas.openxmlformats.org/officeDocument/2006/relationships/image" Target="../media/image281.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303.wmf"/><Relationship Id="rId1" Type="http://schemas.openxmlformats.org/officeDocument/2006/relationships/image" Target="../media/image302.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320.wmf"/><Relationship Id="rId3" Type="http://schemas.openxmlformats.org/officeDocument/2006/relationships/image" Target="../media/image315.wmf"/><Relationship Id="rId7" Type="http://schemas.openxmlformats.org/officeDocument/2006/relationships/image" Target="../media/image319.wmf"/><Relationship Id="rId2" Type="http://schemas.openxmlformats.org/officeDocument/2006/relationships/image" Target="../media/image314.wmf"/><Relationship Id="rId1" Type="http://schemas.openxmlformats.org/officeDocument/2006/relationships/image" Target="../media/image313.wmf"/><Relationship Id="rId6" Type="http://schemas.openxmlformats.org/officeDocument/2006/relationships/image" Target="../media/image318.wmf"/><Relationship Id="rId5" Type="http://schemas.openxmlformats.org/officeDocument/2006/relationships/image" Target="../media/image317.wmf"/><Relationship Id="rId4" Type="http://schemas.openxmlformats.org/officeDocument/2006/relationships/image" Target="../media/image316.wmf"/><Relationship Id="rId9" Type="http://schemas.openxmlformats.org/officeDocument/2006/relationships/image" Target="../media/image321.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329.wmf"/><Relationship Id="rId3" Type="http://schemas.openxmlformats.org/officeDocument/2006/relationships/image" Target="../media/image324.wmf"/><Relationship Id="rId7" Type="http://schemas.openxmlformats.org/officeDocument/2006/relationships/image" Target="../media/image328.wmf"/><Relationship Id="rId2" Type="http://schemas.openxmlformats.org/officeDocument/2006/relationships/image" Target="../media/image323.wmf"/><Relationship Id="rId1" Type="http://schemas.openxmlformats.org/officeDocument/2006/relationships/image" Target="../media/image322.wmf"/><Relationship Id="rId6" Type="http://schemas.openxmlformats.org/officeDocument/2006/relationships/image" Target="../media/image327.wmf"/><Relationship Id="rId11" Type="http://schemas.openxmlformats.org/officeDocument/2006/relationships/image" Target="../media/image320.wmf"/><Relationship Id="rId5" Type="http://schemas.openxmlformats.org/officeDocument/2006/relationships/image" Target="../media/image326.wmf"/><Relationship Id="rId10" Type="http://schemas.openxmlformats.org/officeDocument/2006/relationships/image" Target="../media/image321.wmf"/><Relationship Id="rId4" Type="http://schemas.openxmlformats.org/officeDocument/2006/relationships/image" Target="../media/image325.wmf"/><Relationship Id="rId9" Type="http://schemas.openxmlformats.org/officeDocument/2006/relationships/image" Target="../media/image330.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338.wmf"/><Relationship Id="rId3" Type="http://schemas.openxmlformats.org/officeDocument/2006/relationships/image" Target="../media/image333.wmf"/><Relationship Id="rId7" Type="http://schemas.openxmlformats.org/officeDocument/2006/relationships/image" Target="../media/image337.wmf"/><Relationship Id="rId2" Type="http://schemas.openxmlformats.org/officeDocument/2006/relationships/image" Target="../media/image332.wmf"/><Relationship Id="rId1" Type="http://schemas.openxmlformats.org/officeDocument/2006/relationships/image" Target="../media/image331.wmf"/><Relationship Id="rId6" Type="http://schemas.openxmlformats.org/officeDocument/2006/relationships/image" Target="../media/image336.wmf"/><Relationship Id="rId5" Type="http://schemas.openxmlformats.org/officeDocument/2006/relationships/image" Target="../media/image335.wmf"/><Relationship Id="rId4" Type="http://schemas.openxmlformats.org/officeDocument/2006/relationships/image" Target="../media/image334.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41.wmf"/><Relationship Id="rId2" Type="http://schemas.openxmlformats.org/officeDocument/2006/relationships/image" Target="../media/image340.wmf"/><Relationship Id="rId1" Type="http://schemas.openxmlformats.org/officeDocument/2006/relationships/image" Target="../media/image339.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40.wmf"/><Relationship Id="rId2" Type="http://schemas.openxmlformats.org/officeDocument/2006/relationships/image" Target="../media/image344.wmf"/><Relationship Id="rId1" Type="http://schemas.openxmlformats.org/officeDocument/2006/relationships/image" Target="../media/image343.wmf"/><Relationship Id="rId5" Type="http://schemas.openxmlformats.org/officeDocument/2006/relationships/image" Target="../media/image346.wmf"/><Relationship Id="rId4" Type="http://schemas.openxmlformats.org/officeDocument/2006/relationships/image" Target="../media/image345.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54.wmf"/><Relationship Id="rId3" Type="http://schemas.openxmlformats.org/officeDocument/2006/relationships/image" Target="../media/image349.wmf"/><Relationship Id="rId7" Type="http://schemas.openxmlformats.org/officeDocument/2006/relationships/image" Target="../media/image353.wmf"/><Relationship Id="rId2" Type="http://schemas.openxmlformats.org/officeDocument/2006/relationships/image" Target="../media/image348.wmf"/><Relationship Id="rId1" Type="http://schemas.openxmlformats.org/officeDocument/2006/relationships/image" Target="../media/image347.wmf"/><Relationship Id="rId6" Type="http://schemas.openxmlformats.org/officeDocument/2006/relationships/image" Target="../media/image352.wmf"/><Relationship Id="rId5" Type="http://schemas.openxmlformats.org/officeDocument/2006/relationships/image" Target="../media/image351.wmf"/><Relationship Id="rId4" Type="http://schemas.openxmlformats.org/officeDocument/2006/relationships/image" Target="../media/image350.wmf"/><Relationship Id="rId9" Type="http://schemas.openxmlformats.org/officeDocument/2006/relationships/image" Target="../media/image355.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363.wmf"/><Relationship Id="rId3" Type="http://schemas.openxmlformats.org/officeDocument/2006/relationships/image" Target="../media/image358.wmf"/><Relationship Id="rId7" Type="http://schemas.openxmlformats.org/officeDocument/2006/relationships/image" Target="../media/image362.wmf"/><Relationship Id="rId2" Type="http://schemas.openxmlformats.org/officeDocument/2006/relationships/image" Target="../media/image357.wmf"/><Relationship Id="rId1" Type="http://schemas.openxmlformats.org/officeDocument/2006/relationships/image" Target="../media/image356.wmf"/><Relationship Id="rId6" Type="http://schemas.openxmlformats.org/officeDocument/2006/relationships/image" Target="../media/image361.wmf"/><Relationship Id="rId5" Type="http://schemas.openxmlformats.org/officeDocument/2006/relationships/image" Target="../media/image360.wmf"/><Relationship Id="rId4" Type="http://schemas.openxmlformats.org/officeDocument/2006/relationships/image" Target="../media/image35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53.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58.wmf"/><Relationship Id="rId7" Type="http://schemas.openxmlformats.org/officeDocument/2006/relationships/image" Target="../media/image368.wmf"/><Relationship Id="rId2" Type="http://schemas.openxmlformats.org/officeDocument/2006/relationships/image" Target="../media/image364.wmf"/><Relationship Id="rId1" Type="http://schemas.openxmlformats.org/officeDocument/2006/relationships/image" Target="../media/image357.wmf"/><Relationship Id="rId6" Type="http://schemas.openxmlformats.org/officeDocument/2006/relationships/image" Target="../media/image367.wmf"/><Relationship Id="rId5" Type="http://schemas.openxmlformats.org/officeDocument/2006/relationships/image" Target="../media/image366.wmf"/><Relationship Id="rId4" Type="http://schemas.openxmlformats.org/officeDocument/2006/relationships/image" Target="../media/image365.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370.wmf"/><Relationship Id="rId1" Type="http://schemas.openxmlformats.org/officeDocument/2006/relationships/image" Target="../media/image369.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336.wmf"/><Relationship Id="rId3" Type="http://schemas.openxmlformats.org/officeDocument/2006/relationships/image" Target="../media/image331.wmf"/><Relationship Id="rId7" Type="http://schemas.openxmlformats.org/officeDocument/2006/relationships/image" Target="../media/image335.wmf"/><Relationship Id="rId2" Type="http://schemas.openxmlformats.org/officeDocument/2006/relationships/image" Target="../media/image371.wmf"/><Relationship Id="rId1" Type="http://schemas.openxmlformats.org/officeDocument/2006/relationships/image" Target="../media/image370.wmf"/><Relationship Id="rId6" Type="http://schemas.openxmlformats.org/officeDocument/2006/relationships/image" Target="../media/image334.wmf"/><Relationship Id="rId5" Type="http://schemas.openxmlformats.org/officeDocument/2006/relationships/image" Target="../media/image333.wmf"/><Relationship Id="rId10" Type="http://schemas.openxmlformats.org/officeDocument/2006/relationships/image" Target="../media/image338.wmf"/><Relationship Id="rId4" Type="http://schemas.openxmlformats.org/officeDocument/2006/relationships/image" Target="../media/image332.wmf"/><Relationship Id="rId9" Type="http://schemas.openxmlformats.org/officeDocument/2006/relationships/image" Target="../media/image337.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88.wmf"/><Relationship Id="rId2" Type="http://schemas.openxmlformats.org/officeDocument/2006/relationships/image" Target="../media/image387.wmf"/><Relationship Id="rId1" Type="http://schemas.openxmlformats.org/officeDocument/2006/relationships/image" Target="../media/image386.wmf"/><Relationship Id="rId4" Type="http://schemas.openxmlformats.org/officeDocument/2006/relationships/image" Target="../media/image389.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92.wmf"/><Relationship Id="rId2" Type="http://schemas.openxmlformats.org/officeDocument/2006/relationships/image" Target="../media/image391.wmf"/><Relationship Id="rId1" Type="http://schemas.openxmlformats.org/officeDocument/2006/relationships/image" Target="../media/image390.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95.wmf"/><Relationship Id="rId2" Type="http://schemas.openxmlformats.org/officeDocument/2006/relationships/image" Target="../media/image394.wmf"/><Relationship Id="rId1" Type="http://schemas.openxmlformats.org/officeDocument/2006/relationships/image" Target="../media/image393.wmf"/><Relationship Id="rId5" Type="http://schemas.openxmlformats.org/officeDocument/2006/relationships/image" Target="../media/image397.wmf"/><Relationship Id="rId4" Type="http://schemas.openxmlformats.org/officeDocument/2006/relationships/image" Target="../media/image396.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398.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399.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401.wmf"/><Relationship Id="rId1" Type="http://schemas.openxmlformats.org/officeDocument/2006/relationships/image" Target="../media/image400.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40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5" Type="http://schemas.openxmlformats.org/officeDocument/2006/relationships/image" Target="../media/image64.wmf"/><Relationship Id="rId4" Type="http://schemas.openxmlformats.org/officeDocument/2006/relationships/image" Target="../media/image63.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405.emf"/><Relationship Id="rId2" Type="http://schemas.openxmlformats.org/officeDocument/2006/relationships/image" Target="../media/image404.wmf"/><Relationship Id="rId1" Type="http://schemas.openxmlformats.org/officeDocument/2006/relationships/image" Target="../media/image403.emf"/><Relationship Id="rId4" Type="http://schemas.openxmlformats.org/officeDocument/2006/relationships/image" Target="../media/image406.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14.wmf"/><Relationship Id="rId2" Type="http://schemas.openxmlformats.org/officeDocument/2006/relationships/image" Target="../media/image413.wmf"/><Relationship Id="rId1" Type="http://schemas.openxmlformats.org/officeDocument/2006/relationships/image" Target="../media/image412.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417.wmf"/><Relationship Id="rId2" Type="http://schemas.openxmlformats.org/officeDocument/2006/relationships/image" Target="../media/image416.wmf"/><Relationship Id="rId1" Type="http://schemas.openxmlformats.org/officeDocument/2006/relationships/image" Target="../media/image415.emf"/><Relationship Id="rId5" Type="http://schemas.openxmlformats.org/officeDocument/2006/relationships/image" Target="../media/image419.wmf"/><Relationship Id="rId4" Type="http://schemas.openxmlformats.org/officeDocument/2006/relationships/image" Target="../media/image418.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422.wmf"/><Relationship Id="rId2" Type="http://schemas.openxmlformats.org/officeDocument/2006/relationships/image" Target="../media/image421.wmf"/><Relationship Id="rId1" Type="http://schemas.openxmlformats.org/officeDocument/2006/relationships/image" Target="../media/image420.wmf"/><Relationship Id="rId4" Type="http://schemas.openxmlformats.org/officeDocument/2006/relationships/image" Target="../media/image423.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433.emf"/><Relationship Id="rId1" Type="http://schemas.openxmlformats.org/officeDocument/2006/relationships/image" Target="../media/image432.e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446.wmf"/><Relationship Id="rId2" Type="http://schemas.openxmlformats.org/officeDocument/2006/relationships/image" Target="../media/image445.wmf"/><Relationship Id="rId1" Type="http://schemas.openxmlformats.org/officeDocument/2006/relationships/image" Target="../media/image444.wmf"/><Relationship Id="rId6" Type="http://schemas.openxmlformats.org/officeDocument/2006/relationships/image" Target="../media/image449.wmf"/><Relationship Id="rId5" Type="http://schemas.openxmlformats.org/officeDocument/2006/relationships/image" Target="../media/image448.wmf"/><Relationship Id="rId4" Type="http://schemas.openxmlformats.org/officeDocument/2006/relationships/image" Target="../media/image447.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450.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452.wmf"/><Relationship Id="rId1" Type="http://schemas.openxmlformats.org/officeDocument/2006/relationships/image" Target="../media/image451.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453.e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456.wmf"/><Relationship Id="rId2" Type="http://schemas.openxmlformats.org/officeDocument/2006/relationships/image" Target="../media/image455.wmf"/><Relationship Id="rId1" Type="http://schemas.openxmlformats.org/officeDocument/2006/relationships/image" Target="../media/image454.wmf"/><Relationship Id="rId4" Type="http://schemas.openxmlformats.org/officeDocument/2006/relationships/image" Target="../media/image45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462.emf"/><Relationship Id="rId1" Type="http://schemas.openxmlformats.org/officeDocument/2006/relationships/image" Target="../media/image461.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470.e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473.wmf"/><Relationship Id="rId2" Type="http://schemas.openxmlformats.org/officeDocument/2006/relationships/image" Target="../media/image472.emf"/><Relationship Id="rId1" Type="http://schemas.openxmlformats.org/officeDocument/2006/relationships/image" Target="../media/image471.e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482.emf"/><Relationship Id="rId2" Type="http://schemas.openxmlformats.org/officeDocument/2006/relationships/image" Target="../media/image481.emf"/><Relationship Id="rId1" Type="http://schemas.openxmlformats.org/officeDocument/2006/relationships/image" Target="../media/image480.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483.e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487.wmf"/><Relationship Id="rId2" Type="http://schemas.openxmlformats.org/officeDocument/2006/relationships/image" Target="../media/image486.wmf"/><Relationship Id="rId1" Type="http://schemas.openxmlformats.org/officeDocument/2006/relationships/image" Target="../media/image485.wmf"/><Relationship Id="rId6" Type="http://schemas.openxmlformats.org/officeDocument/2006/relationships/image" Target="../media/image490.wmf"/><Relationship Id="rId5" Type="http://schemas.openxmlformats.org/officeDocument/2006/relationships/image" Target="../media/image489.wmf"/><Relationship Id="rId4" Type="http://schemas.openxmlformats.org/officeDocument/2006/relationships/image" Target="../media/image488.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494.emf"/><Relationship Id="rId2" Type="http://schemas.openxmlformats.org/officeDocument/2006/relationships/image" Target="../media/image493.emf"/><Relationship Id="rId1" Type="http://schemas.openxmlformats.org/officeDocument/2006/relationships/image" Target="../media/image492.emf"/><Relationship Id="rId4" Type="http://schemas.openxmlformats.org/officeDocument/2006/relationships/image" Target="../media/image495.e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498.emf"/><Relationship Id="rId2" Type="http://schemas.openxmlformats.org/officeDocument/2006/relationships/image" Target="../media/image497.emf"/><Relationship Id="rId1" Type="http://schemas.openxmlformats.org/officeDocument/2006/relationships/image" Target="../media/image496.emf"/><Relationship Id="rId4" Type="http://schemas.openxmlformats.org/officeDocument/2006/relationships/image" Target="../media/image499.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508.wmf"/><Relationship Id="rId1" Type="http://schemas.openxmlformats.org/officeDocument/2006/relationships/image" Target="../media/image507.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5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9B5C7-5313-4935-A3F5-40B925B39A47}" type="datetimeFigureOut">
              <a:rPr lang="zh-CN" altLang="en-US" smtClean="0"/>
              <a:t>2021/5/26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69D5B-2397-489F-B6F7-609411A6B45A}" type="slidenum">
              <a:rPr lang="zh-CN" altLang="en-US" smtClean="0"/>
              <a:t>‹#›</a:t>
            </a:fld>
            <a:endParaRPr lang="zh-CN" altLang="en-US"/>
          </a:p>
        </p:txBody>
      </p:sp>
    </p:spTree>
    <p:extLst>
      <p:ext uri="{BB962C8B-B14F-4D97-AF65-F5344CB8AC3E}">
        <p14:creationId xmlns:p14="http://schemas.microsoft.com/office/powerpoint/2010/main" val="407504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669D5B-2397-489F-B6F7-609411A6B45A}" type="slidenum">
              <a:rPr lang="zh-CN" altLang="en-US" smtClean="0"/>
              <a:t>53</a:t>
            </a:fld>
            <a:endParaRPr lang="zh-CN" altLang="en-US"/>
          </a:p>
        </p:txBody>
      </p:sp>
    </p:spTree>
    <p:extLst>
      <p:ext uri="{BB962C8B-B14F-4D97-AF65-F5344CB8AC3E}">
        <p14:creationId xmlns:p14="http://schemas.microsoft.com/office/powerpoint/2010/main" val="3549309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fld id="{20F21EB7-B969-4ECE-B857-D0450CE842AE}" type="slidenum">
              <a:rPr lang="en-US" altLang="zh-CN" sz="1200">
                <a:ea typeface="宋体" pitchFamily="2" charset="-122"/>
              </a:rPr>
              <a:pPr eaLnBrk="1" hangingPunct="1"/>
              <a:t>344</a:t>
            </a:fld>
            <a:endParaRPr lang="en-US" altLang="zh-CN" sz="1200">
              <a:ea typeface="宋体" pitchFamily="2" charset="-122"/>
            </a:endParaRPr>
          </a:p>
        </p:txBody>
      </p:sp>
      <p:sp>
        <p:nvSpPr>
          <p:cNvPr id="138243" name="幻灯片图像占位符 1"/>
          <p:cNvSpPr>
            <a:spLocks noGrp="1" noRot="1" noChangeAspect="1" noTextEdit="1"/>
          </p:cNvSpPr>
          <p:nvPr>
            <p:ph type="sldImg"/>
          </p:nvPr>
        </p:nvSpPr>
        <p:spPr>
          <a:ln/>
        </p:spPr>
      </p:sp>
      <p:sp>
        <p:nvSpPr>
          <p:cNvPr id="138244" name="备注占位符 2"/>
          <p:cNvSpPr>
            <a:spLocks noGrp="1"/>
          </p:cNvSpPr>
          <p:nvPr>
            <p:ph type="body" idx="1"/>
          </p:nvPr>
        </p:nvSpPr>
        <p:spPr>
          <a:noFill/>
        </p:spPr>
        <p:txBody>
          <a:bodyPr/>
          <a:lstStyle/>
          <a:p>
            <a:pPr eaLnBrk="1" hangingPunct="1">
              <a:spcBef>
                <a:spcPct val="0"/>
              </a:spcBef>
            </a:pPr>
            <a:endParaRPr lang="zh-CN" altLang="zh-CN"/>
          </a:p>
        </p:txBody>
      </p:sp>
      <p:sp>
        <p:nvSpPr>
          <p:cNvPr id="138245"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r" eaLnBrk="1" hangingPunct="1"/>
            <a:fld id="{6F230C37-0A60-4024-A3EC-A523F37B666A}" type="slidenum">
              <a:rPr lang="en-US" altLang="zh-CN" sz="1200">
                <a:ea typeface="宋体" pitchFamily="2" charset="-122"/>
              </a:rPr>
              <a:pPr algn="r" eaLnBrk="1" hangingPunct="1"/>
              <a:t>344</a:t>
            </a:fld>
            <a:endParaRPr lang="en-US" altLang="zh-CN" sz="1200">
              <a:ea typeface="宋体" pitchFamily="2" charset="-122"/>
            </a:endParaRPr>
          </a:p>
        </p:txBody>
      </p:sp>
    </p:spTree>
    <p:extLst>
      <p:ext uri="{BB962C8B-B14F-4D97-AF65-F5344CB8AC3E}">
        <p14:creationId xmlns:p14="http://schemas.microsoft.com/office/powerpoint/2010/main" val="1933504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79B51F-BA27-4017-A581-23D2D3F8C0C8}" type="slidenum">
              <a:rPr lang="zh-CN" altLang="en-US" smtClean="0"/>
              <a:t>71</a:t>
            </a:fld>
            <a:endParaRPr lang="zh-CN" altLang="en-US"/>
          </a:p>
        </p:txBody>
      </p:sp>
    </p:spTree>
    <p:extLst>
      <p:ext uri="{BB962C8B-B14F-4D97-AF65-F5344CB8AC3E}">
        <p14:creationId xmlns:p14="http://schemas.microsoft.com/office/powerpoint/2010/main" val="4039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B9A3B6-27F7-428A-8719-C5D803B206A4}" type="slidenum">
              <a:rPr lang="zh-CN" altLang="en-US" smtClean="0"/>
              <a:pPr>
                <a:defRPr/>
              </a:pPr>
              <a:t>105</a:t>
            </a:fld>
            <a:endParaRPr lang="zh-CN" altLang="en-US"/>
          </a:p>
        </p:txBody>
      </p:sp>
    </p:spTree>
    <p:extLst>
      <p:ext uri="{BB962C8B-B14F-4D97-AF65-F5344CB8AC3E}">
        <p14:creationId xmlns:p14="http://schemas.microsoft.com/office/powerpoint/2010/main" val="25048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B9A3B6-27F7-428A-8719-C5D803B206A4}" type="slidenum">
              <a:rPr lang="zh-CN" altLang="en-US" smtClean="0"/>
              <a:pPr>
                <a:defRPr/>
              </a:pPr>
              <a:t>111</a:t>
            </a:fld>
            <a:endParaRPr lang="zh-CN" altLang="en-US"/>
          </a:p>
        </p:txBody>
      </p:sp>
    </p:spTree>
    <p:extLst>
      <p:ext uri="{BB962C8B-B14F-4D97-AF65-F5344CB8AC3E}">
        <p14:creationId xmlns:p14="http://schemas.microsoft.com/office/powerpoint/2010/main" val="2111362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EA91EA-0BBB-4C2B-925A-5B82244B5634}" type="slidenum">
              <a:rPr lang="zh-CN" altLang="en-US" smtClean="0"/>
              <a:t>168</a:t>
            </a:fld>
            <a:endParaRPr lang="zh-CN" altLang="en-US"/>
          </a:p>
        </p:txBody>
      </p:sp>
    </p:spTree>
    <p:extLst>
      <p:ext uri="{BB962C8B-B14F-4D97-AF65-F5344CB8AC3E}">
        <p14:creationId xmlns:p14="http://schemas.microsoft.com/office/powerpoint/2010/main" val="328104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好的，好。</a:t>
            </a:r>
          </a:p>
          <a:p>
            <a:r>
              <a:rPr lang="zh-CN" altLang="en-US" sz="1200" kern="1200" dirty="0">
                <a:solidFill>
                  <a:schemeClr val="tx1"/>
                </a:solidFill>
                <a:effectLst/>
                <a:latin typeface="+mn-lt"/>
                <a:ea typeface="+mn-ea"/>
                <a:cs typeface="+mn-cs"/>
              </a:rPr>
              <a:t>我们继续上课。</a:t>
            </a:r>
          </a:p>
          <a:p>
            <a:r>
              <a:rPr lang="zh-CN" altLang="en-US" sz="1200" kern="1200" dirty="0">
                <a:solidFill>
                  <a:schemeClr val="tx1"/>
                </a:solidFill>
                <a:effectLst/>
                <a:latin typeface="+mn-lt"/>
                <a:ea typeface="+mn-ea"/>
                <a:cs typeface="+mn-cs"/>
              </a:rPr>
              <a:t>大家知道最近我们国家以及我们学校都发生了几件大事，</a:t>
            </a:r>
          </a:p>
          <a:p>
            <a:r>
              <a:rPr lang="zh-CN" altLang="en-US" sz="1200" kern="1200" dirty="0">
                <a:solidFill>
                  <a:schemeClr val="tx1"/>
                </a:solidFill>
                <a:effectLst/>
                <a:latin typeface="+mn-lt"/>
                <a:ea typeface="+mn-ea"/>
                <a:cs typeface="+mn-cs"/>
              </a:rPr>
              <a:t>学校正在进行教学评估的审核评估合格工作的检查，今天是第一天，</a:t>
            </a:r>
          </a:p>
          <a:p>
            <a:r>
              <a:rPr lang="zh-CN" altLang="en-US" sz="1200" kern="1200" dirty="0">
                <a:solidFill>
                  <a:schemeClr val="tx1"/>
                </a:solidFill>
                <a:effectLst/>
                <a:latin typeface="+mn-lt"/>
                <a:ea typeface="+mn-ea"/>
                <a:cs typeface="+mn-cs"/>
              </a:rPr>
              <a:t>寓公</a:t>
            </a:r>
          </a:p>
          <a:p>
            <a:r>
              <a:rPr lang="zh-CN" altLang="en-US" sz="1200" kern="1200" dirty="0">
                <a:solidFill>
                  <a:schemeClr val="tx1"/>
                </a:solidFill>
                <a:effectLst/>
                <a:latin typeface="+mn-lt"/>
                <a:ea typeface="+mn-ea"/>
                <a:cs typeface="+mn-cs"/>
              </a:rPr>
              <a:t>主要是请相关院校兄弟院校的专家们来给我们在评估之前做一个全面的诊断。</a:t>
            </a:r>
          </a:p>
          <a:p>
            <a:r>
              <a:rPr lang="zh-CN" altLang="en-US" sz="1200" kern="1200" dirty="0">
                <a:solidFill>
                  <a:schemeClr val="tx1"/>
                </a:solidFill>
                <a:effectLst/>
                <a:latin typeface="+mn-lt"/>
                <a:ea typeface="+mn-ea"/>
                <a:cs typeface="+mn-cs"/>
              </a:rPr>
              <a:t>看看我们还存在一个问题，</a:t>
            </a:r>
          </a:p>
          <a:p>
            <a:r>
              <a:rPr lang="zh-CN" altLang="en-US" sz="1200" kern="1200" dirty="0">
                <a:solidFill>
                  <a:schemeClr val="tx1"/>
                </a:solidFill>
                <a:effectLst/>
                <a:latin typeface="+mn-lt"/>
                <a:ea typeface="+mn-ea"/>
                <a:cs typeface="+mn-cs"/>
              </a:rPr>
              <a:t>所以也希望大家在演练当中有出色的表现，</a:t>
            </a:r>
          </a:p>
          <a:p>
            <a:r>
              <a:rPr lang="zh-CN" altLang="en-US" sz="1200" kern="1200" dirty="0">
                <a:solidFill>
                  <a:schemeClr val="tx1"/>
                </a:solidFill>
                <a:effectLst/>
                <a:latin typeface="+mn-lt"/>
                <a:ea typeface="+mn-ea"/>
                <a:cs typeface="+mn-cs"/>
              </a:rPr>
              <a:t>为我们下一步学校的评估奠定一个良好的机制。</a:t>
            </a:r>
          </a:p>
          <a:p>
            <a:r>
              <a:rPr lang="zh-CN" altLang="en-US" sz="1200" kern="1200" dirty="0">
                <a:solidFill>
                  <a:schemeClr val="tx1"/>
                </a:solidFill>
                <a:effectLst/>
                <a:latin typeface="+mn-lt"/>
                <a:ea typeface="+mn-ea"/>
                <a:cs typeface="+mn-cs"/>
              </a:rPr>
              <a:t>很近</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月底，就是大家放五一放假之前到</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几号，</a:t>
            </a:r>
          </a:p>
          <a:p>
            <a:r>
              <a:rPr lang="zh-CN" altLang="en-US" sz="1200" kern="1200" dirty="0">
                <a:solidFill>
                  <a:schemeClr val="tx1"/>
                </a:solidFill>
                <a:effectLst/>
                <a:latin typeface="+mn-lt"/>
                <a:ea typeface="+mn-ea"/>
                <a:cs typeface="+mn-cs"/>
              </a:rPr>
              <a:t>就是我们评估的日子做了一套。</a:t>
            </a:r>
          </a:p>
          <a:p>
            <a:r>
              <a:rPr lang="zh-CN" altLang="en-US" sz="1200" kern="1200" dirty="0">
                <a:solidFill>
                  <a:schemeClr val="tx1"/>
                </a:solidFill>
                <a:effectLst/>
                <a:latin typeface="+mn-lt"/>
                <a:ea typeface="+mn-ea"/>
                <a:cs typeface="+mn-cs"/>
              </a:rPr>
              <a:t>这对学校来目前当前来说是件大事。</a:t>
            </a:r>
          </a:p>
          <a:p>
            <a:r>
              <a:rPr lang="zh-CN" altLang="en-US" sz="1200" kern="1200" dirty="0">
                <a:solidFill>
                  <a:schemeClr val="tx1"/>
                </a:solidFill>
                <a:effectLst/>
                <a:latin typeface="+mn-lt"/>
                <a:ea typeface="+mn-ea"/>
                <a:cs typeface="+mn-cs"/>
              </a:rPr>
              <a:t>那么从国家来说，大家都知道，</a:t>
            </a:r>
          </a:p>
          <a:p>
            <a:r>
              <a:rPr lang="zh-CN" altLang="en-US" sz="1200" kern="1200" dirty="0">
                <a:solidFill>
                  <a:schemeClr val="tx1"/>
                </a:solidFill>
                <a:effectLst/>
                <a:latin typeface="+mn-lt"/>
                <a:ea typeface="+mn-ea"/>
                <a:cs typeface="+mn-cs"/>
              </a:rPr>
              <a:t>美国开始对我们进行打贸易战，对中国经济制裁，</a:t>
            </a:r>
          </a:p>
          <a:p>
            <a:r>
              <a:rPr lang="zh-CN" altLang="en-US" sz="1200" kern="1200" dirty="0">
                <a:solidFill>
                  <a:schemeClr val="tx1"/>
                </a:solidFill>
                <a:effectLst/>
                <a:latin typeface="+mn-lt"/>
                <a:ea typeface="+mn-ea"/>
                <a:cs typeface="+mn-cs"/>
              </a:rPr>
              <a:t>特别是前段时间，</a:t>
            </a:r>
          </a:p>
          <a:p>
            <a:r>
              <a:rPr lang="zh-CN" altLang="en-US" sz="1200" kern="1200" dirty="0">
                <a:solidFill>
                  <a:schemeClr val="tx1"/>
                </a:solidFill>
                <a:effectLst/>
                <a:latin typeface="+mn-lt"/>
                <a:ea typeface="+mn-ea"/>
                <a:cs typeface="+mn-cs"/>
              </a:rPr>
              <a:t>对中兴发出了要七年的禁令，也就是说</a:t>
            </a:r>
          </a:p>
          <a:p>
            <a:r>
              <a:rPr lang="zh-CN" altLang="en-US" sz="1200" kern="1200" dirty="0">
                <a:solidFill>
                  <a:schemeClr val="tx1"/>
                </a:solidFill>
                <a:effectLst/>
                <a:latin typeface="+mn-lt"/>
                <a:ea typeface="+mn-ea"/>
                <a:cs typeface="+mn-cs"/>
              </a:rPr>
              <a:t>这七年之间我们要向他们购买的器件，他都不会卖给我们。</a:t>
            </a:r>
          </a:p>
          <a:p>
            <a:r>
              <a:rPr lang="zh-CN" altLang="en-US" sz="1200" kern="1200" dirty="0">
                <a:solidFill>
                  <a:schemeClr val="tx1"/>
                </a:solidFill>
                <a:effectLst/>
                <a:latin typeface="+mn-lt"/>
                <a:ea typeface="+mn-ea"/>
                <a:cs typeface="+mn-cs"/>
              </a:rPr>
              <a:t>我们讲过光伏电池，</a:t>
            </a:r>
          </a:p>
          <a:p>
            <a:r>
              <a:rPr lang="zh-CN" altLang="en-US" sz="1200" kern="1200" dirty="0">
                <a:solidFill>
                  <a:schemeClr val="tx1"/>
                </a:solidFill>
                <a:effectLst/>
                <a:latin typeface="+mn-lt"/>
                <a:ea typeface="+mn-ea"/>
                <a:cs typeface="+mn-cs"/>
              </a:rPr>
              <a:t>光伏效应，这是我们在课堂上讲过的。</a:t>
            </a:r>
          </a:p>
          <a:p>
            <a:r>
              <a:rPr lang="zh-CN" altLang="en-US" sz="1200" kern="1200" dirty="0">
                <a:solidFill>
                  <a:schemeClr val="tx1"/>
                </a:solidFill>
                <a:effectLst/>
                <a:latin typeface="+mn-lt"/>
                <a:ea typeface="+mn-ea"/>
                <a:cs typeface="+mn-cs"/>
              </a:rPr>
              <a:t>这让我想起一件事，</a:t>
            </a:r>
          </a:p>
          <a:p>
            <a:r>
              <a:rPr lang="zh-CN" altLang="en-US" sz="1200" kern="1200" dirty="0">
                <a:solidFill>
                  <a:schemeClr val="tx1"/>
                </a:solidFill>
                <a:effectLst/>
                <a:latin typeface="+mn-lt"/>
                <a:ea typeface="+mn-ea"/>
                <a:cs typeface="+mn-cs"/>
              </a:rPr>
              <a:t>就在若干年前，</a:t>
            </a:r>
          </a:p>
          <a:p>
            <a:r>
              <a:rPr lang="zh-CN" altLang="en-US" sz="1200" kern="1200" dirty="0">
                <a:solidFill>
                  <a:schemeClr val="tx1"/>
                </a:solidFill>
                <a:effectLst/>
                <a:latin typeface="+mn-lt"/>
                <a:ea typeface="+mn-ea"/>
                <a:cs typeface="+mn-cs"/>
              </a:rPr>
              <a:t>我们中国生产的光伏电池</a:t>
            </a:r>
          </a:p>
          <a:p>
            <a:r>
              <a:rPr lang="zh-CN" altLang="en-US" sz="1200" kern="1200" dirty="0">
                <a:solidFill>
                  <a:schemeClr val="tx1"/>
                </a:solidFill>
                <a:effectLst/>
                <a:latin typeface="+mn-lt"/>
                <a:ea typeface="+mn-ea"/>
                <a:cs typeface="+mn-cs"/>
              </a:rPr>
              <a:t>质量好，</a:t>
            </a:r>
          </a:p>
          <a:p>
            <a:r>
              <a:rPr lang="zh-CN" altLang="en-US" sz="1200" kern="1200" dirty="0">
                <a:solidFill>
                  <a:schemeClr val="tx1"/>
                </a:solidFill>
                <a:effectLst/>
                <a:latin typeface="+mn-lt"/>
                <a:ea typeface="+mn-ea"/>
                <a:cs typeface="+mn-cs"/>
              </a:rPr>
              <a:t>价格便宜，</a:t>
            </a:r>
          </a:p>
          <a:p>
            <a:r>
              <a:rPr lang="zh-CN" altLang="en-US" sz="1200" kern="1200" dirty="0">
                <a:solidFill>
                  <a:schemeClr val="tx1"/>
                </a:solidFill>
                <a:effectLst/>
                <a:latin typeface="+mn-lt"/>
                <a:ea typeface="+mn-ea"/>
                <a:cs typeface="+mn-cs"/>
              </a:rPr>
              <a:t>量大，</a:t>
            </a:r>
          </a:p>
          <a:p>
            <a:r>
              <a:rPr lang="zh-CN" altLang="en-US" sz="1200" kern="1200" dirty="0">
                <a:solidFill>
                  <a:schemeClr val="tx1"/>
                </a:solidFill>
                <a:effectLst/>
                <a:latin typeface="+mn-lt"/>
                <a:ea typeface="+mn-ea"/>
                <a:cs typeface="+mn-cs"/>
              </a:rPr>
              <a:t>曾经一度大量的出口，</a:t>
            </a:r>
          </a:p>
          <a:p>
            <a:r>
              <a:rPr lang="zh-CN" altLang="en-US" sz="1200" kern="1200" dirty="0">
                <a:solidFill>
                  <a:schemeClr val="tx1"/>
                </a:solidFill>
                <a:effectLst/>
                <a:latin typeface="+mn-lt"/>
                <a:ea typeface="+mn-ea"/>
                <a:cs typeface="+mn-cs"/>
              </a:rPr>
              <a:t>那么实际上</a:t>
            </a:r>
          </a:p>
          <a:p>
            <a:r>
              <a:rPr lang="zh-CN" altLang="en-US" sz="1200" kern="1200" dirty="0">
                <a:solidFill>
                  <a:schemeClr val="tx1"/>
                </a:solidFill>
                <a:effectLst/>
                <a:latin typeface="+mn-lt"/>
                <a:ea typeface="+mn-ea"/>
                <a:cs typeface="+mn-cs"/>
              </a:rPr>
              <a:t>美国主导的</a:t>
            </a:r>
          </a:p>
          <a:p>
            <a:r>
              <a:rPr lang="zh-CN" altLang="en-US" sz="1200" kern="1200" dirty="0">
                <a:solidFill>
                  <a:schemeClr val="tx1"/>
                </a:solidFill>
                <a:effectLst/>
                <a:latin typeface="+mn-lt"/>
                <a:ea typeface="+mn-ea"/>
                <a:cs typeface="+mn-cs"/>
              </a:rPr>
              <a:t>也是这样一种经济。</a:t>
            </a:r>
          </a:p>
          <a:p>
            <a:r>
              <a:rPr lang="zh-CN" altLang="en-US" sz="1200" kern="1200" dirty="0">
                <a:solidFill>
                  <a:schemeClr val="tx1"/>
                </a:solidFill>
                <a:effectLst/>
                <a:latin typeface="+mn-lt"/>
                <a:ea typeface="+mn-ea"/>
                <a:cs typeface="+mn-cs"/>
              </a:rPr>
              <a:t>他就比如说我有这样强大的芯片生产能力，什么英特尔高通等等，你们其他别人都不要做了，你们都来买我就行了，你们该生产造纸的生产豆，你们生产石油的生产石油，搞一个这样的一个经济的一个</a:t>
            </a:r>
          </a:p>
          <a:p>
            <a:r>
              <a:rPr lang="zh-CN" altLang="en-US" sz="1200" kern="1200" dirty="0">
                <a:solidFill>
                  <a:schemeClr val="tx1"/>
                </a:solidFill>
                <a:effectLst/>
                <a:latin typeface="+mn-lt"/>
                <a:ea typeface="+mn-ea"/>
                <a:cs typeface="+mn-cs"/>
              </a:rPr>
              <a:t>一个分工。</a:t>
            </a:r>
          </a:p>
          <a:p>
            <a:r>
              <a:rPr lang="zh-CN" altLang="en-US" sz="1200" kern="1200" dirty="0">
                <a:solidFill>
                  <a:schemeClr val="tx1"/>
                </a:solidFill>
                <a:effectLst/>
                <a:latin typeface="+mn-lt"/>
                <a:ea typeface="+mn-ea"/>
                <a:cs typeface="+mn-cs"/>
              </a:rPr>
              <a:t>但是</a:t>
            </a:r>
          </a:p>
          <a:p>
            <a:r>
              <a:rPr lang="zh-CN" altLang="en-US" sz="1200" kern="1200" dirty="0">
                <a:solidFill>
                  <a:schemeClr val="tx1"/>
                </a:solidFill>
                <a:effectLst/>
                <a:latin typeface="+mn-lt"/>
                <a:ea typeface="+mn-ea"/>
                <a:cs typeface="+mn-cs"/>
              </a:rPr>
              <a:t>他制裁中兴、制裁中兴给我们国家敲了一个警钟，</a:t>
            </a:r>
          </a:p>
          <a:p>
            <a:r>
              <a:rPr lang="zh-CN" altLang="en-US" sz="1200" kern="1200" dirty="0">
                <a:solidFill>
                  <a:schemeClr val="tx1"/>
                </a:solidFill>
                <a:effectLst/>
                <a:latin typeface="+mn-lt"/>
                <a:ea typeface="+mn-ea"/>
                <a:cs typeface="+mn-cs"/>
              </a:rPr>
              <a:t>一个巨大的警钟。</a:t>
            </a:r>
          </a:p>
          <a:p>
            <a:r>
              <a:rPr lang="zh-CN" altLang="en-US" sz="1200" kern="1200" dirty="0">
                <a:solidFill>
                  <a:schemeClr val="tx1"/>
                </a:solidFill>
                <a:effectLst/>
                <a:latin typeface="+mn-lt"/>
                <a:ea typeface="+mn-ea"/>
                <a:cs typeface="+mn-cs"/>
              </a:rPr>
              <a:t>就是这句话。</a:t>
            </a:r>
          </a:p>
          <a:p>
            <a:r>
              <a:rPr lang="zh-CN" altLang="en-US" sz="1200" kern="1200" dirty="0">
                <a:solidFill>
                  <a:schemeClr val="tx1"/>
                </a:solidFill>
                <a:effectLst/>
                <a:latin typeface="+mn-lt"/>
                <a:ea typeface="+mn-ea"/>
                <a:cs typeface="+mn-cs"/>
              </a:rPr>
              <a:t>如果核心技术不掌握在我们手里面，</a:t>
            </a:r>
          </a:p>
          <a:p>
            <a:r>
              <a:rPr lang="zh-CN" altLang="en-US" sz="1200" kern="1200" dirty="0">
                <a:solidFill>
                  <a:schemeClr val="tx1"/>
                </a:solidFill>
                <a:effectLst/>
                <a:latin typeface="+mn-lt"/>
                <a:ea typeface="+mn-ea"/>
                <a:cs typeface="+mn-cs"/>
              </a:rPr>
              <a:t>永远不知道哪一天他就要掐你的脖子。</a:t>
            </a:r>
          </a:p>
          <a:p>
            <a:r>
              <a:rPr lang="zh-CN" altLang="en-US" sz="1200" kern="1200" dirty="0">
                <a:solidFill>
                  <a:schemeClr val="tx1"/>
                </a:solidFill>
                <a:effectLst/>
                <a:latin typeface="+mn-lt"/>
                <a:ea typeface="+mn-ea"/>
                <a:cs typeface="+mn-cs"/>
              </a:rPr>
              <a:t>所以我想，在这样一个</a:t>
            </a:r>
          </a:p>
          <a:p>
            <a:r>
              <a:rPr lang="zh-CN" altLang="en-US" sz="1200" kern="1200" dirty="0">
                <a:solidFill>
                  <a:schemeClr val="tx1"/>
                </a:solidFill>
                <a:effectLst/>
                <a:latin typeface="+mn-lt"/>
                <a:ea typeface="+mn-ea"/>
                <a:cs typeface="+mn-cs"/>
              </a:rPr>
              <a:t>事情对我们来说是一种冲击，但是对国家也未尝不是一件</a:t>
            </a:r>
          </a:p>
          <a:p>
            <a:r>
              <a:rPr lang="zh-CN" altLang="en-US" sz="1200" kern="1200" dirty="0">
                <a:solidFill>
                  <a:schemeClr val="tx1"/>
                </a:solidFill>
                <a:effectLst/>
                <a:latin typeface="+mn-lt"/>
                <a:ea typeface="+mn-ea"/>
                <a:cs typeface="+mn-cs"/>
              </a:rPr>
              <a:t>敲了警钟的好事。</a:t>
            </a:r>
          </a:p>
          <a:p>
            <a:r>
              <a:rPr lang="zh-CN" altLang="en-US" sz="1200" kern="1200" dirty="0">
                <a:solidFill>
                  <a:schemeClr val="tx1"/>
                </a:solidFill>
                <a:effectLst/>
                <a:latin typeface="+mn-lt"/>
                <a:ea typeface="+mn-ea"/>
                <a:cs typeface="+mn-cs"/>
              </a:rPr>
              <a:t>因为当时我们最快的计算机，</a:t>
            </a:r>
          </a:p>
          <a:p>
            <a:r>
              <a:rPr lang="zh-CN" altLang="en-US" sz="1200" kern="1200" dirty="0">
                <a:solidFill>
                  <a:schemeClr val="tx1"/>
                </a:solidFill>
                <a:effectLst/>
                <a:latin typeface="+mn-lt"/>
                <a:ea typeface="+mn-ea"/>
                <a:cs typeface="+mn-cs"/>
              </a:rPr>
              <a:t>它就禁止，就把他的芯片禁</a:t>
            </a:r>
          </a:p>
          <a:p>
            <a:r>
              <a:rPr lang="zh-CN" altLang="en-US" sz="1200" kern="1200" dirty="0">
                <a:solidFill>
                  <a:schemeClr val="tx1"/>
                </a:solidFill>
                <a:effectLst/>
                <a:latin typeface="+mn-lt"/>
                <a:ea typeface="+mn-ea"/>
                <a:cs typeface="+mn-cs"/>
              </a:rPr>
              <a:t>禁止给我们了。</a:t>
            </a:r>
          </a:p>
          <a:p>
            <a:r>
              <a:rPr lang="zh-CN" altLang="en-US" sz="1200" kern="1200" dirty="0">
                <a:solidFill>
                  <a:schemeClr val="tx1"/>
                </a:solidFill>
                <a:effectLst/>
                <a:latin typeface="+mn-lt"/>
                <a:ea typeface="+mn-ea"/>
                <a:cs typeface="+mn-cs"/>
              </a:rPr>
              <a:t>但是后来我们两年我们就解决这个问题，仍然保持了世界领先。</a:t>
            </a:r>
          </a:p>
          <a:p>
            <a:r>
              <a:rPr lang="zh-CN" altLang="en-US" sz="1200" kern="1200" dirty="0">
                <a:solidFill>
                  <a:schemeClr val="tx1"/>
                </a:solidFill>
                <a:effectLst/>
                <a:latin typeface="+mn-lt"/>
                <a:ea typeface="+mn-ea"/>
                <a:cs typeface="+mn-cs"/>
              </a:rPr>
              <a:t>前几天我们还提到说，现在半导体芯片的最高技术是</a:t>
            </a:r>
            <a:r>
              <a:rPr lang="en-US" altLang="zh-CN" sz="1200" kern="1200" dirty="0">
                <a:solidFill>
                  <a:schemeClr val="tx1"/>
                </a:solidFill>
                <a:effectLst/>
                <a:latin typeface="+mn-lt"/>
                <a:ea typeface="+mn-ea"/>
                <a:cs typeface="+mn-cs"/>
              </a:rPr>
              <a:t>7nm</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我们国家</a:t>
            </a:r>
            <a:r>
              <a:rPr lang="en-US" altLang="zh-CN" sz="1200" kern="1200" dirty="0">
                <a:solidFill>
                  <a:schemeClr val="tx1"/>
                </a:solidFill>
                <a:effectLst/>
                <a:latin typeface="+mn-lt"/>
                <a:ea typeface="+mn-ea"/>
                <a:cs typeface="+mn-cs"/>
              </a:rPr>
              <a:t>26</a:t>
            </a:r>
            <a:r>
              <a:rPr lang="zh-CN" altLang="en-US" sz="1200" kern="1200" dirty="0">
                <a:solidFill>
                  <a:schemeClr val="tx1"/>
                </a:solidFill>
                <a:effectLst/>
                <a:latin typeface="+mn-lt"/>
                <a:ea typeface="+mn-ea"/>
                <a:cs typeface="+mn-cs"/>
              </a:rPr>
              <a:t>纳米是没问题的，</a:t>
            </a:r>
            <a:r>
              <a:rPr lang="en-US" altLang="zh-CN" sz="1200" kern="1200" dirty="0">
                <a:solidFill>
                  <a:schemeClr val="tx1"/>
                </a:solidFill>
                <a:effectLst/>
                <a:latin typeface="+mn-lt"/>
                <a:ea typeface="+mn-ea"/>
                <a:cs typeface="+mn-cs"/>
              </a:rPr>
              <a:t>28</a:t>
            </a:r>
            <a:r>
              <a:rPr lang="zh-CN" altLang="en-US" sz="1200" kern="1200" dirty="0">
                <a:solidFill>
                  <a:schemeClr val="tx1"/>
                </a:solidFill>
                <a:effectLst/>
                <a:latin typeface="+mn-lt"/>
                <a:ea typeface="+mn-ea"/>
                <a:cs typeface="+mn-cs"/>
              </a:rPr>
              <a:t>家。</a:t>
            </a:r>
          </a:p>
          <a:p>
            <a:r>
              <a:rPr lang="zh-CN" altLang="en-US" sz="1200" kern="1200" dirty="0">
                <a:solidFill>
                  <a:schemeClr val="tx1"/>
                </a:solidFill>
                <a:effectLst/>
                <a:latin typeface="+mn-lt"/>
                <a:ea typeface="+mn-ea"/>
                <a:cs typeface="+mn-cs"/>
              </a:rPr>
              <a:t>那么</a:t>
            </a:r>
            <a:r>
              <a:rPr lang="en-US" altLang="zh-CN" sz="1200" kern="1200" dirty="0">
                <a:solidFill>
                  <a:schemeClr val="tx1"/>
                </a:solidFill>
                <a:effectLst/>
                <a:latin typeface="+mn-lt"/>
                <a:ea typeface="+mn-ea"/>
                <a:cs typeface="+mn-cs"/>
              </a:rPr>
              <a:t>7nm</a:t>
            </a:r>
          </a:p>
          <a:p>
            <a:r>
              <a:rPr lang="zh-CN" altLang="en-US" sz="1200" kern="1200" dirty="0">
                <a:solidFill>
                  <a:schemeClr val="tx1"/>
                </a:solidFill>
                <a:effectLst/>
                <a:latin typeface="+mn-lt"/>
                <a:ea typeface="+mn-ea"/>
                <a:cs typeface="+mn-cs"/>
              </a:rPr>
              <a:t>也在</a:t>
            </a:r>
          </a:p>
          <a:p>
            <a:r>
              <a:rPr lang="zh-CN" altLang="en-US" sz="1200" kern="1200" dirty="0">
                <a:solidFill>
                  <a:schemeClr val="tx1"/>
                </a:solidFill>
                <a:effectLst/>
                <a:latin typeface="+mn-lt"/>
                <a:ea typeface="+mn-ea"/>
                <a:cs typeface="+mn-cs"/>
              </a:rPr>
              <a:t>突破当中。</a:t>
            </a:r>
          </a:p>
          <a:p>
            <a:r>
              <a:rPr lang="zh-CN" altLang="en-US" sz="1200" kern="1200" dirty="0">
                <a:solidFill>
                  <a:schemeClr val="tx1"/>
                </a:solidFill>
                <a:effectLst/>
                <a:latin typeface="+mn-lt"/>
                <a:ea typeface="+mn-ea"/>
                <a:cs typeface="+mn-cs"/>
              </a:rPr>
              <a:t>所以我想</a:t>
            </a:r>
          </a:p>
          <a:p>
            <a:r>
              <a:rPr lang="zh-CN" altLang="en-US" sz="1200" kern="1200" dirty="0">
                <a:solidFill>
                  <a:schemeClr val="tx1"/>
                </a:solidFill>
                <a:effectLst/>
                <a:latin typeface="+mn-lt"/>
                <a:ea typeface="+mn-ea"/>
                <a:cs typeface="+mn-cs"/>
              </a:rPr>
              <a:t>这样一记警钟，不光是对我们国家今后的发展是一个重大的一个推动。</a:t>
            </a:r>
          </a:p>
          <a:p>
            <a:r>
              <a:rPr lang="zh-CN" altLang="en-US" sz="1200" kern="1200" dirty="0">
                <a:solidFill>
                  <a:schemeClr val="tx1"/>
                </a:solidFill>
                <a:effectLst/>
                <a:latin typeface="+mn-lt"/>
                <a:ea typeface="+mn-ea"/>
                <a:cs typeface="+mn-cs"/>
              </a:rPr>
              <a:t>另外我想对我们所有的国人，</a:t>
            </a:r>
          </a:p>
          <a:p>
            <a:r>
              <a:rPr lang="zh-CN" altLang="en-US" sz="1200" kern="1200" dirty="0">
                <a:solidFill>
                  <a:schemeClr val="tx1"/>
                </a:solidFill>
                <a:effectLst/>
                <a:latin typeface="+mn-lt"/>
                <a:ea typeface="+mn-ea"/>
                <a:cs typeface="+mn-cs"/>
              </a:rPr>
              <a:t>对我们在座的各位学生，各位同学，</a:t>
            </a:r>
          </a:p>
          <a:p>
            <a:r>
              <a:rPr lang="zh-CN" altLang="en-US" sz="1200" kern="1200" dirty="0">
                <a:solidFill>
                  <a:schemeClr val="tx1"/>
                </a:solidFill>
                <a:effectLst/>
                <a:latin typeface="+mn-lt"/>
                <a:ea typeface="+mn-ea"/>
                <a:cs typeface="+mn-cs"/>
              </a:rPr>
              <a:t>我想也是一个从心里面可以得到教训。</a:t>
            </a:r>
          </a:p>
          <a:p>
            <a:r>
              <a:rPr lang="zh-CN" altLang="en-US" sz="1200" kern="1200" dirty="0">
                <a:solidFill>
                  <a:schemeClr val="tx1"/>
                </a:solidFill>
                <a:effectLst/>
                <a:latin typeface="+mn-lt"/>
                <a:ea typeface="+mn-ea"/>
                <a:cs typeface="+mn-cs"/>
              </a:rPr>
              <a:t>就是国家发展，</a:t>
            </a:r>
          </a:p>
          <a:p>
            <a:r>
              <a:rPr lang="zh-CN" altLang="en-US" sz="1200" kern="1200" dirty="0">
                <a:solidFill>
                  <a:schemeClr val="tx1"/>
                </a:solidFill>
                <a:effectLst/>
                <a:latin typeface="+mn-lt"/>
                <a:ea typeface="+mn-ea"/>
                <a:cs typeface="+mn-cs"/>
              </a:rPr>
              <a:t>技术的进步要掌握在自己，</a:t>
            </a:r>
          </a:p>
          <a:p>
            <a:r>
              <a:rPr lang="zh-CN" altLang="en-US" sz="1200" kern="1200" dirty="0">
                <a:solidFill>
                  <a:schemeClr val="tx1"/>
                </a:solidFill>
                <a:effectLst/>
                <a:latin typeface="+mn-lt"/>
                <a:ea typeface="+mn-ea"/>
                <a:cs typeface="+mn-cs"/>
              </a:rPr>
              <a:t>饭碗要端在自己手里。</a:t>
            </a:r>
          </a:p>
          <a:p>
            <a:r>
              <a:rPr lang="zh-CN" altLang="en-US" sz="1200" kern="1200" dirty="0">
                <a:solidFill>
                  <a:schemeClr val="tx1"/>
                </a:solidFill>
                <a:effectLst/>
                <a:latin typeface="+mn-lt"/>
                <a:ea typeface="+mn-ea"/>
                <a:cs typeface="+mn-cs"/>
              </a:rPr>
              <a:t>所以这次我觉得这里面有一个很重要的话，让我们今天听起来，</a:t>
            </a:r>
          </a:p>
          <a:p>
            <a:r>
              <a:rPr lang="zh-CN" altLang="en-US" sz="1200" kern="1200" dirty="0">
                <a:solidFill>
                  <a:schemeClr val="tx1"/>
                </a:solidFill>
                <a:effectLst/>
                <a:latin typeface="+mn-lt"/>
                <a:ea typeface="+mn-ea"/>
                <a:cs typeface="+mn-cs"/>
              </a:rPr>
              <a:t>那是刻骨铭心叫做核心技术，</a:t>
            </a:r>
          </a:p>
          <a:p>
            <a:r>
              <a:rPr lang="zh-CN" altLang="en-US" sz="1200" kern="1200" dirty="0">
                <a:solidFill>
                  <a:schemeClr val="tx1"/>
                </a:solidFill>
                <a:effectLst/>
                <a:latin typeface="+mn-lt"/>
                <a:ea typeface="+mn-ea"/>
                <a:cs typeface="+mn-cs"/>
              </a:rPr>
              <a:t>是国之重器。</a:t>
            </a:r>
          </a:p>
          <a:p>
            <a:r>
              <a:rPr lang="zh-CN" altLang="en-US" sz="1200" kern="1200" dirty="0">
                <a:solidFill>
                  <a:schemeClr val="tx1"/>
                </a:solidFill>
                <a:effectLst/>
                <a:latin typeface="+mn-lt"/>
                <a:ea typeface="+mn-ea"/>
                <a:cs typeface="+mn-cs"/>
              </a:rPr>
              <a:t>联系到我们的传感器。</a:t>
            </a:r>
          </a:p>
          <a:p>
            <a:r>
              <a:rPr lang="zh-CN" altLang="en-US" sz="1200" kern="1200" dirty="0">
                <a:solidFill>
                  <a:schemeClr val="tx1"/>
                </a:solidFill>
                <a:effectLst/>
                <a:latin typeface="+mn-lt"/>
                <a:ea typeface="+mn-ea"/>
                <a:cs typeface="+mn-cs"/>
              </a:rPr>
              <a:t>再我们导论的时候，其实就跟大家讲过，</a:t>
            </a:r>
          </a:p>
          <a:p>
            <a:r>
              <a:rPr lang="zh-CN" altLang="en-US" sz="1200" kern="1200" dirty="0">
                <a:solidFill>
                  <a:schemeClr val="tx1"/>
                </a:solidFill>
                <a:effectLst/>
                <a:latin typeface="+mn-lt"/>
                <a:ea typeface="+mn-ea"/>
                <a:cs typeface="+mn-cs"/>
              </a:rPr>
              <a:t>我们现在的传感器全世界</a:t>
            </a:r>
            <a:r>
              <a:rPr lang="en-US" altLang="zh-CN" sz="1200" kern="1200" dirty="0">
                <a:solidFill>
                  <a:schemeClr val="tx1"/>
                </a:solidFill>
                <a:effectLst/>
                <a:latin typeface="+mn-lt"/>
                <a:ea typeface="+mn-ea"/>
                <a:cs typeface="+mn-cs"/>
              </a:rPr>
              <a:t>26000</a:t>
            </a:r>
            <a:r>
              <a:rPr lang="zh-CN" altLang="en-US" sz="1200" kern="1200" dirty="0">
                <a:solidFill>
                  <a:schemeClr val="tx1"/>
                </a:solidFill>
                <a:effectLst/>
                <a:latin typeface="+mn-lt"/>
                <a:ea typeface="+mn-ea"/>
                <a:cs typeface="+mn-cs"/>
              </a:rPr>
              <a:t>多种，我们也要也有</a:t>
            </a:r>
            <a:r>
              <a:rPr lang="en-US" altLang="zh-CN" sz="1200" kern="1200" dirty="0">
                <a:solidFill>
                  <a:schemeClr val="tx1"/>
                </a:solidFill>
                <a:effectLst/>
                <a:latin typeface="+mn-lt"/>
                <a:ea typeface="+mn-ea"/>
                <a:cs typeface="+mn-cs"/>
              </a:rPr>
              <a:t>15000</a:t>
            </a:r>
            <a:r>
              <a:rPr lang="zh-CN" altLang="en-US" sz="1200" kern="1200" dirty="0">
                <a:solidFill>
                  <a:schemeClr val="tx1"/>
                </a:solidFill>
                <a:effectLst/>
                <a:latin typeface="+mn-lt"/>
                <a:ea typeface="+mn-ea"/>
                <a:cs typeface="+mn-cs"/>
              </a:rPr>
              <a:t>多种。</a:t>
            </a:r>
          </a:p>
          <a:p>
            <a:r>
              <a:rPr lang="zh-CN" altLang="en-US" sz="1200" kern="1200" dirty="0">
                <a:solidFill>
                  <a:schemeClr val="tx1"/>
                </a:solidFill>
                <a:effectLst/>
                <a:latin typeface="+mn-lt"/>
                <a:ea typeface="+mn-ea"/>
                <a:cs typeface="+mn-cs"/>
              </a:rPr>
              <a:t>但是我们芯片它的核心芯片</a:t>
            </a:r>
          </a:p>
          <a:p>
            <a:r>
              <a:rPr lang="zh-CN" altLang="en-US" sz="1200" kern="1200" dirty="0">
                <a:solidFill>
                  <a:schemeClr val="tx1"/>
                </a:solidFill>
                <a:effectLst/>
                <a:latin typeface="+mn-lt"/>
                <a:ea typeface="+mn-ea"/>
                <a:cs typeface="+mn-cs"/>
              </a:rPr>
              <a:t>稍微高端一点，</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都在进口。</a:t>
            </a:r>
          </a:p>
          <a:p>
            <a:r>
              <a:rPr lang="zh-CN" altLang="en-US" sz="1200" kern="1200" dirty="0">
                <a:solidFill>
                  <a:schemeClr val="tx1"/>
                </a:solidFill>
                <a:effectLst/>
                <a:latin typeface="+mn-lt"/>
                <a:ea typeface="+mn-ea"/>
                <a:cs typeface="+mn-cs"/>
              </a:rPr>
              <a:t>大家想想，</a:t>
            </a:r>
          </a:p>
          <a:p>
            <a:r>
              <a:rPr lang="zh-CN" altLang="en-US" sz="1200" kern="1200" dirty="0">
                <a:solidFill>
                  <a:schemeClr val="tx1"/>
                </a:solidFill>
                <a:effectLst/>
                <a:latin typeface="+mn-lt"/>
                <a:ea typeface="+mn-ea"/>
                <a:cs typeface="+mn-cs"/>
              </a:rPr>
              <a:t>就本门课程所涉及的领域来说，我们</a:t>
            </a:r>
          </a:p>
          <a:p>
            <a:r>
              <a:rPr lang="zh-CN" altLang="en-US" sz="1200" kern="1200" dirty="0">
                <a:solidFill>
                  <a:schemeClr val="tx1"/>
                </a:solidFill>
                <a:effectLst/>
                <a:latin typeface="+mn-lt"/>
                <a:ea typeface="+mn-ea"/>
                <a:cs typeface="+mn-cs"/>
              </a:rPr>
              <a:t>责任重大。</a:t>
            </a:r>
          </a:p>
          <a:p>
            <a:r>
              <a:rPr lang="zh-CN" altLang="en-US" sz="1200" kern="1200" dirty="0">
                <a:solidFill>
                  <a:schemeClr val="tx1"/>
                </a:solidFill>
                <a:effectLst/>
                <a:latin typeface="+mn-lt"/>
                <a:ea typeface="+mn-ea"/>
                <a:cs typeface="+mn-cs"/>
              </a:rPr>
              <a:t>好，我们下面接着课。</a:t>
            </a:r>
          </a:p>
          <a:p>
            <a:r>
              <a:rPr lang="zh-CN" altLang="en-US" sz="1200" kern="1200" dirty="0">
                <a:solidFill>
                  <a:schemeClr val="tx1"/>
                </a:solidFill>
                <a:effectLst/>
                <a:latin typeface="+mn-lt"/>
                <a:ea typeface="+mn-ea"/>
                <a:cs typeface="+mn-cs"/>
              </a:rPr>
              <a:t>上一节课这个我们讲了，</a:t>
            </a:r>
          </a:p>
          <a:p>
            <a:r>
              <a:rPr lang="zh-CN" altLang="en-US" sz="1200" kern="1200" dirty="0">
                <a:solidFill>
                  <a:schemeClr val="tx1"/>
                </a:solidFill>
                <a:effectLst/>
                <a:latin typeface="+mn-lt"/>
                <a:ea typeface="+mn-ea"/>
                <a:cs typeface="+mn-cs"/>
              </a:rPr>
              <a:t>这个</a:t>
            </a:r>
          </a:p>
          <a:p>
            <a:r>
              <a:rPr lang="zh-CN" altLang="en-US" sz="1200" kern="1200" dirty="0">
                <a:solidFill>
                  <a:schemeClr val="tx1"/>
                </a:solidFill>
                <a:effectLst/>
                <a:latin typeface="+mn-lt"/>
                <a:ea typeface="+mn-ea"/>
                <a:cs typeface="+mn-cs"/>
              </a:rPr>
              <a:t>传感器的一种光纤的一种形式。</a:t>
            </a:r>
          </a:p>
          <a:p>
            <a:r>
              <a:rPr lang="zh-CN" altLang="en-US" sz="1200" kern="1200" dirty="0">
                <a:solidFill>
                  <a:schemeClr val="tx1"/>
                </a:solidFill>
                <a:effectLst/>
                <a:latin typeface="+mn-lt"/>
                <a:ea typeface="+mn-ea"/>
                <a:cs typeface="+mn-cs"/>
              </a:rPr>
              <a:t>是吧？我们把用光纤的一种系统，把原来的干涉仪我们几乎都能够代替了。</a:t>
            </a:r>
          </a:p>
          <a:p>
            <a:r>
              <a:rPr lang="zh-CN" altLang="en-US" sz="1200" kern="1200" dirty="0">
                <a:solidFill>
                  <a:schemeClr val="tx1"/>
                </a:solidFill>
                <a:effectLst/>
                <a:latin typeface="+mn-lt"/>
                <a:ea typeface="+mn-ea"/>
                <a:cs typeface="+mn-cs"/>
              </a:rPr>
              <a:t>然后我们以这个为结尾说，我们要保持一个偏置的状态来进行控制，来进行高效的检测。</a:t>
            </a:r>
          </a:p>
          <a:p>
            <a:r>
              <a:rPr lang="zh-CN" altLang="en-US" sz="1200" kern="1200" dirty="0">
                <a:solidFill>
                  <a:schemeClr val="tx1"/>
                </a:solidFill>
                <a:effectLst/>
                <a:latin typeface="+mn-lt"/>
                <a:ea typeface="+mn-ea"/>
                <a:cs typeface="+mn-cs"/>
              </a:rPr>
              <a:t>那么实际上它检测的是什么？是相位。</a:t>
            </a:r>
          </a:p>
          <a:p>
            <a:r>
              <a:rPr lang="zh-CN" altLang="en-US" sz="1200" kern="1200" dirty="0">
                <a:solidFill>
                  <a:schemeClr val="tx1"/>
                </a:solidFill>
                <a:effectLst/>
                <a:latin typeface="+mn-lt"/>
                <a:ea typeface="+mn-ea"/>
                <a:cs typeface="+mn-cs"/>
              </a:rPr>
              <a:t>大家知道光既然是一种电磁波，那么它一定和我们的学过的像相位调制、强度调制、频率调制，他一定是</a:t>
            </a:r>
          </a:p>
          <a:p>
            <a:r>
              <a:rPr lang="zh-CN" altLang="en-US" sz="1200" kern="1200" dirty="0">
                <a:solidFill>
                  <a:schemeClr val="tx1"/>
                </a:solidFill>
                <a:effectLst/>
                <a:latin typeface="+mn-lt"/>
                <a:ea typeface="+mn-ea"/>
                <a:cs typeface="+mn-cs"/>
              </a:rPr>
              <a:t>都会存在的，我们又学了光纤的损耗，所以前面所给大家介绍的一系列的传感器，</a:t>
            </a:r>
          </a:p>
          <a:p>
            <a:r>
              <a:rPr lang="zh-CN" altLang="en-US" sz="1200" kern="1200" dirty="0">
                <a:solidFill>
                  <a:schemeClr val="tx1"/>
                </a:solidFill>
                <a:effectLst/>
                <a:latin typeface="+mn-lt"/>
                <a:ea typeface="+mn-ea"/>
                <a:cs typeface="+mn-cs"/>
              </a:rPr>
              <a:t>都是基于这种的目的，</a:t>
            </a:r>
          </a:p>
          <a:p>
            <a:r>
              <a:rPr lang="zh-CN" altLang="en-US" sz="1200" kern="1200" dirty="0">
                <a:solidFill>
                  <a:schemeClr val="tx1"/>
                </a:solidFill>
                <a:effectLst/>
                <a:latin typeface="+mn-lt"/>
                <a:ea typeface="+mn-ea"/>
                <a:cs typeface="+mn-cs"/>
              </a:rPr>
              <a:t>我们来调整光的各种特性。</a:t>
            </a:r>
          </a:p>
          <a:p>
            <a:r>
              <a:rPr lang="zh-CN" altLang="en-US" sz="1200" kern="1200" dirty="0">
                <a:solidFill>
                  <a:schemeClr val="tx1"/>
                </a:solidFill>
                <a:effectLst/>
                <a:latin typeface="+mn-lt"/>
                <a:ea typeface="+mn-ea"/>
                <a:cs typeface="+mn-cs"/>
              </a:rPr>
              <a:t>那么今天我们就给大家再介绍一下，</a:t>
            </a:r>
          </a:p>
          <a:p>
            <a:r>
              <a:rPr lang="zh-CN" altLang="en-US" sz="1200" kern="1200" dirty="0">
                <a:solidFill>
                  <a:schemeClr val="tx1"/>
                </a:solidFill>
                <a:effectLst/>
                <a:latin typeface="+mn-lt"/>
                <a:ea typeface="+mn-ea"/>
                <a:cs typeface="+mn-cs"/>
              </a:rPr>
              <a:t>再介绍一种叫传感器的调制形式，</a:t>
            </a:r>
          </a:p>
          <a:p>
            <a:r>
              <a:rPr lang="zh-CN" altLang="en-US" sz="1200" kern="1200" dirty="0">
                <a:solidFill>
                  <a:schemeClr val="tx1"/>
                </a:solidFill>
                <a:effectLst/>
                <a:latin typeface="+mn-lt"/>
                <a:ea typeface="+mn-ea"/>
                <a:cs typeface="+mn-cs"/>
              </a:rPr>
              <a:t>有声传感器它又是一种，</a:t>
            </a:r>
          </a:p>
          <a:p>
            <a:r>
              <a:rPr lang="zh-CN" altLang="en-US" sz="1200" kern="1200" dirty="0">
                <a:solidFill>
                  <a:schemeClr val="tx1"/>
                </a:solidFill>
                <a:effectLst/>
                <a:latin typeface="+mn-lt"/>
                <a:ea typeface="+mn-ea"/>
                <a:cs typeface="+mn-cs"/>
              </a:rPr>
              <a:t>它是什么？这里要给大家提示，有什么问题？</a:t>
            </a:r>
          </a:p>
          <a:p>
            <a:r>
              <a:rPr lang="zh-CN" altLang="en-US" sz="1200" kern="1200" dirty="0">
                <a:solidFill>
                  <a:schemeClr val="tx1"/>
                </a:solidFill>
                <a:effectLst/>
                <a:latin typeface="+mn-lt"/>
                <a:ea typeface="+mn-ea"/>
                <a:cs typeface="+mn-cs"/>
              </a:rPr>
              <a:t>我们从这样的一个系统，</a:t>
            </a:r>
          </a:p>
          <a:p>
            <a:r>
              <a:rPr lang="zh-CN" altLang="en-US" sz="1200" kern="1200" dirty="0">
                <a:solidFill>
                  <a:schemeClr val="tx1"/>
                </a:solidFill>
                <a:effectLst/>
                <a:latin typeface="+mn-lt"/>
                <a:ea typeface="+mn-ea"/>
                <a:cs typeface="+mn-cs"/>
              </a:rPr>
              <a:t>希望能给大家记住一件事，</a:t>
            </a:r>
          </a:p>
          <a:p>
            <a:r>
              <a:rPr lang="zh-CN" altLang="en-US" sz="1200" kern="1200" dirty="0">
                <a:solidFill>
                  <a:schemeClr val="tx1"/>
                </a:solidFill>
                <a:effectLst/>
                <a:latin typeface="+mn-lt"/>
                <a:ea typeface="+mn-ea"/>
                <a:cs typeface="+mn-cs"/>
              </a:rPr>
              <a:t>就是，只要被测信号能够改变光纤的长度，不管是什么因素，你是磁也好，你是力也好，你是声音也好，你是温度也好，一切的被测量，只要你能改变我光纤里面光的传输特性，我就能够把你给测出来，</a:t>
            </a:r>
          </a:p>
          <a:p>
            <a:r>
              <a:rPr lang="zh-CN" altLang="en-US" sz="1200" kern="1200" dirty="0">
                <a:solidFill>
                  <a:schemeClr val="tx1"/>
                </a:solidFill>
                <a:effectLst/>
                <a:latin typeface="+mn-lt"/>
                <a:ea typeface="+mn-ea"/>
                <a:cs typeface="+mn-cs"/>
              </a:rPr>
              <a:t>对应的被测量。</a:t>
            </a:r>
          </a:p>
          <a:p>
            <a:r>
              <a:rPr lang="zh-CN" altLang="en-US" sz="1200" kern="1200" dirty="0">
                <a:solidFill>
                  <a:schemeClr val="tx1"/>
                </a:solidFill>
                <a:effectLst/>
                <a:latin typeface="+mn-lt"/>
                <a:ea typeface="+mn-ea"/>
                <a:cs typeface="+mn-cs"/>
              </a:rPr>
              <a:t>比如说我们今天给大家介绍的这样一种传感器是叫光纤声传感器，</a:t>
            </a:r>
          </a:p>
          <a:p>
            <a:r>
              <a:rPr lang="zh-CN" altLang="en-US" sz="1200" kern="1200" dirty="0">
                <a:solidFill>
                  <a:schemeClr val="tx1"/>
                </a:solidFill>
                <a:effectLst/>
                <a:latin typeface="+mn-lt"/>
                <a:ea typeface="+mn-ea"/>
                <a:cs typeface="+mn-cs"/>
              </a:rPr>
              <a:t>大家学了刚才以前的那种看她的话似乎有些简单，是吧？</a:t>
            </a:r>
          </a:p>
          <a:p>
            <a:r>
              <a:rPr lang="zh-CN" altLang="en-US" sz="1200" kern="1200" dirty="0">
                <a:solidFill>
                  <a:schemeClr val="tx1"/>
                </a:solidFill>
                <a:effectLst/>
                <a:latin typeface="+mn-lt"/>
                <a:ea typeface="+mn-ea"/>
                <a:cs typeface="+mn-cs"/>
              </a:rPr>
              <a:t>同样是这样一种系统，是吧？一个激光器他经过这个</a:t>
            </a:r>
            <a:r>
              <a:rPr lang="en-US" altLang="zh-CN" sz="1200" kern="1200" dirty="0">
                <a:solidFill>
                  <a:schemeClr val="tx1"/>
                </a:solidFill>
                <a:effectLst/>
                <a:latin typeface="+mn-lt"/>
                <a:ea typeface="+mn-ea"/>
                <a:cs typeface="+mn-cs"/>
              </a:rPr>
              <a:t>3db</a:t>
            </a:r>
            <a:r>
              <a:rPr lang="zh-CN" altLang="en-US" sz="1200" kern="1200" dirty="0">
                <a:solidFill>
                  <a:schemeClr val="tx1"/>
                </a:solidFill>
                <a:effectLst/>
                <a:latin typeface="+mn-lt"/>
                <a:ea typeface="+mn-ea"/>
                <a:cs typeface="+mn-cs"/>
              </a:rPr>
              <a:t>耦合器，把一半的光耦合到上面的光纤里面，一般的光继续由下面传输，</a:t>
            </a:r>
          </a:p>
          <a:p>
            <a:r>
              <a:rPr lang="zh-CN" altLang="en-US" sz="1200" kern="1200" dirty="0">
                <a:solidFill>
                  <a:schemeClr val="tx1"/>
                </a:solidFill>
                <a:effectLst/>
                <a:latin typeface="+mn-lt"/>
                <a:ea typeface="+mn-ea"/>
                <a:cs typeface="+mn-cs"/>
              </a:rPr>
              <a:t>但是这样这儿有一个相位补偿器，然后让传输过来以后再经过一个翻三倍民，</a:t>
            </a:r>
          </a:p>
          <a:p>
            <a:r>
              <a:rPr lang="zh-CN" altLang="en-US" sz="1200" kern="1200" dirty="0">
                <a:solidFill>
                  <a:schemeClr val="tx1"/>
                </a:solidFill>
                <a:effectLst/>
                <a:latin typeface="+mn-lt"/>
                <a:ea typeface="+mn-ea"/>
                <a:cs typeface="+mn-cs"/>
              </a:rPr>
              <a:t>这时候原来的两次光</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进入它的</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，继续往前传怎么样？</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进入它的</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，继续往前传好了，这时候两束光分别在</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一</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二就有了一个分别</a:t>
            </a:r>
          </a:p>
          <a:p>
            <a:r>
              <a:rPr lang="zh-CN" altLang="en-US" sz="1200" kern="1200" dirty="0">
                <a:solidFill>
                  <a:schemeClr val="tx1"/>
                </a:solidFill>
                <a:effectLst/>
                <a:latin typeface="+mn-lt"/>
                <a:ea typeface="+mn-ea"/>
                <a:cs typeface="+mn-cs"/>
              </a:rPr>
              <a:t>的干涉。</a:t>
            </a:r>
          </a:p>
          <a:p>
            <a:r>
              <a:rPr lang="zh-CN" altLang="en-US" sz="1200" kern="1200" dirty="0">
                <a:solidFill>
                  <a:schemeClr val="tx1"/>
                </a:solidFill>
                <a:effectLst/>
                <a:latin typeface="+mn-lt"/>
                <a:ea typeface="+mn-ea"/>
                <a:cs typeface="+mn-cs"/>
              </a:rPr>
              <a:t>然后我用这个传感器把它做光电转换，再放到差分放大器里面进行放大。</a:t>
            </a:r>
          </a:p>
          <a:p>
            <a:r>
              <a:rPr lang="zh-CN" altLang="en-US" sz="1200" kern="1200" dirty="0">
                <a:solidFill>
                  <a:schemeClr val="tx1"/>
                </a:solidFill>
                <a:effectLst/>
                <a:latin typeface="+mn-lt"/>
                <a:ea typeface="+mn-ea"/>
                <a:cs typeface="+mn-cs"/>
              </a:rPr>
              <a:t>然后我用低通滤波器滤掉噪声信号，然后就下来就把这个信号输出了。</a:t>
            </a:r>
          </a:p>
          <a:p>
            <a:r>
              <a:rPr lang="zh-CN" altLang="en-US" sz="1200" kern="1200" dirty="0">
                <a:solidFill>
                  <a:schemeClr val="tx1"/>
                </a:solidFill>
                <a:effectLst/>
                <a:latin typeface="+mn-lt"/>
                <a:ea typeface="+mn-ea"/>
                <a:cs typeface="+mn-cs"/>
              </a:rPr>
              <a:t>然后从这儿取出来一个积分器，是为了保证让他</a:t>
            </a:r>
          </a:p>
          <a:p>
            <a:r>
              <a:rPr lang="zh-CN" altLang="en-US" sz="1200" kern="1200" dirty="0">
                <a:solidFill>
                  <a:schemeClr val="tx1"/>
                </a:solidFill>
                <a:effectLst/>
                <a:latin typeface="+mn-lt"/>
                <a:ea typeface="+mn-ea"/>
                <a:cs typeface="+mn-cs"/>
              </a:rPr>
              <a:t>偏置一直在零差检测的正交的</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度的状态。</a:t>
            </a:r>
          </a:p>
          <a:p>
            <a:r>
              <a:rPr lang="zh-CN" altLang="en-US" sz="1200" kern="1200" dirty="0">
                <a:solidFill>
                  <a:schemeClr val="tx1"/>
                </a:solidFill>
                <a:effectLst/>
                <a:latin typeface="+mn-lt"/>
                <a:ea typeface="+mn-ea"/>
                <a:cs typeface="+mn-cs"/>
              </a:rPr>
              <a:t>所以这流程很正确，</a:t>
            </a:r>
          </a:p>
          <a:p>
            <a:r>
              <a:rPr lang="zh-CN" altLang="en-US" sz="1200" kern="1200" dirty="0">
                <a:solidFill>
                  <a:schemeClr val="tx1"/>
                </a:solidFill>
                <a:effectLst/>
                <a:latin typeface="+mn-lt"/>
                <a:ea typeface="+mn-ea"/>
                <a:cs typeface="+mn-cs"/>
              </a:rPr>
              <a:t>大家也熟悉，也能够去理解他。</a:t>
            </a:r>
          </a:p>
          <a:p>
            <a:r>
              <a:rPr lang="zh-CN" altLang="en-US" sz="1200" kern="1200" dirty="0">
                <a:solidFill>
                  <a:schemeClr val="tx1"/>
                </a:solidFill>
                <a:effectLst/>
                <a:latin typeface="+mn-lt"/>
                <a:ea typeface="+mn-ea"/>
                <a:cs typeface="+mn-cs"/>
              </a:rPr>
              <a:t>问题是</a:t>
            </a:r>
          </a:p>
          <a:p>
            <a:r>
              <a:rPr lang="zh-CN" altLang="en-US" sz="1200" kern="1200" dirty="0">
                <a:solidFill>
                  <a:schemeClr val="tx1"/>
                </a:solidFill>
                <a:effectLst/>
                <a:latin typeface="+mn-lt"/>
                <a:ea typeface="+mn-ea"/>
                <a:cs typeface="+mn-cs"/>
              </a:rPr>
              <a:t>现在变成声波。</a:t>
            </a:r>
          </a:p>
          <a:p>
            <a:r>
              <a:rPr lang="zh-CN" altLang="en-US" sz="1200" kern="1200" dirty="0">
                <a:solidFill>
                  <a:schemeClr val="tx1"/>
                </a:solidFill>
                <a:effectLst/>
                <a:latin typeface="+mn-lt"/>
                <a:ea typeface="+mn-ea"/>
                <a:cs typeface="+mn-cs"/>
              </a:rPr>
              <a:t>那么</a:t>
            </a:r>
          </a:p>
          <a:p>
            <a:r>
              <a:rPr lang="zh-CN" altLang="en-US" sz="1200" kern="1200" dirty="0">
                <a:solidFill>
                  <a:schemeClr val="tx1"/>
                </a:solidFill>
                <a:effectLst/>
                <a:latin typeface="+mn-lt"/>
                <a:ea typeface="+mn-ea"/>
                <a:cs typeface="+mn-cs"/>
              </a:rPr>
              <a:t>大家想想原来是什么？你是效果也好，不过你什么样境外的外界信号，你都要对我的光纤进行调制，你是力要拉长它，伸缩他，相位就产生了干涉了，但是这时候光纤有要求，</a:t>
            </a:r>
          </a:p>
          <a:p>
            <a:r>
              <a:rPr lang="zh-CN" altLang="en-US" sz="1200" kern="1200" dirty="0">
                <a:solidFill>
                  <a:schemeClr val="tx1"/>
                </a:solidFill>
                <a:effectLst/>
                <a:latin typeface="+mn-lt"/>
                <a:ea typeface="+mn-ea"/>
                <a:cs typeface="+mn-cs"/>
              </a:rPr>
              <a:t>也就是说它必须是一个对声波敏感的特征光线。</a:t>
            </a:r>
          </a:p>
          <a:p>
            <a:r>
              <a:rPr lang="zh-CN" altLang="en-US" sz="1200" kern="1200" dirty="0">
                <a:solidFill>
                  <a:schemeClr val="tx1"/>
                </a:solidFill>
                <a:effectLst/>
                <a:latin typeface="+mn-lt"/>
                <a:ea typeface="+mn-ea"/>
                <a:cs typeface="+mn-cs"/>
              </a:rPr>
              <a:t>就我在里面传输，</a:t>
            </a:r>
          </a:p>
          <a:p>
            <a:r>
              <a:rPr lang="zh-CN" altLang="en-US" sz="1200" kern="1200" dirty="0">
                <a:solidFill>
                  <a:schemeClr val="tx1"/>
                </a:solidFill>
                <a:effectLst/>
                <a:latin typeface="+mn-lt"/>
                <a:ea typeface="+mn-ea"/>
                <a:cs typeface="+mn-cs"/>
              </a:rPr>
              <a:t>你的声波过来以后能够影响我们光纤，能够影响我光纤，我光纤一定是对声波敏感。</a:t>
            </a:r>
          </a:p>
          <a:p>
            <a:r>
              <a:rPr lang="zh-CN" altLang="en-US" sz="1200" kern="1200" dirty="0">
                <a:solidFill>
                  <a:schemeClr val="tx1"/>
                </a:solidFill>
                <a:effectLst/>
                <a:latin typeface="+mn-lt"/>
                <a:ea typeface="+mn-ea"/>
                <a:cs typeface="+mn-cs"/>
              </a:rPr>
              <a:t>这样的光纤</a:t>
            </a:r>
          </a:p>
          <a:p>
            <a:r>
              <a:rPr lang="zh-CN" altLang="en-US" sz="1200" kern="1200" dirty="0">
                <a:solidFill>
                  <a:schemeClr val="tx1"/>
                </a:solidFill>
                <a:effectLst/>
                <a:latin typeface="+mn-lt"/>
                <a:ea typeface="+mn-ea"/>
                <a:cs typeface="+mn-cs"/>
              </a:rPr>
              <a:t>叫做特种光线，</a:t>
            </a:r>
          </a:p>
          <a:p>
            <a:r>
              <a:rPr lang="zh-CN" altLang="en-US" sz="1200" kern="1200" dirty="0">
                <a:solidFill>
                  <a:schemeClr val="tx1"/>
                </a:solidFill>
                <a:effectLst/>
                <a:latin typeface="+mn-lt"/>
                <a:ea typeface="+mn-ea"/>
                <a:cs typeface="+mn-cs"/>
              </a:rPr>
              <a:t>也就是说有各种各样的特种光纤</a:t>
            </a:r>
          </a:p>
          <a:p>
            <a:r>
              <a:rPr lang="zh-CN" altLang="en-US" sz="1200" kern="1200" dirty="0">
                <a:solidFill>
                  <a:schemeClr val="tx1"/>
                </a:solidFill>
                <a:effectLst/>
                <a:latin typeface="+mn-lt"/>
                <a:ea typeface="+mn-ea"/>
                <a:cs typeface="+mn-cs"/>
              </a:rPr>
              <a:t>被制造出来，对某种待测信号敏感，可以改变它里面的结构，改变里面的长度也好，折射率也好等等，</a:t>
            </a:r>
          </a:p>
          <a:p>
            <a:r>
              <a:rPr lang="zh-CN" altLang="en-US" sz="1200" kern="1200" dirty="0">
                <a:solidFill>
                  <a:schemeClr val="tx1"/>
                </a:solidFill>
                <a:effectLst/>
                <a:latin typeface="+mn-lt"/>
                <a:ea typeface="+mn-ea"/>
                <a:cs typeface="+mn-cs"/>
              </a:rPr>
              <a:t>最后使光的特性产生变化。</a:t>
            </a:r>
          </a:p>
          <a:p>
            <a:r>
              <a:rPr lang="zh-CN" altLang="en-US" sz="1200" kern="1200" dirty="0">
                <a:solidFill>
                  <a:schemeClr val="tx1"/>
                </a:solidFill>
                <a:effectLst/>
                <a:latin typeface="+mn-lt"/>
                <a:ea typeface="+mn-ea"/>
                <a:cs typeface="+mn-cs"/>
              </a:rPr>
              <a:t>最近提示的就是说用这样一种</a:t>
            </a:r>
          </a:p>
          <a:p>
            <a:r>
              <a:rPr lang="zh-CN" altLang="en-US" sz="1200" kern="1200" dirty="0">
                <a:solidFill>
                  <a:schemeClr val="tx1"/>
                </a:solidFill>
                <a:effectLst/>
                <a:latin typeface="+mn-lt"/>
                <a:ea typeface="+mn-ea"/>
                <a:cs typeface="+mn-cs"/>
              </a:rPr>
              <a:t>大家可以很容易理解的一种，不过就是被测信号变成声音了，</a:t>
            </a:r>
          </a:p>
          <a:p>
            <a:r>
              <a:rPr lang="zh-CN" altLang="en-US" sz="1200" kern="1200" dirty="0">
                <a:solidFill>
                  <a:schemeClr val="tx1"/>
                </a:solidFill>
                <a:effectLst/>
                <a:latin typeface="+mn-lt"/>
                <a:ea typeface="+mn-ea"/>
                <a:cs typeface="+mn-cs"/>
              </a:rPr>
              <a:t>只要是被测信号能够改变光纤，</a:t>
            </a:r>
          </a:p>
          <a:p>
            <a:r>
              <a:rPr lang="zh-CN" altLang="en-US" sz="1200" kern="1200" dirty="0">
                <a:solidFill>
                  <a:schemeClr val="tx1"/>
                </a:solidFill>
                <a:effectLst/>
                <a:latin typeface="+mn-lt"/>
                <a:ea typeface="+mn-ea"/>
                <a:cs typeface="+mn-cs"/>
              </a:rPr>
              <a:t>这是我们就要一些特种光纤。</a:t>
            </a:r>
          </a:p>
          <a:p>
            <a:r>
              <a:rPr lang="zh-CN" altLang="en-US" sz="1200" kern="1200" dirty="0">
                <a:solidFill>
                  <a:schemeClr val="tx1"/>
                </a:solidFill>
                <a:effectLst/>
                <a:latin typeface="+mn-lt"/>
                <a:ea typeface="+mn-ea"/>
                <a:cs typeface="+mn-cs"/>
              </a:rPr>
              <a:t>所以大家在进行材料研究的时候，</a:t>
            </a:r>
          </a:p>
          <a:p>
            <a:r>
              <a:rPr lang="zh-CN" altLang="en-US" sz="1200" kern="1200" dirty="0">
                <a:solidFill>
                  <a:schemeClr val="tx1"/>
                </a:solidFill>
                <a:effectLst/>
                <a:latin typeface="+mn-lt"/>
                <a:ea typeface="+mn-ea"/>
                <a:cs typeface="+mn-cs"/>
              </a:rPr>
              <a:t>说我要对一种某种信号，我想用光纤你就要想想，</a:t>
            </a:r>
          </a:p>
          <a:p>
            <a:r>
              <a:rPr lang="zh-CN" altLang="en-US" sz="1200" kern="1200" dirty="0">
                <a:solidFill>
                  <a:schemeClr val="tx1"/>
                </a:solidFill>
                <a:effectLst/>
                <a:latin typeface="+mn-lt"/>
                <a:ea typeface="+mn-ea"/>
                <a:cs typeface="+mn-cs"/>
              </a:rPr>
              <a:t>那么我这个材料能不能做一些</a:t>
            </a:r>
          </a:p>
          <a:p>
            <a:r>
              <a:rPr lang="zh-CN" altLang="en-US" sz="1200" kern="1200" dirty="0">
                <a:solidFill>
                  <a:schemeClr val="tx1"/>
                </a:solidFill>
                <a:effectLst/>
                <a:latin typeface="+mn-lt"/>
                <a:ea typeface="+mn-ea"/>
                <a:cs typeface="+mn-cs"/>
              </a:rPr>
              <a:t>研究呢？</a:t>
            </a:r>
          </a:p>
          <a:p>
            <a:r>
              <a:rPr lang="zh-CN" altLang="en-US" sz="1200" kern="1200" dirty="0">
                <a:solidFill>
                  <a:schemeClr val="tx1"/>
                </a:solidFill>
                <a:effectLst/>
                <a:latin typeface="+mn-lt"/>
                <a:ea typeface="+mn-ea"/>
                <a:cs typeface="+mn-cs"/>
              </a:rPr>
              <a:t>让他有一种敏感的一种对应，</a:t>
            </a:r>
          </a:p>
          <a:p>
            <a:r>
              <a:rPr lang="zh-CN" altLang="en-US" sz="1200" kern="1200" dirty="0">
                <a:solidFill>
                  <a:schemeClr val="tx1"/>
                </a:solidFill>
                <a:effectLst/>
                <a:latin typeface="+mn-lt"/>
                <a:ea typeface="+mn-ea"/>
                <a:cs typeface="+mn-cs"/>
              </a:rPr>
              <a:t>这就是我想</a:t>
            </a:r>
          </a:p>
          <a:p>
            <a:r>
              <a:rPr lang="zh-CN" altLang="en-US" sz="1200" kern="1200" dirty="0">
                <a:solidFill>
                  <a:schemeClr val="tx1"/>
                </a:solidFill>
                <a:effectLst/>
                <a:latin typeface="+mn-lt"/>
                <a:ea typeface="+mn-ea"/>
                <a:cs typeface="+mn-cs"/>
              </a:rPr>
              <a:t>这张图放在这，我着重就想</a:t>
            </a:r>
          </a:p>
          <a:p>
            <a:r>
              <a:rPr lang="zh-CN" altLang="en-US" sz="1200" kern="1200" dirty="0">
                <a:solidFill>
                  <a:schemeClr val="tx1"/>
                </a:solidFill>
                <a:effectLst/>
                <a:latin typeface="+mn-lt"/>
                <a:ea typeface="+mn-ea"/>
                <a:cs typeface="+mn-cs"/>
              </a:rPr>
              <a:t>强调这样一个问题。</a:t>
            </a:r>
          </a:p>
          <a:p>
            <a:r>
              <a:rPr lang="zh-CN" altLang="en-US" sz="1200" kern="1200" dirty="0">
                <a:solidFill>
                  <a:schemeClr val="tx1"/>
                </a:solidFill>
                <a:effectLst/>
                <a:latin typeface="+mn-lt"/>
                <a:ea typeface="+mn-ea"/>
                <a:cs typeface="+mn-cs"/>
              </a:rPr>
              <a:t>强调这样一个问题。</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我们下面再介绍一种，</a:t>
            </a:r>
          </a:p>
          <a:p>
            <a:r>
              <a:rPr lang="zh-CN" altLang="en-US" sz="1200" kern="1200" dirty="0">
                <a:solidFill>
                  <a:schemeClr val="tx1"/>
                </a:solidFill>
                <a:effectLst/>
                <a:latin typeface="+mn-lt"/>
                <a:ea typeface="+mn-ea"/>
                <a:cs typeface="+mn-cs"/>
              </a:rPr>
              <a:t>说强度可以调制，</a:t>
            </a:r>
          </a:p>
          <a:p>
            <a:r>
              <a:rPr lang="zh-CN" altLang="en-US" sz="1200" kern="1200" dirty="0">
                <a:solidFill>
                  <a:schemeClr val="tx1"/>
                </a:solidFill>
                <a:effectLst/>
                <a:latin typeface="+mn-lt"/>
                <a:ea typeface="+mn-ea"/>
                <a:cs typeface="+mn-cs"/>
              </a:rPr>
              <a:t>他的这个也就调制幅度了。</a:t>
            </a:r>
          </a:p>
          <a:p>
            <a:r>
              <a:rPr lang="zh-CN" altLang="en-US" sz="1200" kern="1200" dirty="0">
                <a:solidFill>
                  <a:schemeClr val="tx1"/>
                </a:solidFill>
                <a:effectLst/>
                <a:latin typeface="+mn-lt"/>
                <a:ea typeface="+mn-ea"/>
                <a:cs typeface="+mn-cs"/>
              </a:rPr>
              <a:t>它的频率可以调制，它的相位可以调制。</a:t>
            </a:r>
          </a:p>
          <a:p>
            <a:r>
              <a:rPr lang="zh-CN" altLang="en-US" sz="1200" kern="1200" dirty="0">
                <a:solidFill>
                  <a:schemeClr val="tx1"/>
                </a:solidFill>
                <a:effectLst/>
                <a:latin typeface="+mn-lt"/>
                <a:ea typeface="+mn-ea"/>
                <a:cs typeface="+mn-cs"/>
              </a:rPr>
              <a:t>那么我们再看看，有一种很有意思的，它的偏振态也是可以调制的，</a:t>
            </a:r>
          </a:p>
          <a:p>
            <a:r>
              <a:rPr lang="zh-CN" altLang="en-US" sz="1200" kern="1200" dirty="0">
                <a:solidFill>
                  <a:schemeClr val="tx1"/>
                </a:solidFill>
                <a:effectLst/>
                <a:latin typeface="+mn-lt"/>
                <a:ea typeface="+mn-ea"/>
                <a:cs typeface="+mn-cs"/>
              </a:rPr>
              <a:t>对不对？电磁波</a:t>
            </a:r>
          </a:p>
          <a:p>
            <a:r>
              <a:rPr lang="zh-CN" altLang="en-US" sz="1200" kern="1200" dirty="0">
                <a:solidFill>
                  <a:schemeClr val="tx1"/>
                </a:solidFill>
                <a:effectLst/>
                <a:latin typeface="+mn-lt"/>
                <a:ea typeface="+mn-ea"/>
                <a:cs typeface="+mn-cs"/>
              </a:rPr>
              <a:t>一个是</a:t>
            </a:r>
            <a:r>
              <a:rPr lang="en-US" altLang="zh-CN" sz="1200" kern="1200" dirty="0">
                <a:solidFill>
                  <a:schemeClr val="tx1"/>
                </a:solidFill>
                <a:effectLst/>
                <a:latin typeface="+mn-lt"/>
                <a:ea typeface="+mn-ea"/>
                <a:cs typeface="+mn-cs"/>
              </a:rPr>
              <a:t>E</a:t>
            </a:r>
            <a:r>
              <a:rPr lang="zh-CN" altLang="en-US" sz="1200" kern="1200" dirty="0">
                <a:solidFill>
                  <a:schemeClr val="tx1"/>
                </a:solidFill>
                <a:effectLst/>
                <a:latin typeface="+mn-lt"/>
                <a:ea typeface="+mn-ea"/>
                <a:cs typeface="+mn-cs"/>
              </a:rPr>
              <a:t>一个是</a:t>
            </a:r>
            <a:r>
              <a:rPr lang="en-US"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，就是磁和光，它是交替进行的，它是正交的，对不对？但如果改变了他的偏振态，</a:t>
            </a:r>
          </a:p>
          <a:p>
            <a:r>
              <a:rPr lang="zh-CN" altLang="en-US" sz="1200" kern="1200" dirty="0">
                <a:solidFill>
                  <a:schemeClr val="tx1"/>
                </a:solidFill>
                <a:effectLst/>
                <a:latin typeface="+mn-lt"/>
                <a:ea typeface="+mn-ea"/>
                <a:cs typeface="+mn-cs"/>
              </a:rPr>
              <a:t>他确实变了，那么我们遇到的问题又是什么呢？</a:t>
            </a:r>
          </a:p>
          <a:p>
            <a:r>
              <a:rPr lang="zh-CN" altLang="en-US" sz="1200" kern="1200" dirty="0">
                <a:solidFill>
                  <a:schemeClr val="tx1"/>
                </a:solidFill>
                <a:effectLst/>
                <a:latin typeface="+mn-lt"/>
                <a:ea typeface="+mn-ea"/>
                <a:cs typeface="+mn-cs"/>
              </a:rPr>
              <a:t>原来的偏振它是这样走的，结果最后经过了这一段的被测信号的调制，我改变了一个角度，</a:t>
            </a:r>
          </a:p>
          <a:p>
            <a:r>
              <a:rPr lang="zh-CN" altLang="en-US" sz="1200" kern="1200" dirty="0">
                <a:solidFill>
                  <a:schemeClr val="tx1"/>
                </a:solidFill>
                <a:effectLst/>
                <a:latin typeface="+mn-lt"/>
                <a:ea typeface="+mn-ea"/>
                <a:cs typeface="+mn-cs"/>
              </a:rPr>
              <a:t>这时候你就要把改变这个角度把它提取出来，</a:t>
            </a:r>
          </a:p>
          <a:p>
            <a:r>
              <a:rPr lang="zh-CN" altLang="en-US" sz="1200" kern="1200" dirty="0">
                <a:solidFill>
                  <a:schemeClr val="tx1"/>
                </a:solidFill>
                <a:effectLst/>
                <a:latin typeface="+mn-lt"/>
                <a:ea typeface="+mn-ea"/>
                <a:cs typeface="+mn-cs"/>
              </a:rPr>
              <a:t>所以我们偏振才导致</a:t>
            </a:r>
          </a:p>
          <a:p>
            <a:r>
              <a:rPr lang="zh-CN" altLang="en-US" sz="1200" kern="1200" dirty="0">
                <a:solidFill>
                  <a:schemeClr val="tx1"/>
                </a:solidFill>
                <a:effectLst/>
                <a:latin typeface="+mn-lt"/>
                <a:ea typeface="+mn-ea"/>
                <a:cs typeface="+mn-cs"/>
              </a:rPr>
              <a:t>大家都知道传感器本身的光电探测对其</a:t>
            </a:r>
          </a:p>
          <a:p>
            <a:r>
              <a:rPr lang="zh-CN" altLang="en-US" sz="1200" kern="1200" dirty="0">
                <a:solidFill>
                  <a:schemeClr val="tx1"/>
                </a:solidFill>
                <a:effectLst/>
                <a:latin typeface="+mn-lt"/>
                <a:ea typeface="+mn-ea"/>
                <a:cs typeface="+mn-cs"/>
              </a:rPr>
              <a:t>相位不敏感，对不对？他对偏振看它能够敏感吗？</a:t>
            </a:r>
          </a:p>
          <a:p>
            <a:r>
              <a:rPr lang="zh-CN" altLang="en-US" sz="1200" kern="1200" dirty="0">
                <a:solidFill>
                  <a:schemeClr val="tx1"/>
                </a:solidFill>
                <a:effectLst/>
                <a:latin typeface="+mn-lt"/>
                <a:ea typeface="+mn-ea"/>
                <a:cs typeface="+mn-cs"/>
              </a:rPr>
              <a:t>更加不敏感，所以我们就要一种方法，</a:t>
            </a:r>
          </a:p>
          <a:p>
            <a:r>
              <a:rPr lang="zh-CN" altLang="en-US" sz="1200" kern="1200" dirty="0">
                <a:solidFill>
                  <a:schemeClr val="tx1"/>
                </a:solidFill>
                <a:effectLst/>
                <a:latin typeface="+mn-lt"/>
                <a:ea typeface="+mn-ea"/>
                <a:cs typeface="+mn-cs"/>
              </a:rPr>
              <a:t>把它给提取出来。</a:t>
            </a:r>
          </a:p>
          <a:p>
            <a:r>
              <a:rPr lang="zh-CN" altLang="en-US" sz="1200" kern="1200" dirty="0">
                <a:solidFill>
                  <a:schemeClr val="tx1"/>
                </a:solidFill>
                <a:effectLst/>
                <a:latin typeface="+mn-lt"/>
                <a:ea typeface="+mn-ea"/>
                <a:cs typeface="+mn-cs"/>
              </a:rPr>
              <a:t>这就是说</a:t>
            </a:r>
          </a:p>
          <a:p>
            <a:r>
              <a:rPr lang="zh-CN" altLang="en-US" sz="1200" kern="1200" dirty="0">
                <a:solidFill>
                  <a:schemeClr val="tx1"/>
                </a:solidFill>
                <a:effectLst/>
                <a:latin typeface="+mn-lt"/>
                <a:ea typeface="+mn-ea"/>
                <a:cs typeface="+mn-cs"/>
              </a:rPr>
              <a:t>被测量改变了偏振态。</a:t>
            </a:r>
          </a:p>
          <a:p>
            <a:r>
              <a:rPr lang="zh-CN" altLang="en-US" sz="1200" kern="1200" dirty="0">
                <a:solidFill>
                  <a:schemeClr val="tx1"/>
                </a:solidFill>
                <a:effectLst/>
                <a:latin typeface="+mn-lt"/>
                <a:ea typeface="+mn-ea"/>
                <a:cs typeface="+mn-cs"/>
              </a:rPr>
              <a:t>那么我们来学一下，复习一下，法拉第效应，</a:t>
            </a:r>
          </a:p>
          <a:p>
            <a:r>
              <a:rPr lang="zh-CN" altLang="en-US" sz="1200" kern="1200" dirty="0">
                <a:solidFill>
                  <a:schemeClr val="tx1"/>
                </a:solidFill>
                <a:effectLst/>
                <a:latin typeface="+mn-lt"/>
                <a:ea typeface="+mn-ea"/>
                <a:cs typeface="+mn-cs"/>
              </a:rPr>
              <a:t>法拉第效应是什么？在磁场作用下产生旋光效应，</a:t>
            </a:r>
          </a:p>
          <a:p>
            <a:r>
              <a:rPr lang="zh-CN" altLang="en-US" sz="1200" kern="1200" dirty="0">
                <a:solidFill>
                  <a:schemeClr val="tx1"/>
                </a:solidFill>
                <a:effectLst/>
                <a:latin typeface="+mn-lt"/>
                <a:ea typeface="+mn-ea"/>
                <a:cs typeface="+mn-cs"/>
              </a:rPr>
              <a:t>就称作为磁致旋光效应，也称为法拉第效应。</a:t>
            </a:r>
          </a:p>
          <a:p>
            <a:r>
              <a:rPr lang="zh-CN" altLang="en-US" sz="1200" kern="1200" dirty="0">
                <a:solidFill>
                  <a:schemeClr val="tx1"/>
                </a:solidFill>
                <a:effectLst/>
                <a:latin typeface="+mn-lt"/>
                <a:ea typeface="+mn-ea"/>
                <a:cs typeface="+mn-cs"/>
              </a:rPr>
              <a:t>然后怎么来呢，就有一束光经过起偏器，</a:t>
            </a:r>
          </a:p>
          <a:p>
            <a:r>
              <a:rPr lang="zh-CN" altLang="en-US" sz="1200" kern="1200" dirty="0">
                <a:solidFill>
                  <a:schemeClr val="tx1"/>
                </a:solidFill>
                <a:effectLst/>
                <a:latin typeface="+mn-lt"/>
                <a:ea typeface="+mn-ea"/>
                <a:cs typeface="+mn-cs"/>
              </a:rPr>
              <a:t>经过起偏器它变成偏振光，</a:t>
            </a:r>
          </a:p>
          <a:p>
            <a:r>
              <a:rPr lang="zh-CN" altLang="en-US" sz="1200" kern="1200" dirty="0">
                <a:solidFill>
                  <a:schemeClr val="tx1"/>
                </a:solidFill>
                <a:effectLst/>
                <a:latin typeface="+mn-lt"/>
                <a:ea typeface="+mn-ea"/>
                <a:cs typeface="+mn-cs"/>
              </a:rPr>
              <a:t>变成偏振光以后，然后经过这样一个磁场，</a:t>
            </a:r>
          </a:p>
          <a:p>
            <a:r>
              <a:rPr lang="zh-CN" altLang="en-US" sz="1200" kern="1200" dirty="0">
                <a:solidFill>
                  <a:schemeClr val="tx1"/>
                </a:solidFill>
                <a:effectLst/>
                <a:latin typeface="+mn-lt"/>
                <a:ea typeface="+mn-ea"/>
                <a:cs typeface="+mn-cs"/>
              </a:rPr>
              <a:t>有一个磁场对它进行调制，他的偏振态就产生了变化。</a:t>
            </a:r>
          </a:p>
          <a:p>
            <a:r>
              <a:rPr lang="zh-CN" altLang="en-US" sz="1200" kern="1200" dirty="0">
                <a:solidFill>
                  <a:schemeClr val="tx1"/>
                </a:solidFill>
                <a:effectLst/>
                <a:latin typeface="+mn-lt"/>
                <a:ea typeface="+mn-ea"/>
                <a:cs typeface="+mn-cs"/>
              </a:rPr>
              <a:t>这一点大家在光学实验室都做一个偏振光，如果是向上，我觉得一个向上的起偏器，</a:t>
            </a:r>
          </a:p>
          <a:p>
            <a:r>
              <a:rPr lang="zh-CN" altLang="en-US" sz="1200" kern="1200" dirty="0">
                <a:solidFill>
                  <a:schemeClr val="tx1"/>
                </a:solidFill>
                <a:effectLst/>
                <a:latin typeface="+mn-lt"/>
                <a:ea typeface="+mn-ea"/>
                <a:cs typeface="+mn-cs"/>
              </a:rPr>
              <a:t>起偏器出来光是这样的，如果它改变了一个角度，这时候它能透过吗？不能投。</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这个没做过实验</a:t>
            </a:r>
          </a:p>
          <a:p>
            <a:r>
              <a:rPr lang="zh-CN" altLang="en-US" sz="1200" kern="1200" dirty="0">
                <a:solidFill>
                  <a:schemeClr val="tx1"/>
                </a:solidFill>
                <a:effectLst/>
                <a:latin typeface="+mn-lt"/>
                <a:ea typeface="+mn-ea"/>
                <a:cs typeface="+mn-cs"/>
              </a:rPr>
              <a:t>，是那是因为它不是纯偏振光。</a:t>
            </a:r>
          </a:p>
          <a:p>
            <a:r>
              <a:rPr lang="zh-CN" altLang="en-US" sz="1200" kern="1200" dirty="0">
                <a:solidFill>
                  <a:schemeClr val="tx1"/>
                </a:solidFill>
                <a:effectLst/>
                <a:latin typeface="+mn-lt"/>
                <a:ea typeface="+mn-ea"/>
                <a:cs typeface="+mn-cs"/>
              </a:rPr>
              <a:t>对吧？如果是纯偏振光，你改变了以后，这个片子他写过不去了。</a:t>
            </a:r>
          </a:p>
          <a:p>
            <a:r>
              <a:rPr lang="zh-CN" altLang="en-US" sz="1200" kern="1200" dirty="0">
                <a:solidFill>
                  <a:schemeClr val="tx1"/>
                </a:solidFill>
                <a:effectLst/>
                <a:latin typeface="+mn-lt"/>
                <a:ea typeface="+mn-ea"/>
                <a:cs typeface="+mn-cs"/>
              </a:rPr>
              <a:t>好了，在这种情况下，就是我给定一个介质，</a:t>
            </a:r>
          </a:p>
          <a:p>
            <a:r>
              <a:rPr lang="zh-CN" altLang="en-US" sz="1200" kern="1200" dirty="0">
                <a:solidFill>
                  <a:schemeClr val="tx1"/>
                </a:solidFill>
                <a:effectLst/>
                <a:latin typeface="+mn-lt"/>
                <a:ea typeface="+mn-ea"/>
                <a:cs typeface="+mn-cs"/>
              </a:rPr>
              <a:t>然后它的</a:t>
            </a:r>
          </a:p>
          <a:p>
            <a:r>
              <a:rPr lang="zh-CN" altLang="en-US" sz="1200" kern="1200" dirty="0">
                <a:solidFill>
                  <a:schemeClr val="tx1"/>
                </a:solidFill>
                <a:effectLst/>
                <a:latin typeface="+mn-lt"/>
                <a:ea typeface="+mn-ea"/>
                <a:cs typeface="+mn-cs"/>
              </a:rPr>
              <a:t>偏振面的旋转角样品长度和磁感强度成正比，这种公式来</a:t>
            </a:r>
          </a:p>
          <a:p>
            <a:r>
              <a:rPr lang="zh-CN" altLang="en-US" sz="1200" kern="1200" dirty="0">
                <a:solidFill>
                  <a:schemeClr val="tx1"/>
                </a:solidFill>
                <a:effectLst/>
                <a:latin typeface="+mn-lt"/>
                <a:ea typeface="+mn-ea"/>
                <a:cs typeface="+mn-cs"/>
              </a:rPr>
              <a:t>给出，多大的偏振角，它和菲尔德常数有关，他和作用的材料的长度有关，他和磁场强度有关。</a:t>
            </a:r>
          </a:p>
          <a:p>
            <a:r>
              <a:rPr lang="zh-CN" altLang="en-US" sz="1200" kern="1200" dirty="0">
                <a:solidFill>
                  <a:schemeClr val="tx1"/>
                </a:solidFill>
                <a:effectLst/>
                <a:latin typeface="+mn-lt"/>
                <a:ea typeface="+mn-ea"/>
                <a:cs typeface="+mn-cs"/>
              </a:rPr>
              <a:t>也就是说这里面任何一项长度变了，或者是磁场强度变了，</a:t>
            </a:r>
          </a:p>
          <a:p>
            <a:r>
              <a:rPr lang="zh-CN" altLang="en-US" sz="1200" kern="1200" dirty="0">
                <a:solidFill>
                  <a:schemeClr val="tx1"/>
                </a:solidFill>
                <a:effectLst/>
                <a:latin typeface="+mn-lt"/>
                <a:ea typeface="+mn-ea"/>
                <a:cs typeface="+mn-cs"/>
              </a:rPr>
              <a:t>或者是分数的常数表</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个改变，一个就可以改变这个角度。</a:t>
            </a:r>
          </a:p>
          <a:p>
            <a:r>
              <a:rPr lang="zh-CN" altLang="en-US" sz="1200" kern="1200" dirty="0">
                <a:solidFill>
                  <a:schemeClr val="tx1"/>
                </a:solidFill>
                <a:effectLst/>
                <a:latin typeface="+mn-lt"/>
                <a:ea typeface="+mn-ea"/>
                <a:cs typeface="+mn-cs"/>
              </a:rPr>
              <a:t>那么既然是磁制，肯定是磁变化，</a:t>
            </a:r>
          </a:p>
          <a:p>
            <a:r>
              <a:rPr lang="zh-CN" altLang="en-US" sz="1200" kern="1200" dirty="0">
                <a:solidFill>
                  <a:schemeClr val="tx1"/>
                </a:solidFill>
                <a:effectLst/>
                <a:latin typeface="+mn-lt"/>
                <a:ea typeface="+mn-ea"/>
                <a:cs typeface="+mn-cs"/>
              </a:rPr>
              <a:t>它就产生偏振态变化，</a:t>
            </a:r>
          </a:p>
          <a:p>
            <a:r>
              <a:rPr lang="zh-CN" altLang="en-US" sz="1200" kern="1200" dirty="0">
                <a:solidFill>
                  <a:schemeClr val="tx1"/>
                </a:solidFill>
                <a:effectLst/>
                <a:latin typeface="+mn-lt"/>
                <a:ea typeface="+mn-ea"/>
                <a:cs typeface="+mn-cs"/>
              </a:rPr>
              <a:t>让他转一个角度，</a:t>
            </a:r>
          </a:p>
          <a:p>
            <a:r>
              <a:rPr lang="zh-CN" altLang="en-US" sz="1200" kern="1200" dirty="0">
                <a:solidFill>
                  <a:schemeClr val="tx1"/>
                </a:solidFill>
                <a:effectLst/>
                <a:latin typeface="+mn-lt"/>
                <a:ea typeface="+mn-ea"/>
                <a:cs typeface="+mn-cs"/>
              </a:rPr>
              <a:t>转一个角度。</a:t>
            </a:r>
          </a:p>
          <a:p>
            <a:r>
              <a:rPr lang="zh-CN" altLang="en-US" sz="1200" kern="1200" dirty="0">
                <a:solidFill>
                  <a:schemeClr val="tx1"/>
                </a:solidFill>
                <a:effectLst/>
                <a:latin typeface="+mn-lt"/>
                <a:ea typeface="+mn-ea"/>
                <a:cs typeface="+mn-cs"/>
              </a:rPr>
              <a:t>这就是</a:t>
            </a:r>
          </a:p>
          <a:p>
            <a:r>
              <a:rPr lang="zh-CN" altLang="en-US" sz="1200" kern="1200" dirty="0">
                <a:solidFill>
                  <a:schemeClr val="tx1"/>
                </a:solidFill>
                <a:effectLst/>
                <a:latin typeface="+mn-lt"/>
                <a:ea typeface="+mn-ea"/>
                <a:cs typeface="+mn-cs"/>
              </a:rPr>
              <a:t>法拉第效应。</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根据菲涅尔理论进入物质的线偏振光他总是左旋和右旋的，</a:t>
            </a:r>
          </a:p>
          <a:p>
            <a:r>
              <a:rPr lang="zh-CN" altLang="en-US" sz="1200" kern="1200" dirty="0">
                <a:solidFill>
                  <a:schemeClr val="tx1"/>
                </a:solidFill>
                <a:effectLst/>
                <a:latin typeface="+mn-lt"/>
                <a:ea typeface="+mn-ea"/>
                <a:cs typeface="+mn-cs"/>
              </a:rPr>
              <a:t>是因为他遇到的介质，它的两个方向的折射率不同，</a:t>
            </a:r>
          </a:p>
          <a:p>
            <a:r>
              <a:rPr lang="zh-CN" altLang="en-US" sz="1200" kern="1200" dirty="0">
                <a:solidFill>
                  <a:schemeClr val="tx1"/>
                </a:solidFill>
                <a:effectLst/>
                <a:latin typeface="+mn-lt"/>
                <a:ea typeface="+mn-ea"/>
                <a:cs typeface="+mn-cs"/>
              </a:rPr>
              <a:t>所以它产生偏振光，</a:t>
            </a:r>
          </a:p>
          <a:p>
            <a:r>
              <a:rPr lang="zh-CN" altLang="en-US" sz="1200" kern="1200" dirty="0">
                <a:solidFill>
                  <a:schemeClr val="tx1"/>
                </a:solidFill>
                <a:effectLst/>
                <a:latin typeface="+mn-lt"/>
                <a:ea typeface="+mn-ea"/>
                <a:cs typeface="+mn-cs"/>
              </a:rPr>
              <a:t>一个大一个小是吧？一个</a:t>
            </a:r>
            <a:r>
              <a:rPr lang="en-US" altLang="zh-CN" sz="1200" kern="1200" dirty="0" err="1">
                <a:solidFill>
                  <a:schemeClr val="tx1"/>
                </a:solidFill>
                <a:effectLst/>
                <a:latin typeface="+mn-lt"/>
                <a:ea typeface="+mn-ea"/>
                <a:cs typeface="+mn-cs"/>
              </a:rPr>
              <a:t>nb</a:t>
            </a:r>
            <a:r>
              <a:rPr lang="zh-CN" altLang="en-US" sz="1200" kern="1200" dirty="0">
                <a:solidFill>
                  <a:schemeClr val="tx1"/>
                </a:solidFill>
                <a:effectLst/>
                <a:latin typeface="+mn-lt"/>
                <a:ea typeface="+mn-ea"/>
                <a:cs typeface="+mn-cs"/>
              </a:rPr>
              <a:t>，一个，如果说我们用这个来表示，一个是左，一个是一个左一个右，他遇到的折射率是</a:t>
            </a:r>
            <a:r>
              <a:rPr lang="en-US"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的话，</a:t>
            </a:r>
          </a:p>
          <a:p>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的话只要这两个常数不一样，这时候它就会产生不同的旋转方向。</a:t>
            </a:r>
          </a:p>
          <a:p>
            <a:r>
              <a:rPr lang="zh-CN" altLang="en-US" sz="1200" kern="1200" dirty="0">
                <a:solidFill>
                  <a:schemeClr val="tx1"/>
                </a:solidFill>
                <a:effectLst/>
                <a:latin typeface="+mn-lt"/>
                <a:ea typeface="+mn-ea"/>
                <a:cs typeface="+mn-cs"/>
              </a:rPr>
              <a:t>那么作为磁制呢，加上磁以后，就是改变它本来一样的，这样的一个</a:t>
            </a:r>
          </a:p>
          <a:p>
            <a:r>
              <a:rPr lang="zh-CN" altLang="en-US" sz="1200" kern="1200" dirty="0">
                <a:solidFill>
                  <a:schemeClr val="tx1"/>
                </a:solidFill>
                <a:effectLst/>
                <a:latin typeface="+mn-lt"/>
                <a:ea typeface="+mn-ea"/>
                <a:cs typeface="+mn-cs"/>
              </a:rPr>
              <a:t>使它变成不一样的折射率，</a:t>
            </a:r>
          </a:p>
          <a:p>
            <a:r>
              <a:rPr lang="zh-CN" altLang="en-US" sz="1200" kern="1200" dirty="0">
                <a:solidFill>
                  <a:schemeClr val="tx1"/>
                </a:solidFill>
                <a:effectLst/>
                <a:latin typeface="+mn-lt"/>
                <a:ea typeface="+mn-ea"/>
                <a:cs typeface="+mn-cs"/>
              </a:rPr>
              <a:t>所以就有了这样的一个磁致效应。</a:t>
            </a:r>
          </a:p>
          <a:p>
            <a:r>
              <a:rPr lang="zh-CN" altLang="en-US" sz="1200" kern="1200" dirty="0">
                <a:solidFill>
                  <a:schemeClr val="tx1"/>
                </a:solidFill>
                <a:effectLst/>
                <a:latin typeface="+mn-lt"/>
                <a:ea typeface="+mn-ea"/>
                <a:cs typeface="+mn-cs"/>
              </a:rPr>
              <a:t>比如说</a:t>
            </a:r>
          </a:p>
          <a:p>
            <a:r>
              <a:rPr lang="zh-CN" altLang="en-US" sz="1200" kern="1200" dirty="0">
                <a:solidFill>
                  <a:schemeClr val="tx1"/>
                </a:solidFill>
                <a:effectLst/>
                <a:latin typeface="+mn-lt"/>
                <a:ea typeface="+mn-ea"/>
                <a:cs typeface="+mn-cs"/>
              </a:rPr>
              <a:t>我一个电流</a:t>
            </a:r>
          </a:p>
          <a:p>
            <a:r>
              <a:rPr lang="zh-CN" altLang="en-US" sz="1200" kern="1200" dirty="0">
                <a:solidFill>
                  <a:schemeClr val="tx1"/>
                </a:solidFill>
                <a:effectLst/>
                <a:latin typeface="+mn-lt"/>
                <a:ea typeface="+mn-ea"/>
                <a:cs typeface="+mn-cs"/>
              </a:rPr>
              <a:t>流过，</a:t>
            </a:r>
          </a:p>
          <a:p>
            <a:r>
              <a:rPr lang="zh-CN" altLang="en-US" sz="1200" kern="1200" dirty="0">
                <a:solidFill>
                  <a:schemeClr val="tx1"/>
                </a:solidFill>
                <a:effectLst/>
                <a:latin typeface="+mn-lt"/>
                <a:ea typeface="+mn-ea"/>
                <a:cs typeface="+mn-cs"/>
              </a:rPr>
              <a:t>然后我</a:t>
            </a:r>
          </a:p>
          <a:p>
            <a:r>
              <a:rPr lang="zh-CN" altLang="en-US" sz="1200" kern="1200" dirty="0">
                <a:solidFill>
                  <a:schemeClr val="tx1"/>
                </a:solidFill>
                <a:effectLst/>
                <a:latin typeface="+mn-lt"/>
                <a:ea typeface="+mn-ea"/>
                <a:cs typeface="+mn-cs"/>
              </a:rPr>
              <a:t>光纤缠绕在上面，电流的周围，电流有什么？</a:t>
            </a:r>
          </a:p>
          <a:p>
            <a:r>
              <a:rPr lang="zh-CN" altLang="en-US" sz="1200" kern="1200" dirty="0">
                <a:solidFill>
                  <a:schemeClr val="tx1"/>
                </a:solidFill>
                <a:effectLst/>
                <a:latin typeface="+mn-lt"/>
                <a:ea typeface="+mn-ea"/>
                <a:cs typeface="+mn-cs"/>
              </a:rPr>
              <a:t>它是有可以产生磁场，</a:t>
            </a:r>
          </a:p>
          <a:p>
            <a:r>
              <a:rPr lang="zh-CN" altLang="en-US" sz="1200" kern="1200" dirty="0">
                <a:solidFill>
                  <a:schemeClr val="tx1"/>
                </a:solidFill>
                <a:effectLst/>
                <a:latin typeface="+mn-lt"/>
                <a:ea typeface="+mn-ea"/>
                <a:cs typeface="+mn-cs"/>
              </a:rPr>
              <a:t>对吧？然后我这一段的长度之内，</a:t>
            </a:r>
          </a:p>
          <a:p>
            <a:r>
              <a:rPr lang="zh-CN" altLang="en-US" sz="1200" kern="1200" dirty="0">
                <a:solidFill>
                  <a:schemeClr val="tx1"/>
                </a:solidFill>
                <a:effectLst/>
                <a:latin typeface="+mn-lt"/>
                <a:ea typeface="+mn-ea"/>
                <a:cs typeface="+mn-cs"/>
              </a:rPr>
              <a:t>电流的大小就和磁场的强度的大小有关。</a:t>
            </a:r>
          </a:p>
          <a:p>
            <a:r>
              <a:rPr lang="zh-CN" altLang="en-US" sz="1200" kern="1200" dirty="0">
                <a:solidFill>
                  <a:schemeClr val="tx1"/>
                </a:solidFill>
                <a:effectLst/>
                <a:latin typeface="+mn-lt"/>
                <a:ea typeface="+mn-ea"/>
                <a:cs typeface="+mn-cs"/>
              </a:rPr>
              <a:t>如果说，</a:t>
            </a:r>
          </a:p>
          <a:p>
            <a:r>
              <a:rPr lang="zh-CN" altLang="en-US" sz="1200" kern="1200" dirty="0">
                <a:solidFill>
                  <a:schemeClr val="tx1"/>
                </a:solidFill>
                <a:effectLst/>
                <a:latin typeface="+mn-lt"/>
                <a:ea typeface="+mn-ea"/>
                <a:cs typeface="+mn-cs"/>
              </a:rPr>
              <a:t>电流的大小和磁场的强度，所产生的磁场的强度的大小有关，</a:t>
            </a:r>
          </a:p>
          <a:p>
            <a:r>
              <a:rPr lang="zh-CN" altLang="en-US" sz="1200" kern="1200" dirty="0">
                <a:solidFill>
                  <a:schemeClr val="tx1"/>
                </a:solidFill>
                <a:effectLst/>
                <a:latin typeface="+mn-lt"/>
                <a:ea typeface="+mn-ea"/>
                <a:cs typeface="+mn-cs"/>
              </a:rPr>
              <a:t>它成为一个比例，那好了，电流的大小就变成了磁场的大小，磁场的大小就变成了旋光角度的大小。下面的任务是什么？我测出角度，</a:t>
            </a:r>
          </a:p>
          <a:p>
            <a:r>
              <a:rPr lang="zh-CN" altLang="en-US" sz="1200" kern="1200" dirty="0">
                <a:solidFill>
                  <a:schemeClr val="tx1"/>
                </a:solidFill>
                <a:effectLst/>
                <a:latin typeface="+mn-lt"/>
                <a:ea typeface="+mn-ea"/>
                <a:cs typeface="+mn-cs"/>
              </a:rPr>
              <a:t>这叫。</a:t>
            </a:r>
          </a:p>
          <a:p>
            <a:r>
              <a:rPr lang="zh-CN" altLang="en-US" sz="1200" kern="1200" dirty="0">
                <a:solidFill>
                  <a:schemeClr val="tx1"/>
                </a:solidFill>
                <a:effectLst/>
                <a:latin typeface="+mn-lt"/>
                <a:ea typeface="+mn-ea"/>
                <a:cs typeface="+mn-cs"/>
              </a:rPr>
              <a:t>所以这就是变成了一个什么？电流传感器。</a:t>
            </a:r>
          </a:p>
          <a:p>
            <a:r>
              <a:rPr lang="zh-CN" altLang="en-US" sz="1200" kern="1200" dirty="0">
                <a:solidFill>
                  <a:schemeClr val="tx1"/>
                </a:solidFill>
                <a:effectLst/>
                <a:latin typeface="+mn-lt"/>
                <a:ea typeface="+mn-ea"/>
                <a:cs typeface="+mn-cs"/>
              </a:rPr>
              <a:t>你们没有在高压场上工作，一个配电站，</a:t>
            </a:r>
          </a:p>
          <a:p>
            <a:r>
              <a:rPr lang="zh-CN" altLang="en-US" sz="1200" kern="1200" dirty="0">
                <a:solidFill>
                  <a:schemeClr val="tx1"/>
                </a:solidFill>
                <a:effectLst/>
                <a:latin typeface="+mn-lt"/>
                <a:ea typeface="+mn-ea"/>
                <a:cs typeface="+mn-cs"/>
              </a:rPr>
              <a:t>一个配电站是很危险的，你去测电流，你去测电压，一个高压电流有</a:t>
            </a:r>
            <a:r>
              <a:rPr lang="en-US" altLang="zh-CN" sz="1200" kern="1200" dirty="0">
                <a:solidFill>
                  <a:schemeClr val="tx1"/>
                </a:solidFill>
                <a:effectLst/>
                <a:latin typeface="+mn-lt"/>
                <a:ea typeface="+mn-ea"/>
                <a:cs typeface="+mn-cs"/>
              </a:rPr>
              <a:t>35000</a:t>
            </a:r>
            <a:r>
              <a:rPr lang="zh-CN" altLang="en-US" sz="1200" kern="1200" dirty="0">
                <a:solidFill>
                  <a:schemeClr val="tx1"/>
                </a:solidFill>
                <a:effectLst/>
                <a:latin typeface="+mn-lt"/>
                <a:ea typeface="+mn-ea"/>
                <a:cs typeface="+mn-cs"/>
              </a:rPr>
              <a:t>伏的，如果接地不好的话，你们都知道有迈步电压，对不对？</a:t>
            </a:r>
          </a:p>
          <a:p>
            <a:r>
              <a:rPr lang="zh-CN" altLang="en-US" sz="1200" kern="1200" dirty="0">
                <a:solidFill>
                  <a:schemeClr val="tx1"/>
                </a:solidFill>
                <a:effectLst/>
                <a:latin typeface="+mn-lt"/>
                <a:ea typeface="+mn-ea"/>
                <a:cs typeface="+mn-cs"/>
              </a:rPr>
              <a:t>迈一步底下就有个电压就把你击倒了。</a:t>
            </a:r>
          </a:p>
          <a:p>
            <a:r>
              <a:rPr lang="zh-CN" altLang="en-US" sz="1200" kern="1200" dirty="0">
                <a:solidFill>
                  <a:schemeClr val="tx1"/>
                </a:solidFill>
                <a:effectLst/>
                <a:latin typeface="+mn-lt"/>
                <a:ea typeface="+mn-ea"/>
                <a:cs typeface="+mn-cs"/>
              </a:rPr>
              <a:t>所以其实都是远程测试。</a:t>
            </a:r>
          </a:p>
          <a:p>
            <a:r>
              <a:rPr lang="zh-CN" altLang="en-US" sz="1200" kern="1200" dirty="0">
                <a:solidFill>
                  <a:schemeClr val="tx1"/>
                </a:solidFill>
                <a:effectLst/>
                <a:latin typeface="+mn-lt"/>
                <a:ea typeface="+mn-ea"/>
                <a:cs typeface="+mn-cs"/>
              </a:rPr>
              <a:t>那么光纤就给我们提供一个远程测试的方法，我可以把光纤拉得很长，就在那一段是危险的，但是我在这边去检测。</a:t>
            </a:r>
          </a:p>
          <a:p>
            <a:r>
              <a:rPr lang="zh-CN" altLang="en-US" sz="1200" kern="1200" dirty="0">
                <a:solidFill>
                  <a:schemeClr val="tx1"/>
                </a:solidFill>
                <a:effectLst/>
                <a:latin typeface="+mn-lt"/>
                <a:ea typeface="+mn-ea"/>
                <a:cs typeface="+mn-cs"/>
              </a:rPr>
              <a:t>所以这种远程的检测</a:t>
            </a:r>
          </a:p>
          <a:p>
            <a:r>
              <a:rPr lang="zh-CN" altLang="en-US" sz="1200" kern="1200" dirty="0">
                <a:solidFill>
                  <a:schemeClr val="tx1"/>
                </a:solidFill>
                <a:effectLst/>
                <a:latin typeface="+mn-lt"/>
                <a:ea typeface="+mn-ea"/>
                <a:cs typeface="+mn-cs"/>
              </a:rPr>
              <a:t>就变成一个可能性变成一个可能</a:t>
            </a:r>
          </a:p>
          <a:p>
            <a:r>
              <a:rPr lang="zh-CN" altLang="en-US" sz="1200" kern="1200" dirty="0">
                <a:solidFill>
                  <a:schemeClr val="tx1"/>
                </a:solidFill>
                <a:effectLst/>
                <a:latin typeface="+mn-lt"/>
                <a:ea typeface="+mn-ea"/>
                <a:cs typeface="+mn-cs"/>
              </a:rPr>
              <a:t>性。</a:t>
            </a:r>
          </a:p>
          <a:p>
            <a:r>
              <a:rPr lang="zh-CN" altLang="en-US" sz="1200" kern="1200" dirty="0">
                <a:solidFill>
                  <a:schemeClr val="tx1"/>
                </a:solidFill>
                <a:effectLst/>
                <a:latin typeface="+mn-lt"/>
                <a:ea typeface="+mn-ea"/>
                <a:cs typeface="+mn-cs"/>
              </a:rPr>
              <a:t>所以这就是</a:t>
            </a:r>
          </a:p>
          <a:p>
            <a:r>
              <a:rPr lang="zh-CN" altLang="en-US" sz="1200" kern="1200" dirty="0">
                <a:solidFill>
                  <a:schemeClr val="tx1"/>
                </a:solidFill>
                <a:effectLst/>
                <a:latin typeface="+mn-lt"/>
                <a:ea typeface="+mn-ea"/>
                <a:cs typeface="+mn-cs"/>
              </a:rPr>
              <a:t>根据这样的一种效应，就产生了可能的电流传感器。</a:t>
            </a:r>
          </a:p>
          <a:p>
            <a:r>
              <a:rPr lang="zh-CN" altLang="en-US" sz="1200" kern="1200" dirty="0">
                <a:solidFill>
                  <a:schemeClr val="tx1"/>
                </a:solidFill>
                <a:effectLst/>
                <a:latin typeface="+mn-lt"/>
                <a:ea typeface="+mn-ea"/>
                <a:cs typeface="+mn-cs"/>
              </a:rPr>
              <a:t>那么其实我们的问题还没有解决，</a:t>
            </a:r>
          </a:p>
          <a:p>
            <a:r>
              <a:rPr lang="zh-CN" altLang="en-US" sz="1200" kern="1200" dirty="0">
                <a:solidFill>
                  <a:schemeClr val="tx1"/>
                </a:solidFill>
                <a:effectLst/>
                <a:latin typeface="+mn-lt"/>
                <a:ea typeface="+mn-ea"/>
                <a:cs typeface="+mn-cs"/>
              </a:rPr>
              <a:t>什么没有解决？如何把这个角度测出来？</a:t>
            </a:r>
          </a:p>
          <a:p>
            <a:r>
              <a:rPr lang="zh-CN" altLang="en-US" sz="1200" kern="1200" dirty="0">
                <a:solidFill>
                  <a:schemeClr val="tx1"/>
                </a:solidFill>
                <a:effectLst/>
                <a:latin typeface="+mn-lt"/>
                <a:ea typeface="+mn-ea"/>
                <a:cs typeface="+mn-cs"/>
              </a:rPr>
              <a:t>好，在光学给我们提供了很多非常有用的器件。</a:t>
            </a:r>
          </a:p>
          <a:p>
            <a:r>
              <a:rPr lang="zh-CN" altLang="en-US" sz="1200" kern="1200" dirty="0">
                <a:solidFill>
                  <a:schemeClr val="tx1"/>
                </a:solidFill>
                <a:effectLst/>
                <a:latin typeface="+mn-lt"/>
                <a:ea typeface="+mn-ea"/>
                <a:cs typeface="+mn-cs"/>
              </a:rPr>
              <a:t>器件。</a:t>
            </a:r>
          </a:p>
          <a:p>
            <a:r>
              <a:rPr lang="zh-CN" altLang="en-US" sz="1200" kern="1200" dirty="0">
                <a:solidFill>
                  <a:schemeClr val="tx1"/>
                </a:solidFill>
                <a:effectLst/>
                <a:latin typeface="+mn-lt"/>
                <a:ea typeface="+mn-ea"/>
                <a:cs typeface="+mn-cs"/>
              </a:rPr>
              <a:t>其中给大家介绍一个什么器件，叫做沃拉斯顿棱镜，大家如果有兴趣可以去</a:t>
            </a:r>
          </a:p>
          <a:p>
            <a:r>
              <a:rPr lang="zh-CN" altLang="en-US" sz="1200" kern="1200" dirty="0">
                <a:solidFill>
                  <a:schemeClr val="tx1"/>
                </a:solidFill>
                <a:effectLst/>
                <a:latin typeface="+mn-lt"/>
                <a:ea typeface="+mn-ea"/>
                <a:cs typeface="+mn-cs"/>
              </a:rPr>
              <a:t>插一插。</a:t>
            </a:r>
          </a:p>
          <a:p>
            <a:r>
              <a:rPr lang="zh-CN" altLang="en-US" sz="1200" kern="1200" dirty="0">
                <a:solidFill>
                  <a:schemeClr val="tx1"/>
                </a:solidFill>
                <a:effectLst/>
                <a:latin typeface="+mn-lt"/>
                <a:ea typeface="+mn-ea"/>
                <a:cs typeface="+mn-cs"/>
              </a:rPr>
              <a:t>本身这个棱镜，它是</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角形变成一个方形。</a:t>
            </a:r>
          </a:p>
          <a:p>
            <a:r>
              <a:rPr lang="zh-CN" altLang="en-US" sz="1200" kern="1200" dirty="0">
                <a:solidFill>
                  <a:schemeClr val="tx1"/>
                </a:solidFill>
                <a:effectLst/>
                <a:latin typeface="+mn-lt"/>
                <a:ea typeface="+mn-ea"/>
                <a:cs typeface="+mn-cs"/>
              </a:rPr>
              <a:t>两块。</a:t>
            </a:r>
          </a:p>
          <a:p>
            <a:r>
              <a:rPr lang="zh-CN" altLang="en-US" sz="1200" kern="1200" dirty="0">
                <a:solidFill>
                  <a:schemeClr val="tx1"/>
                </a:solidFill>
                <a:effectLst/>
                <a:latin typeface="+mn-lt"/>
                <a:ea typeface="+mn-ea"/>
                <a:cs typeface="+mn-cs"/>
              </a:rPr>
              <a:t>每一块都是什么？</a:t>
            </a:r>
          </a:p>
          <a:p>
            <a:r>
              <a:rPr lang="zh-CN" altLang="en-US" sz="1200" kern="1200" dirty="0">
                <a:solidFill>
                  <a:schemeClr val="tx1"/>
                </a:solidFill>
                <a:effectLst/>
                <a:latin typeface="+mn-lt"/>
                <a:ea typeface="+mn-ea"/>
                <a:cs typeface="+mn-cs"/>
              </a:rPr>
              <a:t>每一块都是双折射效应。</a:t>
            </a:r>
          </a:p>
          <a:p>
            <a:r>
              <a:rPr lang="zh-CN" altLang="en-US" sz="1200" kern="1200" dirty="0">
                <a:solidFill>
                  <a:schemeClr val="tx1"/>
                </a:solidFill>
                <a:effectLst/>
                <a:latin typeface="+mn-lt"/>
                <a:ea typeface="+mn-ea"/>
                <a:cs typeface="+mn-cs"/>
              </a:rPr>
              <a:t>但是我把他</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度的用加拿大胶粘起来，</a:t>
            </a:r>
          </a:p>
          <a:p>
            <a:r>
              <a:rPr lang="zh-CN" altLang="en-US" sz="1200" kern="1200" dirty="0">
                <a:solidFill>
                  <a:schemeClr val="tx1"/>
                </a:solidFill>
                <a:effectLst/>
                <a:latin typeface="+mn-lt"/>
                <a:ea typeface="+mn-ea"/>
                <a:cs typeface="+mn-cs"/>
              </a:rPr>
              <a:t>然后把它粘起来以后切成一个棱镜，</a:t>
            </a:r>
          </a:p>
          <a:p>
            <a:r>
              <a:rPr lang="zh-CN" altLang="en-US" sz="1200" kern="1200" dirty="0">
                <a:solidFill>
                  <a:schemeClr val="tx1"/>
                </a:solidFill>
                <a:effectLst/>
                <a:latin typeface="+mn-lt"/>
                <a:ea typeface="+mn-ea"/>
                <a:cs typeface="+mn-cs"/>
              </a:rPr>
              <a:t>切成一个镜子。</a:t>
            </a:r>
          </a:p>
          <a:p>
            <a:r>
              <a:rPr lang="zh-CN" altLang="en-US" sz="1200" kern="1200" dirty="0">
                <a:solidFill>
                  <a:schemeClr val="tx1"/>
                </a:solidFill>
                <a:effectLst/>
                <a:latin typeface="+mn-lt"/>
                <a:ea typeface="+mn-ea"/>
                <a:cs typeface="+mn-cs"/>
              </a:rPr>
              <a:t>这时候有他叫沃拉斯顿棱镜，详细的理论推到不推到，只说结果。</a:t>
            </a:r>
          </a:p>
          <a:p>
            <a:r>
              <a:rPr lang="zh-CN" altLang="en-US" sz="1200" kern="1200" dirty="0">
                <a:solidFill>
                  <a:schemeClr val="tx1"/>
                </a:solidFill>
                <a:effectLst/>
                <a:latin typeface="+mn-lt"/>
                <a:ea typeface="+mn-ea"/>
                <a:cs typeface="+mn-cs"/>
              </a:rPr>
              <a:t>这个棱镜有有意思，就它把一束偏振光</a:t>
            </a:r>
          </a:p>
          <a:p>
            <a:r>
              <a:rPr lang="zh-CN" altLang="en-US" sz="1200" kern="1200" dirty="0">
                <a:solidFill>
                  <a:schemeClr val="tx1"/>
                </a:solidFill>
                <a:effectLst/>
                <a:latin typeface="+mn-lt"/>
                <a:ea typeface="+mn-ea"/>
                <a:cs typeface="+mn-cs"/>
              </a:rPr>
              <a:t>可以变成，出射以后就</a:t>
            </a:r>
          </a:p>
          <a:p>
            <a:r>
              <a:rPr lang="zh-CN" altLang="en-US" sz="1200" kern="1200" dirty="0">
                <a:solidFill>
                  <a:schemeClr val="tx1"/>
                </a:solidFill>
                <a:effectLst/>
                <a:latin typeface="+mn-lt"/>
                <a:ea typeface="+mn-ea"/>
                <a:cs typeface="+mn-cs"/>
              </a:rPr>
              <a:t>，这是一块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角形，这是一块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角形，它们是</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度的双折射的晶体，然后出来以后它就变成了两束偏振光，</a:t>
            </a:r>
          </a:p>
          <a:p>
            <a:r>
              <a:rPr lang="zh-CN" altLang="en-US" sz="1200" kern="1200" dirty="0">
                <a:solidFill>
                  <a:schemeClr val="tx1"/>
                </a:solidFill>
                <a:effectLst/>
                <a:latin typeface="+mn-lt"/>
                <a:ea typeface="+mn-ea"/>
                <a:cs typeface="+mn-cs"/>
              </a:rPr>
              <a:t>两束偏振光，但是</a:t>
            </a:r>
          </a:p>
          <a:p>
            <a:r>
              <a:rPr lang="zh-CN" altLang="en-US" sz="1200" kern="1200" dirty="0">
                <a:solidFill>
                  <a:schemeClr val="tx1"/>
                </a:solidFill>
                <a:effectLst/>
                <a:latin typeface="+mn-lt"/>
                <a:ea typeface="+mn-ea"/>
                <a:cs typeface="+mn-cs"/>
              </a:rPr>
              <a:t>它的偏振角度是呈</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度叉。</a:t>
            </a:r>
          </a:p>
          <a:p>
            <a:r>
              <a:rPr lang="zh-CN" altLang="en-US" sz="1200" kern="1200" dirty="0">
                <a:solidFill>
                  <a:schemeClr val="tx1"/>
                </a:solidFill>
                <a:effectLst/>
                <a:latin typeface="+mn-lt"/>
                <a:ea typeface="+mn-ea"/>
                <a:cs typeface="+mn-cs"/>
              </a:rPr>
              <a:t>有意思，</a:t>
            </a:r>
          </a:p>
          <a:p>
            <a:r>
              <a:rPr lang="zh-CN" altLang="en-US" sz="1200" kern="1200" dirty="0">
                <a:solidFill>
                  <a:schemeClr val="tx1"/>
                </a:solidFill>
                <a:effectLst/>
                <a:latin typeface="+mn-lt"/>
                <a:ea typeface="+mn-ea"/>
                <a:cs typeface="+mn-cs"/>
              </a:rPr>
              <a:t>这个棱镜很有用，它给我们提供了一个检测的一个角度，偏转的方法，</a:t>
            </a:r>
          </a:p>
          <a:p>
            <a:r>
              <a:rPr lang="zh-CN" altLang="en-US" sz="1200" kern="1200" dirty="0">
                <a:solidFill>
                  <a:schemeClr val="tx1"/>
                </a:solidFill>
                <a:effectLst/>
                <a:latin typeface="+mn-lt"/>
                <a:ea typeface="+mn-ea"/>
                <a:cs typeface="+mn-cs"/>
              </a:rPr>
              <a:t>叫沃拉斯棱镜，大家可以去到光学器件里去查看他的工作原理。</a:t>
            </a:r>
          </a:p>
          <a:p>
            <a:r>
              <a:rPr lang="zh-CN" altLang="en-US" sz="1200" kern="1200" dirty="0">
                <a:solidFill>
                  <a:schemeClr val="tx1"/>
                </a:solidFill>
                <a:effectLst/>
                <a:latin typeface="+mn-lt"/>
                <a:ea typeface="+mn-ea"/>
                <a:cs typeface="+mn-cs"/>
              </a:rPr>
              <a:t>好了，这时候我们就可以把它检测出来，怎么检测？</a:t>
            </a:r>
          </a:p>
          <a:p>
            <a:r>
              <a:rPr lang="zh-CN" altLang="en-US" sz="1200" kern="1200" dirty="0">
                <a:solidFill>
                  <a:schemeClr val="tx1"/>
                </a:solidFill>
                <a:effectLst/>
                <a:latin typeface="+mn-lt"/>
                <a:ea typeface="+mn-ea"/>
                <a:cs typeface="+mn-cs"/>
              </a:rPr>
              <a:t>首先，</a:t>
            </a:r>
          </a:p>
          <a:p>
            <a:r>
              <a:rPr lang="zh-CN" altLang="en-US" sz="1200" kern="1200" dirty="0">
                <a:solidFill>
                  <a:schemeClr val="tx1"/>
                </a:solidFill>
                <a:effectLst/>
                <a:latin typeface="+mn-lt"/>
                <a:ea typeface="+mn-ea"/>
                <a:cs typeface="+mn-cs"/>
              </a:rPr>
              <a:t>一束光</a:t>
            </a:r>
          </a:p>
          <a:p>
            <a:r>
              <a:rPr lang="zh-CN" altLang="en-US" sz="1200" kern="1200" dirty="0">
                <a:solidFill>
                  <a:schemeClr val="tx1"/>
                </a:solidFill>
                <a:effectLst/>
                <a:latin typeface="+mn-lt"/>
                <a:ea typeface="+mn-ea"/>
                <a:cs typeface="+mn-cs"/>
              </a:rPr>
              <a:t>经过起偏器，</a:t>
            </a:r>
          </a:p>
          <a:p>
            <a:r>
              <a:rPr lang="zh-CN" altLang="en-US" sz="1200" kern="1200" dirty="0">
                <a:solidFill>
                  <a:schemeClr val="tx1"/>
                </a:solidFill>
                <a:effectLst/>
                <a:latin typeface="+mn-lt"/>
                <a:ea typeface="+mn-ea"/>
                <a:cs typeface="+mn-cs"/>
              </a:rPr>
              <a:t>变成了偏振光，</a:t>
            </a:r>
          </a:p>
          <a:p>
            <a:r>
              <a:rPr lang="zh-CN" altLang="en-US" sz="1200" kern="1200" dirty="0">
                <a:solidFill>
                  <a:schemeClr val="tx1"/>
                </a:solidFill>
                <a:effectLst/>
                <a:latin typeface="+mn-lt"/>
                <a:ea typeface="+mn-ea"/>
                <a:cs typeface="+mn-cs"/>
              </a:rPr>
              <a:t>变成了偏振光以后，然后我把光用一个耦合透镜，一般</a:t>
            </a:r>
          </a:p>
          <a:p>
            <a:r>
              <a:rPr lang="zh-CN" altLang="en-US" sz="1200" kern="1200" dirty="0">
                <a:solidFill>
                  <a:schemeClr val="tx1"/>
                </a:solidFill>
                <a:effectLst/>
                <a:latin typeface="+mn-lt"/>
                <a:ea typeface="+mn-ea"/>
                <a:cs typeface="+mn-cs"/>
              </a:rPr>
              <a:t>做实验用的都是用什么镜子，用显微镜的物镜，</a:t>
            </a:r>
          </a:p>
          <a:p>
            <a:r>
              <a:rPr lang="zh-CN" altLang="en-US" sz="1200" kern="1200" dirty="0">
                <a:solidFill>
                  <a:schemeClr val="tx1"/>
                </a:solidFill>
                <a:effectLst/>
                <a:latin typeface="+mn-lt"/>
                <a:ea typeface="+mn-ea"/>
                <a:cs typeface="+mn-cs"/>
              </a:rPr>
              <a:t>然后去把它耦合到光纤里，</a:t>
            </a:r>
          </a:p>
          <a:p>
            <a:r>
              <a:rPr lang="zh-CN" altLang="en-US" sz="1200" kern="1200" dirty="0">
                <a:solidFill>
                  <a:schemeClr val="tx1"/>
                </a:solidFill>
                <a:effectLst/>
                <a:latin typeface="+mn-lt"/>
                <a:ea typeface="+mn-ea"/>
                <a:cs typeface="+mn-cs"/>
              </a:rPr>
              <a:t>把它聚焦耦合到光纤里面，</a:t>
            </a:r>
          </a:p>
          <a:p>
            <a:r>
              <a:rPr lang="zh-CN" altLang="en-US" sz="1200" kern="1200" dirty="0">
                <a:solidFill>
                  <a:schemeClr val="tx1"/>
                </a:solidFill>
                <a:effectLst/>
                <a:latin typeface="+mn-lt"/>
                <a:ea typeface="+mn-ea"/>
                <a:cs typeface="+mn-cs"/>
              </a:rPr>
              <a:t>然后再把它取出来。</a:t>
            </a:r>
          </a:p>
          <a:p>
            <a:r>
              <a:rPr lang="zh-CN" altLang="en-US" sz="1200" kern="1200" dirty="0">
                <a:solidFill>
                  <a:schemeClr val="tx1"/>
                </a:solidFill>
                <a:effectLst/>
                <a:latin typeface="+mn-lt"/>
                <a:ea typeface="+mn-ea"/>
                <a:cs typeface="+mn-cs"/>
              </a:rPr>
              <a:t>注意从这儿开始就是光纤了，</a:t>
            </a:r>
          </a:p>
          <a:p>
            <a:r>
              <a:rPr lang="zh-CN" altLang="en-US" sz="1200" kern="1200" dirty="0">
                <a:solidFill>
                  <a:schemeClr val="tx1"/>
                </a:solidFill>
                <a:effectLst/>
                <a:latin typeface="+mn-lt"/>
                <a:ea typeface="+mn-ea"/>
                <a:cs typeface="+mn-cs"/>
              </a:rPr>
              <a:t>然后光纤，线偏振光进来了，就在里面偏振偏振，但是</a:t>
            </a:r>
          </a:p>
          <a:p>
            <a:r>
              <a:rPr lang="zh-CN" altLang="en-US" sz="1200" kern="1200" dirty="0">
                <a:solidFill>
                  <a:schemeClr val="tx1"/>
                </a:solidFill>
                <a:effectLst/>
                <a:latin typeface="+mn-lt"/>
                <a:ea typeface="+mn-ea"/>
                <a:cs typeface="+mn-cs"/>
              </a:rPr>
              <a:t>它绕在了一段绕在了具有电流的这种导线上，</a:t>
            </a:r>
          </a:p>
          <a:p>
            <a:r>
              <a:rPr lang="zh-CN" altLang="en-US" sz="1200" kern="1200" dirty="0">
                <a:solidFill>
                  <a:schemeClr val="tx1"/>
                </a:solidFill>
                <a:effectLst/>
                <a:latin typeface="+mn-lt"/>
                <a:ea typeface="+mn-ea"/>
                <a:cs typeface="+mn-cs"/>
              </a:rPr>
              <a:t>绕在它上面。</a:t>
            </a:r>
          </a:p>
          <a:p>
            <a:r>
              <a:rPr lang="zh-CN" altLang="en-US" sz="1200" kern="1200" dirty="0">
                <a:solidFill>
                  <a:schemeClr val="tx1"/>
                </a:solidFill>
                <a:effectLst/>
                <a:latin typeface="+mn-lt"/>
                <a:ea typeface="+mn-ea"/>
                <a:cs typeface="+mn-cs"/>
              </a:rPr>
              <a:t>然后这个导线随着电流的大小，它的磁场就产生了变化，这个变化就导致了偏振光有一个角度的变化，这个角度的变化又被它接收以后，变成平行光出来，</a:t>
            </a:r>
          </a:p>
          <a:p>
            <a:r>
              <a:rPr lang="zh-CN" altLang="en-US" sz="1200" kern="1200" dirty="0">
                <a:solidFill>
                  <a:schemeClr val="tx1"/>
                </a:solidFill>
                <a:effectLst/>
                <a:latin typeface="+mn-lt"/>
                <a:ea typeface="+mn-ea"/>
                <a:cs typeface="+mn-cs"/>
              </a:rPr>
              <a:t>变成平行光出来以后，就变成了两个相差</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度的这样的两个偏振光。</a:t>
            </a:r>
          </a:p>
          <a:p>
            <a:r>
              <a:rPr lang="zh-CN" altLang="en-US" sz="1200" kern="1200" dirty="0">
                <a:solidFill>
                  <a:schemeClr val="tx1"/>
                </a:solidFill>
                <a:effectLst/>
                <a:latin typeface="+mn-lt"/>
                <a:ea typeface="+mn-ea"/>
                <a:cs typeface="+mn-cs"/>
              </a:rPr>
              <a:t>我不管你转多少角度，</a:t>
            </a:r>
          </a:p>
          <a:p>
            <a:r>
              <a:rPr lang="zh-CN" altLang="en-US" sz="1200" kern="1200" dirty="0">
                <a:solidFill>
                  <a:schemeClr val="tx1"/>
                </a:solidFill>
                <a:effectLst/>
                <a:latin typeface="+mn-lt"/>
                <a:ea typeface="+mn-ea"/>
                <a:cs typeface="+mn-cs"/>
              </a:rPr>
              <a:t>它变成了两束光，然后我用除法器，加法减法除法器，</a:t>
            </a:r>
          </a:p>
          <a:p>
            <a:r>
              <a:rPr lang="zh-CN" altLang="en-US" sz="1200" kern="1200" dirty="0">
                <a:solidFill>
                  <a:schemeClr val="tx1"/>
                </a:solidFill>
                <a:effectLst/>
                <a:latin typeface="+mn-lt"/>
                <a:ea typeface="+mn-ea"/>
                <a:cs typeface="+mn-cs"/>
              </a:rPr>
              <a:t>就恢复出了这样的一个它的信号。</a:t>
            </a:r>
          </a:p>
          <a:p>
            <a:r>
              <a:rPr lang="zh-CN" altLang="en-US" sz="1200" kern="1200" dirty="0">
                <a:solidFill>
                  <a:schemeClr val="tx1"/>
                </a:solidFill>
                <a:effectLst/>
                <a:latin typeface="+mn-lt"/>
                <a:ea typeface="+mn-ea"/>
                <a:cs typeface="+mn-cs"/>
              </a:rPr>
              <a:t>这就是</a:t>
            </a:r>
          </a:p>
          <a:p>
            <a:r>
              <a:rPr lang="zh-CN" altLang="en-US" sz="1200" kern="1200" dirty="0">
                <a:solidFill>
                  <a:schemeClr val="tx1"/>
                </a:solidFill>
                <a:effectLst/>
                <a:latin typeface="+mn-lt"/>
                <a:ea typeface="+mn-ea"/>
                <a:cs typeface="+mn-cs"/>
              </a:rPr>
              <a:t>偏振光调制。</a:t>
            </a:r>
          </a:p>
          <a:p>
            <a:r>
              <a:rPr lang="zh-CN" altLang="en-US" sz="1200" kern="1200" dirty="0">
                <a:solidFill>
                  <a:schemeClr val="tx1"/>
                </a:solidFill>
                <a:effectLst/>
                <a:latin typeface="+mn-lt"/>
                <a:ea typeface="+mn-ea"/>
                <a:cs typeface="+mn-cs"/>
              </a:rPr>
              <a:t>所以大家很有意思。</a:t>
            </a:r>
          </a:p>
          <a:p>
            <a:r>
              <a:rPr lang="zh-CN" altLang="en-US" sz="1200" kern="1200" dirty="0">
                <a:solidFill>
                  <a:schemeClr val="tx1"/>
                </a:solidFill>
                <a:effectLst/>
                <a:latin typeface="+mn-lt"/>
                <a:ea typeface="+mn-ea"/>
                <a:cs typeface="+mn-cs"/>
              </a:rPr>
              <a:t>那么既然说到这儿，我们仍然要提一个问题，其实结论我真正想让大家记住的就是说，刚才材料的特殊材料，我就可以造成很多新的传感器，</a:t>
            </a:r>
          </a:p>
          <a:p>
            <a:r>
              <a:rPr lang="zh-CN" altLang="en-US" sz="1200" kern="1200" dirty="0">
                <a:solidFill>
                  <a:schemeClr val="tx1"/>
                </a:solidFill>
                <a:effectLst/>
                <a:latin typeface="+mn-lt"/>
                <a:ea typeface="+mn-ea"/>
                <a:cs typeface="+mn-cs"/>
              </a:rPr>
              <a:t>这个叫做有些不可能，我可以改变这种可能。</a:t>
            </a:r>
          </a:p>
          <a:p>
            <a:r>
              <a:rPr lang="zh-CN" altLang="en-US" sz="1200" kern="1200" dirty="0">
                <a:solidFill>
                  <a:schemeClr val="tx1"/>
                </a:solidFill>
                <a:effectLst/>
                <a:latin typeface="+mn-lt"/>
                <a:ea typeface="+mn-ea"/>
                <a:cs typeface="+mn-cs"/>
              </a:rPr>
              <a:t>本来偏振态，</a:t>
            </a:r>
          </a:p>
          <a:p>
            <a:r>
              <a:rPr lang="zh-CN" altLang="en-US" sz="1200" kern="1200" dirty="0">
                <a:solidFill>
                  <a:schemeClr val="tx1"/>
                </a:solidFill>
                <a:effectLst/>
                <a:latin typeface="+mn-lt"/>
                <a:ea typeface="+mn-ea"/>
                <a:cs typeface="+mn-cs"/>
              </a:rPr>
              <a:t>在光纤里面你要检测真的是很难。</a:t>
            </a:r>
          </a:p>
          <a:p>
            <a:r>
              <a:rPr lang="zh-CN" altLang="en-US" sz="1200" kern="1200" dirty="0">
                <a:solidFill>
                  <a:schemeClr val="tx1"/>
                </a:solidFill>
                <a:effectLst/>
                <a:latin typeface="+mn-lt"/>
                <a:ea typeface="+mn-ea"/>
                <a:cs typeface="+mn-cs"/>
              </a:rPr>
              <a:t>真的是很难，但是我这样就把它检测出来。</a:t>
            </a:r>
          </a:p>
          <a:p>
            <a:r>
              <a:rPr lang="zh-CN" altLang="en-US" sz="1200" kern="1200" dirty="0">
                <a:solidFill>
                  <a:schemeClr val="tx1"/>
                </a:solidFill>
                <a:effectLst/>
                <a:latin typeface="+mn-lt"/>
                <a:ea typeface="+mn-ea"/>
                <a:cs typeface="+mn-cs"/>
              </a:rPr>
              <a:t>好了，这就是这个。</a:t>
            </a:r>
          </a:p>
          <a:p>
            <a:r>
              <a:rPr lang="zh-CN" altLang="en-US" sz="1200" kern="1200" dirty="0">
                <a:solidFill>
                  <a:schemeClr val="tx1"/>
                </a:solidFill>
                <a:effectLst/>
                <a:latin typeface="+mn-lt"/>
                <a:ea typeface="+mn-ea"/>
                <a:cs typeface="+mn-cs"/>
              </a:rPr>
              <a:t>我们可以开动脑筋，想出很多办法，完成很多你觉得不可能的事，但是他可能</a:t>
            </a:r>
          </a:p>
          <a:p>
            <a:r>
              <a:rPr lang="zh-CN" altLang="en-US" sz="1200" kern="1200" dirty="0">
                <a:solidFill>
                  <a:schemeClr val="tx1"/>
                </a:solidFill>
                <a:effectLst/>
                <a:latin typeface="+mn-lt"/>
                <a:ea typeface="+mn-ea"/>
                <a:cs typeface="+mn-cs"/>
              </a:rPr>
              <a:t>他可能。</a:t>
            </a:r>
          </a:p>
          <a:p>
            <a:r>
              <a:rPr lang="zh-CN" altLang="en-US" sz="1200" kern="1200" dirty="0">
                <a:solidFill>
                  <a:schemeClr val="tx1"/>
                </a:solidFill>
                <a:effectLst/>
                <a:latin typeface="+mn-lt"/>
                <a:ea typeface="+mn-ea"/>
                <a:cs typeface="+mn-cs"/>
              </a:rPr>
              <a:t>好了，我们再给大家介绍一下。</a:t>
            </a:r>
          </a:p>
          <a:p>
            <a:r>
              <a:rPr lang="zh-CN" altLang="en-US" sz="1200" kern="1200" dirty="0">
                <a:solidFill>
                  <a:schemeClr val="tx1"/>
                </a:solidFill>
                <a:effectLst/>
                <a:latin typeface="+mn-lt"/>
                <a:ea typeface="+mn-ea"/>
                <a:cs typeface="+mn-cs"/>
              </a:rPr>
              <a:t>大家都知道</a:t>
            </a:r>
          </a:p>
          <a:p>
            <a:r>
              <a:rPr lang="zh-CN" altLang="en-US" sz="1200" kern="1200" dirty="0">
                <a:solidFill>
                  <a:schemeClr val="tx1"/>
                </a:solidFill>
                <a:effectLst/>
                <a:latin typeface="+mn-lt"/>
                <a:ea typeface="+mn-ea"/>
                <a:cs typeface="+mn-cs"/>
              </a:rPr>
              <a:t>我们现在可以做到什么？</a:t>
            </a:r>
          </a:p>
          <a:p>
            <a:r>
              <a:rPr lang="zh-CN" altLang="en-US" sz="1200" kern="1200" dirty="0">
                <a:solidFill>
                  <a:schemeClr val="tx1"/>
                </a:solidFill>
                <a:effectLst/>
                <a:latin typeface="+mn-lt"/>
                <a:ea typeface="+mn-ea"/>
                <a:cs typeface="+mn-cs"/>
              </a:rPr>
              <a:t>坐在我们</a:t>
            </a:r>
          </a:p>
          <a:p>
            <a:r>
              <a:rPr lang="zh-CN" altLang="en-US" sz="1200" kern="1200" dirty="0">
                <a:solidFill>
                  <a:schemeClr val="tx1"/>
                </a:solidFill>
                <a:effectLst/>
                <a:latin typeface="+mn-lt"/>
                <a:ea typeface="+mn-ea"/>
                <a:cs typeface="+mn-cs"/>
              </a:rPr>
              <a:t>电信局的中控室里面，叫叫做维修的中控室里面，如果在传输当中说北京到广州，突然说哪个信号不好了，</a:t>
            </a:r>
          </a:p>
          <a:p>
            <a:r>
              <a:rPr lang="zh-CN" altLang="en-US" sz="1200" kern="1200" dirty="0">
                <a:solidFill>
                  <a:schemeClr val="tx1"/>
                </a:solidFill>
                <a:effectLst/>
                <a:latin typeface="+mn-lt"/>
                <a:ea typeface="+mn-ea"/>
                <a:cs typeface="+mn-cs"/>
              </a:rPr>
              <a:t>说广州的信号突然变得非常不好，中间是不是出问题了？</a:t>
            </a:r>
          </a:p>
          <a:p>
            <a:r>
              <a:rPr lang="zh-CN" altLang="en-US" sz="1200" kern="1200" dirty="0">
                <a:solidFill>
                  <a:schemeClr val="tx1"/>
                </a:solidFill>
                <a:effectLst/>
                <a:latin typeface="+mn-lt"/>
                <a:ea typeface="+mn-ea"/>
                <a:cs typeface="+mn-cs"/>
              </a:rPr>
              <a:t>怎么办？我就在中控室一操作，我就可以知道哪出问题了，多少公里处出现问题去看看，肯定让施工给挖断了，或者给压坏了。</a:t>
            </a:r>
          </a:p>
          <a:p>
            <a:r>
              <a:rPr lang="zh-CN" altLang="en-US" sz="1200" kern="1200" dirty="0">
                <a:solidFill>
                  <a:schemeClr val="tx1"/>
                </a:solidFill>
                <a:effectLst/>
                <a:latin typeface="+mn-lt"/>
                <a:ea typeface="+mn-ea"/>
                <a:cs typeface="+mn-cs"/>
              </a:rPr>
              <a:t>这个用的是什么呢？用的就是这样的</a:t>
            </a:r>
          </a:p>
          <a:p>
            <a:r>
              <a:rPr lang="zh-CN" altLang="en-US" sz="1200" kern="1200" dirty="0">
                <a:solidFill>
                  <a:schemeClr val="tx1"/>
                </a:solidFill>
                <a:effectLst/>
                <a:latin typeface="+mn-lt"/>
                <a:ea typeface="+mn-ea"/>
                <a:cs typeface="+mn-cs"/>
              </a:rPr>
              <a:t>办法，大家都知道。</a:t>
            </a:r>
          </a:p>
          <a:p>
            <a:r>
              <a:rPr lang="zh-CN" altLang="en-US" sz="1200" kern="1200" dirty="0">
                <a:solidFill>
                  <a:schemeClr val="tx1"/>
                </a:solidFill>
                <a:effectLst/>
                <a:latin typeface="+mn-lt"/>
                <a:ea typeface="+mn-ea"/>
                <a:cs typeface="+mn-cs"/>
              </a:rPr>
              <a:t>我们先看我们只看这一个，如果一个基带信号传到光纤武器以后，</a:t>
            </a:r>
          </a:p>
          <a:p>
            <a:r>
              <a:rPr lang="zh-CN" altLang="en-US" sz="1200" kern="1200" dirty="0">
                <a:solidFill>
                  <a:schemeClr val="tx1"/>
                </a:solidFill>
                <a:effectLst/>
                <a:latin typeface="+mn-lt"/>
                <a:ea typeface="+mn-ea"/>
                <a:cs typeface="+mn-cs"/>
              </a:rPr>
              <a:t>是吧？然后把它偶合出来一个光纤号，</a:t>
            </a:r>
          </a:p>
          <a:p>
            <a:r>
              <a:rPr lang="zh-CN" altLang="en-US" sz="1200" kern="1200" dirty="0">
                <a:solidFill>
                  <a:schemeClr val="tx1"/>
                </a:solidFill>
                <a:effectLst/>
                <a:latin typeface="+mn-lt"/>
                <a:ea typeface="+mn-ea"/>
                <a:cs typeface="+mn-cs"/>
              </a:rPr>
              <a:t>然后把这我会处理一下这样一个</a:t>
            </a:r>
          </a:p>
          <a:p>
            <a:r>
              <a:rPr lang="zh-CN" altLang="en-US" sz="1200" kern="1200" dirty="0">
                <a:solidFill>
                  <a:schemeClr val="tx1"/>
                </a:solidFill>
                <a:effectLst/>
                <a:latin typeface="+mn-lt"/>
                <a:ea typeface="+mn-ea"/>
                <a:cs typeface="+mn-cs"/>
              </a:rPr>
              <a:t>这个界面。</a:t>
            </a:r>
          </a:p>
          <a:p>
            <a:r>
              <a:rPr lang="zh-CN" altLang="en-US" sz="1200" kern="1200" dirty="0">
                <a:solidFill>
                  <a:schemeClr val="tx1"/>
                </a:solidFill>
                <a:effectLst/>
                <a:latin typeface="+mn-lt"/>
                <a:ea typeface="+mn-ea"/>
                <a:cs typeface="+mn-cs"/>
              </a:rPr>
              <a:t>然后正常情况下大家都传输很好，各自都走各自的。</a:t>
            </a:r>
          </a:p>
          <a:p>
            <a:r>
              <a:rPr lang="zh-CN" altLang="en-US" sz="1200" kern="1200" dirty="0">
                <a:solidFill>
                  <a:schemeClr val="tx1"/>
                </a:solidFill>
                <a:effectLst/>
                <a:latin typeface="+mn-lt"/>
                <a:ea typeface="+mn-ea"/>
                <a:cs typeface="+mn-cs"/>
              </a:rPr>
              <a:t>但是突然</a:t>
            </a:r>
          </a:p>
          <a:p>
            <a:r>
              <a:rPr lang="zh-CN" altLang="en-US" sz="1200" kern="1200" dirty="0">
                <a:solidFill>
                  <a:schemeClr val="tx1"/>
                </a:solidFill>
                <a:effectLst/>
                <a:latin typeface="+mn-lt"/>
                <a:ea typeface="+mn-ea"/>
                <a:cs typeface="+mn-cs"/>
              </a:rPr>
              <a:t>这个有一个地方坏了，</a:t>
            </a:r>
          </a:p>
          <a:p>
            <a:r>
              <a:rPr lang="zh-CN" altLang="en-US" sz="1200" kern="1200" dirty="0">
                <a:solidFill>
                  <a:schemeClr val="tx1"/>
                </a:solidFill>
                <a:effectLst/>
                <a:latin typeface="+mn-lt"/>
                <a:ea typeface="+mn-ea"/>
                <a:cs typeface="+mn-cs"/>
              </a:rPr>
              <a:t>那么这个地儿就会反射光，对不对？就像传输线一样，如果有一个地方坏了，他一定会反射，</a:t>
            </a:r>
          </a:p>
          <a:p>
            <a:r>
              <a:rPr lang="zh-CN" altLang="en-US" sz="1200" kern="1200" dirty="0">
                <a:solidFill>
                  <a:schemeClr val="tx1"/>
                </a:solidFill>
                <a:effectLst/>
                <a:latin typeface="+mn-lt"/>
                <a:ea typeface="+mn-ea"/>
                <a:cs typeface="+mn-cs"/>
              </a:rPr>
              <a:t>所以它的光就会反射回来。</a:t>
            </a:r>
          </a:p>
          <a:p>
            <a:r>
              <a:rPr lang="zh-CN" altLang="en-US" sz="1200" kern="1200" dirty="0">
                <a:solidFill>
                  <a:schemeClr val="tx1"/>
                </a:solidFill>
                <a:effectLst/>
                <a:latin typeface="+mn-lt"/>
                <a:ea typeface="+mn-ea"/>
                <a:cs typeface="+mn-cs"/>
              </a:rPr>
              <a:t>当光反射回来的时候，那时候这时候他是不是</a:t>
            </a:r>
          </a:p>
          <a:p>
            <a:r>
              <a:rPr lang="zh-CN" altLang="en-US" sz="1200" kern="1200" dirty="0">
                <a:solidFill>
                  <a:schemeClr val="tx1"/>
                </a:solidFill>
                <a:effectLst/>
                <a:latin typeface="+mn-lt"/>
                <a:ea typeface="+mn-ea"/>
                <a:cs typeface="+mn-cs"/>
              </a:rPr>
              <a:t>我传回到我的发送端，然后回到这个</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当把它解析出来以后，就变成了可能，</a:t>
            </a:r>
          </a:p>
          <a:p>
            <a:r>
              <a:rPr lang="zh-CN" altLang="en-US" sz="1200" kern="1200" dirty="0">
                <a:solidFill>
                  <a:schemeClr val="tx1"/>
                </a:solidFill>
                <a:effectLst/>
                <a:latin typeface="+mn-lt"/>
                <a:ea typeface="+mn-ea"/>
                <a:cs typeface="+mn-cs"/>
              </a:rPr>
              <a:t>变成了可能。</a:t>
            </a:r>
          </a:p>
          <a:p>
            <a:r>
              <a:rPr lang="zh-CN" altLang="en-US" sz="1200" kern="1200" dirty="0">
                <a:solidFill>
                  <a:schemeClr val="tx1"/>
                </a:solidFill>
                <a:effectLst/>
                <a:latin typeface="+mn-lt"/>
                <a:ea typeface="+mn-ea"/>
                <a:cs typeface="+mn-cs"/>
              </a:rPr>
              <a:t>所以因此</a:t>
            </a:r>
          </a:p>
          <a:p>
            <a:r>
              <a:rPr lang="zh-CN" altLang="en-US" sz="1200" kern="1200" dirty="0">
                <a:solidFill>
                  <a:schemeClr val="tx1"/>
                </a:solidFill>
                <a:effectLst/>
                <a:latin typeface="+mn-lt"/>
                <a:ea typeface="+mn-ea"/>
                <a:cs typeface="+mn-cs"/>
              </a:rPr>
              <a:t>我们利用这种办法，我们就可以在我们的路上，</a:t>
            </a:r>
          </a:p>
          <a:p>
            <a:r>
              <a:rPr lang="zh-CN" altLang="en-US" sz="1200" kern="1200" dirty="0">
                <a:solidFill>
                  <a:schemeClr val="tx1"/>
                </a:solidFill>
                <a:effectLst/>
                <a:latin typeface="+mn-lt"/>
                <a:ea typeface="+mn-ea"/>
                <a:cs typeface="+mn-cs"/>
              </a:rPr>
              <a:t>在我们整个的传输路上，</a:t>
            </a:r>
          </a:p>
          <a:p>
            <a:r>
              <a:rPr lang="zh-CN" altLang="en-US" sz="1200" kern="1200" dirty="0">
                <a:solidFill>
                  <a:schemeClr val="tx1"/>
                </a:solidFill>
                <a:effectLst/>
                <a:latin typeface="+mn-lt"/>
                <a:ea typeface="+mn-ea"/>
                <a:cs typeface="+mn-cs"/>
              </a:rPr>
              <a:t>做出很多这样的这样的一些</a:t>
            </a:r>
          </a:p>
          <a:p>
            <a:r>
              <a:rPr lang="zh-CN" altLang="en-US" sz="1200" kern="1200" dirty="0">
                <a:solidFill>
                  <a:schemeClr val="tx1"/>
                </a:solidFill>
                <a:effectLst/>
                <a:latin typeface="+mn-lt"/>
                <a:ea typeface="+mn-ea"/>
                <a:cs typeface="+mn-cs"/>
              </a:rPr>
              <a:t>一些监测，比如说我这儿有个监测点，监测温度的这样一个监测点，监测立着的受力的，是吧？就是说它可以</a:t>
            </a:r>
          </a:p>
          <a:p>
            <a:r>
              <a:rPr lang="zh-CN" altLang="en-US" sz="1200" kern="1200" dirty="0">
                <a:solidFill>
                  <a:schemeClr val="tx1"/>
                </a:solidFill>
                <a:effectLst/>
                <a:latin typeface="+mn-lt"/>
                <a:ea typeface="+mn-ea"/>
                <a:cs typeface="+mn-cs"/>
              </a:rPr>
              <a:t>做成一路上做成很多点，</a:t>
            </a:r>
          </a:p>
          <a:p>
            <a:r>
              <a:rPr lang="zh-CN" altLang="en-US" sz="1200" kern="1200" dirty="0">
                <a:solidFill>
                  <a:schemeClr val="tx1"/>
                </a:solidFill>
                <a:effectLst/>
                <a:latin typeface="+mn-lt"/>
                <a:ea typeface="+mn-ea"/>
                <a:cs typeface="+mn-cs"/>
              </a:rPr>
              <a:t>做成很多点，</a:t>
            </a:r>
          </a:p>
          <a:p>
            <a:r>
              <a:rPr lang="zh-CN" altLang="en-US" sz="1200" kern="1200" dirty="0">
                <a:solidFill>
                  <a:schemeClr val="tx1"/>
                </a:solidFill>
                <a:effectLst/>
                <a:latin typeface="+mn-lt"/>
                <a:ea typeface="+mn-ea"/>
                <a:cs typeface="+mn-cs"/>
              </a:rPr>
              <a:t>然后他就可以看出，</a:t>
            </a:r>
          </a:p>
          <a:p>
            <a:r>
              <a:rPr lang="zh-CN" altLang="en-US" sz="1200" kern="1200" dirty="0">
                <a:solidFill>
                  <a:schemeClr val="tx1"/>
                </a:solidFill>
                <a:effectLst/>
                <a:latin typeface="+mn-lt"/>
                <a:ea typeface="+mn-ea"/>
                <a:cs typeface="+mn-cs"/>
              </a:rPr>
              <a:t>这种叫反射式，这种叫透射式，一路传回来，然后透过这个监测的部分把它传回去，这是什么信号？被测信号。</a:t>
            </a:r>
          </a:p>
          <a:p>
            <a:r>
              <a:rPr lang="zh-CN" altLang="en-US" sz="1200" kern="1200" dirty="0">
                <a:solidFill>
                  <a:schemeClr val="tx1"/>
                </a:solidFill>
                <a:effectLst/>
                <a:latin typeface="+mn-lt"/>
                <a:ea typeface="+mn-ea"/>
                <a:cs typeface="+mn-cs"/>
              </a:rPr>
              <a:t>所以这样的方式，也可以让我们得到一种</a:t>
            </a:r>
          </a:p>
          <a:p>
            <a:r>
              <a:rPr lang="zh-CN" altLang="en-US" sz="1200" kern="1200" dirty="0">
                <a:solidFill>
                  <a:schemeClr val="tx1"/>
                </a:solidFill>
                <a:effectLst/>
                <a:latin typeface="+mn-lt"/>
                <a:ea typeface="+mn-ea"/>
                <a:cs typeface="+mn-cs"/>
              </a:rPr>
              <a:t>阵列，</a:t>
            </a:r>
          </a:p>
          <a:p>
            <a:r>
              <a:rPr lang="zh-CN" altLang="en-US" sz="1200" kern="1200" dirty="0">
                <a:solidFill>
                  <a:schemeClr val="tx1"/>
                </a:solidFill>
                <a:effectLst/>
                <a:latin typeface="+mn-lt"/>
                <a:ea typeface="+mn-ea"/>
                <a:cs typeface="+mn-cs"/>
              </a:rPr>
              <a:t>多点的，</a:t>
            </a:r>
          </a:p>
          <a:p>
            <a:r>
              <a:rPr lang="zh-CN" altLang="en-US" sz="1200" kern="1200" dirty="0">
                <a:solidFill>
                  <a:schemeClr val="tx1"/>
                </a:solidFill>
                <a:effectLst/>
                <a:latin typeface="+mn-lt"/>
                <a:ea typeface="+mn-ea"/>
                <a:cs typeface="+mn-cs"/>
              </a:rPr>
              <a:t>长距离的，</a:t>
            </a:r>
          </a:p>
          <a:p>
            <a:r>
              <a:rPr lang="zh-CN" altLang="en-US" sz="1200" kern="1200" dirty="0">
                <a:solidFill>
                  <a:schemeClr val="tx1"/>
                </a:solidFill>
                <a:effectLst/>
                <a:latin typeface="+mn-lt"/>
                <a:ea typeface="+mn-ea"/>
                <a:cs typeface="+mn-cs"/>
              </a:rPr>
              <a:t>你所关心的被测量的传输。</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下面我们还剩下一个问题，还没举例，什么问题呢？</a:t>
            </a:r>
          </a:p>
          <a:p>
            <a:r>
              <a:rPr lang="zh-CN" altLang="en-US" sz="1200" kern="1200" dirty="0">
                <a:solidFill>
                  <a:schemeClr val="tx1"/>
                </a:solidFill>
                <a:effectLst/>
                <a:latin typeface="+mn-lt"/>
                <a:ea typeface="+mn-ea"/>
                <a:cs typeface="+mn-cs"/>
              </a:rPr>
              <a:t>叫做</a:t>
            </a:r>
          </a:p>
          <a:p>
            <a:r>
              <a:rPr lang="zh-CN" altLang="en-US" sz="1200" kern="1200" dirty="0">
                <a:solidFill>
                  <a:schemeClr val="tx1"/>
                </a:solidFill>
                <a:effectLst/>
                <a:latin typeface="+mn-lt"/>
                <a:ea typeface="+mn-ea"/>
                <a:cs typeface="+mn-cs"/>
              </a:rPr>
              <a:t>频率调整，</a:t>
            </a:r>
          </a:p>
          <a:p>
            <a:r>
              <a:rPr lang="zh-CN" altLang="en-US" sz="1200" kern="1200" dirty="0">
                <a:solidFill>
                  <a:schemeClr val="tx1"/>
                </a:solidFill>
                <a:effectLst/>
                <a:latin typeface="+mn-lt"/>
                <a:ea typeface="+mn-ea"/>
                <a:cs typeface="+mn-cs"/>
              </a:rPr>
              <a:t>对不对？我们还差一个频率调整，强度调制有了，干涉调制有了，什么相位有了，</a:t>
            </a:r>
          </a:p>
          <a:p>
            <a:r>
              <a:rPr lang="zh-CN" altLang="en-US" sz="1200" kern="1200" dirty="0">
                <a:solidFill>
                  <a:schemeClr val="tx1"/>
                </a:solidFill>
                <a:effectLst/>
                <a:latin typeface="+mn-lt"/>
                <a:ea typeface="+mn-ea"/>
                <a:cs typeface="+mn-cs"/>
              </a:rPr>
              <a:t>和偏振都有了，但是我们还缺频率。那么下面我们就光纤光栅的这一节，</a:t>
            </a:r>
          </a:p>
          <a:p>
            <a:r>
              <a:rPr lang="zh-CN" altLang="en-US" sz="1200" kern="1200" dirty="0">
                <a:solidFill>
                  <a:schemeClr val="tx1"/>
                </a:solidFill>
                <a:effectLst/>
                <a:latin typeface="+mn-lt"/>
                <a:ea typeface="+mn-ea"/>
                <a:cs typeface="+mn-cs"/>
              </a:rPr>
              <a:t>来给大家介绍一个关于</a:t>
            </a:r>
          </a:p>
          <a:p>
            <a:r>
              <a:rPr lang="zh-CN" altLang="en-US" sz="1200" kern="1200" dirty="0">
                <a:solidFill>
                  <a:schemeClr val="tx1"/>
                </a:solidFill>
                <a:effectLst/>
                <a:latin typeface="+mn-lt"/>
                <a:ea typeface="+mn-ea"/>
                <a:cs typeface="+mn-cs"/>
              </a:rPr>
              <a:t>频率调制的问题，</a:t>
            </a:r>
          </a:p>
          <a:p>
            <a:r>
              <a:rPr lang="zh-CN" altLang="en-US" sz="1200" kern="1200" dirty="0">
                <a:solidFill>
                  <a:schemeClr val="tx1"/>
                </a:solidFill>
                <a:effectLst/>
                <a:latin typeface="+mn-lt"/>
                <a:ea typeface="+mn-ea"/>
                <a:cs typeface="+mn-cs"/>
              </a:rPr>
              <a:t>也做一个例子，</a:t>
            </a:r>
          </a:p>
          <a:p>
            <a:r>
              <a:rPr lang="zh-CN" altLang="en-US" sz="1200" kern="1200" dirty="0">
                <a:solidFill>
                  <a:schemeClr val="tx1"/>
                </a:solidFill>
                <a:effectLst/>
                <a:latin typeface="+mn-lt"/>
                <a:ea typeface="+mn-ea"/>
                <a:cs typeface="+mn-cs"/>
              </a:rPr>
              <a:t>它既是一个例子，</a:t>
            </a:r>
          </a:p>
          <a:p>
            <a:r>
              <a:rPr lang="zh-CN" altLang="en-US" sz="1200" kern="1200" dirty="0">
                <a:solidFill>
                  <a:schemeClr val="tx1"/>
                </a:solidFill>
                <a:effectLst/>
                <a:latin typeface="+mn-lt"/>
                <a:ea typeface="+mn-ea"/>
                <a:cs typeface="+mn-cs"/>
              </a:rPr>
              <a:t>光纤光栅也是一个新技术，</a:t>
            </a:r>
          </a:p>
          <a:p>
            <a:r>
              <a:rPr lang="zh-CN" altLang="en-US" sz="1200" kern="1200" dirty="0">
                <a:solidFill>
                  <a:schemeClr val="tx1"/>
                </a:solidFill>
                <a:effectLst/>
                <a:latin typeface="+mn-lt"/>
                <a:ea typeface="+mn-ea"/>
                <a:cs typeface="+mn-cs"/>
              </a:rPr>
              <a:t>新技术。</a:t>
            </a:r>
          </a:p>
          <a:p>
            <a:r>
              <a:rPr lang="zh-CN" altLang="en-US" sz="1200" kern="1200" dirty="0">
                <a:solidFill>
                  <a:schemeClr val="tx1"/>
                </a:solidFill>
                <a:effectLst/>
                <a:latin typeface="+mn-lt"/>
                <a:ea typeface="+mn-ea"/>
                <a:cs typeface="+mn-cs"/>
              </a:rPr>
              <a:t>现在当然大家不以为然了，但是如果倒退</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年的话，或者倒退十年的话，</a:t>
            </a:r>
          </a:p>
          <a:p>
            <a:r>
              <a:rPr lang="zh-CN" altLang="en-US" sz="1200" kern="1200" dirty="0">
                <a:solidFill>
                  <a:schemeClr val="tx1"/>
                </a:solidFill>
                <a:effectLst/>
                <a:latin typeface="+mn-lt"/>
                <a:ea typeface="+mn-ea"/>
                <a:cs typeface="+mn-cs"/>
              </a:rPr>
              <a:t>这样的一个课题，</a:t>
            </a:r>
          </a:p>
          <a:p>
            <a:r>
              <a:rPr lang="zh-CN" altLang="en-US" sz="1200" kern="1200" dirty="0">
                <a:solidFill>
                  <a:schemeClr val="tx1"/>
                </a:solidFill>
                <a:effectLst/>
                <a:latin typeface="+mn-lt"/>
                <a:ea typeface="+mn-ea"/>
                <a:cs typeface="+mn-cs"/>
              </a:rPr>
              <a:t>这样的一个课题，</a:t>
            </a:r>
          </a:p>
          <a:p>
            <a:r>
              <a:rPr lang="zh-CN" altLang="en-US" sz="1200" kern="1200" dirty="0">
                <a:solidFill>
                  <a:schemeClr val="tx1"/>
                </a:solidFill>
                <a:effectLst/>
                <a:latin typeface="+mn-lt"/>
                <a:ea typeface="+mn-ea"/>
                <a:cs typeface="+mn-cs"/>
              </a:rPr>
              <a:t>就可以拿到上百万的科研经费。</a:t>
            </a:r>
          </a:p>
          <a:p>
            <a:r>
              <a:rPr lang="zh-CN" altLang="en-US" sz="1200" kern="1200" dirty="0">
                <a:solidFill>
                  <a:schemeClr val="tx1"/>
                </a:solidFill>
                <a:effectLst/>
                <a:latin typeface="+mn-lt"/>
                <a:ea typeface="+mn-ea"/>
                <a:cs typeface="+mn-cs"/>
              </a:rPr>
              <a:t>当时的上百万就相当于现在的上千万。</a:t>
            </a:r>
          </a:p>
          <a:p>
            <a:r>
              <a:rPr lang="zh-CN" altLang="en-US" sz="1200" kern="1200" dirty="0">
                <a:solidFill>
                  <a:schemeClr val="tx1"/>
                </a:solidFill>
                <a:effectLst/>
                <a:latin typeface="+mn-lt"/>
                <a:ea typeface="+mn-ea"/>
                <a:cs typeface="+mn-cs"/>
              </a:rPr>
              <a:t>所以现在当然我们作为讲课已经很容易了，是吧？好，下面我们来讲这一节叫光纤光栅传感器，它既作为技术，</a:t>
            </a:r>
          </a:p>
          <a:p>
            <a:r>
              <a:rPr lang="zh-CN" altLang="en-US" sz="1200" kern="1200" dirty="0">
                <a:solidFill>
                  <a:schemeClr val="tx1"/>
                </a:solidFill>
                <a:effectLst/>
                <a:latin typeface="+mn-lt"/>
                <a:ea typeface="+mn-ea"/>
                <a:cs typeface="+mn-cs"/>
              </a:rPr>
              <a:t>作为一个</a:t>
            </a:r>
          </a:p>
          <a:p>
            <a:r>
              <a:rPr lang="zh-CN" altLang="en-US" sz="1200" kern="1200" dirty="0">
                <a:solidFill>
                  <a:schemeClr val="tx1"/>
                </a:solidFill>
                <a:effectLst/>
                <a:latin typeface="+mn-lt"/>
                <a:ea typeface="+mn-ea"/>
                <a:cs typeface="+mn-cs"/>
              </a:rPr>
              <a:t>频率调制的，</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了我们</a:t>
            </a:r>
          </a:p>
          <a:p>
            <a:r>
              <a:rPr lang="zh-CN" altLang="en-US" sz="1200" kern="1200" dirty="0">
                <a:solidFill>
                  <a:schemeClr val="tx1"/>
                </a:solidFill>
                <a:effectLst/>
                <a:latin typeface="+mn-lt"/>
                <a:ea typeface="+mn-ea"/>
                <a:cs typeface="+mn-cs"/>
              </a:rPr>
              <a:t>这个接着往下说，光栅大家并不陌生，我们也从我们熟悉的开始，</a:t>
            </a:r>
          </a:p>
          <a:p>
            <a:r>
              <a:rPr lang="zh-CN" altLang="en-US" sz="1200" kern="1200" dirty="0">
                <a:solidFill>
                  <a:schemeClr val="tx1"/>
                </a:solidFill>
                <a:effectLst/>
                <a:latin typeface="+mn-lt"/>
                <a:ea typeface="+mn-ea"/>
                <a:cs typeface="+mn-cs"/>
              </a:rPr>
              <a:t>单缝衍射。</a:t>
            </a:r>
          </a:p>
          <a:p>
            <a:r>
              <a:rPr lang="zh-CN" altLang="en-US" sz="1200" kern="1200" dirty="0">
                <a:solidFill>
                  <a:schemeClr val="tx1"/>
                </a:solidFill>
                <a:effectLst/>
                <a:latin typeface="+mn-lt"/>
                <a:ea typeface="+mn-ea"/>
                <a:cs typeface="+mn-cs"/>
              </a:rPr>
              <a:t>对不对？这就是单缝，这些还不知道，是吧？单缝衍射。</a:t>
            </a:r>
          </a:p>
          <a:p>
            <a:r>
              <a:rPr lang="zh-CN" altLang="en-US" sz="1200" kern="1200" dirty="0">
                <a:solidFill>
                  <a:schemeClr val="tx1"/>
                </a:solidFill>
                <a:effectLst/>
                <a:latin typeface="+mn-lt"/>
                <a:ea typeface="+mn-ea"/>
                <a:cs typeface="+mn-cs"/>
              </a:rPr>
              <a:t>但是如果变成多缝的话，我们就可以把它看成一个栅了，</a:t>
            </a:r>
          </a:p>
          <a:p>
            <a:r>
              <a:rPr lang="zh-CN" altLang="en-US" sz="1200" kern="1200" dirty="0">
                <a:solidFill>
                  <a:schemeClr val="tx1"/>
                </a:solidFill>
                <a:effectLst/>
                <a:latin typeface="+mn-lt"/>
                <a:ea typeface="+mn-ea"/>
                <a:cs typeface="+mn-cs"/>
              </a:rPr>
              <a:t>就看成一个栅了。</a:t>
            </a:r>
          </a:p>
          <a:p>
            <a:r>
              <a:rPr lang="zh-CN" altLang="en-US" sz="1200" kern="1200" dirty="0">
                <a:solidFill>
                  <a:schemeClr val="tx1"/>
                </a:solidFill>
                <a:effectLst/>
                <a:latin typeface="+mn-lt"/>
                <a:ea typeface="+mn-ea"/>
                <a:cs typeface="+mn-cs"/>
              </a:rPr>
              <a:t>所以有单缝的条纹，你看这是单缝的条纹，然后是光栅的条纹，</a:t>
            </a:r>
          </a:p>
          <a:p>
            <a:r>
              <a:rPr lang="zh-CN" altLang="en-US" sz="1200" kern="1200" dirty="0">
                <a:solidFill>
                  <a:schemeClr val="tx1"/>
                </a:solidFill>
                <a:effectLst/>
                <a:latin typeface="+mn-lt"/>
                <a:ea typeface="+mn-ea"/>
                <a:cs typeface="+mn-cs"/>
              </a:rPr>
              <a:t>都可以把它写出来。</a:t>
            </a:r>
          </a:p>
          <a:p>
            <a:r>
              <a:rPr lang="zh-CN" altLang="en-US" sz="1200" kern="1200" dirty="0">
                <a:solidFill>
                  <a:schemeClr val="tx1"/>
                </a:solidFill>
                <a:effectLst/>
                <a:latin typeface="+mn-lt"/>
                <a:ea typeface="+mn-ea"/>
                <a:cs typeface="+mn-cs"/>
              </a:rPr>
              <a:t>它可以反射成，回来以后，变成很多光点，</a:t>
            </a:r>
          </a:p>
          <a:p>
            <a:r>
              <a:rPr lang="zh-CN" altLang="en-US" sz="1200" kern="1200" dirty="0">
                <a:solidFill>
                  <a:schemeClr val="tx1"/>
                </a:solidFill>
                <a:effectLst/>
                <a:latin typeface="+mn-lt"/>
                <a:ea typeface="+mn-ea"/>
                <a:cs typeface="+mn-cs"/>
              </a:rPr>
              <a:t>也就是说它反射回来，某些频率上有不同的</a:t>
            </a:r>
          </a:p>
          <a:p>
            <a:r>
              <a:rPr lang="zh-CN" altLang="en-US" sz="1200" kern="1200" dirty="0">
                <a:solidFill>
                  <a:schemeClr val="tx1"/>
                </a:solidFill>
                <a:effectLst/>
                <a:latin typeface="+mn-lt"/>
                <a:ea typeface="+mn-ea"/>
                <a:cs typeface="+mn-cs"/>
              </a:rPr>
              <a:t>什么？</a:t>
            </a:r>
          </a:p>
          <a:p>
            <a:r>
              <a:rPr lang="zh-CN" altLang="en-US" sz="1200" kern="1200" dirty="0">
                <a:solidFill>
                  <a:schemeClr val="tx1"/>
                </a:solidFill>
                <a:effectLst/>
                <a:latin typeface="+mn-lt"/>
                <a:ea typeface="+mn-ea"/>
                <a:cs typeface="+mn-cs"/>
              </a:rPr>
              <a:t>不同的强度，对不对？</a:t>
            </a:r>
          </a:p>
          <a:p>
            <a:r>
              <a:rPr lang="zh-CN" altLang="en-US" sz="1200" kern="1200" dirty="0">
                <a:solidFill>
                  <a:schemeClr val="tx1"/>
                </a:solidFill>
                <a:effectLst/>
                <a:latin typeface="+mn-lt"/>
                <a:ea typeface="+mn-ea"/>
                <a:cs typeface="+mn-cs"/>
              </a:rPr>
              <a:t>本来一束光过去了，经过光栅回来的，可以有反射出很多中心频率和覆盖的，</a:t>
            </a:r>
          </a:p>
          <a:p>
            <a:r>
              <a:rPr lang="zh-CN" altLang="en-US" sz="1200" kern="1200" dirty="0">
                <a:solidFill>
                  <a:schemeClr val="tx1"/>
                </a:solidFill>
                <a:effectLst/>
                <a:latin typeface="+mn-lt"/>
                <a:ea typeface="+mn-ea"/>
                <a:cs typeface="+mn-cs"/>
              </a:rPr>
              <a:t>是不是这个道理？他回来了一些。</a:t>
            </a:r>
          </a:p>
          <a:p>
            <a:r>
              <a:rPr lang="zh-CN" altLang="en-US" sz="1200" kern="1200" dirty="0">
                <a:solidFill>
                  <a:schemeClr val="tx1"/>
                </a:solidFill>
                <a:effectLst/>
                <a:latin typeface="+mn-lt"/>
                <a:ea typeface="+mn-ea"/>
                <a:cs typeface="+mn-cs"/>
              </a:rPr>
              <a:t>如果它全部被反射回来了，那么透过去的光这部分的频率一定都没有。</a:t>
            </a:r>
          </a:p>
          <a:p>
            <a:r>
              <a:rPr lang="zh-CN" altLang="en-US" sz="1200" kern="1200" dirty="0">
                <a:solidFill>
                  <a:schemeClr val="tx1"/>
                </a:solidFill>
                <a:effectLst/>
                <a:latin typeface="+mn-lt"/>
                <a:ea typeface="+mn-ea"/>
                <a:cs typeface="+mn-cs"/>
              </a:rPr>
              <a:t>一定都没有，缺失了。</a:t>
            </a:r>
          </a:p>
          <a:p>
            <a:r>
              <a:rPr lang="zh-CN" altLang="en-US" sz="1200" kern="1200" dirty="0">
                <a:solidFill>
                  <a:schemeClr val="tx1"/>
                </a:solidFill>
                <a:effectLst/>
                <a:latin typeface="+mn-lt"/>
                <a:ea typeface="+mn-ea"/>
                <a:cs typeface="+mn-cs"/>
              </a:rPr>
              <a:t>所以这就是这个</a:t>
            </a:r>
          </a:p>
          <a:p>
            <a:r>
              <a:rPr lang="zh-CN" altLang="en-US" sz="1200" kern="1200" dirty="0">
                <a:solidFill>
                  <a:schemeClr val="tx1"/>
                </a:solidFill>
                <a:effectLst/>
                <a:latin typeface="+mn-lt"/>
                <a:ea typeface="+mn-ea"/>
                <a:cs typeface="+mn-cs"/>
              </a:rPr>
              <a:t>光线的不同，间距的不同，图样的，有矩形槽式的，有反射式光栅，有透射式光栅等等，很多大家在光学里面讲过。</a:t>
            </a:r>
          </a:p>
          <a:p>
            <a:r>
              <a:rPr lang="zh-CN" altLang="en-US" sz="1200" kern="1200" dirty="0">
                <a:solidFill>
                  <a:schemeClr val="tx1"/>
                </a:solidFill>
                <a:effectLst/>
                <a:latin typeface="+mn-lt"/>
                <a:ea typeface="+mn-ea"/>
                <a:cs typeface="+mn-cs"/>
              </a:rPr>
              <a:t>那么光纤光栅是个什么样子呢？</a:t>
            </a:r>
          </a:p>
          <a:p>
            <a:r>
              <a:rPr lang="zh-CN" altLang="en-US" sz="1200" kern="1200" dirty="0">
                <a:solidFill>
                  <a:schemeClr val="tx1"/>
                </a:solidFill>
                <a:effectLst/>
                <a:latin typeface="+mn-lt"/>
                <a:ea typeface="+mn-ea"/>
                <a:cs typeface="+mn-cs"/>
              </a:rPr>
              <a:t>光纤我们也讲了，它有包层，对吧？还有纤芯。</a:t>
            </a:r>
          </a:p>
          <a:p>
            <a:r>
              <a:rPr lang="zh-CN" altLang="en-US" sz="1200" kern="1200" dirty="0">
                <a:solidFill>
                  <a:schemeClr val="tx1"/>
                </a:solidFill>
                <a:effectLst/>
                <a:latin typeface="+mn-lt"/>
                <a:ea typeface="+mn-ea"/>
                <a:cs typeface="+mn-cs"/>
              </a:rPr>
              <a:t>光纤光栅是想办法</a:t>
            </a:r>
          </a:p>
          <a:p>
            <a:r>
              <a:rPr lang="zh-CN" altLang="en-US" sz="1200" kern="1200" dirty="0">
                <a:solidFill>
                  <a:schemeClr val="tx1"/>
                </a:solidFill>
                <a:effectLst/>
                <a:latin typeface="+mn-lt"/>
                <a:ea typeface="+mn-ea"/>
                <a:cs typeface="+mn-cs"/>
              </a:rPr>
              <a:t>把他的纤芯的某个位置，</a:t>
            </a:r>
          </a:p>
          <a:p>
            <a:r>
              <a:rPr lang="zh-CN" altLang="en-US" sz="1200" kern="1200" dirty="0">
                <a:solidFill>
                  <a:schemeClr val="tx1"/>
                </a:solidFill>
                <a:effectLst/>
                <a:latin typeface="+mn-lt"/>
                <a:ea typeface="+mn-ea"/>
                <a:cs typeface="+mn-cs"/>
              </a:rPr>
              <a:t>我给他刻出光栅，</a:t>
            </a:r>
          </a:p>
          <a:p>
            <a:r>
              <a:rPr lang="zh-CN" altLang="en-US" sz="1200" kern="1200" dirty="0">
                <a:solidFill>
                  <a:schemeClr val="tx1"/>
                </a:solidFill>
                <a:effectLst/>
                <a:latin typeface="+mn-lt"/>
                <a:ea typeface="+mn-ea"/>
                <a:cs typeface="+mn-cs"/>
              </a:rPr>
              <a:t>他是</a:t>
            </a:r>
          </a:p>
          <a:p>
            <a:r>
              <a:rPr lang="zh-CN" altLang="en-US" sz="1200" kern="1200" dirty="0">
                <a:solidFill>
                  <a:schemeClr val="tx1"/>
                </a:solidFill>
                <a:effectLst/>
                <a:latin typeface="+mn-lt"/>
                <a:ea typeface="+mn-ea"/>
                <a:cs typeface="+mn-cs"/>
              </a:rPr>
              <a:t>七个微米，十个微米，</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微米，比头发丝还要细的这么多的，那么细的一个纤芯，怎么会刻出光栅来呢？</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首先它有它就在这里面，刻成光栅。</a:t>
            </a:r>
          </a:p>
          <a:p>
            <a:r>
              <a:rPr lang="zh-CN" altLang="en-US" sz="1200" kern="1200" dirty="0">
                <a:solidFill>
                  <a:schemeClr val="tx1"/>
                </a:solidFill>
                <a:effectLst/>
                <a:latin typeface="+mn-lt"/>
                <a:ea typeface="+mn-ea"/>
                <a:cs typeface="+mn-cs"/>
              </a:rPr>
              <a:t>那么从光栅的折射率来说就是这样的，就是我刻出来以后，然后它的折射率产生了变化。</a:t>
            </a:r>
          </a:p>
          <a:p>
            <a:r>
              <a:rPr lang="zh-CN" altLang="en-US" sz="1200" kern="1200" dirty="0">
                <a:solidFill>
                  <a:schemeClr val="tx1"/>
                </a:solidFill>
                <a:effectLst/>
                <a:latin typeface="+mn-lt"/>
                <a:ea typeface="+mn-ea"/>
                <a:cs typeface="+mn-cs"/>
              </a:rPr>
              <a:t>产生了变化？</a:t>
            </a:r>
          </a:p>
          <a:p>
            <a:r>
              <a:rPr lang="zh-CN" altLang="en-US" sz="1200" kern="1200" dirty="0">
                <a:solidFill>
                  <a:schemeClr val="tx1"/>
                </a:solidFill>
                <a:effectLst/>
                <a:latin typeface="+mn-lt"/>
                <a:ea typeface="+mn-ea"/>
                <a:cs typeface="+mn-cs"/>
              </a:rPr>
              <a:t>大家注意刻的不是机械槽，</a:t>
            </a:r>
          </a:p>
          <a:p>
            <a:r>
              <a:rPr lang="zh-CN" altLang="en-US" sz="1200" kern="1200" dirty="0">
                <a:solidFill>
                  <a:schemeClr val="tx1"/>
                </a:solidFill>
                <a:effectLst/>
                <a:latin typeface="+mn-lt"/>
                <a:ea typeface="+mn-ea"/>
                <a:cs typeface="+mn-cs"/>
              </a:rPr>
              <a:t>而是</a:t>
            </a:r>
          </a:p>
          <a:p>
            <a:r>
              <a:rPr lang="zh-CN" altLang="en-US" sz="1200" kern="1200" dirty="0">
                <a:solidFill>
                  <a:schemeClr val="tx1"/>
                </a:solidFill>
                <a:effectLst/>
                <a:latin typeface="+mn-lt"/>
                <a:ea typeface="+mn-ea"/>
                <a:cs typeface="+mn-cs"/>
              </a:rPr>
              <a:t>光栅的折射率的周期，光栅的折射率的周期变化。</a:t>
            </a:r>
          </a:p>
          <a:p>
            <a:r>
              <a:rPr lang="zh-CN" altLang="en-US" sz="1200" kern="1200" dirty="0">
                <a:solidFill>
                  <a:schemeClr val="tx1"/>
                </a:solidFill>
                <a:effectLst/>
                <a:latin typeface="+mn-lt"/>
                <a:ea typeface="+mn-ea"/>
                <a:cs typeface="+mn-cs"/>
              </a:rPr>
              <a:t>就这里面光纤本来是均匀的，但是我在某一点让它周期的</a:t>
            </a:r>
          </a:p>
          <a:p>
            <a:r>
              <a:rPr lang="zh-CN" altLang="en-US" sz="1200" kern="1200" dirty="0">
                <a:solidFill>
                  <a:schemeClr val="tx1"/>
                </a:solidFill>
                <a:effectLst/>
                <a:latin typeface="+mn-lt"/>
                <a:ea typeface="+mn-ea"/>
                <a:cs typeface="+mn-cs"/>
              </a:rPr>
              <a:t>折射率的大小产生变化，</a:t>
            </a:r>
          </a:p>
          <a:p>
            <a:r>
              <a:rPr lang="zh-CN" altLang="en-US" sz="1200" kern="1200" dirty="0">
                <a:solidFill>
                  <a:schemeClr val="tx1"/>
                </a:solidFill>
                <a:effectLst/>
                <a:latin typeface="+mn-lt"/>
                <a:ea typeface="+mn-ea"/>
                <a:cs typeface="+mn-cs"/>
              </a:rPr>
              <a:t>周期的变化，</a:t>
            </a:r>
          </a:p>
          <a:p>
            <a:r>
              <a:rPr lang="zh-CN" altLang="en-US" sz="1200" kern="1200" dirty="0">
                <a:solidFill>
                  <a:schemeClr val="tx1"/>
                </a:solidFill>
                <a:effectLst/>
                <a:latin typeface="+mn-lt"/>
                <a:ea typeface="+mn-ea"/>
                <a:cs typeface="+mn-cs"/>
              </a:rPr>
              <a:t>它就是一个光纤光栅，</a:t>
            </a:r>
          </a:p>
          <a:p>
            <a:r>
              <a:rPr lang="zh-CN" altLang="en-US" sz="1200" kern="1200" dirty="0">
                <a:solidFill>
                  <a:schemeClr val="tx1"/>
                </a:solidFill>
                <a:effectLst/>
                <a:latin typeface="+mn-lt"/>
                <a:ea typeface="+mn-ea"/>
                <a:cs typeface="+mn-cs"/>
              </a:rPr>
              <a:t>它就是一个光纤光栅。</a:t>
            </a:r>
          </a:p>
          <a:p>
            <a:r>
              <a:rPr lang="zh-CN" altLang="en-US" sz="1200" kern="1200" dirty="0">
                <a:solidFill>
                  <a:schemeClr val="tx1"/>
                </a:solidFill>
                <a:effectLst/>
                <a:latin typeface="+mn-lt"/>
                <a:ea typeface="+mn-ea"/>
                <a:cs typeface="+mn-cs"/>
              </a:rPr>
              <a:t>当光透过这样的一个周期结构的时候，</a:t>
            </a:r>
          </a:p>
          <a:p>
            <a:r>
              <a:rPr lang="zh-CN" altLang="en-US" sz="1200" kern="1200" dirty="0">
                <a:solidFill>
                  <a:schemeClr val="tx1"/>
                </a:solidFill>
                <a:effectLst/>
                <a:latin typeface="+mn-lt"/>
                <a:ea typeface="+mn-ea"/>
                <a:cs typeface="+mn-cs"/>
              </a:rPr>
              <a:t>它的光就被调制，</a:t>
            </a:r>
          </a:p>
          <a:p>
            <a:r>
              <a:rPr lang="zh-CN" altLang="en-US" sz="1200" kern="1200" dirty="0">
                <a:solidFill>
                  <a:schemeClr val="tx1"/>
                </a:solidFill>
                <a:effectLst/>
                <a:latin typeface="+mn-lt"/>
                <a:ea typeface="+mn-ea"/>
                <a:cs typeface="+mn-cs"/>
              </a:rPr>
              <a:t>就要调制。</a:t>
            </a:r>
          </a:p>
          <a:p>
            <a:r>
              <a:rPr lang="zh-CN" altLang="en-US" sz="1200" kern="1200" dirty="0">
                <a:solidFill>
                  <a:schemeClr val="tx1"/>
                </a:solidFill>
                <a:effectLst/>
                <a:latin typeface="+mn-lt"/>
                <a:ea typeface="+mn-ea"/>
                <a:cs typeface="+mn-cs"/>
              </a:rPr>
              <a:t>好，下面我们接着看，</a:t>
            </a:r>
          </a:p>
          <a:p>
            <a:r>
              <a:rPr lang="zh-CN" altLang="en-US" sz="1200" kern="1200" dirty="0">
                <a:solidFill>
                  <a:schemeClr val="tx1"/>
                </a:solidFill>
                <a:effectLst/>
                <a:latin typeface="+mn-lt"/>
                <a:ea typeface="+mn-ea"/>
                <a:cs typeface="+mn-cs"/>
              </a:rPr>
              <a:t>这里简单给出了一个例子，比如说光谱响应，</a:t>
            </a:r>
          </a:p>
          <a:p>
            <a:r>
              <a:rPr lang="zh-CN" altLang="en-US" sz="1200" kern="1200" dirty="0">
                <a:solidFill>
                  <a:schemeClr val="tx1"/>
                </a:solidFill>
                <a:effectLst/>
                <a:latin typeface="+mn-lt"/>
                <a:ea typeface="+mn-ea"/>
                <a:cs typeface="+mn-cs"/>
              </a:rPr>
              <a:t>原来是这么大的一个谱宽，是吧？这么大的一个谱宽</a:t>
            </a:r>
          </a:p>
          <a:p>
            <a:r>
              <a:rPr lang="zh-CN" altLang="en-US" sz="1200" kern="1200" dirty="0">
                <a:solidFill>
                  <a:schemeClr val="tx1"/>
                </a:solidFill>
                <a:effectLst/>
                <a:latin typeface="+mn-lt"/>
                <a:ea typeface="+mn-ea"/>
                <a:cs typeface="+mn-cs"/>
              </a:rPr>
              <a:t>输入。</a:t>
            </a:r>
          </a:p>
          <a:p>
            <a:r>
              <a:rPr lang="zh-CN" altLang="en-US" sz="1200" kern="1200" dirty="0">
                <a:solidFill>
                  <a:schemeClr val="tx1"/>
                </a:solidFill>
                <a:effectLst/>
                <a:latin typeface="+mn-lt"/>
                <a:ea typeface="+mn-ea"/>
                <a:cs typeface="+mn-cs"/>
              </a:rPr>
              <a:t>但是透过光纤以后，</a:t>
            </a:r>
          </a:p>
          <a:p>
            <a:r>
              <a:rPr lang="zh-CN" altLang="en-US" sz="1200" kern="1200" dirty="0">
                <a:solidFill>
                  <a:schemeClr val="tx1"/>
                </a:solidFill>
                <a:effectLst/>
                <a:latin typeface="+mn-lt"/>
                <a:ea typeface="+mn-ea"/>
                <a:cs typeface="+mn-cs"/>
              </a:rPr>
              <a:t>透射光，</a:t>
            </a:r>
          </a:p>
          <a:p>
            <a:r>
              <a:rPr lang="zh-CN" altLang="en-US" sz="1200" kern="1200" dirty="0">
                <a:solidFill>
                  <a:schemeClr val="tx1"/>
                </a:solidFill>
                <a:effectLst/>
                <a:latin typeface="+mn-lt"/>
                <a:ea typeface="+mn-ea"/>
                <a:cs typeface="+mn-cs"/>
              </a:rPr>
              <a:t>中间缺了一块，被谁咬走了一块面包，</a:t>
            </a:r>
          </a:p>
          <a:p>
            <a:r>
              <a:rPr lang="zh-CN" altLang="en-US" sz="1200" kern="1200" dirty="0">
                <a:solidFill>
                  <a:schemeClr val="tx1"/>
                </a:solidFill>
                <a:effectLst/>
                <a:latin typeface="+mn-lt"/>
                <a:ea typeface="+mn-ea"/>
                <a:cs typeface="+mn-cs"/>
              </a:rPr>
              <a:t>动了他的奶酪。</a:t>
            </a:r>
          </a:p>
          <a:p>
            <a:r>
              <a:rPr lang="zh-CN" altLang="en-US" sz="1200" kern="1200" dirty="0">
                <a:solidFill>
                  <a:schemeClr val="tx1"/>
                </a:solidFill>
                <a:effectLst/>
                <a:latin typeface="+mn-lt"/>
                <a:ea typeface="+mn-ea"/>
                <a:cs typeface="+mn-cs"/>
              </a:rPr>
              <a:t>然后但是这块哪去了？反射回来。</a:t>
            </a:r>
          </a:p>
          <a:p>
            <a:r>
              <a:rPr lang="zh-CN" altLang="en-US" sz="1200" kern="1200" dirty="0">
                <a:solidFill>
                  <a:schemeClr val="tx1"/>
                </a:solidFill>
                <a:effectLst/>
                <a:latin typeface="+mn-lt"/>
                <a:ea typeface="+mn-ea"/>
                <a:cs typeface="+mn-cs"/>
              </a:rPr>
              <a:t>反射回来了。</a:t>
            </a:r>
          </a:p>
          <a:p>
            <a:r>
              <a:rPr lang="zh-CN" altLang="en-US" sz="1200" kern="1200" dirty="0">
                <a:solidFill>
                  <a:schemeClr val="tx1"/>
                </a:solidFill>
                <a:effectLst/>
                <a:latin typeface="+mn-lt"/>
                <a:ea typeface="+mn-ea"/>
                <a:cs typeface="+mn-cs"/>
              </a:rPr>
              <a:t>所以你就可以通过什么？我检测透射光也行。</a:t>
            </a:r>
          </a:p>
          <a:p>
            <a:r>
              <a:rPr lang="zh-CN" altLang="en-US" sz="1200" kern="1200" dirty="0">
                <a:solidFill>
                  <a:schemeClr val="tx1"/>
                </a:solidFill>
                <a:effectLst/>
                <a:latin typeface="+mn-lt"/>
                <a:ea typeface="+mn-ea"/>
                <a:cs typeface="+mn-cs"/>
              </a:rPr>
              <a:t>我检测反射光线也行，对不对？</a:t>
            </a:r>
          </a:p>
          <a:p>
            <a:r>
              <a:rPr lang="zh-CN" altLang="en-US" sz="1200" kern="1200" dirty="0">
                <a:solidFill>
                  <a:schemeClr val="tx1"/>
                </a:solidFill>
                <a:effectLst/>
                <a:latin typeface="+mn-lt"/>
                <a:ea typeface="+mn-ea"/>
                <a:cs typeface="+mn-cs"/>
              </a:rPr>
              <a:t>我检测透射光，我缺了一块，什么入射光我知道，但是透射光一看我缺了一块，</a:t>
            </a:r>
          </a:p>
          <a:p>
            <a:r>
              <a:rPr lang="zh-CN" altLang="en-US" sz="1200" kern="1200" dirty="0">
                <a:solidFill>
                  <a:schemeClr val="tx1"/>
                </a:solidFill>
                <a:effectLst/>
                <a:latin typeface="+mn-lt"/>
                <a:ea typeface="+mn-ea"/>
                <a:cs typeface="+mn-cs"/>
              </a:rPr>
              <a:t>这是被反射走了。</a:t>
            </a:r>
          </a:p>
          <a:p>
            <a:r>
              <a:rPr lang="zh-CN" altLang="en-US" sz="1200" kern="1200" dirty="0">
                <a:solidFill>
                  <a:schemeClr val="tx1"/>
                </a:solidFill>
                <a:effectLst/>
                <a:latin typeface="+mn-lt"/>
                <a:ea typeface="+mn-ea"/>
                <a:cs typeface="+mn-cs"/>
              </a:rPr>
              <a:t>我检测直接检测海灯光也可以，这就是反射光。</a:t>
            </a:r>
          </a:p>
          <a:p>
            <a:r>
              <a:rPr lang="zh-CN" altLang="en-US" sz="1200" kern="1200" dirty="0">
                <a:solidFill>
                  <a:schemeClr val="tx1"/>
                </a:solidFill>
                <a:effectLst/>
                <a:latin typeface="+mn-lt"/>
                <a:ea typeface="+mn-ea"/>
                <a:cs typeface="+mn-cs"/>
              </a:rPr>
              <a:t>这就是经过光纤光栅以后的这样一个行为作用，它有某一点的中心频率为中心的一个小小的带宽的频率被反射掉，</a:t>
            </a:r>
          </a:p>
          <a:p>
            <a:r>
              <a:rPr lang="zh-CN" altLang="en-US" sz="1200" kern="1200" dirty="0">
                <a:solidFill>
                  <a:schemeClr val="tx1"/>
                </a:solidFill>
                <a:effectLst/>
                <a:latin typeface="+mn-lt"/>
                <a:ea typeface="+mn-ea"/>
                <a:cs typeface="+mn-cs"/>
              </a:rPr>
              <a:t>被反射掉，</a:t>
            </a:r>
          </a:p>
          <a:p>
            <a:r>
              <a:rPr lang="zh-CN" altLang="en-US" sz="1200" kern="1200" dirty="0">
                <a:solidFill>
                  <a:schemeClr val="tx1"/>
                </a:solidFill>
                <a:effectLst/>
                <a:latin typeface="+mn-lt"/>
                <a:ea typeface="+mn-ea"/>
                <a:cs typeface="+mn-cs"/>
              </a:rPr>
              <a:t>或者是用这个光栅调制了他，让它，</a:t>
            </a:r>
          </a:p>
          <a:p>
            <a:r>
              <a:rPr lang="zh-CN" altLang="en-US" sz="1200" kern="1200" dirty="0">
                <a:solidFill>
                  <a:schemeClr val="tx1"/>
                </a:solidFill>
                <a:effectLst/>
                <a:latin typeface="+mn-lt"/>
                <a:ea typeface="+mn-ea"/>
                <a:cs typeface="+mn-cs"/>
              </a:rPr>
              <a:t>让它变成了这样。</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这是它的行为，</a:t>
            </a:r>
          </a:p>
          <a:p>
            <a:r>
              <a:rPr lang="zh-CN" altLang="en-US" sz="1200" kern="1200" dirty="0">
                <a:solidFill>
                  <a:schemeClr val="tx1"/>
                </a:solidFill>
                <a:effectLst/>
                <a:latin typeface="+mn-lt"/>
                <a:ea typeface="+mn-ea"/>
                <a:cs typeface="+mn-cs"/>
              </a:rPr>
              <a:t>它的行为，那么下面大家就要去联想，</a:t>
            </a:r>
          </a:p>
          <a:p>
            <a:r>
              <a:rPr lang="zh-CN" altLang="en-US" sz="1200" kern="1200" dirty="0">
                <a:solidFill>
                  <a:schemeClr val="tx1"/>
                </a:solidFill>
                <a:effectLst/>
                <a:latin typeface="+mn-lt"/>
                <a:ea typeface="+mn-ea"/>
                <a:cs typeface="+mn-cs"/>
              </a:rPr>
              <a:t>这样一种行为，我怎么去跟</a:t>
            </a:r>
          </a:p>
          <a:p>
            <a:r>
              <a:rPr lang="zh-CN" altLang="en-US" sz="1200" kern="1200" dirty="0">
                <a:solidFill>
                  <a:schemeClr val="tx1"/>
                </a:solidFill>
                <a:effectLst/>
                <a:latin typeface="+mn-lt"/>
                <a:ea typeface="+mn-ea"/>
                <a:cs typeface="+mn-cs"/>
              </a:rPr>
              <a:t>怎么去跟被测量联系，</a:t>
            </a:r>
          </a:p>
          <a:p>
            <a:r>
              <a:rPr lang="zh-CN" altLang="en-US" sz="1200" kern="1200" dirty="0">
                <a:solidFill>
                  <a:schemeClr val="tx1"/>
                </a:solidFill>
                <a:effectLst/>
                <a:latin typeface="+mn-lt"/>
                <a:ea typeface="+mn-ea"/>
                <a:cs typeface="+mn-cs"/>
              </a:rPr>
              <a:t>也就是说我知道它的原理了，但我怎么跟被测量联系起来，我怎么找到联系的公式，联系的关系，就是下一步咱们要解决的问题。</a:t>
            </a:r>
          </a:p>
          <a:p>
            <a:r>
              <a:rPr lang="zh-CN" altLang="en-US" sz="1200" kern="1200" dirty="0">
                <a:solidFill>
                  <a:schemeClr val="tx1"/>
                </a:solidFill>
                <a:effectLst/>
                <a:latin typeface="+mn-lt"/>
                <a:ea typeface="+mn-ea"/>
                <a:cs typeface="+mn-cs"/>
              </a:rPr>
              <a:t>下面我们就</a:t>
            </a:r>
          </a:p>
          <a:p>
            <a:r>
              <a:rPr lang="zh-CN" altLang="en-US" sz="1200" kern="1200" dirty="0">
                <a:solidFill>
                  <a:schemeClr val="tx1"/>
                </a:solidFill>
                <a:effectLst/>
                <a:latin typeface="+mn-lt"/>
                <a:ea typeface="+mn-ea"/>
                <a:cs typeface="+mn-cs"/>
              </a:rPr>
              <a:t>逐步的来把这个问题解决掉。</a:t>
            </a:r>
          </a:p>
          <a:p>
            <a:r>
              <a:rPr lang="zh-CN" altLang="en-US" sz="1200" kern="1200" dirty="0">
                <a:solidFill>
                  <a:schemeClr val="tx1"/>
                </a:solidFill>
                <a:effectLst/>
                <a:latin typeface="+mn-lt"/>
                <a:ea typeface="+mn-ea"/>
                <a:cs typeface="+mn-cs"/>
              </a:rPr>
              <a:t>好，首先我们说，</a:t>
            </a:r>
          </a:p>
          <a:p>
            <a:r>
              <a:rPr lang="zh-CN" altLang="en-US" sz="1200" kern="1200" dirty="0">
                <a:solidFill>
                  <a:schemeClr val="tx1"/>
                </a:solidFill>
                <a:effectLst/>
                <a:latin typeface="+mn-lt"/>
                <a:ea typeface="+mn-ea"/>
                <a:cs typeface="+mn-cs"/>
              </a:rPr>
              <a:t>光纤光栅自然是刻成周期变化的折射率的这样一个光栅，那么它有多少种可以刻出多少种光纤，可以刻出很多种，第一种</a:t>
            </a:r>
          </a:p>
          <a:p>
            <a:r>
              <a:rPr lang="zh-CN" altLang="en-US" sz="1200" kern="1200" dirty="0">
                <a:solidFill>
                  <a:schemeClr val="tx1"/>
                </a:solidFill>
                <a:effectLst/>
                <a:latin typeface="+mn-lt"/>
                <a:ea typeface="+mn-ea"/>
                <a:cs typeface="+mn-cs"/>
              </a:rPr>
              <a:t>叫均匀周期光栅，大家看都是均匀的。</a:t>
            </a:r>
          </a:p>
          <a:p>
            <a:r>
              <a:rPr lang="zh-CN" altLang="en-US" sz="1200" kern="1200" dirty="0">
                <a:solidFill>
                  <a:schemeClr val="tx1"/>
                </a:solidFill>
                <a:effectLst/>
                <a:latin typeface="+mn-lt"/>
                <a:ea typeface="+mn-ea"/>
                <a:cs typeface="+mn-cs"/>
              </a:rPr>
              <a:t>然后它的折射率变化也是均匀的，好问题来了。</a:t>
            </a:r>
          </a:p>
          <a:p>
            <a:r>
              <a:rPr lang="zh-CN" altLang="en-US" sz="1200" kern="1200" dirty="0">
                <a:solidFill>
                  <a:schemeClr val="tx1"/>
                </a:solidFill>
                <a:effectLst/>
                <a:latin typeface="+mn-lt"/>
                <a:ea typeface="+mn-ea"/>
                <a:cs typeface="+mn-cs"/>
              </a:rPr>
              <a:t>这老师你这不对啊，你光栅是阶跃的的，怎么你这儿就变成了</a:t>
            </a:r>
          </a:p>
          <a:p>
            <a:r>
              <a:rPr lang="zh-CN" altLang="en-US" sz="1200" kern="1200" dirty="0">
                <a:solidFill>
                  <a:schemeClr val="tx1"/>
                </a:solidFill>
                <a:effectLst/>
                <a:latin typeface="+mn-lt"/>
                <a:ea typeface="+mn-ea"/>
                <a:cs typeface="+mn-cs"/>
              </a:rPr>
              <a:t>这种成正弦波形的了？</a:t>
            </a:r>
          </a:p>
          <a:p>
            <a:r>
              <a:rPr lang="zh-CN" altLang="en-US" sz="1200" kern="1200" dirty="0">
                <a:solidFill>
                  <a:schemeClr val="tx1"/>
                </a:solidFill>
                <a:effectLst/>
                <a:latin typeface="+mn-lt"/>
                <a:ea typeface="+mn-ea"/>
                <a:cs typeface="+mn-cs"/>
              </a:rPr>
              <a:t>他和刻的办法是</a:t>
            </a:r>
          </a:p>
          <a:p>
            <a:r>
              <a:rPr lang="zh-CN" altLang="en-US" sz="1200" kern="1200" dirty="0">
                <a:solidFill>
                  <a:schemeClr val="tx1"/>
                </a:solidFill>
                <a:effectLst/>
                <a:latin typeface="+mn-lt"/>
                <a:ea typeface="+mn-ea"/>
                <a:cs typeface="+mn-cs"/>
              </a:rPr>
              <a:t>相关的，如果你有办法能够产生</a:t>
            </a:r>
          </a:p>
          <a:p>
            <a:r>
              <a:rPr lang="zh-CN" altLang="en-US" sz="1200" kern="1200" dirty="0">
                <a:solidFill>
                  <a:schemeClr val="tx1"/>
                </a:solidFill>
                <a:effectLst/>
                <a:latin typeface="+mn-lt"/>
                <a:ea typeface="+mn-ea"/>
                <a:cs typeface="+mn-cs"/>
              </a:rPr>
              <a:t>阶跃的干涉条纹的话，</a:t>
            </a:r>
          </a:p>
          <a:p>
            <a:r>
              <a:rPr lang="zh-CN" altLang="en-US" sz="1200" kern="1200" dirty="0">
                <a:solidFill>
                  <a:schemeClr val="tx1"/>
                </a:solidFill>
                <a:effectLst/>
                <a:latin typeface="+mn-lt"/>
                <a:ea typeface="+mn-ea"/>
                <a:cs typeface="+mn-cs"/>
              </a:rPr>
              <a:t>你就有办法产生它的</a:t>
            </a:r>
          </a:p>
          <a:p>
            <a:r>
              <a:rPr lang="zh-CN" altLang="en-US" sz="1200" kern="1200" dirty="0">
                <a:solidFill>
                  <a:schemeClr val="tx1"/>
                </a:solidFill>
                <a:effectLst/>
                <a:latin typeface="+mn-lt"/>
                <a:ea typeface="+mn-ea"/>
                <a:cs typeface="+mn-cs"/>
              </a:rPr>
              <a:t>阶跃的光栅。</a:t>
            </a:r>
          </a:p>
          <a:p>
            <a:r>
              <a:rPr lang="zh-CN" altLang="en-US" sz="1200" kern="1200" dirty="0">
                <a:solidFill>
                  <a:schemeClr val="tx1"/>
                </a:solidFill>
                <a:effectLst/>
                <a:latin typeface="+mn-lt"/>
                <a:ea typeface="+mn-ea"/>
                <a:cs typeface="+mn-cs"/>
              </a:rPr>
              <a:t>好，一般来说，它是比如说布拉格光栅，它就叫做布拉格光栅，它的周期多少？一般为一百个纳米，</a:t>
            </a:r>
          </a:p>
          <a:p>
            <a:r>
              <a:rPr lang="zh-CN" altLang="en-US" sz="1200" kern="1200" dirty="0">
                <a:solidFill>
                  <a:schemeClr val="tx1"/>
                </a:solidFill>
                <a:effectLst/>
                <a:latin typeface="+mn-lt"/>
                <a:ea typeface="+mn-ea"/>
                <a:cs typeface="+mn-cs"/>
              </a:rPr>
              <a:t>这样一个量级。</a:t>
            </a:r>
          </a:p>
          <a:p>
            <a:r>
              <a:rPr lang="zh-CN" altLang="en-US" sz="1200" kern="1200" dirty="0">
                <a:solidFill>
                  <a:schemeClr val="tx1"/>
                </a:solidFill>
                <a:effectLst/>
                <a:latin typeface="+mn-lt"/>
                <a:ea typeface="+mn-ea"/>
                <a:cs typeface="+mn-cs"/>
              </a:rPr>
              <a:t>一百纳米的量刑。</a:t>
            </a:r>
          </a:p>
          <a:p>
            <a:r>
              <a:rPr lang="zh-CN" altLang="en-US" sz="1200" kern="1200" dirty="0">
                <a:solidFill>
                  <a:schemeClr val="tx1"/>
                </a:solidFill>
                <a:effectLst/>
                <a:latin typeface="+mn-lt"/>
                <a:ea typeface="+mn-ea"/>
                <a:cs typeface="+mn-cs"/>
              </a:rPr>
              <a:t>好，这是一百</a:t>
            </a:r>
            <a:r>
              <a:rPr lang="en-US" altLang="zh-CN" sz="1200" kern="1200" dirty="0">
                <a:solidFill>
                  <a:schemeClr val="tx1"/>
                </a:solidFill>
                <a:effectLst/>
                <a:latin typeface="+mn-lt"/>
                <a:ea typeface="+mn-ea"/>
                <a:cs typeface="+mn-cs"/>
              </a:rPr>
              <a:t>nm</a:t>
            </a:r>
            <a:r>
              <a:rPr lang="zh-CN" altLang="en-US" sz="1200" kern="1200" dirty="0">
                <a:solidFill>
                  <a:schemeClr val="tx1"/>
                </a:solidFill>
                <a:effectLst/>
                <a:latin typeface="+mn-lt"/>
                <a:ea typeface="+mn-ea"/>
                <a:cs typeface="+mn-cs"/>
              </a:rPr>
              <a:t>是一个周期。</a:t>
            </a:r>
          </a:p>
          <a:p>
            <a:r>
              <a:rPr lang="zh-CN" altLang="en-US" sz="1200" kern="1200" dirty="0">
                <a:solidFill>
                  <a:schemeClr val="tx1"/>
                </a:solidFill>
                <a:effectLst/>
                <a:latin typeface="+mn-lt"/>
                <a:ea typeface="+mn-ea"/>
                <a:cs typeface="+mn-cs"/>
              </a:rPr>
              <a:t>它是怎么做的？他有两束干涉光，</a:t>
            </a:r>
          </a:p>
          <a:p>
            <a:r>
              <a:rPr lang="zh-CN" altLang="en-US" sz="1200" kern="1200" dirty="0">
                <a:solidFill>
                  <a:schemeClr val="tx1"/>
                </a:solidFill>
                <a:effectLst/>
                <a:latin typeface="+mn-lt"/>
                <a:ea typeface="+mn-ea"/>
                <a:cs typeface="+mn-cs"/>
              </a:rPr>
              <a:t>然后让它在光纤的位置产生干涉条纹，大家是观测过干涉条纹，</a:t>
            </a:r>
          </a:p>
          <a:p>
            <a:r>
              <a:rPr lang="zh-CN" altLang="en-US" sz="1200" kern="1200" dirty="0">
                <a:solidFill>
                  <a:schemeClr val="tx1"/>
                </a:solidFill>
                <a:effectLst/>
                <a:latin typeface="+mn-lt"/>
                <a:ea typeface="+mn-ea"/>
                <a:cs typeface="+mn-cs"/>
              </a:rPr>
              <a:t>干涉条纹，每一个条纹，中间最亮，对不对？边缘部分还不完全是。</a:t>
            </a:r>
          </a:p>
          <a:p>
            <a:r>
              <a:rPr lang="zh-CN" altLang="en-US" sz="1200" kern="1200" dirty="0">
                <a:solidFill>
                  <a:schemeClr val="tx1"/>
                </a:solidFill>
                <a:effectLst/>
                <a:latin typeface="+mn-lt"/>
                <a:ea typeface="+mn-ea"/>
                <a:cs typeface="+mn-cs"/>
              </a:rPr>
              <a:t>同等亮度。</a:t>
            </a:r>
          </a:p>
          <a:p>
            <a:r>
              <a:rPr lang="zh-CN" altLang="en-US" sz="1200" kern="1200" dirty="0">
                <a:solidFill>
                  <a:schemeClr val="tx1"/>
                </a:solidFill>
                <a:effectLst/>
                <a:latin typeface="+mn-lt"/>
                <a:ea typeface="+mn-ea"/>
                <a:cs typeface="+mn-cs"/>
              </a:rPr>
              <a:t>这是干涉的中心和边缘，它也是有一个，</a:t>
            </a:r>
          </a:p>
          <a:p>
            <a:r>
              <a:rPr lang="zh-CN" altLang="en-US" sz="1200" kern="1200" dirty="0">
                <a:solidFill>
                  <a:schemeClr val="tx1"/>
                </a:solidFill>
                <a:effectLst/>
                <a:latin typeface="+mn-lt"/>
                <a:ea typeface="+mn-ea"/>
                <a:cs typeface="+mn-cs"/>
              </a:rPr>
              <a:t>有一个分布，因此由于它的干涉条纹强度的分布，</a:t>
            </a:r>
          </a:p>
          <a:p>
            <a:r>
              <a:rPr lang="zh-CN" altLang="en-US" sz="1200" kern="1200" dirty="0">
                <a:solidFill>
                  <a:schemeClr val="tx1"/>
                </a:solidFill>
                <a:effectLst/>
                <a:latin typeface="+mn-lt"/>
                <a:ea typeface="+mn-ea"/>
                <a:cs typeface="+mn-cs"/>
              </a:rPr>
              <a:t>所以就使它产生了它的折射率强的分布。</a:t>
            </a:r>
          </a:p>
          <a:p>
            <a:r>
              <a:rPr lang="zh-CN" altLang="en-US" sz="1200" kern="1200" dirty="0">
                <a:solidFill>
                  <a:schemeClr val="tx1"/>
                </a:solidFill>
                <a:effectLst/>
                <a:latin typeface="+mn-lt"/>
                <a:ea typeface="+mn-ea"/>
                <a:cs typeface="+mn-cs"/>
              </a:rPr>
              <a:t>因此我说你可以有办法，你可以想办法</a:t>
            </a:r>
          </a:p>
          <a:p>
            <a:r>
              <a:rPr lang="zh-CN" altLang="en-US" sz="1200" kern="1200" dirty="0">
                <a:solidFill>
                  <a:schemeClr val="tx1"/>
                </a:solidFill>
                <a:effectLst/>
                <a:latin typeface="+mn-lt"/>
                <a:ea typeface="+mn-ea"/>
                <a:cs typeface="+mn-cs"/>
              </a:rPr>
              <a:t>做出折射的，做出阶跃型的，也就是说把一下强度到哪儿均匀的又有这个了。</a:t>
            </a:r>
          </a:p>
          <a:p>
            <a:r>
              <a:rPr lang="zh-CN" altLang="en-US" sz="1200" kern="1200" dirty="0">
                <a:solidFill>
                  <a:schemeClr val="tx1"/>
                </a:solidFill>
                <a:effectLst/>
                <a:latin typeface="+mn-lt"/>
                <a:ea typeface="+mn-ea"/>
                <a:cs typeface="+mn-cs"/>
              </a:rPr>
              <a:t>换句话说，又给了我们一个启示，也就是说我想做成什么样，我就可以给它做成什么样子。</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好，这就是说叫布拉格光纤，布拉格光栅。</a:t>
            </a:r>
          </a:p>
          <a:p>
            <a:r>
              <a:rPr lang="zh-CN" altLang="en-US" sz="1200" kern="1200" dirty="0">
                <a:solidFill>
                  <a:schemeClr val="tx1"/>
                </a:solidFill>
                <a:effectLst/>
                <a:latin typeface="+mn-lt"/>
                <a:ea typeface="+mn-ea"/>
                <a:cs typeface="+mn-cs"/>
              </a:rPr>
              <a:t>这是均匀周期</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第二种叫做长周期光栅，</a:t>
            </a:r>
          </a:p>
          <a:p>
            <a:r>
              <a:rPr lang="zh-CN" altLang="en-US" sz="1200" kern="1200" dirty="0">
                <a:solidFill>
                  <a:schemeClr val="tx1"/>
                </a:solidFill>
                <a:effectLst/>
                <a:latin typeface="+mn-lt"/>
                <a:ea typeface="+mn-ea"/>
                <a:cs typeface="+mn-cs"/>
              </a:rPr>
              <a:t>这个是一百微米左右，一百个微米，我的栅格刚才是</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nm</a:t>
            </a:r>
            <a:r>
              <a:rPr lang="zh-CN" altLang="en-US" sz="1200" kern="1200" dirty="0">
                <a:solidFill>
                  <a:schemeClr val="tx1"/>
                </a:solidFill>
                <a:effectLst/>
                <a:latin typeface="+mn-lt"/>
                <a:ea typeface="+mn-ea"/>
                <a:cs typeface="+mn-cs"/>
              </a:rPr>
              <a:t>，现在我这栅格的周期可以达到几百个微米，</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那就他的周期很长。</a:t>
            </a:r>
          </a:p>
          <a:p>
            <a:r>
              <a:rPr lang="zh-CN" altLang="en-US" sz="1200" kern="1200" dirty="0">
                <a:solidFill>
                  <a:schemeClr val="tx1"/>
                </a:solidFill>
                <a:effectLst/>
                <a:latin typeface="+mn-lt"/>
                <a:ea typeface="+mn-ea"/>
                <a:cs typeface="+mn-cs"/>
              </a:rPr>
              <a:t>他对于可以调整是可以调整长波是吧？</a:t>
            </a:r>
          </a:p>
          <a:p>
            <a:r>
              <a:rPr lang="zh-CN" altLang="en-US" sz="1200" kern="1200" dirty="0">
                <a:solidFill>
                  <a:schemeClr val="tx1"/>
                </a:solidFill>
                <a:effectLst/>
                <a:latin typeface="+mn-lt"/>
                <a:ea typeface="+mn-ea"/>
                <a:cs typeface="+mn-cs"/>
              </a:rPr>
              <a:t>所以，仍然是刚才的布拉格的这种形式，它是均匀周期的，但是周期很长，</a:t>
            </a:r>
          </a:p>
          <a:p>
            <a:r>
              <a:rPr lang="zh-CN" altLang="en-US" sz="1200" kern="1200" dirty="0">
                <a:solidFill>
                  <a:schemeClr val="tx1"/>
                </a:solidFill>
                <a:effectLst/>
                <a:latin typeface="+mn-lt"/>
                <a:ea typeface="+mn-ea"/>
                <a:cs typeface="+mn-cs"/>
              </a:rPr>
              <a:t>周期很长。</a:t>
            </a:r>
          </a:p>
          <a:p>
            <a:r>
              <a:rPr lang="zh-CN" altLang="en-US" sz="1200" kern="1200" dirty="0">
                <a:solidFill>
                  <a:schemeClr val="tx1"/>
                </a:solidFill>
                <a:effectLst/>
                <a:latin typeface="+mn-lt"/>
                <a:ea typeface="+mn-ea"/>
                <a:cs typeface="+mn-cs"/>
              </a:rPr>
              <a:t>再一种叫做倾斜光栅，</a:t>
            </a:r>
          </a:p>
          <a:p>
            <a:r>
              <a:rPr lang="zh-CN" altLang="en-US" sz="1200" kern="1200" dirty="0">
                <a:solidFill>
                  <a:schemeClr val="tx1"/>
                </a:solidFill>
                <a:effectLst/>
                <a:latin typeface="+mn-lt"/>
                <a:ea typeface="+mn-ea"/>
                <a:cs typeface="+mn-cs"/>
              </a:rPr>
              <a:t>倾斜光栅。</a:t>
            </a:r>
          </a:p>
          <a:p>
            <a:r>
              <a:rPr lang="zh-CN" altLang="en-US" sz="1200" kern="1200" dirty="0">
                <a:solidFill>
                  <a:schemeClr val="tx1"/>
                </a:solidFill>
                <a:effectLst/>
                <a:latin typeface="+mn-lt"/>
                <a:ea typeface="+mn-ea"/>
                <a:cs typeface="+mn-cs"/>
              </a:rPr>
              <a:t>结果不但做的光纤它是周期的，</a:t>
            </a:r>
          </a:p>
          <a:p>
            <a:r>
              <a:rPr lang="zh-CN" altLang="en-US" sz="1200" kern="1200" dirty="0">
                <a:solidFill>
                  <a:schemeClr val="tx1"/>
                </a:solidFill>
                <a:effectLst/>
                <a:latin typeface="+mn-lt"/>
                <a:ea typeface="+mn-ea"/>
                <a:cs typeface="+mn-cs"/>
              </a:rPr>
              <a:t>是均匀的，是周期的，但是我先把它做成斜的。</a:t>
            </a:r>
          </a:p>
          <a:p>
            <a:r>
              <a:rPr lang="zh-CN" altLang="en-US" sz="1200" kern="1200" dirty="0">
                <a:solidFill>
                  <a:schemeClr val="tx1"/>
                </a:solidFill>
                <a:effectLst/>
                <a:latin typeface="+mn-lt"/>
                <a:ea typeface="+mn-ea"/>
                <a:cs typeface="+mn-cs"/>
              </a:rPr>
              <a:t>要一旦做成斜的光栅的话，大家想一想，</a:t>
            </a:r>
          </a:p>
          <a:p>
            <a:r>
              <a:rPr lang="zh-CN" altLang="en-US" sz="1200" kern="1200" dirty="0">
                <a:solidFill>
                  <a:schemeClr val="tx1"/>
                </a:solidFill>
                <a:effectLst/>
                <a:latin typeface="+mn-lt"/>
                <a:ea typeface="+mn-ea"/>
                <a:cs typeface="+mn-cs"/>
              </a:rPr>
              <a:t>它会产生什么效果？</a:t>
            </a:r>
          </a:p>
          <a:p>
            <a:r>
              <a:rPr lang="zh-CN" altLang="en-US" sz="1200" kern="1200" dirty="0">
                <a:solidFill>
                  <a:schemeClr val="tx1"/>
                </a:solidFill>
                <a:effectLst/>
                <a:latin typeface="+mn-lt"/>
                <a:ea typeface="+mn-ea"/>
                <a:cs typeface="+mn-cs"/>
              </a:rPr>
              <a:t>它的光的反射是因为光纤它的波矢的角度和光传光的角度有一个偏差。</a:t>
            </a:r>
          </a:p>
          <a:p>
            <a:r>
              <a:rPr lang="zh-CN" altLang="en-US" sz="1200" kern="1200" dirty="0">
                <a:solidFill>
                  <a:schemeClr val="tx1"/>
                </a:solidFill>
                <a:effectLst/>
                <a:latin typeface="+mn-lt"/>
                <a:ea typeface="+mn-ea"/>
                <a:cs typeface="+mn-cs"/>
              </a:rPr>
              <a:t>这时候就要有一部分光，直接的理解，叫做有一部分光会反射到包层里面去。</a:t>
            </a:r>
          </a:p>
          <a:p>
            <a:r>
              <a:rPr lang="zh-CN" altLang="en-US" sz="1200" kern="1200" dirty="0">
                <a:solidFill>
                  <a:schemeClr val="tx1"/>
                </a:solidFill>
                <a:effectLst/>
                <a:latin typeface="+mn-lt"/>
                <a:ea typeface="+mn-ea"/>
                <a:cs typeface="+mn-cs"/>
              </a:rPr>
              <a:t>更理论的语言叫做有一个一部分光纤的模式，它就会耦合到包层，里面变成辐射模式，</a:t>
            </a:r>
          </a:p>
          <a:p>
            <a:r>
              <a:rPr lang="zh-CN" altLang="en-US" sz="1200" kern="1200" dirty="0">
                <a:solidFill>
                  <a:schemeClr val="tx1"/>
                </a:solidFill>
                <a:effectLst/>
                <a:latin typeface="+mn-lt"/>
                <a:ea typeface="+mn-ea"/>
                <a:cs typeface="+mn-cs"/>
              </a:rPr>
              <a:t>这叫学术的语言。</a:t>
            </a:r>
          </a:p>
          <a:p>
            <a:r>
              <a:rPr lang="zh-CN" altLang="en-US" sz="1200" kern="1200" dirty="0">
                <a:solidFill>
                  <a:schemeClr val="tx1"/>
                </a:solidFill>
                <a:effectLst/>
                <a:latin typeface="+mn-lt"/>
                <a:ea typeface="+mn-ea"/>
                <a:cs typeface="+mn-cs"/>
              </a:rPr>
              <a:t>所以，</a:t>
            </a:r>
          </a:p>
          <a:p>
            <a:r>
              <a:rPr lang="zh-CN" altLang="en-US" sz="1200" kern="1200" dirty="0">
                <a:solidFill>
                  <a:schemeClr val="tx1"/>
                </a:solidFill>
                <a:effectLst/>
                <a:latin typeface="+mn-lt"/>
                <a:ea typeface="+mn-ea"/>
                <a:cs typeface="+mn-cs"/>
              </a:rPr>
              <a:t>还有这种光栅，</a:t>
            </a:r>
          </a:p>
          <a:p>
            <a:r>
              <a:rPr lang="zh-CN" altLang="en-US" sz="1200" kern="1200" dirty="0">
                <a:solidFill>
                  <a:schemeClr val="tx1"/>
                </a:solidFill>
                <a:effectLst/>
                <a:latin typeface="+mn-lt"/>
                <a:ea typeface="+mn-ea"/>
                <a:cs typeface="+mn-cs"/>
              </a:rPr>
              <a:t>还有这种光栅。</a:t>
            </a:r>
          </a:p>
          <a:p>
            <a:r>
              <a:rPr lang="zh-CN" altLang="en-US" sz="1200" kern="1200" dirty="0">
                <a:solidFill>
                  <a:schemeClr val="tx1"/>
                </a:solidFill>
                <a:effectLst/>
                <a:latin typeface="+mn-lt"/>
                <a:ea typeface="+mn-ea"/>
                <a:cs typeface="+mn-cs"/>
              </a:rPr>
              <a:t>当然了</a:t>
            </a:r>
            <a:r>
              <a:rPr lang="en-US" altLang="zh-CN" sz="1200" kern="1200" dirty="0">
                <a:solidFill>
                  <a:schemeClr val="tx1"/>
                </a:solidFill>
                <a:effectLst/>
                <a:latin typeface="+mn-lt"/>
                <a:ea typeface="+mn-ea"/>
                <a:cs typeface="+mn-cs"/>
              </a:rPr>
              <a:t>ABC3</a:t>
            </a:r>
            <a:r>
              <a:rPr lang="zh-CN" altLang="en-US" sz="1200" kern="1200" dirty="0">
                <a:solidFill>
                  <a:schemeClr val="tx1"/>
                </a:solidFill>
                <a:effectLst/>
                <a:latin typeface="+mn-lt"/>
                <a:ea typeface="+mn-ea"/>
                <a:cs typeface="+mn-cs"/>
              </a:rPr>
              <a:t>种都是均匀周期的，叫均匀周期。</a:t>
            </a:r>
          </a:p>
          <a:p>
            <a:r>
              <a:rPr lang="zh-CN" altLang="en-US" sz="1200" kern="1200" dirty="0">
                <a:solidFill>
                  <a:schemeClr val="tx1"/>
                </a:solidFill>
                <a:effectLst/>
                <a:latin typeface="+mn-lt"/>
                <a:ea typeface="+mn-ea"/>
                <a:cs typeface="+mn-cs"/>
              </a:rPr>
              <a:t>所以我们</a:t>
            </a:r>
          </a:p>
          <a:p>
            <a:r>
              <a:rPr lang="zh-CN" altLang="en-US" sz="1200" kern="1200" dirty="0">
                <a:solidFill>
                  <a:schemeClr val="tx1"/>
                </a:solidFill>
                <a:effectLst/>
                <a:latin typeface="+mn-lt"/>
                <a:ea typeface="+mn-ea"/>
                <a:cs typeface="+mn-cs"/>
              </a:rPr>
              <a:t>那么既然有均匀周期，一定还有非均匀周期，确实有</a:t>
            </a:r>
          </a:p>
          <a:p>
            <a:r>
              <a:rPr lang="zh-CN" altLang="en-US" sz="1200" kern="1200" dirty="0">
                <a:solidFill>
                  <a:schemeClr val="tx1"/>
                </a:solidFill>
                <a:effectLst/>
                <a:latin typeface="+mn-lt"/>
                <a:ea typeface="+mn-ea"/>
                <a:cs typeface="+mn-cs"/>
              </a:rPr>
              <a:t>叫非均匀周期光栅。</a:t>
            </a:r>
          </a:p>
          <a:p>
            <a:r>
              <a:rPr lang="zh-CN" altLang="en-US" sz="1200" kern="1200" dirty="0">
                <a:solidFill>
                  <a:schemeClr val="tx1"/>
                </a:solidFill>
                <a:effectLst/>
                <a:latin typeface="+mn-lt"/>
                <a:ea typeface="+mn-ea"/>
                <a:cs typeface="+mn-cs"/>
              </a:rPr>
              <a:t>你比如说大家看这</a:t>
            </a:r>
          </a:p>
          <a:p>
            <a:r>
              <a:rPr lang="zh-CN" altLang="en-US" sz="1200" kern="1200" dirty="0">
                <a:solidFill>
                  <a:schemeClr val="tx1"/>
                </a:solidFill>
                <a:effectLst/>
                <a:latin typeface="+mn-lt"/>
                <a:ea typeface="+mn-ea"/>
                <a:cs typeface="+mn-cs"/>
              </a:rPr>
              <a:t>好，前面我的周期挺长，我到这儿变成周期很密，甚至我下面我还周期很长，</a:t>
            </a:r>
          </a:p>
          <a:p>
            <a:r>
              <a:rPr lang="zh-CN" altLang="en-US" sz="1200" kern="1200" dirty="0">
                <a:solidFill>
                  <a:schemeClr val="tx1"/>
                </a:solidFill>
                <a:effectLst/>
                <a:latin typeface="+mn-lt"/>
                <a:ea typeface="+mn-ea"/>
                <a:cs typeface="+mn-cs"/>
              </a:rPr>
              <a:t>或者下面我越来越密，有这么一段，</a:t>
            </a:r>
          </a:p>
          <a:p>
            <a:r>
              <a:rPr lang="zh-CN" altLang="en-US" sz="1200" kern="1200" dirty="0">
                <a:solidFill>
                  <a:schemeClr val="tx1"/>
                </a:solidFill>
                <a:effectLst/>
                <a:latin typeface="+mn-lt"/>
                <a:ea typeface="+mn-ea"/>
                <a:cs typeface="+mn-cs"/>
              </a:rPr>
              <a:t>他的光栅周期是不均匀的，</a:t>
            </a:r>
          </a:p>
          <a:p>
            <a:r>
              <a:rPr lang="zh-CN" altLang="en-US" sz="1200" kern="1200" dirty="0">
                <a:solidFill>
                  <a:schemeClr val="tx1"/>
                </a:solidFill>
                <a:effectLst/>
                <a:latin typeface="+mn-lt"/>
                <a:ea typeface="+mn-ea"/>
                <a:cs typeface="+mn-cs"/>
              </a:rPr>
              <a:t>是不均匀的。</a:t>
            </a:r>
          </a:p>
          <a:p>
            <a:r>
              <a:rPr lang="zh-CN" altLang="en-US" sz="1200" kern="1200" dirty="0">
                <a:solidFill>
                  <a:schemeClr val="tx1"/>
                </a:solidFill>
                <a:effectLst/>
                <a:latin typeface="+mn-lt"/>
                <a:ea typeface="+mn-ea"/>
                <a:cs typeface="+mn-cs"/>
              </a:rPr>
              <a:t>在这个时候我们有一个名字，</a:t>
            </a:r>
          </a:p>
          <a:p>
            <a:r>
              <a:rPr lang="zh-CN" altLang="en-US" sz="1200" kern="1200" dirty="0">
                <a:solidFill>
                  <a:schemeClr val="tx1"/>
                </a:solidFill>
                <a:effectLst/>
                <a:latin typeface="+mn-lt"/>
                <a:ea typeface="+mn-ea"/>
                <a:cs typeface="+mn-cs"/>
              </a:rPr>
              <a:t>叫什么？叫他叫啁啾光栅。</a:t>
            </a:r>
          </a:p>
          <a:p>
            <a:r>
              <a:rPr lang="zh-CN" altLang="en-US" sz="1200" kern="1200" dirty="0">
                <a:solidFill>
                  <a:schemeClr val="tx1"/>
                </a:solidFill>
                <a:effectLst/>
                <a:latin typeface="+mn-lt"/>
                <a:ea typeface="+mn-ea"/>
                <a:cs typeface="+mn-cs"/>
              </a:rPr>
              <a:t>啁啾光栅。</a:t>
            </a:r>
          </a:p>
          <a:p>
            <a:r>
              <a:rPr lang="zh-CN" altLang="en-US" sz="1200" kern="1200" dirty="0">
                <a:solidFill>
                  <a:schemeClr val="tx1"/>
                </a:solidFill>
                <a:effectLst/>
                <a:latin typeface="+mn-lt"/>
                <a:ea typeface="+mn-ea"/>
                <a:cs typeface="+mn-cs"/>
              </a:rPr>
              <a:t>大家啁啾是什么意思？形容鸟叫。</a:t>
            </a:r>
          </a:p>
          <a:p>
            <a:r>
              <a:rPr lang="zh-CN" altLang="en-US" sz="1200" kern="1200" dirty="0">
                <a:solidFill>
                  <a:schemeClr val="tx1"/>
                </a:solidFill>
                <a:effectLst/>
                <a:latin typeface="+mn-lt"/>
                <a:ea typeface="+mn-ea"/>
                <a:cs typeface="+mn-cs"/>
              </a:rPr>
              <a:t>鸟的叫是不是？</a:t>
            </a:r>
          </a:p>
          <a:p>
            <a:r>
              <a:rPr lang="zh-CN" altLang="en-US" sz="1200" kern="1200" dirty="0">
                <a:solidFill>
                  <a:schemeClr val="tx1"/>
                </a:solidFill>
                <a:effectLst/>
                <a:latin typeface="+mn-lt"/>
                <a:ea typeface="+mn-ea"/>
                <a:cs typeface="+mn-cs"/>
              </a:rPr>
              <a:t>但我的频率很低，就是这鸟叫很好听。</a:t>
            </a:r>
          </a:p>
          <a:p>
            <a:r>
              <a:rPr lang="zh-CN" altLang="en-US" sz="1200" kern="1200" dirty="0">
                <a:solidFill>
                  <a:schemeClr val="tx1"/>
                </a:solidFill>
                <a:effectLst/>
                <a:latin typeface="+mn-lt"/>
                <a:ea typeface="+mn-ea"/>
                <a:cs typeface="+mn-cs"/>
              </a:rPr>
              <a:t>对，很像那个样子，他们是谁谁学得真的是很精彩。</a:t>
            </a:r>
          </a:p>
          <a:p>
            <a:r>
              <a:rPr lang="zh-CN" altLang="en-US" sz="1200" kern="1200" dirty="0">
                <a:solidFill>
                  <a:schemeClr val="tx1"/>
                </a:solidFill>
                <a:effectLst/>
                <a:latin typeface="+mn-lt"/>
                <a:ea typeface="+mn-ea"/>
                <a:cs typeface="+mn-cs"/>
              </a:rPr>
              <a:t>他叫起来你再去听讲，他不是说</a:t>
            </a:r>
          </a:p>
          <a:p>
            <a:r>
              <a:rPr lang="zh-CN" altLang="en-US" sz="1200" kern="1200" dirty="0">
                <a:solidFill>
                  <a:schemeClr val="tx1"/>
                </a:solidFill>
                <a:effectLst/>
                <a:latin typeface="+mn-lt"/>
                <a:ea typeface="+mn-ea"/>
                <a:cs typeface="+mn-cs"/>
              </a:rPr>
              <a:t>均匀的强度，不可能，所以每一个鸟它都有频率的，他给我前强后弱，就前头比你高，或者频率低，所以才很美妙，鸟的叫声才能不一样。</a:t>
            </a:r>
          </a:p>
          <a:p>
            <a:r>
              <a:rPr lang="zh-CN" altLang="en-US" sz="1200" kern="1200" dirty="0">
                <a:solidFill>
                  <a:schemeClr val="tx1"/>
                </a:solidFill>
                <a:effectLst/>
                <a:latin typeface="+mn-lt"/>
                <a:ea typeface="+mn-ea"/>
                <a:cs typeface="+mn-cs"/>
              </a:rPr>
              <a:t>所以鸟的叫声的频率变化，</a:t>
            </a:r>
          </a:p>
          <a:p>
            <a:r>
              <a:rPr lang="zh-CN" altLang="en-US" sz="1200" kern="1200" dirty="0">
                <a:solidFill>
                  <a:schemeClr val="tx1"/>
                </a:solidFill>
                <a:effectLst/>
                <a:latin typeface="+mn-lt"/>
                <a:ea typeface="+mn-ea"/>
                <a:cs typeface="+mn-cs"/>
              </a:rPr>
              <a:t>在文学上叫做啁啾，</a:t>
            </a:r>
          </a:p>
          <a:p>
            <a:r>
              <a:rPr lang="zh-CN" altLang="en-US" sz="1200" kern="1200" dirty="0">
                <a:solidFill>
                  <a:schemeClr val="tx1"/>
                </a:solidFill>
                <a:effectLst/>
                <a:latin typeface="+mn-lt"/>
                <a:ea typeface="+mn-ea"/>
                <a:cs typeface="+mn-cs"/>
              </a:rPr>
              <a:t>就这两个字叫啁啾。</a:t>
            </a:r>
          </a:p>
          <a:p>
            <a:r>
              <a:rPr lang="zh-CN" altLang="en-US" sz="1200" kern="1200" dirty="0">
                <a:solidFill>
                  <a:schemeClr val="tx1"/>
                </a:solidFill>
                <a:effectLst/>
                <a:latin typeface="+mn-lt"/>
                <a:ea typeface="+mn-ea"/>
                <a:cs typeface="+mn-cs"/>
              </a:rPr>
              <a:t>所以我们由于对应于不同频率的反射不同，这儿短波这传播，所以它过程当中它有一个频率的变化，所以因此给他起个名字叫啁啾光纤。</a:t>
            </a:r>
          </a:p>
          <a:p>
            <a:r>
              <a:rPr lang="zh-CN" altLang="en-US" sz="1200" kern="1200" dirty="0">
                <a:solidFill>
                  <a:schemeClr val="tx1"/>
                </a:solidFill>
                <a:effectLst/>
                <a:latin typeface="+mn-lt"/>
                <a:ea typeface="+mn-ea"/>
                <a:cs typeface="+mn-cs"/>
              </a:rPr>
              <a:t>就经栅格间距不是常数，而是沿光轴变化。</a:t>
            </a:r>
          </a:p>
          <a:p>
            <a:r>
              <a:rPr lang="zh-CN" altLang="en-US" sz="1200" kern="1200" dirty="0">
                <a:solidFill>
                  <a:schemeClr val="tx1"/>
                </a:solidFill>
                <a:effectLst/>
                <a:latin typeface="+mn-lt"/>
                <a:ea typeface="+mn-ea"/>
                <a:cs typeface="+mn-cs"/>
              </a:rPr>
              <a:t>不同栅格对于不同的反射波长，所以有较宽反射光谱。</a:t>
            </a:r>
          </a:p>
          <a:p>
            <a:r>
              <a:rPr lang="zh-CN" altLang="en-US" sz="1200" kern="1200" dirty="0">
                <a:solidFill>
                  <a:schemeClr val="tx1"/>
                </a:solidFill>
                <a:effectLst/>
                <a:latin typeface="+mn-lt"/>
                <a:ea typeface="+mn-ea"/>
                <a:cs typeface="+mn-cs"/>
              </a:rPr>
              <a:t>就是我反射长波。</a:t>
            </a:r>
          </a:p>
          <a:p>
            <a:r>
              <a:rPr lang="zh-CN" altLang="en-US" sz="1200" kern="1200" dirty="0">
                <a:solidFill>
                  <a:schemeClr val="tx1"/>
                </a:solidFill>
                <a:effectLst/>
                <a:latin typeface="+mn-lt"/>
                <a:ea typeface="+mn-ea"/>
                <a:cs typeface="+mn-cs"/>
              </a:rPr>
              <a:t>换成长波比较密的周期，可以反射短波它反射的波长比较宽的，</a:t>
            </a:r>
          </a:p>
          <a:p>
            <a:r>
              <a:rPr lang="zh-CN" altLang="en-US" sz="1200" kern="1200" dirty="0">
                <a:solidFill>
                  <a:schemeClr val="tx1"/>
                </a:solidFill>
                <a:effectLst/>
                <a:latin typeface="+mn-lt"/>
                <a:ea typeface="+mn-ea"/>
                <a:cs typeface="+mn-cs"/>
              </a:rPr>
              <a:t>比较宽的。</a:t>
            </a:r>
          </a:p>
          <a:p>
            <a:r>
              <a:rPr lang="zh-CN" altLang="en-US" sz="1200" kern="1200" dirty="0">
                <a:solidFill>
                  <a:schemeClr val="tx1"/>
                </a:solidFill>
                <a:effectLst/>
                <a:latin typeface="+mn-lt"/>
                <a:ea typeface="+mn-ea"/>
                <a:cs typeface="+mn-cs"/>
              </a:rPr>
              <a:t>要宽点。</a:t>
            </a:r>
          </a:p>
          <a:p>
            <a:r>
              <a:rPr lang="zh-CN" altLang="en-US" sz="1200" kern="1200" dirty="0">
                <a:solidFill>
                  <a:schemeClr val="tx1"/>
                </a:solidFill>
                <a:effectLst/>
                <a:latin typeface="+mn-lt"/>
                <a:ea typeface="+mn-ea"/>
                <a:cs typeface="+mn-cs"/>
              </a:rPr>
              <a:t>所以这就叫还有</a:t>
            </a:r>
          </a:p>
          <a:p>
            <a:r>
              <a:rPr lang="zh-CN" altLang="en-US" sz="1200" kern="1200" dirty="0">
                <a:solidFill>
                  <a:schemeClr val="tx1"/>
                </a:solidFill>
                <a:effectLst/>
                <a:latin typeface="+mn-lt"/>
                <a:ea typeface="+mn-ea"/>
                <a:cs typeface="+mn-cs"/>
              </a:rPr>
              <a:t>一种</a:t>
            </a:r>
          </a:p>
          <a:p>
            <a:r>
              <a:rPr lang="zh-CN" altLang="en-US" sz="1200" kern="1200" dirty="0">
                <a:solidFill>
                  <a:schemeClr val="tx1"/>
                </a:solidFill>
                <a:effectLst/>
                <a:latin typeface="+mn-lt"/>
                <a:ea typeface="+mn-ea"/>
                <a:cs typeface="+mn-cs"/>
              </a:rPr>
              <a:t>叫什么？也是非均匀周期的，它产生了一种剪短，比如说像这种东西，</a:t>
            </a:r>
          </a:p>
          <a:p>
            <a:r>
              <a:rPr lang="zh-CN" altLang="en-US" sz="1200" kern="1200" dirty="0">
                <a:solidFill>
                  <a:schemeClr val="tx1"/>
                </a:solidFill>
                <a:effectLst/>
                <a:latin typeface="+mn-lt"/>
                <a:ea typeface="+mn-ea"/>
                <a:cs typeface="+mn-cs"/>
              </a:rPr>
              <a:t>大家看，</a:t>
            </a:r>
          </a:p>
          <a:p>
            <a:r>
              <a:rPr lang="zh-CN" altLang="en-US" sz="1200" kern="1200" dirty="0">
                <a:solidFill>
                  <a:schemeClr val="tx1"/>
                </a:solidFill>
                <a:effectLst/>
                <a:latin typeface="+mn-lt"/>
                <a:ea typeface="+mn-ea"/>
                <a:cs typeface="+mn-cs"/>
              </a:rPr>
              <a:t>本来前面均匀、均均到这，</a:t>
            </a:r>
          </a:p>
          <a:p>
            <a:r>
              <a:rPr lang="zh-CN" altLang="en-US" sz="1200" kern="1200" dirty="0">
                <a:solidFill>
                  <a:schemeClr val="tx1"/>
                </a:solidFill>
                <a:effectLst/>
                <a:latin typeface="+mn-lt"/>
                <a:ea typeface="+mn-ea"/>
                <a:cs typeface="+mn-cs"/>
              </a:rPr>
              <a:t>怕他产生了一个阶跃。</a:t>
            </a:r>
          </a:p>
          <a:p>
            <a:r>
              <a:rPr lang="zh-CN" altLang="en-US" sz="1200" kern="1200" dirty="0">
                <a:solidFill>
                  <a:schemeClr val="tx1"/>
                </a:solidFill>
                <a:effectLst/>
                <a:latin typeface="+mn-lt"/>
                <a:ea typeface="+mn-ea"/>
                <a:cs typeface="+mn-cs"/>
              </a:rPr>
              <a:t>断裂，</a:t>
            </a:r>
          </a:p>
          <a:p>
            <a:r>
              <a:rPr lang="zh-CN" altLang="en-US" sz="1200" kern="1200" dirty="0">
                <a:solidFill>
                  <a:schemeClr val="tx1"/>
                </a:solidFill>
                <a:effectLst/>
                <a:latin typeface="+mn-lt"/>
                <a:ea typeface="+mn-ea"/>
                <a:cs typeface="+mn-cs"/>
              </a:rPr>
              <a:t>或者是阶跃，完全不一样，宽窄也不一样，它的周期也变了。</a:t>
            </a:r>
          </a:p>
          <a:p>
            <a:r>
              <a:rPr lang="zh-CN" altLang="en-US" sz="1200" kern="1200" dirty="0">
                <a:solidFill>
                  <a:schemeClr val="tx1"/>
                </a:solidFill>
                <a:effectLst/>
                <a:latin typeface="+mn-lt"/>
                <a:ea typeface="+mn-ea"/>
                <a:cs typeface="+mn-cs"/>
              </a:rPr>
              <a:t>所以在均匀周期光纤的某个位置</a:t>
            </a:r>
          </a:p>
          <a:p>
            <a:r>
              <a:rPr lang="zh-CN" altLang="en-US" sz="1200" kern="1200" dirty="0">
                <a:solidFill>
                  <a:schemeClr val="tx1"/>
                </a:solidFill>
                <a:effectLst/>
                <a:latin typeface="+mn-lt"/>
                <a:ea typeface="+mn-ea"/>
                <a:cs typeface="+mn-cs"/>
              </a:rPr>
              <a:t>，来设置一个位置跳变，</a:t>
            </a:r>
          </a:p>
          <a:p>
            <a:r>
              <a:rPr lang="zh-CN" altLang="en-US" sz="1200" kern="1200" dirty="0">
                <a:solidFill>
                  <a:schemeClr val="tx1"/>
                </a:solidFill>
                <a:effectLst/>
                <a:latin typeface="+mn-lt"/>
                <a:ea typeface="+mn-ea"/>
                <a:cs typeface="+mn-cs"/>
              </a:rPr>
              <a:t>来改变光谱的分布。</a:t>
            </a:r>
          </a:p>
          <a:p>
            <a:r>
              <a:rPr lang="zh-CN" altLang="en-US" sz="1200" kern="1200" dirty="0">
                <a:solidFill>
                  <a:schemeClr val="tx1"/>
                </a:solidFill>
                <a:effectLst/>
                <a:latin typeface="+mn-lt"/>
                <a:ea typeface="+mn-ea"/>
                <a:cs typeface="+mn-cs"/>
              </a:rPr>
              <a:t>这个就叫做相移光纤光栅，</a:t>
            </a:r>
          </a:p>
          <a:p>
            <a:r>
              <a:rPr lang="zh-CN" altLang="en-US" sz="1200" kern="1200" dirty="0">
                <a:solidFill>
                  <a:schemeClr val="tx1"/>
                </a:solidFill>
                <a:effectLst/>
                <a:latin typeface="+mn-lt"/>
                <a:ea typeface="+mn-ea"/>
                <a:cs typeface="+mn-cs"/>
              </a:rPr>
              <a:t>相移光纤光栅</a:t>
            </a:r>
          </a:p>
          <a:p>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所以还有很多种，基本上就这么多。</a:t>
            </a:r>
          </a:p>
          <a:p>
            <a:r>
              <a:rPr lang="zh-CN" altLang="en-US" sz="1200" kern="1200" dirty="0">
                <a:solidFill>
                  <a:schemeClr val="tx1"/>
                </a:solidFill>
                <a:effectLst/>
                <a:latin typeface="+mn-lt"/>
                <a:ea typeface="+mn-ea"/>
                <a:cs typeface="+mn-cs"/>
              </a:rPr>
              <a:t>这么多种，当然</a:t>
            </a:r>
          </a:p>
          <a:p>
            <a:r>
              <a:rPr lang="zh-CN" altLang="en-US" sz="1200" kern="1200" dirty="0">
                <a:solidFill>
                  <a:schemeClr val="tx1"/>
                </a:solidFill>
                <a:effectLst/>
                <a:latin typeface="+mn-lt"/>
                <a:ea typeface="+mn-ea"/>
                <a:cs typeface="+mn-cs"/>
              </a:rPr>
              <a:t>我们分析</a:t>
            </a:r>
          </a:p>
          <a:p>
            <a:r>
              <a:rPr lang="zh-CN" altLang="en-US" sz="1200" kern="1200" dirty="0">
                <a:solidFill>
                  <a:schemeClr val="tx1"/>
                </a:solidFill>
                <a:effectLst/>
                <a:latin typeface="+mn-lt"/>
                <a:ea typeface="+mn-ea"/>
                <a:cs typeface="+mn-cs"/>
              </a:rPr>
              <a:t>我们会涉及到均匀不均匀，但是主要还是布拉格为主。</a:t>
            </a:r>
          </a:p>
          <a:p>
            <a:r>
              <a:rPr lang="zh-CN" altLang="en-US" sz="1200" kern="1200" dirty="0">
                <a:solidFill>
                  <a:schemeClr val="tx1"/>
                </a:solidFill>
                <a:effectLst/>
                <a:latin typeface="+mn-lt"/>
                <a:ea typeface="+mn-ea"/>
                <a:cs typeface="+mn-cs"/>
              </a:rPr>
              <a:t>比较均匀周期作为我们学习的一个切入点。</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当然下面还有更多的，我们就先不说，想做成什么样就做成什么样。</a:t>
            </a:r>
          </a:p>
          <a:p>
            <a:r>
              <a:rPr lang="zh-CN" altLang="en-US" sz="1200" kern="1200" dirty="0">
                <a:solidFill>
                  <a:schemeClr val="tx1"/>
                </a:solidFill>
                <a:effectLst/>
                <a:latin typeface="+mn-lt"/>
                <a:ea typeface="+mn-ea"/>
                <a:cs typeface="+mn-cs"/>
              </a:rPr>
              <a:t>这就是折射率变化的图像，它会做成这样，我做成这样等等，都是非常的</a:t>
            </a:r>
          </a:p>
          <a:p>
            <a:r>
              <a:rPr lang="zh-CN" altLang="en-US" sz="1200" kern="1200" dirty="0">
                <a:solidFill>
                  <a:schemeClr val="tx1"/>
                </a:solidFill>
                <a:effectLst/>
                <a:latin typeface="+mn-lt"/>
                <a:ea typeface="+mn-ea"/>
                <a:cs typeface="+mn-cs"/>
              </a:rPr>
              <a:t>各有各的用各有各的用。</a:t>
            </a:r>
          </a:p>
          <a:p>
            <a:r>
              <a:rPr lang="zh-CN" altLang="en-US" sz="1200" kern="1200" dirty="0">
                <a:solidFill>
                  <a:schemeClr val="tx1"/>
                </a:solidFill>
                <a:effectLst/>
                <a:latin typeface="+mn-lt"/>
                <a:ea typeface="+mn-ea"/>
                <a:cs typeface="+mn-cs"/>
              </a:rPr>
              <a:t>这叫变迹就是方程，这叫周期。</a:t>
            </a:r>
          </a:p>
          <a:p>
            <a:r>
              <a:rPr lang="zh-CN" altLang="en-US" sz="1200" kern="1200" dirty="0">
                <a:solidFill>
                  <a:schemeClr val="tx1"/>
                </a:solidFill>
                <a:effectLst/>
                <a:latin typeface="+mn-lt"/>
                <a:ea typeface="+mn-ea"/>
                <a:cs typeface="+mn-cs"/>
              </a:rPr>
              <a:t>折断就是</a:t>
            </a:r>
          </a:p>
          <a:p>
            <a:r>
              <a:rPr lang="zh-CN" altLang="en-US" sz="1200" kern="1200" dirty="0">
                <a:solidFill>
                  <a:schemeClr val="tx1"/>
                </a:solidFill>
                <a:effectLst/>
                <a:latin typeface="+mn-lt"/>
                <a:ea typeface="+mn-ea"/>
                <a:cs typeface="+mn-cs"/>
              </a:rPr>
              <a:t>光光山庄光纤风扇很多。</a:t>
            </a:r>
          </a:p>
          <a:p>
            <a:r>
              <a:rPr lang="zh-CN" altLang="en-US" sz="1200" kern="1200" dirty="0">
                <a:solidFill>
                  <a:schemeClr val="tx1"/>
                </a:solidFill>
                <a:effectLst/>
                <a:latin typeface="+mn-lt"/>
                <a:ea typeface="+mn-ea"/>
                <a:cs typeface="+mn-cs"/>
              </a:rPr>
              <a:t>好，讲这么多，我们要从理论上来给大家给出一个简单的光栅传感原理，为什么要给？是因为我们必须找到一个关系式，没有关系式，我们下面怎么做，不知道做。</a:t>
            </a:r>
          </a:p>
          <a:p>
            <a:r>
              <a:rPr lang="zh-CN" altLang="en-US" sz="1200" kern="1200" dirty="0">
                <a:solidFill>
                  <a:schemeClr val="tx1"/>
                </a:solidFill>
                <a:effectLst/>
                <a:latin typeface="+mn-lt"/>
                <a:ea typeface="+mn-ea"/>
                <a:cs typeface="+mn-cs"/>
              </a:rPr>
              <a:t>所以要找到关系。</a:t>
            </a:r>
          </a:p>
          <a:p>
            <a:r>
              <a:rPr lang="zh-CN" altLang="en-US" sz="1200" kern="1200" dirty="0">
                <a:solidFill>
                  <a:schemeClr val="tx1"/>
                </a:solidFill>
                <a:effectLst/>
                <a:latin typeface="+mn-lt"/>
                <a:ea typeface="+mn-ea"/>
                <a:cs typeface="+mn-cs"/>
              </a:rPr>
              <a:t>好，我们看布拉格光栅。</a:t>
            </a:r>
          </a:p>
          <a:p>
            <a:r>
              <a:rPr lang="zh-CN" altLang="en-US" sz="1200" kern="1200" dirty="0">
                <a:solidFill>
                  <a:schemeClr val="tx1"/>
                </a:solidFill>
                <a:effectLst/>
                <a:latin typeface="+mn-lt"/>
                <a:ea typeface="+mn-ea"/>
                <a:cs typeface="+mn-cs"/>
              </a:rPr>
              <a:t>在实践中我们已经测到</a:t>
            </a:r>
          </a:p>
          <a:p>
            <a:r>
              <a:rPr lang="zh-CN" altLang="en-US" sz="1200" kern="1200" dirty="0">
                <a:solidFill>
                  <a:schemeClr val="tx1"/>
                </a:solidFill>
                <a:effectLst/>
                <a:latin typeface="+mn-lt"/>
                <a:ea typeface="+mn-ea"/>
                <a:cs typeface="+mn-cs"/>
              </a:rPr>
              <a:t>一个这么宽的光谱，</a:t>
            </a:r>
          </a:p>
          <a:p>
            <a:r>
              <a:rPr lang="zh-CN" altLang="en-US" sz="1200" kern="1200" dirty="0">
                <a:solidFill>
                  <a:schemeClr val="tx1"/>
                </a:solidFill>
                <a:effectLst/>
                <a:latin typeface="+mn-lt"/>
                <a:ea typeface="+mn-ea"/>
                <a:cs typeface="+mn-cs"/>
              </a:rPr>
              <a:t>过去以后它却产生了某一个缺陷，</a:t>
            </a:r>
          </a:p>
          <a:p>
            <a:r>
              <a:rPr lang="zh-CN" altLang="en-US" sz="1200" kern="1200" dirty="0">
                <a:solidFill>
                  <a:schemeClr val="tx1"/>
                </a:solidFill>
                <a:effectLst/>
                <a:latin typeface="+mn-lt"/>
                <a:ea typeface="+mn-ea"/>
                <a:cs typeface="+mn-cs"/>
              </a:rPr>
              <a:t>少了一部分，他是因为被它反射，</a:t>
            </a:r>
          </a:p>
          <a:p>
            <a:r>
              <a:rPr lang="zh-CN" altLang="en-US" sz="1200" kern="1200" dirty="0">
                <a:solidFill>
                  <a:schemeClr val="tx1"/>
                </a:solidFill>
                <a:effectLst/>
                <a:latin typeface="+mn-lt"/>
                <a:ea typeface="+mn-ea"/>
                <a:cs typeface="+mn-cs"/>
              </a:rPr>
              <a:t>被它反射。</a:t>
            </a:r>
          </a:p>
          <a:p>
            <a:r>
              <a:rPr lang="zh-CN" altLang="en-US" sz="1200" kern="1200" dirty="0">
                <a:solidFill>
                  <a:schemeClr val="tx1"/>
                </a:solidFill>
                <a:effectLst/>
                <a:latin typeface="+mn-lt"/>
                <a:ea typeface="+mn-ea"/>
                <a:cs typeface="+mn-cs"/>
              </a:rPr>
              <a:t>那么理论和实践都证明了他们有这样一个关系式，</a:t>
            </a:r>
          </a:p>
          <a:p>
            <a:r>
              <a:rPr lang="zh-CN" altLang="en-US" sz="1200" kern="1200" dirty="0">
                <a:solidFill>
                  <a:schemeClr val="tx1"/>
                </a:solidFill>
                <a:effectLst/>
                <a:latin typeface="+mn-lt"/>
                <a:ea typeface="+mn-ea"/>
                <a:cs typeface="+mn-cs"/>
              </a:rPr>
              <a:t>也就是说反射波的</a:t>
            </a:r>
          </a:p>
          <a:p>
            <a:r>
              <a:rPr lang="zh-CN" altLang="en-US" sz="1200" kern="1200" dirty="0">
                <a:solidFill>
                  <a:schemeClr val="tx1"/>
                </a:solidFill>
                <a:effectLst/>
                <a:latin typeface="+mn-lt"/>
                <a:ea typeface="+mn-ea"/>
                <a:cs typeface="+mn-cs"/>
              </a:rPr>
              <a:t>反射波的中心波长，如果我们叫兰姆达</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光栅的周期，我们叫它</a:t>
            </a:r>
          </a:p>
          <a:p>
            <a:r>
              <a:rPr lang="zh-CN" altLang="en-US" sz="1200" kern="1200" dirty="0">
                <a:solidFill>
                  <a:schemeClr val="tx1"/>
                </a:solidFill>
                <a:effectLst/>
                <a:latin typeface="+mn-lt"/>
                <a:ea typeface="+mn-ea"/>
                <a:cs typeface="+mn-cs"/>
              </a:rPr>
              <a:t>大兰姆达，</a:t>
            </a:r>
          </a:p>
          <a:p>
            <a:r>
              <a:rPr lang="zh-CN" altLang="en-US" sz="1200" kern="1200" dirty="0">
                <a:solidFill>
                  <a:schemeClr val="tx1"/>
                </a:solidFill>
                <a:effectLst/>
                <a:latin typeface="+mn-lt"/>
                <a:ea typeface="+mn-ea"/>
                <a:cs typeface="+mn-cs"/>
              </a:rPr>
              <a:t>然后折射率的有效折射率，我们叫做</a:t>
            </a:r>
            <a:r>
              <a:rPr lang="en-US" altLang="zh-CN" sz="1200" kern="1200" dirty="0">
                <a:solidFill>
                  <a:schemeClr val="tx1"/>
                </a:solidFill>
                <a:effectLst/>
                <a:latin typeface="+mn-lt"/>
                <a:ea typeface="+mn-ea"/>
                <a:cs typeface="+mn-cs"/>
              </a:rPr>
              <a:t>N</a:t>
            </a:r>
          </a:p>
          <a:p>
            <a:r>
              <a:rPr lang="en-US" altLang="zh-CN" sz="1200" kern="1200" dirty="0">
                <a:solidFill>
                  <a:schemeClr val="tx1"/>
                </a:solidFill>
                <a:effectLst/>
                <a:latin typeface="+mn-lt"/>
                <a:ea typeface="+mn-ea"/>
                <a:cs typeface="+mn-cs"/>
              </a:rPr>
              <a:t>EFF</a:t>
            </a:r>
            <a:r>
              <a:rPr lang="zh-CN" altLang="en-US" sz="1200" kern="1200" dirty="0">
                <a:solidFill>
                  <a:schemeClr val="tx1"/>
                </a:solidFill>
                <a:effectLst/>
                <a:latin typeface="+mn-lt"/>
                <a:ea typeface="+mn-ea"/>
                <a:cs typeface="+mn-cs"/>
              </a:rPr>
              <a:t>好，我们设定这么三个光纤的参数。</a:t>
            </a:r>
          </a:p>
          <a:p>
            <a:r>
              <a:rPr lang="zh-CN" altLang="en-US" sz="1200" kern="1200" dirty="0">
                <a:solidFill>
                  <a:schemeClr val="tx1"/>
                </a:solidFill>
                <a:effectLst/>
                <a:latin typeface="+mn-lt"/>
                <a:ea typeface="+mn-ea"/>
                <a:cs typeface="+mn-cs"/>
              </a:rPr>
              <a:t>好，这时候就有</a:t>
            </a:r>
          </a:p>
          <a:p>
            <a:r>
              <a:rPr lang="zh-CN" altLang="en-US" sz="1200" kern="1200" dirty="0">
                <a:solidFill>
                  <a:schemeClr val="tx1"/>
                </a:solidFill>
                <a:effectLst/>
                <a:latin typeface="+mn-lt"/>
                <a:ea typeface="+mn-ea"/>
                <a:cs typeface="+mn-cs"/>
              </a:rPr>
              <a:t>它的反射，它的反射中心波长与什么有关？</a:t>
            </a:r>
          </a:p>
          <a:p>
            <a:r>
              <a:rPr lang="zh-CN" altLang="en-US" sz="1200" kern="1200" dirty="0">
                <a:solidFill>
                  <a:schemeClr val="tx1"/>
                </a:solidFill>
                <a:effectLst/>
                <a:latin typeface="+mn-lt"/>
                <a:ea typeface="+mn-ea"/>
                <a:cs typeface="+mn-cs"/>
              </a:rPr>
              <a:t>与</a:t>
            </a:r>
          </a:p>
          <a:p>
            <a:r>
              <a:rPr lang="zh-CN" altLang="en-US" sz="1200" kern="1200" dirty="0">
                <a:solidFill>
                  <a:schemeClr val="tx1"/>
                </a:solidFill>
                <a:effectLst/>
                <a:latin typeface="+mn-lt"/>
                <a:ea typeface="+mn-ea"/>
                <a:cs typeface="+mn-cs"/>
              </a:rPr>
              <a:t>光栅的周期有关，</a:t>
            </a:r>
          </a:p>
          <a:p>
            <a:r>
              <a:rPr lang="zh-CN" altLang="en-US" sz="1200" kern="1200" dirty="0">
                <a:solidFill>
                  <a:schemeClr val="tx1"/>
                </a:solidFill>
                <a:effectLst/>
                <a:latin typeface="+mn-lt"/>
                <a:ea typeface="+mn-ea"/>
                <a:cs typeface="+mn-cs"/>
              </a:rPr>
              <a:t>也就与大量的有关光纤的周期有关，</a:t>
            </a:r>
          </a:p>
          <a:p>
            <a:r>
              <a:rPr lang="zh-CN" altLang="en-US" sz="1200" kern="1200" dirty="0">
                <a:solidFill>
                  <a:schemeClr val="tx1"/>
                </a:solidFill>
                <a:effectLst/>
                <a:latin typeface="+mn-lt"/>
                <a:ea typeface="+mn-ea"/>
                <a:cs typeface="+mn-cs"/>
              </a:rPr>
              <a:t>还与什么有关和折腾的率有关？</a:t>
            </a:r>
          </a:p>
          <a:p>
            <a:r>
              <a:rPr lang="zh-CN" altLang="en-US" sz="1200" kern="1200" dirty="0">
                <a:solidFill>
                  <a:schemeClr val="tx1"/>
                </a:solidFill>
                <a:effectLst/>
                <a:latin typeface="+mn-lt"/>
                <a:ea typeface="+mn-ea"/>
                <a:cs typeface="+mn-cs"/>
              </a:rPr>
              <a:t>他们成这样一个关系是叫二</a:t>
            </a:r>
            <a:r>
              <a:rPr lang="en-US" altLang="zh-CN" sz="1200" kern="1200" dirty="0">
                <a:solidFill>
                  <a:schemeClr val="tx1"/>
                </a:solidFill>
                <a:effectLst/>
                <a:latin typeface="+mn-lt"/>
                <a:ea typeface="+mn-ea"/>
                <a:cs typeface="+mn-cs"/>
              </a:rPr>
              <a:t>N1FF</a:t>
            </a:r>
          </a:p>
          <a:p>
            <a:r>
              <a:rPr lang="zh-CN" altLang="en-US" sz="1200" kern="1200" dirty="0">
                <a:solidFill>
                  <a:schemeClr val="tx1"/>
                </a:solidFill>
                <a:effectLst/>
                <a:latin typeface="+mn-lt"/>
                <a:ea typeface="+mn-ea"/>
                <a:cs typeface="+mn-cs"/>
              </a:rPr>
              <a:t>达到。</a:t>
            </a:r>
          </a:p>
          <a:p>
            <a:r>
              <a:rPr lang="zh-CN" altLang="en-US" sz="1200" kern="1200" dirty="0">
                <a:solidFill>
                  <a:schemeClr val="tx1"/>
                </a:solidFill>
                <a:effectLst/>
                <a:latin typeface="+mn-lt"/>
                <a:ea typeface="+mn-ea"/>
                <a:cs typeface="+mn-cs"/>
              </a:rPr>
              <a:t>这就是说你做的光栅，能反射出多大的中心频率的光，</a:t>
            </a:r>
          </a:p>
          <a:p>
            <a:r>
              <a:rPr lang="zh-CN" altLang="en-US" sz="1200" kern="1200" dirty="0">
                <a:solidFill>
                  <a:schemeClr val="tx1"/>
                </a:solidFill>
                <a:effectLst/>
                <a:latin typeface="+mn-lt"/>
                <a:ea typeface="+mn-ea"/>
                <a:cs typeface="+mn-cs"/>
              </a:rPr>
              <a:t>与这样的结构有关，与折射率的大小有关。</a:t>
            </a:r>
          </a:p>
          <a:p>
            <a:r>
              <a:rPr lang="zh-CN" altLang="en-US" sz="1200" kern="1200" dirty="0">
                <a:solidFill>
                  <a:schemeClr val="tx1"/>
                </a:solidFill>
                <a:effectLst/>
                <a:latin typeface="+mn-lt"/>
                <a:ea typeface="+mn-ea"/>
                <a:cs typeface="+mn-cs"/>
              </a:rPr>
              <a:t>所以如果被测量</a:t>
            </a:r>
          </a:p>
          <a:p>
            <a:r>
              <a:rPr lang="zh-CN" altLang="en-US" sz="1200" kern="1200" dirty="0">
                <a:solidFill>
                  <a:schemeClr val="tx1"/>
                </a:solidFill>
                <a:effectLst/>
                <a:latin typeface="+mn-lt"/>
                <a:ea typeface="+mn-ea"/>
                <a:cs typeface="+mn-cs"/>
              </a:rPr>
              <a:t>反射的是中心频率，由它我们就可以看出一点</a:t>
            </a:r>
          </a:p>
          <a:p>
            <a:r>
              <a:rPr lang="zh-CN" altLang="en-US" sz="1200" kern="1200" dirty="0">
                <a:solidFill>
                  <a:schemeClr val="tx1"/>
                </a:solidFill>
                <a:effectLst/>
                <a:latin typeface="+mn-lt"/>
                <a:ea typeface="+mn-ea"/>
                <a:cs typeface="+mn-cs"/>
              </a:rPr>
              <a:t>端倪了。就是说我们在找这个关系式，好，要想改变中心波长，要想改变它反射的光的性质，可以改变什么？可以改变折射率，</a:t>
            </a:r>
          </a:p>
          <a:p>
            <a:r>
              <a:rPr lang="zh-CN" altLang="en-US" sz="1200" kern="1200" dirty="0">
                <a:solidFill>
                  <a:schemeClr val="tx1"/>
                </a:solidFill>
                <a:effectLst/>
                <a:latin typeface="+mn-lt"/>
                <a:ea typeface="+mn-ea"/>
                <a:cs typeface="+mn-cs"/>
              </a:rPr>
              <a:t>可以改变周期。</a:t>
            </a:r>
          </a:p>
          <a:p>
            <a:r>
              <a:rPr lang="zh-CN" altLang="en-US" sz="1200" kern="1200" dirty="0">
                <a:solidFill>
                  <a:schemeClr val="tx1"/>
                </a:solidFill>
                <a:effectLst/>
                <a:latin typeface="+mn-lt"/>
                <a:ea typeface="+mn-ea"/>
                <a:cs typeface="+mn-cs"/>
              </a:rPr>
              <a:t>那么也就是说你被测量只要是改变了我的折射率，改变了我的周期，那么我反射的中心波长就产生变化，由此</a:t>
            </a:r>
          </a:p>
          <a:p>
            <a:r>
              <a:rPr lang="zh-CN" altLang="en-US" sz="1200" kern="1200" dirty="0">
                <a:solidFill>
                  <a:schemeClr val="tx1"/>
                </a:solidFill>
                <a:effectLst/>
                <a:latin typeface="+mn-lt"/>
                <a:ea typeface="+mn-ea"/>
                <a:cs typeface="+mn-cs"/>
              </a:rPr>
              <a:t>你测的中心波长的变化就对应了被测量，</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从某种意义上说，我们已经找到了他的关系，</a:t>
            </a:r>
          </a:p>
          <a:p>
            <a:r>
              <a:rPr lang="zh-CN" altLang="en-US" sz="1200" kern="1200" dirty="0">
                <a:solidFill>
                  <a:schemeClr val="tx1"/>
                </a:solidFill>
                <a:effectLst/>
                <a:latin typeface="+mn-lt"/>
                <a:ea typeface="+mn-ea"/>
                <a:cs typeface="+mn-cs"/>
              </a:rPr>
              <a:t>找到了他可能的联系的被测量，</a:t>
            </a:r>
          </a:p>
          <a:p>
            <a:r>
              <a:rPr lang="zh-CN" altLang="en-US" sz="1200" kern="1200" dirty="0">
                <a:solidFill>
                  <a:schemeClr val="tx1"/>
                </a:solidFill>
                <a:effectLst/>
                <a:latin typeface="+mn-lt"/>
                <a:ea typeface="+mn-ea"/>
                <a:cs typeface="+mn-cs"/>
              </a:rPr>
              <a:t>就任何被测量都可以改变它，</a:t>
            </a:r>
          </a:p>
          <a:p>
            <a:r>
              <a:rPr lang="zh-CN" altLang="en-US" sz="1200" kern="1200" dirty="0">
                <a:solidFill>
                  <a:schemeClr val="tx1"/>
                </a:solidFill>
                <a:effectLst/>
                <a:latin typeface="+mn-lt"/>
                <a:ea typeface="+mn-ea"/>
                <a:cs typeface="+mn-cs"/>
              </a:rPr>
              <a:t>都可以改变它。</a:t>
            </a:r>
          </a:p>
          <a:p>
            <a:r>
              <a:rPr lang="zh-CN" altLang="en-US" sz="1200" kern="1200" dirty="0">
                <a:solidFill>
                  <a:schemeClr val="tx1"/>
                </a:solidFill>
                <a:effectLst/>
                <a:latin typeface="+mn-lt"/>
                <a:ea typeface="+mn-ea"/>
                <a:cs typeface="+mn-cs"/>
              </a:rPr>
              <a:t>所以被测量作于光栅，只要引起</a:t>
            </a:r>
            <a:r>
              <a:rPr lang="en-US" altLang="zh-CN" sz="1200" kern="1200" dirty="0">
                <a:solidFill>
                  <a:schemeClr val="tx1"/>
                </a:solidFill>
                <a:effectLst/>
                <a:latin typeface="+mn-lt"/>
                <a:ea typeface="+mn-ea"/>
                <a:cs typeface="+mn-cs"/>
              </a:rPr>
              <a:t>Neff</a:t>
            </a:r>
            <a:r>
              <a:rPr lang="zh-CN" altLang="en-US" sz="1200" kern="1200" dirty="0">
                <a:solidFill>
                  <a:schemeClr val="tx1"/>
                </a:solidFill>
                <a:effectLst/>
                <a:latin typeface="+mn-lt"/>
                <a:ea typeface="+mn-ea"/>
                <a:cs typeface="+mn-cs"/>
              </a:rPr>
              <a:t>的变化或者是周期的变化，都可以导致中心波长的变化。</a:t>
            </a:r>
          </a:p>
          <a:p>
            <a:r>
              <a:rPr lang="zh-CN" altLang="en-US" sz="1200" kern="1200" dirty="0">
                <a:solidFill>
                  <a:schemeClr val="tx1"/>
                </a:solidFill>
                <a:effectLst/>
                <a:latin typeface="+mn-lt"/>
                <a:ea typeface="+mn-ea"/>
                <a:cs typeface="+mn-cs"/>
              </a:rPr>
              <a:t>好，下面我们来继续展开，利用我们</a:t>
            </a:r>
          </a:p>
          <a:p>
            <a:r>
              <a:rPr lang="zh-CN" altLang="en-US" sz="1200" kern="1200" dirty="0">
                <a:solidFill>
                  <a:schemeClr val="tx1"/>
                </a:solidFill>
                <a:effectLst/>
                <a:latin typeface="+mn-lt"/>
                <a:ea typeface="+mn-ea"/>
                <a:cs typeface="+mn-cs"/>
              </a:rPr>
              <a:t>已经熟悉的一种方法展开。</a:t>
            </a:r>
          </a:p>
          <a:p>
            <a:r>
              <a:rPr lang="zh-CN" altLang="en-US" sz="1200" kern="1200" dirty="0">
                <a:solidFill>
                  <a:schemeClr val="tx1"/>
                </a:solidFill>
                <a:effectLst/>
                <a:latin typeface="+mn-lt"/>
                <a:ea typeface="+mn-ea"/>
                <a:cs typeface="+mn-cs"/>
              </a:rPr>
              <a:t>好，反射中心波长与温度的对应关系、</a:t>
            </a:r>
          </a:p>
          <a:p>
            <a:r>
              <a:rPr lang="zh-CN" altLang="en-US" sz="1200" kern="1200" dirty="0">
                <a:solidFill>
                  <a:schemeClr val="tx1"/>
                </a:solidFill>
                <a:effectLst/>
                <a:latin typeface="+mn-lt"/>
                <a:ea typeface="+mn-ea"/>
                <a:cs typeface="+mn-cs"/>
              </a:rPr>
              <a:t>和应变的这种关系。</a:t>
            </a:r>
          </a:p>
          <a:p>
            <a:r>
              <a:rPr lang="zh-CN" altLang="en-US" sz="1200" kern="1200" dirty="0">
                <a:solidFill>
                  <a:schemeClr val="tx1"/>
                </a:solidFill>
                <a:effectLst/>
                <a:latin typeface="+mn-lt"/>
                <a:ea typeface="+mn-ea"/>
                <a:cs typeface="+mn-cs"/>
              </a:rPr>
              <a:t>好，大家看，</a:t>
            </a:r>
          </a:p>
          <a:p>
            <a:r>
              <a:rPr lang="zh-CN" altLang="en-US" sz="1200" kern="1200" dirty="0">
                <a:solidFill>
                  <a:schemeClr val="tx1"/>
                </a:solidFill>
                <a:effectLst/>
                <a:latin typeface="+mn-lt"/>
                <a:ea typeface="+mn-ea"/>
                <a:cs typeface="+mn-cs"/>
              </a:rPr>
              <a:t>我们还是像第一节所讲的那样，做了这样的一个比值，得到了这样的一个公式，</a:t>
            </a:r>
          </a:p>
          <a:p>
            <a:r>
              <a:rPr lang="zh-CN" altLang="en-US" sz="1200" kern="1200" dirty="0">
                <a:solidFill>
                  <a:schemeClr val="tx1"/>
                </a:solidFill>
                <a:effectLst/>
                <a:latin typeface="+mn-lt"/>
                <a:ea typeface="+mn-ea"/>
                <a:cs typeface="+mn-cs"/>
              </a:rPr>
              <a:t>得到这样一个。</a:t>
            </a:r>
          </a:p>
          <a:p>
            <a:r>
              <a:rPr lang="zh-CN" altLang="en-US" sz="1200" kern="1200" dirty="0">
                <a:solidFill>
                  <a:schemeClr val="tx1"/>
                </a:solidFill>
                <a:effectLst/>
                <a:latin typeface="+mn-lt"/>
                <a:ea typeface="+mn-ea"/>
                <a:cs typeface="+mn-cs"/>
              </a:rPr>
              <a:t>其中阿尔法</a:t>
            </a:r>
            <a:r>
              <a:rPr lang="en-US" altLang="zh-CN" sz="1200" kern="1200" dirty="0">
                <a:solidFill>
                  <a:schemeClr val="tx1"/>
                </a:solidFill>
                <a:effectLst/>
                <a:latin typeface="+mn-lt"/>
                <a:ea typeface="+mn-ea"/>
                <a:cs typeface="+mn-cs"/>
              </a:rPr>
              <a:t>F</a:t>
            </a:r>
            <a:r>
              <a:rPr lang="zh-CN" altLang="en-US" sz="1200" kern="1200" dirty="0">
                <a:solidFill>
                  <a:schemeClr val="tx1"/>
                </a:solidFill>
                <a:effectLst/>
                <a:latin typeface="+mn-lt"/>
                <a:ea typeface="+mn-ea"/>
                <a:cs typeface="+mn-cs"/>
              </a:rPr>
              <a:t>是光纤的膨胀系数。</a:t>
            </a:r>
          </a:p>
          <a:p>
            <a:r>
              <a:rPr lang="zh-CN" altLang="en-US" sz="1200" kern="1200" dirty="0">
                <a:solidFill>
                  <a:schemeClr val="tx1"/>
                </a:solidFill>
                <a:effectLst/>
                <a:latin typeface="+mn-lt"/>
                <a:ea typeface="+mn-ea"/>
                <a:cs typeface="+mn-cs"/>
              </a:rPr>
              <a:t>好，</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塔式光纤的热光系数，</a:t>
            </a:r>
          </a:p>
          <a:p>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PE</a:t>
            </a:r>
            <a:r>
              <a:rPr lang="zh-CN" altLang="en-US" sz="1200" kern="1200" dirty="0">
                <a:solidFill>
                  <a:schemeClr val="tx1"/>
                </a:solidFill>
                <a:effectLst/>
                <a:latin typeface="+mn-lt"/>
                <a:ea typeface="+mn-ea"/>
                <a:cs typeface="+mn-cs"/>
              </a:rPr>
              <a:t>光纤的弹光系数。</a:t>
            </a:r>
          </a:p>
          <a:p>
            <a:r>
              <a:rPr lang="zh-CN" altLang="en-US" sz="1200" kern="1200" dirty="0">
                <a:solidFill>
                  <a:schemeClr val="tx1"/>
                </a:solidFill>
                <a:effectLst/>
                <a:latin typeface="+mn-lt"/>
                <a:ea typeface="+mn-ea"/>
                <a:cs typeface="+mn-cs"/>
              </a:rPr>
              <a:t>膨胀，</a:t>
            </a:r>
          </a:p>
          <a:p>
            <a:r>
              <a:rPr lang="zh-CN" altLang="en-US" sz="1200" kern="1200" dirty="0">
                <a:solidFill>
                  <a:schemeClr val="tx1"/>
                </a:solidFill>
                <a:effectLst/>
                <a:latin typeface="+mn-lt"/>
                <a:ea typeface="+mn-ea"/>
                <a:cs typeface="+mn-cs"/>
              </a:rPr>
              <a:t>可能和什么有关？</a:t>
            </a:r>
          </a:p>
          <a:p>
            <a:r>
              <a:rPr lang="zh-CN" altLang="en-US" sz="1200" kern="1200" dirty="0">
                <a:solidFill>
                  <a:schemeClr val="tx1"/>
                </a:solidFill>
                <a:effectLst/>
                <a:latin typeface="+mn-lt"/>
                <a:ea typeface="+mn-ea"/>
                <a:cs typeface="+mn-cs"/>
              </a:rPr>
              <a:t>热光系数肯定是和温度有关，对不对？</a:t>
            </a:r>
          </a:p>
          <a:p>
            <a:r>
              <a:rPr lang="zh-CN" altLang="en-US" sz="1200" kern="1200" dirty="0">
                <a:solidFill>
                  <a:schemeClr val="tx1"/>
                </a:solidFill>
                <a:effectLst/>
                <a:latin typeface="+mn-lt"/>
                <a:ea typeface="+mn-ea"/>
                <a:cs typeface="+mn-cs"/>
              </a:rPr>
              <a:t>那么弹光</a:t>
            </a:r>
          </a:p>
          <a:p>
            <a:r>
              <a:rPr lang="zh-CN" altLang="en-US" sz="1200" kern="1200" dirty="0">
                <a:solidFill>
                  <a:schemeClr val="tx1"/>
                </a:solidFill>
                <a:effectLst/>
                <a:latin typeface="+mn-lt"/>
                <a:ea typeface="+mn-ea"/>
                <a:cs typeface="+mn-cs"/>
              </a:rPr>
              <a:t>那就可能和力有关，</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所以有了这样的一种结论，我们就进一步的知道了，如果被测量的温度应变、</a:t>
            </a:r>
          </a:p>
          <a:p>
            <a:r>
              <a:rPr lang="zh-CN" altLang="en-US" sz="1200" kern="1200" dirty="0">
                <a:solidFill>
                  <a:schemeClr val="tx1"/>
                </a:solidFill>
                <a:effectLst/>
                <a:latin typeface="+mn-lt"/>
                <a:ea typeface="+mn-ea"/>
                <a:cs typeface="+mn-cs"/>
              </a:rPr>
              <a:t>和力、磁场等的任何一个我们可能要求的被测量，使得反射中心过程频率变化，那么它就可以被测量出来，那么这个关系式告诉我们。</a:t>
            </a:r>
          </a:p>
          <a:p>
            <a:r>
              <a:rPr lang="zh-CN" altLang="en-US" sz="1200" kern="1200" dirty="0">
                <a:solidFill>
                  <a:schemeClr val="tx1"/>
                </a:solidFill>
                <a:effectLst/>
                <a:latin typeface="+mn-lt"/>
                <a:ea typeface="+mn-ea"/>
                <a:cs typeface="+mn-cs"/>
              </a:rPr>
              <a:t>好，这一项是德尔塔</a:t>
            </a:r>
            <a:r>
              <a:rPr lang="en-US" altLang="zh-CN" sz="1200" kern="1200" dirty="0" err="1">
                <a:solidFill>
                  <a:schemeClr val="tx1"/>
                </a:solidFill>
                <a:effectLst/>
                <a:latin typeface="+mn-lt"/>
                <a:ea typeface="+mn-ea"/>
                <a:cs typeface="+mn-cs"/>
              </a:rPr>
              <a:t>Tget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UCOD2</a:t>
            </a:r>
            <a:r>
              <a:rPr lang="zh-CN" altLang="en-US" sz="1200" kern="1200" dirty="0">
                <a:solidFill>
                  <a:schemeClr val="tx1"/>
                </a:solidFill>
                <a:effectLst/>
                <a:latin typeface="+mn-lt"/>
                <a:ea typeface="+mn-ea"/>
                <a:cs typeface="+mn-cs"/>
              </a:rPr>
              <a:t>又送纸是什么？是应力。</a:t>
            </a:r>
          </a:p>
          <a:p>
            <a:r>
              <a:rPr lang="zh-CN" altLang="en-US" sz="1200" kern="1200" dirty="0">
                <a:solidFill>
                  <a:schemeClr val="tx1"/>
                </a:solidFill>
                <a:effectLst/>
                <a:latin typeface="+mn-lt"/>
                <a:ea typeface="+mn-ea"/>
                <a:cs typeface="+mn-cs"/>
              </a:rPr>
              <a:t>应力</a:t>
            </a:r>
          </a:p>
          <a:p>
            <a:r>
              <a:rPr lang="zh-CN" altLang="en-US" sz="1200" kern="1200" dirty="0">
                <a:solidFill>
                  <a:schemeClr val="tx1"/>
                </a:solidFill>
                <a:effectLst/>
                <a:latin typeface="+mn-lt"/>
                <a:ea typeface="+mn-ea"/>
                <a:cs typeface="+mn-cs"/>
              </a:rPr>
              <a:t>可以使它产生变化，</a:t>
            </a:r>
          </a:p>
          <a:p>
            <a:r>
              <a:rPr lang="zh-CN" altLang="en-US" sz="1200" kern="1200" dirty="0">
                <a:solidFill>
                  <a:schemeClr val="tx1"/>
                </a:solidFill>
                <a:effectLst/>
                <a:latin typeface="+mn-lt"/>
                <a:ea typeface="+mn-ea"/>
                <a:cs typeface="+mn-cs"/>
              </a:rPr>
              <a:t>那么温度可以使它产生变化。</a:t>
            </a:r>
          </a:p>
          <a:p>
            <a:r>
              <a:rPr lang="zh-CN" altLang="en-US" sz="1200" kern="1200" dirty="0">
                <a:solidFill>
                  <a:schemeClr val="tx1"/>
                </a:solidFill>
                <a:effectLst/>
                <a:latin typeface="+mn-lt"/>
                <a:ea typeface="+mn-ea"/>
                <a:cs typeface="+mn-cs"/>
              </a:rPr>
              <a:t>由于不管是温度也好，应力也好，</a:t>
            </a:r>
          </a:p>
          <a:p>
            <a:r>
              <a:rPr lang="zh-CN" altLang="en-US" sz="1200" kern="1200" dirty="0">
                <a:solidFill>
                  <a:schemeClr val="tx1"/>
                </a:solidFill>
                <a:effectLst/>
                <a:latin typeface="+mn-lt"/>
                <a:ea typeface="+mn-ea"/>
                <a:cs typeface="+mn-cs"/>
              </a:rPr>
              <a:t>更拓展一点很多，我们都可以把它的变化变成热</a:t>
            </a:r>
          </a:p>
          <a:p>
            <a:r>
              <a:rPr lang="zh-CN" altLang="en-US" sz="1200" kern="1200" dirty="0">
                <a:solidFill>
                  <a:schemeClr val="tx1"/>
                </a:solidFill>
                <a:effectLst/>
                <a:latin typeface="+mn-lt"/>
                <a:ea typeface="+mn-ea"/>
                <a:cs typeface="+mn-cs"/>
              </a:rPr>
              <a:t>变化。</a:t>
            </a:r>
          </a:p>
          <a:p>
            <a:r>
              <a:rPr lang="zh-CN" altLang="en-US" sz="1200" kern="1200" dirty="0">
                <a:solidFill>
                  <a:schemeClr val="tx1"/>
                </a:solidFill>
                <a:effectLst/>
                <a:latin typeface="+mn-lt"/>
                <a:ea typeface="+mn-ea"/>
                <a:cs typeface="+mn-cs"/>
              </a:rPr>
              <a:t>很多的的被测量我们也可以想办法把它变成一个机械地应力，</a:t>
            </a:r>
          </a:p>
          <a:p>
            <a:r>
              <a:rPr lang="zh-CN" altLang="en-US" sz="1200" kern="1200" dirty="0">
                <a:solidFill>
                  <a:schemeClr val="tx1"/>
                </a:solidFill>
                <a:effectLst/>
                <a:latin typeface="+mn-lt"/>
                <a:ea typeface="+mn-ea"/>
                <a:cs typeface="+mn-cs"/>
              </a:rPr>
              <a:t>这样就扩展它的测量的范围，</a:t>
            </a:r>
          </a:p>
          <a:p>
            <a:r>
              <a:rPr lang="zh-CN" altLang="en-US" sz="1200" kern="1200" dirty="0">
                <a:solidFill>
                  <a:schemeClr val="tx1"/>
                </a:solidFill>
                <a:effectLst/>
                <a:latin typeface="+mn-lt"/>
                <a:ea typeface="+mn-ea"/>
                <a:cs typeface="+mn-cs"/>
              </a:rPr>
              <a:t>测量范围，测量工具，所以这个公式</a:t>
            </a:r>
          </a:p>
          <a:p>
            <a:r>
              <a:rPr lang="zh-CN" altLang="en-US" sz="1200" kern="1200" dirty="0">
                <a:solidFill>
                  <a:schemeClr val="tx1"/>
                </a:solidFill>
                <a:effectLst/>
                <a:latin typeface="+mn-lt"/>
                <a:ea typeface="+mn-ea"/>
                <a:cs typeface="+mn-cs"/>
              </a:rPr>
              <a:t>大家一定注意很重要，所以光纤光栅，特别是布拉格光纤来说，它是很重要的一个公式，它的物理意义大家一定要知道，这一点是由于温度变化，但是温度变化它有两个常数把它给这个联系起来了，一个叫做膨胀系数，一个叫做</a:t>
            </a:r>
          </a:p>
          <a:p>
            <a:r>
              <a:rPr lang="zh-CN" altLang="en-US" sz="1200" kern="1200" dirty="0">
                <a:solidFill>
                  <a:schemeClr val="tx1"/>
                </a:solidFill>
                <a:effectLst/>
                <a:latin typeface="+mn-lt"/>
                <a:ea typeface="+mn-ea"/>
                <a:cs typeface="+mn-cs"/>
              </a:rPr>
              <a:t>热光系统，</a:t>
            </a:r>
          </a:p>
          <a:p>
            <a:r>
              <a:rPr lang="zh-CN" altLang="en-US" sz="1200" kern="1200" dirty="0">
                <a:solidFill>
                  <a:schemeClr val="tx1"/>
                </a:solidFill>
                <a:effectLst/>
                <a:latin typeface="+mn-lt"/>
                <a:ea typeface="+mn-ea"/>
                <a:cs typeface="+mn-cs"/>
              </a:rPr>
              <a:t>它是影响它的中心频率的，是由于温度。</a:t>
            </a:r>
          </a:p>
          <a:p>
            <a:r>
              <a:rPr lang="zh-CN" altLang="en-US" sz="1200" kern="1200" dirty="0">
                <a:solidFill>
                  <a:schemeClr val="tx1"/>
                </a:solidFill>
                <a:effectLst/>
                <a:latin typeface="+mn-lt"/>
                <a:ea typeface="+mn-ea"/>
                <a:cs typeface="+mn-cs"/>
              </a:rPr>
              <a:t>那么应力你没有温度变化，我只要有应力，那么这项，即使德尔塔</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等于</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的话，那么有应力它仍然可以使它产生中心波长的变化，有了这种公式我们是不是可以测？</a:t>
            </a:r>
          </a:p>
          <a:p>
            <a:r>
              <a:rPr lang="zh-CN" altLang="en-US" sz="1200" kern="1200" dirty="0">
                <a:solidFill>
                  <a:schemeClr val="tx1"/>
                </a:solidFill>
                <a:effectLst/>
                <a:latin typeface="+mn-lt"/>
                <a:ea typeface="+mn-ea"/>
                <a:cs typeface="+mn-cs"/>
              </a:rPr>
              <a:t>可以测。</a:t>
            </a:r>
          </a:p>
          <a:p>
            <a:r>
              <a:rPr lang="zh-CN" altLang="en-US" sz="1200" kern="1200" dirty="0">
                <a:solidFill>
                  <a:schemeClr val="tx1"/>
                </a:solidFill>
                <a:effectLst/>
                <a:latin typeface="+mn-lt"/>
                <a:ea typeface="+mn-ea"/>
                <a:cs typeface="+mn-cs"/>
              </a:rPr>
              <a:t>这关系式，我们找到了。</a:t>
            </a:r>
          </a:p>
          <a:p>
            <a:r>
              <a:rPr lang="zh-CN" altLang="en-US" sz="1200" kern="1200" dirty="0">
                <a:solidFill>
                  <a:schemeClr val="tx1"/>
                </a:solidFill>
                <a:effectLst/>
                <a:latin typeface="+mn-lt"/>
                <a:ea typeface="+mn-ea"/>
                <a:cs typeface="+mn-cs"/>
              </a:rPr>
              <a:t>被测量，我们怎么去把它变成我们中心波长的变化，就有了一种理论的依据和途径。</a:t>
            </a:r>
          </a:p>
          <a:p>
            <a:r>
              <a:rPr lang="zh-CN" altLang="en-US" sz="1200" kern="1200" dirty="0">
                <a:solidFill>
                  <a:schemeClr val="tx1"/>
                </a:solidFill>
                <a:effectLst/>
                <a:latin typeface="+mn-lt"/>
                <a:ea typeface="+mn-ea"/>
                <a:cs typeface="+mn-cs"/>
              </a:rPr>
              <a:t>好，下面一个我们就解决光纤的成栅的变化，它的理论也有，对光栅的各种分类也有了，而且我们说你想做成什么样就做成这样，但怎么做呢？</a:t>
            </a:r>
          </a:p>
          <a:p>
            <a:r>
              <a:rPr lang="zh-CN" altLang="en-US" sz="1200" kern="1200" dirty="0">
                <a:solidFill>
                  <a:schemeClr val="tx1"/>
                </a:solidFill>
                <a:effectLst/>
                <a:latin typeface="+mn-lt"/>
                <a:ea typeface="+mn-ea"/>
                <a:cs typeface="+mn-cs"/>
              </a:rPr>
              <a:t>我们要有一个指导性的手段途径，起码我知道这应该怎么走，该怎么走。</a:t>
            </a:r>
          </a:p>
          <a:p>
            <a:r>
              <a:rPr lang="zh-CN" altLang="en-US" sz="1200" kern="1200" dirty="0">
                <a:solidFill>
                  <a:schemeClr val="tx1"/>
                </a:solidFill>
                <a:effectLst/>
                <a:latin typeface="+mn-lt"/>
                <a:ea typeface="+mn-ea"/>
                <a:cs typeface="+mn-cs"/>
              </a:rPr>
              <a:t>一般来说，</a:t>
            </a:r>
          </a:p>
          <a:p>
            <a:r>
              <a:rPr lang="zh-CN" altLang="en-US" sz="1200" kern="1200" dirty="0">
                <a:solidFill>
                  <a:schemeClr val="tx1"/>
                </a:solidFill>
                <a:effectLst/>
                <a:latin typeface="+mn-lt"/>
                <a:ea typeface="+mn-ea"/>
                <a:cs typeface="+mn-cs"/>
              </a:rPr>
              <a:t>刚才说我们是用干涉条纹的，让他射在光纤上，让光纤根据干涉条纹的周期图样来产生折射率的变化，</a:t>
            </a:r>
          </a:p>
          <a:p>
            <a:r>
              <a:rPr lang="zh-CN" altLang="en-US" sz="1200" kern="1200" dirty="0">
                <a:solidFill>
                  <a:schemeClr val="tx1"/>
                </a:solidFill>
                <a:effectLst/>
                <a:latin typeface="+mn-lt"/>
                <a:ea typeface="+mn-ea"/>
                <a:cs typeface="+mn-cs"/>
              </a:rPr>
              <a:t>很自然的一种想法就是</a:t>
            </a:r>
          </a:p>
          <a:p>
            <a:r>
              <a:rPr lang="zh-CN" altLang="en-US" sz="1200" kern="1200" dirty="0">
                <a:solidFill>
                  <a:schemeClr val="tx1"/>
                </a:solidFill>
                <a:effectLst/>
                <a:latin typeface="+mn-lt"/>
                <a:ea typeface="+mn-ea"/>
                <a:cs typeface="+mn-cs"/>
              </a:rPr>
              <a:t>我的光打到这上面，</a:t>
            </a:r>
          </a:p>
          <a:p>
            <a:r>
              <a:rPr lang="zh-CN" altLang="en-US" sz="1200" kern="1200" dirty="0">
                <a:solidFill>
                  <a:schemeClr val="tx1"/>
                </a:solidFill>
                <a:effectLst/>
                <a:latin typeface="+mn-lt"/>
                <a:ea typeface="+mn-ea"/>
                <a:cs typeface="+mn-cs"/>
              </a:rPr>
              <a:t>它的折射率是给不给我变化？</a:t>
            </a:r>
          </a:p>
          <a:p>
            <a:r>
              <a:rPr lang="zh-CN" altLang="en-US" sz="1200" kern="1200" dirty="0">
                <a:solidFill>
                  <a:schemeClr val="tx1"/>
                </a:solidFill>
                <a:effectLst/>
                <a:latin typeface="+mn-lt"/>
                <a:ea typeface="+mn-ea"/>
                <a:cs typeface="+mn-cs"/>
              </a:rPr>
              <a:t>那是必须的。</a:t>
            </a:r>
          </a:p>
          <a:p>
            <a:r>
              <a:rPr lang="zh-CN" altLang="en-US" sz="1200" kern="1200" dirty="0">
                <a:solidFill>
                  <a:schemeClr val="tx1"/>
                </a:solidFill>
                <a:effectLst/>
                <a:latin typeface="+mn-lt"/>
                <a:ea typeface="+mn-ea"/>
                <a:cs typeface="+mn-cs"/>
              </a:rPr>
              <a:t>就一定要让</a:t>
            </a:r>
          </a:p>
          <a:p>
            <a:r>
              <a:rPr lang="zh-CN" altLang="en-US" sz="1200" kern="1200" dirty="0">
                <a:solidFill>
                  <a:schemeClr val="tx1"/>
                </a:solidFill>
                <a:effectLst/>
                <a:latin typeface="+mn-lt"/>
                <a:ea typeface="+mn-ea"/>
                <a:cs typeface="+mn-cs"/>
              </a:rPr>
              <a:t>怎么才能让它变化，也是一种特殊的办法，叫做</a:t>
            </a:r>
          </a:p>
          <a:p>
            <a:r>
              <a:rPr lang="zh-CN" altLang="en-US" sz="1200" kern="1200" dirty="0">
                <a:solidFill>
                  <a:schemeClr val="tx1"/>
                </a:solidFill>
                <a:effectLst/>
                <a:latin typeface="+mn-lt"/>
                <a:ea typeface="+mn-ea"/>
                <a:cs typeface="+mn-cs"/>
              </a:rPr>
              <a:t>我在光纤里面做预处理，</a:t>
            </a:r>
          </a:p>
          <a:p>
            <a:r>
              <a:rPr lang="zh-CN" altLang="en-US" sz="1200" kern="1200" dirty="0">
                <a:solidFill>
                  <a:schemeClr val="tx1"/>
                </a:solidFill>
                <a:effectLst/>
                <a:latin typeface="+mn-lt"/>
                <a:ea typeface="+mn-ea"/>
                <a:cs typeface="+mn-cs"/>
              </a:rPr>
              <a:t>在光纤做预处理叫增敏处理，增敏是什么？我增加它的敏感度，对某一种光的敏感度，</a:t>
            </a:r>
          </a:p>
          <a:p>
            <a:r>
              <a:rPr lang="zh-CN" altLang="en-US" sz="1200" kern="1200" dirty="0">
                <a:solidFill>
                  <a:schemeClr val="tx1"/>
                </a:solidFill>
                <a:effectLst/>
                <a:latin typeface="+mn-lt"/>
                <a:ea typeface="+mn-ea"/>
                <a:cs typeface="+mn-cs"/>
              </a:rPr>
              <a:t>比如说我们可以掺杂者</a:t>
            </a:r>
          </a:p>
          <a:p>
            <a:r>
              <a:rPr lang="zh-CN" altLang="en-US" sz="1200" kern="1200" dirty="0">
                <a:solidFill>
                  <a:schemeClr val="tx1"/>
                </a:solidFill>
                <a:effectLst/>
                <a:latin typeface="+mn-lt"/>
                <a:ea typeface="+mn-ea"/>
                <a:cs typeface="+mn-cs"/>
              </a:rPr>
              <a:t>蜥蜴蛋等光敏杂质，</a:t>
            </a:r>
          </a:p>
          <a:p>
            <a:r>
              <a:rPr lang="zh-CN" altLang="en-US" sz="1200" kern="1200" dirty="0">
                <a:solidFill>
                  <a:schemeClr val="tx1"/>
                </a:solidFill>
                <a:effectLst/>
                <a:latin typeface="+mn-lt"/>
                <a:ea typeface="+mn-ea"/>
                <a:cs typeface="+mn-cs"/>
              </a:rPr>
              <a:t>让他对紫外光敏感，</a:t>
            </a:r>
          </a:p>
          <a:p>
            <a:r>
              <a:rPr lang="zh-CN" altLang="en-US" sz="1200" kern="1200" dirty="0">
                <a:solidFill>
                  <a:schemeClr val="tx1"/>
                </a:solidFill>
                <a:effectLst/>
                <a:latin typeface="+mn-lt"/>
                <a:ea typeface="+mn-ea"/>
                <a:cs typeface="+mn-cs"/>
              </a:rPr>
              <a:t>让他对紫外光敏感，别的光不敏感。</a:t>
            </a:r>
          </a:p>
          <a:p>
            <a:r>
              <a:rPr lang="zh-CN" altLang="en-US" sz="1200" kern="1200" dirty="0">
                <a:solidFill>
                  <a:schemeClr val="tx1"/>
                </a:solidFill>
                <a:effectLst/>
                <a:latin typeface="+mn-lt"/>
                <a:ea typeface="+mn-ea"/>
                <a:cs typeface="+mn-cs"/>
              </a:rPr>
              <a:t>大家说我要是测紫外光怎么办？</a:t>
            </a:r>
          </a:p>
          <a:p>
            <a:r>
              <a:rPr lang="zh-CN" altLang="en-US" sz="1200" kern="1200" dirty="0">
                <a:solidFill>
                  <a:schemeClr val="tx1"/>
                </a:solidFill>
                <a:effectLst/>
                <a:latin typeface="+mn-lt"/>
                <a:ea typeface="+mn-ea"/>
                <a:cs typeface="+mn-cs"/>
              </a:rPr>
              <a:t>我本来他就敏感一下改变了光栅了，确实这是个很自然的问题。</a:t>
            </a:r>
          </a:p>
          <a:p>
            <a:r>
              <a:rPr lang="zh-CN" altLang="en-US" sz="1200" kern="1200" dirty="0">
                <a:solidFill>
                  <a:schemeClr val="tx1"/>
                </a:solidFill>
                <a:effectLst/>
                <a:latin typeface="+mn-lt"/>
                <a:ea typeface="+mn-ea"/>
                <a:cs typeface="+mn-cs"/>
              </a:rPr>
              <a:t>那好了，对不起，你就要用其他的办法，要避开这一点，用避开它的光谱范围去做光栅。</a:t>
            </a:r>
          </a:p>
          <a:p>
            <a:r>
              <a:rPr lang="zh-CN" altLang="en-US" sz="1200" kern="1200" dirty="0">
                <a:solidFill>
                  <a:schemeClr val="tx1"/>
                </a:solidFill>
                <a:effectLst/>
                <a:latin typeface="+mn-lt"/>
                <a:ea typeface="+mn-ea"/>
                <a:cs typeface="+mn-cs"/>
              </a:rPr>
              <a:t>所以那么就是用驻波法。</a:t>
            </a:r>
          </a:p>
          <a:p>
            <a:r>
              <a:rPr lang="zh-CN" altLang="en-US" sz="1200" kern="1200" dirty="0">
                <a:solidFill>
                  <a:schemeClr val="tx1"/>
                </a:solidFill>
                <a:effectLst/>
                <a:latin typeface="+mn-lt"/>
                <a:ea typeface="+mn-ea"/>
                <a:cs typeface="+mn-cs"/>
              </a:rPr>
              <a:t>用驻波法，比如说刚才这个图重新在这演示一遍，两束光，</a:t>
            </a:r>
          </a:p>
          <a:p>
            <a:r>
              <a:rPr lang="zh-CN" altLang="en-US" sz="1200" kern="1200" dirty="0">
                <a:solidFill>
                  <a:schemeClr val="tx1"/>
                </a:solidFill>
                <a:effectLst/>
                <a:latin typeface="+mn-lt"/>
                <a:ea typeface="+mn-ea"/>
                <a:cs typeface="+mn-cs"/>
              </a:rPr>
              <a:t>在这形成了一个干涉条纹干这条，这束光是紫外线光，比如</a:t>
            </a:r>
            <a:r>
              <a:rPr lang="en-US" altLang="zh-CN" sz="1200" kern="1200" dirty="0">
                <a:solidFill>
                  <a:schemeClr val="tx1"/>
                </a:solidFill>
                <a:effectLst/>
                <a:latin typeface="+mn-lt"/>
                <a:ea typeface="+mn-ea"/>
                <a:cs typeface="+mn-cs"/>
              </a:rPr>
              <a:t>244</a:t>
            </a:r>
            <a:r>
              <a:rPr lang="zh-CN" altLang="en-US" sz="1200" kern="1200" dirty="0">
                <a:solidFill>
                  <a:schemeClr val="tx1"/>
                </a:solidFill>
                <a:effectLst/>
                <a:latin typeface="+mn-lt"/>
                <a:ea typeface="+mn-ea"/>
                <a:cs typeface="+mn-cs"/>
              </a:rPr>
              <a:t>纳米紫外线光，然后产生的光栅条纹，光纤在这又正好进行了预处理，我掺了很多这种光敏感的材料，然后根据光强，折射率就变了，</a:t>
            </a:r>
          </a:p>
          <a:p>
            <a:r>
              <a:rPr lang="zh-CN" altLang="en-US" sz="1200" kern="1200" dirty="0">
                <a:solidFill>
                  <a:schemeClr val="tx1"/>
                </a:solidFill>
                <a:effectLst/>
                <a:latin typeface="+mn-lt"/>
                <a:ea typeface="+mn-ea"/>
                <a:cs typeface="+mn-cs"/>
              </a:rPr>
              <a:t>折射率就变了，</a:t>
            </a:r>
          </a:p>
          <a:p>
            <a:r>
              <a:rPr lang="zh-CN" altLang="en-US" sz="1200" kern="1200" dirty="0">
                <a:solidFill>
                  <a:schemeClr val="tx1"/>
                </a:solidFill>
                <a:effectLst/>
                <a:latin typeface="+mn-lt"/>
                <a:ea typeface="+mn-ea"/>
                <a:cs typeface="+mn-cs"/>
              </a:rPr>
              <a:t>变了以后它就成了光栅了，我们就坐出来光栅了。</a:t>
            </a:r>
          </a:p>
          <a:p>
            <a:r>
              <a:rPr lang="zh-CN" altLang="en-US" sz="1200" kern="1200" dirty="0">
                <a:solidFill>
                  <a:schemeClr val="tx1"/>
                </a:solidFill>
                <a:effectLst/>
                <a:latin typeface="+mn-lt"/>
                <a:ea typeface="+mn-ea"/>
                <a:cs typeface="+mn-cs"/>
              </a:rPr>
              <a:t>当然这还有一种办法也是紫外光，</a:t>
            </a:r>
          </a:p>
          <a:p>
            <a:r>
              <a:rPr lang="zh-CN" altLang="en-US" sz="1200" kern="1200" dirty="0">
                <a:solidFill>
                  <a:schemeClr val="tx1"/>
                </a:solidFill>
                <a:effectLst/>
                <a:latin typeface="+mn-lt"/>
                <a:ea typeface="+mn-ea"/>
                <a:cs typeface="+mn-cs"/>
              </a:rPr>
              <a:t>好像这是原理性的，真的是结构是这样做的，也就是说我有紫外光通过透镜过来，在这半反半透变成两束光，为什么变成两束光？是因为一束光变成两个光才是干涉光，所以因此一束光走到这儿，走到这，</a:t>
            </a:r>
          </a:p>
          <a:p>
            <a:r>
              <a:rPr lang="zh-CN" altLang="en-US" sz="1200" kern="1200" dirty="0">
                <a:solidFill>
                  <a:schemeClr val="tx1"/>
                </a:solidFill>
                <a:effectLst/>
                <a:latin typeface="+mn-lt"/>
                <a:ea typeface="+mn-ea"/>
                <a:cs typeface="+mn-cs"/>
              </a:rPr>
              <a:t>在透镜上走到了光纤的位置，</a:t>
            </a:r>
          </a:p>
          <a:p>
            <a:r>
              <a:rPr lang="zh-CN" altLang="en-US" sz="1200" kern="1200" dirty="0">
                <a:solidFill>
                  <a:schemeClr val="tx1"/>
                </a:solidFill>
                <a:effectLst/>
                <a:latin typeface="+mn-lt"/>
                <a:ea typeface="+mn-ea"/>
                <a:cs typeface="+mn-cs"/>
              </a:rPr>
              <a:t>另外一束光走到这儿，它的光程不一样，然后产生了干涉条纹的</a:t>
            </a:r>
          </a:p>
          <a:p>
            <a:r>
              <a:rPr lang="zh-CN" altLang="en-US" sz="1200" kern="1200" dirty="0">
                <a:solidFill>
                  <a:schemeClr val="tx1"/>
                </a:solidFill>
                <a:effectLst/>
                <a:latin typeface="+mn-lt"/>
                <a:ea typeface="+mn-ea"/>
                <a:cs typeface="+mn-cs"/>
              </a:rPr>
              <a:t>变化，我可以通过改变一路光的光程，可以有一路光的光程改变，它也是改变它也行，就可以控制这个条纹，是不是这个样子？</a:t>
            </a:r>
          </a:p>
          <a:p>
            <a:r>
              <a:rPr lang="zh-CN" altLang="en-US" sz="1200" kern="1200" dirty="0">
                <a:solidFill>
                  <a:schemeClr val="tx1"/>
                </a:solidFill>
                <a:effectLst/>
                <a:latin typeface="+mn-lt"/>
                <a:ea typeface="+mn-ea"/>
                <a:cs typeface="+mn-cs"/>
              </a:rPr>
              <a:t>是这个样子。</a:t>
            </a:r>
          </a:p>
          <a:p>
            <a:r>
              <a:rPr lang="zh-CN" altLang="en-US" sz="1200" kern="1200" dirty="0">
                <a:solidFill>
                  <a:schemeClr val="tx1"/>
                </a:solidFill>
                <a:effectLst/>
                <a:latin typeface="+mn-lt"/>
                <a:ea typeface="+mn-ea"/>
                <a:cs typeface="+mn-cs"/>
              </a:rPr>
              <a:t>你再描述一下。</a:t>
            </a:r>
          </a:p>
          <a:p>
            <a:r>
              <a:rPr lang="zh-CN" altLang="en-US" sz="1200" kern="1200" dirty="0">
                <a:solidFill>
                  <a:schemeClr val="tx1"/>
                </a:solidFill>
                <a:effectLst/>
                <a:latin typeface="+mn-lt"/>
                <a:ea typeface="+mn-ea"/>
                <a:cs typeface="+mn-cs"/>
              </a:rPr>
              <a:t>好，这两束光到这里产生了干涉条纹，干涉条纹</a:t>
            </a:r>
          </a:p>
          <a:p>
            <a:r>
              <a:rPr lang="zh-CN" altLang="en-US" sz="1200" kern="1200" dirty="0">
                <a:solidFill>
                  <a:schemeClr val="tx1"/>
                </a:solidFill>
                <a:effectLst/>
                <a:latin typeface="+mn-lt"/>
                <a:ea typeface="+mn-ea"/>
                <a:cs typeface="+mn-cs"/>
              </a:rPr>
              <a:t>照下来已经预处理过的增敏光纤上，</a:t>
            </a:r>
          </a:p>
          <a:p>
            <a:r>
              <a:rPr lang="zh-CN" altLang="en-US" sz="1200" kern="1200" dirty="0">
                <a:solidFill>
                  <a:schemeClr val="tx1"/>
                </a:solidFill>
                <a:effectLst/>
                <a:latin typeface="+mn-lt"/>
                <a:ea typeface="+mn-ea"/>
                <a:cs typeface="+mn-cs"/>
              </a:rPr>
              <a:t>就产生了光栅。</a:t>
            </a:r>
          </a:p>
          <a:p>
            <a:r>
              <a:rPr lang="zh-CN" altLang="en-US" sz="1200" kern="1200" dirty="0">
                <a:solidFill>
                  <a:schemeClr val="tx1"/>
                </a:solidFill>
                <a:effectLst/>
                <a:latin typeface="+mn-lt"/>
                <a:ea typeface="+mn-ea"/>
                <a:cs typeface="+mn-cs"/>
              </a:rPr>
              <a:t>然后当然有测试，</a:t>
            </a:r>
          </a:p>
          <a:p>
            <a:r>
              <a:rPr lang="zh-CN" altLang="en-US" sz="1200" kern="1200" dirty="0">
                <a:solidFill>
                  <a:schemeClr val="tx1"/>
                </a:solidFill>
                <a:effectLst/>
                <a:latin typeface="+mn-lt"/>
                <a:ea typeface="+mn-ea"/>
                <a:cs typeface="+mn-cs"/>
              </a:rPr>
              <a:t>有测试。</a:t>
            </a:r>
          </a:p>
          <a:p>
            <a:r>
              <a:rPr lang="zh-CN" altLang="en-US" sz="1200" kern="1200" dirty="0">
                <a:solidFill>
                  <a:schemeClr val="tx1"/>
                </a:solidFill>
                <a:effectLst/>
                <a:latin typeface="+mn-lt"/>
                <a:ea typeface="+mn-ea"/>
                <a:cs typeface="+mn-cs"/>
              </a:rPr>
              <a:t>呈现以后我还是</a:t>
            </a:r>
          </a:p>
          <a:p>
            <a:r>
              <a:rPr lang="zh-CN" altLang="en-US" sz="1200" kern="1200" dirty="0">
                <a:solidFill>
                  <a:schemeClr val="tx1"/>
                </a:solidFill>
                <a:effectLst/>
                <a:latin typeface="+mn-lt"/>
                <a:ea typeface="+mn-ea"/>
                <a:cs typeface="+mn-cs"/>
              </a:rPr>
              <a:t>有测试。</a:t>
            </a:r>
          </a:p>
          <a:p>
            <a:r>
              <a:rPr lang="zh-CN" altLang="en-US" sz="1200" kern="1200" dirty="0">
                <a:solidFill>
                  <a:schemeClr val="tx1"/>
                </a:solidFill>
                <a:effectLst/>
                <a:latin typeface="+mn-lt"/>
                <a:ea typeface="+mn-ea"/>
                <a:cs typeface="+mn-cs"/>
              </a:rPr>
              <a:t>所以这就是叫光束干涉做光栅，当然有干涉法，一定有还有其他的办法。</a:t>
            </a:r>
          </a:p>
          <a:p>
            <a:r>
              <a:rPr lang="zh-CN" altLang="en-US" sz="1200" kern="1200" dirty="0">
                <a:solidFill>
                  <a:schemeClr val="tx1"/>
                </a:solidFill>
                <a:effectLst/>
                <a:latin typeface="+mn-lt"/>
                <a:ea typeface="+mn-ea"/>
                <a:cs typeface="+mn-cs"/>
              </a:rPr>
              <a:t>一定还有其他的办法。</a:t>
            </a:r>
          </a:p>
          <a:p>
            <a:r>
              <a:rPr lang="zh-CN" altLang="en-US" sz="1200" kern="1200" dirty="0">
                <a:solidFill>
                  <a:schemeClr val="tx1"/>
                </a:solidFill>
                <a:effectLst/>
                <a:latin typeface="+mn-lt"/>
                <a:ea typeface="+mn-ea"/>
                <a:cs typeface="+mn-cs"/>
              </a:rPr>
              <a:t>所以我们</a:t>
            </a:r>
          </a:p>
          <a:p>
            <a:r>
              <a:rPr lang="zh-CN" altLang="en-US" sz="1200" kern="1200" dirty="0">
                <a:solidFill>
                  <a:schemeClr val="tx1"/>
                </a:solidFill>
                <a:effectLst/>
                <a:latin typeface="+mn-lt"/>
                <a:ea typeface="+mn-ea"/>
                <a:cs typeface="+mn-cs"/>
              </a:rPr>
              <a:t>又联系到刚才的核心技术问题，</a:t>
            </a:r>
          </a:p>
          <a:p>
            <a:r>
              <a:rPr lang="zh-CN" altLang="en-US" sz="1200" kern="1200" dirty="0">
                <a:solidFill>
                  <a:schemeClr val="tx1"/>
                </a:solidFill>
                <a:effectLst/>
                <a:latin typeface="+mn-lt"/>
                <a:ea typeface="+mn-ea"/>
                <a:cs typeface="+mn-cs"/>
              </a:rPr>
              <a:t>我们的光刻就不行。</a:t>
            </a:r>
          </a:p>
          <a:p>
            <a:r>
              <a:rPr lang="zh-CN" altLang="en-US" sz="1200" kern="1200" dirty="0">
                <a:solidFill>
                  <a:schemeClr val="tx1"/>
                </a:solidFill>
                <a:effectLst/>
                <a:latin typeface="+mn-lt"/>
                <a:ea typeface="+mn-ea"/>
                <a:cs typeface="+mn-cs"/>
              </a:rPr>
              <a:t>为什么呢，用光学干涉，他已经到了极限了，</a:t>
            </a:r>
          </a:p>
          <a:p>
            <a:r>
              <a:rPr lang="zh-CN" altLang="en-US" sz="1200" kern="1200" dirty="0">
                <a:solidFill>
                  <a:schemeClr val="tx1"/>
                </a:solidFill>
                <a:effectLst/>
                <a:latin typeface="+mn-lt"/>
                <a:ea typeface="+mn-ea"/>
                <a:cs typeface="+mn-cs"/>
              </a:rPr>
              <a:t>就必须后来改成分子束的曝光，</a:t>
            </a:r>
          </a:p>
          <a:p>
            <a:r>
              <a:rPr lang="zh-CN" altLang="en-US" sz="1200" kern="1200" dirty="0">
                <a:solidFill>
                  <a:schemeClr val="tx1"/>
                </a:solidFill>
                <a:effectLst/>
                <a:latin typeface="+mn-lt"/>
                <a:ea typeface="+mn-ea"/>
                <a:cs typeface="+mn-cs"/>
              </a:rPr>
              <a:t>后来改成电子曝光。</a:t>
            </a:r>
          </a:p>
          <a:p>
            <a:r>
              <a:rPr lang="zh-CN" altLang="en-US" sz="1200" kern="1200" dirty="0">
                <a:solidFill>
                  <a:schemeClr val="tx1"/>
                </a:solidFill>
                <a:effectLst/>
                <a:latin typeface="+mn-lt"/>
                <a:ea typeface="+mn-ea"/>
                <a:cs typeface="+mn-cs"/>
              </a:rPr>
              <a:t>所以这些都是很高的一种经历，到叫经理经理及</a:t>
            </a:r>
          </a:p>
          <a:p>
            <a:r>
              <a:rPr lang="zh-CN" altLang="en-US" sz="1200" kern="1200" dirty="0">
                <a:solidFill>
                  <a:schemeClr val="tx1"/>
                </a:solidFill>
                <a:effectLst/>
                <a:latin typeface="+mn-lt"/>
                <a:ea typeface="+mn-ea"/>
                <a:cs typeface="+mn-cs"/>
              </a:rPr>
              <a:t>以及</a:t>
            </a:r>
          </a:p>
          <a:p>
            <a:r>
              <a:rPr lang="zh-CN" altLang="en-US" sz="1200" kern="1200" dirty="0">
                <a:solidFill>
                  <a:schemeClr val="tx1"/>
                </a:solidFill>
                <a:effectLst/>
                <a:latin typeface="+mn-lt"/>
                <a:ea typeface="+mn-ea"/>
                <a:cs typeface="+mn-cs"/>
              </a:rPr>
              <a:t>。光栅也做好。</a:t>
            </a:r>
          </a:p>
          <a:p>
            <a:r>
              <a:rPr lang="zh-CN" altLang="en-US" sz="1200" kern="1200" dirty="0">
                <a:solidFill>
                  <a:schemeClr val="tx1"/>
                </a:solidFill>
                <a:effectLst/>
                <a:latin typeface="+mn-lt"/>
                <a:ea typeface="+mn-ea"/>
                <a:cs typeface="+mn-cs"/>
              </a:rPr>
              <a:t>光的反射原理我也做好了。</a:t>
            </a:r>
          </a:p>
          <a:p>
            <a:r>
              <a:rPr lang="zh-CN" altLang="en-US" sz="1200" kern="1200" dirty="0">
                <a:solidFill>
                  <a:schemeClr val="tx1"/>
                </a:solidFill>
                <a:effectLst/>
                <a:latin typeface="+mn-lt"/>
                <a:ea typeface="+mn-ea"/>
                <a:cs typeface="+mn-cs"/>
              </a:rPr>
              <a:t>我也知道现在就可以看。</a:t>
            </a:r>
          </a:p>
          <a:p>
            <a:r>
              <a:rPr lang="zh-CN" altLang="en-US" sz="1200" kern="1200" dirty="0">
                <a:solidFill>
                  <a:schemeClr val="tx1"/>
                </a:solidFill>
                <a:effectLst/>
                <a:latin typeface="+mn-lt"/>
                <a:ea typeface="+mn-ea"/>
                <a:cs typeface="+mn-cs"/>
              </a:rPr>
              <a:t>我得怎么把这个工作怎么来工作，他的工作是这样的。</a:t>
            </a:r>
          </a:p>
          <a:p>
            <a:r>
              <a:rPr lang="zh-CN" altLang="en-US" sz="1200" kern="1200" dirty="0">
                <a:solidFill>
                  <a:schemeClr val="tx1"/>
                </a:solidFill>
                <a:effectLst/>
                <a:latin typeface="+mn-lt"/>
                <a:ea typeface="+mn-ea"/>
                <a:cs typeface="+mn-cs"/>
              </a:rPr>
              <a:t>你反射回来的光，我必须敢把他解调出来，解调出来，就是说我们少了一块。</a:t>
            </a:r>
          </a:p>
          <a:p>
            <a:r>
              <a:rPr lang="zh-CN" altLang="en-US" sz="1200" kern="1200" dirty="0">
                <a:solidFill>
                  <a:schemeClr val="tx1"/>
                </a:solidFill>
                <a:effectLst/>
                <a:latin typeface="+mn-lt"/>
                <a:ea typeface="+mn-ea"/>
                <a:cs typeface="+mn-cs"/>
              </a:rPr>
              <a:t>最简单的解套办法。</a:t>
            </a:r>
          </a:p>
          <a:p>
            <a:r>
              <a:rPr lang="zh-CN" altLang="en-US" sz="1200" kern="1200" dirty="0">
                <a:solidFill>
                  <a:schemeClr val="tx1"/>
                </a:solidFill>
                <a:effectLst/>
                <a:latin typeface="+mn-lt"/>
                <a:ea typeface="+mn-ea"/>
                <a:cs typeface="+mn-cs"/>
              </a:rPr>
              <a:t>光谱仪，</a:t>
            </a:r>
          </a:p>
          <a:p>
            <a:r>
              <a:rPr lang="zh-CN" altLang="en-US" sz="1200" kern="1200" dirty="0">
                <a:solidFill>
                  <a:schemeClr val="tx1"/>
                </a:solidFill>
                <a:effectLst/>
                <a:latin typeface="+mn-lt"/>
                <a:ea typeface="+mn-ea"/>
                <a:cs typeface="+mn-cs"/>
              </a:rPr>
              <a:t>拿光谱仪，</a:t>
            </a:r>
          </a:p>
          <a:p>
            <a:r>
              <a:rPr lang="zh-CN" altLang="en-US" sz="1200" kern="1200" dirty="0">
                <a:solidFill>
                  <a:schemeClr val="tx1"/>
                </a:solidFill>
                <a:effectLst/>
                <a:latin typeface="+mn-lt"/>
                <a:ea typeface="+mn-ea"/>
                <a:cs typeface="+mn-cs"/>
              </a:rPr>
              <a:t>叫透射光也好，照反射光也好，我都可以，比如说</a:t>
            </a:r>
          </a:p>
          <a:p>
            <a:r>
              <a:rPr lang="zh-CN" altLang="en-US" sz="1200" kern="1200" dirty="0">
                <a:solidFill>
                  <a:schemeClr val="tx1"/>
                </a:solidFill>
                <a:effectLst/>
                <a:latin typeface="+mn-lt"/>
                <a:ea typeface="+mn-ea"/>
                <a:cs typeface="+mn-cs"/>
              </a:rPr>
              <a:t>这一个宽带光源有这样一个形式的光，一个宽带光源，我把它耦合到光纤里面，</a:t>
            </a:r>
          </a:p>
          <a:p>
            <a:r>
              <a:rPr lang="zh-CN" altLang="en-US" sz="1200" kern="1200" dirty="0">
                <a:solidFill>
                  <a:schemeClr val="tx1"/>
                </a:solidFill>
                <a:effectLst/>
                <a:latin typeface="+mn-lt"/>
                <a:ea typeface="+mn-ea"/>
                <a:cs typeface="+mn-cs"/>
              </a:rPr>
              <a:t>耦合器，耦合到光线里面，</a:t>
            </a:r>
          </a:p>
          <a:p>
            <a:r>
              <a:rPr lang="zh-CN" altLang="en-US" sz="1200" kern="1200" dirty="0">
                <a:solidFill>
                  <a:schemeClr val="tx1"/>
                </a:solidFill>
                <a:effectLst/>
                <a:latin typeface="+mn-lt"/>
                <a:ea typeface="+mn-ea"/>
                <a:cs typeface="+mn-cs"/>
              </a:rPr>
              <a:t>光就沿着光纤传输，碰到了光栅以后，</a:t>
            </a:r>
          </a:p>
          <a:p>
            <a:r>
              <a:rPr lang="zh-CN" altLang="en-US" sz="1200" kern="1200" dirty="0">
                <a:solidFill>
                  <a:schemeClr val="tx1"/>
                </a:solidFill>
                <a:effectLst/>
                <a:latin typeface="+mn-lt"/>
                <a:ea typeface="+mn-ea"/>
                <a:cs typeface="+mn-cs"/>
              </a:rPr>
              <a:t>他一部分透射一部分反射，</a:t>
            </a:r>
          </a:p>
          <a:p>
            <a:r>
              <a:rPr lang="zh-CN" altLang="en-US" sz="1200" kern="1200" dirty="0">
                <a:solidFill>
                  <a:schemeClr val="tx1"/>
                </a:solidFill>
                <a:effectLst/>
                <a:latin typeface="+mn-lt"/>
                <a:ea typeface="+mn-ea"/>
                <a:cs typeface="+mn-cs"/>
              </a:rPr>
              <a:t>根据刚才的分析，透射的光一定少了反射的光这一块，我用光谱仪一扫这，这个频率的光反射掉了。</a:t>
            </a:r>
          </a:p>
          <a:p>
            <a:r>
              <a:rPr lang="zh-CN" altLang="en-US" sz="1200" kern="1200" dirty="0">
                <a:solidFill>
                  <a:schemeClr val="tx1"/>
                </a:solidFill>
                <a:effectLst/>
                <a:latin typeface="+mn-lt"/>
                <a:ea typeface="+mn-ea"/>
                <a:cs typeface="+mn-cs"/>
              </a:rPr>
              <a:t>我知道。</a:t>
            </a:r>
          </a:p>
          <a:p>
            <a:r>
              <a:rPr lang="zh-CN" altLang="en-US" sz="1200" kern="1200" dirty="0">
                <a:solidFill>
                  <a:schemeClr val="tx1"/>
                </a:solidFill>
                <a:effectLst/>
                <a:latin typeface="+mn-lt"/>
                <a:ea typeface="+mn-ea"/>
                <a:cs typeface="+mn-cs"/>
              </a:rPr>
              <a:t>现在是一样。</a:t>
            </a:r>
          </a:p>
          <a:p>
            <a:r>
              <a:rPr lang="zh-CN" altLang="en-US" sz="1200" kern="1200" dirty="0">
                <a:solidFill>
                  <a:schemeClr val="tx1"/>
                </a:solidFill>
                <a:effectLst/>
                <a:latin typeface="+mn-lt"/>
                <a:ea typeface="+mn-ea"/>
                <a:cs typeface="+mn-cs"/>
              </a:rPr>
              <a:t>然后</a:t>
            </a:r>
          </a:p>
          <a:p>
            <a:r>
              <a:rPr lang="zh-CN" altLang="en-US" sz="1200" kern="1200" dirty="0">
                <a:solidFill>
                  <a:schemeClr val="tx1"/>
                </a:solidFill>
                <a:effectLst/>
                <a:latin typeface="+mn-lt"/>
                <a:ea typeface="+mn-ea"/>
                <a:cs typeface="+mn-cs"/>
              </a:rPr>
              <a:t>反射的光光也可以用光谱仪直接测量，</a:t>
            </a:r>
          </a:p>
          <a:p>
            <a:r>
              <a:rPr lang="zh-CN" altLang="en-US" sz="1200" kern="1200" dirty="0">
                <a:solidFill>
                  <a:schemeClr val="tx1"/>
                </a:solidFill>
                <a:effectLst/>
                <a:latin typeface="+mn-lt"/>
                <a:ea typeface="+mn-ea"/>
                <a:cs typeface="+mn-cs"/>
              </a:rPr>
              <a:t>也可以检测。</a:t>
            </a:r>
          </a:p>
          <a:p>
            <a:r>
              <a:rPr lang="zh-CN" altLang="en-US" sz="1200" kern="1200" dirty="0">
                <a:solidFill>
                  <a:schemeClr val="tx1"/>
                </a:solidFill>
                <a:effectLst/>
                <a:latin typeface="+mn-lt"/>
                <a:ea typeface="+mn-ea"/>
                <a:cs typeface="+mn-cs"/>
              </a:rPr>
              <a:t>只要我有什么外界因素影响他，让他的折射率产生变化，它的中心频率的变化，我只要用光谱仪测出中心频率的变化，我就测出了它和被测量的</a:t>
            </a:r>
          </a:p>
          <a:p>
            <a:r>
              <a:rPr lang="zh-CN" altLang="en-US" sz="1200" kern="1200" dirty="0">
                <a:solidFill>
                  <a:schemeClr val="tx1"/>
                </a:solidFill>
                <a:effectLst/>
                <a:latin typeface="+mn-lt"/>
                <a:ea typeface="+mn-ea"/>
                <a:cs typeface="+mn-cs"/>
              </a:rPr>
              <a:t>对应关系，我就可以定标以后就可以用。</a:t>
            </a:r>
          </a:p>
          <a:p>
            <a:r>
              <a:rPr lang="zh-CN" altLang="en-US" sz="1200" kern="1200" dirty="0">
                <a:solidFill>
                  <a:schemeClr val="tx1"/>
                </a:solidFill>
                <a:effectLst/>
                <a:latin typeface="+mn-lt"/>
                <a:ea typeface="+mn-ea"/>
                <a:cs typeface="+mn-cs"/>
              </a:rPr>
              <a:t>但问题是光谱仪本身有很大的一个仪器。</a:t>
            </a:r>
          </a:p>
          <a:p>
            <a:r>
              <a:rPr lang="zh-CN" altLang="en-US" sz="1200" kern="1200" dirty="0">
                <a:solidFill>
                  <a:schemeClr val="tx1"/>
                </a:solidFill>
                <a:effectLst/>
                <a:latin typeface="+mn-lt"/>
                <a:ea typeface="+mn-ea"/>
                <a:cs typeface="+mn-cs"/>
              </a:rPr>
              <a:t>你做的再小，我见过最小的光谱仪。</a:t>
            </a:r>
          </a:p>
          <a:p>
            <a:r>
              <a:rPr lang="zh-CN" altLang="en-US" sz="1200" kern="1200" dirty="0">
                <a:solidFill>
                  <a:schemeClr val="tx1"/>
                </a:solidFill>
                <a:effectLst/>
                <a:latin typeface="+mn-lt"/>
                <a:ea typeface="+mn-ea"/>
                <a:cs typeface="+mn-cs"/>
              </a:rPr>
              <a:t>一样，</a:t>
            </a:r>
          </a:p>
          <a:p>
            <a:r>
              <a:rPr lang="zh-CN" altLang="en-US" sz="1200" kern="1200" dirty="0">
                <a:solidFill>
                  <a:schemeClr val="tx1"/>
                </a:solidFill>
                <a:effectLst/>
                <a:latin typeface="+mn-lt"/>
                <a:ea typeface="+mn-ea"/>
                <a:cs typeface="+mn-cs"/>
              </a:rPr>
              <a:t>除非是</a:t>
            </a:r>
            <a:r>
              <a:rPr lang="en-US" altLang="zh-CN" sz="1200" kern="1200" dirty="0">
                <a:solidFill>
                  <a:schemeClr val="tx1"/>
                </a:solidFill>
                <a:effectLst/>
                <a:latin typeface="+mn-lt"/>
                <a:ea typeface="+mn-ea"/>
                <a:cs typeface="+mn-cs"/>
              </a:rPr>
              <a:t>CCD</a:t>
            </a:r>
            <a:r>
              <a:rPr lang="zh-CN" altLang="en-US" sz="1200" kern="1200" dirty="0">
                <a:solidFill>
                  <a:schemeClr val="tx1"/>
                </a:solidFill>
                <a:effectLst/>
                <a:latin typeface="+mn-lt"/>
                <a:ea typeface="+mn-ea"/>
                <a:cs typeface="+mn-cs"/>
              </a:rPr>
              <a:t>也可以在网络用，但是它可以直接检测。</a:t>
            </a:r>
          </a:p>
          <a:p>
            <a:r>
              <a:rPr lang="zh-CN" altLang="en-US" sz="1200" kern="1200" dirty="0">
                <a:solidFill>
                  <a:schemeClr val="tx1"/>
                </a:solidFill>
                <a:effectLst/>
                <a:latin typeface="+mn-lt"/>
                <a:ea typeface="+mn-ea"/>
                <a:cs typeface="+mn-cs"/>
              </a:rPr>
              <a:t>就在实验室很好。</a:t>
            </a:r>
          </a:p>
          <a:p>
            <a:r>
              <a:rPr lang="zh-CN" altLang="en-US" sz="1200" kern="1200" dirty="0">
                <a:solidFill>
                  <a:schemeClr val="tx1"/>
                </a:solidFill>
                <a:effectLst/>
                <a:latin typeface="+mn-lt"/>
                <a:ea typeface="+mn-ea"/>
                <a:cs typeface="+mn-cs"/>
              </a:rPr>
              <a:t>可以直接检测。</a:t>
            </a:r>
          </a:p>
          <a:p>
            <a:r>
              <a:rPr lang="zh-CN" altLang="en-US" sz="1200" kern="1200" dirty="0">
                <a:solidFill>
                  <a:schemeClr val="tx1"/>
                </a:solidFill>
                <a:effectLst/>
                <a:latin typeface="+mn-lt"/>
                <a:ea typeface="+mn-ea"/>
                <a:cs typeface="+mn-cs"/>
              </a:rPr>
              <a:t>对吧？简单就这么一个光栅，你就可以测。另外</a:t>
            </a:r>
          </a:p>
          <a:p>
            <a:r>
              <a:rPr lang="zh-CN" altLang="en-US" sz="1200" kern="1200" dirty="0">
                <a:solidFill>
                  <a:schemeClr val="tx1"/>
                </a:solidFill>
                <a:effectLst/>
                <a:latin typeface="+mn-lt"/>
                <a:ea typeface="+mn-ea"/>
                <a:cs typeface="+mn-cs"/>
              </a:rPr>
              <a:t>它的缺点，设备价格高，体积大，</a:t>
            </a:r>
          </a:p>
          <a:p>
            <a:r>
              <a:rPr lang="zh-CN" altLang="en-US" sz="1200" kern="1200" dirty="0">
                <a:solidFill>
                  <a:schemeClr val="tx1"/>
                </a:solidFill>
                <a:effectLst/>
                <a:latin typeface="+mn-lt"/>
                <a:ea typeface="+mn-ea"/>
                <a:cs typeface="+mn-cs"/>
              </a:rPr>
              <a:t>这是他欠</a:t>
            </a:r>
          </a:p>
          <a:p>
            <a:r>
              <a:rPr lang="zh-CN" altLang="en-US" sz="1200" kern="1200" dirty="0">
                <a:solidFill>
                  <a:schemeClr val="tx1"/>
                </a:solidFill>
                <a:effectLst/>
                <a:latin typeface="+mn-lt"/>
                <a:ea typeface="+mn-ea"/>
                <a:cs typeface="+mn-cs"/>
              </a:rPr>
              <a:t>的缺点。</a:t>
            </a:r>
          </a:p>
          <a:p>
            <a:r>
              <a:rPr lang="zh-CN" altLang="en-US" sz="1200" kern="1200" dirty="0">
                <a:solidFill>
                  <a:schemeClr val="tx1"/>
                </a:solidFill>
                <a:effectLst/>
                <a:latin typeface="+mn-lt"/>
                <a:ea typeface="+mn-ea"/>
                <a:cs typeface="+mn-cs"/>
              </a:rPr>
              <a:t>好，这是一种叫做光谱仪检测法。</a:t>
            </a:r>
          </a:p>
          <a:p>
            <a:r>
              <a:rPr lang="zh-CN" altLang="en-US" sz="1200" kern="1200" dirty="0">
                <a:solidFill>
                  <a:schemeClr val="tx1"/>
                </a:solidFill>
                <a:effectLst/>
                <a:latin typeface="+mn-lt"/>
                <a:ea typeface="+mn-ea"/>
                <a:cs typeface="+mn-cs"/>
              </a:rPr>
              <a:t>还有一种</a:t>
            </a:r>
          </a:p>
          <a:p>
            <a:r>
              <a:rPr lang="zh-CN" altLang="en-US" sz="1200" kern="1200" dirty="0">
                <a:solidFill>
                  <a:schemeClr val="tx1"/>
                </a:solidFill>
                <a:effectLst/>
                <a:latin typeface="+mn-lt"/>
                <a:ea typeface="+mn-ea"/>
                <a:cs typeface="+mn-cs"/>
              </a:rPr>
              <a:t>叫做匹配光栅检测，</a:t>
            </a:r>
          </a:p>
          <a:p>
            <a:r>
              <a:rPr lang="zh-CN" altLang="en-US" sz="1200" kern="1200" dirty="0">
                <a:solidFill>
                  <a:schemeClr val="tx1"/>
                </a:solidFill>
                <a:effectLst/>
                <a:latin typeface="+mn-lt"/>
                <a:ea typeface="+mn-ea"/>
                <a:cs typeface="+mn-cs"/>
              </a:rPr>
              <a:t>也就是我不用光谱仪了，</a:t>
            </a:r>
          </a:p>
          <a:p>
            <a:r>
              <a:rPr lang="zh-CN" altLang="en-US" sz="1200" kern="1200" dirty="0">
                <a:solidFill>
                  <a:schemeClr val="tx1"/>
                </a:solidFill>
                <a:effectLst/>
                <a:latin typeface="+mn-lt"/>
                <a:ea typeface="+mn-ea"/>
                <a:cs typeface="+mn-cs"/>
              </a:rPr>
              <a:t>我用一个匹配光栅，</a:t>
            </a:r>
          </a:p>
          <a:p>
            <a:r>
              <a:rPr lang="zh-CN" altLang="en-US" sz="1200" kern="1200" dirty="0">
                <a:solidFill>
                  <a:schemeClr val="tx1"/>
                </a:solidFill>
                <a:effectLst/>
                <a:latin typeface="+mn-lt"/>
                <a:ea typeface="+mn-ea"/>
                <a:cs typeface="+mn-cs"/>
              </a:rPr>
              <a:t>我做一个一模一样的光栅，什么意思？</a:t>
            </a:r>
          </a:p>
          <a:p>
            <a:r>
              <a:rPr lang="zh-CN" altLang="en-US" sz="1200" kern="1200" dirty="0">
                <a:solidFill>
                  <a:schemeClr val="tx1"/>
                </a:solidFill>
                <a:effectLst/>
                <a:latin typeface="+mn-lt"/>
                <a:ea typeface="+mn-ea"/>
                <a:cs typeface="+mn-cs"/>
              </a:rPr>
              <a:t>我用同样的干涉，同样的强度，同样的间隔，做一个一模一样的光栅，它是这样的配置，</a:t>
            </a:r>
          </a:p>
          <a:p>
            <a:r>
              <a:rPr lang="zh-CN" altLang="en-US" sz="1200" kern="1200" dirty="0">
                <a:solidFill>
                  <a:schemeClr val="tx1"/>
                </a:solidFill>
                <a:effectLst/>
                <a:latin typeface="+mn-lt"/>
                <a:ea typeface="+mn-ea"/>
                <a:cs typeface="+mn-cs"/>
              </a:rPr>
              <a:t>还是宽带光源，</a:t>
            </a:r>
          </a:p>
          <a:p>
            <a:r>
              <a:rPr lang="zh-CN" altLang="en-US" sz="1200" kern="1200" dirty="0">
                <a:solidFill>
                  <a:schemeClr val="tx1"/>
                </a:solidFill>
                <a:effectLst/>
                <a:latin typeface="+mn-lt"/>
                <a:ea typeface="+mn-ea"/>
                <a:cs typeface="+mn-cs"/>
              </a:rPr>
              <a:t>然后经过耦合器，然后</a:t>
            </a:r>
          </a:p>
          <a:p>
            <a:r>
              <a:rPr lang="zh-CN" altLang="en-US" sz="1200" kern="1200" dirty="0">
                <a:solidFill>
                  <a:schemeClr val="tx1"/>
                </a:solidFill>
                <a:effectLst/>
                <a:latin typeface="+mn-lt"/>
                <a:ea typeface="+mn-ea"/>
                <a:cs typeface="+mn-cs"/>
              </a:rPr>
              <a:t>经过光线，它就开始往前传。</a:t>
            </a:r>
          </a:p>
          <a:p>
            <a:r>
              <a:rPr lang="zh-CN" altLang="en-US" sz="1200" kern="1200" dirty="0">
                <a:solidFill>
                  <a:schemeClr val="tx1"/>
                </a:solidFill>
                <a:effectLst/>
                <a:latin typeface="+mn-lt"/>
                <a:ea typeface="+mn-ea"/>
                <a:cs typeface="+mn-cs"/>
              </a:rPr>
              <a:t>传。</a:t>
            </a:r>
          </a:p>
          <a:p>
            <a:r>
              <a:rPr lang="zh-CN" altLang="en-US" sz="1200" kern="1200" dirty="0">
                <a:solidFill>
                  <a:schemeClr val="tx1"/>
                </a:solidFill>
                <a:effectLst/>
                <a:latin typeface="+mn-lt"/>
                <a:ea typeface="+mn-ea"/>
                <a:cs typeface="+mn-cs"/>
              </a:rPr>
              <a:t>传这时候</a:t>
            </a:r>
          </a:p>
          <a:p>
            <a:r>
              <a:rPr lang="zh-CN" altLang="en-US" sz="1200" kern="1200" dirty="0">
                <a:solidFill>
                  <a:schemeClr val="tx1"/>
                </a:solidFill>
                <a:effectLst/>
                <a:latin typeface="+mn-lt"/>
                <a:ea typeface="+mn-ea"/>
                <a:cs typeface="+mn-cs"/>
              </a:rPr>
              <a:t>它一定是有一个透射，过去一定有一个反社会，</a:t>
            </a:r>
          </a:p>
          <a:p>
            <a:r>
              <a:rPr lang="zh-CN" altLang="en-US" sz="1200" kern="1200" dirty="0">
                <a:solidFill>
                  <a:schemeClr val="tx1"/>
                </a:solidFill>
                <a:effectLst/>
                <a:latin typeface="+mn-lt"/>
                <a:ea typeface="+mn-ea"/>
                <a:cs typeface="+mn-cs"/>
              </a:rPr>
              <a:t>对不对？这是毫无疑问。</a:t>
            </a:r>
          </a:p>
          <a:p>
            <a:r>
              <a:rPr lang="zh-CN" altLang="en-US" sz="1200" kern="1200" dirty="0">
                <a:solidFill>
                  <a:schemeClr val="tx1"/>
                </a:solidFill>
                <a:effectLst/>
                <a:latin typeface="+mn-lt"/>
                <a:ea typeface="+mn-ea"/>
                <a:cs typeface="+mn-cs"/>
              </a:rPr>
              <a:t>既然是如此，那透射过去的和反射回来的，</a:t>
            </a:r>
          </a:p>
          <a:p>
            <a:r>
              <a:rPr lang="zh-CN" altLang="en-US" sz="1200" kern="1200" dirty="0">
                <a:solidFill>
                  <a:schemeClr val="tx1"/>
                </a:solidFill>
                <a:effectLst/>
                <a:latin typeface="+mn-lt"/>
                <a:ea typeface="+mn-ea"/>
                <a:cs typeface="+mn-cs"/>
              </a:rPr>
              <a:t>各起什么作用？如果说</a:t>
            </a:r>
          </a:p>
          <a:p>
            <a:r>
              <a:rPr lang="zh-CN" altLang="en-US" sz="1200" kern="1200" dirty="0">
                <a:solidFill>
                  <a:schemeClr val="tx1"/>
                </a:solidFill>
                <a:effectLst/>
                <a:latin typeface="+mn-lt"/>
                <a:ea typeface="+mn-ea"/>
                <a:cs typeface="+mn-cs"/>
              </a:rPr>
              <a:t>我把它投射到光栅过去以后，仍然被反射的话，</a:t>
            </a:r>
          </a:p>
          <a:p>
            <a:r>
              <a:rPr lang="zh-CN" altLang="en-US" sz="1200" kern="1200" dirty="0">
                <a:solidFill>
                  <a:schemeClr val="tx1"/>
                </a:solidFill>
                <a:effectLst/>
                <a:latin typeface="+mn-lt"/>
                <a:ea typeface="+mn-ea"/>
                <a:cs typeface="+mn-cs"/>
              </a:rPr>
              <a:t>怎么样？</a:t>
            </a:r>
          </a:p>
          <a:p>
            <a:r>
              <a:rPr lang="zh-CN" altLang="en-US" sz="1200" kern="1200" dirty="0">
                <a:solidFill>
                  <a:schemeClr val="tx1"/>
                </a:solidFill>
                <a:effectLst/>
                <a:latin typeface="+mn-lt"/>
                <a:ea typeface="+mn-ea"/>
                <a:cs typeface="+mn-cs"/>
              </a:rPr>
              <a:t>他就会和原来的进行</a:t>
            </a:r>
          </a:p>
          <a:p>
            <a:r>
              <a:rPr lang="zh-CN" altLang="en-US" sz="1200" kern="1200" dirty="0">
                <a:solidFill>
                  <a:schemeClr val="tx1"/>
                </a:solidFill>
                <a:effectLst/>
                <a:latin typeface="+mn-lt"/>
                <a:ea typeface="+mn-ea"/>
                <a:cs typeface="+mn-cs"/>
              </a:rPr>
              <a:t>进行干涉，现在所以我增加了一个叫无反射匹配液，他放一个溶液，光透射出去以后会吸收，不要被反射。</a:t>
            </a:r>
          </a:p>
          <a:p>
            <a:r>
              <a:rPr lang="zh-CN" altLang="en-US" sz="1200" kern="1200" dirty="0">
                <a:solidFill>
                  <a:schemeClr val="tx1"/>
                </a:solidFill>
                <a:effectLst/>
                <a:latin typeface="+mn-lt"/>
                <a:ea typeface="+mn-ea"/>
                <a:cs typeface="+mn-cs"/>
              </a:rPr>
              <a:t>做这样的配置以后，他就把它反射回来，</a:t>
            </a:r>
          </a:p>
          <a:p>
            <a:r>
              <a:rPr lang="zh-CN" altLang="en-US" sz="1200" kern="1200" dirty="0">
                <a:solidFill>
                  <a:schemeClr val="tx1"/>
                </a:solidFill>
                <a:effectLst/>
                <a:latin typeface="+mn-lt"/>
                <a:ea typeface="+mn-ea"/>
                <a:cs typeface="+mn-cs"/>
              </a:rPr>
              <a:t>反射回来，</a:t>
            </a:r>
          </a:p>
          <a:p>
            <a:r>
              <a:rPr lang="zh-CN" altLang="en-US" sz="1200" kern="1200" dirty="0">
                <a:solidFill>
                  <a:schemeClr val="tx1"/>
                </a:solidFill>
                <a:effectLst/>
                <a:latin typeface="+mn-lt"/>
                <a:ea typeface="+mn-ea"/>
                <a:cs typeface="+mn-cs"/>
              </a:rPr>
              <a:t>反正回来以后再到了这个位置，</a:t>
            </a:r>
          </a:p>
          <a:p>
            <a:r>
              <a:rPr lang="zh-CN" altLang="en-US" sz="1200" kern="1200" dirty="0">
                <a:solidFill>
                  <a:schemeClr val="tx1"/>
                </a:solidFill>
                <a:effectLst/>
                <a:latin typeface="+mn-lt"/>
                <a:ea typeface="+mn-ea"/>
                <a:cs typeface="+mn-cs"/>
              </a:rPr>
              <a:t>就有用非常有用的一个效果。</a:t>
            </a:r>
          </a:p>
          <a:p>
            <a:r>
              <a:rPr lang="zh-CN" altLang="en-US" sz="1200" kern="1200" dirty="0">
                <a:solidFill>
                  <a:schemeClr val="tx1"/>
                </a:solidFill>
                <a:effectLst/>
                <a:latin typeface="+mn-lt"/>
                <a:ea typeface="+mn-ea"/>
                <a:cs typeface="+mn-cs"/>
              </a:rPr>
              <a:t>好，我们休息十分钟，我们接着把他叫</a:t>
            </a:r>
          </a:p>
          <a:p>
            <a:r>
              <a:rPr lang="zh-CN" altLang="en-US" sz="1200" kern="1200" dirty="0">
                <a:solidFill>
                  <a:schemeClr val="tx1"/>
                </a:solidFill>
                <a:effectLst/>
                <a:latin typeface="+mn-lt"/>
                <a:ea typeface="+mn-ea"/>
                <a:cs typeface="+mn-cs"/>
              </a:rPr>
              <a:t>到。</a:t>
            </a:r>
          </a:p>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D1669D5B-2397-489F-B6F7-609411A6B45A}" type="slidenum">
              <a:rPr lang="zh-CN" altLang="en-US" smtClean="0"/>
              <a:t>284</a:t>
            </a:fld>
            <a:endParaRPr lang="zh-CN" altLang="en-US"/>
          </a:p>
        </p:txBody>
      </p:sp>
    </p:spTree>
    <p:extLst>
      <p:ext uri="{BB962C8B-B14F-4D97-AF65-F5344CB8AC3E}">
        <p14:creationId xmlns:p14="http://schemas.microsoft.com/office/powerpoint/2010/main" val="4202978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DED8723-F3D0-4911-90D8-983DA106958B}" type="slidenum">
              <a:rPr lang="en-US" altLang="zh-CN"/>
              <a:pPr/>
              <a:t>303</a:t>
            </a:fld>
            <a:endParaRPr lang="en-US" altLang="zh-CN"/>
          </a:p>
        </p:txBody>
      </p:sp>
      <p:sp>
        <p:nvSpPr>
          <p:cNvPr id="8194" name="幻灯片图像占位符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8195"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zh-CN"/>
          </a:p>
        </p:txBody>
      </p:sp>
      <p:sp>
        <p:nvSpPr>
          <p:cNvPr id="819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44B4792D-DD13-462E-BF90-56785FB5B75E}" type="slidenum">
              <a:rPr lang="en-US" altLang="zh-CN" sz="1200" b="0">
                <a:solidFill>
                  <a:srgbClr val="000000"/>
                </a:solidFill>
                <a:latin typeface="Calibri" pitchFamily="34" charset="0"/>
              </a:rPr>
              <a:pPr algn="r"/>
              <a:t>303</a:t>
            </a:fld>
            <a:endParaRPr lang="en-US" altLang="zh-CN" sz="1200" b="0">
              <a:solidFill>
                <a:srgbClr val="000000"/>
              </a:solidFill>
              <a:latin typeface="Calibri" pitchFamily="34" charset="0"/>
            </a:endParaRPr>
          </a:p>
        </p:txBody>
      </p:sp>
    </p:spTree>
    <p:extLst>
      <p:ext uri="{BB962C8B-B14F-4D97-AF65-F5344CB8AC3E}">
        <p14:creationId xmlns:p14="http://schemas.microsoft.com/office/powerpoint/2010/main" val="293742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1A76DE-4D92-4CF6-81E9-A2C6658A7FFA}"/>
              </a:ext>
            </a:extLst>
          </p:cNvPr>
          <p:cNvSpPr>
            <a:spLocks noGrp="1" noChangeArrowheads="1"/>
          </p:cNvSpPr>
          <p:nvPr>
            <p:ph type="sldNum" sz="quarter" idx="5"/>
          </p:nvPr>
        </p:nvSpPr>
        <p:spPr>
          <a:ln/>
        </p:spPr>
        <p:txBody>
          <a:bodyPr/>
          <a:lstStyle/>
          <a:p>
            <a:fld id="{A27FE23A-3F93-44A2-9BFC-7EA80C9E271A}" type="slidenum">
              <a:rPr lang="en-US" altLang="zh-CN"/>
              <a:pPr/>
              <a:t>309</a:t>
            </a:fld>
            <a:endParaRPr lang="en-US" altLang="zh-CN"/>
          </a:p>
        </p:txBody>
      </p:sp>
      <p:sp>
        <p:nvSpPr>
          <p:cNvPr id="172034" name="Rectangle 7">
            <a:extLst>
              <a:ext uri="{FF2B5EF4-FFF2-40B4-BE49-F238E27FC236}">
                <a16:creationId xmlns:a16="http://schemas.microsoft.com/office/drawing/2014/main" id="{3334A155-5726-4990-AA99-29C7D795B17A}"/>
              </a:ext>
            </a:extLst>
          </p:cNvPr>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F2F0750-8512-4425-A42B-C0AD5EFF7DCD}" type="slidenum">
              <a:rPr lang="en-US" altLang="zh-CN" sz="1200">
                <a:latin typeface="Calibri" panose="020F0502020204030204" pitchFamily="34" charset="0"/>
              </a:rPr>
              <a:pPr algn="r"/>
              <a:t>309</a:t>
            </a:fld>
            <a:endParaRPr lang="en-US" altLang="zh-CN" sz="1200">
              <a:latin typeface="Calibri" panose="020F0502020204030204" pitchFamily="34" charset="0"/>
            </a:endParaRPr>
          </a:p>
        </p:txBody>
      </p:sp>
      <p:sp>
        <p:nvSpPr>
          <p:cNvPr id="82947" name="Rectangle 2">
            <a:extLst>
              <a:ext uri="{FF2B5EF4-FFF2-40B4-BE49-F238E27FC236}">
                <a16:creationId xmlns:a16="http://schemas.microsoft.com/office/drawing/2014/main" id="{C0BE18E1-1BCB-4458-9DFA-801B0DD29F7F}"/>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FEC1CF8C-3D4D-42F0-9FE2-5A37D5F9D4D8}"/>
              </a:ext>
            </a:extLst>
          </p:cNvPr>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algn="just">
              <a:spcBef>
                <a:spcPct val="0"/>
              </a:spcBef>
            </a:pPr>
            <a:r>
              <a:rPr lang="zh-CN" altLang="en-US"/>
              <a:t>这样，就可以认为跑道形磁芯仅被沿长轴方向的磁场所磁化。在实践中，亦仅测量沿长轴方向的磁场分量。</a:t>
            </a:r>
          </a:p>
          <a:p>
            <a:pPr>
              <a:spcBef>
                <a:spcPct val="0"/>
              </a:spcBef>
            </a:pPr>
            <a:endParaRPr lang="en-US" altLang="zh-CN"/>
          </a:p>
        </p:txBody>
      </p:sp>
    </p:spTree>
    <p:extLst>
      <p:ext uri="{BB962C8B-B14F-4D97-AF65-F5344CB8AC3E}">
        <p14:creationId xmlns:p14="http://schemas.microsoft.com/office/powerpoint/2010/main" val="258413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221125E-DE5C-43D4-9408-1B1E2F423EEE}" type="slidenum">
              <a:rPr lang="en-US" altLang="zh-CN"/>
              <a:pPr/>
              <a:t>327</a:t>
            </a:fld>
            <a:endParaRPr lang="en-US" altLang="zh-CN"/>
          </a:p>
        </p:txBody>
      </p:sp>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p:txBody>
          <a:bodyPr/>
          <a:lstStyle/>
          <a:p>
            <a:pPr>
              <a:spcBef>
                <a:spcPct val="0"/>
              </a:spcBef>
            </a:pPr>
            <a:endParaRPr lang="zh-CN" altLang="zh-CN"/>
          </a:p>
        </p:txBody>
      </p:sp>
      <p:sp>
        <p:nvSpPr>
          <p:cNvPr id="65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54521477-D3E1-4E8F-9356-EB1590AF35E9}" type="slidenum">
              <a:rPr lang="en-US" altLang="zh-CN" sz="1200" b="0"/>
              <a:pPr algn="r"/>
              <a:t>327</a:t>
            </a:fld>
            <a:endParaRPr lang="en-US" altLang="zh-CN" sz="1200" b="0"/>
          </a:p>
        </p:txBody>
      </p:sp>
    </p:spTree>
    <p:extLst>
      <p:ext uri="{BB962C8B-B14F-4D97-AF65-F5344CB8AC3E}">
        <p14:creationId xmlns:p14="http://schemas.microsoft.com/office/powerpoint/2010/main" val="2328755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92018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694991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4212258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719263"/>
            <a:ext cx="53848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8400"/>
            <a:ext cx="2844800" cy="45720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165600" y="6248400"/>
            <a:ext cx="3860800" cy="457200"/>
          </a:xfrm>
        </p:spPr>
        <p:txBody>
          <a:bodyPr/>
          <a:lstStyle>
            <a:lvl1pPr>
              <a:defRPr/>
            </a:lvl1pPr>
          </a:lstStyle>
          <a:p>
            <a:pPr>
              <a:defRPr/>
            </a:pPr>
            <a:endParaRPr lang="zh-CN" altLang="en-US"/>
          </a:p>
        </p:txBody>
      </p:sp>
      <p:sp>
        <p:nvSpPr>
          <p:cNvPr id="8" name="灯片编号占位符 7"/>
          <p:cNvSpPr>
            <a:spLocks noGrp="1"/>
          </p:cNvSpPr>
          <p:nvPr>
            <p:ph type="sldNum" sz="quarter" idx="12"/>
          </p:nvPr>
        </p:nvSpPr>
        <p:spPr>
          <a:xfrm>
            <a:off x="8737600" y="6248400"/>
            <a:ext cx="2844800" cy="457200"/>
          </a:xfrm>
        </p:spPr>
        <p:txBody>
          <a:bodyPr/>
          <a:lstStyle>
            <a:lvl1pPr>
              <a:defRPr/>
            </a:lvl1pPr>
          </a:lstStyle>
          <a:p>
            <a:pPr>
              <a:defRPr/>
            </a:pPr>
            <a:fld id="{1FEE568B-6DB7-4800-9721-040509C7BE1C}" type="slidenum">
              <a:rPr lang="en-US" altLang="zh-CN"/>
              <a:pPr>
                <a:defRPr/>
              </a:pPr>
              <a:t>‹#›</a:t>
            </a:fld>
            <a:endParaRPr lang="en-US" altLang="zh-CN"/>
          </a:p>
        </p:txBody>
      </p:sp>
    </p:spTree>
    <p:extLst>
      <p:ext uri="{BB962C8B-B14F-4D97-AF65-F5344CB8AC3E}">
        <p14:creationId xmlns:p14="http://schemas.microsoft.com/office/powerpoint/2010/main" val="793146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609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9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248400"/>
            <a:ext cx="2844800" cy="457200"/>
          </a:xfrm>
        </p:spPr>
        <p:txBody>
          <a:bodyPr/>
          <a:lstStyle>
            <a:lvl1pPr>
              <a:defRPr/>
            </a:lvl1pPr>
          </a:lstStyle>
          <a:p>
            <a:pPr>
              <a:defRPr/>
            </a:pPr>
            <a:endParaRPr lang="en-US" altLang="zh-CN"/>
          </a:p>
        </p:txBody>
      </p:sp>
      <p:sp>
        <p:nvSpPr>
          <p:cNvPr id="8" name="页脚占位符 7"/>
          <p:cNvSpPr>
            <a:spLocks noGrp="1"/>
          </p:cNvSpPr>
          <p:nvPr>
            <p:ph type="ftr" sz="quarter" idx="11"/>
          </p:nvPr>
        </p:nvSpPr>
        <p:spPr>
          <a:xfrm>
            <a:off x="4165600" y="6248400"/>
            <a:ext cx="3860800" cy="457200"/>
          </a:xfrm>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a:xfrm>
            <a:off x="8737600" y="6248400"/>
            <a:ext cx="2844800" cy="457200"/>
          </a:xfrm>
        </p:spPr>
        <p:txBody>
          <a:bodyPr/>
          <a:lstStyle>
            <a:lvl1pPr>
              <a:defRPr/>
            </a:lvl1pPr>
          </a:lstStyle>
          <a:p>
            <a:pPr>
              <a:defRPr/>
            </a:pPr>
            <a:fld id="{4008BC0C-49F9-4488-85CC-59493A69A1E6}" type="slidenum">
              <a:rPr lang="en-US" altLang="zh-CN"/>
              <a:pPr>
                <a:defRPr/>
              </a:pPr>
              <a:t>‹#›</a:t>
            </a:fld>
            <a:endParaRPr lang="en-US" altLang="zh-CN"/>
          </a:p>
        </p:txBody>
      </p:sp>
    </p:spTree>
    <p:extLst>
      <p:ext uri="{BB962C8B-B14F-4D97-AF65-F5344CB8AC3E}">
        <p14:creationId xmlns:p14="http://schemas.microsoft.com/office/powerpoint/2010/main" val="2303743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BA996D9-E656-47C1-8287-073C1BD28F30}" type="datetimeFigureOut">
              <a:rPr lang="zh-CN" altLang="en-US"/>
              <a:pPr>
                <a:defRPr/>
              </a:pPr>
              <a:t>2021/5/26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2EDF20B-5693-42AE-AAC5-55923D726B25}" type="slidenum">
              <a:rPr lang="zh-CN" altLang="en-US"/>
              <a:pPr>
                <a:defRPr/>
              </a:pPr>
              <a:t>‹#›</a:t>
            </a:fld>
            <a:endParaRPr lang="zh-CN" altLang="en-US"/>
          </a:p>
        </p:txBody>
      </p:sp>
    </p:spTree>
    <p:extLst>
      <p:ext uri="{BB962C8B-B14F-4D97-AF65-F5344CB8AC3E}">
        <p14:creationId xmlns:p14="http://schemas.microsoft.com/office/powerpoint/2010/main" val="424165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259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BDC20AD-3830-4BF1-AB1B-09E3BA6544F3}" type="slidenum">
              <a:rPr lang="en-US" altLang="zh-CN"/>
              <a:pPr/>
              <a:t>‹#›</a:t>
            </a:fld>
            <a:endParaRPr lang="en-US" altLang="zh-CN"/>
          </a:p>
        </p:txBody>
      </p:sp>
    </p:spTree>
    <p:extLst>
      <p:ext uri="{BB962C8B-B14F-4D97-AF65-F5344CB8AC3E}">
        <p14:creationId xmlns:p14="http://schemas.microsoft.com/office/powerpoint/2010/main" val="3682903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3"/>
          <p:cNvSpPr>
            <a:spLocks noGrp="1"/>
          </p:cNvSpPr>
          <p:nvPr>
            <p:ph type="dt" sz="half" idx="10"/>
          </p:nvPr>
        </p:nvSpPr>
        <p:spPr/>
        <p:txBody>
          <a:bodyPr/>
          <a:lstStyle>
            <a:lvl1pPr>
              <a:defRPr/>
            </a:lvl1pPr>
          </a:lstStyle>
          <a:p>
            <a:pPr>
              <a:defRPr/>
            </a:pPr>
            <a:fld id="{DA7062EB-4A47-4B8D-97B8-185B6EEC3B1F}" type="datetimeFigureOut">
              <a:rPr lang="zh-CN" altLang="en-US"/>
              <a:pPr>
                <a:defRPr/>
              </a:pPr>
              <a:t>2021/5/26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2272186-4C4A-4293-B4E0-DD2BF633B7DA}" type="slidenum">
              <a:rPr lang="zh-CN" altLang="en-US"/>
              <a:pPr>
                <a:defRPr/>
              </a:pPr>
              <a:t>‹#›</a:t>
            </a:fld>
            <a:endParaRPr lang="zh-CN" altLang="en-US"/>
          </a:p>
        </p:txBody>
      </p:sp>
    </p:spTree>
    <p:extLst>
      <p:ext uri="{BB962C8B-B14F-4D97-AF65-F5344CB8AC3E}">
        <p14:creationId xmlns:p14="http://schemas.microsoft.com/office/powerpoint/2010/main" val="1520953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422400" y="3810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1752600"/>
            <a:ext cx="103632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422400" y="3886200"/>
            <a:ext cx="103632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117600" y="6400800"/>
            <a:ext cx="2540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4572000" y="6400800"/>
            <a:ext cx="38608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9347200" y="6400800"/>
            <a:ext cx="2540000" cy="457200"/>
          </a:xfrm>
        </p:spPr>
        <p:txBody>
          <a:bodyPr/>
          <a:lstStyle>
            <a:lvl1pPr>
              <a:defRPr/>
            </a:lvl1pPr>
          </a:lstStyle>
          <a:p>
            <a:fld id="{5F6E7AD2-52C5-4131-B0B8-CD29B5043300}" type="slidenum">
              <a:rPr lang="en-US" altLang="zh-CN"/>
              <a:pPr/>
              <a:t>‹#›</a:t>
            </a:fld>
            <a:endParaRPr lang="en-US" altLang="zh-CN"/>
          </a:p>
        </p:txBody>
      </p:sp>
    </p:spTree>
    <p:extLst>
      <p:ext uri="{BB962C8B-B14F-4D97-AF65-F5344CB8AC3E}">
        <p14:creationId xmlns:p14="http://schemas.microsoft.com/office/powerpoint/2010/main" val="1909026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961490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2772472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49503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2DEDAD9-DCCA-44DA-8F56-17D3C76276DE}" type="datetimeFigureOut">
              <a:rPr lang="zh-CN" altLang="en-US" smtClean="0"/>
              <a:t>2021/5/26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701965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2DEDAD9-DCCA-44DA-8F56-17D3C76276DE}" type="datetimeFigureOut">
              <a:rPr lang="zh-CN" altLang="en-US" smtClean="0"/>
              <a:t>2021/5/26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2900102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DEDAD9-DCCA-44DA-8F56-17D3C76276DE}" type="datetimeFigureOut">
              <a:rPr lang="zh-CN" altLang="en-US" smtClean="0"/>
              <a:t>2021/5/26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34293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79119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44983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EDAD9-DCCA-44DA-8F56-17D3C76276DE}" type="datetimeFigureOut">
              <a:rPr lang="zh-CN" altLang="en-US" smtClean="0"/>
              <a:t>2021/5/26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21471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www.baike.com/sowiki/%E7%B3%BB%E7%BB%9F%E7%94%9F%E7%89%A9%E7%A7%91%E5%AD%A6?prd=content_doc_search"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slideLayout" Target="../slideLayouts/slideLayout7.xml"/><Relationship Id="rId1" Type="http://schemas.openxmlformats.org/officeDocument/2006/relationships/vmlDrawing" Target="../drawings/vmlDrawing46.vml"/><Relationship Id="rId5" Type="http://schemas.openxmlformats.org/officeDocument/2006/relationships/image" Target="../media/image214.emf"/><Relationship Id="rId4" Type="http://schemas.openxmlformats.org/officeDocument/2006/relationships/oleObject" Target="../embeddings/oleObject184.bin"/></Relationships>
</file>

<file path=ppt/slides/_rels/slide101.x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oleObject" Target="../embeddings/oleObject185.bin"/><Relationship Id="rId7" Type="http://schemas.openxmlformats.org/officeDocument/2006/relationships/oleObject" Target="../embeddings/oleObject187.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214.emf"/><Relationship Id="rId5" Type="http://schemas.openxmlformats.org/officeDocument/2006/relationships/oleObject" Target="../embeddings/oleObject186.bin"/><Relationship Id="rId4" Type="http://schemas.openxmlformats.org/officeDocument/2006/relationships/image" Target="../media/image216.wmf"/></Relationships>
</file>

<file path=ppt/slides/_rels/slide102.x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oleObject" Target="../embeddings/oleObject188.bin"/><Relationship Id="rId7" Type="http://schemas.openxmlformats.org/officeDocument/2006/relationships/oleObject" Target="../embeddings/oleObject190.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219.emf"/><Relationship Id="rId5" Type="http://schemas.openxmlformats.org/officeDocument/2006/relationships/oleObject" Target="../embeddings/oleObject189.bin"/><Relationship Id="rId10" Type="http://schemas.openxmlformats.org/officeDocument/2006/relationships/image" Target="../media/image221.wmf"/><Relationship Id="rId4" Type="http://schemas.openxmlformats.org/officeDocument/2006/relationships/image" Target="../media/image218.emf"/><Relationship Id="rId9" Type="http://schemas.openxmlformats.org/officeDocument/2006/relationships/oleObject" Target="../embeddings/oleObject191.bin"/></Relationships>
</file>

<file path=ppt/slides/_rels/slide103.xml.rels><?xml version="1.0" encoding="UTF-8" standalone="yes"?>
<Relationships xmlns="http://schemas.openxmlformats.org/package/2006/relationships"><Relationship Id="rId8" Type="http://schemas.openxmlformats.org/officeDocument/2006/relationships/image" Target="../media/image224.wmf"/><Relationship Id="rId13" Type="http://schemas.openxmlformats.org/officeDocument/2006/relationships/oleObject" Target="../embeddings/oleObject197.bin"/><Relationship Id="rId3" Type="http://schemas.openxmlformats.org/officeDocument/2006/relationships/oleObject" Target="../embeddings/oleObject192.bin"/><Relationship Id="rId7" Type="http://schemas.openxmlformats.org/officeDocument/2006/relationships/oleObject" Target="../embeddings/oleObject194.bin"/><Relationship Id="rId12" Type="http://schemas.openxmlformats.org/officeDocument/2006/relationships/image" Target="../media/image226.w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23.wmf"/><Relationship Id="rId11" Type="http://schemas.openxmlformats.org/officeDocument/2006/relationships/oleObject" Target="../embeddings/oleObject196.bin"/><Relationship Id="rId5" Type="http://schemas.openxmlformats.org/officeDocument/2006/relationships/oleObject" Target="../embeddings/oleObject193.bin"/><Relationship Id="rId10" Type="http://schemas.openxmlformats.org/officeDocument/2006/relationships/image" Target="../media/image225.wmf"/><Relationship Id="rId4" Type="http://schemas.openxmlformats.org/officeDocument/2006/relationships/image" Target="../media/image222.wmf"/><Relationship Id="rId9" Type="http://schemas.openxmlformats.org/officeDocument/2006/relationships/oleObject" Target="../embeddings/oleObject195.bin"/><Relationship Id="rId14" Type="http://schemas.openxmlformats.org/officeDocument/2006/relationships/image" Target="../media/image227.wmf"/></Relationships>
</file>

<file path=ppt/slides/_rels/slide104.xml.rels><?xml version="1.0" encoding="UTF-8" standalone="yes"?>
<Relationships xmlns="http://schemas.openxmlformats.org/package/2006/relationships"><Relationship Id="rId8" Type="http://schemas.openxmlformats.org/officeDocument/2006/relationships/image" Target="../media/image230.wmf"/><Relationship Id="rId13" Type="http://schemas.openxmlformats.org/officeDocument/2006/relationships/oleObject" Target="../embeddings/oleObject203.bin"/><Relationship Id="rId18" Type="http://schemas.openxmlformats.org/officeDocument/2006/relationships/image" Target="../media/image235.wmf"/><Relationship Id="rId3" Type="http://schemas.openxmlformats.org/officeDocument/2006/relationships/oleObject" Target="../embeddings/oleObject198.bin"/><Relationship Id="rId7" Type="http://schemas.openxmlformats.org/officeDocument/2006/relationships/oleObject" Target="../embeddings/oleObject200.bin"/><Relationship Id="rId12" Type="http://schemas.openxmlformats.org/officeDocument/2006/relationships/image" Target="../media/image232.wmf"/><Relationship Id="rId17" Type="http://schemas.openxmlformats.org/officeDocument/2006/relationships/oleObject" Target="../embeddings/oleObject205.bin"/><Relationship Id="rId2" Type="http://schemas.openxmlformats.org/officeDocument/2006/relationships/slideLayout" Target="../slideLayouts/slideLayout7.xml"/><Relationship Id="rId16" Type="http://schemas.openxmlformats.org/officeDocument/2006/relationships/image" Target="../media/image234.wmf"/><Relationship Id="rId20" Type="http://schemas.openxmlformats.org/officeDocument/2006/relationships/image" Target="../media/image236.wmf"/><Relationship Id="rId1" Type="http://schemas.openxmlformats.org/officeDocument/2006/relationships/vmlDrawing" Target="../drawings/vmlDrawing50.vml"/><Relationship Id="rId6" Type="http://schemas.openxmlformats.org/officeDocument/2006/relationships/image" Target="../media/image229.wmf"/><Relationship Id="rId11" Type="http://schemas.openxmlformats.org/officeDocument/2006/relationships/oleObject" Target="../embeddings/oleObject202.bin"/><Relationship Id="rId5" Type="http://schemas.openxmlformats.org/officeDocument/2006/relationships/oleObject" Target="../embeddings/oleObject199.bin"/><Relationship Id="rId15" Type="http://schemas.openxmlformats.org/officeDocument/2006/relationships/oleObject" Target="../embeddings/oleObject204.bin"/><Relationship Id="rId10" Type="http://schemas.openxmlformats.org/officeDocument/2006/relationships/image" Target="../media/image231.wmf"/><Relationship Id="rId19" Type="http://schemas.openxmlformats.org/officeDocument/2006/relationships/oleObject" Target="../embeddings/oleObject206.bin"/><Relationship Id="rId4" Type="http://schemas.openxmlformats.org/officeDocument/2006/relationships/image" Target="../media/image228.wmf"/><Relationship Id="rId9" Type="http://schemas.openxmlformats.org/officeDocument/2006/relationships/oleObject" Target="../embeddings/oleObject201.bin"/><Relationship Id="rId14" Type="http://schemas.openxmlformats.org/officeDocument/2006/relationships/image" Target="../media/image233.wmf"/></Relationships>
</file>

<file path=ppt/slides/_rels/slide105.xml.rels><?xml version="1.0" encoding="UTF-8" standalone="yes"?>
<Relationships xmlns="http://schemas.openxmlformats.org/package/2006/relationships"><Relationship Id="rId13" Type="http://schemas.openxmlformats.org/officeDocument/2006/relationships/image" Target="../media/image241.wmf"/><Relationship Id="rId18" Type="http://schemas.openxmlformats.org/officeDocument/2006/relationships/oleObject" Target="../embeddings/oleObject214.bin"/><Relationship Id="rId26" Type="http://schemas.openxmlformats.org/officeDocument/2006/relationships/oleObject" Target="../embeddings/oleObject218.bin"/><Relationship Id="rId39" Type="http://schemas.openxmlformats.org/officeDocument/2006/relationships/image" Target="../media/image250.wmf"/><Relationship Id="rId21" Type="http://schemas.openxmlformats.org/officeDocument/2006/relationships/image" Target="../media/image245.wmf"/><Relationship Id="rId34" Type="http://schemas.openxmlformats.org/officeDocument/2006/relationships/oleObject" Target="../embeddings/oleObject225.bin"/><Relationship Id="rId42" Type="http://schemas.openxmlformats.org/officeDocument/2006/relationships/oleObject" Target="../embeddings/oleObject230.bin"/><Relationship Id="rId47" Type="http://schemas.openxmlformats.org/officeDocument/2006/relationships/image" Target="../media/image254.wmf"/><Relationship Id="rId50" Type="http://schemas.openxmlformats.org/officeDocument/2006/relationships/oleObject" Target="../embeddings/oleObject234.bin"/><Relationship Id="rId55" Type="http://schemas.openxmlformats.org/officeDocument/2006/relationships/oleObject" Target="../embeddings/oleObject238.bin"/><Relationship Id="rId7" Type="http://schemas.openxmlformats.org/officeDocument/2006/relationships/image" Target="../media/image238.wmf"/><Relationship Id="rId2" Type="http://schemas.openxmlformats.org/officeDocument/2006/relationships/slideLayout" Target="../slideLayouts/slideLayout7.xml"/><Relationship Id="rId16" Type="http://schemas.openxmlformats.org/officeDocument/2006/relationships/oleObject" Target="../embeddings/oleObject213.bin"/><Relationship Id="rId29" Type="http://schemas.openxmlformats.org/officeDocument/2006/relationships/oleObject" Target="../embeddings/oleObject220.bin"/><Relationship Id="rId11" Type="http://schemas.openxmlformats.org/officeDocument/2006/relationships/image" Target="../media/image240.wmf"/><Relationship Id="rId24" Type="http://schemas.openxmlformats.org/officeDocument/2006/relationships/oleObject" Target="../embeddings/oleObject217.bin"/><Relationship Id="rId32" Type="http://schemas.openxmlformats.org/officeDocument/2006/relationships/oleObject" Target="../embeddings/oleObject223.bin"/><Relationship Id="rId37" Type="http://schemas.openxmlformats.org/officeDocument/2006/relationships/image" Target="../media/image249.wmf"/><Relationship Id="rId40" Type="http://schemas.openxmlformats.org/officeDocument/2006/relationships/oleObject" Target="../embeddings/oleObject229.bin"/><Relationship Id="rId45" Type="http://schemas.openxmlformats.org/officeDocument/2006/relationships/image" Target="../media/image253.wmf"/><Relationship Id="rId53" Type="http://schemas.openxmlformats.org/officeDocument/2006/relationships/oleObject" Target="../embeddings/oleObject237.bin"/><Relationship Id="rId5" Type="http://schemas.openxmlformats.org/officeDocument/2006/relationships/image" Target="../media/image237.wmf"/><Relationship Id="rId10" Type="http://schemas.openxmlformats.org/officeDocument/2006/relationships/oleObject" Target="../embeddings/oleObject210.bin"/><Relationship Id="rId19" Type="http://schemas.openxmlformats.org/officeDocument/2006/relationships/image" Target="../media/image244.wmf"/><Relationship Id="rId31" Type="http://schemas.openxmlformats.org/officeDocument/2006/relationships/oleObject" Target="../embeddings/oleObject222.bin"/><Relationship Id="rId44" Type="http://schemas.openxmlformats.org/officeDocument/2006/relationships/oleObject" Target="../embeddings/oleObject231.bin"/><Relationship Id="rId52" Type="http://schemas.openxmlformats.org/officeDocument/2006/relationships/oleObject" Target="../embeddings/oleObject236.bin"/><Relationship Id="rId4" Type="http://schemas.openxmlformats.org/officeDocument/2006/relationships/oleObject" Target="../embeddings/oleObject207.bin"/><Relationship Id="rId9" Type="http://schemas.openxmlformats.org/officeDocument/2006/relationships/image" Target="../media/image239.wmf"/><Relationship Id="rId14" Type="http://schemas.openxmlformats.org/officeDocument/2006/relationships/oleObject" Target="../embeddings/oleObject212.bin"/><Relationship Id="rId22" Type="http://schemas.openxmlformats.org/officeDocument/2006/relationships/oleObject" Target="../embeddings/oleObject216.bin"/><Relationship Id="rId27" Type="http://schemas.openxmlformats.org/officeDocument/2006/relationships/image" Target="../media/image248.wmf"/><Relationship Id="rId30" Type="http://schemas.openxmlformats.org/officeDocument/2006/relationships/oleObject" Target="../embeddings/oleObject221.bin"/><Relationship Id="rId35" Type="http://schemas.openxmlformats.org/officeDocument/2006/relationships/oleObject" Target="../embeddings/oleObject226.bin"/><Relationship Id="rId43" Type="http://schemas.openxmlformats.org/officeDocument/2006/relationships/image" Target="../media/image252.wmf"/><Relationship Id="rId48" Type="http://schemas.openxmlformats.org/officeDocument/2006/relationships/oleObject" Target="../embeddings/oleObject233.bin"/><Relationship Id="rId56" Type="http://schemas.openxmlformats.org/officeDocument/2006/relationships/image" Target="../media/image257.wmf"/><Relationship Id="rId8" Type="http://schemas.openxmlformats.org/officeDocument/2006/relationships/oleObject" Target="../embeddings/oleObject209.bin"/><Relationship Id="rId51" Type="http://schemas.openxmlformats.org/officeDocument/2006/relationships/oleObject" Target="../embeddings/oleObject235.bin"/><Relationship Id="rId3" Type="http://schemas.openxmlformats.org/officeDocument/2006/relationships/notesSlide" Target="../notesSlides/notesSlide3.xml"/><Relationship Id="rId12" Type="http://schemas.openxmlformats.org/officeDocument/2006/relationships/oleObject" Target="../embeddings/oleObject211.bin"/><Relationship Id="rId17" Type="http://schemas.openxmlformats.org/officeDocument/2006/relationships/image" Target="../media/image243.wmf"/><Relationship Id="rId25" Type="http://schemas.openxmlformats.org/officeDocument/2006/relationships/image" Target="../media/image247.wmf"/><Relationship Id="rId33" Type="http://schemas.openxmlformats.org/officeDocument/2006/relationships/oleObject" Target="../embeddings/oleObject224.bin"/><Relationship Id="rId38" Type="http://schemas.openxmlformats.org/officeDocument/2006/relationships/oleObject" Target="../embeddings/oleObject228.bin"/><Relationship Id="rId46" Type="http://schemas.openxmlformats.org/officeDocument/2006/relationships/oleObject" Target="../embeddings/oleObject232.bin"/><Relationship Id="rId20" Type="http://schemas.openxmlformats.org/officeDocument/2006/relationships/oleObject" Target="../embeddings/oleObject215.bin"/><Relationship Id="rId41" Type="http://schemas.openxmlformats.org/officeDocument/2006/relationships/image" Target="../media/image251.wmf"/><Relationship Id="rId54" Type="http://schemas.openxmlformats.org/officeDocument/2006/relationships/image" Target="../media/image256.wmf"/><Relationship Id="rId1" Type="http://schemas.openxmlformats.org/officeDocument/2006/relationships/vmlDrawing" Target="../drawings/vmlDrawing51.vml"/><Relationship Id="rId6" Type="http://schemas.openxmlformats.org/officeDocument/2006/relationships/oleObject" Target="../embeddings/oleObject208.bin"/><Relationship Id="rId15" Type="http://schemas.openxmlformats.org/officeDocument/2006/relationships/image" Target="../media/image242.wmf"/><Relationship Id="rId23" Type="http://schemas.openxmlformats.org/officeDocument/2006/relationships/image" Target="../media/image246.wmf"/><Relationship Id="rId28" Type="http://schemas.openxmlformats.org/officeDocument/2006/relationships/oleObject" Target="../embeddings/oleObject219.bin"/><Relationship Id="rId36" Type="http://schemas.openxmlformats.org/officeDocument/2006/relationships/oleObject" Target="../embeddings/oleObject227.bin"/><Relationship Id="rId49" Type="http://schemas.openxmlformats.org/officeDocument/2006/relationships/image" Target="../media/image255.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39.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258.wmf"/></Relationships>
</file>

<file path=ppt/slides/_rels/slide107.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image" Target="../media/image259.emf"/><Relationship Id="rId4" Type="http://schemas.openxmlformats.org/officeDocument/2006/relationships/oleObject" Target="../embeddings/oleObject240.bin"/></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261.emf"/></Relationships>
</file>

<file path=ppt/slides/_rels/slide109.xml.rels><?xml version="1.0" encoding="UTF-8" standalone="yes"?>
<Relationships xmlns="http://schemas.openxmlformats.org/package/2006/relationships"><Relationship Id="rId8" Type="http://schemas.openxmlformats.org/officeDocument/2006/relationships/image" Target="../media/image264.wmf"/><Relationship Id="rId3" Type="http://schemas.openxmlformats.org/officeDocument/2006/relationships/oleObject" Target="../embeddings/oleObject242.bin"/><Relationship Id="rId7" Type="http://schemas.openxmlformats.org/officeDocument/2006/relationships/oleObject" Target="../embeddings/oleObject244.bin"/><Relationship Id="rId12" Type="http://schemas.openxmlformats.org/officeDocument/2006/relationships/image" Target="../media/image266.w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263.wmf"/><Relationship Id="rId11" Type="http://schemas.openxmlformats.org/officeDocument/2006/relationships/oleObject" Target="../embeddings/oleObject246.bin"/><Relationship Id="rId5" Type="http://schemas.openxmlformats.org/officeDocument/2006/relationships/oleObject" Target="../embeddings/oleObject243.bin"/><Relationship Id="rId10" Type="http://schemas.openxmlformats.org/officeDocument/2006/relationships/image" Target="../media/image265.wmf"/><Relationship Id="rId4" Type="http://schemas.openxmlformats.org/officeDocument/2006/relationships/image" Target="../media/image262.wmf"/><Relationship Id="rId9" Type="http://schemas.openxmlformats.org/officeDocument/2006/relationships/oleObject" Target="../embeddings/oleObject245.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47.bin"/><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image" Target="../media/image267.emf"/></Relationships>
</file>

<file path=ppt/slides/_rels/slide111.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12.xml.rels><?xml version="1.0" encoding="UTF-8" standalone="yes"?>
<Relationships xmlns="http://schemas.openxmlformats.org/package/2006/relationships"><Relationship Id="rId8" Type="http://schemas.openxmlformats.org/officeDocument/2006/relationships/image" Target="../media/image270.wmf"/><Relationship Id="rId3" Type="http://schemas.openxmlformats.org/officeDocument/2006/relationships/oleObject" Target="../embeddings/oleObject248.bin"/><Relationship Id="rId7" Type="http://schemas.openxmlformats.org/officeDocument/2006/relationships/oleObject" Target="../embeddings/oleObject250.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269.wmf"/><Relationship Id="rId5" Type="http://schemas.openxmlformats.org/officeDocument/2006/relationships/oleObject" Target="../embeddings/oleObject249.bin"/><Relationship Id="rId10" Type="http://schemas.openxmlformats.org/officeDocument/2006/relationships/image" Target="../media/image271.wmf"/><Relationship Id="rId4" Type="http://schemas.openxmlformats.org/officeDocument/2006/relationships/image" Target="../media/image268.wmf"/><Relationship Id="rId9" Type="http://schemas.openxmlformats.org/officeDocument/2006/relationships/oleObject" Target="../embeddings/oleObject251.bin"/></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52.bin"/><Relationship Id="rId7" Type="http://schemas.openxmlformats.org/officeDocument/2006/relationships/image" Target="../media/image274.png"/><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273.wmf"/><Relationship Id="rId5" Type="http://schemas.openxmlformats.org/officeDocument/2006/relationships/oleObject" Target="../embeddings/oleObject253.bin"/><Relationship Id="rId4" Type="http://schemas.openxmlformats.org/officeDocument/2006/relationships/image" Target="../media/image272.wmf"/></Relationships>
</file>

<file path=ppt/slides/_rels/slide114.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oleObject" Target="../embeddings/oleObject254.bin"/><Relationship Id="rId7" Type="http://schemas.openxmlformats.org/officeDocument/2006/relationships/image" Target="../media/image424.png"/><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275.wmf"/><Relationship Id="rId5" Type="http://schemas.openxmlformats.org/officeDocument/2006/relationships/oleObject" Target="../embeddings/oleObject255.bin"/><Relationship Id="rId4" Type="http://schemas.openxmlformats.org/officeDocument/2006/relationships/image" Target="../media/image274.wmf"/><Relationship Id="rId9" Type="http://schemas.openxmlformats.org/officeDocument/2006/relationships/image" Target="../media/image426.png"/></Relationships>
</file>

<file path=ppt/slides/_rels/slide115.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256.bin"/><Relationship Id="rId7" Type="http://schemas.openxmlformats.org/officeDocument/2006/relationships/oleObject" Target="../embeddings/oleObject258.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72.wmf"/><Relationship Id="rId5" Type="http://schemas.openxmlformats.org/officeDocument/2006/relationships/oleObject" Target="../embeddings/oleObject257.bin"/><Relationship Id="rId10" Type="http://schemas.openxmlformats.org/officeDocument/2006/relationships/image" Target="../media/image132.wmf"/><Relationship Id="rId4" Type="http://schemas.openxmlformats.org/officeDocument/2006/relationships/image" Target="../media/image56.wmf"/><Relationship Id="rId9" Type="http://schemas.openxmlformats.org/officeDocument/2006/relationships/oleObject" Target="../embeddings/oleObject259.bin"/></Relationships>
</file>

<file path=ppt/slides/_rels/slide116.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276.jpeg"/><Relationship Id="rId1" Type="http://schemas.openxmlformats.org/officeDocument/2006/relationships/slideLayout" Target="../slideLayouts/slideLayout2.xml"/><Relationship Id="rId5" Type="http://schemas.openxmlformats.org/officeDocument/2006/relationships/image" Target="../media/image279.jpeg"/><Relationship Id="rId4" Type="http://schemas.openxmlformats.org/officeDocument/2006/relationships/image" Target="../media/image278.jpeg"/></Relationships>
</file>

<file path=ppt/slides/_rels/slide117.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image" Target="../media/image276.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5" Type="http://schemas.openxmlformats.org/officeDocument/2006/relationships/image" Target="../media/image409.png"/><Relationship Id="rId4" Type="http://schemas.openxmlformats.org/officeDocument/2006/relationships/image" Target="../media/image408.png"/></Relationships>
</file>

<file path=ppt/slides/_rels/slide124.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60.bin"/><Relationship Id="rId2" Type="http://schemas.openxmlformats.org/officeDocument/2006/relationships/slideLayout" Target="../slideLayouts/slideLayout4.xml"/><Relationship Id="rId1" Type="http://schemas.openxmlformats.org/officeDocument/2006/relationships/vmlDrawing" Target="../drawings/vmlDrawing61.vml"/><Relationship Id="rId6" Type="http://schemas.openxmlformats.org/officeDocument/2006/relationships/image" Target="../media/image282.wmf"/><Relationship Id="rId5" Type="http://schemas.openxmlformats.org/officeDocument/2006/relationships/oleObject" Target="../embeddings/oleObject261.bin"/><Relationship Id="rId4" Type="http://schemas.openxmlformats.org/officeDocument/2006/relationships/image" Target="../media/image281.wmf"/></Relationships>
</file>

<file path=ppt/slides/_rels/slide12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8.png"/><Relationship Id="rId3" Type="http://schemas.openxmlformats.org/officeDocument/2006/relationships/image" Target="../media/image415.png"/><Relationship Id="rId7" Type="http://schemas.openxmlformats.org/officeDocument/2006/relationships/image" Target="../media/image419.png"/><Relationship Id="rId12" Type="http://schemas.openxmlformats.org/officeDocument/2006/relationships/image" Target="../media/image427.png"/><Relationship Id="rId2" Type="http://schemas.openxmlformats.org/officeDocument/2006/relationships/image" Target="../media/image413.png"/><Relationship Id="rId1" Type="http://schemas.openxmlformats.org/officeDocument/2006/relationships/slideLayout" Target="../slideLayouts/slideLayout7.xml"/><Relationship Id="rId6" Type="http://schemas.openxmlformats.org/officeDocument/2006/relationships/image" Target="../media/image418.png"/><Relationship Id="rId11" Type="http://schemas.openxmlformats.org/officeDocument/2006/relationships/image" Target="../media/image423.png"/><Relationship Id="rId5" Type="http://schemas.openxmlformats.org/officeDocument/2006/relationships/image" Target="../media/image417.png"/><Relationship Id="rId10" Type="http://schemas.openxmlformats.org/officeDocument/2006/relationships/image" Target="../media/image4220.png"/><Relationship Id="rId4" Type="http://schemas.openxmlformats.org/officeDocument/2006/relationships/image" Target="../media/image416.png"/><Relationship Id="rId9" Type="http://schemas.openxmlformats.org/officeDocument/2006/relationships/image" Target="../media/image4210.png"/><Relationship Id="rId14" Type="http://schemas.openxmlformats.org/officeDocument/2006/relationships/image" Target="../media/image429.png"/></Relationships>
</file>

<file path=ppt/slides/_rels/slide127.xml.rels><?xml version="1.0" encoding="UTF-8" standalone="yes"?>
<Relationships xmlns="http://schemas.openxmlformats.org/package/2006/relationships"><Relationship Id="rId3" Type="http://schemas.openxmlformats.org/officeDocument/2006/relationships/image" Target="../media/image284.jpg"/><Relationship Id="rId2" Type="http://schemas.openxmlformats.org/officeDocument/2006/relationships/image" Target="../media/image283.jpg"/><Relationship Id="rId1" Type="http://schemas.openxmlformats.org/officeDocument/2006/relationships/slideLayout" Target="../slideLayouts/slideLayout7.xml"/><Relationship Id="rId6" Type="http://schemas.openxmlformats.org/officeDocument/2006/relationships/image" Target="../media/image287.jpg"/><Relationship Id="rId5" Type="http://schemas.openxmlformats.org/officeDocument/2006/relationships/image" Target="../media/image286.jpg"/><Relationship Id="rId4" Type="http://schemas.openxmlformats.org/officeDocument/2006/relationships/image" Target="../media/image285.jpg"/></Relationships>
</file>

<file path=ppt/slides/_rels/slide128.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image" Target="../media/image288.jpeg"/><Relationship Id="rId1" Type="http://schemas.openxmlformats.org/officeDocument/2006/relationships/slideLayout" Target="../slideLayouts/slideLayout7.xml"/><Relationship Id="rId5" Type="http://schemas.openxmlformats.org/officeDocument/2006/relationships/image" Target="../media/image291.jpeg"/><Relationship Id="rId4" Type="http://schemas.openxmlformats.org/officeDocument/2006/relationships/image" Target="../media/image290.png"/></Relationships>
</file>

<file path=ppt/slides/_rels/slide129.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image" Target="../media/image292.jpeg"/><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295.jpeg"/><Relationship Id="rId4" Type="http://schemas.openxmlformats.org/officeDocument/2006/relationships/image" Target="../media/image294.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0.xml.rels><?xml version="1.0" encoding="UTF-8" standalone="yes"?>
<Relationships xmlns="http://schemas.openxmlformats.org/package/2006/relationships"><Relationship Id="rId3" Type="http://schemas.openxmlformats.org/officeDocument/2006/relationships/image" Target="../media/image298.jpeg"/><Relationship Id="rId2" Type="http://schemas.openxmlformats.org/officeDocument/2006/relationships/image" Target="../media/image297.jpeg"/><Relationship Id="rId1" Type="http://schemas.openxmlformats.org/officeDocument/2006/relationships/slideLayout" Target="../slideLayouts/slideLayout7.xml"/><Relationship Id="rId5" Type="http://schemas.openxmlformats.org/officeDocument/2006/relationships/image" Target="../media/image300.png"/><Relationship Id="rId4" Type="http://schemas.openxmlformats.org/officeDocument/2006/relationships/image" Target="../media/image299.jpeg"/></Relationships>
</file>

<file path=ppt/slides/_rels/slide131.xml.rels><?xml version="1.0" encoding="UTF-8" standalone="yes"?>
<Relationships xmlns="http://schemas.openxmlformats.org/package/2006/relationships"><Relationship Id="rId2" Type="http://schemas.openxmlformats.org/officeDocument/2006/relationships/image" Target="../media/image30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62.bin"/><Relationship Id="rId2" Type="http://schemas.openxmlformats.org/officeDocument/2006/relationships/slideLayout" Target="../slideLayouts/slideLayout4.xml"/><Relationship Id="rId1" Type="http://schemas.openxmlformats.org/officeDocument/2006/relationships/vmlDrawing" Target="../drawings/vmlDrawing62.vml"/><Relationship Id="rId6" Type="http://schemas.openxmlformats.org/officeDocument/2006/relationships/image" Target="../media/image303.wmf"/><Relationship Id="rId5" Type="http://schemas.openxmlformats.org/officeDocument/2006/relationships/oleObject" Target="../embeddings/oleObject263.bin"/><Relationship Id="rId4" Type="http://schemas.openxmlformats.org/officeDocument/2006/relationships/image" Target="../media/image302.wmf"/></Relationships>
</file>

<file path=ppt/slides/_rels/slide133.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image" Target="../media/image304.jpeg"/><Relationship Id="rId1" Type="http://schemas.openxmlformats.org/officeDocument/2006/relationships/slideLayout" Target="../slideLayouts/slideLayout7.xml"/><Relationship Id="rId4" Type="http://schemas.openxmlformats.org/officeDocument/2006/relationships/image" Target="../media/image306.jpeg"/></Relationships>
</file>

<file path=ppt/slides/_rels/slide134.xml.rels><?xml version="1.0" encoding="UTF-8" standalone="yes"?>
<Relationships xmlns="http://schemas.openxmlformats.org/package/2006/relationships"><Relationship Id="rId3" Type="http://schemas.openxmlformats.org/officeDocument/2006/relationships/image" Target="../media/image308.jpeg"/><Relationship Id="rId7" Type="http://schemas.openxmlformats.org/officeDocument/2006/relationships/image" Target="../media/image312.jpeg"/><Relationship Id="rId2" Type="http://schemas.openxmlformats.org/officeDocument/2006/relationships/image" Target="../media/image307.jpeg"/><Relationship Id="rId1" Type="http://schemas.openxmlformats.org/officeDocument/2006/relationships/slideLayout" Target="../slideLayouts/slideLayout7.xml"/><Relationship Id="rId6" Type="http://schemas.openxmlformats.org/officeDocument/2006/relationships/image" Target="../media/image311.jpeg"/><Relationship Id="rId5" Type="http://schemas.openxmlformats.org/officeDocument/2006/relationships/image" Target="../media/image310.jpeg"/><Relationship Id="rId4" Type="http://schemas.openxmlformats.org/officeDocument/2006/relationships/image" Target="../media/image309.jpeg"/></Relationships>
</file>

<file path=ppt/slides/_rels/slide135.xml.rels><?xml version="1.0" encoding="UTF-8" standalone="yes"?>
<Relationships xmlns="http://schemas.openxmlformats.org/package/2006/relationships"><Relationship Id="rId8" Type="http://schemas.openxmlformats.org/officeDocument/2006/relationships/image" Target="../media/image315.wmf"/><Relationship Id="rId13" Type="http://schemas.openxmlformats.org/officeDocument/2006/relationships/oleObject" Target="../embeddings/oleObject269.bin"/><Relationship Id="rId18" Type="http://schemas.openxmlformats.org/officeDocument/2006/relationships/image" Target="../media/image320.wmf"/><Relationship Id="rId3" Type="http://schemas.openxmlformats.org/officeDocument/2006/relationships/oleObject" Target="../embeddings/oleObject264.bin"/><Relationship Id="rId21" Type="http://schemas.openxmlformats.org/officeDocument/2006/relationships/oleObject" Target="../embeddings/oleObject273.bin"/><Relationship Id="rId7" Type="http://schemas.openxmlformats.org/officeDocument/2006/relationships/oleObject" Target="../embeddings/oleObject266.bin"/><Relationship Id="rId12" Type="http://schemas.openxmlformats.org/officeDocument/2006/relationships/image" Target="../media/image317.wmf"/><Relationship Id="rId17" Type="http://schemas.openxmlformats.org/officeDocument/2006/relationships/oleObject" Target="../embeddings/oleObject271.bin"/><Relationship Id="rId2" Type="http://schemas.openxmlformats.org/officeDocument/2006/relationships/slideLayout" Target="../slideLayouts/slideLayout7.xml"/><Relationship Id="rId16" Type="http://schemas.openxmlformats.org/officeDocument/2006/relationships/image" Target="../media/image319.wmf"/><Relationship Id="rId20" Type="http://schemas.openxmlformats.org/officeDocument/2006/relationships/image" Target="../media/image321.wmf"/><Relationship Id="rId1" Type="http://schemas.openxmlformats.org/officeDocument/2006/relationships/vmlDrawing" Target="../drawings/vmlDrawing63.vml"/><Relationship Id="rId6" Type="http://schemas.openxmlformats.org/officeDocument/2006/relationships/image" Target="../media/image314.wmf"/><Relationship Id="rId11" Type="http://schemas.openxmlformats.org/officeDocument/2006/relationships/oleObject" Target="../embeddings/oleObject268.bin"/><Relationship Id="rId5" Type="http://schemas.openxmlformats.org/officeDocument/2006/relationships/oleObject" Target="../embeddings/oleObject265.bin"/><Relationship Id="rId15" Type="http://schemas.openxmlformats.org/officeDocument/2006/relationships/oleObject" Target="../embeddings/oleObject270.bin"/><Relationship Id="rId10" Type="http://schemas.openxmlformats.org/officeDocument/2006/relationships/image" Target="../media/image316.wmf"/><Relationship Id="rId19" Type="http://schemas.openxmlformats.org/officeDocument/2006/relationships/oleObject" Target="../embeddings/oleObject272.bin"/><Relationship Id="rId4" Type="http://schemas.openxmlformats.org/officeDocument/2006/relationships/image" Target="../media/image313.wmf"/><Relationship Id="rId9" Type="http://schemas.openxmlformats.org/officeDocument/2006/relationships/oleObject" Target="../embeddings/oleObject267.bin"/><Relationship Id="rId14" Type="http://schemas.openxmlformats.org/officeDocument/2006/relationships/image" Target="../media/image318.wmf"/></Relationships>
</file>

<file path=ppt/slides/_rels/slide136.xml.rels><?xml version="1.0" encoding="UTF-8" standalone="yes"?>
<Relationships xmlns="http://schemas.openxmlformats.org/package/2006/relationships"><Relationship Id="rId8" Type="http://schemas.openxmlformats.org/officeDocument/2006/relationships/image" Target="../media/image324.wmf"/><Relationship Id="rId13" Type="http://schemas.openxmlformats.org/officeDocument/2006/relationships/oleObject" Target="../embeddings/oleObject279.bin"/><Relationship Id="rId18" Type="http://schemas.openxmlformats.org/officeDocument/2006/relationships/image" Target="../media/image329.wmf"/><Relationship Id="rId3" Type="http://schemas.openxmlformats.org/officeDocument/2006/relationships/oleObject" Target="../embeddings/oleObject274.bin"/><Relationship Id="rId21" Type="http://schemas.openxmlformats.org/officeDocument/2006/relationships/oleObject" Target="../embeddings/oleObject283.bin"/><Relationship Id="rId7" Type="http://schemas.openxmlformats.org/officeDocument/2006/relationships/oleObject" Target="../embeddings/oleObject276.bin"/><Relationship Id="rId12" Type="http://schemas.openxmlformats.org/officeDocument/2006/relationships/image" Target="../media/image326.wmf"/><Relationship Id="rId17" Type="http://schemas.openxmlformats.org/officeDocument/2006/relationships/oleObject" Target="../embeddings/oleObject281.bin"/><Relationship Id="rId25" Type="http://schemas.openxmlformats.org/officeDocument/2006/relationships/image" Target="../media/image320.wmf"/><Relationship Id="rId2" Type="http://schemas.openxmlformats.org/officeDocument/2006/relationships/slideLayout" Target="../slideLayouts/slideLayout7.xml"/><Relationship Id="rId16" Type="http://schemas.openxmlformats.org/officeDocument/2006/relationships/image" Target="../media/image328.wmf"/><Relationship Id="rId20" Type="http://schemas.openxmlformats.org/officeDocument/2006/relationships/image" Target="../media/image330.wmf"/><Relationship Id="rId1" Type="http://schemas.openxmlformats.org/officeDocument/2006/relationships/vmlDrawing" Target="../drawings/vmlDrawing64.vml"/><Relationship Id="rId6" Type="http://schemas.openxmlformats.org/officeDocument/2006/relationships/image" Target="../media/image323.wmf"/><Relationship Id="rId11" Type="http://schemas.openxmlformats.org/officeDocument/2006/relationships/oleObject" Target="../embeddings/oleObject278.bin"/><Relationship Id="rId24" Type="http://schemas.openxmlformats.org/officeDocument/2006/relationships/oleObject" Target="../embeddings/oleObject285.bin"/><Relationship Id="rId5" Type="http://schemas.openxmlformats.org/officeDocument/2006/relationships/oleObject" Target="../embeddings/oleObject275.bin"/><Relationship Id="rId15" Type="http://schemas.openxmlformats.org/officeDocument/2006/relationships/oleObject" Target="../embeddings/oleObject280.bin"/><Relationship Id="rId23" Type="http://schemas.openxmlformats.org/officeDocument/2006/relationships/oleObject" Target="../embeddings/oleObject284.bin"/><Relationship Id="rId10" Type="http://schemas.openxmlformats.org/officeDocument/2006/relationships/image" Target="../media/image325.wmf"/><Relationship Id="rId19" Type="http://schemas.openxmlformats.org/officeDocument/2006/relationships/oleObject" Target="../embeddings/oleObject282.bin"/><Relationship Id="rId4" Type="http://schemas.openxmlformats.org/officeDocument/2006/relationships/image" Target="../media/image322.wmf"/><Relationship Id="rId9" Type="http://schemas.openxmlformats.org/officeDocument/2006/relationships/oleObject" Target="../embeddings/oleObject277.bin"/><Relationship Id="rId14" Type="http://schemas.openxmlformats.org/officeDocument/2006/relationships/image" Target="../media/image327.wmf"/><Relationship Id="rId22" Type="http://schemas.openxmlformats.org/officeDocument/2006/relationships/image" Target="../media/image321.wmf"/></Relationships>
</file>

<file path=ppt/slides/_rels/slide137.xml.rels><?xml version="1.0" encoding="UTF-8" standalone="yes"?>
<Relationships xmlns="http://schemas.openxmlformats.org/package/2006/relationships"><Relationship Id="rId8" Type="http://schemas.openxmlformats.org/officeDocument/2006/relationships/image" Target="../media/image333.wmf"/><Relationship Id="rId13" Type="http://schemas.openxmlformats.org/officeDocument/2006/relationships/oleObject" Target="../embeddings/oleObject291.bin"/><Relationship Id="rId18" Type="http://schemas.openxmlformats.org/officeDocument/2006/relationships/image" Target="../media/image338.wmf"/><Relationship Id="rId3" Type="http://schemas.openxmlformats.org/officeDocument/2006/relationships/oleObject" Target="../embeddings/oleObject286.bin"/><Relationship Id="rId7" Type="http://schemas.openxmlformats.org/officeDocument/2006/relationships/oleObject" Target="../embeddings/oleObject288.bin"/><Relationship Id="rId12" Type="http://schemas.openxmlformats.org/officeDocument/2006/relationships/image" Target="../media/image335.wmf"/><Relationship Id="rId17" Type="http://schemas.openxmlformats.org/officeDocument/2006/relationships/oleObject" Target="../embeddings/oleObject293.bin"/><Relationship Id="rId2" Type="http://schemas.openxmlformats.org/officeDocument/2006/relationships/slideLayout" Target="../slideLayouts/slideLayout13.xml"/><Relationship Id="rId16" Type="http://schemas.openxmlformats.org/officeDocument/2006/relationships/image" Target="../media/image337.wmf"/><Relationship Id="rId1" Type="http://schemas.openxmlformats.org/officeDocument/2006/relationships/vmlDrawing" Target="../drawings/vmlDrawing65.vml"/><Relationship Id="rId6" Type="http://schemas.openxmlformats.org/officeDocument/2006/relationships/image" Target="../media/image332.wmf"/><Relationship Id="rId11" Type="http://schemas.openxmlformats.org/officeDocument/2006/relationships/oleObject" Target="../embeddings/oleObject290.bin"/><Relationship Id="rId5" Type="http://schemas.openxmlformats.org/officeDocument/2006/relationships/oleObject" Target="../embeddings/oleObject287.bin"/><Relationship Id="rId15" Type="http://schemas.openxmlformats.org/officeDocument/2006/relationships/oleObject" Target="../embeddings/oleObject292.bin"/><Relationship Id="rId10" Type="http://schemas.openxmlformats.org/officeDocument/2006/relationships/image" Target="../media/image334.wmf"/><Relationship Id="rId4" Type="http://schemas.openxmlformats.org/officeDocument/2006/relationships/image" Target="../media/image331.wmf"/><Relationship Id="rId9" Type="http://schemas.openxmlformats.org/officeDocument/2006/relationships/oleObject" Target="../embeddings/oleObject289.bin"/><Relationship Id="rId14" Type="http://schemas.openxmlformats.org/officeDocument/2006/relationships/image" Target="../media/image336.wmf"/></Relationships>
</file>

<file path=ppt/slides/_rels/slide138.xml.rels><?xml version="1.0" encoding="UTF-8" standalone="yes"?>
<Relationships xmlns="http://schemas.openxmlformats.org/package/2006/relationships"><Relationship Id="rId8" Type="http://schemas.openxmlformats.org/officeDocument/2006/relationships/image" Target="../media/image341.wmf"/><Relationship Id="rId3" Type="http://schemas.openxmlformats.org/officeDocument/2006/relationships/oleObject" Target="../embeddings/oleObject294.bin"/><Relationship Id="rId7" Type="http://schemas.openxmlformats.org/officeDocument/2006/relationships/oleObject" Target="../embeddings/oleObject296.bin"/><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340.wmf"/><Relationship Id="rId5" Type="http://schemas.openxmlformats.org/officeDocument/2006/relationships/oleObject" Target="../embeddings/oleObject295.bin"/><Relationship Id="rId4" Type="http://schemas.openxmlformats.org/officeDocument/2006/relationships/image" Target="../media/image339.wmf"/><Relationship Id="rId9" Type="http://schemas.openxmlformats.org/officeDocument/2006/relationships/image" Target="../media/image482.png"/></Relationships>
</file>

<file path=ppt/slides/_rels/slide139.xml.rels><?xml version="1.0" encoding="UTF-8" standalone="yes"?>
<Relationships xmlns="http://schemas.openxmlformats.org/package/2006/relationships"><Relationship Id="rId2" Type="http://schemas.openxmlformats.org/officeDocument/2006/relationships/image" Target="../media/image34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40.xml.rels><?xml version="1.0" encoding="UTF-8" standalone="yes"?>
<Relationships xmlns="http://schemas.openxmlformats.org/package/2006/relationships"><Relationship Id="rId8" Type="http://schemas.openxmlformats.org/officeDocument/2006/relationships/image" Target="../media/image340.wmf"/><Relationship Id="rId3" Type="http://schemas.openxmlformats.org/officeDocument/2006/relationships/oleObject" Target="../embeddings/oleObject297.bin"/><Relationship Id="rId7" Type="http://schemas.openxmlformats.org/officeDocument/2006/relationships/oleObject" Target="../embeddings/oleObject299.bin"/><Relationship Id="rId12" Type="http://schemas.openxmlformats.org/officeDocument/2006/relationships/image" Target="../media/image346.wmf"/><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image" Target="../media/image344.wmf"/><Relationship Id="rId11" Type="http://schemas.openxmlformats.org/officeDocument/2006/relationships/oleObject" Target="../embeddings/oleObject301.bin"/><Relationship Id="rId5" Type="http://schemas.openxmlformats.org/officeDocument/2006/relationships/oleObject" Target="../embeddings/oleObject298.bin"/><Relationship Id="rId10" Type="http://schemas.openxmlformats.org/officeDocument/2006/relationships/image" Target="../media/image345.wmf"/><Relationship Id="rId4" Type="http://schemas.openxmlformats.org/officeDocument/2006/relationships/image" Target="../media/image343.wmf"/><Relationship Id="rId9" Type="http://schemas.openxmlformats.org/officeDocument/2006/relationships/oleObject" Target="../embeddings/oleObject300.bin"/></Relationships>
</file>

<file path=ppt/slides/_rels/slide141.xml.rels><?xml version="1.0" encoding="UTF-8" standalone="yes"?>
<Relationships xmlns="http://schemas.openxmlformats.org/package/2006/relationships"><Relationship Id="rId8" Type="http://schemas.openxmlformats.org/officeDocument/2006/relationships/image" Target="../media/image349.wmf"/><Relationship Id="rId13" Type="http://schemas.openxmlformats.org/officeDocument/2006/relationships/oleObject" Target="../embeddings/oleObject307.bin"/><Relationship Id="rId18" Type="http://schemas.openxmlformats.org/officeDocument/2006/relationships/image" Target="../media/image353.wmf"/><Relationship Id="rId3" Type="http://schemas.openxmlformats.org/officeDocument/2006/relationships/oleObject" Target="../embeddings/oleObject302.bin"/><Relationship Id="rId21" Type="http://schemas.openxmlformats.org/officeDocument/2006/relationships/oleObject" Target="../embeddings/oleObject312.bin"/><Relationship Id="rId7" Type="http://schemas.openxmlformats.org/officeDocument/2006/relationships/oleObject" Target="../embeddings/oleObject304.bin"/><Relationship Id="rId12" Type="http://schemas.openxmlformats.org/officeDocument/2006/relationships/image" Target="../media/image351.wmf"/><Relationship Id="rId17" Type="http://schemas.openxmlformats.org/officeDocument/2006/relationships/oleObject" Target="../embeddings/oleObject310.bin"/><Relationship Id="rId2" Type="http://schemas.openxmlformats.org/officeDocument/2006/relationships/slideLayout" Target="../slideLayouts/slideLayout13.xml"/><Relationship Id="rId16" Type="http://schemas.openxmlformats.org/officeDocument/2006/relationships/image" Target="../media/image352.wmf"/><Relationship Id="rId20" Type="http://schemas.openxmlformats.org/officeDocument/2006/relationships/image" Target="../media/image354.wmf"/><Relationship Id="rId1" Type="http://schemas.openxmlformats.org/officeDocument/2006/relationships/vmlDrawing" Target="../drawings/vmlDrawing68.vml"/><Relationship Id="rId6" Type="http://schemas.openxmlformats.org/officeDocument/2006/relationships/image" Target="../media/image348.wmf"/><Relationship Id="rId11" Type="http://schemas.openxmlformats.org/officeDocument/2006/relationships/oleObject" Target="../embeddings/oleObject306.bin"/><Relationship Id="rId5" Type="http://schemas.openxmlformats.org/officeDocument/2006/relationships/oleObject" Target="../embeddings/oleObject303.bin"/><Relationship Id="rId15" Type="http://schemas.openxmlformats.org/officeDocument/2006/relationships/oleObject" Target="../embeddings/oleObject309.bin"/><Relationship Id="rId10" Type="http://schemas.openxmlformats.org/officeDocument/2006/relationships/image" Target="../media/image350.wmf"/><Relationship Id="rId19" Type="http://schemas.openxmlformats.org/officeDocument/2006/relationships/oleObject" Target="../embeddings/oleObject311.bin"/><Relationship Id="rId4" Type="http://schemas.openxmlformats.org/officeDocument/2006/relationships/image" Target="../media/image347.wmf"/><Relationship Id="rId9" Type="http://schemas.openxmlformats.org/officeDocument/2006/relationships/oleObject" Target="../embeddings/oleObject305.bin"/><Relationship Id="rId14" Type="http://schemas.openxmlformats.org/officeDocument/2006/relationships/oleObject" Target="../embeddings/oleObject308.bin"/><Relationship Id="rId22" Type="http://schemas.openxmlformats.org/officeDocument/2006/relationships/image" Target="../media/image355.wmf"/></Relationships>
</file>

<file path=ppt/slides/_rels/slide142.xml.rels><?xml version="1.0" encoding="UTF-8" standalone="yes"?>
<Relationships xmlns="http://schemas.openxmlformats.org/package/2006/relationships"><Relationship Id="rId8" Type="http://schemas.openxmlformats.org/officeDocument/2006/relationships/image" Target="../media/image358.wmf"/><Relationship Id="rId13" Type="http://schemas.openxmlformats.org/officeDocument/2006/relationships/oleObject" Target="../embeddings/oleObject318.bin"/><Relationship Id="rId18" Type="http://schemas.openxmlformats.org/officeDocument/2006/relationships/image" Target="../media/image363.wmf"/><Relationship Id="rId3" Type="http://schemas.openxmlformats.org/officeDocument/2006/relationships/oleObject" Target="../embeddings/oleObject313.bin"/><Relationship Id="rId7" Type="http://schemas.openxmlformats.org/officeDocument/2006/relationships/oleObject" Target="../embeddings/oleObject315.bin"/><Relationship Id="rId12" Type="http://schemas.openxmlformats.org/officeDocument/2006/relationships/image" Target="../media/image360.wmf"/><Relationship Id="rId17" Type="http://schemas.openxmlformats.org/officeDocument/2006/relationships/oleObject" Target="../embeddings/oleObject320.bin"/><Relationship Id="rId2" Type="http://schemas.openxmlformats.org/officeDocument/2006/relationships/slideLayout" Target="../slideLayouts/slideLayout7.xml"/><Relationship Id="rId16" Type="http://schemas.openxmlformats.org/officeDocument/2006/relationships/image" Target="../media/image362.wmf"/><Relationship Id="rId1" Type="http://schemas.openxmlformats.org/officeDocument/2006/relationships/vmlDrawing" Target="../drawings/vmlDrawing69.vml"/><Relationship Id="rId6" Type="http://schemas.openxmlformats.org/officeDocument/2006/relationships/image" Target="../media/image357.wmf"/><Relationship Id="rId11" Type="http://schemas.openxmlformats.org/officeDocument/2006/relationships/oleObject" Target="../embeddings/oleObject317.bin"/><Relationship Id="rId5" Type="http://schemas.openxmlformats.org/officeDocument/2006/relationships/oleObject" Target="../embeddings/oleObject314.bin"/><Relationship Id="rId15" Type="http://schemas.openxmlformats.org/officeDocument/2006/relationships/oleObject" Target="../embeddings/oleObject319.bin"/><Relationship Id="rId10" Type="http://schemas.openxmlformats.org/officeDocument/2006/relationships/image" Target="../media/image359.wmf"/><Relationship Id="rId4" Type="http://schemas.openxmlformats.org/officeDocument/2006/relationships/image" Target="../media/image356.wmf"/><Relationship Id="rId9" Type="http://schemas.openxmlformats.org/officeDocument/2006/relationships/oleObject" Target="../embeddings/oleObject316.bin"/><Relationship Id="rId14" Type="http://schemas.openxmlformats.org/officeDocument/2006/relationships/image" Target="../media/image361.wmf"/></Relationships>
</file>

<file path=ppt/slides/_rels/slide143.xml.rels><?xml version="1.0" encoding="UTF-8" standalone="yes"?>
<Relationships xmlns="http://schemas.openxmlformats.org/package/2006/relationships"><Relationship Id="rId8" Type="http://schemas.openxmlformats.org/officeDocument/2006/relationships/image" Target="../media/image358.wmf"/><Relationship Id="rId13" Type="http://schemas.openxmlformats.org/officeDocument/2006/relationships/oleObject" Target="../embeddings/oleObject327.bin"/><Relationship Id="rId18" Type="http://schemas.openxmlformats.org/officeDocument/2006/relationships/image" Target="../media/image368.wmf"/><Relationship Id="rId3" Type="http://schemas.openxmlformats.org/officeDocument/2006/relationships/oleObject" Target="../embeddings/oleObject321.bin"/><Relationship Id="rId7" Type="http://schemas.openxmlformats.org/officeDocument/2006/relationships/oleObject" Target="../embeddings/oleObject323.bin"/><Relationship Id="rId12" Type="http://schemas.openxmlformats.org/officeDocument/2006/relationships/image" Target="../media/image365.wmf"/><Relationship Id="rId17" Type="http://schemas.openxmlformats.org/officeDocument/2006/relationships/oleObject" Target="../embeddings/oleObject329.bin"/><Relationship Id="rId2" Type="http://schemas.openxmlformats.org/officeDocument/2006/relationships/slideLayout" Target="../slideLayouts/slideLayout7.xml"/><Relationship Id="rId16" Type="http://schemas.openxmlformats.org/officeDocument/2006/relationships/image" Target="../media/image367.wmf"/><Relationship Id="rId1" Type="http://schemas.openxmlformats.org/officeDocument/2006/relationships/vmlDrawing" Target="../drawings/vmlDrawing70.vml"/><Relationship Id="rId6" Type="http://schemas.openxmlformats.org/officeDocument/2006/relationships/image" Target="../media/image364.wmf"/><Relationship Id="rId11" Type="http://schemas.openxmlformats.org/officeDocument/2006/relationships/oleObject" Target="../embeddings/oleObject326.bin"/><Relationship Id="rId5" Type="http://schemas.openxmlformats.org/officeDocument/2006/relationships/oleObject" Target="../embeddings/oleObject322.bin"/><Relationship Id="rId15" Type="http://schemas.openxmlformats.org/officeDocument/2006/relationships/oleObject" Target="../embeddings/oleObject328.bin"/><Relationship Id="rId10" Type="http://schemas.openxmlformats.org/officeDocument/2006/relationships/oleObject" Target="../embeddings/oleObject325.bin"/><Relationship Id="rId4" Type="http://schemas.openxmlformats.org/officeDocument/2006/relationships/image" Target="../media/image357.wmf"/><Relationship Id="rId9" Type="http://schemas.openxmlformats.org/officeDocument/2006/relationships/oleObject" Target="../embeddings/oleObject324.bin"/><Relationship Id="rId14" Type="http://schemas.openxmlformats.org/officeDocument/2006/relationships/image" Target="../media/image366.w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330.bin"/><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370.wmf"/><Relationship Id="rId5" Type="http://schemas.openxmlformats.org/officeDocument/2006/relationships/oleObject" Target="../embeddings/oleObject331.bin"/><Relationship Id="rId4" Type="http://schemas.openxmlformats.org/officeDocument/2006/relationships/image" Target="../media/image369.wmf"/></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334.bin"/><Relationship Id="rId13" Type="http://schemas.openxmlformats.org/officeDocument/2006/relationships/image" Target="../media/image333.wmf"/><Relationship Id="rId18" Type="http://schemas.openxmlformats.org/officeDocument/2006/relationships/oleObject" Target="../embeddings/oleObject339.bin"/><Relationship Id="rId3" Type="http://schemas.openxmlformats.org/officeDocument/2006/relationships/oleObject" Target="../embeddings/oleObject332.bin"/><Relationship Id="rId21" Type="http://schemas.openxmlformats.org/officeDocument/2006/relationships/image" Target="../media/image337.wmf"/><Relationship Id="rId7" Type="http://schemas.openxmlformats.org/officeDocument/2006/relationships/image" Target="../media/image372.jpeg"/><Relationship Id="rId12" Type="http://schemas.openxmlformats.org/officeDocument/2006/relationships/oleObject" Target="../embeddings/oleObject336.bin"/><Relationship Id="rId17" Type="http://schemas.openxmlformats.org/officeDocument/2006/relationships/image" Target="../media/image335.wmf"/><Relationship Id="rId2" Type="http://schemas.openxmlformats.org/officeDocument/2006/relationships/slideLayout" Target="../slideLayouts/slideLayout7.xml"/><Relationship Id="rId16" Type="http://schemas.openxmlformats.org/officeDocument/2006/relationships/oleObject" Target="../embeddings/oleObject338.bin"/><Relationship Id="rId20" Type="http://schemas.openxmlformats.org/officeDocument/2006/relationships/oleObject" Target="../embeddings/oleObject340.bin"/><Relationship Id="rId1" Type="http://schemas.openxmlformats.org/officeDocument/2006/relationships/vmlDrawing" Target="../drawings/vmlDrawing72.vml"/><Relationship Id="rId6" Type="http://schemas.openxmlformats.org/officeDocument/2006/relationships/image" Target="../media/image371.wmf"/><Relationship Id="rId11" Type="http://schemas.openxmlformats.org/officeDocument/2006/relationships/image" Target="../media/image332.wmf"/><Relationship Id="rId24" Type="http://schemas.openxmlformats.org/officeDocument/2006/relationships/oleObject" Target="../embeddings/oleObject342.bin"/><Relationship Id="rId5" Type="http://schemas.openxmlformats.org/officeDocument/2006/relationships/oleObject" Target="../embeddings/oleObject333.bin"/><Relationship Id="rId15" Type="http://schemas.openxmlformats.org/officeDocument/2006/relationships/image" Target="../media/image334.wmf"/><Relationship Id="rId23" Type="http://schemas.openxmlformats.org/officeDocument/2006/relationships/image" Target="../media/image338.wmf"/><Relationship Id="rId10" Type="http://schemas.openxmlformats.org/officeDocument/2006/relationships/oleObject" Target="../embeddings/oleObject335.bin"/><Relationship Id="rId19" Type="http://schemas.openxmlformats.org/officeDocument/2006/relationships/image" Target="../media/image336.wmf"/><Relationship Id="rId4" Type="http://schemas.openxmlformats.org/officeDocument/2006/relationships/image" Target="../media/image370.wmf"/><Relationship Id="rId9" Type="http://schemas.openxmlformats.org/officeDocument/2006/relationships/image" Target="../media/image331.wmf"/><Relationship Id="rId14" Type="http://schemas.openxmlformats.org/officeDocument/2006/relationships/oleObject" Target="../embeddings/oleObject337.bin"/><Relationship Id="rId22" Type="http://schemas.openxmlformats.org/officeDocument/2006/relationships/oleObject" Target="../embeddings/oleObject341.bin"/></Relationships>
</file>

<file path=ppt/slides/_rels/slide146.xml.rels><?xml version="1.0" encoding="UTF-8" standalone="yes"?>
<Relationships xmlns="http://schemas.openxmlformats.org/package/2006/relationships"><Relationship Id="rId2" Type="http://schemas.openxmlformats.org/officeDocument/2006/relationships/image" Target="../media/image37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380.jpeg"/><Relationship Id="rId13" Type="http://schemas.openxmlformats.org/officeDocument/2006/relationships/image" Target="../media/image385.jpg"/><Relationship Id="rId3" Type="http://schemas.openxmlformats.org/officeDocument/2006/relationships/image" Target="../media/image375.jpeg"/><Relationship Id="rId7" Type="http://schemas.openxmlformats.org/officeDocument/2006/relationships/image" Target="../media/image379.jpg"/><Relationship Id="rId12" Type="http://schemas.openxmlformats.org/officeDocument/2006/relationships/image" Target="../media/image384.jpg"/><Relationship Id="rId2" Type="http://schemas.openxmlformats.org/officeDocument/2006/relationships/image" Target="../media/image374.jpg"/><Relationship Id="rId1" Type="http://schemas.openxmlformats.org/officeDocument/2006/relationships/slideLayout" Target="../slideLayouts/slideLayout7.xml"/><Relationship Id="rId6" Type="http://schemas.openxmlformats.org/officeDocument/2006/relationships/image" Target="../media/image378.jpg"/><Relationship Id="rId11" Type="http://schemas.openxmlformats.org/officeDocument/2006/relationships/image" Target="../media/image383.jpg"/><Relationship Id="rId5" Type="http://schemas.openxmlformats.org/officeDocument/2006/relationships/image" Target="../media/image377.jpg"/><Relationship Id="rId10" Type="http://schemas.openxmlformats.org/officeDocument/2006/relationships/image" Target="../media/image382.jpeg"/><Relationship Id="rId4" Type="http://schemas.openxmlformats.org/officeDocument/2006/relationships/image" Target="../media/image376.jpg"/><Relationship Id="rId9" Type="http://schemas.openxmlformats.org/officeDocument/2006/relationships/image" Target="../media/image381.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hyperlink" Target="http://www.sensorexpert.com.cn/News/News-0001,0002,0011.shtml" TargetMode="External"/><Relationship Id="rId2" Type="http://schemas.openxmlformats.org/officeDocument/2006/relationships/hyperlink" Target="http://baike.baidu.com/picture/2042945/2042945/0/8605f5f84a81b622d8f9fd58.html?fr=lemma&amp;ct=singl" TargetMode="External"/><Relationship Id="rId1" Type="http://schemas.openxmlformats.org/officeDocument/2006/relationships/slideLayout" Target="../slideLayouts/slideLayout7.xml"/><Relationship Id="rId6" Type="http://schemas.openxmlformats.org/officeDocument/2006/relationships/hyperlink" Target="http://www.sensorexpert.com.cn/" TargetMode="External"/><Relationship Id="rId5" Type="http://schemas.openxmlformats.org/officeDocument/2006/relationships/image" Target="../media/image17.jpeg"/><Relationship Id="rId4" Type="http://schemas.openxmlformats.org/officeDocument/2006/relationships/hyperlink" Target="http://www.china.cn/qtchuanbozhuanyongpeij/3694551030.htm"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388.wmf"/><Relationship Id="rId3" Type="http://schemas.openxmlformats.org/officeDocument/2006/relationships/oleObject" Target="../embeddings/oleObject343.bin"/><Relationship Id="rId7" Type="http://schemas.openxmlformats.org/officeDocument/2006/relationships/oleObject" Target="../embeddings/oleObject345.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387.wmf"/><Relationship Id="rId11" Type="http://schemas.openxmlformats.org/officeDocument/2006/relationships/image" Target="../media/image340.png"/><Relationship Id="rId5" Type="http://schemas.openxmlformats.org/officeDocument/2006/relationships/oleObject" Target="../embeddings/oleObject344.bin"/><Relationship Id="rId10" Type="http://schemas.openxmlformats.org/officeDocument/2006/relationships/image" Target="../media/image389.wmf"/><Relationship Id="rId4" Type="http://schemas.openxmlformats.org/officeDocument/2006/relationships/image" Target="../media/image386.wmf"/><Relationship Id="rId9" Type="http://schemas.openxmlformats.org/officeDocument/2006/relationships/oleObject" Target="../embeddings/oleObject346.bin"/></Relationships>
</file>

<file path=ppt/slides/_rels/slide154.xml.rels><?xml version="1.0" encoding="UTF-8" standalone="yes"?>
<Relationships xmlns="http://schemas.openxmlformats.org/package/2006/relationships"><Relationship Id="rId8" Type="http://schemas.openxmlformats.org/officeDocument/2006/relationships/image" Target="../media/image392.wmf"/><Relationship Id="rId3" Type="http://schemas.openxmlformats.org/officeDocument/2006/relationships/oleObject" Target="../embeddings/oleObject347.bin"/><Relationship Id="rId7" Type="http://schemas.openxmlformats.org/officeDocument/2006/relationships/oleObject" Target="../embeddings/oleObject349.bin"/><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391.wmf"/><Relationship Id="rId5" Type="http://schemas.openxmlformats.org/officeDocument/2006/relationships/oleObject" Target="../embeddings/oleObject348.bin"/><Relationship Id="rId4" Type="http://schemas.openxmlformats.org/officeDocument/2006/relationships/image" Target="../media/image390.wmf"/></Relationships>
</file>

<file path=ppt/slides/_rels/slide155.xml.rels><?xml version="1.0" encoding="UTF-8" standalone="yes"?>
<Relationships xmlns="http://schemas.openxmlformats.org/package/2006/relationships"><Relationship Id="rId8" Type="http://schemas.openxmlformats.org/officeDocument/2006/relationships/image" Target="../media/image395.wmf"/><Relationship Id="rId3" Type="http://schemas.openxmlformats.org/officeDocument/2006/relationships/oleObject" Target="../embeddings/oleObject350.bin"/><Relationship Id="rId7" Type="http://schemas.openxmlformats.org/officeDocument/2006/relationships/oleObject" Target="../embeddings/oleObject352.bin"/><Relationship Id="rId12" Type="http://schemas.openxmlformats.org/officeDocument/2006/relationships/image" Target="../media/image397.wmf"/><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394.wmf"/><Relationship Id="rId11" Type="http://schemas.openxmlformats.org/officeDocument/2006/relationships/oleObject" Target="../embeddings/oleObject354.bin"/><Relationship Id="rId5" Type="http://schemas.openxmlformats.org/officeDocument/2006/relationships/oleObject" Target="../embeddings/oleObject351.bin"/><Relationship Id="rId10" Type="http://schemas.openxmlformats.org/officeDocument/2006/relationships/image" Target="../media/image396.wmf"/><Relationship Id="rId4" Type="http://schemas.openxmlformats.org/officeDocument/2006/relationships/image" Target="../media/image393.wmf"/><Relationship Id="rId9" Type="http://schemas.openxmlformats.org/officeDocument/2006/relationships/oleObject" Target="../embeddings/oleObject353.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355.bin"/><Relationship Id="rId2" Type="http://schemas.openxmlformats.org/officeDocument/2006/relationships/slideLayout" Target="../slideLayouts/slideLayout7.xml"/><Relationship Id="rId1" Type="http://schemas.openxmlformats.org/officeDocument/2006/relationships/vmlDrawing" Target="../drawings/vmlDrawing76.vml"/><Relationship Id="rId4" Type="http://schemas.openxmlformats.org/officeDocument/2006/relationships/image" Target="../media/image398.w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356.bin"/><Relationship Id="rId2" Type="http://schemas.openxmlformats.org/officeDocument/2006/relationships/slideLayout" Target="../slideLayouts/slideLayout14.xml"/><Relationship Id="rId1" Type="http://schemas.openxmlformats.org/officeDocument/2006/relationships/vmlDrawing" Target="../drawings/vmlDrawing77.vml"/><Relationship Id="rId4" Type="http://schemas.openxmlformats.org/officeDocument/2006/relationships/image" Target="../media/image399.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357.bin"/><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401.wmf"/><Relationship Id="rId5" Type="http://schemas.openxmlformats.org/officeDocument/2006/relationships/oleObject" Target="../embeddings/oleObject358.bin"/><Relationship Id="rId4" Type="http://schemas.openxmlformats.org/officeDocument/2006/relationships/image" Target="../media/image400.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359.bin"/><Relationship Id="rId2" Type="http://schemas.openxmlformats.org/officeDocument/2006/relationships/slideLayout" Target="../slideLayouts/slideLayout14.xml"/><Relationship Id="rId1" Type="http://schemas.openxmlformats.org/officeDocument/2006/relationships/vmlDrawing" Target="../drawings/vmlDrawing79.vml"/><Relationship Id="rId4" Type="http://schemas.openxmlformats.org/officeDocument/2006/relationships/image" Target="../media/image402.wmf"/></Relationships>
</file>

<file path=ppt/slides/_rels/slide161.xml.rels><?xml version="1.0" encoding="UTF-8" standalone="yes"?>
<Relationships xmlns="http://schemas.openxmlformats.org/package/2006/relationships"><Relationship Id="rId8" Type="http://schemas.openxmlformats.org/officeDocument/2006/relationships/image" Target="../media/image405.emf"/><Relationship Id="rId3" Type="http://schemas.openxmlformats.org/officeDocument/2006/relationships/oleObject" Target="../embeddings/oleObject360.bin"/><Relationship Id="rId7" Type="http://schemas.openxmlformats.org/officeDocument/2006/relationships/oleObject" Target="../embeddings/oleObject362.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404.wmf"/><Relationship Id="rId5" Type="http://schemas.openxmlformats.org/officeDocument/2006/relationships/oleObject" Target="../embeddings/oleObject361.bin"/><Relationship Id="rId10" Type="http://schemas.openxmlformats.org/officeDocument/2006/relationships/image" Target="../media/image406.wmf"/><Relationship Id="rId4" Type="http://schemas.openxmlformats.org/officeDocument/2006/relationships/image" Target="../media/image403.emf"/><Relationship Id="rId9" Type="http://schemas.openxmlformats.org/officeDocument/2006/relationships/oleObject" Target="../embeddings/oleObject363.bin"/></Relationships>
</file>

<file path=ppt/slides/_rels/slide162.xml.rels><?xml version="1.0" encoding="UTF-8" standalone="yes"?>
<Relationships xmlns="http://schemas.openxmlformats.org/package/2006/relationships"><Relationship Id="rId3" Type="http://schemas.openxmlformats.org/officeDocument/2006/relationships/image" Target="../media/image411.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414.wmf"/><Relationship Id="rId3" Type="http://schemas.openxmlformats.org/officeDocument/2006/relationships/oleObject" Target="../embeddings/oleObject364.bin"/><Relationship Id="rId7" Type="http://schemas.openxmlformats.org/officeDocument/2006/relationships/oleObject" Target="../embeddings/oleObject366.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413.wmf"/><Relationship Id="rId5" Type="http://schemas.openxmlformats.org/officeDocument/2006/relationships/oleObject" Target="../embeddings/oleObject365.bin"/><Relationship Id="rId4" Type="http://schemas.openxmlformats.org/officeDocument/2006/relationships/image" Target="../media/image412.wmf"/></Relationships>
</file>

<file path=ppt/slides/_rels/slide164.xml.rels><?xml version="1.0" encoding="UTF-8" standalone="yes"?>
<Relationships xmlns="http://schemas.openxmlformats.org/package/2006/relationships"><Relationship Id="rId8" Type="http://schemas.openxmlformats.org/officeDocument/2006/relationships/image" Target="../media/image417.wmf"/><Relationship Id="rId3" Type="http://schemas.openxmlformats.org/officeDocument/2006/relationships/oleObject" Target="../embeddings/oleObject367.bin"/><Relationship Id="rId7" Type="http://schemas.openxmlformats.org/officeDocument/2006/relationships/oleObject" Target="../embeddings/oleObject369.bin"/><Relationship Id="rId12" Type="http://schemas.openxmlformats.org/officeDocument/2006/relationships/image" Target="../media/image419.wmf"/><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416.wmf"/><Relationship Id="rId11" Type="http://schemas.openxmlformats.org/officeDocument/2006/relationships/oleObject" Target="../embeddings/oleObject371.bin"/><Relationship Id="rId5" Type="http://schemas.openxmlformats.org/officeDocument/2006/relationships/oleObject" Target="../embeddings/oleObject368.bin"/><Relationship Id="rId10" Type="http://schemas.openxmlformats.org/officeDocument/2006/relationships/image" Target="../media/image418.wmf"/><Relationship Id="rId4" Type="http://schemas.openxmlformats.org/officeDocument/2006/relationships/image" Target="../media/image415.emf"/><Relationship Id="rId9" Type="http://schemas.openxmlformats.org/officeDocument/2006/relationships/oleObject" Target="../embeddings/oleObject370.bin"/></Relationships>
</file>

<file path=ppt/slides/_rels/slide16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374.bin"/><Relationship Id="rId3" Type="http://schemas.openxmlformats.org/officeDocument/2006/relationships/image" Target="../media/image430.png"/><Relationship Id="rId7" Type="http://schemas.openxmlformats.org/officeDocument/2006/relationships/image" Target="../media/image421.wmf"/><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oleObject" Target="../embeddings/oleObject373.bin"/><Relationship Id="rId11" Type="http://schemas.openxmlformats.org/officeDocument/2006/relationships/image" Target="../media/image423.wmf"/><Relationship Id="rId5" Type="http://schemas.openxmlformats.org/officeDocument/2006/relationships/image" Target="../media/image420.wmf"/><Relationship Id="rId10" Type="http://schemas.openxmlformats.org/officeDocument/2006/relationships/oleObject" Target="../embeddings/oleObject375.bin"/><Relationship Id="rId4" Type="http://schemas.openxmlformats.org/officeDocument/2006/relationships/oleObject" Target="../embeddings/oleObject372.bin"/><Relationship Id="rId9" Type="http://schemas.openxmlformats.org/officeDocument/2006/relationships/image" Target="../media/image422.wmf"/></Relationships>
</file>

<file path=ppt/slides/_rels/slide167.xml.rels><?xml version="1.0" encoding="UTF-8" standalone="yes"?>
<Relationships xmlns="http://schemas.openxmlformats.org/package/2006/relationships"><Relationship Id="rId3" Type="http://schemas.openxmlformats.org/officeDocument/2006/relationships/image" Target="../media/image3790.png"/><Relationship Id="rId2" Type="http://schemas.openxmlformats.org/officeDocument/2006/relationships/image" Target="../media/image378.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168.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435.jpeg"/><Relationship Id="rId3" Type="http://schemas.openxmlformats.org/officeDocument/2006/relationships/oleObject" Target="../embeddings/oleObject376.bin"/><Relationship Id="rId7" Type="http://schemas.openxmlformats.org/officeDocument/2006/relationships/image" Target="../media/image434.jpeg"/><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image" Target="../media/image433.emf"/><Relationship Id="rId5" Type="http://schemas.openxmlformats.org/officeDocument/2006/relationships/oleObject" Target="../embeddings/oleObject377.bin"/><Relationship Id="rId4" Type="http://schemas.openxmlformats.org/officeDocument/2006/relationships/image" Target="../media/image43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image" Target="../media/image43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39.jpeg"/><Relationship Id="rId7" Type="http://schemas.openxmlformats.org/officeDocument/2006/relationships/image" Target="../media/image443.jpeg"/><Relationship Id="rId2" Type="http://schemas.openxmlformats.org/officeDocument/2006/relationships/image" Target="../media/image438.jpeg"/><Relationship Id="rId1" Type="http://schemas.openxmlformats.org/officeDocument/2006/relationships/slideLayout" Target="../slideLayouts/slideLayout2.xml"/><Relationship Id="rId6" Type="http://schemas.openxmlformats.org/officeDocument/2006/relationships/image" Target="../media/image442.jpeg"/><Relationship Id="rId5" Type="http://schemas.openxmlformats.org/officeDocument/2006/relationships/image" Target="../media/image441.png"/><Relationship Id="rId4" Type="http://schemas.openxmlformats.org/officeDocument/2006/relationships/image" Target="../media/image440.jpeg"/></Relationships>
</file>

<file path=ppt/slides/_rels/slide174.xml.rels><?xml version="1.0" encoding="UTF-8" standalone="yes"?>
<Relationships xmlns="http://schemas.openxmlformats.org/package/2006/relationships"><Relationship Id="rId8" Type="http://schemas.openxmlformats.org/officeDocument/2006/relationships/image" Target="../media/image446.wmf"/><Relationship Id="rId13" Type="http://schemas.openxmlformats.org/officeDocument/2006/relationships/oleObject" Target="../embeddings/oleObject383.bin"/><Relationship Id="rId3" Type="http://schemas.openxmlformats.org/officeDocument/2006/relationships/oleObject" Target="../embeddings/oleObject378.bin"/><Relationship Id="rId7" Type="http://schemas.openxmlformats.org/officeDocument/2006/relationships/oleObject" Target="../embeddings/oleObject380.bin"/><Relationship Id="rId12" Type="http://schemas.openxmlformats.org/officeDocument/2006/relationships/image" Target="../media/image448.wmf"/><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image" Target="../media/image445.wmf"/><Relationship Id="rId11" Type="http://schemas.openxmlformats.org/officeDocument/2006/relationships/oleObject" Target="../embeddings/oleObject382.bin"/><Relationship Id="rId5" Type="http://schemas.openxmlformats.org/officeDocument/2006/relationships/oleObject" Target="../embeddings/oleObject379.bin"/><Relationship Id="rId10" Type="http://schemas.openxmlformats.org/officeDocument/2006/relationships/image" Target="../media/image447.wmf"/><Relationship Id="rId4" Type="http://schemas.openxmlformats.org/officeDocument/2006/relationships/image" Target="../media/image444.wmf"/><Relationship Id="rId9" Type="http://schemas.openxmlformats.org/officeDocument/2006/relationships/oleObject" Target="../embeddings/oleObject381.bin"/><Relationship Id="rId14" Type="http://schemas.openxmlformats.org/officeDocument/2006/relationships/image" Target="../media/image449.w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384.bin"/><Relationship Id="rId2" Type="http://schemas.openxmlformats.org/officeDocument/2006/relationships/slideLayout" Target="../slideLayouts/slideLayout7.xml"/><Relationship Id="rId1" Type="http://schemas.openxmlformats.org/officeDocument/2006/relationships/vmlDrawing" Target="../drawings/vmlDrawing86.vml"/><Relationship Id="rId4" Type="http://schemas.openxmlformats.org/officeDocument/2006/relationships/image" Target="../media/image450.w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385.bin"/><Relationship Id="rId2" Type="http://schemas.openxmlformats.org/officeDocument/2006/relationships/slideLayout" Target="../slideLayouts/slideLayout7.xml"/><Relationship Id="rId1" Type="http://schemas.openxmlformats.org/officeDocument/2006/relationships/vmlDrawing" Target="../drawings/vmlDrawing87.vml"/><Relationship Id="rId6" Type="http://schemas.openxmlformats.org/officeDocument/2006/relationships/image" Target="../media/image452.wmf"/><Relationship Id="rId5" Type="http://schemas.openxmlformats.org/officeDocument/2006/relationships/oleObject" Target="../embeddings/oleObject386.bin"/><Relationship Id="rId4" Type="http://schemas.openxmlformats.org/officeDocument/2006/relationships/image" Target="../media/image451.w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387.bin"/><Relationship Id="rId2" Type="http://schemas.openxmlformats.org/officeDocument/2006/relationships/slideLayout" Target="../slideLayouts/slideLayout7.xml"/><Relationship Id="rId1" Type="http://schemas.openxmlformats.org/officeDocument/2006/relationships/vmlDrawing" Target="../drawings/vmlDrawing88.vml"/><Relationship Id="rId5" Type="http://schemas.openxmlformats.org/officeDocument/2006/relationships/image" Target="../media/image453.emf"/><Relationship Id="rId4" Type="http://schemas.openxmlformats.org/officeDocument/2006/relationships/oleObject" Target="../embeddings/oleObject388.bin"/></Relationships>
</file>

<file path=ppt/slides/_rels/slide178.xml.rels><?xml version="1.0" encoding="UTF-8" standalone="yes"?>
<Relationships xmlns="http://schemas.openxmlformats.org/package/2006/relationships"><Relationship Id="rId8" Type="http://schemas.openxmlformats.org/officeDocument/2006/relationships/image" Target="../media/image456.wmf"/><Relationship Id="rId3" Type="http://schemas.openxmlformats.org/officeDocument/2006/relationships/oleObject" Target="../embeddings/oleObject389.bin"/><Relationship Id="rId7" Type="http://schemas.openxmlformats.org/officeDocument/2006/relationships/oleObject" Target="../embeddings/oleObject391.bin"/><Relationship Id="rId2" Type="http://schemas.openxmlformats.org/officeDocument/2006/relationships/slideLayout" Target="../slideLayouts/slideLayout7.xml"/><Relationship Id="rId1" Type="http://schemas.openxmlformats.org/officeDocument/2006/relationships/vmlDrawing" Target="../drawings/vmlDrawing89.vml"/><Relationship Id="rId6" Type="http://schemas.openxmlformats.org/officeDocument/2006/relationships/image" Target="../media/image455.wmf"/><Relationship Id="rId5" Type="http://schemas.openxmlformats.org/officeDocument/2006/relationships/oleObject" Target="../embeddings/oleObject390.bin"/><Relationship Id="rId10" Type="http://schemas.openxmlformats.org/officeDocument/2006/relationships/image" Target="../media/image457.wmf"/><Relationship Id="rId4" Type="http://schemas.openxmlformats.org/officeDocument/2006/relationships/image" Target="../media/image454.wmf"/><Relationship Id="rId9" Type="http://schemas.openxmlformats.org/officeDocument/2006/relationships/oleObject" Target="../embeddings/oleObject392.bin"/></Relationships>
</file>

<file path=ppt/slides/_rels/slide179.xml.rels><?xml version="1.0" encoding="UTF-8" standalone="yes"?>
<Relationships xmlns="http://schemas.openxmlformats.org/package/2006/relationships"><Relationship Id="rId3" Type="http://schemas.openxmlformats.org/officeDocument/2006/relationships/image" Target="../media/image459.jpeg"/><Relationship Id="rId2" Type="http://schemas.openxmlformats.org/officeDocument/2006/relationships/image" Target="../media/image458.jpeg"/><Relationship Id="rId1" Type="http://schemas.openxmlformats.org/officeDocument/2006/relationships/slideLayout" Target="../slideLayouts/slideLayout2.xml"/><Relationship Id="rId4" Type="http://schemas.openxmlformats.org/officeDocument/2006/relationships/image" Target="../media/image46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393.bin"/><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image" Target="../media/image462.emf"/><Relationship Id="rId5" Type="http://schemas.openxmlformats.org/officeDocument/2006/relationships/oleObject" Target="../embeddings/oleObject394.bin"/><Relationship Id="rId4" Type="http://schemas.openxmlformats.org/officeDocument/2006/relationships/image" Target="../media/image461.wmf"/></Relationships>
</file>

<file path=ppt/slides/_rels/slide181.xml.rels><?xml version="1.0" encoding="UTF-8" standalone="yes"?>
<Relationships xmlns="http://schemas.openxmlformats.org/package/2006/relationships"><Relationship Id="rId8" Type="http://schemas.openxmlformats.org/officeDocument/2006/relationships/image" Target="../media/image469.jpeg"/><Relationship Id="rId3" Type="http://schemas.openxmlformats.org/officeDocument/2006/relationships/image" Target="../media/image464.jpeg"/><Relationship Id="rId7" Type="http://schemas.openxmlformats.org/officeDocument/2006/relationships/image" Target="../media/image468.jpeg"/><Relationship Id="rId2" Type="http://schemas.openxmlformats.org/officeDocument/2006/relationships/image" Target="../media/image463.jpeg"/><Relationship Id="rId1" Type="http://schemas.openxmlformats.org/officeDocument/2006/relationships/slideLayout" Target="../slideLayouts/slideLayout2.xml"/><Relationship Id="rId6" Type="http://schemas.openxmlformats.org/officeDocument/2006/relationships/image" Target="../media/image467.jpeg"/><Relationship Id="rId5" Type="http://schemas.openxmlformats.org/officeDocument/2006/relationships/image" Target="../media/image466.jpeg"/><Relationship Id="rId4" Type="http://schemas.openxmlformats.org/officeDocument/2006/relationships/image" Target="../media/image465.jpeg"/></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395.bin"/><Relationship Id="rId2" Type="http://schemas.openxmlformats.org/officeDocument/2006/relationships/slideLayout" Target="../slideLayouts/slideLayout7.xml"/><Relationship Id="rId1" Type="http://schemas.openxmlformats.org/officeDocument/2006/relationships/vmlDrawing" Target="../drawings/vmlDrawing91.vml"/><Relationship Id="rId4" Type="http://schemas.openxmlformats.org/officeDocument/2006/relationships/image" Target="../media/image470.emf"/></Relationships>
</file>

<file path=ppt/slides/_rels/slide183.xml.rels><?xml version="1.0" encoding="UTF-8" standalone="yes"?>
<Relationships xmlns="http://schemas.openxmlformats.org/package/2006/relationships"><Relationship Id="rId8" Type="http://schemas.openxmlformats.org/officeDocument/2006/relationships/image" Target="../media/image473.wmf"/><Relationship Id="rId3" Type="http://schemas.openxmlformats.org/officeDocument/2006/relationships/oleObject" Target="../embeddings/oleObject396.bin"/><Relationship Id="rId7" Type="http://schemas.openxmlformats.org/officeDocument/2006/relationships/oleObject" Target="../embeddings/oleObject398.bin"/><Relationship Id="rId2" Type="http://schemas.openxmlformats.org/officeDocument/2006/relationships/slideLayout" Target="../slideLayouts/slideLayout7.xml"/><Relationship Id="rId1" Type="http://schemas.openxmlformats.org/officeDocument/2006/relationships/vmlDrawing" Target="../drawings/vmlDrawing92.vml"/><Relationship Id="rId6" Type="http://schemas.openxmlformats.org/officeDocument/2006/relationships/image" Target="../media/image472.emf"/><Relationship Id="rId5" Type="http://schemas.openxmlformats.org/officeDocument/2006/relationships/oleObject" Target="../embeddings/oleObject397.bin"/><Relationship Id="rId4" Type="http://schemas.openxmlformats.org/officeDocument/2006/relationships/image" Target="../media/image471.emf"/></Relationships>
</file>

<file path=ppt/slides/_rels/slide184.xml.rels><?xml version="1.0" encoding="UTF-8" standalone="yes"?>
<Relationships xmlns="http://schemas.openxmlformats.org/package/2006/relationships"><Relationship Id="rId8" Type="http://schemas.openxmlformats.org/officeDocument/2006/relationships/image" Target="../media/image478.jpeg"/><Relationship Id="rId3" Type="http://schemas.openxmlformats.org/officeDocument/2006/relationships/image" Target="../media/image467.jpeg"/><Relationship Id="rId7" Type="http://schemas.openxmlformats.org/officeDocument/2006/relationships/image" Target="../media/image477.jpeg"/><Relationship Id="rId2" Type="http://schemas.openxmlformats.org/officeDocument/2006/relationships/image" Target="../media/image474.jpeg"/><Relationship Id="rId1" Type="http://schemas.openxmlformats.org/officeDocument/2006/relationships/slideLayout" Target="../slideLayouts/slideLayout2.xml"/><Relationship Id="rId6" Type="http://schemas.openxmlformats.org/officeDocument/2006/relationships/image" Target="../media/image476.jpeg"/><Relationship Id="rId5" Type="http://schemas.openxmlformats.org/officeDocument/2006/relationships/image" Target="../media/image468.jpeg"/><Relationship Id="rId4" Type="http://schemas.openxmlformats.org/officeDocument/2006/relationships/image" Target="../media/image475.jpeg"/><Relationship Id="rId9" Type="http://schemas.openxmlformats.org/officeDocument/2006/relationships/image" Target="../media/image479.jpeg"/></Relationships>
</file>

<file path=ppt/slides/_rels/slide185.xml.rels><?xml version="1.0" encoding="UTF-8" standalone="yes"?>
<Relationships xmlns="http://schemas.openxmlformats.org/package/2006/relationships"><Relationship Id="rId8" Type="http://schemas.openxmlformats.org/officeDocument/2006/relationships/image" Target="../media/image482.emf"/><Relationship Id="rId3" Type="http://schemas.openxmlformats.org/officeDocument/2006/relationships/oleObject" Target="../embeddings/oleObject399.bin"/><Relationship Id="rId7" Type="http://schemas.openxmlformats.org/officeDocument/2006/relationships/oleObject" Target="../embeddings/oleObject401.bin"/><Relationship Id="rId2" Type="http://schemas.openxmlformats.org/officeDocument/2006/relationships/slideLayout" Target="../slideLayouts/slideLayout7.xml"/><Relationship Id="rId1" Type="http://schemas.openxmlformats.org/officeDocument/2006/relationships/vmlDrawing" Target="../drawings/vmlDrawing93.vml"/><Relationship Id="rId6" Type="http://schemas.openxmlformats.org/officeDocument/2006/relationships/image" Target="../media/image481.emf"/><Relationship Id="rId5" Type="http://schemas.openxmlformats.org/officeDocument/2006/relationships/oleObject" Target="../embeddings/oleObject400.bin"/><Relationship Id="rId4" Type="http://schemas.openxmlformats.org/officeDocument/2006/relationships/image" Target="../media/image480.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402.bin"/><Relationship Id="rId2" Type="http://schemas.openxmlformats.org/officeDocument/2006/relationships/slideLayout" Target="../slideLayouts/slideLayout7.xml"/><Relationship Id="rId1" Type="http://schemas.openxmlformats.org/officeDocument/2006/relationships/vmlDrawing" Target="../drawings/vmlDrawing94.vml"/><Relationship Id="rId5" Type="http://schemas.openxmlformats.org/officeDocument/2006/relationships/image" Target="../media/image484.jpeg"/><Relationship Id="rId4" Type="http://schemas.openxmlformats.org/officeDocument/2006/relationships/image" Target="../media/image483.emf"/></Relationships>
</file>

<file path=ppt/slides/_rels/slide187.xml.rels><?xml version="1.0" encoding="UTF-8" standalone="yes"?>
<Relationships xmlns="http://schemas.openxmlformats.org/package/2006/relationships"><Relationship Id="rId8" Type="http://schemas.openxmlformats.org/officeDocument/2006/relationships/oleObject" Target="../embeddings/oleObject405.bin"/><Relationship Id="rId13" Type="http://schemas.openxmlformats.org/officeDocument/2006/relationships/image" Target="../media/image489.wmf"/><Relationship Id="rId18" Type="http://schemas.openxmlformats.org/officeDocument/2006/relationships/image" Target="../media/image490.wmf"/><Relationship Id="rId3" Type="http://schemas.openxmlformats.org/officeDocument/2006/relationships/oleObject" Target="../embeddings/oleObject403.bin"/><Relationship Id="rId7" Type="http://schemas.openxmlformats.org/officeDocument/2006/relationships/image" Target="../media/image486.wmf"/><Relationship Id="rId12" Type="http://schemas.openxmlformats.org/officeDocument/2006/relationships/oleObject" Target="../embeddings/oleObject407.bin"/><Relationship Id="rId17" Type="http://schemas.openxmlformats.org/officeDocument/2006/relationships/oleObject" Target="../embeddings/oleObject411.bin"/><Relationship Id="rId2" Type="http://schemas.openxmlformats.org/officeDocument/2006/relationships/slideLayout" Target="../slideLayouts/slideLayout12.xml"/><Relationship Id="rId16" Type="http://schemas.openxmlformats.org/officeDocument/2006/relationships/oleObject" Target="../embeddings/oleObject410.bin"/><Relationship Id="rId1" Type="http://schemas.openxmlformats.org/officeDocument/2006/relationships/vmlDrawing" Target="../drawings/vmlDrawing95.vml"/><Relationship Id="rId6" Type="http://schemas.openxmlformats.org/officeDocument/2006/relationships/oleObject" Target="../embeddings/oleObject404.bin"/><Relationship Id="rId11" Type="http://schemas.openxmlformats.org/officeDocument/2006/relationships/image" Target="../media/image488.wmf"/><Relationship Id="rId5" Type="http://schemas.openxmlformats.org/officeDocument/2006/relationships/image" Target="../media/image491.jpeg"/><Relationship Id="rId15" Type="http://schemas.openxmlformats.org/officeDocument/2006/relationships/oleObject" Target="../embeddings/oleObject409.bin"/><Relationship Id="rId10" Type="http://schemas.openxmlformats.org/officeDocument/2006/relationships/oleObject" Target="../embeddings/oleObject406.bin"/><Relationship Id="rId4" Type="http://schemas.openxmlformats.org/officeDocument/2006/relationships/image" Target="../media/image485.wmf"/><Relationship Id="rId9" Type="http://schemas.openxmlformats.org/officeDocument/2006/relationships/image" Target="../media/image487.wmf"/><Relationship Id="rId14" Type="http://schemas.openxmlformats.org/officeDocument/2006/relationships/oleObject" Target="../embeddings/oleObject408.bin"/></Relationships>
</file>

<file path=ppt/slides/_rels/slide188.xml.rels><?xml version="1.0" encoding="UTF-8" standalone="yes"?>
<Relationships xmlns="http://schemas.openxmlformats.org/package/2006/relationships"><Relationship Id="rId8" Type="http://schemas.openxmlformats.org/officeDocument/2006/relationships/image" Target="../media/image494.emf"/><Relationship Id="rId3" Type="http://schemas.openxmlformats.org/officeDocument/2006/relationships/oleObject" Target="../embeddings/oleObject412.bin"/><Relationship Id="rId7" Type="http://schemas.openxmlformats.org/officeDocument/2006/relationships/oleObject" Target="../embeddings/oleObject414.bin"/><Relationship Id="rId2" Type="http://schemas.openxmlformats.org/officeDocument/2006/relationships/slideLayout" Target="../slideLayouts/slideLayout7.xml"/><Relationship Id="rId1" Type="http://schemas.openxmlformats.org/officeDocument/2006/relationships/vmlDrawing" Target="../drawings/vmlDrawing96.vml"/><Relationship Id="rId6" Type="http://schemas.openxmlformats.org/officeDocument/2006/relationships/image" Target="../media/image493.emf"/><Relationship Id="rId5" Type="http://schemas.openxmlformats.org/officeDocument/2006/relationships/oleObject" Target="../embeddings/oleObject413.bin"/><Relationship Id="rId10" Type="http://schemas.openxmlformats.org/officeDocument/2006/relationships/image" Target="../media/image495.emf"/><Relationship Id="rId4" Type="http://schemas.openxmlformats.org/officeDocument/2006/relationships/image" Target="../media/image492.emf"/><Relationship Id="rId9" Type="http://schemas.openxmlformats.org/officeDocument/2006/relationships/oleObject" Target="../embeddings/oleObject415.bin"/></Relationships>
</file>

<file path=ppt/slides/_rels/slide189.xml.rels><?xml version="1.0" encoding="UTF-8" standalone="yes"?>
<Relationships xmlns="http://schemas.openxmlformats.org/package/2006/relationships"><Relationship Id="rId8" Type="http://schemas.openxmlformats.org/officeDocument/2006/relationships/image" Target="../media/image498.emf"/><Relationship Id="rId3" Type="http://schemas.openxmlformats.org/officeDocument/2006/relationships/oleObject" Target="../embeddings/oleObject416.bin"/><Relationship Id="rId7" Type="http://schemas.openxmlformats.org/officeDocument/2006/relationships/oleObject" Target="../embeddings/oleObject418.bin"/><Relationship Id="rId2" Type="http://schemas.openxmlformats.org/officeDocument/2006/relationships/slideLayout" Target="../slideLayouts/slideLayout7.xml"/><Relationship Id="rId1" Type="http://schemas.openxmlformats.org/officeDocument/2006/relationships/vmlDrawing" Target="../drawings/vmlDrawing97.vml"/><Relationship Id="rId6" Type="http://schemas.openxmlformats.org/officeDocument/2006/relationships/image" Target="../media/image497.emf"/><Relationship Id="rId5" Type="http://schemas.openxmlformats.org/officeDocument/2006/relationships/oleObject" Target="../embeddings/oleObject417.bin"/><Relationship Id="rId10" Type="http://schemas.openxmlformats.org/officeDocument/2006/relationships/image" Target="../media/image499.wmf"/><Relationship Id="rId4" Type="http://schemas.openxmlformats.org/officeDocument/2006/relationships/image" Target="../media/image496.emf"/><Relationship Id="rId9" Type="http://schemas.openxmlformats.org/officeDocument/2006/relationships/oleObject" Target="../embeddings/oleObject419.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502.jpeg"/><Relationship Id="rId2" Type="http://schemas.openxmlformats.org/officeDocument/2006/relationships/image" Target="../media/image501.jpeg"/><Relationship Id="rId1" Type="http://schemas.openxmlformats.org/officeDocument/2006/relationships/slideLayout" Target="../slideLayouts/slideLayout7.xml"/><Relationship Id="rId4" Type="http://schemas.openxmlformats.org/officeDocument/2006/relationships/image" Target="../media/image503.jpeg"/></Relationships>
</file>

<file path=ppt/slides/_rels/slide192.xml.rels><?xml version="1.0" encoding="UTF-8" standalone="yes"?>
<Relationships xmlns="http://schemas.openxmlformats.org/package/2006/relationships"><Relationship Id="rId3" Type="http://schemas.openxmlformats.org/officeDocument/2006/relationships/image" Target="../media/image505.jpeg"/><Relationship Id="rId2" Type="http://schemas.openxmlformats.org/officeDocument/2006/relationships/image" Target="../media/image504.jpeg"/><Relationship Id="rId1" Type="http://schemas.openxmlformats.org/officeDocument/2006/relationships/slideLayout" Target="../slideLayouts/slideLayout7.xml"/><Relationship Id="rId5" Type="http://schemas.openxmlformats.org/officeDocument/2006/relationships/image" Target="../media/image506.jpeg"/><Relationship Id="rId4" Type="http://schemas.openxmlformats.org/officeDocument/2006/relationships/image" Target="../media/image501.jpeg"/></Relationships>
</file>

<file path=ppt/slides/_rels/slide193.xml.rels><?xml version="1.0" encoding="UTF-8" standalone="yes"?>
<Relationships xmlns="http://schemas.openxmlformats.org/package/2006/relationships"><Relationship Id="rId8" Type="http://schemas.openxmlformats.org/officeDocument/2006/relationships/image" Target="../media/image510.jpeg"/><Relationship Id="rId3" Type="http://schemas.openxmlformats.org/officeDocument/2006/relationships/oleObject" Target="../embeddings/oleObject420.bin"/><Relationship Id="rId7" Type="http://schemas.openxmlformats.org/officeDocument/2006/relationships/image" Target="../media/image508.wmf"/><Relationship Id="rId2" Type="http://schemas.openxmlformats.org/officeDocument/2006/relationships/slideLayout" Target="../slideLayouts/slideLayout7.xml"/><Relationship Id="rId1" Type="http://schemas.openxmlformats.org/officeDocument/2006/relationships/vmlDrawing" Target="../drawings/vmlDrawing98.vml"/><Relationship Id="rId6" Type="http://schemas.openxmlformats.org/officeDocument/2006/relationships/oleObject" Target="../embeddings/oleObject421.bin"/><Relationship Id="rId5" Type="http://schemas.openxmlformats.org/officeDocument/2006/relationships/image" Target="../media/image509.jpeg"/><Relationship Id="rId4" Type="http://schemas.openxmlformats.org/officeDocument/2006/relationships/image" Target="../media/image507.wmf"/><Relationship Id="rId9" Type="http://schemas.openxmlformats.org/officeDocument/2006/relationships/image" Target="../media/image511.jpeg"/></Relationships>
</file>

<file path=ppt/slides/_rels/slide194.xml.rels><?xml version="1.0" encoding="UTF-8" standalone="yes"?>
<Relationships xmlns="http://schemas.openxmlformats.org/package/2006/relationships"><Relationship Id="rId3" Type="http://schemas.openxmlformats.org/officeDocument/2006/relationships/image" Target="../media/image513.jpeg"/><Relationship Id="rId2" Type="http://schemas.openxmlformats.org/officeDocument/2006/relationships/image" Target="../media/image512.jpeg"/><Relationship Id="rId1" Type="http://schemas.openxmlformats.org/officeDocument/2006/relationships/slideLayout" Target="../slideLayouts/slideLayout2.xml"/><Relationship Id="rId6" Type="http://schemas.openxmlformats.org/officeDocument/2006/relationships/image" Target="../media/image516.jpeg"/><Relationship Id="rId5" Type="http://schemas.openxmlformats.org/officeDocument/2006/relationships/image" Target="../media/image515.jpeg"/><Relationship Id="rId4" Type="http://schemas.openxmlformats.org/officeDocument/2006/relationships/image" Target="../media/image514.jpeg"/></Relationships>
</file>

<file path=ppt/slides/_rels/slide195.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slideLayout" Target="../slideLayouts/slideLayout7.xml"/><Relationship Id="rId1" Type="http://schemas.openxmlformats.org/officeDocument/2006/relationships/vmlDrawing" Target="../drawings/vmlDrawing99.vml"/><Relationship Id="rId5" Type="http://schemas.openxmlformats.org/officeDocument/2006/relationships/image" Target="../media/image517.wmf"/><Relationship Id="rId4" Type="http://schemas.openxmlformats.org/officeDocument/2006/relationships/oleObject" Target="../embeddings/oleObject422.bin"/></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425.bin"/><Relationship Id="rId3" Type="http://schemas.openxmlformats.org/officeDocument/2006/relationships/image" Target="../media/image522.jpeg"/><Relationship Id="rId7" Type="http://schemas.openxmlformats.org/officeDocument/2006/relationships/image" Target="../media/image519.wmf"/><Relationship Id="rId2" Type="http://schemas.openxmlformats.org/officeDocument/2006/relationships/slideLayout" Target="../slideLayouts/slideLayout7.xml"/><Relationship Id="rId1" Type="http://schemas.openxmlformats.org/officeDocument/2006/relationships/vmlDrawing" Target="../drawings/vmlDrawing100.vml"/><Relationship Id="rId6" Type="http://schemas.openxmlformats.org/officeDocument/2006/relationships/oleObject" Target="../embeddings/oleObject424.bin"/><Relationship Id="rId11" Type="http://schemas.openxmlformats.org/officeDocument/2006/relationships/image" Target="../media/image521.wmf"/><Relationship Id="rId5" Type="http://schemas.openxmlformats.org/officeDocument/2006/relationships/image" Target="../media/image137.wmf"/><Relationship Id="rId10" Type="http://schemas.openxmlformats.org/officeDocument/2006/relationships/oleObject" Target="../embeddings/oleObject426.bin"/><Relationship Id="rId4" Type="http://schemas.openxmlformats.org/officeDocument/2006/relationships/oleObject" Target="../embeddings/oleObject423.bin"/><Relationship Id="rId9" Type="http://schemas.openxmlformats.org/officeDocument/2006/relationships/image" Target="../media/image520.w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427.bin"/><Relationship Id="rId7" Type="http://schemas.openxmlformats.org/officeDocument/2006/relationships/image" Target="../media/image525.jpeg"/><Relationship Id="rId2" Type="http://schemas.openxmlformats.org/officeDocument/2006/relationships/slideLayout" Target="../slideLayouts/slideLayout7.xml"/><Relationship Id="rId1" Type="http://schemas.openxmlformats.org/officeDocument/2006/relationships/vmlDrawing" Target="../drawings/vmlDrawing101.vml"/><Relationship Id="rId6" Type="http://schemas.openxmlformats.org/officeDocument/2006/relationships/image" Target="../media/image524.emf"/><Relationship Id="rId5" Type="http://schemas.openxmlformats.org/officeDocument/2006/relationships/oleObject" Target="../embeddings/oleObject428.bin"/><Relationship Id="rId4" Type="http://schemas.openxmlformats.org/officeDocument/2006/relationships/image" Target="../media/image523.emf"/></Relationships>
</file>

<file path=ppt/slides/_rels/slide198.xml.rels><?xml version="1.0" encoding="UTF-8" standalone="yes"?>
<Relationships xmlns="http://schemas.openxmlformats.org/package/2006/relationships"><Relationship Id="rId8" Type="http://schemas.openxmlformats.org/officeDocument/2006/relationships/image" Target="../media/image528.wmf"/><Relationship Id="rId3" Type="http://schemas.openxmlformats.org/officeDocument/2006/relationships/oleObject" Target="../embeddings/oleObject429.bin"/><Relationship Id="rId7" Type="http://schemas.openxmlformats.org/officeDocument/2006/relationships/oleObject" Target="../embeddings/oleObject431.bin"/><Relationship Id="rId2" Type="http://schemas.openxmlformats.org/officeDocument/2006/relationships/slideLayout" Target="../slideLayouts/slideLayout7.xml"/><Relationship Id="rId1" Type="http://schemas.openxmlformats.org/officeDocument/2006/relationships/vmlDrawing" Target="../drawings/vmlDrawing102.vml"/><Relationship Id="rId6" Type="http://schemas.openxmlformats.org/officeDocument/2006/relationships/image" Target="../media/image527.wmf"/><Relationship Id="rId5" Type="http://schemas.openxmlformats.org/officeDocument/2006/relationships/oleObject" Target="../embeddings/oleObject430.bin"/><Relationship Id="rId4" Type="http://schemas.openxmlformats.org/officeDocument/2006/relationships/image" Target="../media/image526.emf"/></Relationships>
</file>

<file path=ppt/slides/_rels/slide199.xml.rels><?xml version="1.0" encoding="UTF-8" standalone="yes"?>
<Relationships xmlns="http://schemas.openxmlformats.org/package/2006/relationships"><Relationship Id="rId8" Type="http://schemas.openxmlformats.org/officeDocument/2006/relationships/image" Target="../media/image531.wmf"/><Relationship Id="rId13" Type="http://schemas.openxmlformats.org/officeDocument/2006/relationships/oleObject" Target="../embeddings/oleObject437.bin"/><Relationship Id="rId3" Type="http://schemas.openxmlformats.org/officeDocument/2006/relationships/oleObject" Target="../embeddings/oleObject432.bin"/><Relationship Id="rId7" Type="http://schemas.openxmlformats.org/officeDocument/2006/relationships/oleObject" Target="../embeddings/oleObject434.bin"/><Relationship Id="rId12" Type="http://schemas.openxmlformats.org/officeDocument/2006/relationships/image" Target="../media/image533.wmf"/><Relationship Id="rId2" Type="http://schemas.openxmlformats.org/officeDocument/2006/relationships/slideLayout" Target="../slideLayouts/slideLayout7.xml"/><Relationship Id="rId16" Type="http://schemas.openxmlformats.org/officeDocument/2006/relationships/image" Target="../media/image535.wmf"/><Relationship Id="rId1" Type="http://schemas.openxmlformats.org/officeDocument/2006/relationships/vmlDrawing" Target="../drawings/vmlDrawing103.vml"/><Relationship Id="rId6" Type="http://schemas.openxmlformats.org/officeDocument/2006/relationships/image" Target="../media/image530.wmf"/><Relationship Id="rId11" Type="http://schemas.openxmlformats.org/officeDocument/2006/relationships/oleObject" Target="../embeddings/oleObject436.bin"/><Relationship Id="rId5" Type="http://schemas.openxmlformats.org/officeDocument/2006/relationships/oleObject" Target="../embeddings/oleObject433.bin"/><Relationship Id="rId15" Type="http://schemas.openxmlformats.org/officeDocument/2006/relationships/oleObject" Target="../embeddings/oleObject438.bin"/><Relationship Id="rId10" Type="http://schemas.openxmlformats.org/officeDocument/2006/relationships/image" Target="../media/image532.wmf"/><Relationship Id="rId4" Type="http://schemas.openxmlformats.org/officeDocument/2006/relationships/image" Target="../media/image529.wmf"/><Relationship Id="rId9" Type="http://schemas.openxmlformats.org/officeDocument/2006/relationships/oleObject" Target="../embeddings/oleObject435.bin"/><Relationship Id="rId14" Type="http://schemas.openxmlformats.org/officeDocument/2006/relationships/image" Target="../media/image53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439.bin"/><Relationship Id="rId2" Type="http://schemas.openxmlformats.org/officeDocument/2006/relationships/slideLayout" Target="../slideLayouts/slideLayout7.xml"/><Relationship Id="rId1" Type="http://schemas.openxmlformats.org/officeDocument/2006/relationships/vmlDrawing" Target="../drawings/vmlDrawing104.vml"/><Relationship Id="rId4" Type="http://schemas.openxmlformats.org/officeDocument/2006/relationships/image" Target="../media/image536.emf"/></Relationships>
</file>

<file path=ppt/slides/_rels/slide201.xml.rels><?xml version="1.0" encoding="UTF-8" standalone="yes"?>
<Relationships xmlns="http://schemas.openxmlformats.org/package/2006/relationships"><Relationship Id="rId3" Type="http://schemas.openxmlformats.org/officeDocument/2006/relationships/image" Target="../media/image538.gif"/><Relationship Id="rId7" Type="http://schemas.openxmlformats.org/officeDocument/2006/relationships/image" Target="../media/image542.gif"/><Relationship Id="rId2" Type="http://schemas.openxmlformats.org/officeDocument/2006/relationships/image" Target="../media/image537.gif"/><Relationship Id="rId1" Type="http://schemas.openxmlformats.org/officeDocument/2006/relationships/slideLayout" Target="../slideLayouts/slideLayout7.xml"/><Relationship Id="rId6" Type="http://schemas.openxmlformats.org/officeDocument/2006/relationships/image" Target="../media/image541.gif"/><Relationship Id="rId5" Type="http://schemas.openxmlformats.org/officeDocument/2006/relationships/image" Target="../media/image540.gif"/><Relationship Id="rId4" Type="http://schemas.openxmlformats.org/officeDocument/2006/relationships/image" Target="../media/image539.gi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544.jpeg"/><Relationship Id="rId2" Type="http://schemas.openxmlformats.org/officeDocument/2006/relationships/image" Target="../media/image543.jpeg"/><Relationship Id="rId1" Type="http://schemas.openxmlformats.org/officeDocument/2006/relationships/slideLayout" Target="../slideLayouts/slideLayout2.xml"/><Relationship Id="rId4" Type="http://schemas.openxmlformats.org/officeDocument/2006/relationships/image" Target="../media/image545.jpeg"/></Relationships>
</file>

<file path=ppt/slides/_rels/slide205.xml.rels><?xml version="1.0" encoding="UTF-8" standalone="yes"?>
<Relationships xmlns="http://schemas.openxmlformats.org/package/2006/relationships"><Relationship Id="rId3" Type="http://schemas.openxmlformats.org/officeDocument/2006/relationships/hyperlink" Target="http://baike.baidu.com/view/1277994.htm" TargetMode="External"/><Relationship Id="rId2" Type="http://schemas.openxmlformats.org/officeDocument/2006/relationships/hyperlink" Target="http://baike.baidu.com/view/1104577.htm" TargetMode="External"/><Relationship Id="rId1" Type="http://schemas.openxmlformats.org/officeDocument/2006/relationships/slideLayout" Target="../slideLayouts/slideLayout7.xml"/><Relationship Id="rId5" Type="http://schemas.openxmlformats.org/officeDocument/2006/relationships/hyperlink" Target="http://baike.baidu.com/view/13876.htm" TargetMode="External"/><Relationship Id="rId4" Type="http://schemas.openxmlformats.org/officeDocument/2006/relationships/hyperlink" Target="http://baike.baidu.com/view/3571.ht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544.jpeg"/><Relationship Id="rId2" Type="http://schemas.openxmlformats.org/officeDocument/2006/relationships/image" Target="../media/image543.jpeg"/><Relationship Id="rId1" Type="http://schemas.openxmlformats.org/officeDocument/2006/relationships/slideLayout" Target="../slideLayouts/slideLayout2.xml"/><Relationship Id="rId4" Type="http://schemas.openxmlformats.org/officeDocument/2006/relationships/image" Target="../media/image545.jpeg"/></Relationships>
</file>

<file path=ppt/slides/_rels/slide207.xml.rels><?xml version="1.0" encoding="UTF-8" standalone="yes"?>
<Relationships xmlns="http://schemas.openxmlformats.org/package/2006/relationships"><Relationship Id="rId2" Type="http://schemas.openxmlformats.org/officeDocument/2006/relationships/hyperlink" Target="http://baike.baidu.com/view/412806.htm" TargetMode="Externa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hyperlink" Target="http://baike.baidu.com/view/854428.htm" TargetMode="External"/><Relationship Id="rId2" Type="http://schemas.openxmlformats.org/officeDocument/2006/relationships/hyperlink" Target="http://baike.baidu.com/view/2101443.htm" TargetMode="Externa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546.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47.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549.jpeg"/><Relationship Id="rId2" Type="http://schemas.openxmlformats.org/officeDocument/2006/relationships/image" Target="../media/image548.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440.bin"/><Relationship Id="rId2" Type="http://schemas.openxmlformats.org/officeDocument/2006/relationships/slideLayout" Target="../slideLayouts/slideLayout7.xml"/><Relationship Id="rId1" Type="http://schemas.openxmlformats.org/officeDocument/2006/relationships/vmlDrawing" Target="../drawings/vmlDrawing105.vml"/><Relationship Id="rId6" Type="http://schemas.openxmlformats.org/officeDocument/2006/relationships/image" Target="../media/image551.emf"/><Relationship Id="rId5" Type="http://schemas.openxmlformats.org/officeDocument/2006/relationships/oleObject" Target="../embeddings/oleObject441.bin"/><Relationship Id="rId4" Type="http://schemas.openxmlformats.org/officeDocument/2006/relationships/image" Target="../media/image550.emf"/></Relationships>
</file>

<file path=ppt/slides/_rels/slide214.xml.rels><?xml version="1.0" encoding="UTF-8" standalone="yes"?>
<Relationships xmlns="http://schemas.openxmlformats.org/package/2006/relationships"><Relationship Id="rId8" Type="http://schemas.openxmlformats.org/officeDocument/2006/relationships/image" Target="../media/image554.wmf"/><Relationship Id="rId13" Type="http://schemas.openxmlformats.org/officeDocument/2006/relationships/oleObject" Target="../embeddings/oleObject447.bin"/><Relationship Id="rId18" Type="http://schemas.openxmlformats.org/officeDocument/2006/relationships/image" Target="../media/image559.wmf"/><Relationship Id="rId3" Type="http://schemas.openxmlformats.org/officeDocument/2006/relationships/oleObject" Target="../embeddings/oleObject442.bin"/><Relationship Id="rId7" Type="http://schemas.openxmlformats.org/officeDocument/2006/relationships/oleObject" Target="../embeddings/oleObject444.bin"/><Relationship Id="rId12" Type="http://schemas.openxmlformats.org/officeDocument/2006/relationships/image" Target="../media/image556.wmf"/><Relationship Id="rId17" Type="http://schemas.openxmlformats.org/officeDocument/2006/relationships/oleObject" Target="../embeddings/oleObject449.bin"/><Relationship Id="rId2" Type="http://schemas.openxmlformats.org/officeDocument/2006/relationships/slideLayout" Target="../slideLayouts/slideLayout7.xml"/><Relationship Id="rId16" Type="http://schemas.openxmlformats.org/officeDocument/2006/relationships/image" Target="../media/image558.wmf"/><Relationship Id="rId20" Type="http://schemas.openxmlformats.org/officeDocument/2006/relationships/image" Target="../media/image560.wmf"/><Relationship Id="rId1" Type="http://schemas.openxmlformats.org/officeDocument/2006/relationships/vmlDrawing" Target="../drawings/vmlDrawing106.vml"/><Relationship Id="rId6" Type="http://schemas.openxmlformats.org/officeDocument/2006/relationships/image" Target="../media/image553.wmf"/><Relationship Id="rId11" Type="http://schemas.openxmlformats.org/officeDocument/2006/relationships/oleObject" Target="../embeddings/oleObject446.bin"/><Relationship Id="rId5" Type="http://schemas.openxmlformats.org/officeDocument/2006/relationships/oleObject" Target="../embeddings/oleObject443.bin"/><Relationship Id="rId15" Type="http://schemas.openxmlformats.org/officeDocument/2006/relationships/oleObject" Target="../embeddings/oleObject448.bin"/><Relationship Id="rId10" Type="http://schemas.openxmlformats.org/officeDocument/2006/relationships/image" Target="../media/image555.wmf"/><Relationship Id="rId19" Type="http://schemas.openxmlformats.org/officeDocument/2006/relationships/oleObject" Target="../embeddings/oleObject450.bin"/><Relationship Id="rId4" Type="http://schemas.openxmlformats.org/officeDocument/2006/relationships/image" Target="../media/image552.wmf"/><Relationship Id="rId9" Type="http://schemas.openxmlformats.org/officeDocument/2006/relationships/oleObject" Target="../embeddings/oleObject445.bin"/><Relationship Id="rId14" Type="http://schemas.openxmlformats.org/officeDocument/2006/relationships/image" Target="../media/image557.wmf"/></Relationships>
</file>

<file path=ppt/slides/_rels/slide215.xml.rels><?xml version="1.0" encoding="UTF-8" standalone="yes"?>
<Relationships xmlns="http://schemas.openxmlformats.org/package/2006/relationships"><Relationship Id="rId8" Type="http://schemas.openxmlformats.org/officeDocument/2006/relationships/image" Target="../media/image563.wmf"/><Relationship Id="rId3" Type="http://schemas.openxmlformats.org/officeDocument/2006/relationships/oleObject" Target="../embeddings/oleObject451.bin"/><Relationship Id="rId7" Type="http://schemas.openxmlformats.org/officeDocument/2006/relationships/oleObject" Target="../embeddings/oleObject453.bin"/><Relationship Id="rId2" Type="http://schemas.openxmlformats.org/officeDocument/2006/relationships/slideLayout" Target="../slideLayouts/slideLayout7.xml"/><Relationship Id="rId1" Type="http://schemas.openxmlformats.org/officeDocument/2006/relationships/vmlDrawing" Target="../drawings/vmlDrawing107.vml"/><Relationship Id="rId6" Type="http://schemas.openxmlformats.org/officeDocument/2006/relationships/image" Target="../media/image562.wmf"/><Relationship Id="rId5" Type="http://schemas.openxmlformats.org/officeDocument/2006/relationships/oleObject" Target="../embeddings/oleObject452.bin"/><Relationship Id="rId4" Type="http://schemas.openxmlformats.org/officeDocument/2006/relationships/image" Target="../media/image561.wmf"/></Relationships>
</file>

<file path=ppt/slides/_rels/slide216.xml.rels><?xml version="1.0" encoding="UTF-8" standalone="yes"?>
<Relationships xmlns="http://schemas.openxmlformats.org/package/2006/relationships"><Relationship Id="rId2" Type="http://schemas.openxmlformats.org/officeDocument/2006/relationships/image" Target="../media/image564.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567.emf"/><Relationship Id="rId3" Type="http://schemas.openxmlformats.org/officeDocument/2006/relationships/oleObject" Target="../embeddings/oleObject454.bin"/><Relationship Id="rId7" Type="http://schemas.openxmlformats.org/officeDocument/2006/relationships/oleObject" Target="../embeddings/oleObject456.bin"/><Relationship Id="rId2" Type="http://schemas.openxmlformats.org/officeDocument/2006/relationships/slideLayout" Target="../slideLayouts/slideLayout7.xml"/><Relationship Id="rId1" Type="http://schemas.openxmlformats.org/officeDocument/2006/relationships/vmlDrawing" Target="../drawings/vmlDrawing108.vml"/><Relationship Id="rId6" Type="http://schemas.openxmlformats.org/officeDocument/2006/relationships/image" Target="../media/image566.emf"/><Relationship Id="rId5" Type="http://schemas.openxmlformats.org/officeDocument/2006/relationships/oleObject" Target="../embeddings/oleObject455.bin"/><Relationship Id="rId4" Type="http://schemas.openxmlformats.org/officeDocument/2006/relationships/image" Target="../media/image565.emf"/></Relationships>
</file>

<file path=ppt/slides/_rels/slide218.xml.rels><?xml version="1.0" encoding="UTF-8" standalone="yes"?>
<Relationships xmlns="http://schemas.openxmlformats.org/package/2006/relationships"><Relationship Id="rId8" Type="http://schemas.openxmlformats.org/officeDocument/2006/relationships/image" Target="../media/image570.emf"/><Relationship Id="rId3" Type="http://schemas.openxmlformats.org/officeDocument/2006/relationships/oleObject" Target="../embeddings/oleObject457.bin"/><Relationship Id="rId7" Type="http://schemas.openxmlformats.org/officeDocument/2006/relationships/oleObject" Target="../embeddings/oleObject459.bin"/><Relationship Id="rId12" Type="http://schemas.openxmlformats.org/officeDocument/2006/relationships/image" Target="../media/image572.emf"/><Relationship Id="rId2" Type="http://schemas.openxmlformats.org/officeDocument/2006/relationships/slideLayout" Target="../slideLayouts/slideLayout7.xml"/><Relationship Id="rId1" Type="http://schemas.openxmlformats.org/officeDocument/2006/relationships/vmlDrawing" Target="../drawings/vmlDrawing109.vml"/><Relationship Id="rId6" Type="http://schemas.openxmlformats.org/officeDocument/2006/relationships/image" Target="../media/image569.emf"/><Relationship Id="rId11" Type="http://schemas.openxmlformats.org/officeDocument/2006/relationships/oleObject" Target="../embeddings/oleObject461.bin"/><Relationship Id="rId5" Type="http://schemas.openxmlformats.org/officeDocument/2006/relationships/oleObject" Target="../embeddings/oleObject458.bin"/><Relationship Id="rId10" Type="http://schemas.openxmlformats.org/officeDocument/2006/relationships/image" Target="../media/image571.emf"/><Relationship Id="rId4" Type="http://schemas.openxmlformats.org/officeDocument/2006/relationships/image" Target="../media/image568.emf"/><Relationship Id="rId9" Type="http://schemas.openxmlformats.org/officeDocument/2006/relationships/oleObject" Target="../embeddings/oleObject460.bin"/></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462.bin"/><Relationship Id="rId2" Type="http://schemas.openxmlformats.org/officeDocument/2006/relationships/slideLayout" Target="../slideLayouts/slideLayout7.xml"/><Relationship Id="rId1" Type="http://schemas.openxmlformats.org/officeDocument/2006/relationships/vmlDrawing" Target="../drawings/vmlDrawing110.vml"/><Relationship Id="rId4" Type="http://schemas.openxmlformats.org/officeDocument/2006/relationships/image" Target="../media/image57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463.bin"/><Relationship Id="rId2" Type="http://schemas.openxmlformats.org/officeDocument/2006/relationships/slideLayout" Target="../slideLayouts/slideLayout7.xml"/><Relationship Id="rId1" Type="http://schemas.openxmlformats.org/officeDocument/2006/relationships/vmlDrawing" Target="../drawings/vmlDrawing111.vml"/><Relationship Id="rId6" Type="http://schemas.openxmlformats.org/officeDocument/2006/relationships/image" Target="../media/image573.emf"/><Relationship Id="rId5" Type="http://schemas.openxmlformats.org/officeDocument/2006/relationships/oleObject" Target="../embeddings/oleObject464.bin"/><Relationship Id="rId4" Type="http://schemas.openxmlformats.org/officeDocument/2006/relationships/image" Target="../media/image574.emf"/></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465.bin"/><Relationship Id="rId2" Type="http://schemas.openxmlformats.org/officeDocument/2006/relationships/slideLayout" Target="../slideLayouts/slideLayout7.xml"/><Relationship Id="rId1" Type="http://schemas.openxmlformats.org/officeDocument/2006/relationships/vmlDrawing" Target="../drawings/vmlDrawing112.vml"/><Relationship Id="rId4" Type="http://schemas.openxmlformats.org/officeDocument/2006/relationships/image" Target="../media/image575.e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582.jpeg"/><Relationship Id="rId3" Type="http://schemas.openxmlformats.org/officeDocument/2006/relationships/image" Target="../media/image577.jpeg"/><Relationship Id="rId7" Type="http://schemas.openxmlformats.org/officeDocument/2006/relationships/image" Target="../media/image581.jpeg"/><Relationship Id="rId2" Type="http://schemas.openxmlformats.org/officeDocument/2006/relationships/image" Target="../media/image576.jpeg"/><Relationship Id="rId1" Type="http://schemas.openxmlformats.org/officeDocument/2006/relationships/slideLayout" Target="../slideLayouts/slideLayout7.xml"/><Relationship Id="rId6" Type="http://schemas.openxmlformats.org/officeDocument/2006/relationships/image" Target="../media/image580.jpeg"/><Relationship Id="rId5" Type="http://schemas.openxmlformats.org/officeDocument/2006/relationships/image" Target="../media/image579.jpeg"/><Relationship Id="rId4" Type="http://schemas.openxmlformats.org/officeDocument/2006/relationships/image" Target="../media/image578.jpeg"/><Relationship Id="rId9" Type="http://schemas.openxmlformats.org/officeDocument/2006/relationships/image" Target="../media/image583.jpeg"/></Relationships>
</file>

<file path=ppt/slides/_rels/slide224.xml.rels><?xml version="1.0" encoding="UTF-8" standalone="yes"?>
<Relationships xmlns="http://schemas.openxmlformats.org/package/2006/relationships"><Relationship Id="rId8" Type="http://schemas.openxmlformats.org/officeDocument/2006/relationships/image" Target="../media/image590.jpeg"/><Relationship Id="rId3" Type="http://schemas.openxmlformats.org/officeDocument/2006/relationships/image" Target="../media/image585.jpeg"/><Relationship Id="rId7" Type="http://schemas.openxmlformats.org/officeDocument/2006/relationships/image" Target="../media/image589.jpeg"/><Relationship Id="rId12" Type="http://schemas.openxmlformats.org/officeDocument/2006/relationships/image" Target="../media/image594.jpeg"/><Relationship Id="rId2" Type="http://schemas.openxmlformats.org/officeDocument/2006/relationships/image" Target="../media/image584.jpeg"/><Relationship Id="rId1" Type="http://schemas.openxmlformats.org/officeDocument/2006/relationships/slideLayout" Target="../slideLayouts/slideLayout2.xml"/><Relationship Id="rId6" Type="http://schemas.openxmlformats.org/officeDocument/2006/relationships/image" Target="../media/image588.jpeg"/><Relationship Id="rId11" Type="http://schemas.openxmlformats.org/officeDocument/2006/relationships/image" Target="../media/image593.jpeg"/><Relationship Id="rId5" Type="http://schemas.openxmlformats.org/officeDocument/2006/relationships/image" Target="../media/image587.jpeg"/><Relationship Id="rId10" Type="http://schemas.openxmlformats.org/officeDocument/2006/relationships/image" Target="../media/image592.jpeg"/><Relationship Id="rId4" Type="http://schemas.openxmlformats.org/officeDocument/2006/relationships/image" Target="../media/image586.jpeg"/><Relationship Id="rId9" Type="http://schemas.openxmlformats.org/officeDocument/2006/relationships/image" Target="../media/image591.jpe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466.bin"/><Relationship Id="rId7" Type="http://schemas.openxmlformats.org/officeDocument/2006/relationships/image" Target="../media/image597.jpeg"/><Relationship Id="rId2" Type="http://schemas.openxmlformats.org/officeDocument/2006/relationships/slideLayout" Target="../slideLayouts/slideLayout12.xml"/><Relationship Id="rId1" Type="http://schemas.openxmlformats.org/officeDocument/2006/relationships/vmlDrawing" Target="../drawings/vmlDrawing113.vml"/><Relationship Id="rId6" Type="http://schemas.openxmlformats.org/officeDocument/2006/relationships/image" Target="../media/image596.emf"/><Relationship Id="rId5" Type="http://schemas.openxmlformats.org/officeDocument/2006/relationships/oleObject" Target="../embeddings/oleObject467.bin"/><Relationship Id="rId4" Type="http://schemas.openxmlformats.org/officeDocument/2006/relationships/image" Target="../media/image595.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468.bin"/><Relationship Id="rId2" Type="http://schemas.openxmlformats.org/officeDocument/2006/relationships/slideLayout" Target="../slideLayouts/slideLayout12.xml"/><Relationship Id="rId1" Type="http://schemas.openxmlformats.org/officeDocument/2006/relationships/vmlDrawing" Target="../drawings/vmlDrawing114.vml"/><Relationship Id="rId4" Type="http://schemas.openxmlformats.org/officeDocument/2006/relationships/image" Target="../media/image598.wmf"/></Relationships>
</file>

<file path=ppt/slides/_rels/slide228.xml.rels><?xml version="1.0" encoding="UTF-8" standalone="yes"?>
<Relationships xmlns="http://schemas.openxmlformats.org/package/2006/relationships"><Relationship Id="rId8" Type="http://schemas.openxmlformats.org/officeDocument/2006/relationships/image" Target="../media/image601.wmf"/><Relationship Id="rId13" Type="http://schemas.openxmlformats.org/officeDocument/2006/relationships/oleObject" Target="../embeddings/oleObject474.bin"/><Relationship Id="rId3" Type="http://schemas.openxmlformats.org/officeDocument/2006/relationships/oleObject" Target="../embeddings/oleObject469.bin"/><Relationship Id="rId7" Type="http://schemas.openxmlformats.org/officeDocument/2006/relationships/oleObject" Target="../embeddings/oleObject471.bin"/><Relationship Id="rId12" Type="http://schemas.openxmlformats.org/officeDocument/2006/relationships/image" Target="../media/image603.wmf"/><Relationship Id="rId2" Type="http://schemas.openxmlformats.org/officeDocument/2006/relationships/slideLayout" Target="../slideLayouts/slideLayout4.xml"/><Relationship Id="rId1" Type="http://schemas.openxmlformats.org/officeDocument/2006/relationships/vmlDrawing" Target="../drawings/vmlDrawing115.vml"/><Relationship Id="rId6" Type="http://schemas.openxmlformats.org/officeDocument/2006/relationships/image" Target="../media/image600.emf"/><Relationship Id="rId11" Type="http://schemas.openxmlformats.org/officeDocument/2006/relationships/oleObject" Target="../embeddings/oleObject473.bin"/><Relationship Id="rId5" Type="http://schemas.openxmlformats.org/officeDocument/2006/relationships/oleObject" Target="../embeddings/oleObject470.bin"/><Relationship Id="rId10" Type="http://schemas.openxmlformats.org/officeDocument/2006/relationships/image" Target="../media/image602.wmf"/><Relationship Id="rId4" Type="http://schemas.openxmlformats.org/officeDocument/2006/relationships/image" Target="../media/image599.emf"/><Relationship Id="rId9" Type="http://schemas.openxmlformats.org/officeDocument/2006/relationships/oleObject" Target="../embeddings/oleObject472.bin"/><Relationship Id="rId14" Type="http://schemas.openxmlformats.org/officeDocument/2006/relationships/image" Target="../media/image604.wmf"/></Relationships>
</file>

<file path=ppt/slides/_rels/slide229.xml.rels><?xml version="1.0" encoding="UTF-8" standalone="yes"?>
<Relationships xmlns="http://schemas.openxmlformats.org/package/2006/relationships"><Relationship Id="rId8" Type="http://schemas.openxmlformats.org/officeDocument/2006/relationships/oleObject" Target="../embeddings/oleObject477.bin"/><Relationship Id="rId3" Type="http://schemas.openxmlformats.org/officeDocument/2006/relationships/image" Target="../media/image608.jpeg"/><Relationship Id="rId7" Type="http://schemas.openxmlformats.org/officeDocument/2006/relationships/image" Target="../media/image606.wmf"/><Relationship Id="rId2" Type="http://schemas.openxmlformats.org/officeDocument/2006/relationships/slideLayout" Target="../slideLayouts/slideLayout7.xml"/><Relationship Id="rId1" Type="http://schemas.openxmlformats.org/officeDocument/2006/relationships/vmlDrawing" Target="../drawings/vmlDrawing116.vml"/><Relationship Id="rId6" Type="http://schemas.openxmlformats.org/officeDocument/2006/relationships/oleObject" Target="../embeddings/oleObject476.bin"/><Relationship Id="rId5" Type="http://schemas.openxmlformats.org/officeDocument/2006/relationships/image" Target="../media/image605.wmf"/><Relationship Id="rId4" Type="http://schemas.openxmlformats.org/officeDocument/2006/relationships/oleObject" Target="../embeddings/oleObject475.bin"/><Relationship Id="rId9" Type="http://schemas.openxmlformats.org/officeDocument/2006/relationships/image" Target="../media/image607.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478.bin"/><Relationship Id="rId12" Type="http://schemas.openxmlformats.org/officeDocument/2006/relationships/image" Target="../media/image610.emf"/><Relationship Id="rId2" Type="http://schemas.openxmlformats.org/officeDocument/2006/relationships/slideLayout" Target="../slideLayouts/slideLayout12.xml"/><Relationship Id="rId1" Type="http://schemas.openxmlformats.org/officeDocument/2006/relationships/vmlDrawing" Target="../drawings/vmlDrawing117.vml"/><Relationship Id="rId11" Type="http://schemas.openxmlformats.org/officeDocument/2006/relationships/oleObject" Target="../embeddings/oleObject479.bin"/><Relationship Id="rId10" Type="http://schemas.openxmlformats.org/officeDocument/2006/relationships/image" Target="../media/image381.png"/><Relationship Id="rId4" Type="http://schemas.openxmlformats.org/officeDocument/2006/relationships/image" Target="../media/image609.wmf"/></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61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4400.png"/><Relationship Id="rId2" Type="http://schemas.openxmlformats.org/officeDocument/2006/relationships/image" Target="../media/image572.png"/><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image" Target="../media/image611.jpeg"/><Relationship Id="rId1" Type="http://schemas.openxmlformats.org/officeDocument/2006/relationships/slideLayout" Target="../slideLayouts/slideLayout7.xml"/><Relationship Id="rId4" Type="http://schemas.openxmlformats.org/officeDocument/2006/relationships/image" Target="../media/image231.png"/></Relationships>
</file>

<file path=ppt/slides/_rels/slide236.xml.rels><?xml version="1.0" encoding="UTF-8" standalone="yes"?>
<Relationships xmlns="http://schemas.openxmlformats.org/package/2006/relationships"><Relationship Id="rId3" Type="http://schemas.openxmlformats.org/officeDocument/2006/relationships/image" Target="../media/image611.jpeg"/><Relationship Id="rId2" Type="http://schemas.openxmlformats.org/officeDocument/2006/relationships/image" Target="../media/image612.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slideLayout" Target="../slideLayouts/slideLayout15.xml"/><Relationship Id="rId1" Type="http://schemas.openxmlformats.org/officeDocument/2006/relationships/vmlDrawing" Target="../drawings/vmlDrawing118.vml"/><Relationship Id="rId6" Type="http://schemas.openxmlformats.org/officeDocument/2006/relationships/image" Target="../media/image615.png"/><Relationship Id="rId5" Type="http://schemas.openxmlformats.org/officeDocument/2006/relationships/image" Target="../media/image613.wmf"/><Relationship Id="rId4" Type="http://schemas.openxmlformats.org/officeDocument/2006/relationships/oleObject" Target="../embeddings/oleObject480.bin"/></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481.bin"/><Relationship Id="rId2" Type="http://schemas.openxmlformats.org/officeDocument/2006/relationships/slideLayout" Target="../slideLayouts/slideLayout4.xml"/><Relationship Id="rId1" Type="http://schemas.openxmlformats.org/officeDocument/2006/relationships/vmlDrawing" Target="../drawings/vmlDrawing119.vml"/><Relationship Id="rId4" Type="http://schemas.openxmlformats.org/officeDocument/2006/relationships/image" Target="../media/image616.wmf"/></Relationships>
</file>

<file path=ppt/slides/_rels/slide239.xml.rels><?xml version="1.0" encoding="UTF-8" standalone="yes"?>
<Relationships xmlns="http://schemas.openxmlformats.org/package/2006/relationships"><Relationship Id="rId8" Type="http://schemas.openxmlformats.org/officeDocument/2006/relationships/image" Target="../media/image619.emf"/><Relationship Id="rId13" Type="http://schemas.openxmlformats.org/officeDocument/2006/relationships/oleObject" Target="../embeddings/oleObject487.bin"/><Relationship Id="rId3" Type="http://schemas.openxmlformats.org/officeDocument/2006/relationships/oleObject" Target="../embeddings/oleObject482.bin"/><Relationship Id="rId7" Type="http://schemas.openxmlformats.org/officeDocument/2006/relationships/oleObject" Target="../embeddings/oleObject484.bin"/><Relationship Id="rId12" Type="http://schemas.openxmlformats.org/officeDocument/2006/relationships/image" Target="../media/image621.wmf"/><Relationship Id="rId2" Type="http://schemas.openxmlformats.org/officeDocument/2006/relationships/slideLayout" Target="../slideLayouts/slideLayout7.xml"/><Relationship Id="rId1" Type="http://schemas.openxmlformats.org/officeDocument/2006/relationships/vmlDrawing" Target="../drawings/vmlDrawing120.vml"/><Relationship Id="rId6" Type="http://schemas.openxmlformats.org/officeDocument/2006/relationships/image" Target="../media/image618.wmf"/><Relationship Id="rId11" Type="http://schemas.openxmlformats.org/officeDocument/2006/relationships/oleObject" Target="../embeddings/oleObject486.bin"/><Relationship Id="rId5" Type="http://schemas.openxmlformats.org/officeDocument/2006/relationships/oleObject" Target="../embeddings/oleObject483.bin"/><Relationship Id="rId10" Type="http://schemas.openxmlformats.org/officeDocument/2006/relationships/image" Target="../media/image620.wmf"/><Relationship Id="rId4" Type="http://schemas.openxmlformats.org/officeDocument/2006/relationships/image" Target="../media/image617.wmf"/><Relationship Id="rId9" Type="http://schemas.openxmlformats.org/officeDocument/2006/relationships/oleObject" Target="../embeddings/oleObject485.bin"/><Relationship Id="rId14" Type="http://schemas.openxmlformats.org/officeDocument/2006/relationships/image" Target="../media/image62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8" Type="http://schemas.openxmlformats.org/officeDocument/2006/relationships/image" Target="../media/image625.wmf"/><Relationship Id="rId13" Type="http://schemas.openxmlformats.org/officeDocument/2006/relationships/oleObject" Target="../embeddings/oleObject493.bin"/><Relationship Id="rId18" Type="http://schemas.openxmlformats.org/officeDocument/2006/relationships/image" Target="../media/image630.wmf"/><Relationship Id="rId26" Type="http://schemas.openxmlformats.org/officeDocument/2006/relationships/image" Target="../media/image634.emf"/><Relationship Id="rId3" Type="http://schemas.openxmlformats.org/officeDocument/2006/relationships/oleObject" Target="../embeddings/oleObject488.bin"/><Relationship Id="rId21" Type="http://schemas.openxmlformats.org/officeDocument/2006/relationships/oleObject" Target="../embeddings/oleObject497.bin"/><Relationship Id="rId7" Type="http://schemas.openxmlformats.org/officeDocument/2006/relationships/oleObject" Target="../embeddings/oleObject490.bin"/><Relationship Id="rId12" Type="http://schemas.openxmlformats.org/officeDocument/2006/relationships/image" Target="../media/image627.wmf"/><Relationship Id="rId17" Type="http://schemas.openxmlformats.org/officeDocument/2006/relationships/oleObject" Target="../embeddings/oleObject495.bin"/><Relationship Id="rId25" Type="http://schemas.openxmlformats.org/officeDocument/2006/relationships/oleObject" Target="../embeddings/oleObject499.bin"/><Relationship Id="rId2" Type="http://schemas.openxmlformats.org/officeDocument/2006/relationships/slideLayout" Target="../slideLayouts/slideLayout7.xml"/><Relationship Id="rId16" Type="http://schemas.openxmlformats.org/officeDocument/2006/relationships/image" Target="../media/image629.wmf"/><Relationship Id="rId20" Type="http://schemas.openxmlformats.org/officeDocument/2006/relationships/image" Target="../media/image631.wmf"/><Relationship Id="rId1" Type="http://schemas.openxmlformats.org/officeDocument/2006/relationships/vmlDrawing" Target="../drawings/vmlDrawing121.vml"/><Relationship Id="rId6" Type="http://schemas.openxmlformats.org/officeDocument/2006/relationships/image" Target="../media/image624.wmf"/><Relationship Id="rId11" Type="http://schemas.openxmlformats.org/officeDocument/2006/relationships/oleObject" Target="../embeddings/oleObject492.bin"/><Relationship Id="rId24" Type="http://schemas.openxmlformats.org/officeDocument/2006/relationships/image" Target="../media/image633.wmf"/><Relationship Id="rId5" Type="http://schemas.openxmlformats.org/officeDocument/2006/relationships/oleObject" Target="../embeddings/oleObject489.bin"/><Relationship Id="rId15" Type="http://schemas.openxmlformats.org/officeDocument/2006/relationships/oleObject" Target="../embeddings/oleObject494.bin"/><Relationship Id="rId23" Type="http://schemas.openxmlformats.org/officeDocument/2006/relationships/oleObject" Target="../embeddings/oleObject498.bin"/><Relationship Id="rId10" Type="http://schemas.openxmlformats.org/officeDocument/2006/relationships/image" Target="../media/image626.wmf"/><Relationship Id="rId19" Type="http://schemas.openxmlformats.org/officeDocument/2006/relationships/oleObject" Target="../embeddings/oleObject496.bin"/><Relationship Id="rId4" Type="http://schemas.openxmlformats.org/officeDocument/2006/relationships/image" Target="../media/image623.wmf"/><Relationship Id="rId9" Type="http://schemas.openxmlformats.org/officeDocument/2006/relationships/oleObject" Target="../embeddings/oleObject491.bin"/><Relationship Id="rId14" Type="http://schemas.openxmlformats.org/officeDocument/2006/relationships/image" Target="../media/image628.wmf"/><Relationship Id="rId22" Type="http://schemas.openxmlformats.org/officeDocument/2006/relationships/image" Target="../media/image632.wmf"/></Relationships>
</file>

<file path=ppt/slides/_rels/slide241.xml.rels><?xml version="1.0" encoding="UTF-8" standalone="yes"?>
<Relationships xmlns="http://schemas.openxmlformats.org/package/2006/relationships"><Relationship Id="rId8" Type="http://schemas.openxmlformats.org/officeDocument/2006/relationships/oleObject" Target="../embeddings/oleObject503.bin"/><Relationship Id="rId13" Type="http://schemas.openxmlformats.org/officeDocument/2006/relationships/image" Target="../media/image639.wmf"/><Relationship Id="rId18" Type="http://schemas.openxmlformats.org/officeDocument/2006/relationships/oleObject" Target="../embeddings/oleObject508.bin"/><Relationship Id="rId3" Type="http://schemas.openxmlformats.org/officeDocument/2006/relationships/oleObject" Target="../embeddings/oleObject500.bin"/><Relationship Id="rId7" Type="http://schemas.openxmlformats.org/officeDocument/2006/relationships/image" Target="../media/image636.wmf"/><Relationship Id="rId12" Type="http://schemas.openxmlformats.org/officeDocument/2006/relationships/oleObject" Target="../embeddings/oleObject505.bin"/><Relationship Id="rId17" Type="http://schemas.openxmlformats.org/officeDocument/2006/relationships/image" Target="../media/image640.wmf"/><Relationship Id="rId2" Type="http://schemas.openxmlformats.org/officeDocument/2006/relationships/slideLayout" Target="../slideLayouts/slideLayout7.xml"/><Relationship Id="rId16" Type="http://schemas.openxmlformats.org/officeDocument/2006/relationships/oleObject" Target="../embeddings/oleObject507.bin"/><Relationship Id="rId1" Type="http://schemas.openxmlformats.org/officeDocument/2006/relationships/vmlDrawing" Target="../drawings/vmlDrawing122.vml"/><Relationship Id="rId6" Type="http://schemas.openxmlformats.org/officeDocument/2006/relationships/oleObject" Target="../embeddings/oleObject502.bin"/><Relationship Id="rId11" Type="http://schemas.openxmlformats.org/officeDocument/2006/relationships/image" Target="../media/image638.wmf"/><Relationship Id="rId5" Type="http://schemas.openxmlformats.org/officeDocument/2006/relationships/oleObject" Target="../embeddings/oleObject501.bin"/><Relationship Id="rId15" Type="http://schemas.openxmlformats.org/officeDocument/2006/relationships/image" Target="../media/image624.wmf"/><Relationship Id="rId10" Type="http://schemas.openxmlformats.org/officeDocument/2006/relationships/oleObject" Target="../embeddings/oleObject504.bin"/><Relationship Id="rId19" Type="http://schemas.openxmlformats.org/officeDocument/2006/relationships/image" Target="../media/image641.wmf"/><Relationship Id="rId4" Type="http://schemas.openxmlformats.org/officeDocument/2006/relationships/image" Target="../media/image635.wmf"/><Relationship Id="rId9" Type="http://schemas.openxmlformats.org/officeDocument/2006/relationships/image" Target="../media/image637.wmf"/><Relationship Id="rId14" Type="http://schemas.openxmlformats.org/officeDocument/2006/relationships/oleObject" Target="../embeddings/oleObject506.bin"/></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509.bin"/><Relationship Id="rId2" Type="http://schemas.openxmlformats.org/officeDocument/2006/relationships/slideLayout" Target="../slideLayouts/slideLayout7.xml"/><Relationship Id="rId1" Type="http://schemas.openxmlformats.org/officeDocument/2006/relationships/vmlDrawing" Target="../drawings/vmlDrawing123.vml"/><Relationship Id="rId4" Type="http://schemas.openxmlformats.org/officeDocument/2006/relationships/image" Target="../media/image642.wmf"/></Relationships>
</file>

<file path=ppt/slides/_rels/slide243.xml.rels><?xml version="1.0" encoding="UTF-8" standalone="yes"?>
<Relationships xmlns="http://schemas.openxmlformats.org/package/2006/relationships"><Relationship Id="rId8" Type="http://schemas.openxmlformats.org/officeDocument/2006/relationships/image" Target="../media/image645.wmf"/><Relationship Id="rId3" Type="http://schemas.openxmlformats.org/officeDocument/2006/relationships/oleObject" Target="../embeddings/oleObject510.bin"/><Relationship Id="rId7" Type="http://schemas.openxmlformats.org/officeDocument/2006/relationships/oleObject" Target="../embeddings/oleObject512.bin"/><Relationship Id="rId2" Type="http://schemas.openxmlformats.org/officeDocument/2006/relationships/slideLayout" Target="../slideLayouts/slideLayout7.xml"/><Relationship Id="rId1" Type="http://schemas.openxmlformats.org/officeDocument/2006/relationships/vmlDrawing" Target="../drawings/vmlDrawing124.vml"/><Relationship Id="rId6" Type="http://schemas.openxmlformats.org/officeDocument/2006/relationships/image" Target="../media/image644.wmf"/><Relationship Id="rId5" Type="http://schemas.openxmlformats.org/officeDocument/2006/relationships/oleObject" Target="../embeddings/oleObject511.bin"/><Relationship Id="rId10" Type="http://schemas.openxmlformats.org/officeDocument/2006/relationships/image" Target="../media/image646.wmf"/><Relationship Id="rId4" Type="http://schemas.openxmlformats.org/officeDocument/2006/relationships/image" Target="../media/image643.wmf"/><Relationship Id="rId9" Type="http://schemas.openxmlformats.org/officeDocument/2006/relationships/oleObject" Target="../embeddings/oleObject513.bin"/></Relationships>
</file>

<file path=ppt/slides/_rels/slide244.xml.rels><?xml version="1.0" encoding="UTF-8" standalone="yes"?>
<Relationships xmlns="http://schemas.openxmlformats.org/package/2006/relationships"><Relationship Id="rId8" Type="http://schemas.openxmlformats.org/officeDocument/2006/relationships/image" Target="../media/image649.wmf"/><Relationship Id="rId3" Type="http://schemas.openxmlformats.org/officeDocument/2006/relationships/oleObject" Target="../embeddings/oleObject514.bin"/><Relationship Id="rId7" Type="http://schemas.openxmlformats.org/officeDocument/2006/relationships/oleObject" Target="../embeddings/oleObject516.bin"/><Relationship Id="rId12" Type="http://schemas.openxmlformats.org/officeDocument/2006/relationships/image" Target="../media/image651.wmf"/><Relationship Id="rId2" Type="http://schemas.openxmlformats.org/officeDocument/2006/relationships/slideLayout" Target="../slideLayouts/slideLayout4.xml"/><Relationship Id="rId1" Type="http://schemas.openxmlformats.org/officeDocument/2006/relationships/vmlDrawing" Target="../drawings/vmlDrawing125.vml"/><Relationship Id="rId6" Type="http://schemas.openxmlformats.org/officeDocument/2006/relationships/image" Target="../media/image648.wmf"/><Relationship Id="rId11" Type="http://schemas.openxmlformats.org/officeDocument/2006/relationships/oleObject" Target="../embeddings/oleObject518.bin"/><Relationship Id="rId5" Type="http://schemas.openxmlformats.org/officeDocument/2006/relationships/oleObject" Target="../embeddings/oleObject515.bin"/><Relationship Id="rId10" Type="http://schemas.openxmlformats.org/officeDocument/2006/relationships/image" Target="../media/image650.wmf"/><Relationship Id="rId4" Type="http://schemas.openxmlformats.org/officeDocument/2006/relationships/image" Target="../media/image647.emf"/><Relationship Id="rId9" Type="http://schemas.openxmlformats.org/officeDocument/2006/relationships/oleObject" Target="../embeddings/oleObject517.bin"/></Relationships>
</file>

<file path=ppt/slides/_rels/slide245.xml.rels><?xml version="1.0" encoding="UTF-8" standalone="yes"?>
<Relationships xmlns="http://schemas.openxmlformats.org/package/2006/relationships"><Relationship Id="rId8" Type="http://schemas.openxmlformats.org/officeDocument/2006/relationships/image" Target="../media/image653.wmf"/><Relationship Id="rId13" Type="http://schemas.openxmlformats.org/officeDocument/2006/relationships/oleObject" Target="../embeddings/oleObject524.bin"/><Relationship Id="rId18" Type="http://schemas.openxmlformats.org/officeDocument/2006/relationships/image" Target="../media/image658.wmf"/><Relationship Id="rId3" Type="http://schemas.openxmlformats.org/officeDocument/2006/relationships/oleObject" Target="../embeddings/oleObject519.bin"/><Relationship Id="rId21" Type="http://schemas.openxmlformats.org/officeDocument/2006/relationships/oleObject" Target="../embeddings/oleObject529.bin"/><Relationship Id="rId7" Type="http://schemas.openxmlformats.org/officeDocument/2006/relationships/oleObject" Target="../embeddings/oleObject521.bin"/><Relationship Id="rId12" Type="http://schemas.openxmlformats.org/officeDocument/2006/relationships/image" Target="../media/image655.wmf"/><Relationship Id="rId17" Type="http://schemas.openxmlformats.org/officeDocument/2006/relationships/oleObject" Target="../embeddings/oleObject526.bin"/><Relationship Id="rId25" Type="http://schemas.openxmlformats.org/officeDocument/2006/relationships/image" Target="../media/image660.wmf"/><Relationship Id="rId2" Type="http://schemas.openxmlformats.org/officeDocument/2006/relationships/slideLayout" Target="../slideLayouts/slideLayout4.xml"/><Relationship Id="rId16" Type="http://schemas.openxmlformats.org/officeDocument/2006/relationships/image" Target="../media/image657.wmf"/><Relationship Id="rId20" Type="http://schemas.openxmlformats.org/officeDocument/2006/relationships/oleObject" Target="../embeddings/oleObject528.bin"/><Relationship Id="rId1" Type="http://schemas.openxmlformats.org/officeDocument/2006/relationships/vmlDrawing" Target="../drawings/vmlDrawing126.vml"/><Relationship Id="rId6" Type="http://schemas.openxmlformats.org/officeDocument/2006/relationships/image" Target="../media/image651.wmf"/><Relationship Id="rId11" Type="http://schemas.openxmlformats.org/officeDocument/2006/relationships/oleObject" Target="../embeddings/oleObject523.bin"/><Relationship Id="rId24" Type="http://schemas.openxmlformats.org/officeDocument/2006/relationships/oleObject" Target="../embeddings/oleObject530.bin"/><Relationship Id="rId5" Type="http://schemas.openxmlformats.org/officeDocument/2006/relationships/oleObject" Target="../embeddings/oleObject520.bin"/><Relationship Id="rId15" Type="http://schemas.openxmlformats.org/officeDocument/2006/relationships/oleObject" Target="../embeddings/oleObject525.bin"/><Relationship Id="rId23" Type="http://schemas.openxmlformats.org/officeDocument/2006/relationships/image" Target="../media/image284.png"/><Relationship Id="rId10" Type="http://schemas.openxmlformats.org/officeDocument/2006/relationships/image" Target="../media/image654.wmf"/><Relationship Id="rId19" Type="http://schemas.openxmlformats.org/officeDocument/2006/relationships/oleObject" Target="../embeddings/oleObject527.bin"/><Relationship Id="rId4" Type="http://schemas.openxmlformats.org/officeDocument/2006/relationships/image" Target="../media/image652.wmf"/><Relationship Id="rId9" Type="http://schemas.openxmlformats.org/officeDocument/2006/relationships/oleObject" Target="../embeddings/oleObject522.bin"/><Relationship Id="rId14" Type="http://schemas.openxmlformats.org/officeDocument/2006/relationships/image" Target="../media/image656.wmf"/><Relationship Id="rId22" Type="http://schemas.openxmlformats.org/officeDocument/2006/relationships/image" Target="../media/image659.wmf"/></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2.gif"/><Relationship Id="rId2" Type="http://schemas.openxmlformats.org/officeDocument/2006/relationships/image" Target="../media/image66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531.bin"/><Relationship Id="rId2" Type="http://schemas.openxmlformats.org/officeDocument/2006/relationships/slideLayout" Target="../slideLayouts/slideLayout7.xml"/><Relationship Id="rId1" Type="http://schemas.openxmlformats.org/officeDocument/2006/relationships/vmlDrawing" Target="../drawings/vmlDrawing127.vml"/><Relationship Id="rId4" Type="http://schemas.openxmlformats.org/officeDocument/2006/relationships/image" Target="../media/image66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666.wmf"/><Relationship Id="rId3" Type="http://schemas.openxmlformats.org/officeDocument/2006/relationships/oleObject" Target="../embeddings/oleObject532.bin"/><Relationship Id="rId7" Type="http://schemas.openxmlformats.org/officeDocument/2006/relationships/oleObject" Target="../embeddings/oleObject534.bin"/><Relationship Id="rId2" Type="http://schemas.openxmlformats.org/officeDocument/2006/relationships/slideLayout" Target="../slideLayouts/slideLayout7.xml"/><Relationship Id="rId1" Type="http://schemas.openxmlformats.org/officeDocument/2006/relationships/vmlDrawing" Target="../drawings/vmlDrawing128.vml"/><Relationship Id="rId6" Type="http://schemas.openxmlformats.org/officeDocument/2006/relationships/image" Target="../media/image665.wmf"/><Relationship Id="rId5" Type="http://schemas.openxmlformats.org/officeDocument/2006/relationships/oleObject" Target="../embeddings/oleObject533.bin"/><Relationship Id="rId10" Type="http://schemas.openxmlformats.org/officeDocument/2006/relationships/image" Target="../media/image667.wmf"/><Relationship Id="rId4" Type="http://schemas.openxmlformats.org/officeDocument/2006/relationships/image" Target="../media/image664.emf"/><Relationship Id="rId9" Type="http://schemas.openxmlformats.org/officeDocument/2006/relationships/oleObject" Target="../embeddings/oleObject535.bin"/></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536.bin"/><Relationship Id="rId2" Type="http://schemas.openxmlformats.org/officeDocument/2006/relationships/slideLayout" Target="../slideLayouts/slideLayout7.xml"/><Relationship Id="rId1" Type="http://schemas.openxmlformats.org/officeDocument/2006/relationships/vmlDrawing" Target="../drawings/vmlDrawing129.vml"/><Relationship Id="rId4" Type="http://schemas.openxmlformats.org/officeDocument/2006/relationships/image" Target="../media/image668.wmf"/></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537.bin"/><Relationship Id="rId2" Type="http://schemas.openxmlformats.org/officeDocument/2006/relationships/slideLayout" Target="../slideLayouts/slideLayout7.xml"/><Relationship Id="rId1" Type="http://schemas.openxmlformats.org/officeDocument/2006/relationships/vmlDrawing" Target="../drawings/vmlDrawing130.vml"/><Relationship Id="rId4" Type="http://schemas.openxmlformats.org/officeDocument/2006/relationships/image" Target="../media/image669.wmf"/></Relationships>
</file>

<file path=ppt/slides/_rels/slide256.xml.rels><?xml version="1.0" encoding="UTF-8" standalone="yes"?>
<Relationships xmlns="http://schemas.openxmlformats.org/package/2006/relationships"><Relationship Id="rId8" Type="http://schemas.openxmlformats.org/officeDocument/2006/relationships/image" Target="../media/image672.wmf"/><Relationship Id="rId3" Type="http://schemas.openxmlformats.org/officeDocument/2006/relationships/oleObject" Target="../embeddings/oleObject538.bin"/><Relationship Id="rId7" Type="http://schemas.openxmlformats.org/officeDocument/2006/relationships/oleObject" Target="../embeddings/oleObject540.bin"/><Relationship Id="rId2" Type="http://schemas.openxmlformats.org/officeDocument/2006/relationships/slideLayout" Target="../slideLayouts/slideLayout7.xml"/><Relationship Id="rId1" Type="http://schemas.openxmlformats.org/officeDocument/2006/relationships/vmlDrawing" Target="../drawings/vmlDrawing131.vml"/><Relationship Id="rId6" Type="http://schemas.openxmlformats.org/officeDocument/2006/relationships/image" Target="../media/image671.wmf"/><Relationship Id="rId5" Type="http://schemas.openxmlformats.org/officeDocument/2006/relationships/oleObject" Target="../embeddings/oleObject539.bin"/><Relationship Id="rId4" Type="http://schemas.openxmlformats.org/officeDocument/2006/relationships/image" Target="../media/image670.wmf"/></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541.bin"/><Relationship Id="rId2" Type="http://schemas.openxmlformats.org/officeDocument/2006/relationships/slideLayout" Target="../slideLayouts/slideLayout7.xml"/><Relationship Id="rId1" Type="http://schemas.openxmlformats.org/officeDocument/2006/relationships/vmlDrawing" Target="../drawings/vmlDrawing132.vml"/><Relationship Id="rId4" Type="http://schemas.openxmlformats.org/officeDocument/2006/relationships/image" Target="../media/image673.wmf"/></Relationships>
</file>

<file path=ppt/slides/_rels/slide258.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2970.png"/><Relationship Id="rId3" Type="http://schemas.openxmlformats.org/officeDocument/2006/relationships/image" Target="../media/image675.png"/><Relationship Id="rId7" Type="http://schemas.openxmlformats.org/officeDocument/2006/relationships/image" Target="../media/image679.png"/><Relationship Id="rId12" Type="http://schemas.openxmlformats.org/officeDocument/2006/relationships/image" Target="../media/image684.png"/><Relationship Id="rId2" Type="http://schemas.openxmlformats.org/officeDocument/2006/relationships/image" Target="../media/image674.png"/><Relationship Id="rId1" Type="http://schemas.openxmlformats.org/officeDocument/2006/relationships/slideLayout" Target="../slideLayouts/slideLayout7.xml"/><Relationship Id="rId6" Type="http://schemas.openxmlformats.org/officeDocument/2006/relationships/image" Target="../media/image678.png"/><Relationship Id="rId11" Type="http://schemas.openxmlformats.org/officeDocument/2006/relationships/image" Target="../media/image683.png"/><Relationship Id="rId5" Type="http://schemas.openxmlformats.org/officeDocument/2006/relationships/image" Target="../media/image677.png"/><Relationship Id="rId10" Type="http://schemas.openxmlformats.org/officeDocument/2006/relationships/image" Target="../media/image682.png"/><Relationship Id="rId4" Type="http://schemas.openxmlformats.org/officeDocument/2006/relationships/image" Target="../media/image676.png"/><Relationship Id="rId9" Type="http://schemas.openxmlformats.org/officeDocument/2006/relationships/image" Target="../media/image681.png"/></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542.bin"/><Relationship Id="rId2" Type="http://schemas.openxmlformats.org/officeDocument/2006/relationships/slideLayout" Target="../slideLayouts/slideLayout7.xml"/><Relationship Id="rId1" Type="http://schemas.openxmlformats.org/officeDocument/2006/relationships/vmlDrawing" Target="../drawings/vmlDrawing133.vml"/><Relationship Id="rId4" Type="http://schemas.openxmlformats.org/officeDocument/2006/relationships/image" Target="../media/image68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8" Type="http://schemas.openxmlformats.org/officeDocument/2006/relationships/oleObject" Target="../embeddings/oleObject546.bin"/><Relationship Id="rId13" Type="http://schemas.openxmlformats.org/officeDocument/2006/relationships/oleObject" Target="../embeddings/oleObject549.bin"/><Relationship Id="rId3" Type="http://schemas.openxmlformats.org/officeDocument/2006/relationships/oleObject" Target="../embeddings/oleObject543.bin"/><Relationship Id="rId7" Type="http://schemas.openxmlformats.org/officeDocument/2006/relationships/oleObject" Target="../embeddings/oleObject545.bin"/><Relationship Id="rId12" Type="http://schemas.openxmlformats.org/officeDocument/2006/relationships/image" Target="../media/image689.wmf"/><Relationship Id="rId2" Type="http://schemas.openxmlformats.org/officeDocument/2006/relationships/slideLayout" Target="../slideLayouts/slideLayout13.xml"/><Relationship Id="rId1" Type="http://schemas.openxmlformats.org/officeDocument/2006/relationships/vmlDrawing" Target="../drawings/vmlDrawing134.vml"/><Relationship Id="rId6" Type="http://schemas.openxmlformats.org/officeDocument/2006/relationships/image" Target="../media/image687.wmf"/><Relationship Id="rId11" Type="http://schemas.openxmlformats.org/officeDocument/2006/relationships/oleObject" Target="../embeddings/oleObject548.bin"/><Relationship Id="rId5" Type="http://schemas.openxmlformats.org/officeDocument/2006/relationships/oleObject" Target="../embeddings/oleObject544.bin"/><Relationship Id="rId10" Type="http://schemas.openxmlformats.org/officeDocument/2006/relationships/oleObject" Target="../embeddings/oleObject547.bin"/><Relationship Id="rId4" Type="http://schemas.openxmlformats.org/officeDocument/2006/relationships/image" Target="../media/image686.wmf"/><Relationship Id="rId9" Type="http://schemas.openxmlformats.org/officeDocument/2006/relationships/image" Target="../media/image688.wmf"/><Relationship Id="rId14" Type="http://schemas.openxmlformats.org/officeDocument/2006/relationships/image" Target="../media/image690.wmf"/></Relationships>
</file>

<file path=ppt/slides/_rels/slide265.xml.rels><?xml version="1.0" encoding="UTF-8" standalone="yes"?>
<Relationships xmlns="http://schemas.openxmlformats.org/package/2006/relationships"><Relationship Id="rId8" Type="http://schemas.openxmlformats.org/officeDocument/2006/relationships/image" Target="../media/image693.wmf"/><Relationship Id="rId13" Type="http://schemas.openxmlformats.org/officeDocument/2006/relationships/oleObject" Target="../embeddings/oleObject555.bin"/><Relationship Id="rId3" Type="http://schemas.openxmlformats.org/officeDocument/2006/relationships/oleObject" Target="../embeddings/oleObject550.bin"/><Relationship Id="rId7" Type="http://schemas.openxmlformats.org/officeDocument/2006/relationships/oleObject" Target="../embeddings/oleObject552.bin"/><Relationship Id="rId12" Type="http://schemas.openxmlformats.org/officeDocument/2006/relationships/image" Target="../media/image695.wmf"/><Relationship Id="rId2" Type="http://schemas.openxmlformats.org/officeDocument/2006/relationships/slideLayout" Target="../slideLayouts/slideLayout2.xml"/><Relationship Id="rId1" Type="http://schemas.openxmlformats.org/officeDocument/2006/relationships/vmlDrawing" Target="../drawings/vmlDrawing135.vml"/><Relationship Id="rId6" Type="http://schemas.openxmlformats.org/officeDocument/2006/relationships/image" Target="../media/image692.wmf"/><Relationship Id="rId11" Type="http://schemas.openxmlformats.org/officeDocument/2006/relationships/oleObject" Target="../embeddings/oleObject554.bin"/><Relationship Id="rId5" Type="http://schemas.openxmlformats.org/officeDocument/2006/relationships/oleObject" Target="../embeddings/oleObject551.bin"/><Relationship Id="rId10" Type="http://schemas.openxmlformats.org/officeDocument/2006/relationships/image" Target="../media/image694.wmf"/><Relationship Id="rId4" Type="http://schemas.openxmlformats.org/officeDocument/2006/relationships/image" Target="../media/image691.wmf"/><Relationship Id="rId9" Type="http://schemas.openxmlformats.org/officeDocument/2006/relationships/oleObject" Target="../embeddings/oleObject553.bin"/><Relationship Id="rId14" Type="http://schemas.openxmlformats.org/officeDocument/2006/relationships/image" Target="../media/image696.wmf"/></Relationships>
</file>

<file path=ppt/slides/_rels/slide266.xml.rels><?xml version="1.0" encoding="UTF-8" standalone="yes"?>
<Relationships xmlns="http://schemas.openxmlformats.org/package/2006/relationships"><Relationship Id="rId8" Type="http://schemas.openxmlformats.org/officeDocument/2006/relationships/image" Target="../media/image699.wmf"/><Relationship Id="rId13" Type="http://schemas.openxmlformats.org/officeDocument/2006/relationships/oleObject" Target="../embeddings/oleObject561.bin"/><Relationship Id="rId3" Type="http://schemas.openxmlformats.org/officeDocument/2006/relationships/oleObject" Target="../embeddings/oleObject556.bin"/><Relationship Id="rId7" Type="http://schemas.openxmlformats.org/officeDocument/2006/relationships/oleObject" Target="../embeddings/oleObject558.bin"/><Relationship Id="rId12" Type="http://schemas.openxmlformats.org/officeDocument/2006/relationships/image" Target="../media/image701.wmf"/><Relationship Id="rId2" Type="http://schemas.openxmlformats.org/officeDocument/2006/relationships/slideLayout" Target="../slideLayouts/slideLayout7.xml"/><Relationship Id="rId1" Type="http://schemas.openxmlformats.org/officeDocument/2006/relationships/vmlDrawing" Target="../drawings/vmlDrawing136.vml"/><Relationship Id="rId6" Type="http://schemas.openxmlformats.org/officeDocument/2006/relationships/image" Target="../media/image698.wmf"/><Relationship Id="rId11" Type="http://schemas.openxmlformats.org/officeDocument/2006/relationships/oleObject" Target="../embeddings/oleObject560.bin"/><Relationship Id="rId5" Type="http://schemas.openxmlformats.org/officeDocument/2006/relationships/oleObject" Target="../embeddings/oleObject557.bin"/><Relationship Id="rId10" Type="http://schemas.openxmlformats.org/officeDocument/2006/relationships/image" Target="../media/image700.wmf"/><Relationship Id="rId4" Type="http://schemas.openxmlformats.org/officeDocument/2006/relationships/image" Target="../media/image697.wmf"/><Relationship Id="rId9" Type="http://schemas.openxmlformats.org/officeDocument/2006/relationships/oleObject" Target="../embeddings/oleObject559.bin"/><Relationship Id="rId14" Type="http://schemas.openxmlformats.org/officeDocument/2006/relationships/image" Target="../media/image702.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562.bin"/><Relationship Id="rId2" Type="http://schemas.openxmlformats.org/officeDocument/2006/relationships/slideLayout" Target="../slideLayouts/slideLayout7.xml"/><Relationship Id="rId1" Type="http://schemas.openxmlformats.org/officeDocument/2006/relationships/vmlDrawing" Target="../drawings/vmlDrawing137.vml"/><Relationship Id="rId4" Type="http://schemas.openxmlformats.org/officeDocument/2006/relationships/image" Target="../media/image703.wmf"/></Relationships>
</file>

<file path=ppt/slides/_rels/slide269.xml.rels><?xml version="1.0" encoding="UTF-8" standalone="yes"?>
<Relationships xmlns="http://schemas.openxmlformats.org/package/2006/relationships"><Relationship Id="rId8" Type="http://schemas.openxmlformats.org/officeDocument/2006/relationships/image" Target="../media/image705.wmf"/><Relationship Id="rId13" Type="http://schemas.openxmlformats.org/officeDocument/2006/relationships/oleObject" Target="../embeddings/oleObject568.bin"/><Relationship Id="rId3" Type="http://schemas.openxmlformats.org/officeDocument/2006/relationships/oleObject" Target="../embeddings/oleObject563.bin"/><Relationship Id="rId7" Type="http://schemas.openxmlformats.org/officeDocument/2006/relationships/oleObject" Target="../embeddings/oleObject565.bin"/><Relationship Id="rId12" Type="http://schemas.openxmlformats.org/officeDocument/2006/relationships/image" Target="../media/image707.wmf"/><Relationship Id="rId2" Type="http://schemas.openxmlformats.org/officeDocument/2006/relationships/slideLayout" Target="../slideLayouts/slideLayout7.xml"/><Relationship Id="rId1" Type="http://schemas.openxmlformats.org/officeDocument/2006/relationships/vmlDrawing" Target="../drawings/vmlDrawing138.vml"/><Relationship Id="rId6" Type="http://schemas.openxmlformats.org/officeDocument/2006/relationships/image" Target="../media/image703.wmf"/><Relationship Id="rId11" Type="http://schemas.openxmlformats.org/officeDocument/2006/relationships/oleObject" Target="../embeddings/oleObject567.bin"/><Relationship Id="rId5" Type="http://schemas.openxmlformats.org/officeDocument/2006/relationships/oleObject" Target="../embeddings/oleObject564.bin"/><Relationship Id="rId15" Type="http://schemas.openxmlformats.org/officeDocument/2006/relationships/oleObject" Target="../embeddings/oleObject569.bin"/><Relationship Id="rId10" Type="http://schemas.openxmlformats.org/officeDocument/2006/relationships/image" Target="../media/image706.wmf"/><Relationship Id="rId4" Type="http://schemas.openxmlformats.org/officeDocument/2006/relationships/image" Target="../media/image704.wmf"/><Relationship Id="rId9" Type="http://schemas.openxmlformats.org/officeDocument/2006/relationships/oleObject" Target="../embeddings/oleObject566.bin"/><Relationship Id="rId14" Type="http://schemas.openxmlformats.org/officeDocument/2006/relationships/image" Target="../media/image708.wmf"/></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570.bin"/><Relationship Id="rId2" Type="http://schemas.openxmlformats.org/officeDocument/2006/relationships/slideLayout" Target="../slideLayouts/slideLayout7.xml"/><Relationship Id="rId1" Type="http://schemas.openxmlformats.org/officeDocument/2006/relationships/vmlDrawing" Target="../drawings/vmlDrawing139.vml"/><Relationship Id="rId4" Type="http://schemas.openxmlformats.org/officeDocument/2006/relationships/image" Target="../media/image709.wmf"/></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571.bin"/><Relationship Id="rId2" Type="http://schemas.openxmlformats.org/officeDocument/2006/relationships/slideLayout" Target="../slideLayouts/slideLayout7.xml"/><Relationship Id="rId1" Type="http://schemas.openxmlformats.org/officeDocument/2006/relationships/vmlDrawing" Target="../drawings/vmlDrawing140.vml"/><Relationship Id="rId4" Type="http://schemas.openxmlformats.org/officeDocument/2006/relationships/image" Target="../media/image710.wmf"/></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572.bin"/><Relationship Id="rId2" Type="http://schemas.openxmlformats.org/officeDocument/2006/relationships/slideLayout" Target="../slideLayouts/slideLayout7.xml"/><Relationship Id="rId1" Type="http://schemas.openxmlformats.org/officeDocument/2006/relationships/vmlDrawing" Target="../drawings/vmlDrawing141.vml"/><Relationship Id="rId6" Type="http://schemas.openxmlformats.org/officeDocument/2006/relationships/image" Target="../media/image712.wmf"/><Relationship Id="rId5" Type="http://schemas.openxmlformats.org/officeDocument/2006/relationships/oleObject" Target="../embeddings/oleObject573.bin"/><Relationship Id="rId4" Type="http://schemas.openxmlformats.org/officeDocument/2006/relationships/image" Target="../media/image711.wmf"/></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714.png"/><Relationship Id="rId2" Type="http://schemas.openxmlformats.org/officeDocument/2006/relationships/image" Target="../media/image713.png"/><Relationship Id="rId1" Type="http://schemas.openxmlformats.org/officeDocument/2006/relationships/slideLayout" Target="../slideLayouts/slideLayout7.xml"/><Relationship Id="rId6" Type="http://schemas.openxmlformats.org/officeDocument/2006/relationships/image" Target="../media/image717.jpeg"/><Relationship Id="rId5" Type="http://schemas.openxmlformats.org/officeDocument/2006/relationships/image" Target="../media/image716.jpeg"/><Relationship Id="rId4" Type="http://schemas.openxmlformats.org/officeDocument/2006/relationships/image" Target="../media/image715.png"/></Relationships>
</file>

<file path=ppt/slides/_rels/slide276.xml.rels><?xml version="1.0" encoding="UTF-8" standalone="yes"?>
<Relationships xmlns="http://schemas.openxmlformats.org/package/2006/relationships"><Relationship Id="rId3" Type="http://schemas.openxmlformats.org/officeDocument/2006/relationships/image" Target="../media/image719.jpeg"/><Relationship Id="rId2" Type="http://schemas.openxmlformats.org/officeDocument/2006/relationships/image" Target="../media/image718.jpeg"/><Relationship Id="rId1" Type="http://schemas.openxmlformats.org/officeDocument/2006/relationships/slideLayout" Target="../slideLayouts/slideLayout7.xml"/><Relationship Id="rId4" Type="http://schemas.openxmlformats.org/officeDocument/2006/relationships/image" Target="../media/image720.jpeg"/></Relationships>
</file>

<file path=ppt/slides/_rels/slide277.xml.rels><?xml version="1.0" encoding="UTF-8" standalone="yes"?>
<Relationships xmlns="http://schemas.openxmlformats.org/package/2006/relationships"><Relationship Id="rId3" Type="http://schemas.openxmlformats.org/officeDocument/2006/relationships/image" Target="../media/image722.jpeg"/><Relationship Id="rId2" Type="http://schemas.openxmlformats.org/officeDocument/2006/relationships/image" Target="../media/image72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22.jpeg"/><Relationship Id="rId2" Type="http://schemas.openxmlformats.org/officeDocument/2006/relationships/image" Target="../media/image720.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8" Type="http://schemas.openxmlformats.org/officeDocument/2006/relationships/image" Target="../media/image725.wmf"/><Relationship Id="rId13" Type="http://schemas.openxmlformats.org/officeDocument/2006/relationships/oleObject" Target="../embeddings/oleObject579.bin"/><Relationship Id="rId18" Type="http://schemas.openxmlformats.org/officeDocument/2006/relationships/image" Target="../media/image730.wmf"/><Relationship Id="rId3" Type="http://schemas.openxmlformats.org/officeDocument/2006/relationships/oleObject" Target="../embeddings/oleObject574.bin"/><Relationship Id="rId7" Type="http://schemas.openxmlformats.org/officeDocument/2006/relationships/oleObject" Target="../embeddings/oleObject576.bin"/><Relationship Id="rId12" Type="http://schemas.openxmlformats.org/officeDocument/2006/relationships/image" Target="../media/image727.wmf"/><Relationship Id="rId17" Type="http://schemas.openxmlformats.org/officeDocument/2006/relationships/oleObject" Target="../embeddings/oleObject581.bin"/><Relationship Id="rId2" Type="http://schemas.openxmlformats.org/officeDocument/2006/relationships/slideLayout" Target="../slideLayouts/slideLayout7.xml"/><Relationship Id="rId16" Type="http://schemas.openxmlformats.org/officeDocument/2006/relationships/image" Target="../media/image729.wmf"/><Relationship Id="rId1" Type="http://schemas.openxmlformats.org/officeDocument/2006/relationships/vmlDrawing" Target="../drawings/vmlDrawing142.vml"/><Relationship Id="rId6" Type="http://schemas.openxmlformats.org/officeDocument/2006/relationships/image" Target="../media/image724.wmf"/><Relationship Id="rId11" Type="http://schemas.openxmlformats.org/officeDocument/2006/relationships/oleObject" Target="../embeddings/oleObject578.bin"/><Relationship Id="rId5" Type="http://schemas.openxmlformats.org/officeDocument/2006/relationships/oleObject" Target="../embeddings/oleObject575.bin"/><Relationship Id="rId15" Type="http://schemas.openxmlformats.org/officeDocument/2006/relationships/oleObject" Target="../embeddings/oleObject580.bin"/><Relationship Id="rId10" Type="http://schemas.openxmlformats.org/officeDocument/2006/relationships/image" Target="../media/image726.wmf"/><Relationship Id="rId4" Type="http://schemas.openxmlformats.org/officeDocument/2006/relationships/image" Target="../media/image723.wmf"/><Relationship Id="rId9" Type="http://schemas.openxmlformats.org/officeDocument/2006/relationships/oleObject" Target="../embeddings/oleObject577.bin"/><Relationship Id="rId14" Type="http://schemas.openxmlformats.org/officeDocument/2006/relationships/image" Target="../media/image728.wmf"/></Relationships>
</file>

<file path=ppt/slides/_rels/slide281.xml.rels><?xml version="1.0" encoding="UTF-8" standalone="yes"?>
<Relationships xmlns="http://schemas.openxmlformats.org/package/2006/relationships"><Relationship Id="rId8" Type="http://schemas.openxmlformats.org/officeDocument/2006/relationships/image" Target="../media/image733.wmf"/><Relationship Id="rId3" Type="http://schemas.openxmlformats.org/officeDocument/2006/relationships/oleObject" Target="../embeddings/oleObject582.bin"/><Relationship Id="rId7" Type="http://schemas.openxmlformats.org/officeDocument/2006/relationships/oleObject" Target="../embeddings/oleObject584.bin"/><Relationship Id="rId2" Type="http://schemas.openxmlformats.org/officeDocument/2006/relationships/slideLayout" Target="../slideLayouts/slideLayout7.xml"/><Relationship Id="rId1" Type="http://schemas.openxmlformats.org/officeDocument/2006/relationships/vmlDrawing" Target="../drawings/vmlDrawing143.vml"/><Relationship Id="rId6" Type="http://schemas.openxmlformats.org/officeDocument/2006/relationships/image" Target="../media/image732.wmf"/><Relationship Id="rId5" Type="http://schemas.openxmlformats.org/officeDocument/2006/relationships/oleObject" Target="../embeddings/oleObject583.bin"/><Relationship Id="rId10" Type="http://schemas.openxmlformats.org/officeDocument/2006/relationships/image" Target="../media/image734.wmf"/><Relationship Id="rId4" Type="http://schemas.openxmlformats.org/officeDocument/2006/relationships/image" Target="../media/image731.wmf"/><Relationship Id="rId9" Type="http://schemas.openxmlformats.org/officeDocument/2006/relationships/oleObject" Target="../embeddings/oleObject585.bin"/></Relationships>
</file>

<file path=ppt/slides/_rels/slide282.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8" Type="http://schemas.openxmlformats.org/officeDocument/2006/relationships/image" Target="../media/image737.wmf"/><Relationship Id="rId3" Type="http://schemas.openxmlformats.org/officeDocument/2006/relationships/oleObject" Target="../embeddings/oleObject586.bin"/><Relationship Id="rId7" Type="http://schemas.openxmlformats.org/officeDocument/2006/relationships/oleObject" Target="../embeddings/oleObject588.bin"/><Relationship Id="rId2" Type="http://schemas.openxmlformats.org/officeDocument/2006/relationships/slideLayout" Target="../slideLayouts/slideLayout7.xml"/><Relationship Id="rId1" Type="http://schemas.openxmlformats.org/officeDocument/2006/relationships/vmlDrawing" Target="../drawings/vmlDrawing144.vml"/><Relationship Id="rId6" Type="http://schemas.openxmlformats.org/officeDocument/2006/relationships/image" Target="../media/image736.wmf"/><Relationship Id="rId5" Type="http://schemas.openxmlformats.org/officeDocument/2006/relationships/oleObject" Target="../embeddings/oleObject587.bin"/><Relationship Id="rId4" Type="http://schemas.openxmlformats.org/officeDocument/2006/relationships/image" Target="../media/image735.wmf"/></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39.jpg"/><Relationship Id="rId2" Type="http://schemas.openxmlformats.org/officeDocument/2006/relationships/image" Target="../media/image738.jpg"/><Relationship Id="rId1" Type="http://schemas.openxmlformats.org/officeDocument/2006/relationships/slideLayout" Target="../slideLayouts/slideLayout7.xml"/><Relationship Id="rId5" Type="http://schemas.openxmlformats.org/officeDocument/2006/relationships/image" Target="../media/image741.jpg"/><Relationship Id="rId4" Type="http://schemas.openxmlformats.org/officeDocument/2006/relationships/image" Target="../media/image740.jp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589.bin"/><Relationship Id="rId2" Type="http://schemas.openxmlformats.org/officeDocument/2006/relationships/slideLayout" Target="../slideLayouts/slideLayout7.xml"/><Relationship Id="rId1" Type="http://schemas.openxmlformats.org/officeDocument/2006/relationships/vmlDrawing" Target="../drawings/vmlDrawing145.vml"/><Relationship Id="rId6" Type="http://schemas.openxmlformats.org/officeDocument/2006/relationships/image" Target="../media/image743.wmf"/><Relationship Id="rId5" Type="http://schemas.openxmlformats.org/officeDocument/2006/relationships/oleObject" Target="../embeddings/oleObject590.bin"/><Relationship Id="rId4" Type="http://schemas.openxmlformats.org/officeDocument/2006/relationships/image" Target="../media/image742.wmf"/></Relationships>
</file>

<file path=ppt/slides/_rels/slide291.xml.rels><?xml version="1.0" encoding="UTF-8" standalone="yes"?>
<Relationships xmlns="http://schemas.openxmlformats.org/package/2006/relationships"><Relationship Id="rId8" Type="http://schemas.openxmlformats.org/officeDocument/2006/relationships/image" Target="../media/image746.wmf"/><Relationship Id="rId13" Type="http://schemas.openxmlformats.org/officeDocument/2006/relationships/oleObject" Target="../embeddings/oleObject596.bin"/><Relationship Id="rId3" Type="http://schemas.openxmlformats.org/officeDocument/2006/relationships/oleObject" Target="../embeddings/oleObject591.bin"/><Relationship Id="rId7" Type="http://schemas.openxmlformats.org/officeDocument/2006/relationships/oleObject" Target="../embeddings/oleObject593.bin"/><Relationship Id="rId12" Type="http://schemas.openxmlformats.org/officeDocument/2006/relationships/image" Target="../media/image748.wmf"/><Relationship Id="rId2" Type="http://schemas.openxmlformats.org/officeDocument/2006/relationships/slideLayout" Target="../slideLayouts/slideLayout7.xml"/><Relationship Id="rId1" Type="http://schemas.openxmlformats.org/officeDocument/2006/relationships/vmlDrawing" Target="../drawings/vmlDrawing146.vml"/><Relationship Id="rId6" Type="http://schemas.openxmlformats.org/officeDocument/2006/relationships/image" Target="../media/image745.wmf"/><Relationship Id="rId11" Type="http://schemas.openxmlformats.org/officeDocument/2006/relationships/oleObject" Target="../embeddings/oleObject595.bin"/><Relationship Id="rId5" Type="http://schemas.openxmlformats.org/officeDocument/2006/relationships/oleObject" Target="../embeddings/oleObject592.bin"/><Relationship Id="rId10" Type="http://schemas.openxmlformats.org/officeDocument/2006/relationships/image" Target="../media/image747.wmf"/><Relationship Id="rId4" Type="http://schemas.openxmlformats.org/officeDocument/2006/relationships/image" Target="../media/image744.wmf"/><Relationship Id="rId9" Type="http://schemas.openxmlformats.org/officeDocument/2006/relationships/oleObject" Target="../embeddings/oleObject594.bin"/><Relationship Id="rId14" Type="http://schemas.openxmlformats.org/officeDocument/2006/relationships/image" Target="../media/image749.wmf"/></Relationships>
</file>

<file path=ppt/slides/_rels/slide292.xml.rels><?xml version="1.0" encoding="UTF-8" standalone="yes"?>
<Relationships xmlns="http://schemas.openxmlformats.org/package/2006/relationships"><Relationship Id="rId8" Type="http://schemas.openxmlformats.org/officeDocument/2006/relationships/image" Target="../media/image752.wmf"/><Relationship Id="rId13" Type="http://schemas.openxmlformats.org/officeDocument/2006/relationships/oleObject" Target="../embeddings/oleObject602.bin"/><Relationship Id="rId18" Type="http://schemas.openxmlformats.org/officeDocument/2006/relationships/image" Target="../media/image757.wmf"/><Relationship Id="rId3" Type="http://schemas.openxmlformats.org/officeDocument/2006/relationships/oleObject" Target="../embeddings/oleObject597.bin"/><Relationship Id="rId21" Type="http://schemas.openxmlformats.org/officeDocument/2006/relationships/oleObject" Target="../embeddings/oleObject606.bin"/><Relationship Id="rId7" Type="http://schemas.openxmlformats.org/officeDocument/2006/relationships/oleObject" Target="../embeddings/oleObject599.bin"/><Relationship Id="rId12" Type="http://schemas.openxmlformats.org/officeDocument/2006/relationships/image" Target="../media/image754.wmf"/><Relationship Id="rId17" Type="http://schemas.openxmlformats.org/officeDocument/2006/relationships/oleObject" Target="../embeddings/oleObject604.bin"/><Relationship Id="rId2" Type="http://schemas.openxmlformats.org/officeDocument/2006/relationships/slideLayout" Target="../slideLayouts/slideLayout7.xml"/><Relationship Id="rId16" Type="http://schemas.openxmlformats.org/officeDocument/2006/relationships/image" Target="../media/image756.wmf"/><Relationship Id="rId20" Type="http://schemas.openxmlformats.org/officeDocument/2006/relationships/image" Target="../media/image758.wmf"/><Relationship Id="rId1" Type="http://schemas.openxmlformats.org/officeDocument/2006/relationships/vmlDrawing" Target="../drawings/vmlDrawing147.vml"/><Relationship Id="rId6" Type="http://schemas.openxmlformats.org/officeDocument/2006/relationships/image" Target="../media/image751.wmf"/><Relationship Id="rId11" Type="http://schemas.openxmlformats.org/officeDocument/2006/relationships/oleObject" Target="../embeddings/oleObject601.bin"/><Relationship Id="rId5" Type="http://schemas.openxmlformats.org/officeDocument/2006/relationships/oleObject" Target="../embeddings/oleObject598.bin"/><Relationship Id="rId15" Type="http://schemas.openxmlformats.org/officeDocument/2006/relationships/oleObject" Target="../embeddings/oleObject603.bin"/><Relationship Id="rId23" Type="http://schemas.openxmlformats.org/officeDocument/2006/relationships/image" Target="../media/image197.png"/><Relationship Id="rId10" Type="http://schemas.openxmlformats.org/officeDocument/2006/relationships/image" Target="../media/image753.wmf"/><Relationship Id="rId19" Type="http://schemas.openxmlformats.org/officeDocument/2006/relationships/oleObject" Target="../embeddings/oleObject605.bin"/><Relationship Id="rId4" Type="http://schemas.openxmlformats.org/officeDocument/2006/relationships/image" Target="../media/image750.wmf"/><Relationship Id="rId9" Type="http://schemas.openxmlformats.org/officeDocument/2006/relationships/oleObject" Target="../embeddings/oleObject600.bin"/><Relationship Id="rId14" Type="http://schemas.openxmlformats.org/officeDocument/2006/relationships/image" Target="../media/image755.wmf"/><Relationship Id="rId22" Type="http://schemas.openxmlformats.org/officeDocument/2006/relationships/image" Target="../media/image759.wmf"/></Relationships>
</file>

<file path=ppt/slides/_rels/slide293.xml.rels><?xml version="1.0" encoding="UTF-8" standalone="yes"?>
<Relationships xmlns="http://schemas.openxmlformats.org/package/2006/relationships"><Relationship Id="rId8" Type="http://schemas.openxmlformats.org/officeDocument/2006/relationships/image" Target="../media/image762.wmf"/><Relationship Id="rId13" Type="http://schemas.openxmlformats.org/officeDocument/2006/relationships/oleObject" Target="../embeddings/oleObject612.bin"/><Relationship Id="rId3" Type="http://schemas.openxmlformats.org/officeDocument/2006/relationships/oleObject" Target="../embeddings/oleObject607.bin"/><Relationship Id="rId7" Type="http://schemas.openxmlformats.org/officeDocument/2006/relationships/oleObject" Target="../embeddings/oleObject609.bin"/><Relationship Id="rId12" Type="http://schemas.openxmlformats.org/officeDocument/2006/relationships/image" Target="../media/image764.wmf"/><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vmlDrawing" Target="../drawings/vmlDrawing148.vml"/><Relationship Id="rId6" Type="http://schemas.openxmlformats.org/officeDocument/2006/relationships/image" Target="../media/image761.wmf"/><Relationship Id="rId11" Type="http://schemas.openxmlformats.org/officeDocument/2006/relationships/oleObject" Target="../embeddings/oleObject611.bin"/><Relationship Id="rId5" Type="http://schemas.openxmlformats.org/officeDocument/2006/relationships/oleObject" Target="../embeddings/oleObject608.bin"/><Relationship Id="rId15" Type="http://schemas.openxmlformats.org/officeDocument/2006/relationships/image" Target="../media/image26.png"/><Relationship Id="rId10" Type="http://schemas.openxmlformats.org/officeDocument/2006/relationships/image" Target="../media/image763.wmf"/><Relationship Id="rId4" Type="http://schemas.openxmlformats.org/officeDocument/2006/relationships/image" Target="../media/image760.wmf"/><Relationship Id="rId9" Type="http://schemas.openxmlformats.org/officeDocument/2006/relationships/oleObject" Target="../embeddings/oleObject610.bin"/><Relationship Id="rId14" Type="http://schemas.openxmlformats.org/officeDocument/2006/relationships/image" Target="../media/image765.wmf"/></Relationships>
</file>

<file path=ppt/slides/_rels/slide294.xml.rels><?xml version="1.0" encoding="UTF-8" standalone="yes"?>
<Relationships xmlns="http://schemas.openxmlformats.org/package/2006/relationships"><Relationship Id="rId8" Type="http://schemas.openxmlformats.org/officeDocument/2006/relationships/image" Target="../media/image768.wmf"/><Relationship Id="rId3" Type="http://schemas.openxmlformats.org/officeDocument/2006/relationships/oleObject" Target="../embeddings/oleObject613.bin"/><Relationship Id="rId7" Type="http://schemas.openxmlformats.org/officeDocument/2006/relationships/oleObject" Target="../embeddings/oleObject615.bin"/><Relationship Id="rId12" Type="http://schemas.openxmlformats.org/officeDocument/2006/relationships/image" Target="../media/image770.wmf"/><Relationship Id="rId2" Type="http://schemas.openxmlformats.org/officeDocument/2006/relationships/slideLayout" Target="../slideLayouts/slideLayout7.xml"/><Relationship Id="rId1" Type="http://schemas.openxmlformats.org/officeDocument/2006/relationships/vmlDrawing" Target="../drawings/vmlDrawing149.vml"/><Relationship Id="rId6" Type="http://schemas.openxmlformats.org/officeDocument/2006/relationships/image" Target="../media/image767.wmf"/><Relationship Id="rId11" Type="http://schemas.openxmlformats.org/officeDocument/2006/relationships/oleObject" Target="../embeddings/oleObject617.bin"/><Relationship Id="rId5" Type="http://schemas.openxmlformats.org/officeDocument/2006/relationships/oleObject" Target="../embeddings/oleObject614.bin"/><Relationship Id="rId10" Type="http://schemas.openxmlformats.org/officeDocument/2006/relationships/image" Target="../media/image769.wmf"/><Relationship Id="rId4" Type="http://schemas.openxmlformats.org/officeDocument/2006/relationships/image" Target="../media/image766.wmf"/><Relationship Id="rId9" Type="http://schemas.openxmlformats.org/officeDocument/2006/relationships/oleObject" Target="../embeddings/oleObject616.bin"/></Relationships>
</file>

<file path=ppt/slides/_rels/slide295.xml.rels><?xml version="1.0" encoding="UTF-8" standalone="yes"?>
<Relationships xmlns="http://schemas.openxmlformats.org/package/2006/relationships"><Relationship Id="rId8" Type="http://schemas.openxmlformats.org/officeDocument/2006/relationships/image" Target="../media/image765.wmf"/><Relationship Id="rId13" Type="http://schemas.openxmlformats.org/officeDocument/2006/relationships/oleObject" Target="../embeddings/oleObject623.bin"/><Relationship Id="rId18" Type="http://schemas.openxmlformats.org/officeDocument/2006/relationships/image" Target="../media/image760.wmf"/><Relationship Id="rId26" Type="http://schemas.openxmlformats.org/officeDocument/2006/relationships/oleObject" Target="../embeddings/oleObject631.bin"/><Relationship Id="rId3" Type="http://schemas.openxmlformats.org/officeDocument/2006/relationships/oleObject" Target="../embeddings/oleObject618.bin"/><Relationship Id="rId21" Type="http://schemas.openxmlformats.org/officeDocument/2006/relationships/oleObject" Target="../embeddings/oleObject628.bin"/><Relationship Id="rId7" Type="http://schemas.openxmlformats.org/officeDocument/2006/relationships/oleObject" Target="../embeddings/oleObject620.bin"/><Relationship Id="rId12" Type="http://schemas.openxmlformats.org/officeDocument/2006/relationships/image" Target="../media/image764.wmf"/><Relationship Id="rId17" Type="http://schemas.openxmlformats.org/officeDocument/2006/relationships/oleObject" Target="../embeddings/oleObject626.bin"/><Relationship Id="rId25" Type="http://schemas.openxmlformats.org/officeDocument/2006/relationships/oleObject" Target="../embeddings/oleObject630.bin"/><Relationship Id="rId2" Type="http://schemas.openxmlformats.org/officeDocument/2006/relationships/slideLayout" Target="../slideLayouts/slideLayout7.xml"/><Relationship Id="rId16" Type="http://schemas.openxmlformats.org/officeDocument/2006/relationships/oleObject" Target="../embeddings/oleObject625.bin"/><Relationship Id="rId20" Type="http://schemas.openxmlformats.org/officeDocument/2006/relationships/image" Target="../media/image761.wmf"/><Relationship Id="rId1" Type="http://schemas.openxmlformats.org/officeDocument/2006/relationships/vmlDrawing" Target="../drawings/vmlDrawing150.vml"/><Relationship Id="rId6" Type="http://schemas.openxmlformats.org/officeDocument/2006/relationships/image" Target="../media/image772.wmf"/><Relationship Id="rId11" Type="http://schemas.openxmlformats.org/officeDocument/2006/relationships/oleObject" Target="../embeddings/oleObject622.bin"/><Relationship Id="rId24" Type="http://schemas.openxmlformats.org/officeDocument/2006/relationships/image" Target="../media/image763.wmf"/><Relationship Id="rId5" Type="http://schemas.openxmlformats.org/officeDocument/2006/relationships/oleObject" Target="../embeddings/oleObject619.bin"/><Relationship Id="rId15" Type="http://schemas.openxmlformats.org/officeDocument/2006/relationships/oleObject" Target="../embeddings/oleObject624.bin"/><Relationship Id="rId23" Type="http://schemas.openxmlformats.org/officeDocument/2006/relationships/oleObject" Target="../embeddings/oleObject629.bin"/><Relationship Id="rId10" Type="http://schemas.openxmlformats.org/officeDocument/2006/relationships/image" Target="../media/image773.wmf"/><Relationship Id="rId19" Type="http://schemas.openxmlformats.org/officeDocument/2006/relationships/oleObject" Target="../embeddings/oleObject627.bin"/><Relationship Id="rId4" Type="http://schemas.openxmlformats.org/officeDocument/2006/relationships/image" Target="../media/image771.wmf"/><Relationship Id="rId9" Type="http://schemas.openxmlformats.org/officeDocument/2006/relationships/oleObject" Target="../embeddings/oleObject621.bin"/><Relationship Id="rId14" Type="http://schemas.openxmlformats.org/officeDocument/2006/relationships/image" Target="../media/image774.wmf"/><Relationship Id="rId22" Type="http://schemas.openxmlformats.org/officeDocument/2006/relationships/image" Target="../media/image762.wmf"/></Relationships>
</file>

<file path=ppt/slides/_rels/slide296.xml.rels><?xml version="1.0" encoding="UTF-8" standalone="yes"?>
<Relationships xmlns="http://schemas.openxmlformats.org/package/2006/relationships"><Relationship Id="rId8" Type="http://schemas.openxmlformats.org/officeDocument/2006/relationships/image" Target="../media/image777.wmf"/><Relationship Id="rId13" Type="http://schemas.openxmlformats.org/officeDocument/2006/relationships/oleObject" Target="../embeddings/oleObject637.bin"/><Relationship Id="rId18" Type="http://schemas.openxmlformats.org/officeDocument/2006/relationships/image" Target="../media/image780.wmf"/><Relationship Id="rId3" Type="http://schemas.openxmlformats.org/officeDocument/2006/relationships/oleObject" Target="../embeddings/oleObject632.bin"/><Relationship Id="rId21" Type="http://schemas.openxmlformats.org/officeDocument/2006/relationships/oleObject" Target="../embeddings/oleObject641.bin"/><Relationship Id="rId7" Type="http://schemas.openxmlformats.org/officeDocument/2006/relationships/oleObject" Target="../embeddings/oleObject634.bin"/><Relationship Id="rId12" Type="http://schemas.openxmlformats.org/officeDocument/2006/relationships/image" Target="../media/image779.wmf"/><Relationship Id="rId17" Type="http://schemas.openxmlformats.org/officeDocument/2006/relationships/oleObject" Target="../embeddings/oleObject639.bin"/><Relationship Id="rId2" Type="http://schemas.openxmlformats.org/officeDocument/2006/relationships/slideLayout" Target="../slideLayouts/slideLayout7.xml"/><Relationship Id="rId16" Type="http://schemas.openxmlformats.org/officeDocument/2006/relationships/image" Target="../media/image762.wmf"/><Relationship Id="rId20" Type="http://schemas.openxmlformats.org/officeDocument/2006/relationships/image" Target="../media/image764.wmf"/><Relationship Id="rId1" Type="http://schemas.openxmlformats.org/officeDocument/2006/relationships/vmlDrawing" Target="../drawings/vmlDrawing151.vml"/><Relationship Id="rId6" Type="http://schemas.openxmlformats.org/officeDocument/2006/relationships/image" Target="../media/image776.wmf"/><Relationship Id="rId11" Type="http://schemas.openxmlformats.org/officeDocument/2006/relationships/oleObject" Target="../embeddings/oleObject636.bin"/><Relationship Id="rId5" Type="http://schemas.openxmlformats.org/officeDocument/2006/relationships/oleObject" Target="../embeddings/oleObject633.bin"/><Relationship Id="rId15" Type="http://schemas.openxmlformats.org/officeDocument/2006/relationships/oleObject" Target="../embeddings/oleObject638.bin"/><Relationship Id="rId23" Type="http://schemas.openxmlformats.org/officeDocument/2006/relationships/image" Target="../media/image781.png"/><Relationship Id="rId10" Type="http://schemas.openxmlformats.org/officeDocument/2006/relationships/image" Target="../media/image778.wmf"/><Relationship Id="rId19" Type="http://schemas.openxmlformats.org/officeDocument/2006/relationships/oleObject" Target="../embeddings/oleObject640.bin"/><Relationship Id="rId4" Type="http://schemas.openxmlformats.org/officeDocument/2006/relationships/image" Target="../media/image775.wmf"/><Relationship Id="rId9" Type="http://schemas.openxmlformats.org/officeDocument/2006/relationships/oleObject" Target="../embeddings/oleObject635.bin"/><Relationship Id="rId14" Type="http://schemas.openxmlformats.org/officeDocument/2006/relationships/image" Target="../media/image761.wmf"/><Relationship Id="rId22" Type="http://schemas.openxmlformats.org/officeDocument/2006/relationships/image" Target="../media/image765.wmf"/></Relationships>
</file>

<file path=ppt/slides/_rels/slide297.xml.rels><?xml version="1.0" encoding="UTF-8" standalone="yes"?>
<Relationships xmlns="http://schemas.openxmlformats.org/package/2006/relationships"><Relationship Id="rId8" Type="http://schemas.openxmlformats.org/officeDocument/2006/relationships/image" Target="../media/image783.wmf"/><Relationship Id="rId13" Type="http://schemas.openxmlformats.org/officeDocument/2006/relationships/image" Target="../media/image43.png"/><Relationship Id="rId3" Type="http://schemas.openxmlformats.org/officeDocument/2006/relationships/oleObject" Target="../embeddings/oleObject642.bin"/><Relationship Id="rId7" Type="http://schemas.openxmlformats.org/officeDocument/2006/relationships/oleObject" Target="../embeddings/oleObject644.bin"/><Relationship Id="rId12"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152.vml"/><Relationship Id="rId6" Type="http://schemas.openxmlformats.org/officeDocument/2006/relationships/image" Target="../media/image782.wmf"/><Relationship Id="rId11" Type="http://schemas.openxmlformats.org/officeDocument/2006/relationships/image" Target="../media/image45.png"/><Relationship Id="rId5" Type="http://schemas.openxmlformats.org/officeDocument/2006/relationships/oleObject" Target="../embeddings/oleObject643.bin"/><Relationship Id="rId4" Type="http://schemas.openxmlformats.org/officeDocument/2006/relationships/image" Target="../media/image781.wmf"/></Relationships>
</file>

<file path=ppt/slides/_rels/slide298.xml.rels><?xml version="1.0" encoding="UTF-8" standalone="yes"?>
<Relationships xmlns="http://schemas.openxmlformats.org/package/2006/relationships"><Relationship Id="rId13" Type="http://schemas.openxmlformats.org/officeDocument/2006/relationships/oleObject" Target="../embeddings/oleObject650.bin"/><Relationship Id="rId18" Type="http://schemas.openxmlformats.org/officeDocument/2006/relationships/image" Target="../media/image791.wmf"/><Relationship Id="rId26" Type="http://schemas.openxmlformats.org/officeDocument/2006/relationships/image" Target="../media/image795.wmf"/><Relationship Id="rId21" Type="http://schemas.openxmlformats.org/officeDocument/2006/relationships/oleObject" Target="../embeddings/oleObject654.bin"/><Relationship Id="rId34" Type="http://schemas.openxmlformats.org/officeDocument/2006/relationships/image" Target="../media/image799.wmf"/><Relationship Id="rId7" Type="http://schemas.openxmlformats.org/officeDocument/2006/relationships/oleObject" Target="../embeddings/oleObject647.bin"/><Relationship Id="rId12" Type="http://schemas.openxmlformats.org/officeDocument/2006/relationships/image" Target="../media/image788.wmf"/><Relationship Id="rId17" Type="http://schemas.openxmlformats.org/officeDocument/2006/relationships/oleObject" Target="../embeddings/oleObject652.bin"/><Relationship Id="rId25" Type="http://schemas.openxmlformats.org/officeDocument/2006/relationships/oleObject" Target="../embeddings/oleObject656.bin"/><Relationship Id="rId33" Type="http://schemas.openxmlformats.org/officeDocument/2006/relationships/oleObject" Target="../embeddings/oleObject660.bin"/><Relationship Id="rId2" Type="http://schemas.openxmlformats.org/officeDocument/2006/relationships/slideLayout" Target="../slideLayouts/slideLayout7.xml"/><Relationship Id="rId16" Type="http://schemas.openxmlformats.org/officeDocument/2006/relationships/image" Target="../media/image790.wmf"/><Relationship Id="rId20" Type="http://schemas.openxmlformats.org/officeDocument/2006/relationships/image" Target="../media/image792.wmf"/><Relationship Id="rId29" Type="http://schemas.openxmlformats.org/officeDocument/2006/relationships/oleObject" Target="../embeddings/oleObject658.bin"/><Relationship Id="rId1" Type="http://schemas.openxmlformats.org/officeDocument/2006/relationships/vmlDrawing" Target="../drawings/vmlDrawing153.vml"/><Relationship Id="rId6" Type="http://schemas.openxmlformats.org/officeDocument/2006/relationships/image" Target="../media/image785.wmf"/><Relationship Id="rId11" Type="http://schemas.openxmlformats.org/officeDocument/2006/relationships/oleObject" Target="../embeddings/oleObject649.bin"/><Relationship Id="rId24" Type="http://schemas.openxmlformats.org/officeDocument/2006/relationships/image" Target="../media/image794.wmf"/><Relationship Id="rId32" Type="http://schemas.openxmlformats.org/officeDocument/2006/relationships/image" Target="../media/image798.wmf"/><Relationship Id="rId37" Type="http://schemas.openxmlformats.org/officeDocument/2006/relationships/image" Target="../media/image800.wmf"/><Relationship Id="rId5" Type="http://schemas.openxmlformats.org/officeDocument/2006/relationships/oleObject" Target="../embeddings/oleObject646.bin"/><Relationship Id="rId15" Type="http://schemas.openxmlformats.org/officeDocument/2006/relationships/oleObject" Target="../embeddings/oleObject651.bin"/><Relationship Id="rId23" Type="http://schemas.openxmlformats.org/officeDocument/2006/relationships/oleObject" Target="../embeddings/oleObject655.bin"/><Relationship Id="rId28" Type="http://schemas.openxmlformats.org/officeDocument/2006/relationships/image" Target="../media/image796.wmf"/><Relationship Id="rId36" Type="http://schemas.openxmlformats.org/officeDocument/2006/relationships/oleObject" Target="../embeddings/oleObject662.bin"/><Relationship Id="rId10" Type="http://schemas.openxmlformats.org/officeDocument/2006/relationships/image" Target="../media/image787.wmf"/><Relationship Id="rId19" Type="http://schemas.openxmlformats.org/officeDocument/2006/relationships/oleObject" Target="../embeddings/oleObject653.bin"/><Relationship Id="rId31" Type="http://schemas.openxmlformats.org/officeDocument/2006/relationships/oleObject" Target="../embeddings/oleObject659.bin"/><Relationship Id="rId4" Type="http://schemas.openxmlformats.org/officeDocument/2006/relationships/image" Target="../media/image784.wmf"/><Relationship Id="rId9" Type="http://schemas.openxmlformats.org/officeDocument/2006/relationships/oleObject" Target="../embeddings/oleObject648.bin"/><Relationship Id="rId14" Type="http://schemas.openxmlformats.org/officeDocument/2006/relationships/image" Target="../media/image789.wmf"/><Relationship Id="rId22" Type="http://schemas.openxmlformats.org/officeDocument/2006/relationships/image" Target="../media/image793.wmf"/><Relationship Id="rId27" Type="http://schemas.openxmlformats.org/officeDocument/2006/relationships/oleObject" Target="../embeddings/oleObject657.bin"/><Relationship Id="rId30" Type="http://schemas.openxmlformats.org/officeDocument/2006/relationships/image" Target="../media/image797.wmf"/><Relationship Id="rId35" Type="http://schemas.openxmlformats.org/officeDocument/2006/relationships/oleObject" Target="../embeddings/oleObject661.bin"/><Relationship Id="rId8" Type="http://schemas.openxmlformats.org/officeDocument/2006/relationships/image" Target="../media/image786.wmf"/><Relationship Id="rId3" Type="http://schemas.openxmlformats.org/officeDocument/2006/relationships/oleObject" Target="../embeddings/oleObject645.bin"/></Relationships>
</file>

<file path=ppt/slides/_rels/slide299.xml.rels><?xml version="1.0" encoding="UTF-8" standalone="yes"?>
<Relationships xmlns="http://schemas.openxmlformats.org/package/2006/relationships"><Relationship Id="rId8" Type="http://schemas.openxmlformats.org/officeDocument/2006/relationships/image" Target="../media/image803.wmf"/><Relationship Id="rId13" Type="http://schemas.openxmlformats.org/officeDocument/2006/relationships/oleObject" Target="../embeddings/oleObject668.bin"/><Relationship Id="rId18" Type="http://schemas.openxmlformats.org/officeDocument/2006/relationships/image" Target="../media/image785.wmf"/><Relationship Id="rId26" Type="http://schemas.openxmlformats.org/officeDocument/2006/relationships/image" Target="../media/image810.wmf"/><Relationship Id="rId3" Type="http://schemas.openxmlformats.org/officeDocument/2006/relationships/oleObject" Target="../embeddings/oleObject663.bin"/><Relationship Id="rId21" Type="http://schemas.openxmlformats.org/officeDocument/2006/relationships/oleObject" Target="../embeddings/oleObject672.bin"/><Relationship Id="rId7" Type="http://schemas.openxmlformats.org/officeDocument/2006/relationships/oleObject" Target="../embeddings/oleObject665.bin"/><Relationship Id="rId12" Type="http://schemas.openxmlformats.org/officeDocument/2006/relationships/image" Target="../media/image805.wmf"/><Relationship Id="rId17" Type="http://schemas.openxmlformats.org/officeDocument/2006/relationships/oleObject" Target="../embeddings/oleObject670.bin"/><Relationship Id="rId25" Type="http://schemas.openxmlformats.org/officeDocument/2006/relationships/oleObject" Target="../embeddings/oleObject674.bin"/><Relationship Id="rId2" Type="http://schemas.openxmlformats.org/officeDocument/2006/relationships/slideLayout" Target="../slideLayouts/slideLayout7.xml"/><Relationship Id="rId16" Type="http://schemas.openxmlformats.org/officeDocument/2006/relationships/image" Target="../media/image784.wmf"/><Relationship Id="rId20" Type="http://schemas.openxmlformats.org/officeDocument/2006/relationships/image" Target="../media/image807.wmf"/><Relationship Id="rId29" Type="http://schemas.openxmlformats.org/officeDocument/2006/relationships/oleObject" Target="../embeddings/oleObject676.bin"/><Relationship Id="rId1" Type="http://schemas.openxmlformats.org/officeDocument/2006/relationships/vmlDrawing" Target="../drawings/vmlDrawing154.vml"/><Relationship Id="rId6" Type="http://schemas.openxmlformats.org/officeDocument/2006/relationships/image" Target="../media/image802.wmf"/><Relationship Id="rId11" Type="http://schemas.openxmlformats.org/officeDocument/2006/relationships/oleObject" Target="../embeddings/oleObject667.bin"/><Relationship Id="rId24" Type="http://schemas.openxmlformats.org/officeDocument/2006/relationships/image" Target="../media/image809.wmf"/><Relationship Id="rId5" Type="http://schemas.openxmlformats.org/officeDocument/2006/relationships/oleObject" Target="../embeddings/oleObject664.bin"/><Relationship Id="rId15" Type="http://schemas.openxmlformats.org/officeDocument/2006/relationships/oleObject" Target="../embeddings/oleObject669.bin"/><Relationship Id="rId23" Type="http://schemas.openxmlformats.org/officeDocument/2006/relationships/oleObject" Target="../embeddings/oleObject673.bin"/><Relationship Id="rId28" Type="http://schemas.openxmlformats.org/officeDocument/2006/relationships/image" Target="../media/image811.wmf"/><Relationship Id="rId10" Type="http://schemas.openxmlformats.org/officeDocument/2006/relationships/image" Target="../media/image804.wmf"/><Relationship Id="rId19" Type="http://schemas.openxmlformats.org/officeDocument/2006/relationships/oleObject" Target="../embeddings/oleObject671.bin"/><Relationship Id="rId4" Type="http://schemas.openxmlformats.org/officeDocument/2006/relationships/image" Target="../media/image801.wmf"/><Relationship Id="rId9" Type="http://schemas.openxmlformats.org/officeDocument/2006/relationships/oleObject" Target="../embeddings/oleObject666.bin"/><Relationship Id="rId14" Type="http://schemas.openxmlformats.org/officeDocument/2006/relationships/image" Target="../media/image806.wmf"/><Relationship Id="rId22" Type="http://schemas.openxmlformats.org/officeDocument/2006/relationships/image" Target="../media/image808.wmf"/><Relationship Id="rId27" Type="http://schemas.openxmlformats.org/officeDocument/2006/relationships/oleObject" Target="../embeddings/oleObject675.bin"/><Relationship Id="rId30" Type="http://schemas.openxmlformats.org/officeDocument/2006/relationships/image" Target="../media/image81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8" Type="http://schemas.openxmlformats.org/officeDocument/2006/relationships/image" Target="../media/image815.wmf"/><Relationship Id="rId13" Type="http://schemas.openxmlformats.org/officeDocument/2006/relationships/oleObject" Target="../embeddings/oleObject682.bin"/><Relationship Id="rId3" Type="http://schemas.openxmlformats.org/officeDocument/2006/relationships/oleObject" Target="../embeddings/oleObject677.bin"/><Relationship Id="rId7" Type="http://schemas.openxmlformats.org/officeDocument/2006/relationships/oleObject" Target="../embeddings/oleObject679.bin"/><Relationship Id="rId12" Type="http://schemas.openxmlformats.org/officeDocument/2006/relationships/image" Target="../media/image817.wmf"/><Relationship Id="rId2" Type="http://schemas.openxmlformats.org/officeDocument/2006/relationships/slideLayout" Target="../slideLayouts/slideLayout7.xml"/><Relationship Id="rId1" Type="http://schemas.openxmlformats.org/officeDocument/2006/relationships/vmlDrawing" Target="../drawings/vmlDrawing155.vml"/><Relationship Id="rId6" Type="http://schemas.openxmlformats.org/officeDocument/2006/relationships/image" Target="../media/image814.wmf"/><Relationship Id="rId11" Type="http://schemas.openxmlformats.org/officeDocument/2006/relationships/oleObject" Target="../embeddings/oleObject681.bin"/><Relationship Id="rId5" Type="http://schemas.openxmlformats.org/officeDocument/2006/relationships/oleObject" Target="../embeddings/oleObject678.bin"/><Relationship Id="rId15" Type="http://schemas.openxmlformats.org/officeDocument/2006/relationships/image" Target="../media/image822.png"/><Relationship Id="rId10" Type="http://schemas.openxmlformats.org/officeDocument/2006/relationships/image" Target="../media/image816.wmf"/><Relationship Id="rId4" Type="http://schemas.openxmlformats.org/officeDocument/2006/relationships/image" Target="../media/image813.wmf"/><Relationship Id="rId9" Type="http://schemas.openxmlformats.org/officeDocument/2006/relationships/oleObject" Target="../embeddings/oleObject680.bin"/><Relationship Id="rId14" Type="http://schemas.openxmlformats.org/officeDocument/2006/relationships/image" Target="../media/image818.wmf"/></Relationships>
</file>

<file path=ppt/slides/_rels/slide301.xml.rels><?xml version="1.0" encoding="UTF-8" standalone="yes"?>
<Relationships xmlns="http://schemas.openxmlformats.org/package/2006/relationships"><Relationship Id="rId8" Type="http://schemas.openxmlformats.org/officeDocument/2006/relationships/image" Target="../media/image821.wmf"/><Relationship Id="rId3" Type="http://schemas.openxmlformats.org/officeDocument/2006/relationships/oleObject" Target="../embeddings/oleObject683.bin"/><Relationship Id="rId7" Type="http://schemas.openxmlformats.org/officeDocument/2006/relationships/oleObject" Target="../embeddings/oleObject685.bin"/><Relationship Id="rId2" Type="http://schemas.openxmlformats.org/officeDocument/2006/relationships/slideLayout" Target="../slideLayouts/slideLayout7.xml"/><Relationship Id="rId1" Type="http://schemas.openxmlformats.org/officeDocument/2006/relationships/vmlDrawing" Target="../drawings/vmlDrawing156.vml"/><Relationship Id="rId6" Type="http://schemas.openxmlformats.org/officeDocument/2006/relationships/image" Target="../media/image820.wmf"/><Relationship Id="rId11" Type="http://schemas.openxmlformats.org/officeDocument/2006/relationships/image" Target="../media/image870.png"/><Relationship Id="rId5" Type="http://schemas.openxmlformats.org/officeDocument/2006/relationships/oleObject" Target="../embeddings/oleObject684.bin"/><Relationship Id="rId10" Type="http://schemas.openxmlformats.org/officeDocument/2006/relationships/image" Target="../media/image822.wmf"/><Relationship Id="rId4" Type="http://schemas.openxmlformats.org/officeDocument/2006/relationships/image" Target="../media/image819.wmf"/><Relationship Id="rId9" Type="http://schemas.openxmlformats.org/officeDocument/2006/relationships/oleObject" Target="../embeddings/oleObject686.bin"/><Relationship Id="rId14" Type="http://schemas.openxmlformats.org/officeDocument/2006/relationships/image" Target="../media/image90.png"/></Relationships>
</file>

<file path=ppt/slides/_rels/slide302.xml.rels><?xml version="1.0" encoding="UTF-8" standalone="yes"?>
<Relationships xmlns="http://schemas.openxmlformats.org/package/2006/relationships"><Relationship Id="rId8" Type="http://schemas.openxmlformats.org/officeDocument/2006/relationships/image" Target="../media/image824.wmf"/><Relationship Id="rId13" Type="http://schemas.openxmlformats.org/officeDocument/2006/relationships/oleObject" Target="../embeddings/oleObject692.bin"/><Relationship Id="rId18" Type="http://schemas.openxmlformats.org/officeDocument/2006/relationships/image" Target="../media/image829.wmf"/><Relationship Id="rId26" Type="http://schemas.openxmlformats.org/officeDocument/2006/relationships/image" Target="../media/image785.wmf"/><Relationship Id="rId3" Type="http://schemas.openxmlformats.org/officeDocument/2006/relationships/oleObject" Target="../embeddings/oleObject687.bin"/><Relationship Id="rId21" Type="http://schemas.openxmlformats.org/officeDocument/2006/relationships/oleObject" Target="../embeddings/oleObject696.bin"/><Relationship Id="rId7" Type="http://schemas.openxmlformats.org/officeDocument/2006/relationships/oleObject" Target="../embeddings/oleObject689.bin"/><Relationship Id="rId12" Type="http://schemas.openxmlformats.org/officeDocument/2006/relationships/image" Target="../media/image826.wmf"/><Relationship Id="rId17" Type="http://schemas.openxmlformats.org/officeDocument/2006/relationships/oleObject" Target="../embeddings/oleObject694.bin"/><Relationship Id="rId25" Type="http://schemas.openxmlformats.org/officeDocument/2006/relationships/oleObject" Target="../embeddings/oleObject698.bin"/><Relationship Id="rId2" Type="http://schemas.openxmlformats.org/officeDocument/2006/relationships/slideLayout" Target="../slideLayouts/slideLayout7.xml"/><Relationship Id="rId16" Type="http://schemas.openxmlformats.org/officeDocument/2006/relationships/image" Target="../media/image828.wmf"/><Relationship Id="rId20" Type="http://schemas.openxmlformats.org/officeDocument/2006/relationships/image" Target="../media/image830.wmf"/><Relationship Id="rId1" Type="http://schemas.openxmlformats.org/officeDocument/2006/relationships/vmlDrawing" Target="../drawings/vmlDrawing157.vml"/><Relationship Id="rId6" Type="http://schemas.openxmlformats.org/officeDocument/2006/relationships/image" Target="../media/image823.wmf"/><Relationship Id="rId11" Type="http://schemas.openxmlformats.org/officeDocument/2006/relationships/oleObject" Target="../embeddings/oleObject691.bin"/><Relationship Id="rId24" Type="http://schemas.openxmlformats.org/officeDocument/2006/relationships/image" Target="../media/image784.wmf"/><Relationship Id="rId5" Type="http://schemas.openxmlformats.org/officeDocument/2006/relationships/oleObject" Target="../embeddings/oleObject688.bin"/><Relationship Id="rId15" Type="http://schemas.openxmlformats.org/officeDocument/2006/relationships/oleObject" Target="../embeddings/oleObject693.bin"/><Relationship Id="rId23" Type="http://schemas.openxmlformats.org/officeDocument/2006/relationships/oleObject" Target="../embeddings/oleObject697.bin"/><Relationship Id="rId10" Type="http://schemas.openxmlformats.org/officeDocument/2006/relationships/image" Target="../media/image825.wmf"/><Relationship Id="rId19" Type="http://schemas.openxmlformats.org/officeDocument/2006/relationships/oleObject" Target="../embeddings/oleObject695.bin"/><Relationship Id="rId4" Type="http://schemas.openxmlformats.org/officeDocument/2006/relationships/image" Target="../media/image787.wmf"/><Relationship Id="rId9" Type="http://schemas.openxmlformats.org/officeDocument/2006/relationships/oleObject" Target="../embeddings/oleObject690.bin"/><Relationship Id="rId14" Type="http://schemas.openxmlformats.org/officeDocument/2006/relationships/image" Target="../media/image827.wmf"/><Relationship Id="rId22" Type="http://schemas.openxmlformats.org/officeDocument/2006/relationships/image" Target="../media/image831.wmf"/></Relationships>
</file>

<file path=ppt/slides/_rels/slide303.xml.rels><?xml version="1.0" encoding="UTF-8" standalone="yes"?>
<Relationships xmlns="http://schemas.openxmlformats.org/package/2006/relationships"><Relationship Id="rId13" Type="http://schemas.openxmlformats.org/officeDocument/2006/relationships/image" Target="../media/image834.wmf"/><Relationship Id="rId18" Type="http://schemas.openxmlformats.org/officeDocument/2006/relationships/oleObject" Target="../embeddings/oleObject706.bin"/><Relationship Id="rId26" Type="http://schemas.openxmlformats.org/officeDocument/2006/relationships/oleObject" Target="../embeddings/oleObject712.bin"/><Relationship Id="rId39" Type="http://schemas.openxmlformats.org/officeDocument/2006/relationships/oleObject" Target="../embeddings/oleObject719.bin"/><Relationship Id="rId21" Type="http://schemas.openxmlformats.org/officeDocument/2006/relationships/image" Target="../media/image838.wmf"/><Relationship Id="rId34" Type="http://schemas.openxmlformats.org/officeDocument/2006/relationships/image" Target="../media/image842.wmf"/><Relationship Id="rId42" Type="http://schemas.openxmlformats.org/officeDocument/2006/relationships/image" Target="../media/image846.wmf"/><Relationship Id="rId47" Type="http://schemas.openxmlformats.org/officeDocument/2006/relationships/oleObject" Target="../embeddings/oleObject725.bin"/><Relationship Id="rId50" Type="http://schemas.openxmlformats.org/officeDocument/2006/relationships/image" Target="../media/image847.png"/><Relationship Id="rId7" Type="http://schemas.openxmlformats.org/officeDocument/2006/relationships/image" Target="../media/image785.wmf"/><Relationship Id="rId2" Type="http://schemas.openxmlformats.org/officeDocument/2006/relationships/slideLayout" Target="../slideLayouts/slideLayout7.xml"/><Relationship Id="rId16" Type="http://schemas.openxmlformats.org/officeDocument/2006/relationships/oleObject" Target="../embeddings/oleObject705.bin"/><Relationship Id="rId29" Type="http://schemas.openxmlformats.org/officeDocument/2006/relationships/oleObject" Target="../embeddings/oleObject714.bin"/><Relationship Id="rId11" Type="http://schemas.openxmlformats.org/officeDocument/2006/relationships/image" Target="../media/image833.wmf"/><Relationship Id="rId24" Type="http://schemas.openxmlformats.org/officeDocument/2006/relationships/oleObject" Target="../embeddings/oleObject710.bin"/><Relationship Id="rId32" Type="http://schemas.openxmlformats.org/officeDocument/2006/relationships/image" Target="../media/image841.wmf"/><Relationship Id="rId37" Type="http://schemas.openxmlformats.org/officeDocument/2006/relationships/oleObject" Target="../embeddings/oleObject718.bin"/><Relationship Id="rId40" Type="http://schemas.openxmlformats.org/officeDocument/2006/relationships/image" Target="../media/image845.wmf"/><Relationship Id="rId45" Type="http://schemas.openxmlformats.org/officeDocument/2006/relationships/oleObject" Target="../embeddings/oleObject723.bin"/><Relationship Id="rId5" Type="http://schemas.openxmlformats.org/officeDocument/2006/relationships/image" Target="../media/image784.wmf"/><Relationship Id="rId15" Type="http://schemas.openxmlformats.org/officeDocument/2006/relationships/image" Target="../media/image835.wmf"/><Relationship Id="rId23" Type="http://schemas.openxmlformats.org/officeDocument/2006/relationships/oleObject" Target="../embeddings/oleObject709.bin"/><Relationship Id="rId28" Type="http://schemas.openxmlformats.org/officeDocument/2006/relationships/image" Target="../media/image839.wmf"/><Relationship Id="rId36" Type="http://schemas.openxmlformats.org/officeDocument/2006/relationships/image" Target="../media/image843.wmf"/><Relationship Id="rId49" Type="http://schemas.openxmlformats.org/officeDocument/2006/relationships/image" Target="../media/image115.png"/><Relationship Id="rId10" Type="http://schemas.openxmlformats.org/officeDocument/2006/relationships/oleObject" Target="../embeddings/oleObject702.bin"/><Relationship Id="rId19" Type="http://schemas.openxmlformats.org/officeDocument/2006/relationships/image" Target="../media/image837.wmf"/><Relationship Id="rId31" Type="http://schemas.openxmlformats.org/officeDocument/2006/relationships/oleObject" Target="../embeddings/oleObject715.bin"/><Relationship Id="rId44" Type="http://schemas.openxmlformats.org/officeDocument/2006/relationships/oleObject" Target="../embeddings/oleObject722.bin"/><Relationship Id="rId4" Type="http://schemas.openxmlformats.org/officeDocument/2006/relationships/oleObject" Target="../embeddings/oleObject699.bin"/><Relationship Id="rId9" Type="http://schemas.openxmlformats.org/officeDocument/2006/relationships/image" Target="../media/image832.wmf"/><Relationship Id="rId14" Type="http://schemas.openxmlformats.org/officeDocument/2006/relationships/oleObject" Target="../embeddings/oleObject704.bin"/><Relationship Id="rId22" Type="http://schemas.openxmlformats.org/officeDocument/2006/relationships/oleObject" Target="../embeddings/oleObject708.bin"/><Relationship Id="rId27" Type="http://schemas.openxmlformats.org/officeDocument/2006/relationships/oleObject" Target="../embeddings/oleObject713.bin"/><Relationship Id="rId30" Type="http://schemas.openxmlformats.org/officeDocument/2006/relationships/image" Target="../media/image840.wmf"/><Relationship Id="rId35" Type="http://schemas.openxmlformats.org/officeDocument/2006/relationships/oleObject" Target="../embeddings/oleObject717.bin"/><Relationship Id="rId43" Type="http://schemas.openxmlformats.org/officeDocument/2006/relationships/oleObject" Target="../embeddings/oleObject721.bin"/><Relationship Id="rId48" Type="http://schemas.openxmlformats.org/officeDocument/2006/relationships/image" Target="../media/image114.png"/><Relationship Id="rId8" Type="http://schemas.openxmlformats.org/officeDocument/2006/relationships/oleObject" Target="../embeddings/oleObject701.bin"/><Relationship Id="rId51" Type="http://schemas.openxmlformats.org/officeDocument/2006/relationships/image" Target="../media/image117.png"/><Relationship Id="rId3" Type="http://schemas.openxmlformats.org/officeDocument/2006/relationships/notesSlide" Target="../notesSlides/notesSlide7.xml"/><Relationship Id="rId12" Type="http://schemas.openxmlformats.org/officeDocument/2006/relationships/oleObject" Target="../embeddings/oleObject703.bin"/><Relationship Id="rId17" Type="http://schemas.openxmlformats.org/officeDocument/2006/relationships/image" Target="../media/image836.wmf"/><Relationship Id="rId25" Type="http://schemas.openxmlformats.org/officeDocument/2006/relationships/oleObject" Target="../embeddings/oleObject711.bin"/><Relationship Id="rId33" Type="http://schemas.openxmlformats.org/officeDocument/2006/relationships/oleObject" Target="../embeddings/oleObject716.bin"/><Relationship Id="rId38" Type="http://schemas.openxmlformats.org/officeDocument/2006/relationships/image" Target="../media/image844.wmf"/><Relationship Id="rId46" Type="http://schemas.openxmlformats.org/officeDocument/2006/relationships/oleObject" Target="../embeddings/oleObject724.bin"/><Relationship Id="rId20" Type="http://schemas.openxmlformats.org/officeDocument/2006/relationships/oleObject" Target="../embeddings/oleObject707.bin"/><Relationship Id="rId41" Type="http://schemas.openxmlformats.org/officeDocument/2006/relationships/oleObject" Target="../embeddings/oleObject720.bin"/><Relationship Id="rId1" Type="http://schemas.openxmlformats.org/officeDocument/2006/relationships/vmlDrawing" Target="../drawings/vmlDrawing158.vml"/><Relationship Id="rId6" Type="http://schemas.openxmlformats.org/officeDocument/2006/relationships/oleObject" Target="../embeddings/oleObject700.bin"/></Relationships>
</file>

<file path=ppt/slides/_rels/slide304.xml.rels><?xml version="1.0" encoding="UTF-8" standalone="yes"?>
<Relationships xmlns="http://schemas.openxmlformats.org/package/2006/relationships"><Relationship Id="rId8" Type="http://schemas.openxmlformats.org/officeDocument/2006/relationships/image" Target="../media/image849.wmf"/><Relationship Id="rId13" Type="http://schemas.openxmlformats.org/officeDocument/2006/relationships/oleObject" Target="../embeddings/oleObject731.bin"/><Relationship Id="rId18" Type="http://schemas.openxmlformats.org/officeDocument/2006/relationships/image" Target="../media/image854.wmf"/><Relationship Id="rId26" Type="http://schemas.openxmlformats.org/officeDocument/2006/relationships/image" Target="../media/image858.wmf"/><Relationship Id="rId3" Type="http://schemas.openxmlformats.org/officeDocument/2006/relationships/oleObject" Target="../embeddings/oleObject726.bin"/><Relationship Id="rId21" Type="http://schemas.openxmlformats.org/officeDocument/2006/relationships/oleObject" Target="../embeddings/oleObject735.bin"/><Relationship Id="rId7" Type="http://schemas.openxmlformats.org/officeDocument/2006/relationships/oleObject" Target="../embeddings/oleObject728.bin"/><Relationship Id="rId12" Type="http://schemas.openxmlformats.org/officeDocument/2006/relationships/image" Target="../media/image851.wmf"/><Relationship Id="rId17" Type="http://schemas.openxmlformats.org/officeDocument/2006/relationships/oleObject" Target="../embeddings/oleObject733.bin"/><Relationship Id="rId25" Type="http://schemas.openxmlformats.org/officeDocument/2006/relationships/oleObject" Target="../embeddings/oleObject737.bin"/><Relationship Id="rId2" Type="http://schemas.openxmlformats.org/officeDocument/2006/relationships/slideLayout" Target="../slideLayouts/slideLayout7.xml"/><Relationship Id="rId16" Type="http://schemas.openxmlformats.org/officeDocument/2006/relationships/image" Target="../media/image853.wmf"/><Relationship Id="rId20" Type="http://schemas.openxmlformats.org/officeDocument/2006/relationships/image" Target="../media/image855.wmf"/><Relationship Id="rId29" Type="http://schemas.openxmlformats.org/officeDocument/2006/relationships/image" Target="../media/image118.png"/><Relationship Id="rId1" Type="http://schemas.openxmlformats.org/officeDocument/2006/relationships/vmlDrawing" Target="../drawings/vmlDrawing159.vml"/><Relationship Id="rId6" Type="http://schemas.openxmlformats.org/officeDocument/2006/relationships/image" Target="../media/image848.wmf"/><Relationship Id="rId11" Type="http://schemas.openxmlformats.org/officeDocument/2006/relationships/oleObject" Target="../embeddings/oleObject730.bin"/><Relationship Id="rId24" Type="http://schemas.openxmlformats.org/officeDocument/2006/relationships/image" Target="../media/image857.wmf"/><Relationship Id="rId5" Type="http://schemas.openxmlformats.org/officeDocument/2006/relationships/oleObject" Target="../embeddings/oleObject727.bin"/><Relationship Id="rId15" Type="http://schemas.openxmlformats.org/officeDocument/2006/relationships/oleObject" Target="../embeddings/oleObject732.bin"/><Relationship Id="rId23" Type="http://schemas.openxmlformats.org/officeDocument/2006/relationships/oleObject" Target="../embeddings/oleObject736.bin"/><Relationship Id="rId28" Type="http://schemas.openxmlformats.org/officeDocument/2006/relationships/oleObject" Target="../embeddings/oleObject739.bin"/><Relationship Id="rId10" Type="http://schemas.openxmlformats.org/officeDocument/2006/relationships/image" Target="../media/image850.wmf"/><Relationship Id="rId19" Type="http://schemas.openxmlformats.org/officeDocument/2006/relationships/oleObject" Target="../embeddings/oleObject734.bin"/><Relationship Id="rId4" Type="http://schemas.openxmlformats.org/officeDocument/2006/relationships/image" Target="../media/image847.wmf"/><Relationship Id="rId9" Type="http://schemas.openxmlformats.org/officeDocument/2006/relationships/oleObject" Target="../embeddings/oleObject729.bin"/><Relationship Id="rId14" Type="http://schemas.openxmlformats.org/officeDocument/2006/relationships/image" Target="../media/image852.wmf"/><Relationship Id="rId22" Type="http://schemas.openxmlformats.org/officeDocument/2006/relationships/image" Target="../media/image856.wmf"/><Relationship Id="rId27" Type="http://schemas.openxmlformats.org/officeDocument/2006/relationships/oleObject" Target="../embeddings/oleObject738.bin"/></Relationships>
</file>

<file path=ppt/slides/_rels/slide305.xml.rels><?xml version="1.0" encoding="UTF-8" standalone="yes"?>
<Relationships xmlns="http://schemas.openxmlformats.org/package/2006/relationships"><Relationship Id="rId8" Type="http://schemas.openxmlformats.org/officeDocument/2006/relationships/image" Target="../media/image855.wmf"/><Relationship Id="rId3" Type="http://schemas.openxmlformats.org/officeDocument/2006/relationships/oleObject" Target="../embeddings/oleObject740.bin"/><Relationship Id="rId7" Type="http://schemas.openxmlformats.org/officeDocument/2006/relationships/oleObject" Target="../embeddings/oleObject742.bin"/><Relationship Id="rId2" Type="http://schemas.openxmlformats.org/officeDocument/2006/relationships/slideLayout" Target="../slideLayouts/slideLayout7.xml"/><Relationship Id="rId1" Type="http://schemas.openxmlformats.org/officeDocument/2006/relationships/vmlDrawing" Target="../drawings/vmlDrawing160.vml"/><Relationship Id="rId6" Type="http://schemas.openxmlformats.org/officeDocument/2006/relationships/image" Target="../media/image860.wmf"/><Relationship Id="rId5" Type="http://schemas.openxmlformats.org/officeDocument/2006/relationships/oleObject" Target="../embeddings/oleObject741.bin"/><Relationship Id="rId10" Type="http://schemas.openxmlformats.org/officeDocument/2006/relationships/image" Target="../media/image856.wmf"/><Relationship Id="rId4" Type="http://schemas.openxmlformats.org/officeDocument/2006/relationships/image" Target="../media/image859.wmf"/><Relationship Id="rId9" Type="http://schemas.openxmlformats.org/officeDocument/2006/relationships/oleObject" Target="../embeddings/oleObject743.bin"/></Relationships>
</file>

<file path=ppt/slides/_rels/slide30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oleObject" Target="../embeddings/oleObject744.bin"/><Relationship Id="rId7" Type="http://schemas.openxmlformats.org/officeDocument/2006/relationships/image" Target="../media/image131.png"/><Relationship Id="rId2" Type="http://schemas.openxmlformats.org/officeDocument/2006/relationships/slideLayout" Target="../slideLayouts/slideLayout7.xml"/><Relationship Id="rId1" Type="http://schemas.openxmlformats.org/officeDocument/2006/relationships/vmlDrawing" Target="../drawings/vmlDrawing161.vml"/><Relationship Id="rId6" Type="http://schemas.openxmlformats.org/officeDocument/2006/relationships/image" Target="../media/image862.wmf"/><Relationship Id="rId5" Type="http://schemas.openxmlformats.org/officeDocument/2006/relationships/oleObject" Target="../embeddings/oleObject745.bin"/><Relationship Id="rId4" Type="http://schemas.openxmlformats.org/officeDocument/2006/relationships/image" Target="../media/image861.wmf"/><Relationship Id="rId9" Type="http://schemas.openxmlformats.org/officeDocument/2006/relationships/image" Target="../media/image133.png"/></Relationships>
</file>

<file path=ppt/slides/_rels/slide307.xml.rels><?xml version="1.0" encoding="UTF-8" standalone="yes"?>
<Relationships xmlns="http://schemas.openxmlformats.org/package/2006/relationships"><Relationship Id="rId8" Type="http://schemas.openxmlformats.org/officeDocument/2006/relationships/image" Target="../media/image864.wmf"/><Relationship Id="rId3" Type="http://schemas.openxmlformats.org/officeDocument/2006/relationships/oleObject" Target="../embeddings/oleObject746.bin"/><Relationship Id="rId7" Type="http://schemas.openxmlformats.org/officeDocument/2006/relationships/oleObject" Target="../embeddings/oleObject748.bin"/><Relationship Id="rId2" Type="http://schemas.openxmlformats.org/officeDocument/2006/relationships/slideLayout" Target="../slideLayouts/slideLayout7.xml"/><Relationship Id="rId1" Type="http://schemas.openxmlformats.org/officeDocument/2006/relationships/vmlDrawing" Target="../drawings/vmlDrawing162.vml"/><Relationship Id="rId6" Type="http://schemas.openxmlformats.org/officeDocument/2006/relationships/image" Target="../media/image863.wmf"/><Relationship Id="rId5" Type="http://schemas.openxmlformats.org/officeDocument/2006/relationships/oleObject" Target="../embeddings/oleObject747.bin"/><Relationship Id="rId10" Type="http://schemas.openxmlformats.org/officeDocument/2006/relationships/image" Target="../media/image137.png"/><Relationship Id="rId4" Type="http://schemas.openxmlformats.org/officeDocument/2006/relationships/image" Target="../media/image768.wmf"/><Relationship Id="rId9" Type="http://schemas.openxmlformats.org/officeDocument/2006/relationships/image" Target="../media/image136.png"/></Relationships>
</file>

<file path=ppt/slides/_rels/slide308.xml.rels><?xml version="1.0" encoding="UTF-8" standalone="yes"?>
<Relationships xmlns="http://schemas.openxmlformats.org/package/2006/relationships"><Relationship Id="rId8" Type="http://schemas.openxmlformats.org/officeDocument/2006/relationships/image" Target="../media/image867.wmf"/><Relationship Id="rId3" Type="http://schemas.openxmlformats.org/officeDocument/2006/relationships/oleObject" Target="../embeddings/oleObject749.bin"/><Relationship Id="rId7" Type="http://schemas.openxmlformats.org/officeDocument/2006/relationships/oleObject" Target="../embeddings/oleObject751.bin"/><Relationship Id="rId12" Type="http://schemas.openxmlformats.org/officeDocument/2006/relationships/image" Target="../media/image869.wmf"/><Relationship Id="rId2" Type="http://schemas.openxmlformats.org/officeDocument/2006/relationships/slideLayout" Target="../slideLayouts/slideLayout7.xml"/><Relationship Id="rId1" Type="http://schemas.openxmlformats.org/officeDocument/2006/relationships/vmlDrawing" Target="../drawings/vmlDrawing163.vml"/><Relationship Id="rId6" Type="http://schemas.openxmlformats.org/officeDocument/2006/relationships/image" Target="../media/image866.wmf"/><Relationship Id="rId11" Type="http://schemas.openxmlformats.org/officeDocument/2006/relationships/oleObject" Target="../embeddings/oleObject753.bin"/><Relationship Id="rId5" Type="http://schemas.openxmlformats.org/officeDocument/2006/relationships/oleObject" Target="../embeddings/oleObject750.bin"/><Relationship Id="rId10" Type="http://schemas.openxmlformats.org/officeDocument/2006/relationships/image" Target="../media/image868.wmf"/><Relationship Id="rId4" Type="http://schemas.openxmlformats.org/officeDocument/2006/relationships/image" Target="../media/image865.wmf"/><Relationship Id="rId9" Type="http://schemas.openxmlformats.org/officeDocument/2006/relationships/oleObject" Target="../embeddings/oleObject752.bin"/></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871.wmf"/><Relationship Id="rId2" Type="http://schemas.openxmlformats.org/officeDocument/2006/relationships/slideLayout" Target="../slideLayouts/slideLayout7.xml"/><Relationship Id="rId1" Type="http://schemas.openxmlformats.org/officeDocument/2006/relationships/vmlDrawing" Target="../drawings/vmlDrawing164.vml"/><Relationship Id="rId6" Type="http://schemas.openxmlformats.org/officeDocument/2006/relationships/oleObject" Target="../embeddings/oleObject755.bin"/><Relationship Id="rId5" Type="http://schemas.openxmlformats.org/officeDocument/2006/relationships/image" Target="../media/image870.wmf"/><Relationship Id="rId4" Type="http://schemas.openxmlformats.org/officeDocument/2006/relationships/oleObject" Target="../embeddings/oleObject754.bin"/></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73.jpeg"/><Relationship Id="rId2" Type="http://schemas.openxmlformats.org/officeDocument/2006/relationships/image" Target="../media/image872.jpeg"/><Relationship Id="rId1" Type="http://schemas.openxmlformats.org/officeDocument/2006/relationships/slideLayout" Target="../slideLayouts/slideLayout7.xml"/><Relationship Id="rId5" Type="http://schemas.openxmlformats.org/officeDocument/2006/relationships/image" Target="../media/image875.jpeg"/><Relationship Id="rId4" Type="http://schemas.openxmlformats.org/officeDocument/2006/relationships/image" Target="../media/image874.jpeg"/></Relationships>
</file>

<file path=ppt/slides/_rels/slide312.xml.rels><?xml version="1.0" encoding="UTF-8" standalone="yes"?>
<Relationships xmlns="http://schemas.openxmlformats.org/package/2006/relationships"><Relationship Id="rId3" Type="http://schemas.openxmlformats.org/officeDocument/2006/relationships/image" Target="../media/image877.jpeg"/><Relationship Id="rId2" Type="http://schemas.openxmlformats.org/officeDocument/2006/relationships/image" Target="../media/image876.jpeg"/><Relationship Id="rId1" Type="http://schemas.openxmlformats.org/officeDocument/2006/relationships/slideLayout" Target="../slideLayouts/slideLayout7.xml"/><Relationship Id="rId5" Type="http://schemas.openxmlformats.org/officeDocument/2006/relationships/image" Target="../media/image879.jpeg"/><Relationship Id="rId4" Type="http://schemas.openxmlformats.org/officeDocument/2006/relationships/image" Target="../media/image878.jpe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756.bin"/><Relationship Id="rId7" Type="http://schemas.openxmlformats.org/officeDocument/2006/relationships/image" Target="../media/image881.wmf"/><Relationship Id="rId2" Type="http://schemas.openxmlformats.org/officeDocument/2006/relationships/slideLayout" Target="../slideLayouts/slideLayout7.xml"/><Relationship Id="rId1" Type="http://schemas.openxmlformats.org/officeDocument/2006/relationships/vmlDrawing" Target="../drawings/vmlDrawing165.vml"/><Relationship Id="rId6" Type="http://schemas.openxmlformats.org/officeDocument/2006/relationships/oleObject" Target="../embeddings/oleObject758.bin"/><Relationship Id="rId5" Type="http://schemas.openxmlformats.org/officeDocument/2006/relationships/image" Target="../media/image880.wmf"/><Relationship Id="rId4" Type="http://schemas.openxmlformats.org/officeDocument/2006/relationships/oleObject" Target="../embeddings/oleObject757.bin"/></Relationships>
</file>

<file path=ppt/slides/_rels/slide316.xml.rels><?xml version="1.0" encoding="UTF-8" standalone="yes"?>
<Relationships xmlns="http://schemas.openxmlformats.org/package/2006/relationships"><Relationship Id="rId3" Type="http://schemas.openxmlformats.org/officeDocument/2006/relationships/oleObject" Target="../embeddings/oleObject759.bin"/><Relationship Id="rId2" Type="http://schemas.openxmlformats.org/officeDocument/2006/relationships/slideLayout" Target="../slideLayouts/slideLayout7.xml"/><Relationship Id="rId1" Type="http://schemas.openxmlformats.org/officeDocument/2006/relationships/vmlDrawing" Target="../drawings/vmlDrawing166.vml"/><Relationship Id="rId4" Type="http://schemas.openxmlformats.org/officeDocument/2006/relationships/image" Target="../media/image882.wmf"/></Relationships>
</file>

<file path=ppt/slides/_rels/slide3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760.bin"/><Relationship Id="rId2" Type="http://schemas.openxmlformats.org/officeDocument/2006/relationships/slideLayout" Target="../slideLayouts/slideLayout7.xml"/><Relationship Id="rId1" Type="http://schemas.openxmlformats.org/officeDocument/2006/relationships/vmlDrawing" Target="../drawings/vmlDrawing167.vml"/><Relationship Id="rId6" Type="http://schemas.openxmlformats.org/officeDocument/2006/relationships/image" Target="../media/image884.wmf"/><Relationship Id="rId5" Type="http://schemas.openxmlformats.org/officeDocument/2006/relationships/oleObject" Target="../embeddings/oleObject761.bin"/><Relationship Id="rId4" Type="http://schemas.openxmlformats.org/officeDocument/2006/relationships/image" Target="../media/image883.wmf"/></Relationships>
</file>

<file path=ppt/slides/_rels/slide319.xml.rels><?xml version="1.0" encoding="UTF-8" standalone="yes"?>
<Relationships xmlns="http://schemas.openxmlformats.org/package/2006/relationships"><Relationship Id="rId8" Type="http://schemas.openxmlformats.org/officeDocument/2006/relationships/image" Target="../media/image886.wmf"/><Relationship Id="rId3" Type="http://schemas.openxmlformats.org/officeDocument/2006/relationships/oleObject" Target="../embeddings/oleObject762.bin"/><Relationship Id="rId7" Type="http://schemas.openxmlformats.org/officeDocument/2006/relationships/oleObject" Target="../embeddings/oleObject764.bin"/><Relationship Id="rId2" Type="http://schemas.openxmlformats.org/officeDocument/2006/relationships/slideLayout" Target="../slideLayouts/slideLayout7.xml"/><Relationship Id="rId1" Type="http://schemas.openxmlformats.org/officeDocument/2006/relationships/vmlDrawing" Target="../drawings/vmlDrawing168.vml"/><Relationship Id="rId6" Type="http://schemas.openxmlformats.org/officeDocument/2006/relationships/image" Target="../media/image137.wmf"/><Relationship Id="rId5" Type="http://schemas.openxmlformats.org/officeDocument/2006/relationships/oleObject" Target="../embeddings/oleObject763.bin"/><Relationship Id="rId4" Type="http://schemas.openxmlformats.org/officeDocument/2006/relationships/image" Target="../media/image885.wmf"/></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320.xml.rels><?xml version="1.0" encoding="UTF-8" standalone="yes"?>
<Relationships xmlns="http://schemas.openxmlformats.org/package/2006/relationships"><Relationship Id="rId3" Type="http://schemas.openxmlformats.org/officeDocument/2006/relationships/image" Target="../media/image888.jpeg"/><Relationship Id="rId2" Type="http://schemas.openxmlformats.org/officeDocument/2006/relationships/image" Target="../media/image887.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890.jpeg"/><Relationship Id="rId2" Type="http://schemas.openxmlformats.org/officeDocument/2006/relationships/image" Target="../media/image889.jpeg"/><Relationship Id="rId1" Type="http://schemas.openxmlformats.org/officeDocument/2006/relationships/slideLayout" Target="../slideLayouts/slideLayout7.xml"/><Relationship Id="rId4" Type="http://schemas.openxmlformats.org/officeDocument/2006/relationships/image" Target="../media/image891.jpeg"/></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765.bin"/><Relationship Id="rId2" Type="http://schemas.openxmlformats.org/officeDocument/2006/relationships/slideLayout" Target="../slideLayouts/slideLayout7.xml"/><Relationship Id="rId1" Type="http://schemas.openxmlformats.org/officeDocument/2006/relationships/vmlDrawing" Target="../drawings/vmlDrawing169.vml"/><Relationship Id="rId4" Type="http://schemas.openxmlformats.org/officeDocument/2006/relationships/image" Target="../media/image892.emf"/></Relationships>
</file>

<file path=ppt/slides/_rels/slide323.xml.rels><?xml version="1.0" encoding="UTF-8" standalone="yes"?>
<Relationships xmlns="http://schemas.openxmlformats.org/package/2006/relationships"><Relationship Id="rId8" Type="http://schemas.openxmlformats.org/officeDocument/2006/relationships/image" Target="../media/image895.emf"/><Relationship Id="rId3" Type="http://schemas.openxmlformats.org/officeDocument/2006/relationships/oleObject" Target="../embeddings/oleObject766.bin"/><Relationship Id="rId7" Type="http://schemas.openxmlformats.org/officeDocument/2006/relationships/oleObject" Target="../embeddings/oleObject768.bin"/><Relationship Id="rId2" Type="http://schemas.openxmlformats.org/officeDocument/2006/relationships/slideLayout" Target="../slideLayouts/slideLayout7.xml"/><Relationship Id="rId1" Type="http://schemas.openxmlformats.org/officeDocument/2006/relationships/vmlDrawing" Target="../drawings/vmlDrawing170.vml"/><Relationship Id="rId6" Type="http://schemas.openxmlformats.org/officeDocument/2006/relationships/image" Target="../media/image894.emf"/><Relationship Id="rId5" Type="http://schemas.openxmlformats.org/officeDocument/2006/relationships/oleObject" Target="../embeddings/oleObject767.bin"/><Relationship Id="rId4" Type="http://schemas.openxmlformats.org/officeDocument/2006/relationships/image" Target="../media/image893.emf"/></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769.bin"/><Relationship Id="rId2" Type="http://schemas.openxmlformats.org/officeDocument/2006/relationships/slideLayout" Target="../slideLayouts/slideLayout7.xml"/><Relationship Id="rId1" Type="http://schemas.openxmlformats.org/officeDocument/2006/relationships/vmlDrawing" Target="../drawings/vmlDrawing171.vml"/><Relationship Id="rId4" Type="http://schemas.openxmlformats.org/officeDocument/2006/relationships/image" Target="../media/image896.wmf"/></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770.bin"/><Relationship Id="rId7" Type="http://schemas.openxmlformats.org/officeDocument/2006/relationships/oleObject" Target="../embeddings/oleObject772.bin"/><Relationship Id="rId2" Type="http://schemas.openxmlformats.org/officeDocument/2006/relationships/slideLayout" Target="../slideLayouts/slideLayout7.xml"/><Relationship Id="rId1" Type="http://schemas.openxmlformats.org/officeDocument/2006/relationships/vmlDrawing" Target="../drawings/vmlDrawing172.vml"/><Relationship Id="rId6" Type="http://schemas.openxmlformats.org/officeDocument/2006/relationships/image" Target="../media/image898.wmf"/><Relationship Id="rId5" Type="http://schemas.openxmlformats.org/officeDocument/2006/relationships/oleObject" Target="../embeddings/oleObject771.bin"/><Relationship Id="rId4" Type="http://schemas.openxmlformats.org/officeDocument/2006/relationships/image" Target="../media/image897.wmf"/></Relationships>
</file>

<file path=ppt/slides/_rels/slide327.xml.rels><?xml version="1.0" encoding="UTF-8" standalone="yes"?>
<Relationships xmlns="http://schemas.openxmlformats.org/package/2006/relationships"><Relationship Id="rId3" Type="http://schemas.openxmlformats.org/officeDocument/2006/relationships/image" Target="../media/image89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slideLayout" Target="../slideLayouts/slideLayout7.xml"/><Relationship Id="rId1" Type="http://schemas.openxmlformats.org/officeDocument/2006/relationships/vmlDrawing" Target="../drawings/vmlDrawing173.vml"/><Relationship Id="rId5" Type="http://schemas.openxmlformats.org/officeDocument/2006/relationships/image" Target="../media/image900.png"/><Relationship Id="rId4" Type="http://schemas.openxmlformats.org/officeDocument/2006/relationships/oleObject" Target="../embeddings/oleObject773.bin"/></Relationships>
</file>

<file path=ppt/slides/_rels/slide329.xml.rels><?xml version="1.0" encoding="UTF-8" standalone="yes"?>
<Relationships xmlns="http://schemas.openxmlformats.org/package/2006/relationships"><Relationship Id="rId8" Type="http://schemas.openxmlformats.org/officeDocument/2006/relationships/image" Target="../media/image904.wmf"/><Relationship Id="rId13" Type="http://schemas.openxmlformats.org/officeDocument/2006/relationships/oleObject" Target="../embeddings/oleObject779.bin"/><Relationship Id="rId18" Type="http://schemas.openxmlformats.org/officeDocument/2006/relationships/image" Target="../media/image909.wmf"/><Relationship Id="rId3" Type="http://schemas.openxmlformats.org/officeDocument/2006/relationships/oleObject" Target="../embeddings/oleObject774.bin"/><Relationship Id="rId7" Type="http://schemas.openxmlformats.org/officeDocument/2006/relationships/oleObject" Target="../embeddings/oleObject776.bin"/><Relationship Id="rId12" Type="http://schemas.openxmlformats.org/officeDocument/2006/relationships/image" Target="../media/image906.wmf"/><Relationship Id="rId17" Type="http://schemas.openxmlformats.org/officeDocument/2006/relationships/oleObject" Target="../embeddings/oleObject781.bin"/><Relationship Id="rId2" Type="http://schemas.openxmlformats.org/officeDocument/2006/relationships/slideLayout" Target="../slideLayouts/slideLayout7.xml"/><Relationship Id="rId16" Type="http://schemas.openxmlformats.org/officeDocument/2006/relationships/image" Target="../media/image908.wmf"/><Relationship Id="rId20" Type="http://schemas.openxmlformats.org/officeDocument/2006/relationships/image" Target="../media/image910.wmf"/><Relationship Id="rId1" Type="http://schemas.openxmlformats.org/officeDocument/2006/relationships/vmlDrawing" Target="../drawings/vmlDrawing174.vml"/><Relationship Id="rId6" Type="http://schemas.openxmlformats.org/officeDocument/2006/relationships/image" Target="../media/image903.emf"/><Relationship Id="rId11" Type="http://schemas.openxmlformats.org/officeDocument/2006/relationships/oleObject" Target="../embeddings/oleObject778.bin"/><Relationship Id="rId5" Type="http://schemas.openxmlformats.org/officeDocument/2006/relationships/oleObject" Target="../embeddings/oleObject775.bin"/><Relationship Id="rId15" Type="http://schemas.openxmlformats.org/officeDocument/2006/relationships/oleObject" Target="../embeddings/oleObject780.bin"/><Relationship Id="rId10" Type="http://schemas.openxmlformats.org/officeDocument/2006/relationships/image" Target="../media/image905.wmf"/><Relationship Id="rId19" Type="http://schemas.openxmlformats.org/officeDocument/2006/relationships/oleObject" Target="../embeddings/oleObject782.bin"/><Relationship Id="rId4" Type="http://schemas.openxmlformats.org/officeDocument/2006/relationships/image" Target="../media/image902.emf"/><Relationship Id="rId9" Type="http://schemas.openxmlformats.org/officeDocument/2006/relationships/oleObject" Target="../embeddings/oleObject777.bin"/><Relationship Id="rId14" Type="http://schemas.openxmlformats.org/officeDocument/2006/relationships/image" Target="../media/image907.wmf"/></Relationships>
</file>

<file path=ppt/slides/_rels/slide3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8" Type="http://schemas.openxmlformats.org/officeDocument/2006/relationships/image" Target="../media/image913.wmf"/><Relationship Id="rId13" Type="http://schemas.openxmlformats.org/officeDocument/2006/relationships/oleObject" Target="../embeddings/oleObject788.bin"/><Relationship Id="rId18" Type="http://schemas.openxmlformats.org/officeDocument/2006/relationships/image" Target="../media/image918.wmf"/><Relationship Id="rId3" Type="http://schemas.openxmlformats.org/officeDocument/2006/relationships/oleObject" Target="../embeddings/oleObject783.bin"/><Relationship Id="rId7" Type="http://schemas.openxmlformats.org/officeDocument/2006/relationships/oleObject" Target="../embeddings/oleObject785.bin"/><Relationship Id="rId12" Type="http://schemas.openxmlformats.org/officeDocument/2006/relationships/image" Target="../media/image915.wmf"/><Relationship Id="rId17" Type="http://schemas.openxmlformats.org/officeDocument/2006/relationships/oleObject" Target="../embeddings/oleObject790.bin"/><Relationship Id="rId2" Type="http://schemas.openxmlformats.org/officeDocument/2006/relationships/slideLayout" Target="../slideLayouts/slideLayout7.xml"/><Relationship Id="rId16" Type="http://schemas.openxmlformats.org/officeDocument/2006/relationships/image" Target="../media/image917.wmf"/><Relationship Id="rId1" Type="http://schemas.openxmlformats.org/officeDocument/2006/relationships/vmlDrawing" Target="../drawings/vmlDrawing175.vml"/><Relationship Id="rId6" Type="http://schemas.openxmlformats.org/officeDocument/2006/relationships/image" Target="../media/image912.wmf"/><Relationship Id="rId11" Type="http://schemas.openxmlformats.org/officeDocument/2006/relationships/oleObject" Target="../embeddings/oleObject787.bin"/><Relationship Id="rId5" Type="http://schemas.openxmlformats.org/officeDocument/2006/relationships/oleObject" Target="../embeddings/oleObject784.bin"/><Relationship Id="rId15" Type="http://schemas.openxmlformats.org/officeDocument/2006/relationships/oleObject" Target="../embeddings/oleObject789.bin"/><Relationship Id="rId10" Type="http://schemas.openxmlformats.org/officeDocument/2006/relationships/image" Target="../media/image914.wmf"/><Relationship Id="rId4" Type="http://schemas.openxmlformats.org/officeDocument/2006/relationships/image" Target="../media/image911.wmf"/><Relationship Id="rId9" Type="http://schemas.openxmlformats.org/officeDocument/2006/relationships/oleObject" Target="../embeddings/oleObject786.bin"/><Relationship Id="rId14" Type="http://schemas.openxmlformats.org/officeDocument/2006/relationships/image" Target="../media/image916.wmf"/></Relationships>
</file>

<file path=ppt/slides/_rels/slide331.xml.rels><?xml version="1.0" encoding="UTF-8" standalone="yes"?>
<Relationships xmlns="http://schemas.openxmlformats.org/package/2006/relationships"><Relationship Id="rId3" Type="http://schemas.openxmlformats.org/officeDocument/2006/relationships/oleObject" Target="../embeddings/oleObject791.bin"/><Relationship Id="rId2" Type="http://schemas.openxmlformats.org/officeDocument/2006/relationships/slideLayout" Target="../slideLayouts/slideLayout7.xml"/><Relationship Id="rId1" Type="http://schemas.openxmlformats.org/officeDocument/2006/relationships/vmlDrawing" Target="../drawings/vmlDrawing176.vml"/><Relationship Id="rId6" Type="http://schemas.openxmlformats.org/officeDocument/2006/relationships/image" Target="../media/image920.wmf"/><Relationship Id="rId5" Type="http://schemas.openxmlformats.org/officeDocument/2006/relationships/oleObject" Target="../embeddings/oleObject792.bin"/><Relationship Id="rId4" Type="http://schemas.openxmlformats.org/officeDocument/2006/relationships/image" Target="../media/image919.emf"/></Relationships>
</file>

<file path=ppt/slides/_rels/slide332.xml.rels><?xml version="1.0" encoding="UTF-8" standalone="yes"?>
<Relationships xmlns="http://schemas.openxmlformats.org/package/2006/relationships"><Relationship Id="rId3" Type="http://schemas.openxmlformats.org/officeDocument/2006/relationships/oleObject" Target="../embeddings/oleObject793.bin"/><Relationship Id="rId2" Type="http://schemas.openxmlformats.org/officeDocument/2006/relationships/slideLayout" Target="../slideLayouts/slideLayout7.xml"/><Relationship Id="rId1" Type="http://schemas.openxmlformats.org/officeDocument/2006/relationships/vmlDrawing" Target="../drawings/vmlDrawing177.vml"/><Relationship Id="rId6" Type="http://schemas.openxmlformats.org/officeDocument/2006/relationships/image" Target="../media/image922.wmf"/><Relationship Id="rId5" Type="http://schemas.openxmlformats.org/officeDocument/2006/relationships/oleObject" Target="../embeddings/oleObject794.bin"/><Relationship Id="rId4" Type="http://schemas.openxmlformats.org/officeDocument/2006/relationships/image" Target="../media/image921.wmf"/></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8" Type="http://schemas.openxmlformats.org/officeDocument/2006/relationships/image" Target="../media/image925.emf"/><Relationship Id="rId3" Type="http://schemas.openxmlformats.org/officeDocument/2006/relationships/oleObject" Target="../embeddings/oleObject795.bin"/><Relationship Id="rId7" Type="http://schemas.openxmlformats.org/officeDocument/2006/relationships/oleObject" Target="../embeddings/oleObject797.bin"/><Relationship Id="rId2" Type="http://schemas.openxmlformats.org/officeDocument/2006/relationships/slideLayout" Target="../slideLayouts/slideLayout7.xml"/><Relationship Id="rId1" Type="http://schemas.openxmlformats.org/officeDocument/2006/relationships/vmlDrawing" Target="../drawings/vmlDrawing178.vml"/><Relationship Id="rId6" Type="http://schemas.openxmlformats.org/officeDocument/2006/relationships/image" Target="../media/image924.emf"/><Relationship Id="rId5" Type="http://schemas.openxmlformats.org/officeDocument/2006/relationships/oleObject" Target="../embeddings/oleObject796.bin"/><Relationship Id="rId4" Type="http://schemas.openxmlformats.org/officeDocument/2006/relationships/image" Target="../media/image923.emf"/></Relationships>
</file>

<file path=ppt/slides/_rels/slide335.xml.rels><?xml version="1.0" encoding="UTF-8" standalone="yes"?>
<Relationships xmlns="http://schemas.openxmlformats.org/package/2006/relationships"><Relationship Id="rId8" Type="http://schemas.openxmlformats.org/officeDocument/2006/relationships/image" Target="../media/image928.emf"/><Relationship Id="rId3" Type="http://schemas.openxmlformats.org/officeDocument/2006/relationships/oleObject" Target="../embeddings/oleObject798.bin"/><Relationship Id="rId7" Type="http://schemas.openxmlformats.org/officeDocument/2006/relationships/oleObject" Target="../embeddings/oleObject800.bin"/><Relationship Id="rId2" Type="http://schemas.openxmlformats.org/officeDocument/2006/relationships/slideLayout" Target="../slideLayouts/slideLayout7.xml"/><Relationship Id="rId1" Type="http://schemas.openxmlformats.org/officeDocument/2006/relationships/vmlDrawing" Target="../drawings/vmlDrawing179.vml"/><Relationship Id="rId6" Type="http://schemas.openxmlformats.org/officeDocument/2006/relationships/image" Target="../media/image927.wmf"/><Relationship Id="rId5" Type="http://schemas.openxmlformats.org/officeDocument/2006/relationships/oleObject" Target="../embeddings/oleObject799.bin"/><Relationship Id="rId4" Type="http://schemas.openxmlformats.org/officeDocument/2006/relationships/image" Target="../media/image926.wmf"/></Relationships>
</file>

<file path=ppt/slides/_rels/slide336.xml.rels><?xml version="1.0" encoding="UTF-8" standalone="yes"?>
<Relationships xmlns="http://schemas.openxmlformats.org/package/2006/relationships"><Relationship Id="rId3" Type="http://schemas.openxmlformats.org/officeDocument/2006/relationships/oleObject" Target="../embeddings/oleObject801.bin"/><Relationship Id="rId2" Type="http://schemas.openxmlformats.org/officeDocument/2006/relationships/slideLayout" Target="../slideLayouts/slideLayout7.xml"/><Relationship Id="rId1" Type="http://schemas.openxmlformats.org/officeDocument/2006/relationships/vmlDrawing" Target="../drawings/vmlDrawing180.vml"/><Relationship Id="rId5" Type="http://schemas.openxmlformats.org/officeDocument/2006/relationships/image" Target="../media/image930.jpg"/><Relationship Id="rId4" Type="http://schemas.openxmlformats.org/officeDocument/2006/relationships/image" Target="../media/image929.emf"/></Relationships>
</file>

<file path=ppt/slides/_rels/slide337.xml.rels><?xml version="1.0" encoding="UTF-8" standalone="yes"?>
<Relationships xmlns="http://schemas.openxmlformats.org/package/2006/relationships"><Relationship Id="rId8" Type="http://schemas.openxmlformats.org/officeDocument/2006/relationships/image" Target="../media/image933.wmf"/><Relationship Id="rId3" Type="http://schemas.openxmlformats.org/officeDocument/2006/relationships/oleObject" Target="../embeddings/oleObject802.bin"/><Relationship Id="rId7" Type="http://schemas.openxmlformats.org/officeDocument/2006/relationships/oleObject" Target="../embeddings/oleObject804.bin"/><Relationship Id="rId2" Type="http://schemas.openxmlformats.org/officeDocument/2006/relationships/slideLayout" Target="../slideLayouts/slideLayout7.xml"/><Relationship Id="rId1" Type="http://schemas.openxmlformats.org/officeDocument/2006/relationships/vmlDrawing" Target="../drawings/vmlDrawing181.vml"/><Relationship Id="rId6" Type="http://schemas.openxmlformats.org/officeDocument/2006/relationships/image" Target="../media/image932.wmf"/><Relationship Id="rId5" Type="http://schemas.openxmlformats.org/officeDocument/2006/relationships/oleObject" Target="../embeddings/oleObject803.bin"/><Relationship Id="rId4" Type="http://schemas.openxmlformats.org/officeDocument/2006/relationships/image" Target="../media/image931.emf"/></Relationships>
</file>

<file path=ppt/slides/_rels/slide338.xml.rels><?xml version="1.0" encoding="UTF-8" standalone="yes"?>
<Relationships xmlns="http://schemas.openxmlformats.org/package/2006/relationships"><Relationship Id="rId3" Type="http://schemas.openxmlformats.org/officeDocument/2006/relationships/oleObject" Target="../embeddings/oleObject805.bin"/><Relationship Id="rId2" Type="http://schemas.openxmlformats.org/officeDocument/2006/relationships/slideLayout" Target="../slideLayouts/slideLayout7.xml"/><Relationship Id="rId1" Type="http://schemas.openxmlformats.org/officeDocument/2006/relationships/vmlDrawing" Target="../drawings/vmlDrawing182.vml"/><Relationship Id="rId6" Type="http://schemas.openxmlformats.org/officeDocument/2006/relationships/image" Target="../media/image935.emf"/><Relationship Id="rId5" Type="http://schemas.openxmlformats.org/officeDocument/2006/relationships/oleObject" Target="../embeddings/oleObject806.bin"/><Relationship Id="rId4" Type="http://schemas.openxmlformats.org/officeDocument/2006/relationships/image" Target="../media/image934.emf"/></Relationships>
</file>

<file path=ppt/slides/_rels/slide339.xml.rels><?xml version="1.0" encoding="UTF-8" standalone="yes"?>
<Relationships xmlns="http://schemas.openxmlformats.org/package/2006/relationships"><Relationship Id="rId3" Type="http://schemas.openxmlformats.org/officeDocument/2006/relationships/oleObject" Target="../embeddings/oleObject807.bin"/><Relationship Id="rId2" Type="http://schemas.openxmlformats.org/officeDocument/2006/relationships/slideLayout" Target="../slideLayouts/slideLayout7.xml"/><Relationship Id="rId1" Type="http://schemas.openxmlformats.org/officeDocument/2006/relationships/vmlDrawing" Target="../drawings/vmlDrawing183.vml"/><Relationship Id="rId4" Type="http://schemas.openxmlformats.org/officeDocument/2006/relationships/image" Target="../media/image936.emf"/></Relationships>
</file>

<file path=ppt/slides/_rels/slide3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8" Type="http://schemas.openxmlformats.org/officeDocument/2006/relationships/image" Target="../media/image939.wmf"/><Relationship Id="rId3" Type="http://schemas.openxmlformats.org/officeDocument/2006/relationships/oleObject" Target="../embeddings/oleObject808.bin"/><Relationship Id="rId7" Type="http://schemas.openxmlformats.org/officeDocument/2006/relationships/oleObject" Target="../embeddings/oleObject810.bin"/><Relationship Id="rId12" Type="http://schemas.openxmlformats.org/officeDocument/2006/relationships/image" Target="../media/image941.wmf"/><Relationship Id="rId2" Type="http://schemas.openxmlformats.org/officeDocument/2006/relationships/slideLayout" Target="../slideLayouts/slideLayout7.xml"/><Relationship Id="rId1" Type="http://schemas.openxmlformats.org/officeDocument/2006/relationships/vmlDrawing" Target="../drawings/vmlDrawing184.vml"/><Relationship Id="rId6" Type="http://schemas.openxmlformats.org/officeDocument/2006/relationships/image" Target="../media/image938.wmf"/><Relationship Id="rId11" Type="http://schemas.openxmlformats.org/officeDocument/2006/relationships/oleObject" Target="../embeddings/oleObject812.bin"/><Relationship Id="rId5" Type="http://schemas.openxmlformats.org/officeDocument/2006/relationships/oleObject" Target="../embeddings/oleObject809.bin"/><Relationship Id="rId10" Type="http://schemas.openxmlformats.org/officeDocument/2006/relationships/image" Target="../media/image940.wmf"/><Relationship Id="rId4" Type="http://schemas.openxmlformats.org/officeDocument/2006/relationships/image" Target="../media/image937.emf"/><Relationship Id="rId9" Type="http://schemas.openxmlformats.org/officeDocument/2006/relationships/oleObject" Target="../embeddings/oleObject811.bin"/></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42.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944.jpg"/><Relationship Id="rId2" Type="http://schemas.openxmlformats.org/officeDocument/2006/relationships/image" Target="../media/image943.jpg"/><Relationship Id="rId1" Type="http://schemas.openxmlformats.org/officeDocument/2006/relationships/slideLayout" Target="../slideLayouts/slideLayout7.xml"/><Relationship Id="rId6" Type="http://schemas.openxmlformats.org/officeDocument/2006/relationships/image" Target="../media/image947.jpg"/><Relationship Id="rId5" Type="http://schemas.openxmlformats.org/officeDocument/2006/relationships/image" Target="../media/image946.gif"/><Relationship Id="rId4" Type="http://schemas.openxmlformats.org/officeDocument/2006/relationships/image" Target="../media/image945.jpg"/></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8" Type="http://schemas.openxmlformats.org/officeDocument/2006/relationships/image" Target="../media/image954.jpeg"/><Relationship Id="rId3" Type="http://schemas.openxmlformats.org/officeDocument/2006/relationships/image" Target="../media/image949.jpeg"/><Relationship Id="rId7" Type="http://schemas.openxmlformats.org/officeDocument/2006/relationships/image" Target="../media/image953.jpeg"/><Relationship Id="rId2" Type="http://schemas.openxmlformats.org/officeDocument/2006/relationships/image" Target="../media/image948.jpeg"/><Relationship Id="rId1" Type="http://schemas.openxmlformats.org/officeDocument/2006/relationships/slideLayout" Target="../slideLayouts/slideLayout7.xml"/><Relationship Id="rId6" Type="http://schemas.openxmlformats.org/officeDocument/2006/relationships/image" Target="../media/image952.jpeg"/><Relationship Id="rId5" Type="http://schemas.openxmlformats.org/officeDocument/2006/relationships/image" Target="../media/image951.jpeg"/><Relationship Id="rId10" Type="http://schemas.openxmlformats.org/officeDocument/2006/relationships/image" Target="../media/image956.jpeg"/><Relationship Id="rId4" Type="http://schemas.openxmlformats.org/officeDocument/2006/relationships/image" Target="../media/image950.jpeg"/><Relationship Id="rId9" Type="http://schemas.openxmlformats.org/officeDocument/2006/relationships/image" Target="../media/image955.jpeg"/></Relationships>
</file>

<file path=ppt/slides/_rels/slide346.xml.rels><?xml version="1.0" encoding="UTF-8" standalone="yes"?>
<Relationships xmlns="http://schemas.openxmlformats.org/package/2006/relationships"><Relationship Id="rId3" Type="http://schemas.openxmlformats.org/officeDocument/2006/relationships/oleObject" Target="../embeddings/oleObject813.bin"/><Relationship Id="rId2" Type="http://schemas.openxmlformats.org/officeDocument/2006/relationships/slideLayout" Target="../slideLayouts/slideLayout7.xml"/><Relationship Id="rId1" Type="http://schemas.openxmlformats.org/officeDocument/2006/relationships/vmlDrawing" Target="../drawings/vmlDrawing185.vml"/><Relationship Id="rId6" Type="http://schemas.openxmlformats.org/officeDocument/2006/relationships/image" Target="../media/image958.emf"/><Relationship Id="rId5" Type="http://schemas.openxmlformats.org/officeDocument/2006/relationships/oleObject" Target="../embeddings/oleObject814.bin"/><Relationship Id="rId4" Type="http://schemas.openxmlformats.org/officeDocument/2006/relationships/image" Target="../media/image957.emf"/></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961.wmf"/><Relationship Id="rId13" Type="http://schemas.openxmlformats.org/officeDocument/2006/relationships/image" Target="../media/image180.png"/><Relationship Id="rId3" Type="http://schemas.openxmlformats.org/officeDocument/2006/relationships/oleObject" Target="../embeddings/oleObject815.bin"/><Relationship Id="rId7" Type="http://schemas.openxmlformats.org/officeDocument/2006/relationships/oleObject" Target="../embeddings/oleObject817.bin"/><Relationship Id="rId12"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186.vml"/><Relationship Id="rId6" Type="http://schemas.openxmlformats.org/officeDocument/2006/relationships/image" Target="../media/image960.wmf"/><Relationship Id="rId11" Type="http://schemas.openxmlformats.org/officeDocument/2006/relationships/image" Target="../media/image16.png"/><Relationship Id="rId5" Type="http://schemas.openxmlformats.org/officeDocument/2006/relationships/oleObject" Target="../embeddings/oleObject816.bin"/><Relationship Id="rId10" Type="http://schemas.openxmlformats.org/officeDocument/2006/relationships/image" Target="../media/image15.png"/><Relationship Id="rId4" Type="http://schemas.openxmlformats.org/officeDocument/2006/relationships/image" Target="../media/image959.wmf"/><Relationship Id="rId9" Type="http://schemas.openxmlformats.org/officeDocument/2006/relationships/oleObject" Target="../embeddings/oleObject818.bin"/></Relationships>
</file>

<file path=ppt/slides/_rels/slide349.xml.rels><?xml version="1.0" encoding="UTF-8" standalone="yes"?>
<Relationships xmlns="http://schemas.openxmlformats.org/package/2006/relationships"><Relationship Id="rId8" Type="http://schemas.openxmlformats.org/officeDocument/2006/relationships/oleObject" Target="../embeddings/oleObject822.bin"/><Relationship Id="rId13" Type="http://schemas.openxmlformats.org/officeDocument/2006/relationships/oleObject" Target="../embeddings/oleObject825.bin"/><Relationship Id="rId3" Type="http://schemas.openxmlformats.org/officeDocument/2006/relationships/oleObject" Target="../embeddings/oleObject819.bin"/><Relationship Id="rId7" Type="http://schemas.openxmlformats.org/officeDocument/2006/relationships/oleObject" Target="../embeddings/oleObject821.bin"/><Relationship Id="rId12" Type="http://schemas.openxmlformats.org/officeDocument/2006/relationships/oleObject" Target="../embeddings/oleObject824.bin"/><Relationship Id="rId2" Type="http://schemas.openxmlformats.org/officeDocument/2006/relationships/slideLayout" Target="../slideLayouts/slideLayout7.xml"/><Relationship Id="rId16" Type="http://schemas.openxmlformats.org/officeDocument/2006/relationships/image" Target="../media/image968.png"/><Relationship Id="rId1" Type="http://schemas.openxmlformats.org/officeDocument/2006/relationships/vmlDrawing" Target="../drawings/vmlDrawing187.vml"/><Relationship Id="rId6" Type="http://schemas.openxmlformats.org/officeDocument/2006/relationships/image" Target="../media/image963.wmf"/><Relationship Id="rId11" Type="http://schemas.openxmlformats.org/officeDocument/2006/relationships/image" Target="../media/image965.wmf"/><Relationship Id="rId5" Type="http://schemas.openxmlformats.org/officeDocument/2006/relationships/oleObject" Target="../embeddings/oleObject820.bin"/><Relationship Id="rId15" Type="http://schemas.openxmlformats.org/officeDocument/2006/relationships/oleObject" Target="../embeddings/oleObject826.bin"/><Relationship Id="rId10" Type="http://schemas.openxmlformats.org/officeDocument/2006/relationships/oleObject" Target="../embeddings/oleObject823.bin"/><Relationship Id="rId4" Type="http://schemas.openxmlformats.org/officeDocument/2006/relationships/image" Target="../media/image962.wmf"/><Relationship Id="rId9" Type="http://schemas.openxmlformats.org/officeDocument/2006/relationships/image" Target="../media/image964.wmf"/><Relationship Id="rId14" Type="http://schemas.openxmlformats.org/officeDocument/2006/relationships/image" Target="../media/image966.wmf"/></Relationships>
</file>

<file path=ppt/slides/_rels/slide3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7.xml"/><Relationship Id="rId4" Type="http://schemas.openxmlformats.org/officeDocument/2006/relationships/image" Target="../media/image31.gif"/></Relationships>
</file>

<file path=ppt/slides/_rels/slide350.xml.rels><?xml version="1.0" encoding="UTF-8" standalone="yes"?>
<Relationships xmlns="http://schemas.openxmlformats.org/package/2006/relationships"><Relationship Id="rId8" Type="http://schemas.openxmlformats.org/officeDocument/2006/relationships/image" Target="../media/image969.wmf"/><Relationship Id="rId3" Type="http://schemas.openxmlformats.org/officeDocument/2006/relationships/oleObject" Target="../embeddings/oleObject827.bin"/><Relationship Id="rId7" Type="http://schemas.openxmlformats.org/officeDocument/2006/relationships/oleObject" Target="../embeddings/oleObject829.bin"/><Relationship Id="rId12" Type="http://schemas.openxmlformats.org/officeDocument/2006/relationships/image" Target="../media/image971.wmf"/><Relationship Id="rId2" Type="http://schemas.openxmlformats.org/officeDocument/2006/relationships/slideLayout" Target="../slideLayouts/slideLayout7.xml"/><Relationship Id="rId1" Type="http://schemas.openxmlformats.org/officeDocument/2006/relationships/vmlDrawing" Target="../drawings/vmlDrawing188.vml"/><Relationship Id="rId6" Type="http://schemas.openxmlformats.org/officeDocument/2006/relationships/image" Target="../media/image968.wmf"/><Relationship Id="rId11" Type="http://schemas.openxmlformats.org/officeDocument/2006/relationships/oleObject" Target="../embeddings/oleObject831.bin"/><Relationship Id="rId5" Type="http://schemas.openxmlformats.org/officeDocument/2006/relationships/oleObject" Target="../embeddings/oleObject828.bin"/><Relationship Id="rId10" Type="http://schemas.openxmlformats.org/officeDocument/2006/relationships/image" Target="../media/image970.wmf"/><Relationship Id="rId4" Type="http://schemas.openxmlformats.org/officeDocument/2006/relationships/image" Target="../media/image967.wmf"/><Relationship Id="rId9" Type="http://schemas.openxmlformats.org/officeDocument/2006/relationships/oleObject" Target="../embeddings/oleObject830.bin"/></Relationships>
</file>

<file path=ppt/slides/_rels/slide351.xml.rels><?xml version="1.0" encoding="UTF-8" standalone="yes"?>
<Relationships xmlns="http://schemas.openxmlformats.org/package/2006/relationships"><Relationship Id="rId3" Type="http://schemas.openxmlformats.org/officeDocument/2006/relationships/oleObject" Target="../embeddings/oleObject832.bin"/><Relationship Id="rId2" Type="http://schemas.openxmlformats.org/officeDocument/2006/relationships/slideLayout" Target="../slideLayouts/slideLayout7.xml"/><Relationship Id="rId1" Type="http://schemas.openxmlformats.org/officeDocument/2006/relationships/vmlDrawing" Target="../drawings/vmlDrawing189.vml"/><Relationship Id="rId6" Type="http://schemas.openxmlformats.org/officeDocument/2006/relationships/image" Target="../media/image973.wmf"/><Relationship Id="rId5" Type="http://schemas.openxmlformats.org/officeDocument/2006/relationships/oleObject" Target="../embeddings/oleObject833.bin"/><Relationship Id="rId4" Type="http://schemas.openxmlformats.org/officeDocument/2006/relationships/image" Target="../media/image972.emf"/></Relationships>
</file>

<file path=ppt/slides/_rels/slide352.xml.rels><?xml version="1.0" encoding="UTF-8" standalone="yes"?>
<Relationships xmlns="http://schemas.openxmlformats.org/package/2006/relationships"><Relationship Id="rId8" Type="http://schemas.openxmlformats.org/officeDocument/2006/relationships/image" Target="../media/image976.wmf"/><Relationship Id="rId13" Type="http://schemas.openxmlformats.org/officeDocument/2006/relationships/image" Target="../media/image33.png"/><Relationship Id="rId3" Type="http://schemas.openxmlformats.org/officeDocument/2006/relationships/oleObject" Target="../embeddings/oleObject834.bin"/><Relationship Id="rId7" Type="http://schemas.openxmlformats.org/officeDocument/2006/relationships/oleObject" Target="../embeddings/oleObject836.bin"/><Relationship Id="rId12" Type="http://schemas.openxmlformats.org/officeDocument/2006/relationships/image" Target="../media/image978.wmf"/><Relationship Id="rId2" Type="http://schemas.openxmlformats.org/officeDocument/2006/relationships/slideLayout" Target="../slideLayouts/slideLayout7.xml"/><Relationship Id="rId1" Type="http://schemas.openxmlformats.org/officeDocument/2006/relationships/vmlDrawing" Target="../drawings/vmlDrawing190.vml"/><Relationship Id="rId6" Type="http://schemas.openxmlformats.org/officeDocument/2006/relationships/image" Target="../media/image975.wmf"/><Relationship Id="rId11" Type="http://schemas.openxmlformats.org/officeDocument/2006/relationships/oleObject" Target="../embeddings/oleObject838.bin"/><Relationship Id="rId5" Type="http://schemas.openxmlformats.org/officeDocument/2006/relationships/oleObject" Target="../embeddings/oleObject835.bin"/><Relationship Id="rId10" Type="http://schemas.openxmlformats.org/officeDocument/2006/relationships/image" Target="../media/image977.wmf"/><Relationship Id="rId4" Type="http://schemas.openxmlformats.org/officeDocument/2006/relationships/image" Target="../media/image974.wmf"/><Relationship Id="rId9" Type="http://schemas.openxmlformats.org/officeDocument/2006/relationships/oleObject" Target="../embeddings/oleObject837.bin"/><Relationship Id="rId14" Type="http://schemas.openxmlformats.org/officeDocument/2006/relationships/image" Target="../media/image341.png"/></Relationships>
</file>

<file path=ppt/slides/_rels/slide353.xml.rels><?xml version="1.0" encoding="UTF-8" standalone="yes"?>
<Relationships xmlns="http://schemas.openxmlformats.org/package/2006/relationships"><Relationship Id="rId8" Type="http://schemas.openxmlformats.org/officeDocument/2006/relationships/image" Target="../media/image981.wmf"/><Relationship Id="rId3" Type="http://schemas.openxmlformats.org/officeDocument/2006/relationships/oleObject" Target="../embeddings/oleObject839.bin"/><Relationship Id="rId7" Type="http://schemas.openxmlformats.org/officeDocument/2006/relationships/oleObject" Target="../embeddings/oleObject841.bin"/><Relationship Id="rId2" Type="http://schemas.openxmlformats.org/officeDocument/2006/relationships/slideLayout" Target="../slideLayouts/slideLayout7.xml"/><Relationship Id="rId1" Type="http://schemas.openxmlformats.org/officeDocument/2006/relationships/vmlDrawing" Target="../drawings/vmlDrawing191.vml"/><Relationship Id="rId6" Type="http://schemas.openxmlformats.org/officeDocument/2006/relationships/image" Target="../media/image980.wmf"/><Relationship Id="rId5" Type="http://schemas.openxmlformats.org/officeDocument/2006/relationships/oleObject" Target="../embeddings/oleObject840.bin"/><Relationship Id="rId4" Type="http://schemas.openxmlformats.org/officeDocument/2006/relationships/image" Target="../media/image979.emf"/></Relationships>
</file>

<file path=ppt/slides/_rels/slide354.xml.rels><?xml version="1.0" encoding="UTF-8" standalone="yes"?>
<Relationships xmlns="http://schemas.openxmlformats.org/package/2006/relationships"><Relationship Id="rId8" Type="http://schemas.openxmlformats.org/officeDocument/2006/relationships/image" Target="../media/image984.wmf"/><Relationship Id="rId13" Type="http://schemas.openxmlformats.org/officeDocument/2006/relationships/image" Target="../media/image988.png"/><Relationship Id="rId18" Type="http://schemas.openxmlformats.org/officeDocument/2006/relationships/image" Target="../media/image244.png"/><Relationship Id="rId3" Type="http://schemas.openxmlformats.org/officeDocument/2006/relationships/oleObject" Target="../embeddings/oleObject842.bin"/><Relationship Id="rId7" Type="http://schemas.openxmlformats.org/officeDocument/2006/relationships/oleObject" Target="../embeddings/oleObject844.bin"/><Relationship Id="rId12" Type="http://schemas.openxmlformats.org/officeDocument/2006/relationships/image" Target="../media/image987.png"/><Relationship Id="rId17" Type="http://schemas.openxmlformats.org/officeDocument/2006/relationships/oleObject" Target="../embeddings/oleObject849.bin"/><Relationship Id="rId2" Type="http://schemas.openxmlformats.org/officeDocument/2006/relationships/slideLayout" Target="../slideLayouts/slideLayout7.xml"/><Relationship Id="rId16" Type="http://schemas.openxmlformats.org/officeDocument/2006/relationships/oleObject" Target="../embeddings/oleObject848.bin"/><Relationship Id="rId20" Type="http://schemas.openxmlformats.org/officeDocument/2006/relationships/oleObject" Target="../embeddings/oleObject851.bin"/><Relationship Id="rId1" Type="http://schemas.openxmlformats.org/officeDocument/2006/relationships/vmlDrawing" Target="../drawings/vmlDrawing192.vml"/><Relationship Id="rId6" Type="http://schemas.openxmlformats.org/officeDocument/2006/relationships/image" Target="../media/image983.wmf"/><Relationship Id="rId11" Type="http://schemas.openxmlformats.org/officeDocument/2006/relationships/image" Target="../media/image986.png"/><Relationship Id="rId5" Type="http://schemas.openxmlformats.org/officeDocument/2006/relationships/oleObject" Target="../embeddings/oleObject843.bin"/><Relationship Id="rId15" Type="http://schemas.openxmlformats.org/officeDocument/2006/relationships/oleObject" Target="../embeddings/oleObject847.bin"/><Relationship Id="rId10" Type="http://schemas.openxmlformats.org/officeDocument/2006/relationships/image" Target="../media/image985.wmf"/><Relationship Id="rId19" Type="http://schemas.openxmlformats.org/officeDocument/2006/relationships/oleObject" Target="../embeddings/oleObject850.bin"/><Relationship Id="rId4" Type="http://schemas.openxmlformats.org/officeDocument/2006/relationships/image" Target="../media/image982.wmf"/><Relationship Id="rId9" Type="http://schemas.openxmlformats.org/officeDocument/2006/relationships/oleObject" Target="../embeddings/oleObject845.bin"/><Relationship Id="rId14" Type="http://schemas.openxmlformats.org/officeDocument/2006/relationships/oleObject" Target="../embeddings/oleObject846.bin"/></Relationships>
</file>

<file path=ppt/slides/_rels/slide355.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0.png"/><Relationship Id="rId18" Type="http://schemas.openxmlformats.org/officeDocument/2006/relationships/oleObject" Target="../embeddings/oleObject852.bin"/><Relationship Id="rId26" Type="http://schemas.openxmlformats.org/officeDocument/2006/relationships/oleObject" Target="../embeddings/oleObject856.bin"/><Relationship Id="rId3" Type="http://schemas.openxmlformats.org/officeDocument/2006/relationships/image" Target="../media/image250.png"/><Relationship Id="rId21" Type="http://schemas.openxmlformats.org/officeDocument/2006/relationships/image" Target="../media/image987.wmf"/><Relationship Id="rId7" Type="http://schemas.openxmlformats.org/officeDocument/2006/relationships/image" Target="../media/image254.png"/><Relationship Id="rId12" Type="http://schemas.openxmlformats.org/officeDocument/2006/relationships/image" Target="../media/image259.png"/><Relationship Id="rId17" Type="http://schemas.openxmlformats.org/officeDocument/2006/relationships/image" Target="../media/image264.png"/><Relationship Id="rId25" Type="http://schemas.openxmlformats.org/officeDocument/2006/relationships/image" Target="../media/image989.wmf"/><Relationship Id="rId2" Type="http://schemas.openxmlformats.org/officeDocument/2006/relationships/slideLayout" Target="../slideLayouts/slideLayout7.xml"/><Relationship Id="rId16" Type="http://schemas.openxmlformats.org/officeDocument/2006/relationships/image" Target="../media/image263.png"/><Relationship Id="rId20" Type="http://schemas.openxmlformats.org/officeDocument/2006/relationships/oleObject" Target="../embeddings/oleObject853.bin"/><Relationship Id="rId29" Type="http://schemas.openxmlformats.org/officeDocument/2006/relationships/image" Target="../media/image2660.png"/><Relationship Id="rId1" Type="http://schemas.openxmlformats.org/officeDocument/2006/relationships/vmlDrawing" Target="../drawings/vmlDrawing193.vml"/><Relationship Id="rId6" Type="http://schemas.openxmlformats.org/officeDocument/2006/relationships/image" Target="../media/image253.png"/><Relationship Id="rId11" Type="http://schemas.openxmlformats.org/officeDocument/2006/relationships/image" Target="../media/image258.png"/><Relationship Id="rId24" Type="http://schemas.openxmlformats.org/officeDocument/2006/relationships/oleObject" Target="../embeddings/oleObject855.bin"/><Relationship Id="rId5" Type="http://schemas.openxmlformats.org/officeDocument/2006/relationships/image" Target="../media/image252.png"/><Relationship Id="rId15" Type="http://schemas.openxmlformats.org/officeDocument/2006/relationships/image" Target="../media/image262.png"/><Relationship Id="rId23" Type="http://schemas.openxmlformats.org/officeDocument/2006/relationships/image" Target="../media/image988.wmf"/><Relationship Id="rId28" Type="http://schemas.openxmlformats.org/officeDocument/2006/relationships/image" Target="../media/image265.png"/><Relationship Id="rId10" Type="http://schemas.openxmlformats.org/officeDocument/2006/relationships/image" Target="../media/image257.png"/><Relationship Id="rId19" Type="http://schemas.openxmlformats.org/officeDocument/2006/relationships/image" Target="../media/image986.wmf"/><Relationship Id="rId31" Type="http://schemas.openxmlformats.org/officeDocument/2006/relationships/image" Target="../media/image2680.png"/><Relationship Id="rId4" Type="http://schemas.openxmlformats.org/officeDocument/2006/relationships/image" Target="../media/image251.png"/><Relationship Id="rId9" Type="http://schemas.openxmlformats.org/officeDocument/2006/relationships/image" Target="../media/image256.png"/><Relationship Id="rId14" Type="http://schemas.openxmlformats.org/officeDocument/2006/relationships/image" Target="../media/image2610.png"/><Relationship Id="rId22" Type="http://schemas.openxmlformats.org/officeDocument/2006/relationships/oleObject" Target="../embeddings/oleObject854.bin"/><Relationship Id="rId27" Type="http://schemas.openxmlformats.org/officeDocument/2006/relationships/image" Target="../media/image990.wmf"/><Relationship Id="rId30" Type="http://schemas.openxmlformats.org/officeDocument/2006/relationships/image" Target="../media/image267.png"/></Relationships>
</file>

<file path=ppt/slides/_rels/slide356.xml.rels><?xml version="1.0" encoding="UTF-8" standalone="yes"?>
<Relationships xmlns="http://schemas.openxmlformats.org/package/2006/relationships"><Relationship Id="rId8" Type="http://schemas.openxmlformats.org/officeDocument/2006/relationships/image" Target="../media/image993.wmf"/><Relationship Id="rId3" Type="http://schemas.openxmlformats.org/officeDocument/2006/relationships/oleObject" Target="../embeddings/oleObject857.bin"/><Relationship Id="rId7" Type="http://schemas.openxmlformats.org/officeDocument/2006/relationships/oleObject" Target="../embeddings/oleObject859.bin"/><Relationship Id="rId2" Type="http://schemas.openxmlformats.org/officeDocument/2006/relationships/slideLayout" Target="../slideLayouts/slideLayout7.xml"/><Relationship Id="rId1" Type="http://schemas.openxmlformats.org/officeDocument/2006/relationships/vmlDrawing" Target="../drawings/vmlDrawing194.vml"/><Relationship Id="rId6" Type="http://schemas.openxmlformats.org/officeDocument/2006/relationships/image" Target="../media/image992.wmf"/><Relationship Id="rId5" Type="http://schemas.openxmlformats.org/officeDocument/2006/relationships/oleObject" Target="../embeddings/oleObject858.bin"/><Relationship Id="rId4" Type="http://schemas.openxmlformats.org/officeDocument/2006/relationships/image" Target="../media/image991.wmf"/></Relationships>
</file>

<file path=ppt/slides/_rels/slide357.xml.rels><?xml version="1.0" encoding="UTF-8" standalone="yes"?>
<Relationships xmlns="http://schemas.openxmlformats.org/package/2006/relationships"><Relationship Id="rId3" Type="http://schemas.openxmlformats.org/officeDocument/2006/relationships/oleObject" Target="../embeddings/oleObject860.bin"/><Relationship Id="rId2" Type="http://schemas.openxmlformats.org/officeDocument/2006/relationships/slideLayout" Target="../slideLayouts/slideLayout7.xml"/><Relationship Id="rId1" Type="http://schemas.openxmlformats.org/officeDocument/2006/relationships/vmlDrawing" Target="../drawings/vmlDrawing195.vml"/><Relationship Id="rId6" Type="http://schemas.openxmlformats.org/officeDocument/2006/relationships/image" Target="../media/image995.wmf"/><Relationship Id="rId5" Type="http://schemas.openxmlformats.org/officeDocument/2006/relationships/oleObject" Target="../embeddings/oleObject861.bin"/><Relationship Id="rId4" Type="http://schemas.openxmlformats.org/officeDocument/2006/relationships/image" Target="../media/image994.wmf"/></Relationships>
</file>

<file path=ppt/slides/_rels/slide358.xml.rels><?xml version="1.0" encoding="UTF-8" standalone="yes"?>
<Relationships xmlns="http://schemas.openxmlformats.org/package/2006/relationships"><Relationship Id="rId8" Type="http://schemas.openxmlformats.org/officeDocument/2006/relationships/image" Target="../media/image998.wmf"/><Relationship Id="rId3" Type="http://schemas.openxmlformats.org/officeDocument/2006/relationships/oleObject" Target="../embeddings/oleObject862.bin"/><Relationship Id="rId7" Type="http://schemas.openxmlformats.org/officeDocument/2006/relationships/oleObject" Target="../embeddings/oleObject864.bin"/><Relationship Id="rId2" Type="http://schemas.openxmlformats.org/officeDocument/2006/relationships/slideLayout" Target="../slideLayouts/slideLayout7.xml"/><Relationship Id="rId1" Type="http://schemas.openxmlformats.org/officeDocument/2006/relationships/vmlDrawing" Target="../drawings/vmlDrawing196.vml"/><Relationship Id="rId6" Type="http://schemas.openxmlformats.org/officeDocument/2006/relationships/image" Target="../media/image997.wmf"/><Relationship Id="rId5" Type="http://schemas.openxmlformats.org/officeDocument/2006/relationships/oleObject" Target="../embeddings/oleObject863.bin"/><Relationship Id="rId4" Type="http://schemas.openxmlformats.org/officeDocument/2006/relationships/image" Target="../media/image996.wmf"/></Relationships>
</file>

<file path=ppt/slides/_rels/slide359.xml.rels><?xml version="1.0" encoding="UTF-8" standalone="yes"?>
<Relationships xmlns="http://schemas.openxmlformats.org/package/2006/relationships"><Relationship Id="rId8" Type="http://schemas.openxmlformats.org/officeDocument/2006/relationships/image" Target="../media/image1001.wmf"/><Relationship Id="rId13" Type="http://schemas.openxmlformats.org/officeDocument/2006/relationships/oleObject" Target="../embeddings/oleObject870.bin"/><Relationship Id="rId18" Type="http://schemas.openxmlformats.org/officeDocument/2006/relationships/image" Target="../media/image1006.wmf"/><Relationship Id="rId3" Type="http://schemas.openxmlformats.org/officeDocument/2006/relationships/oleObject" Target="../embeddings/oleObject865.bin"/><Relationship Id="rId21" Type="http://schemas.openxmlformats.org/officeDocument/2006/relationships/image" Target="../media/image820.png"/><Relationship Id="rId7" Type="http://schemas.openxmlformats.org/officeDocument/2006/relationships/oleObject" Target="../embeddings/oleObject867.bin"/><Relationship Id="rId12" Type="http://schemas.openxmlformats.org/officeDocument/2006/relationships/image" Target="../media/image1003.wmf"/><Relationship Id="rId17" Type="http://schemas.openxmlformats.org/officeDocument/2006/relationships/oleObject" Target="../embeddings/oleObject872.bin"/><Relationship Id="rId2" Type="http://schemas.openxmlformats.org/officeDocument/2006/relationships/slideLayout" Target="../slideLayouts/slideLayout7.xml"/><Relationship Id="rId16" Type="http://schemas.openxmlformats.org/officeDocument/2006/relationships/image" Target="../media/image1005.wmf"/><Relationship Id="rId20" Type="http://schemas.openxmlformats.org/officeDocument/2006/relationships/image" Target="../media/image1007.wmf"/><Relationship Id="rId1" Type="http://schemas.openxmlformats.org/officeDocument/2006/relationships/vmlDrawing" Target="../drawings/vmlDrawing197.vml"/><Relationship Id="rId6" Type="http://schemas.openxmlformats.org/officeDocument/2006/relationships/image" Target="../media/image1000.wmf"/><Relationship Id="rId11" Type="http://schemas.openxmlformats.org/officeDocument/2006/relationships/oleObject" Target="../embeddings/oleObject869.bin"/><Relationship Id="rId5" Type="http://schemas.openxmlformats.org/officeDocument/2006/relationships/oleObject" Target="../embeddings/oleObject866.bin"/><Relationship Id="rId15" Type="http://schemas.openxmlformats.org/officeDocument/2006/relationships/oleObject" Target="../embeddings/oleObject871.bin"/><Relationship Id="rId10" Type="http://schemas.openxmlformats.org/officeDocument/2006/relationships/image" Target="../media/image1002.wmf"/><Relationship Id="rId19" Type="http://schemas.openxmlformats.org/officeDocument/2006/relationships/oleObject" Target="../embeddings/oleObject873.bin"/><Relationship Id="rId4" Type="http://schemas.openxmlformats.org/officeDocument/2006/relationships/image" Target="../media/image999.wmf"/><Relationship Id="rId9" Type="http://schemas.openxmlformats.org/officeDocument/2006/relationships/oleObject" Target="../embeddings/oleObject868.bin"/><Relationship Id="rId14" Type="http://schemas.openxmlformats.org/officeDocument/2006/relationships/image" Target="../media/image1004.wmf"/></Relationships>
</file>

<file path=ppt/slides/_rels/slide3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3" Type="http://schemas.openxmlformats.org/officeDocument/2006/relationships/oleObject" Target="../embeddings/oleObject879.bin"/><Relationship Id="rId18" Type="http://schemas.openxmlformats.org/officeDocument/2006/relationships/oleObject" Target="../embeddings/oleObject882.bin"/><Relationship Id="rId26" Type="http://schemas.openxmlformats.org/officeDocument/2006/relationships/oleObject" Target="../embeddings/oleObject886.bin"/><Relationship Id="rId39" Type="http://schemas.openxmlformats.org/officeDocument/2006/relationships/image" Target="../media/image1024.wmf"/><Relationship Id="rId21" Type="http://schemas.openxmlformats.org/officeDocument/2006/relationships/image" Target="../media/image1015.wmf"/><Relationship Id="rId34" Type="http://schemas.openxmlformats.org/officeDocument/2006/relationships/oleObject" Target="../embeddings/oleObject890.bin"/><Relationship Id="rId7" Type="http://schemas.openxmlformats.org/officeDocument/2006/relationships/oleObject" Target="../embeddings/oleObject876.bin"/><Relationship Id="rId12" Type="http://schemas.openxmlformats.org/officeDocument/2006/relationships/image" Target="../media/image1004.wmf"/><Relationship Id="rId17" Type="http://schemas.openxmlformats.org/officeDocument/2006/relationships/image" Target="../media/image1013.wmf"/><Relationship Id="rId25" Type="http://schemas.openxmlformats.org/officeDocument/2006/relationships/image" Target="../media/image1017.wmf"/><Relationship Id="rId33" Type="http://schemas.openxmlformats.org/officeDocument/2006/relationships/image" Target="../media/image1021.wmf"/><Relationship Id="rId38" Type="http://schemas.openxmlformats.org/officeDocument/2006/relationships/oleObject" Target="../embeddings/oleObject892.bin"/><Relationship Id="rId2" Type="http://schemas.openxmlformats.org/officeDocument/2006/relationships/slideLayout" Target="../slideLayouts/slideLayout7.xml"/><Relationship Id="rId16" Type="http://schemas.openxmlformats.org/officeDocument/2006/relationships/oleObject" Target="../embeddings/oleObject881.bin"/><Relationship Id="rId20" Type="http://schemas.openxmlformats.org/officeDocument/2006/relationships/oleObject" Target="../embeddings/oleObject883.bin"/><Relationship Id="rId29" Type="http://schemas.openxmlformats.org/officeDocument/2006/relationships/image" Target="../media/image1019.wmf"/><Relationship Id="rId1" Type="http://schemas.openxmlformats.org/officeDocument/2006/relationships/vmlDrawing" Target="../drawings/vmlDrawing198.vml"/><Relationship Id="rId6" Type="http://schemas.openxmlformats.org/officeDocument/2006/relationships/image" Target="../media/image1009.wmf"/><Relationship Id="rId11" Type="http://schemas.openxmlformats.org/officeDocument/2006/relationships/oleObject" Target="../embeddings/oleObject878.bin"/><Relationship Id="rId24" Type="http://schemas.openxmlformats.org/officeDocument/2006/relationships/oleObject" Target="../embeddings/oleObject885.bin"/><Relationship Id="rId32" Type="http://schemas.openxmlformats.org/officeDocument/2006/relationships/oleObject" Target="../embeddings/oleObject889.bin"/><Relationship Id="rId37" Type="http://schemas.openxmlformats.org/officeDocument/2006/relationships/image" Target="../media/image1023.wmf"/><Relationship Id="rId40" Type="http://schemas.openxmlformats.org/officeDocument/2006/relationships/oleObject" Target="../embeddings/oleObject893.bin"/><Relationship Id="rId5" Type="http://schemas.openxmlformats.org/officeDocument/2006/relationships/oleObject" Target="../embeddings/oleObject875.bin"/><Relationship Id="rId15" Type="http://schemas.openxmlformats.org/officeDocument/2006/relationships/oleObject" Target="../embeddings/oleObject880.bin"/><Relationship Id="rId23" Type="http://schemas.openxmlformats.org/officeDocument/2006/relationships/image" Target="../media/image1016.wmf"/><Relationship Id="rId28" Type="http://schemas.openxmlformats.org/officeDocument/2006/relationships/oleObject" Target="../embeddings/oleObject887.bin"/><Relationship Id="rId36" Type="http://schemas.openxmlformats.org/officeDocument/2006/relationships/oleObject" Target="../embeddings/oleObject891.bin"/><Relationship Id="rId10" Type="http://schemas.openxmlformats.org/officeDocument/2006/relationships/image" Target="../media/image1011.wmf"/><Relationship Id="rId19" Type="http://schemas.openxmlformats.org/officeDocument/2006/relationships/image" Target="../media/image1014.wmf"/><Relationship Id="rId31" Type="http://schemas.openxmlformats.org/officeDocument/2006/relationships/image" Target="../media/image1020.wmf"/><Relationship Id="rId4" Type="http://schemas.openxmlformats.org/officeDocument/2006/relationships/image" Target="../media/image1008.wmf"/><Relationship Id="rId9" Type="http://schemas.openxmlformats.org/officeDocument/2006/relationships/oleObject" Target="../embeddings/oleObject877.bin"/><Relationship Id="rId14" Type="http://schemas.openxmlformats.org/officeDocument/2006/relationships/image" Target="../media/image1012.wmf"/><Relationship Id="rId22" Type="http://schemas.openxmlformats.org/officeDocument/2006/relationships/oleObject" Target="../embeddings/oleObject884.bin"/><Relationship Id="rId27" Type="http://schemas.openxmlformats.org/officeDocument/2006/relationships/image" Target="../media/image1018.wmf"/><Relationship Id="rId30" Type="http://schemas.openxmlformats.org/officeDocument/2006/relationships/oleObject" Target="../embeddings/oleObject888.bin"/><Relationship Id="rId35" Type="http://schemas.openxmlformats.org/officeDocument/2006/relationships/image" Target="../media/image1022.wmf"/><Relationship Id="rId8" Type="http://schemas.openxmlformats.org/officeDocument/2006/relationships/image" Target="../media/image1010.wmf"/><Relationship Id="rId3" Type="http://schemas.openxmlformats.org/officeDocument/2006/relationships/oleObject" Target="../embeddings/oleObject874.bin"/></Relationships>
</file>

<file path=ppt/slides/_rels/slide361.xml.rels><?xml version="1.0" encoding="UTF-8" standalone="yes"?>
<Relationships xmlns="http://schemas.openxmlformats.org/package/2006/relationships"><Relationship Id="rId3" Type="http://schemas.openxmlformats.org/officeDocument/2006/relationships/oleObject" Target="../embeddings/oleObject894.bin"/><Relationship Id="rId2" Type="http://schemas.openxmlformats.org/officeDocument/2006/relationships/slideLayout" Target="../slideLayouts/slideLayout7.xml"/><Relationship Id="rId1" Type="http://schemas.openxmlformats.org/officeDocument/2006/relationships/vmlDrawing" Target="../drawings/vmlDrawing199.vml"/><Relationship Id="rId4" Type="http://schemas.openxmlformats.org/officeDocument/2006/relationships/image" Target="../media/image1025.wmf"/></Relationships>
</file>

<file path=ppt/slides/_rels/slide3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8" Type="http://schemas.openxmlformats.org/officeDocument/2006/relationships/image" Target="../media/image1028.wmf"/><Relationship Id="rId13" Type="http://schemas.openxmlformats.org/officeDocument/2006/relationships/oleObject" Target="../embeddings/oleObject900.bin"/><Relationship Id="rId18" Type="http://schemas.openxmlformats.org/officeDocument/2006/relationships/image" Target="../media/image1033.wmf"/><Relationship Id="rId26" Type="http://schemas.openxmlformats.org/officeDocument/2006/relationships/image" Target="../media/image1037.wmf"/><Relationship Id="rId3" Type="http://schemas.openxmlformats.org/officeDocument/2006/relationships/oleObject" Target="../embeddings/oleObject895.bin"/><Relationship Id="rId21" Type="http://schemas.openxmlformats.org/officeDocument/2006/relationships/oleObject" Target="../embeddings/oleObject904.bin"/><Relationship Id="rId7" Type="http://schemas.openxmlformats.org/officeDocument/2006/relationships/oleObject" Target="../embeddings/oleObject897.bin"/><Relationship Id="rId12" Type="http://schemas.openxmlformats.org/officeDocument/2006/relationships/image" Target="../media/image1030.wmf"/><Relationship Id="rId17" Type="http://schemas.openxmlformats.org/officeDocument/2006/relationships/oleObject" Target="../embeddings/oleObject902.bin"/><Relationship Id="rId25" Type="http://schemas.openxmlformats.org/officeDocument/2006/relationships/oleObject" Target="../embeddings/oleObject906.bin"/><Relationship Id="rId2" Type="http://schemas.openxmlformats.org/officeDocument/2006/relationships/slideLayout" Target="../slideLayouts/slideLayout7.xml"/><Relationship Id="rId16" Type="http://schemas.openxmlformats.org/officeDocument/2006/relationships/image" Target="../media/image1032.wmf"/><Relationship Id="rId20" Type="http://schemas.openxmlformats.org/officeDocument/2006/relationships/image" Target="../media/image1034.wmf"/><Relationship Id="rId29" Type="http://schemas.openxmlformats.org/officeDocument/2006/relationships/oleObject" Target="../embeddings/oleObject908.bin"/><Relationship Id="rId1" Type="http://schemas.openxmlformats.org/officeDocument/2006/relationships/vmlDrawing" Target="../drawings/vmlDrawing200.vml"/><Relationship Id="rId6" Type="http://schemas.openxmlformats.org/officeDocument/2006/relationships/image" Target="../media/image1027.wmf"/><Relationship Id="rId11" Type="http://schemas.openxmlformats.org/officeDocument/2006/relationships/oleObject" Target="../embeddings/oleObject899.bin"/><Relationship Id="rId24" Type="http://schemas.openxmlformats.org/officeDocument/2006/relationships/image" Target="../media/image1036.wmf"/><Relationship Id="rId5" Type="http://schemas.openxmlformats.org/officeDocument/2006/relationships/oleObject" Target="../embeddings/oleObject896.bin"/><Relationship Id="rId15" Type="http://schemas.openxmlformats.org/officeDocument/2006/relationships/oleObject" Target="../embeddings/oleObject901.bin"/><Relationship Id="rId23" Type="http://schemas.openxmlformats.org/officeDocument/2006/relationships/oleObject" Target="../embeddings/oleObject905.bin"/><Relationship Id="rId28" Type="http://schemas.openxmlformats.org/officeDocument/2006/relationships/image" Target="../media/image1038.wmf"/><Relationship Id="rId10" Type="http://schemas.openxmlformats.org/officeDocument/2006/relationships/image" Target="../media/image1029.wmf"/><Relationship Id="rId19" Type="http://schemas.openxmlformats.org/officeDocument/2006/relationships/oleObject" Target="../embeddings/oleObject903.bin"/><Relationship Id="rId4" Type="http://schemas.openxmlformats.org/officeDocument/2006/relationships/image" Target="../media/image1026.wmf"/><Relationship Id="rId9" Type="http://schemas.openxmlformats.org/officeDocument/2006/relationships/oleObject" Target="../embeddings/oleObject898.bin"/><Relationship Id="rId14" Type="http://schemas.openxmlformats.org/officeDocument/2006/relationships/image" Target="../media/image1031.wmf"/><Relationship Id="rId22" Type="http://schemas.openxmlformats.org/officeDocument/2006/relationships/image" Target="../media/image1035.wmf"/><Relationship Id="rId27" Type="http://schemas.openxmlformats.org/officeDocument/2006/relationships/oleObject" Target="../embeddings/oleObject907.bin"/><Relationship Id="rId30" Type="http://schemas.openxmlformats.org/officeDocument/2006/relationships/image" Target="../media/image1039.wmf"/></Relationships>
</file>

<file path=ppt/slides/_rels/slide365.xml.rels><?xml version="1.0" encoding="UTF-8" standalone="yes"?>
<Relationships xmlns="http://schemas.openxmlformats.org/package/2006/relationships"><Relationship Id="rId2" Type="http://schemas.openxmlformats.org/officeDocument/2006/relationships/image" Target="../media/image1040.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8" Type="http://schemas.openxmlformats.org/officeDocument/2006/relationships/image" Target="../media/image1043.wmf"/><Relationship Id="rId13" Type="http://schemas.openxmlformats.org/officeDocument/2006/relationships/oleObject" Target="../embeddings/oleObject914.bin"/><Relationship Id="rId18" Type="http://schemas.openxmlformats.org/officeDocument/2006/relationships/image" Target="../media/image1048.wmf"/><Relationship Id="rId3" Type="http://schemas.openxmlformats.org/officeDocument/2006/relationships/oleObject" Target="../embeddings/oleObject909.bin"/><Relationship Id="rId7" Type="http://schemas.openxmlformats.org/officeDocument/2006/relationships/oleObject" Target="../embeddings/oleObject911.bin"/><Relationship Id="rId12" Type="http://schemas.openxmlformats.org/officeDocument/2006/relationships/image" Target="../media/image1045.wmf"/><Relationship Id="rId17" Type="http://schemas.openxmlformats.org/officeDocument/2006/relationships/oleObject" Target="../embeddings/oleObject916.bin"/><Relationship Id="rId2" Type="http://schemas.openxmlformats.org/officeDocument/2006/relationships/slideLayout" Target="../slideLayouts/slideLayout7.xml"/><Relationship Id="rId16" Type="http://schemas.openxmlformats.org/officeDocument/2006/relationships/image" Target="../media/image1047.wmf"/><Relationship Id="rId1" Type="http://schemas.openxmlformats.org/officeDocument/2006/relationships/vmlDrawing" Target="../drawings/vmlDrawing201.vml"/><Relationship Id="rId6" Type="http://schemas.openxmlformats.org/officeDocument/2006/relationships/image" Target="../media/image1042.wmf"/><Relationship Id="rId11" Type="http://schemas.openxmlformats.org/officeDocument/2006/relationships/oleObject" Target="../embeddings/oleObject913.bin"/><Relationship Id="rId5" Type="http://schemas.openxmlformats.org/officeDocument/2006/relationships/oleObject" Target="../embeddings/oleObject910.bin"/><Relationship Id="rId15" Type="http://schemas.openxmlformats.org/officeDocument/2006/relationships/oleObject" Target="../embeddings/oleObject915.bin"/><Relationship Id="rId10" Type="http://schemas.openxmlformats.org/officeDocument/2006/relationships/image" Target="../media/image1044.wmf"/><Relationship Id="rId4" Type="http://schemas.openxmlformats.org/officeDocument/2006/relationships/image" Target="../media/image1041.wmf"/><Relationship Id="rId9" Type="http://schemas.openxmlformats.org/officeDocument/2006/relationships/oleObject" Target="../embeddings/oleObject912.bin"/><Relationship Id="rId14" Type="http://schemas.openxmlformats.org/officeDocument/2006/relationships/image" Target="../media/image1046.wmf"/></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917.bin"/><Relationship Id="rId7" Type="http://schemas.openxmlformats.org/officeDocument/2006/relationships/oleObject" Target="../embeddings/oleObject919.bin"/><Relationship Id="rId2" Type="http://schemas.openxmlformats.org/officeDocument/2006/relationships/slideLayout" Target="../slideLayouts/slideLayout7.xml"/><Relationship Id="rId1" Type="http://schemas.openxmlformats.org/officeDocument/2006/relationships/vmlDrawing" Target="../drawings/vmlDrawing202.vml"/><Relationship Id="rId6" Type="http://schemas.openxmlformats.org/officeDocument/2006/relationships/image" Target="../media/image1050.emf"/><Relationship Id="rId5" Type="http://schemas.openxmlformats.org/officeDocument/2006/relationships/oleObject" Target="../embeddings/oleObject918.bin"/><Relationship Id="rId4" Type="http://schemas.openxmlformats.org/officeDocument/2006/relationships/image" Target="../media/image1049.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2.wmf"/></Relationships>
</file>

<file path=ppt/slides/_rels/slide370.xml.rels><?xml version="1.0" encoding="UTF-8" standalone="yes"?>
<Relationships xmlns="http://schemas.openxmlformats.org/package/2006/relationships"><Relationship Id="rId3" Type="http://schemas.openxmlformats.org/officeDocument/2006/relationships/oleObject" Target="../embeddings/oleObject920.bin"/><Relationship Id="rId2" Type="http://schemas.openxmlformats.org/officeDocument/2006/relationships/slideLayout" Target="../slideLayouts/slideLayout7.xml"/><Relationship Id="rId1" Type="http://schemas.openxmlformats.org/officeDocument/2006/relationships/vmlDrawing" Target="../drawings/vmlDrawing203.vml"/><Relationship Id="rId6" Type="http://schemas.openxmlformats.org/officeDocument/2006/relationships/image" Target="../media/image1052.emf"/><Relationship Id="rId5" Type="http://schemas.openxmlformats.org/officeDocument/2006/relationships/oleObject" Target="../embeddings/oleObject921.bin"/><Relationship Id="rId4" Type="http://schemas.openxmlformats.org/officeDocument/2006/relationships/image" Target="../media/image1051.emf"/></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8" Type="http://schemas.openxmlformats.org/officeDocument/2006/relationships/image" Target="../media/image1055.wmf"/><Relationship Id="rId13" Type="http://schemas.openxmlformats.org/officeDocument/2006/relationships/oleObject" Target="../embeddings/oleObject927.bin"/><Relationship Id="rId18" Type="http://schemas.openxmlformats.org/officeDocument/2006/relationships/image" Target="../media/image1061.jpeg"/><Relationship Id="rId3" Type="http://schemas.openxmlformats.org/officeDocument/2006/relationships/oleObject" Target="../embeddings/oleObject922.bin"/><Relationship Id="rId7" Type="http://schemas.openxmlformats.org/officeDocument/2006/relationships/oleObject" Target="../embeddings/oleObject924.bin"/><Relationship Id="rId12" Type="http://schemas.openxmlformats.org/officeDocument/2006/relationships/image" Target="../media/image1057.wmf"/><Relationship Id="rId17" Type="http://schemas.openxmlformats.org/officeDocument/2006/relationships/image" Target="../media/image1060.jpeg"/><Relationship Id="rId2" Type="http://schemas.openxmlformats.org/officeDocument/2006/relationships/slideLayout" Target="../slideLayouts/slideLayout7.xml"/><Relationship Id="rId16" Type="http://schemas.openxmlformats.org/officeDocument/2006/relationships/image" Target="../media/image1059.emf"/><Relationship Id="rId1" Type="http://schemas.openxmlformats.org/officeDocument/2006/relationships/vmlDrawing" Target="../drawings/vmlDrawing204.vml"/><Relationship Id="rId6" Type="http://schemas.openxmlformats.org/officeDocument/2006/relationships/image" Target="../media/image1054.wmf"/><Relationship Id="rId11" Type="http://schemas.openxmlformats.org/officeDocument/2006/relationships/oleObject" Target="../embeddings/oleObject926.bin"/><Relationship Id="rId5" Type="http://schemas.openxmlformats.org/officeDocument/2006/relationships/oleObject" Target="../embeddings/oleObject923.bin"/><Relationship Id="rId15" Type="http://schemas.openxmlformats.org/officeDocument/2006/relationships/oleObject" Target="../embeddings/oleObject928.bin"/><Relationship Id="rId10" Type="http://schemas.openxmlformats.org/officeDocument/2006/relationships/image" Target="../media/image1056.wmf"/><Relationship Id="rId4" Type="http://schemas.openxmlformats.org/officeDocument/2006/relationships/image" Target="../media/image1053.wmf"/><Relationship Id="rId9" Type="http://schemas.openxmlformats.org/officeDocument/2006/relationships/oleObject" Target="../embeddings/oleObject925.bin"/><Relationship Id="rId14" Type="http://schemas.openxmlformats.org/officeDocument/2006/relationships/image" Target="../media/image1058.wmf"/></Relationships>
</file>

<file path=ppt/slides/_rels/slide373.xml.rels><?xml version="1.0" encoding="UTF-8" standalone="yes"?>
<Relationships xmlns="http://schemas.openxmlformats.org/package/2006/relationships"><Relationship Id="rId8" Type="http://schemas.openxmlformats.org/officeDocument/2006/relationships/image" Target="../media/image1064.wmf"/><Relationship Id="rId3" Type="http://schemas.openxmlformats.org/officeDocument/2006/relationships/oleObject" Target="../embeddings/oleObject929.bin"/><Relationship Id="rId7" Type="http://schemas.openxmlformats.org/officeDocument/2006/relationships/oleObject" Target="../embeddings/oleObject931.bin"/><Relationship Id="rId2" Type="http://schemas.openxmlformats.org/officeDocument/2006/relationships/slideLayout" Target="../slideLayouts/slideLayout7.xml"/><Relationship Id="rId1" Type="http://schemas.openxmlformats.org/officeDocument/2006/relationships/vmlDrawing" Target="../drawings/vmlDrawing205.vml"/><Relationship Id="rId6" Type="http://schemas.openxmlformats.org/officeDocument/2006/relationships/image" Target="../media/image1063.wmf"/><Relationship Id="rId5" Type="http://schemas.openxmlformats.org/officeDocument/2006/relationships/oleObject" Target="../embeddings/oleObject930.bin"/><Relationship Id="rId10" Type="http://schemas.openxmlformats.org/officeDocument/2006/relationships/image" Target="../media/image1065.wmf"/><Relationship Id="rId4" Type="http://schemas.openxmlformats.org/officeDocument/2006/relationships/image" Target="../media/image1062.wmf"/><Relationship Id="rId9" Type="http://schemas.openxmlformats.org/officeDocument/2006/relationships/oleObject" Target="../embeddings/oleObject932.bin"/></Relationships>
</file>

<file path=ppt/slides/_rels/slide374.xml.rels><?xml version="1.0" encoding="UTF-8" standalone="yes"?>
<Relationships xmlns="http://schemas.openxmlformats.org/package/2006/relationships"><Relationship Id="rId8" Type="http://schemas.openxmlformats.org/officeDocument/2006/relationships/oleObject" Target="../embeddings/oleObject936.bin"/><Relationship Id="rId13" Type="http://schemas.openxmlformats.org/officeDocument/2006/relationships/oleObject" Target="../embeddings/oleObject939.bin"/><Relationship Id="rId18" Type="http://schemas.openxmlformats.org/officeDocument/2006/relationships/image" Target="../media/image1072.wmf"/><Relationship Id="rId26" Type="http://schemas.openxmlformats.org/officeDocument/2006/relationships/image" Target="../media/image1075.wmf"/><Relationship Id="rId3" Type="http://schemas.openxmlformats.org/officeDocument/2006/relationships/oleObject" Target="../embeddings/oleObject933.bin"/><Relationship Id="rId21" Type="http://schemas.openxmlformats.org/officeDocument/2006/relationships/oleObject" Target="../embeddings/oleObject943.bin"/><Relationship Id="rId7" Type="http://schemas.openxmlformats.org/officeDocument/2006/relationships/oleObject" Target="../embeddings/oleObject935.bin"/><Relationship Id="rId12" Type="http://schemas.openxmlformats.org/officeDocument/2006/relationships/oleObject" Target="../embeddings/oleObject938.bin"/><Relationship Id="rId17" Type="http://schemas.openxmlformats.org/officeDocument/2006/relationships/oleObject" Target="../embeddings/oleObject941.bin"/><Relationship Id="rId25" Type="http://schemas.openxmlformats.org/officeDocument/2006/relationships/oleObject" Target="../embeddings/oleObject945.bin"/><Relationship Id="rId2" Type="http://schemas.openxmlformats.org/officeDocument/2006/relationships/slideLayout" Target="../slideLayouts/slideLayout7.xml"/><Relationship Id="rId16" Type="http://schemas.openxmlformats.org/officeDocument/2006/relationships/image" Target="../media/image1071.wmf"/><Relationship Id="rId20" Type="http://schemas.openxmlformats.org/officeDocument/2006/relationships/image" Target="../media/image1073.wmf"/><Relationship Id="rId29" Type="http://schemas.openxmlformats.org/officeDocument/2006/relationships/oleObject" Target="../embeddings/oleObject947.bin"/><Relationship Id="rId1" Type="http://schemas.openxmlformats.org/officeDocument/2006/relationships/vmlDrawing" Target="../drawings/vmlDrawing206.vml"/><Relationship Id="rId6" Type="http://schemas.openxmlformats.org/officeDocument/2006/relationships/image" Target="../media/image1067.wmf"/><Relationship Id="rId11" Type="http://schemas.openxmlformats.org/officeDocument/2006/relationships/image" Target="../media/image1069.wmf"/><Relationship Id="rId24" Type="http://schemas.openxmlformats.org/officeDocument/2006/relationships/image" Target="../media/image1062.wmf"/><Relationship Id="rId5" Type="http://schemas.openxmlformats.org/officeDocument/2006/relationships/oleObject" Target="../embeddings/oleObject934.bin"/><Relationship Id="rId15" Type="http://schemas.openxmlformats.org/officeDocument/2006/relationships/oleObject" Target="../embeddings/oleObject940.bin"/><Relationship Id="rId23" Type="http://schemas.openxmlformats.org/officeDocument/2006/relationships/oleObject" Target="../embeddings/oleObject944.bin"/><Relationship Id="rId28" Type="http://schemas.openxmlformats.org/officeDocument/2006/relationships/image" Target="../media/image1076.wmf"/><Relationship Id="rId10" Type="http://schemas.openxmlformats.org/officeDocument/2006/relationships/oleObject" Target="../embeddings/oleObject937.bin"/><Relationship Id="rId19" Type="http://schemas.openxmlformats.org/officeDocument/2006/relationships/oleObject" Target="../embeddings/oleObject942.bin"/><Relationship Id="rId4" Type="http://schemas.openxmlformats.org/officeDocument/2006/relationships/image" Target="../media/image1066.wmf"/><Relationship Id="rId9" Type="http://schemas.openxmlformats.org/officeDocument/2006/relationships/image" Target="../media/image1068.wmf"/><Relationship Id="rId14" Type="http://schemas.openxmlformats.org/officeDocument/2006/relationships/image" Target="../media/image1070.wmf"/><Relationship Id="rId22" Type="http://schemas.openxmlformats.org/officeDocument/2006/relationships/image" Target="../media/image1074.wmf"/><Relationship Id="rId27" Type="http://schemas.openxmlformats.org/officeDocument/2006/relationships/oleObject" Target="../embeddings/oleObject946.bin"/><Relationship Id="rId30" Type="http://schemas.openxmlformats.org/officeDocument/2006/relationships/image" Target="../media/image1077.wmf"/></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948.bin"/><Relationship Id="rId2" Type="http://schemas.openxmlformats.org/officeDocument/2006/relationships/slideLayout" Target="../slideLayouts/slideLayout7.xml"/><Relationship Id="rId1" Type="http://schemas.openxmlformats.org/officeDocument/2006/relationships/vmlDrawing" Target="../drawings/vmlDrawing207.vml"/><Relationship Id="rId6" Type="http://schemas.openxmlformats.org/officeDocument/2006/relationships/image" Target="../media/image1079.emf"/><Relationship Id="rId5" Type="http://schemas.openxmlformats.org/officeDocument/2006/relationships/oleObject" Target="../embeddings/oleObject949.bin"/><Relationship Id="rId4" Type="http://schemas.openxmlformats.org/officeDocument/2006/relationships/image" Target="../media/image1078.emf"/></Relationships>
</file>

<file path=ppt/slides/_rels/slide377.xml.rels><?xml version="1.0" encoding="UTF-8" standalone="yes"?>
<Relationships xmlns="http://schemas.openxmlformats.org/package/2006/relationships"><Relationship Id="rId8" Type="http://schemas.openxmlformats.org/officeDocument/2006/relationships/image" Target="../media/image1082.emf"/><Relationship Id="rId3" Type="http://schemas.openxmlformats.org/officeDocument/2006/relationships/oleObject" Target="../embeddings/oleObject950.bin"/><Relationship Id="rId7" Type="http://schemas.openxmlformats.org/officeDocument/2006/relationships/oleObject" Target="../embeddings/oleObject952.bin"/><Relationship Id="rId2" Type="http://schemas.openxmlformats.org/officeDocument/2006/relationships/slideLayout" Target="../slideLayouts/slideLayout7.xml"/><Relationship Id="rId1" Type="http://schemas.openxmlformats.org/officeDocument/2006/relationships/vmlDrawing" Target="../drawings/vmlDrawing208.vml"/><Relationship Id="rId6" Type="http://schemas.openxmlformats.org/officeDocument/2006/relationships/image" Target="../media/image1081.wmf"/><Relationship Id="rId5" Type="http://schemas.openxmlformats.org/officeDocument/2006/relationships/oleObject" Target="../embeddings/oleObject951.bin"/><Relationship Id="rId4" Type="http://schemas.openxmlformats.org/officeDocument/2006/relationships/image" Target="../media/image1080.wmf"/></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oleObject" Target="../embeddings/oleObject953.bin"/><Relationship Id="rId2" Type="http://schemas.openxmlformats.org/officeDocument/2006/relationships/slideLayout" Target="../slideLayouts/slideLayout7.xml"/><Relationship Id="rId1" Type="http://schemas.openxmlformats.org/officeDocument/2006/relationships/vmlDrawing" Target="../drawings/vmlDrawing209.v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083.wmf"/></Relationships>
</file>

<file path=ppt/slides/_rels/slide387.xml.rels><?xml version="1.0" encoding="UTF-8" standalone="yes"?>
<Relationships xmlns="http://schemas.openxmlformats.org/package/2006/relationships"><Relationship Id="rId3" Type="http://schemas.openxmlformats.org/officeDocument/2006/relationships/oleObject" Target="../embeddings/oleObject954.bin"/><Relationship Id="rId2" Type="http://schemas.openxmlformats.org/officeDocument/2006/relationships/slideLayout" Target="../slideLayouts/slideLayout7.xml"/><Relationship Id="rId1" Type="http://schemas.openxmlformats.org/officeDocument/2006/relationships/vmlDrawing" Target="../drawings/vmlDrawing210.vml"/><Relationship Id="rId4" Type="http://schemas.openxmlformats.org/officeDocument/2006/relationships/image" Target="../media/image1084.emf"/></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oleObject" Target="../embeddings/oleObject955.bin"/><Relationship Id="rId2" Type="http://schemas.openxmlformats.org/officeDocument/2006/relationships/slideLayout" Target="../slideLayouts/slideLayout7.xml"/><Relationship Id="rId1" Type="http://schemas.openxmlformats.org/officeDocument/2006/relationships/vmlDrawing" Target="../drawings/vmlDrawing211.vml"/><Relationship Id="rId4" Type="http://schemas.openxmlformats.org/officeDocument/2006/relationships/image" Target="../media/image1085.emf"/></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90.xml.rels><?xml version="1.0" encoding="UTF-8" standalone="yes"?>
<Relationships xmlns="http://schemas.openxmlformats.org/package/2006/relationships"><Relationship Id="rId8" Type="http://schemas.openxmlformats.org/officeDocument/2006/relationships/image" Target="../media/image1088.wmf"/><Relationship Id="rId13" Type="http://schemas.openxmlformats.org/officeDocument/2006/relationships/oleObject" Target="../embeddings/oleObject961.bin"/><Relationship Id="rId18" Type="http://schemas.openxmlformats.org/officeDocument/2006/relationships/image" Target="../media/image1093.wmf"/><Relationship Id="rId26" Type="http://schemas.openxmlformats.org/officeDocument/2006/relationships/image" Target="../media/image1097.emf"/><Relationship Id="rId3" Type="http://schemas.openxmlformats.org/officeDocument/2006/relationships/oleObject" Target="../embeddings/oleObject956.bin"/><Relationship Id="rId21" Type="http://schemas.openxmlformats.org/officeDocument/2006/relationships/oleObject" Target="../embeddings/oleObject965.bin"/><Relationship Id="rId7" Type="http://schemas.openxmlformats.org/officeDocument/2006/relationships/oleObject" Target="../embeddings/oleObject958.bin"/><Relationship Id="rId12" Type="http://schemas.openxmlformats.org/officeDocument/2006/relationships/image" Target="../media/image1090.wmf"/><Relationship Id="rId17" Type="http://schemas.openxmlformats.org/officeDocument/2006/relationships/oleObject" Target="../embeddings/oleObject963.bin"/><Relationship Id="rId25" Type="http://schemas.openxmlformats.org/officeDocument/2006/relationships/oleObject" Target="../embeddings/oleObject967.bin"/><Relationship Id="rId2" Type="http://schemas.openxmlformats.org/officeDocument/2006/relationships/slideLayout" Target="../slideLayouts/slideLayout7.xml"/><Relationship Id="rId16" Type="http://schemas.openxmlformats.org/officeDocument/2006/relationships/image" Target="../media/image1092.wmf"/><Relationship Id="rId20" Type="http://schemas.openxmlformats.org/officeDocument/2006/relationships/image" Target="../media/image1094.wmf"/><Relationship Id="rId29" Type="http://schemas.openxmlformats.org/officeDocument/2006/relationships/oleObject" Target="../embeddings/oleObject970.bin"/><Relationship Id="rId1" Type="http://schemas.openxmlformats.org/officeDocument/2006/relationships/vmlDrawing" Target="../drawings/vmlDrawing212.vml"/><Relationship Id="rId6" Type="http://schemas.openxmlformats.org/officeDocument/2006/relationships/image" Target="../media/image1087.wmf"/><Relationship Id="rId11" Type="http://schemas.openxmlformats.org/officeDocument/2006/relationships/oleObject" Target="../embeddings/oleObject960.bin"/><Relationship Id="rId24" Type="http://schemas.openxmlformats.org/officeDocument/2006/relationships/image" Target="../media/image1096.wmf"/><Relationship Id="rId32" Type="http://schemas.openxmlformats.org/officeDocument/2006/relationships/oleObject" Target="../embeddings/oleObject973.bin"/><Relationship Id="rId5" Type="http://schemas.openxmlformats.org/officeDocument/2006/relationships/oleObject" Target="../embeddings/oleObject957.bin"/><Relationship Id="rId15" Type="http://schemas.openxmlformats.org/officeDocument/2006/relationships/oleObject" Target="../embeddings/oleObject962.bin"/><Relationship Id="rId23" Type="http://schemas.openxmlformats.org/officeDocument/2006/relationships/oleObject" Target="../embeddings/oleObject966.bin"/><Relationship Id="rId28" Type="http://schemas.openxmlformats.org/officeDocument/2006/relationships/oleObject" Target="../embeddings/oleObject969.bin"/><Relationship Id="rId10" Type="http://schemas.openxmlformats.org/officeDocument/2006/relationships/image" Target="../media/image1089.wmf"/><Relationship Id="rId19" Type="http://schemas.openxmlformats.org/officeDocument/2006/relationships/oleObject" Target="../embeddings/oleObject964.bin"/><Relationship Id="rId31" Type="http://schemas.openxmlformats.org/officeDocument/2006/relationships/oleObject" Target="../embeddings/oleObject972.bin"/><Relationship Id="rId4" Type="http://schemas.openxmlformats.org/officeDocument/2006/relationships/image" Target="../media/image1086.emf"/><Relationship Id="rId9" Type="http://schemas.openxmlformats.org/officeDocument/2006/relationships/oleObject" Target="../embeddings/oleObject959.bin"/><Relationship Id="rId14" Type="http://schemas.openxmlformats.org/officeDocument/2006/relationships/image" Target="../media/image1091.wmf"/><Relationship Id="rId22" Type="http://schemas.openxmlformats.org/officeDocument/2006/relationships/image" Target="../media/image1095.wmf"/><Relationship Id="rId27" Type="http://schemas.openxmlformats.org/officeDocument/2006/relationships/oleObject" Target="../embeddings/oleObject968.bin"/><Relationship Id="rId30" Type="http://schemas.openxmlformats.org/officeDocument/2006/relationships/oleObject" Target="../embeddings/oleObject971.bin"/></Relationships>
</file>

<file path=ppt/slides/_rels/slide391.xml.rels><?xml version="1.0" encoding="UTF-8" standalone="yes"?>
<Relationships xmlns="http://schemas.openxmlformats.org/package/2006/relationships"><Relationship Id="rId8" Type="http://schemas.openxmlformats.org/officeDocument/2006/relationships/oleObject" Target="../embeddings/oleObject977.bin"/><Relationship Id="rId3" Type="http://schemas.openxmlformats.org/officeDocument/2006/relationships/oleObject" Target="../embeddings/oleObject974.bin"/><Relationship Id="rId7" Type="http://schemas.openxmlformats.org/officeDocument/2006/relationships/oleObject" Target="../embeddings/oleObject976.bin"/><Relationship Id="rId2" Type="http://schemas.openxmlformats.org/officeDocument/2006/relationships/slideLayout" Target="../slideLayouts/slideLayout7.xml"/><Relationship Id="rId1" Type="http://schemas.openxmlformats.org/officeDocument/2006/relationships/vmlDrawing" Target="../drawings/vmlDrawing213.vml"/><Relationship Id="rId6" Type="http://schemas.openxmlformats.org/officeDocument/2006/relationships/image" Target="../media/image1098.emf"/><Relationship Id="rId11" Type="http://schemas.openxmlformats.org/officeDocument/2006/relationships/image" Target="../media/image1099.png"/><Relationship Id="rId5" Type="http://schemas.openxmlformats.org/officeDocument/2006/relationships/oleObject" Target="../embeddings/oleObject975.bin"/><Relationship Id="rId10" Type="http://schemas.openxmlformats.org/officeDocument/2006/relationships/oleObject" Target="../embeddings/oleObject978.bin"/><Relationship Id="rId4" Type="http://schemas.openxmlformats.org/officeDocument/2006/relationships/image" Target="../media/image1089.wmf"/><Relationship Id="rId9" Type="http://schemas.openxmlformats.org/officeDocument/2006/relationships/image" Target="../media/image1092.wmf"/></Relationships>
</file>

<file path=ppt/slides/_rels/slide392.xml.rels><?xml version="1.0" encoding="UTF-8" standalone="yes"?>
<Relationships xmlns="http://schemas.openxmlformats.org/package/2006/relationships"><Relationship Id="rId3" Type="http://schemas.openxmlformats.org/officeDocument/2006/relationships/oleObject" Target="../embeddings/oleObject979.bin"/><Relationship Id="rId2" Type="http://schemas.openxmlformats.org/officeDocument/2006/relationships/slideLayout" Target="../slideLayouts/slideLayout7.xml"/><Relationship Id="rId1" Type="http://schemas.openxmlformats.org/officeDocument/2006/relationships/vmlDrawing" Target="../drawings/vmlDrawing214.vml"/><Relationship Id="rId4" Type="http://schemas.openxmlformats.org/officeDocument/2006/relationships/image" Target="../media/image1099.png"/></Relationships>
</file>

<file path=ppt/slides/_rels/slide393.xml.rels><?xml version="1.0" encoding="UTF-8" standalone="yes"?>
<Relationships xmlns="http://schemas.openxmlformats.org/package/2006/relationships"><Relationship Id="rId3" Type="http://schemas.openxmlformats.org/officeDocument/2006/relationships/oleObject" Target="../embeddings/oleObject980.bin"/><Relationship Id="rId2" Type="http://schemas.openxmlformats.org/officeDocument/2006/relationships/slideLayout" Target="../slideLayouts/slideLayout7.xml"/><Relationship Id="rId1" Type="http://schemas.openxmlformats.org/officeDocument/2006/relationships/vmlDrawing" Target="../drawings/vmlDrawing215.vml"/><Relationship Id="rId4" Type="http://schemas.openxmlformats.org/officeDocument/2006/relationships/image" Target="../media/image1100.emf"/></Relationships>
</file>

<file path=ppt/slides/_rels/slide394.xml.rels><?xml version="1.0" encoding="UTF-8" standalone="yes"?>
<Relationships xmlns="http://schemas.openxmlformats.org/package/2006/relationships"><Relationship Id="rId3" Type="http://schemas.openxmlformats.org/officeDocument/2006/relationships/image" Target="../media/image1102.jpeg"/><Relationship Id="rId2" Type="http://schemas.openxmlformats.org/officeDocument/2006/relationships/image" Target="../media/image110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3.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oleObject" Target="../embeddings/oleObject981.bin"/><Relationship Id="rId2" Type="http://schemas.openxmlformats.org/officeDocument/2006/relationships/slideLayout" Target="../slideLayouts/slideLayout7.xml"/><Relationship Id="rId1" Type="http://schemas.openxmlformats.org/officeDocument/2006/relationships/vmlDrawing" Target="../drawings/vmlDrawing216.vml"/><Relationship Id="rId5" Type="http://schemas.openxmlformats.org/officeDocument/2006/relationships/image" Target="../media/image383.png"/><Relationship Id="rId4" Type="http://schemas.openxmlformats.org/officeDocument/2006/relationships/image" Target="../media/image1104.wmf"/></Relationships>
</file>

<file path=ppt/slides/_rels/slide397.xml.rels><?xml version="1.0" encoding="UTF-8" standalone="yes"?>
<Relationships xmlns="http://schemas.openxmlformats.org/package/2006/relationships"><Relationship Id="rId3" Type="http://schemas.openxmlformats.org/officeDocument/2006/relationships/oleObject" Target="../embeddings/oleObject982.bin"/><Relationship Id="rId2" Type="http://schemas.openxmlformats.org/officeDocument/2006/relationships/slideLayout" Target="../slideLayouts/slideLayout7.xml"/><Relationship Id="rId1" Type="http://schemas.openxmlformats.org/officeDocument/2006/relationships/vmlDrawing" Target="../drawings/vmlDrawing217.vml"/><Relationship Id="rId6" Type="http://schemas.openxmlformats.org/officeDocument/2006/relationships/image" Target="../media/image1106.wmf"/><Relationship Id="rId5" Type="http://schemas.openxmlformats.org/officeDocument/2006/relationships/oleObject" Target="../embeddings/oleObject983.bin"/><Relationship Id="rId4" Type="http://schemas.openxmlformats.org/officeDocument/2006/relationships/image" Target="../media/image1105.wmf"/></Relationships>
</file>

<file path=ppt/slides/_rels/slide398.xml.rels><?xml version="1.0" encoding="UTF-8" standalone="yes"?>
<Relationships xmlns="http://schemas.openxmlformats.org/package/2006/relationships"><Relationship Id="rId8" Type="http://schemas.openxmlformats.org/officeDocument/2006/relationships/image" Target="../media/image1109.wmf"/><Relationship Id="rId13" Type="http://schemas.openxmlformats.org/officeDocument/2006/relationships/image" Target="../media/image1111.wmf"/><Relationship Id="rId3" Type="http://schemas.openxmlformats.org/officeDocument/2006/relationships/oleObject" Target="../embeddings/oleObject984.bin"/><Relationship Id="rId7" Type="http://schemas.openxmlformats.org/officeDocument/2006/relationships/oleObject" Target="../embeddings/oleObject986.bin"/><Relationship Id="rId12" Type="http://schemas.openxmlformats.org/officeDocument/2006/relationships/oleObject" Target="../embeddings/oleObject989.bin"/><Relationship Id="rId2" Type="http://schemas.openxmlformats.org/officeDocument/2006/relationships/slideLayout" Target="../slideLayouts/slideLayout7.xml"/><Relationship Id="rId1" Type="http://schemas.openxmlformats.org/officeDocument/2006/relationships/vmlDrawing" Target="../drawings/vmlDrawing218.vml"/><Relationship Id="rId6" Type="http://schemas.openxmlformats.org/officeDocument/2006/relationships/image" Target="../media/image1108.wmf"/><Relationship Id="rId11" Type="http://schemas.openxmlformats.org/officeDocument/2006/relationships/image" Target="../media/image1110.wmf"/><Relationship Id="rId5" Type="http://schemas.openxmlformats.org/officeDocument/2006/relationships/oleObject" Target="../embeddings/oleObject985.bin"/><Relationship Id="rId15" Type="http://schemas.openxmlformats.org/officeDocument/2006/relationships/image" Target="../media/image1112.wmf"/><Relationship Id="rId10" Type="http://schemas.openxmlformats.org/officeDocument/2006/relationships/oleObject" Target="../embeddings/oleObject988.bin"/><Relationship Id="rId4" Type="http://schemas.openxmlformats.org/officeDocument/2006/relationships/image" Target="../media/image1107.wmf"/><Relationship Id="rId9" Type="http://schemas.openxmlformats.org/officeDocument/2006/relationships/oleObject" Target="../embeddings/oleObject987.bin"/><Relationship Id="rId14" Type="http://schemas.openxmlformats.org/officeDocument/2006/relationships/oleObject" Target="../embeddings/oleObject990.bin"/></Relationships>
</file>

<file path=ppt/slides/_rels/slide399.xml.rels><?xml version="1.0" encoding="UTF-8" standalone="yes"?>
<Relationships xmlns="http://schemas.openxmlformats.org/package/2006/relationships"><Relationship Id="rId8" Type="http://schemas.openxmlformats.org/officeDocument/2006/relationships/image" Target="../media/image1115.wmf"/><Relationship Id="rId13" Type="http://schemas.openxmlformats.org/officeDocument/2006/relationships/image" Target="../media/image175.png"/><Relationship Id="rId3" Type="http://schemas.openxmlformats.org/officeDocument/2006/relationships/oleObject" Target="../embeddings/oleObject991.bin"/><Relationship Id="rId7" Type="http://schemas.openxmlformats.org/officeDocument/2006/relationships/oleObject" Target="../embeddings/oleObject993.bin"/><Relationship Id="rId12" Type="http://schemas.openxmlformats.org/officeDocument/2006/relationships/image" Target="../media/image174.png"/><Relationship Id="rId2" Type="http://schemas.openxmlformats.org/officeDocument/2006/relationships/slideLayout" Target="../slideLayouts/slideLayout7.xml"/><Relationship Id="rId1" Type="http://schemas.openxmlformats.org/officeDocument/2006/relationships/vmlDrawing" Target="../drawings/vmlDrawing219.vml"/><Relationship Id="rId6" Type="http://schemas.openxmlformats.org/officeDocument/2006/relationships/image" Target="../media/image1114.wmf"/><Relationship Id="rId11" Type="http://schemas.openxmlformats.org/officeDocument/2006/relationships/oleObject" Target="../embeddings/oleObject995.bin"/><Relationship Id="rId5" Type="http://schemas.openxmlformats.org/officeDocument/2006/relationships/oleObject" Target="../embeddings/oleObject992.bin"/><Relationship Id="rId10" Type="http://schemas.openxmlformats.org/officeDocument/2006/relationships/image" Target="../media/image1116.wmf"/><Relationship Id="rId4" Type="http://schemas.openxmlformats.org/officeDocument/2006/relationships/image" Target="../media/image1113.wmf"/><Relationship Id="rId9" Type="http://schemas.openxmlformats.org/officeDocument/2006/relationships/oleObject" Target="../embeddings/oleObject994.bin"/><Relationship Id="rId14" Type="http://schemas.openxmlformats.org/officeDocument/2006/relationships/image" Target="../media/image1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3" Type="http://schemas.openxmlformats.org/officeDocument/2006/relationships/oleObject" Target="../embeddings/oleObject996.bin"/><Relationship Id="rId2" Type="http://schemas.openxmlformats.org/officeDocument/2006/relationships/slideLayout" Target="../slideLayouts/slideLayout7.xml"/><Relationship Id="rId1" Type="http://schemas.openxmlformats.org/officeDocument/2006/relationships/vmlDrawing" Target="../drawings/vmlDrawing220.vml"/><Relationship Id="rId6" Type="http://schemas.openxmlformats.org/officeDocument/2006/relationships/image" Target="../media/image1118.emf"/><Relationship Id="rId5" Type="http://schemas.openxmlformats.org/officeDocument/2006/relationships/oleObject" Target="../embeddings/oleObject997.bin"/><Relationship Id="rId4" Type="http://schemas.openxmlformats.org/officeDocument/2006/relationships/image" Target="../media/image1117.emf"/></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oleObject" Target="../embeddings/oleObject998.bin"/><Relationship Id="rId2" Type="http://schemas.openxmlformats.org/officeDocument/2006/relationships/slideLayout" Target="../slideLayouts/slideLayout7.xml"/><Relationship Id="rId1" Type="http://schemas.openxmlformats.org/officeDocument/2006/relationships/vmlDrawing" Target="../drawings/vmlDrawing221.vml"/><Relationship Id="rId4" Type="http://schemas.openxmlformats.org/officeDocument/2006/relationships/image" Target="../media/image1119.wmf"/></Relationships>
</file>

<file path=ppt/slides/_rels/slide403.xml.rels><?xml version="1.0" encoding="UTF-8" standalone="yes"?>
<Relationships xmlns="http://schemas.openxmlformats.org/package/2006/relationships"><Relationship Id="rId8" Type="http://schemas.openxmlformats.org/officeDocument/2006/relationships/image" Target="../media/image1122.wmf"/><Relationship Id="rId13" Type="http://schemas.openxmlformats.org/officeDocument/2006/relationships/oleObject" Target="../embeddings/oleObject1004.bin"/><Relationship Id="rId3" Type="http://schemas.openxmlformats.org/officeDocument/2006/relationships/oleObject" Target="../embeddings/oleObject999.bin"/><Relationship Id="rId7" Type="http://schemas.openxmlformats.org/officeDocument/2006/relationships/oleObject" Target="../embeddings/oleObject1001.bin"/><Relationship Id="rId12" Type="http://schemas.openxmlformats.org/officeDocument/2006/relationships/image" Target="../media/image1124.wmf"/><Relationship Id="rId17" Type="http://schemas.openxmlformats.org/officeDocument/2006/relationships/image" Target="../media/image1126.wmf"/><Relationship Id="rId2" Type="http://schemas.openxmlformats.org/officeDocument/2006/relationships/slideLayout" Target="../slideLayouts/slideLayout7.xml"/><Relationship Id="rId16" Type="http://schemas.openxmlformats.org/officeDocument/2006/relationships/oleObject" Target="../embeddings/oleObject1006.bin"/><Relationship Id="rId1" Type="http://schemas.openxmlformats.org/officeDocument/2006/relationships/vmlDrawing" Target="../drawings/vmlDrawing222.vml"/><Relationship Id="rId6" Type="http://schemas.openxmlformats.org/officeDocument/2006/relationships/image" Target="../media/image1121.wmf"/><Relationship Id="rId11" Type="http://schemas.openxmlformats.org/officeDocument/2006/relationships/oleObject" Target="../embeddings/oleObject1003.bin"/><Relationship Id="rId5" Type="http://schemas.openxmlformats.org/officeDocument/2006/relationships/oleObject" Target="../embeddings/oleObject1000.bin"/><Relationship Id="rId15" Type="http://schemas.openxmlformats.org/officeDocument/2006/relationships/oleObject" Target="../embeddings/oleObject1005.bin"/><Relationship Id="rId10" Type="http://schemas.openxmlformats.org/officeDocument/2006/relationships/image" Target="../media/image1123.wmf"/><Relationship Id="rId4" Type="http://schemas.openxmlformats.org/officeDocument/2006/relationships/image" Target="../media/image1120.wmf"/><Relationship Id="rId9" Type="http://schemas.openxmlformats.org/officeDocument/2006/relationships/oleObject" Target="../embeddings/oleObject1002.bin"/><Relationship Id="rId14" Type="http://schemas.openxmlformats.org/officeDocument/2006/relationships/image" Target="../media/image1125.wmf"/></Relationships>
</file>

<file path=ppt/slides/_rels/slide404.xml.rels><?xml version="1.0" encoding="UTF-8" standalone="yes"?>
<Relationships xmlns="http://schemas.openxmlformats.org/package/2006/relationships"><Relationship Id="rId8" Type="http://schemas.openxmlformats.org/officeDocument/2006/relationships/image" Target="../media/image1129.emf"/><Relationship Id="rId13" Type="http://schemas.openxmlformats.org/officeDocument/2006/relationships/oleObject" Target="../embeddings/oleObject1012.bin"/><Relationship Id="rId3" Type="http://schemas.openxmlformats.org/officeDocument/2006/relationships/oleObject" Target="../embeddings/oleObject1007.bin"/><Relationship Id="rId7" Type="http://schemas.openxmlformats.org/officeDocument/2006/relationships/oleObject" Target="../embeddings/oleObject1009.bin"/><Relationship Id="rId12" Type="http://schemas.openxmlformats.org/officeDocument/2006/relationships/image" Target="../media/image1131.emf"/><Relationship Id="rId2" Type="http://schemas.openxmlformats.org/officeDocument/2006/relationships/slideLayout" Target="../slideLayouts/slideLayout7.xml"/><Relationship Id="rId1" Type="http://schemas.openxmlformats.org/officeDocument/2006/relationships/vmlDrawing" Target="../drawings/vmlDrawing223.vml"/><Relationship Id="rId6" Type="http://schemas.openxmlformats.org/officeDocument/2006/relationships/image" Target="../media/image1128.emf"/><Relationship Id="rId11" Type="http://schemas.openxmlformats.org/officeDocument/2006/relationships/oleObject" Target="../embeddings/oleObject1011.bin"/><Relationship Id="rId5" Type="http://schemas.openxmlformats.org/officeDocument/2006/relationships/oleObject" Target="../embeddings/oleObject1008.bin"/><Relationship Id="rId10" Type="http://schemas.openxmlformats.org/officeDocument/2006/relationships/image" Target="../media/image1130.emf"/><Relationship Id="rId4" Type="http://schemas.openxmlformats.org/officeDocument/2006/relationships/image" Target="../media/image1127.emf"/><Relationship Id="rId9" Type="http://schemas.openxmlformats.org/officeDocument/2006/relationships/oleObject" Target="../embeddings/oleObject1010.bin"/><Relationship Id="rId14" Type="http://schemas.openxmlformats.org/officeDocument/2006/relationships/image" Target="../media/image1132.emf"/></Relationships>
</file>

<file path=ppt/slides/_rels/slide405.xml.rels><?xml version="1.0" encoding="UTF-8" standalone="yes"?>
<Relationships xmlns="http://schemas.openxmlformats.org/package/2006/relationships"><Relationship Id="rId8" Type="http://schemas.openxmlformats.org/officeDocument/2006/relationships/image" Target="../media/image1135.emf"/><Relationship Id="rId3" Type="http://schemas.openxmlformats.org/officeDocument/2006/relationships/oleObject" Target="../embeddings/oleObject1013.bin"/><Relationship Id="rId7" Type="http://schemas.openxmlformats.org/officeDocument/2006/relationships/oleObject" Target="../embeddings/oleObject1015.bin"/><Relationship Id="rId12" Type="http://schemas.openxmlformats.org/officeDocument/2006/relationships/image" Target="../media/image1137.emf"/><Relationship Id="rId2" Type="http://schemas.openxmlformats.org/officeDocument/2006/relationships/slideLayout" Target="../slideLayouts/slideLayout7.xml"/><Relationship Id="rId1" Type="http://schemas.openxmlformats.org/officeDocument/2006/relationships/vmlDrawing" Target="../drawings/vmlDrawing224.vml"/><Relationship Id="rId6" Type="http://schemas.openxmlformats.org/officeDocument/2006/relationships/image" Target="../media/image1134.emf"/><Relationship Id="rId11" Type="http://schemas.openxmlformats.org/officeDocument/2006/relationships/oleObject" Target="../embeddings/oleObject1017.bin"/><Relationship Id="rId5" Type="http://schemas.openxmlformats.org/officeDocument/2006/relationships/oleObject" Target="../embeddings/oleObject1014.bin"/><Relationship Id="rId10" Type="http://schemas.openxmlformats.org/officeDocument/2006/relationships/image" Target="../media/image1136.emf"/><Relationship Id="rId4" Type="http://schemas.openxmlformats.org/officeDocument/2006/relationships/image" Target="../media/image1133.emf"/><Relationship Id="rId9" Type="http://schemas.openxmlformats.org/officeDocument/2006/relationships/oleObject" Target="../embeddings/oleObject1016.bin"/></Relationships>
</file>

<file path=ppt/slides/_rels/slide406.xml.rels><?xml version="1.0" encoding="UTF-8" standalone="yes"?>
<Relationships xmlns="http://schemas.openxmlformats.org/package/2006/relationships"><Relationship Id="rId8" Type="http://schemas.openxmlformats.org/officeDocument/2006/relationships/image" Target="../media/image1140.emf"/><Relationship Id="rId3" Type="http://schemas.openxmlformats.org/officeDocument/2006/relationships/oleObject" Target="../embeddings/oleObject1018.bin"/><Relationship Id="rId7" Type="http://schemas.openxmlformats.org/officeDocument/2006/relationships/oleObject" Target="../embeddings/oleObject1020.bin"/><Relationship Id="rId12" Type="http://schemas.openxmlformats.org/officeDocument/2006/relationships/image" Target="../media/image1142.emf"/><Relationship Id="rId2" Type="http://schemas.openxmlformats.org/officeDocument/2006/relationships/slideLayout" Target="../slideLayouts/slideLayout7.xml"/><Relationship Id="rId1" Type="http://schemas.openxmlformats.org/officeDocument/2006/relationships/vmlDrawing" Target="../drawings/vmlDrawing225.vml"/><Relationship Id="rId6" Type="http://schemas.openxmlformats.org/officeDocument/2006/relationships/image" Target="../media/image1139.emf"/><Relationship Id="rId11" Type="http://schemas.openxmlformats.org/officeDocument/2006/relationships/oleObject" Target="../embeddings/oleObject1022.bin"/><Relationship Id="rId5" Type="http://schemas.openxmlformats.org/officeDocument/2006/relationships/oleObject" Target="../embeddings/oleObject1019.bin"/><Relationship Id="rId10" Type="http://schemas.openxmlformats.org/officeDocument/2006/relationships/image" Target="../media/image1141.emf"/><Relationship Id="rId4" Type="http://schemas.openxmlformats.org/officeDocument/2006/relationships/image" Target="../media/image1138.emf"/><Relationship Id="rId9" Type="http://schemas.openxmlformats.org/officeDocument/2006/relationships/oleObject" Target="../embeddings/oleObject1021.bin"/></Relationships>
</file>

<file path=ppt/slides/_rels/slide407.xml.rels><?xml version="1.0" encoding="UTF-8" standalone="yes"?>
<Relationships xmlns="http://schemas.openxmlformats.org/package/2006/relationships"><Relationship Id="rId8" Type="http://schemas.openxmlformats.org/officeDocument/2006/relationships/image" Target="../media/image1145.emf"/><Relationship Id="rId3" Type="http://schemas.openxmlformats.org/officeDocument/2006/relationships/oleObject" Target="../embeddings/oleObject1023.bin"/><Relationship Id="rId7" Type="http://schemas.openxmlformats.org/officeDocument/2006/relationships/oleObject" Target="../embeddings/oleObject1025.bin"/><Relationship Id="rId2" Type="http://schemas.openxmlformats.org/officeDocument/2006/relationships/slideLayout" Target="../slideLayouts/slideLayout7.xml"/><Relationship Id="rId1" Type="http://schemas.openxmlformats.org/officeDocument/2006/relationships/vmlDrawing" Target="../drawings/vmlDrawing226.vml"/><Relationship Id="rId6" Type="http://schemas.openxmlformats.org/officeDocument/2006/relationships/image" Target="../media/image1144.emf"/><Relationship Id="rId5" Type="http://schemas.openxmlformats.org/officeDocument/2006/relationships/oleObject" Target="../embeddings/oleObject1024.bin"/><Relationship Id="rId4" Type="http://schemas.openxmlformats.org/officeDocument/2006/relationships/image" Target="../media/image1143.emf"/></Relationships>
</file>

<file path=ppt/slides/_rels/slide408.xml.rels><?xml version="1.0" encoding="UTF-8" standalone="yes"?>
<Relationships xmlns="http://schemas.openxmlformats.org/package/2006/relationships"><Relationship Id="rId3" Type="http://schemas.openxmlformats.org/officeDocument/2006/relationships/oleObject" Target="../embeddings/oleObject1026.bin"/><Relationship Id="rId2" Type="http://schemas.openxmlformats.org/officeDocument/2006/relationships/slideLayout" Target="../slideLayouts/slideLayout7.xml"/><Relationship Id="rId1" Type="http://schemas.openxmlformats.org/officeDocument/2006/relationships/vmlDrawing" Target="../drawings/vmlDrawing227.vml"/><Relationship Id="rId6" Type="http://schemas.openxmlformats.org/officeDocument/2006/relationships/image" Target="../media/image1147.emf"/><Relationship Id="rId5" Type="http://schemas.openxmlformats.org/officeDocument/2006/relationships/oleObject" Target="../embeddings/oleObject1027.bin"/><Relationship Id="rId4" Type="http://schemas.openxmlformats.org/officeDocument/2006/relationships/image" Target="../media/image1146.emf"/></Relationships>
</file>

<file path=ppt/slides/_rels/slide409.xml.rels><?xml version="1.0" encoding="UTF-8" standalone="yes"?>
<Relationships xmlns="http://schemas.openxmlformats.org/package/2006/relationships"><Relationship Id="rId8" Type="http://schemas.openxmlformats.org/officeDocument/2006/relationships/image" Target="../media/image1150.emf"/><Relationship Id="rId13" Type="http://schemas.openxmlformats.org/officeDocument/2006/relationships/oleObject" Target="../embeddings/oleObject1033.bin"/><Relationship Id="rId18" Type="http://schemas.openxmlformats.org/officeDocument/2006/relationships/image" Target="../media/image1155.wmf"/><Relationship Id="rId26" Type="http://schemas.openxmlformats.org/officeDocument/2006/relationships/oleObject" Target="../embeddings/oleObject1040.bin"/><Relationship Id="rId3" Type="http://schemas.openxmlformats.org/officeDocument/2006/relationships/oleObject" Target="../embeddings/oleObject1028.bin"/><Relationship Id="rId21" Type="http://schemas.openxmlformats.org/officeDocument/2006/relationships/oleObject" Target="../embeddings/oleObject1037.bin"/><Relationship Id="rId7" Type="http://schemas.openxmlformats.org/officeDocument/2006/relationships/oleObject" Target="../embeddings/oleObject1030.bin"/><Relationship Id="rId12" Type="http://schemas.openxmlformats.org/officeDocument/2006/relationships/image" Target="../media/image1152.wmf"/><Relationship Id="rId17" Type="http://schemas.openxmlformats.org/officeDocument/2006/relationships/oleObject" Target="../embeddings/oleObject1035.bin"/><Relationship Id="rId25" Type="http://schemas.openxmlformats.org/officeDocument/2006/relationships/oleObject" Target="../embeddings/oleObject1039.bin"/><Relationship Id="rId2" Type="http://schemas.openxmlformats.org/officeDocument/2006/relationships/slideLayout" Target="../slideLayouts/slideLayout7.xml"/><Relationship Id="rId16" Type="http://schemas.openxmlformats.org/officeDocument/2006/relationships/image" Target="../media/image1154.wmf"/><Relationship Id="rId20" Type="http://schemas.openxmlformats.org/officeDocument/2006/relationships/image" Target="../media/image1156.wmf"/><Relationship Id="rId1" Type="http://schemas.openxmlformats.org/officeDocument/2006/relationships/vmlDrawing" Target="../drawings/vmlDrawing228.vml"/><Relationship Id="rId6" Type="http://schemas.openxmlformats.org/officeDocument/2006/relationships/image" Target="../media/image1149.emf"/><Relationship Id="rId11" Type="http://schemas.openxmlformats.org/officeDocument/2006/relationships/oleObject" Target="../embeddings/oleObject1032.bin"/><Relationship Id="rId24" Type="http://schemas.openxmlformats.org/officeDocument/2006/relationships/image" Target="../media/image1158.wmf"/><Relationship Id="rId5" Type="http://schemas.openxmlformats.org/officeDocument/2006/relationships/oleObject" Target="../embeddings/oleObject1029.bin"/><Relationship Id="rId15" Type="http://schemas.openxmlformats.org/officeDocument/2006/relationships/oleObject" Target="../embeddings/oleObject1034.bin"/><Relationship Id="rId23" Type="http://schemas.openxmlformats.org/officeDocument/2006/relationships/oleObject" Target="../embeddings/oleObject1038.bin"/><Relationship Id="rId10" Type="http://schemas.openxmlformats.org/officeDocument/2006/relationships/image" Target="../media/image1151.emf"/><Relationship Id="rId19" Type="http://schemas.openxmlformats.org/officeDocument/2006/relationships/oleObject" Target="../embeddings/oleObject1036.bin"/><Relationship Id="rId4" Type="http://schemas.openxmlformats.org/officeDocument/2006/relationships/image" Target="../media/image1148.emf"/><Relationship Id="rId9" Type="http://schemas.openxmlformats.org/officeDocument/2006/relationships/oleObject" Target="../embeddings/oleObject1031.bin"/><Relationship Id="rId14" Type="http://schemas.openxmlformats.org/officeDocument/2006/relationships/image" Target="../media/image1153.wmf"/><Relationship Id="rId22" Type="http://schemas.openxmlformats.org/officeDocument/2006/relationships/image" Target="../media/image1157.wmf"/><Relationship Id="rId27" Type="http://schemas.openxmlformats.org/officeDocument/2006/relationships/image" Target="../media/image1159.wmf"/></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3" Type="http://schemas.openxmlformats.org/officeDocument/2006/relationships/oleObject" Target="../embeddings/oleObject1046.bin"/><Relationship Id="rId18" Type="http://schemas.openxmlformats.org/officeDocument/2006/relationships/image" Target="../media/image1167.wmf"/><Relationship Id="rId26" Type="http://schemas.openxmlformats.org/officeDocument/2006/relationships/image" Target="../media/image1171.wmf"/><Relationship Id="rId39" Type="http://schemas.openxmlformats.org/officeDocument/2006/relationships/image" Target="../media/image1177.wmf"/><Relationship Id="rId21" Type="http://schemas.openxmlformats.org/officeDocument/2006/relationships/oleObject" Target="../embeddings/oleObject1050.bin"/><Relationship Id="rId34" Type="http://schemas.openxmlformats.org/officeDocument/2006/relationships/image" Target="../media/image1175.wmf"/><Relationship Id="rId42" Type="http://schemas.openxmlformats.org/officeDocument/2006/relationships/oleObject" Target="../embeddings/oleObject1061.bin"/><Relationship Id="rId7" Type="http://schemas.openxmlformats.org/officeDocument/2006/relationships/oleObject" Target="../embeddings/oleObject1043.bin"/><Relationship Id="rId2" Type="http://schemas.openxmlformats.org/officeDocument/2006/relationships/slideLayout" Target="../slideLayouts/slideLayout7.xml"/><Relationship Id="rId16" Type="http://schemas.openxmlformats.org/officeDocument/2006/relationships/image" Target="../media/image1166.wmf"/><Relationship Id="rId29" Type="http://schemas.openxmlformats.org/officeDocument/2006/relationships/oleObject" Target="../embeddings/oleObject1054.bin"/><Relationship Id="rId1" Type="http://schemas.openxmlformats.org/officeDocument/2006/relationships/vmlDrawing" Target="../drawings/vmlDrawing229.vml"/><Relationship Id="rId6" Type="http://schemas.openxmlformats.org/officeDocument/2006/relationships/image" Target="../media/image1161.wmf"/><Relationship Id="rId11" Type="http://schemas.openxmlformats.org/officeDocument/2006/relationships/oleObject" Target="../embeddings/oleObject1045.bin"/><Relationship Id="rId24" Type="http://schemas.openxmlformats.org/officeDocument/2006/relationships/image" Target="../media/image1170.wmf"/><Relationship Id="rId32" Type="http://schemas.openxmlformats.org/officeDocument/2006/relationships/image" Target="../media/image1174.wmf"/><Relationship Id="rId37" Type="http://schemas.openxmlformats.org/officeDocument/2006/relationships/oleObject" Target="../embeddings/oleObject1058.bin"/><Relationship Id="rId40" Type="http://schemas.openxmlformats.org/officeDocument/2006/relationships/oleObject" Target="../embeddings/oleObject1060.bin"/><Relationship Id="rId45" Type="http://schemas.openxmlformats.org/officeDocument/2006/relationships/oleObject" Target="../embeddings/oleObject1063.bin"/><Relationship Id="rId5" Type="http://schemas.openxmlformats.org/officeDocument/2006/relationships/oleObject" Target="../embeddings/oleObject1042.bin"/><Relationship Id="rId15" Type="http://schemas.openxmlformats.org/officeDocument/2006/relationships/oleObject" Target="../embeddings/oleObject1047.bin"/><Relationship Id="rId23" Type="http://schemas.openxmlformats.org/officeDocument/2006/relationships/oleObject" Target="../embeddings/oleObject1051.bin"/><Relationship Id="rId28" Type="http://schemas.openxmlformats.org/officeDocument/2006/relationships/image" Target="../media/image1172.wmf"/><Relationship Id="rId36" Type="http://schemas.openxmlformats.org/officeDocument/2006/relationships/image" Target="../media/image1176.wmf"/><Relationship Id="rId10" Type="http://schemas.openxmlformats.org/officeDocument/2006/relationships/image" Target="../media/image1163.wmf"/><Relationship Id="rId19" Type="http://schemas.openxmlformats.org/officeDocument/2006/relationships/oleObject" Target="../embeddings/oleObject1049.bin"/><Relationship Id="rId31" Type="http://schemas.openxmlformats.org/officeDocument/2006/relationships/oleObject" Target="../embeddings/oleObject1055.bin"/><Relationship Id="rId44" Type="http://schemas.openxmlformats.org/officeDocument/2006/relationships/oleObject" Target="../embeddings/oleObject1062.bin"/><Relationship Id="rId4" Type="http://schemas.openxmlformats.org/officeDocument/2006/relationships/image" Target="../media/image1160.wmf"/><Relationship Id="rId9" Type="http://schemas.openxmlformats.org/officeDocument/2006/relationships/oleObject" Target="../embeddings/oleObject1044.bin"/><Relationship Id="rId14" Type="http://schemas.openxmlformats.org/officeDocument/2006/relationships/image" Target="../media/image1165.wmf"/><Relationship Id="rId22" Type="http://schemas.openxmlformats.org/officeDocument/2006/relationships/image" Target="../media/image1169.wmf"/><Relationship Id="rId27" Type="http://schemas.openxmlformats.org/officeDocument/2006/relationships/oleObject" Target="../embeddings/oleObject1053.bin"/><Relationship Id="rId30" Type="http://schemas.openxmlformats.org/officeDocument/2006/relationships/image" Target="../media/image1173.wmf"/><Relationship Id="rId35" Type="http://schemas.openxmlformats.org/officeDocument/2006/relationships/oleObject" Target="../embeddings/oleObject1057.bin"/><Relationship Id="rId43" Type="http://schemas.openxmlformats.org/officeDocument/2006/relationships/image" Target="../media/image1179.wmf"/><Relationship Id="rId8" Type="http://schemas.openxmlformats.org/officeDocument/2006/relationships/image" Target="../media/image1162.wmf"/><Relationship Id="rId3" Type="http://schemas.openxmlformats.org/officeDocument/2006/relationships/oleObject" Target="../embeddings/oleObject1041.bin"/><Relationship Id="rId12" Type="http://schemas.openxmlformats.org/officeDocument/2006/relationships/image" Target="../media/image1164.wmf"/><Relationship Id="rId17" Type="http://schemas.openxmlformats.org/officeDocument/2006/relationships/oleObject" Target="../embeddings/oleObject1048.bin"/><Relationship Id="rId25" Type="http://schemas.openxmlformats.org/officeDocument/2006/relationships/oleObject" Target="../embeddings/oleObject1052.bin"/><Relationship Id="rId33" Type="http://schemas.openxmlformats.org/officeDocument/2006/relationships/oleObject" Target="../embeddings/oleObject1056.bin"/><Relationship Id="rId38" Type="http://schemas.openxmlformats.org/officeDocument/2006/relationships/oleObject" Target="../embeddings/oleObject1059.bin"/><Relationship Id="rId46" Type="http://schemas.openxmlformats.org/officeDocument/2006/relationships/oleObject" Target="../embeddings/oleObject1064.bin"/><Relationship Id="rId20" Type="http://schemas.openxmlformats.org/officeDocument/2006/relationships/image" Target="../media/image1168.wmf"/><Relationship Id="rId41" Type="http://schemas.openxmlformats.org/officeDocument/2006/relationships/image" Target="../media/image1178.wmf"/></Relationships>
</file>

<file path=ppt/slides/_rels/slide411.xml.rels><?xml version="1.0" encoding="UTF-8" standalone="yes"?>
<Relationships xmlns="http://schemas.openxmlformats.org/package/2006/relationships"><Relationship Id="rId3" Type="http://schemas.openxmlformats.org/officeDocument/2006/relationships/oleObject" Target="../embeddings/oleObject1065.bin"/><Relationship Id="rId7" Type="http://schemas.openxmlformats.org/officeDocument/2006/relationships/image" Target="../media/image1183.jpeg"/><Relationship Id="rId2" Type="http://schemas.openxmlformats.org/officeDocument/2006/relationships/slideLayout" Target="../slideLayouts/slideLayout7.xml"/><Relationship Id="rId1" Type="http://schemas.openxmlformats.org/officeDocument/2006/relationships/vmlDrawing" Target="../drawings/vmlDrawing230.vml"/><Relationship Id="rId6" Type="http://schemas.openxmlformats.org/officeDocument/2006/relationships/image" Target="../media/image1182.jpeg"/><Relationship Id="rId5" Type="http://schemas.openxmlformats.org/officeDocument/2006/relationships/image" Target="../media/image1181.jpeg"/><Relationship Id="rId4" Type="http://schemas.openxmlformats.org/officeDocument/2006/relationships/image" Target="../media/image1180.wmf"/></Relationships>
</file>

<file path=ppt/slides/_rels/slide412.xml.rels><?xml version="1.0" encoding="UTF-8" standalone="yes"?>
<Relationships xmlns="http://schemas.openxmlformats.org/package/2006/relationships"><Relationship Id="rId13" Type="http://schemas.openxmlformats.org/officeDocument/2006/relationships/oleObject" Target="../embeddings/oleObject1071.bin"/><Relationship Id="rId18" Type="http://schemas.openxmlformats.org/officeDocument/2006/relationships/image" Target="../media/image1191.wmf"/><Relationship Id="rId26" Type="http://schemas.openxmlformats.org/officeDocument/2006/relationships/image" Target="../media/image1195.wmf"/><Relationship Id="rId39" Type="http://schemas.openxmlformats.org/officeDocument/2006/relationships/oleObject" Target="../embeddings/oleObject1085.bin"/><Relationship Id="rId21" Type="http://schemas.openxmlformats.org/officeDocument/2006/relationships/oleObject" Target="../embeddings/oleObject1075.bin"/><Relationship Id="rId34" Type="http://schemas.openxmlformats.org/officeDocument/2006/relationships/image" Target="../media/image1199.wmf"/><Relationship Id="rId42" Type="http://schemas.openxmlformats.org/officeDocument/2006/relationships/oleObject" Target="../embeddings/oleObject1087.bin"/><Relationship Id="rId47" Type="http://schemas.openxmlformats.org/officeDocument/2006/relationships/image" Target="../media/image1204.wmf"/><Relationship Id="rId50" Type="http://schemas.openxmlformats.org/officeDocument/2006/relationships/oleObject" Target="../embeddings/oleObject1091.bin"/><Relationship Id="rId55" Type="http://schemas.openxmlformats.org/officeDocument/2006/relationships/oleObject" Target="../embeddings/oleObject1094.bin"/><Relationship Id="rId7" Type="http://schemas.openxmlformats.org/officeDocument/2006/relationships/oleObject" Target="../embeddings/oleObject1068.bin"/><Relationship Id="rId2" Type="http://schemas.openxmlformats.org/officeDocument/2006/relationships/slideLayout" Target="../slideLayouts/slideLayout7.xml"/><Relationship Id="rId16" Type="http://schemas.openxmlformats.org/officeDocument/2006/relationships/image" Target="../media/image1190.wmf"/><Relationship Id="rId29" Type="http://schemas.openxmlformats.org/officeDocument/2006/relationships/oleObject" Target="../embeddings/oleObject1079.bin"/><Relationship Id="rId11" Type="http://schemas.openxmlformats.org/officeDocument/2006/relationships/oleObject" Target="../embeddings/oleObject1070.bin"/><Relationship Id="rId24" Type="http://schemas.openxmlformats.org/officeDocument/2006/relationships/image" Target="../media/image1194.wmf"/><Relationship Id="rId32" Type="http://schemas.openxmlformats.org/officeDocument/2006/relationships/image" Target="../media/image1198.wmf"/><Relationship Id="rId37" Type="http://schemas.openxmlformats.org/officeDocument/2006/relationships/oleObject" Target="../embeddings/oleObject1083.bin"/><Relationship Id="rId40" Type="http://schemas.openxmlformats.org/officeDocument/2006/relationships/oleObject" Target="../embeddings/oleObject1086.bin"/><Relationship Id="rId45" Type="http://schemas.openxmlformats.org/officeDocument/2006/relationships/image" Target="../media/image1203.wmf"/><Relationship Id="rId53" Type="http://schemas.openxmlformats.org/officeDocument/2006/relationships/oleObject" Target="../embeddings/oleObject1093.bin"/><Relationship Id="rId58" Type="http://schemas.openxmlformats.org/officeDocument/2006/relationships/oleObject" Target="../embeddings/oleObject1096.bin"/><Relationship Id="rId5" Type="http://schemas.openxmlformats.org/officeDocument/2006/relationships/oleObject" Target="../embeddings/oleObject1067.bin"/><Relationship Id="rId19" Type="http://schemas.openxmlformats.org/officeDocument/2006/relationships/oleObject" Target="../embeddings/oleObject1074.bin"/><Relationship Id="rId4" Type="http://schemas.openxmlformats.org/officeDocument/2006/relationships/image" Target="../media/image1184.wmf"/><Relationship Id="rId9" Type="http://schemas.openxmlformats.org/officeDocument/2006/relationships/oleObject" Target="../embeddings/oleObject1069.bin"/><Relationship Id="rId14" Type="http://schemas.openxmlformats.org/officeDocument/2006/relationships/image" Target="../media/image1189.wmf"/><Relationship Id="rId22" Type="http://schemas.openxmlformats.org/officeDocument/2006/relationships/image" Target="../media/image1193.wmf"/><Relationship Id="rId27" Type="http://schemas.openxmlformats.org/officeDocument/2006/relationships/oleObject" Target="../embeddings/oleObject1078.bin"/><Relationship Id="rId30" Type="http://schemas.openxmlformats.org/officeDocument/2006/relationships/image" Target="../media/image1197.wmf"/><Relationship Id="rId35" Type="http://schemas.openxmlformats.org/officeDocument/2006/relationships/oleObject" Target="../embeddings/oleObject1082.bin"/><Relationship Id="rId43" Type="http://schemas.openxmlformats.org/officeDocument/2006/relationships/image" Target="../media/image1202.wmf"/><Relationship Id="rId48" Type="http://schemas.openxmlformats.org/officeDocument/2006/relationships/oleObject" Target="../embeddings/oleObject1090.bin"/><Relationship Id="rId56" Type="http://schemas.openxmlformats.org/officeDocument/2006/relationships/image" Target="../media/image1208.wmf"/><Relationship Id="rId8" Type="http://schemas.openxmlformats.org/officeDocument/2006/relationships/image" Target="../media/image1186.wmf"/><Relationship Id="rId51" Type="http://schemas.openxmlformats.org/officeDocument/2006/relationships/image" Target="../media/image1206.wmf"/><Relationship Id="rId3" Type="http://schemas.openxmlformats.org/officeDocument/2006/relationships/oleObject" Target="../embeddings/oleObject1066.bin"/><Relationship Id="rId12" Type="http://schemas.openxmlformats.org/officeDocument/2006/relationships/image" Target="../media/image1188.wmf"/><Relationship Id="rId17" Type="http://schemas.openxmlformats.org/officeDocument/2006/relationships/oleObject" Target="../embeddings/oleObject1073.bin"/><Relationship Id="rId25" Type="http://schemas.openxmlformats.org/officeDocument/2006/relationships/oleObject" Target="../embeddings/oleObject1077.bin"/><Relationship Id="rId33" Type="http://schemas.openxmlformats.org/officeDocument/2006/relationships/oleObject" Target="../embeddings/oleObject1081.bin"/><Relationship Id="rId38" Type="http://schemas.openxmlformats.org/officeDocument/2006/relationships/oleObject" Target="../embeddings/oleObject1084.bin"/><Relationship Id="rId46" Type="http://schemas.openxmlformats.org/officeDocument/2006/relationships/oleObject" Target="../embeddings/oleObject1089.bin"/><Relationship Id="rId59" Type="http://schemas.openxmlformats.org/officeDocument/2006/relationships/image" Target="../media/image1209.wmf"/><Relationship Id="rId20" Type="http://schemas.openxmlformats.org/officeDocument/2006/relationships/image" Target="../media/image1192.wmf"/><Relationship Id="rId41" Type="http://schemas.openxmlformats.org/officeDocument/2006/relationships/image" Target="../media/image1201.wmf"/><Relationship Id="rId54" Type="http://schemas.openxmlformats.org/officeDocument/2006/relationships/image" Target="../media/image1207.wmf"/><Relationship Id="rId1" Type="http://schemas.openxmlformats.org/officeDocument/2006/relationships/vmlDrawing" Target="../drawings/vmlDrawing231.vml"/><Relationship Id="rId6" Type="http://schemas.openxmlformats.org/officeDocument/2006/relationships/image" Target="../media/image1185.wmf"/><Relationship Id="rId15" Type="http://schemas.openxmlformats.org/officeDocument/2006/relationships/oleObject" Target="../embeddings/oleObject1072.bin"/><Relationship Id="rId23" Type="http://schemas.openxmlformats.org/officeDocument/2006/relationships/oleObject" Target="../embeddings/oleObject1076.bin"/><Relationship Id="rId28" Type="http://schemas.openxmlformats.org/officeDocument/2006/relationships/image" Target="../media/image1196.wmf"/><Relationship Id="rId36" Type="http://schemas.openxmlformats.org/officeDocument/2006/relationships/image" Target="../media/image1200.wmf"/><Relationship Id="rId49" Type="http://schemas.openxmlformats.org/officeDocument/2006/relationships/image" Target="../media/image1205.wmf"/><Relationship Id="rId57" Type="http://schemas.openxmlformats.org/officeDocument/2006/relationships/oleObject" Target="../embeddings/oleObject1095.bin"/><Relationship Id="rId10" Type="http://schemas.openxmlformats.org/officeDocument/2006/relationships/image" Target="../media/image1187.wmf"/><Relationship Id="rId31" Type="http://schemas.openxmlformats.org/officeDocument/2006/relationships/oleObject" Target="../embeddings/oleObject1080.bin"/><Relationship Id="rId44" Type="http://schemas.openxmlformats.org/officeDocument/2006/relationships/oleObject" Target="../embeddings/oleObject1088.bin"/><Relationship Id="rId52" Type="http://schemas.openxmlformats.org/officeDocument/2006/relationships/oleObject" Target="../embeddings/oleObject1092.bin"/></Relationships>
</file>

<file path=ppt/slides/_rels/slide413.xml.rels><?xml version="1.0" encoding="UTF-8" standalone="yes"?>
<Relationships xmlns="http://schemas.openxmlformats.org/package/2006/relationships"><Relationship Id="rId3" Type="http://schemas.openxmlformats.org/officeDocument/2006/relationships/hyperlink" Target="http://baike.baidu.com/view/45341.htm" TargetMode="External"/><Relationship Id="rId2" Type="http://schemas.openxmlformats.org/officeDocument/2006/relationships/hyperlink" Target="http://baike.baidu.com/view/1714.htm" TargetMode="External"/><Relationship Id="rId1" Type="http://schemas.openxmlformats.org/officeDocument/2006/relationships/slideLayout" Target="../slideLayouts/slideLayout7.xml"/><Relationship Id="rId5" Type="http://schemas.openxmlformats.org/officeDocument/2006/relationships/hyperlink" Target="http://baike.baidu.com/view/16484.htm" TargetMode="External"/><Relationship Id="rId4" Type="http://schemas.openxmlformats.org/officeDocument/2006/relationships/hyperlink" Target="http://baike.baidu.com/view/30964.htm" TargetMode="Externa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8" Type="http://schemas.openxmlformats.org/officeDocument/2006/relationships/image" Target="../media/image1216.jpeg"/><Relationship Id="rId3" Type="http://schemas.openxmlformats.org/officeDocument/2006/relationships/image" Target="../media/image1211.jpeg"/><Relationship Id="rId7" Type="http://schemas.openxmlformats.org/officeDocument/2006/relationships/image" Target="../media/image1215.jpeg"/><Relationship Id="rId2" Type="http://schemas.openxmlformats.org/officeDocument/2006/relationships/image" Target="../media/image1210.jpeg"/><Relationship Id="rId1" Type="http://schemas.openxmlformats.org/officeDocument/2006/relationships/slideLayout" Target="../slideLayouts/slideLayout7.xml"/><Relationship Id="rId6" Type="http://schemas.openxmlformats.org/officeDocument/2006/relationships/image" Target="../media/image1214.jpeg"/><Relationship Id="rId11" Type="http://schemas.openxmlformats.org/officeDocument/2006/relationships/image" Target="../media/image1219.jpeg"/><Relationship Id="rId5" Type="http://schemas.openxmlformats.org/officeDocument/2006/relationships/image" Target="../media/image1213.jpeg"/><Relationship Id="rId10" Type="http://schemas.openxmlformats.org/officeDocument/2006/relationships/image" Target="../media/image1218.jpeg"/><Relationship Id="rId4" Type="http://schemas.openxmlformats.org/officeDocument/2006/relationships/image" Target="../media/image1212.jpeg"/><Relationship Id="rId9" Type="http://schemas.openxmlformats.org/officeDocument/2006/relationships/image" Target="../media/image1217.jpeg"/></Relationships>
</file>

<file path=ppt/slides/_rels/slide417.xml.rels><?xml version="1.0" encoding="UTF-8" standalone="yes"?>
<Relationships xmlns="http://schemas.openxmlformats.org/package/2006/relationships"><Relationship Id="rId3" Type="http://schemas.openxmlformats.org/officeDocument/2006/relationships/image" Target="../media/image1221.jpeg"/><Relationship Id="rId7" Type="http://schemas.openxmlformats.org/officeDocument/2006/relationships/image" Target="../media/image1223.jpg"/><Relationship Id="rId2" Type="http://schemas.openxmlformats.org/officeDocument/2006/relationships/slideLayout" Target="../slideLayouts/slideLayout7.xml"/><Relationship Id="rId1" Type="http://schemas.openxmlformats.org/officeDocument/2006/relationships/vmlDrawing" Target="../drawings/vmlDrawing232.vml"/><Relationship Id="rId6" Type="http://schemas.openxmlformats.org/officeDocument/2006/relationships/image" Target="../media/image1220.wmf"/><Relationship Id="rId5" Type="http://schemas.openxmlformats.org/officeDocument/2006/relationships/oleObject" Target="../embeddings/oleObject1097.bin"/><Relationship Id="rId4" Type="http://schemas.openxmlformats.org/officeDocument/2006/relationships/image" Target="../media/image1222.jpeg"/></Relationships>
</file>

<file path=ppt/slides/_rels/slide418.xml.rels><?xml version="1.0" encoding="UTF-8" standalone="yes"?>
<Relationships xmlns="http://schemas.openxmlformats.org/package/2006/relationships"><Relationship Id="rId3" Type="http://schemas.openxmlformats.org/officeDocument/2006/relationships/image" Target="../media/image1225.jpeg"/><Relationship Id="rId2" Type="http://schemas.openxmlformats.org/officeDocument/2006/relationships/image" Target="../media/image1224.gif"/><Relationship Id="rId1" Type="http://schemas.openxmlformats.org/officeDocument/2006/relationships/slideLayout" Target="../slideLayouts/slideLayout7.xml"/><Relationship Id="rId6" Type="http://schemas.openxmlformats.org/officeDocument/2006/relationships/image" Target="../media/image1228.gif"/><Relationship Id="rId5" Type="http://schemas.openxmlformats.org/officeDocument/2006/relationships/image" Target="../media/image1227.gif"/><Relationship Id="rId4" Type="http://schemas.openxmlformats.org/officeDocument/2006/relationships/image" Target="../media/image1226.gif"/></Relationships>
</file>

<file path=ppt/slides/_rels/slide419.xml.rels><?xml version="1.0" encoding="UTF-8" standalone="yes"?>
<Relationships xmlns="http://schemas.openxmlformats.org/package/2006/relationships"><Relationship Id="rId8" Type="http://schemas.openxmlformats.org/officeDocument/2006/relationships/image" Target="../media/image1233.jpeg"/><Relationship Id="rId3" Type="http://schemas.openxmlformats.org/officeDocument/2006/relationships/image" Target="../media/image1230.gif"/><Relationship Id="rId7" Type="http://schemas.openxmlformats.org/officeDocument/2006/relationships/image" Target="../media/image1232.png"/><Relationship Id="rId2" Type="http://schemas.openxmlformats.org/officeDocument/2006/relationships/slideLayout" Target="../slideLayouts/slideLayout7.xml"/><Relationship Id="rId1" Type="http://schemas.openxmlformats.org/officeDocument/2006/relationships/vmlDrawing" Target="../drawings/vmlDrawing233.vml"/><Relationship Id="rId6" Type="http://schemas.openxmlformats.org/officeDocument/2006/relationships/image" Target="../media/image1229.wmf"/><Relationship Id="rId5" Type="http://schemas.openxmlformats.org/officeDocument/2006/relationships/oleObject" Target="../embeddings/oleObject1098.bin"/><Relationship Id="rId4" Type="http://schemas.openxmlformats.org/officeDocument/2006/relationships/image" Target="../media/image1231.jpe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3" Type="http://schemas.openxmlformats.org/officeDocument/2006/relationships/image" Target="../media/image1234.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oleObject" Target="../embeddings/oleObject1099.bin"/><Relationship Id="rId2" Type="http://schemas.openxmlformats.org/officeDocument/2006/relationships/slideLayout" Target="../slideLayouts/slideLayout7.xml"/><Relationship Id="rId1" Type="http://schemas.openxmlformats.org/officeDocument/2006/relationships/vmlDrawing" Target="../drawings/vmlDrawing234.vml"/><Relationship Id="rId6" Type="http://schemas.openxmlformats.org/officeDocument/2006/relationships/image" Target="../media/image1236.wmf"/><Relationship Id="rId5" Type="http://schemas.openxmlformats.org/officeDocument/2006/relationships/oleObject" Target="../embeddings/oleObject1100.bin"/><Relationship Id="rId4" Type="http://schemas.openxmlformats.org/officeDocument/2006/relationships/image" Target="../media/image1235.wmf"/></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8" Type="http://schemas.openxmlformats.org/officeDocument/2006/relationships/image" Target="../media/image1239.wmf"/><Relationship Id="rId13" Type="http://schemas.openxmlformats.org/officeDocument/2006/relationships/oleObject" Target="../embeddings/oleObject1107.bin"/><Relationship Id="rId3" Type="http://schemas.openxmlformats.org/officeDocument/2006/relationships/oleObject" Target="../embeddings/oleObject1101.bin"/><Relationship Id="rId7" Type="http://schemas.openxmlformats.org/officeDocument/2006/relationships/oleObject" Target="../embeddings/oleObject1103.bin"/><Relationship Id="rId12" Type="http://schemas.openxmlformats.org/officeDocument/2006/relationships/oleObject" Target="../embeddings/oleObject1106.bin"/><Relationship Id="rId2" Type="http://schemas.openxmlformats.org/officeDocument/2006/relationships/slideLayout" Target="../slideLayouts/slideLayout7.xml"/><Relationship Id="rId1" Type="http://schemas.openxmlformats.org/officeDocument/2006/relationships/vmlDrawing" Target="../drawings/vmlDrawing235.vml"/><Relationship Id="rId6" Type="http://schemas.openxmlformats.org/officeDocument/2006/relationships/image" Target="../media/image1238.emf"/><Relationship Id="rId11" Type="http://schemas.openxmlformats.org/officeDocument/2006/relationships/oleObject" Target="../embeddings/oleObject1105.bin"/><Relationship Id="rId5" Type="http://schemas.openxmlformats.org/officeDocument/2006/relationships/oleObject" Target="../embeddings/oleObject1102.bin"/><Relationship Id="rId10" Type="http://schemas.openxmlformats.org/officeDocument/2006/relationships/image" Target="../media/image1240.wmf"/><Relationship Id="rId4" Type="http://schemas.openxmlformats.org/officeDocument/2006/relationships/image" Target="../media/image1237.emf"/><Relationship Id="rId9" Type="http://schemas.openxmlformats.org/officeDocument/2006/relationships/oleObject" Target="../embeddings/oleObject1104.bin"/><Relationship Id="rId14" Type="http://schemas.openxmlformats.org/officeDocument/2006/relationships/oleObject" Target="../embeddings/oleObject1108.bin"/></Relationships>
</file>

<file path=ppt/slides/_rels/slide429.xml.rels><?xml version="1.0" encoding="UTF-8" standalone="yes"?>
<Relationships xmlns="http://schemas.openxmlformats.org/package/2006/relationships"><Relationship Id="rId8" Type="http://schemas.openxmlformats.org/officeDocument/2006/relationships/image" Target="../media/image1240.wmf"/><Relationship Id="rId3" Type="http://schemas.openxmlformats.org/officeDocument/2006/relationships/oleObject" Target="../embeddings/oleObject1109.bin"/><Relationship Id="rId7" Type="http://schemas.openxmlformats.org/officeDocument/2006/relationships/oleObject" Target="../embeddings/oleObject1111.bin"/><Relationship Id="rId2" Type="http://schemas.openxmlformats.org/officeDocument/2006/relationships/slideLayout" Target="../slideLayouts/slideLayout7.xml"/><Relationship Id="rId1" Type="http://schemas.openxmlformats.org/officeDocument/2006/relationships/vmlDrawing" Target="../drawings/vmlDrawing236.vml"/><Relationship Id="rId6" Type="http://schemas.openxmlformats.org/officeDocument/2006/relationships/image" Target="../media/image1239.wmf"/><Relationship Id="rId5" Type="http://schemas.openxmlformats.org/officeDocument/2006/relationships/oleObject" Target="../embeddings/oleObject1110.bin"/><Relationship Id="rId4" Type="http://schemas.openxmlformats.org/officeDocument/2006/relationships/image" Target="../media/image1241.emf"/><Relationship Id="rId9" Type="http://schemas.openxmlformats.org/officeDocument/2006/relationships/oleObject" Target="../embeddings/oleObject1112.bin"/></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8" Type="http://schemas.openxmlformats.org/officeDocument/2006/relationships/image" Target="../media/image1240.wmf"/><Relationship Id="rId13" Type="http://schemas.openxmlformats.org/officeDocument/2006/relationships/image" Target="../media/image1239.wmf"/><Relationship Id="rId3" Type="http://schemas.openxmlformats.org/officeDocument/2006/relationships/oleObject" Target="../embeddings/oleObject1113.bin"/><Relationship Id="rId7" Type="http://schemas.openxmlformats.org/officeDocument/2006/relationships/oleObject" Target="../embeddings/oleObject1115.bin"/><Relationship Id="rId12" Type="http://schemas.openxmlformats.org/officeDocument/2006/relationships/oleObject" Target="../embeddings/oleObject1119.bin"/><Relationship Id="rId2" Type="http://schemas.openxmlformats.org/officeDocument/2006/relationships/slideLayout" Target="../slideLayouts/slideLayout7.xml"/><Relationship Id="rId1" Type="http://schemas.openxmlformats.org/officeDocument/2006/relationships/vmlDrawing" Target="../drawings/vmlDrawing237.vml"/><Relationship Id="rId6" Type="http://schemas.openxmlformats.org/officeDocument/2006/relationships/image" Target="../media/image1243.emf"/><Relationship Id="rId11" Type="http://schemas.openxmlformats.org/officeDocument/2006/relationships/oleObject" Target="../embeddings/oleObject1118.bin"/><Relationship Id="rId5" Type="http://schemas.openxmlformats.org/officeDocument/2006/relationships/oleObject" Target="../embeddings/oleObject1114.bin"/><Relationship Id="rId10" Type="http://schemas.openxmlformats.org/officeDocument/2006/relationships/oleObject" Target="../embeddings/oleObject1117.bin"/><Relationship Id="rId4" Type="http://schemas.openxmlformats.org/officeDocument/2006/relationships/image" Target="../media/image1242.emf"/><Relationship Id="rId9" Type="http://schemas.openxmlformats.org/officeDocument/2006/relationships/oleObject" Target="../embeddings/oleObject1116.bin"/><Relationship Id="rId14" Type="http://schemas.openxmlformats.org/officeDocument/2006/relationships/oleObject" Target="../embeddings/oleObject1120.bin"/></Relationships>
</file>

<file path=ppt/slides/_rels/slide431.xml.rels><?xml version="1.0" encoding="UTF-8" standalone="yes"?>
<Relationships xmlns="http://schemas.openxmlformats.org/package/2006/relationships"><Relationship Id="rId2" Type="http://schemas.openxmlformats.org/officeDocument/2006/relationships/image" Target="../media/image1244.jp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45.jp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oleObject" Target="../embeddings/oleObject1121.bin"/><Relationship Id="rId2" Type="http://schemas.openxmlformats.org/officeDocument/2006/relationships/slideLayout" Target="../slideLayouts/slideLayout2.xml"/><Relationship Id="rId1" Type="http://schemas.openxmlformats.org/officeDocument/2006/relationships/vmlDrawing" Target="../drawings/vmlDrawing238.vml"/><Relationship Id="rId4" Type="http://schemas.openxmlformats.org/officeDocument/2006/relationships/image" Target="../media/image1246.wmf"/></Relationships>
</file>

<file path=ppt/slides/_rels/slide436.xml.rels><?xml version="1.0" encoding="UTF-8" standalone="yes"?>
<Relationships xmlns="http://schemas.openxmlformats.org/package/2006/relationships"><Relationship Id="rId8" Type="http://schemas.openxmlformats.org/officeDocument/2006/relationships/image" Target="../media/image1249.wmf"/><Relationship Id="rId13" Type="http://schemas.openxmlformats.org/officeDocument/2006/relationships/image" Target="../media/image31.png"/><Relationship Id="rId3" Type="http://schemas.openxmlformats.org/officeDocument/2006/relationships/oleObject" Target="../embeddings/oleObject1122.bin"/><Relationship Id="rId7" Type="http://schemas.openxmlformats.org/officeDocument/2006/relationships/oleObject" Target="../embeddings/oleObject1124.bin"/><Relationship Id="rId12" Type="http://schemas.openxmlformats.org/officeDocument/2006/relationships/image" Target="../media/image1251.wmf"/><Relationship Id="rId2" Type="http://schemas.openxmlformats.org/officeDocument/2006/relationships/slideLayout" Target="../slideLayouts/slideLayout2.xml"/><Relationship Id="rId1" Type="http://schemas.openxmlformats.org/officeDocument/2006/relationships/vmlDrawing" Target="../drawings/vmlDrawing239.vml"/><Relationship Id="rId6" Type="http://schemas.openxmlformats.org/officeDocument/2006/relationships/image" Target="../media/image1248.wmf"/><Relationship Id="rId11" Type="http://schemas.openxmlformats.org/officeDocument/2006/relationships/oleObject" Target="../embeddings/oleObject1126.bin"/><Relationship Id="rId5" Type="http://schemas.openxmlformats.org/officeDocument/2006/relationships/oleObject" Target="../embeddings/oleObject1123.bin"/><Relationship Id="rId10" Type="http://schemas.openxmlformats.org/officeDocument/2006/relationships/image" Target="../media/image1250.wmf"/><Relationship Id="rId4" Type="http://schemas.openxmlformats.org/officeDocument/2006/relationships/image" Target="../media/image1247.wmf"/><Relationship Id="rId9" Type="http://schemas.openxmlformats.org/officeDocument/2006/relationships/oleObject" Target="../embeddings/oleObject1125.bin"/></Relationships>
</file>

<file path=ppt/slides/_rels/slide437.xml.rels><?xml version="1.0" encoding="UTF-8" standalone="yes"?>
<Relationships xmlns="http://schemas.openxmlformats.org/package/2006/relationships"><Relationship Id="rId3" Type="http://schemas.openxmlformats.org/officeDocument/2006/relationships/oleObject" Target="../embeddings/oleObject1127.bin"/><Relationship Id="rId2" Type="http://schemas.openxmlformats.org/officeDocument/2006/relationships/slideLayout" Target="../slideLayouts/slideLayout2.xml"/><Relationship Id="rId1" Type="http://schemas.openxmlformats.org/officeDocument/2006/relationships/vmlDrawing" Target="../drawings/vmlDrawing240.vml"/><Relationship Id="rId6" Type="http://schemas.openxmlformats.org/officeDocument/2006/relationships/image" Target="../media/image1252.jpeg"/><Relationship Id="rId5" Type="http://schemas.openxmlformats.org/officeDocument/2006/relationships/oleObject" Target="../embeddings/oleObject1128.bin"/><Relationship Id="rId4" Type="http://schemas.openxmlformats.org/officeDocument/2006/relationships/image" Target="../media/image1248.wmf"/></Relationships>
</file>

<file path=ppt/slides/_rels/slide438.xml.rels><?xml version="1.0" encoding="UTF-8" standalone="yes"?>
<Relationships xmlns="http://schemas.openxmlformats.org/package/2006/relationships"><Relationship Id="rId3" Type="http://schemas.openxmlformats.org/officeDocument/2006/relationships/oleObject" Target="../embeddings/oleObject1129.bin"/><Relationship Id="rId2" Type="http://schemas.openxmlformats.org/officeDocument/2006/relationships/slideLayout" Target="../slideLayouts/slideLayout12.xml"/><Relationship Id="rId1" Type="http://schemas.openxmlformats.org/officeDocument/2006/relationships/vmlDrawing" Target="../drawings/vmlDrawing241.vml"/><Relationship Id="rId6" Type="http://schemas.openxmlformats.org/officeDocument/2006/relationships/image" Target="../media/image1253.wmf"/><Relationship Id="rId5" Type="http://schemas.openxmlformats.org/officeDocument/2006/relationships/oleObject" Target="../embeddings/oleObject1130.bin"/><Relationship Id="rId4" Type="http://schemas.openxmlformats.org/officeDocument/2006/relationships/image" Target="../media/image744.wmf"/></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8" Type="http://schemas.openxmlformats.org/officeDocument/2006/relationships/image" Target="../media/image1256.wmf"/><Relationship Id="rId13" Type="http://schemas.openxmlformats.org/officeDocument/2006/relationships/oleObject" Target="../embeddings/oleObject1136.bin"/><Relationship Id="rId18" Type="http://schemas.openxmlformats.org/officeDocument/2006/relationships/image" Target="../media/image1261.wmf"/><Relationship Id="rId26" Type="http://schemas.openxmlformats.org/officeDocument/2006/relationships/oleObject" Target="../embeddings/oleObject1142.bin"/><Relationship Id="rId3" Type="http://schemas.openxmlformats.org/officeDocument/2006/relationships/oleObject" Target="../embeddings/oleObject1131.bin"/><Relationship Id="rId21" Type="http://schemas.openxmlformats.org/officeDocument/2006/relationships/oleObject" Target="../embeddings/oleObject1140.bin"/><Relationship Id="rId7" Type="http://schemas.openxmlformats.org/officeDocument/2006/relationships/oleObject" Target="../embeddings/oleObject1133.bin"/><Relationship Id="rId12" Type="http://schemas.openxmlformats.org/officeDocument/2006/relationships/image" Target="../media/image1258.emf"/><Relationship Id="rId17" Type="http://schemas.openxmlformats.org/officeDocument/2006/relationships/oleObject" Target="../embeddings/oleObject1138.bin"/><Relationship Id="rId25" Type="http://schemas.openxmlformats.org/officeDocument/2006/relationships/image" Target="../media/image1264.wmf"/><Relationship Id="rId2" Type="http://schemas.openxmlformats.org/officeDocument/2006/relationships/slideLayout" Target="../slideLayouts/slideLayout12.xml"/><Relationship Id="rId16" Type="http://schemas.openxmlformats.org/officeDocument/2006/relationships/image" Target="../media/image1260.wmf"/><Relationship Id="rId20" Type="http://schemas.openxmlformats.org/officeDocument/2006/relationships/image" Target="../media/image1262.wmf"/><Relationship Id="rId1" Type="http://schemas.openxmlformats.org/officeDocument/2006/relationships/vmlDrawing" Target="../drawings/vmlDrawing242.vml"/><Relationship Id="rId6" Type="http://schemas.openxmlformats.org/officeDocument/2006/relationships/image" Target="../media/image1255.wmf"/><Relationship Id="rId11" Type="http://schemas.openxmlformats.org/officeDocument/2006/relationships/oleObject" Target="../embeddings/oleObject1135.bin"/><Relationship Id="rId24" Type="http://schemas.openxmlformats.org/officeDocument/2006/relationships/oleObject" Target="../embeddings/oleObject1141.bin"/><Relationship Id="rId5" Type="http://schemas.openxmlformats.org/officeDocument/2006/relationships/oleObject" Target="../embeddings/oleObject1132.bin"/><Relationship Id="rId15" Type="http://schemas.openxmlformats.org/officeDocument/2006/relationships/oleObject" Target="../embeddings/oleObject1137.bin"/><Relationship Id="rId23" Type="http://schemas.openxmlformats.org/officeDocument/2006/relationships/image" Target="../media/image42.png"/><Relationship Id="rId10" Type="http://schemas.openxmlformats.org/officeDocument/2006/relationships/image" Target="../media/image1257.wmf"/><Relationship Id="rId19" Type="http://schemas.openxmlformats.org/officeDocument/2006/relationships/oleObject" Target="../embeddings/oleObject1139.bin"/><Relationship Id="rId4" Type="http://schemas.openxmlformats.org/officeDocument/2006/relationships/image" Target="../media/image1254.wmf"/><Relationship Id="rId9" Type="http://schemas.openxmlformats.org/officeDocument/2006/relationships/oleObject" Target="../embeddings/oleObject1134.bin"/><Relationship Id="rId14" Type="http://schemas.openxmlformats.org/officeDocument/2006/relationships/image" Target="../media/image1259.wmf"/><Relationship Id="rId22" Type="http://schemas.openxmlformats.org/officeDocument/2006/relationships/image" Target="../media/image1263.wmf"/><Relationship Id="rId27" Type="http://schemas.openxmlformats.org/officeDocument/2006/relationships/image" Target="../media/image1265.wmf"/></Relationships>
</file>

<file path=ppt/slides/_rels/slide441.xml.rels><?xml version="1.0" encoding="UTF-8" standalone="yes"?>
<Relationships xmlns="http://schemas.openxmlformats.org/package/2006/relationships"><Relationship Id="rId8" Type="http://schemas.openxmlformats.org/officeDocument/2006/relationships/image" Target="../media/image1268.wmf"/><Relationship Id="rId3" Type="http://schemas.openxmlformats.org/officeDocument/2006/relationships/oleObject" Target="../embeddings/oleObject1143.bin"/><Relationship Id="rId7" Type="http://schemas.openxmlformats.org/officeDocument/2006/relationships/oleObject" Target="../embeddings/oleObject1145.bin"/><Relationship Id="rId2" Type="http://schemas.openxmlformats.org/officeDocument/2006/relationships/slideLayout" Target="../slideLayouts/slideLayout12.xml"/><Relationship Id="rId1" Type="http://schemas.openxmlformats.org/officeDocument/2006/relationships/vmlDrawing" Target="../drawings/vmlDrawing243.vml"/><Relationship Id="rId6" Type="http://schemas.openxmlformats.org/officeDocument/2006/relationships/image" Target="../media/image1267.wmf"/><Relationship Id="rId5" Type="http://schemas.openxmlformats.org/officeDocument/2006/relationships/oleObject" Target="../embeddings/oleObject1144.bin"/><Relationship Id="rId4" Type="http://schemas.openxmlformats.org/officeDocument/2006/relationships/image" Target="../media/image1266.wmf"/></Relationships>
</file>

<file path=ppt/slides/_rels/slide442.xml.rels><?xml version="1.0" encoding="UTF-8" standalone="yes"?>
<Relationships xmlns="http://schemas.openxmlformats.org/package/2006/relationships"><Relationship Id="rId3" Type="http://schemas.openxmlformats.org/officeDocument/2006/relationships/oleObject" Target="../embeddings/oleObject1146.bin"/><Relationship Id="rId2" Type="http://schemas.openxmlformats.org/officeDocument/2006/relationships/slideLayout" Target="../slideLayouts/slideLayout2.xml"/><Relationship Id="rId1" Type="http://schemas.openxmlformats.org/officeDocument/2006/relationships/vmlDrawing" Target="../drawings/vmlDrawing244.vml"/><Relationship Id="rId6" Type="http://schemas.openxmlformats.org/officeDocument/2006/relationships/image" Target="../media/image1270.wmf"/><Relationship Id="rId5" Type="http://schemas.openxmlformats.org/officeDocument/2006/relationships/oleObject" Target="../embeddings/oleObject1147.bin"/><Relationship Id="rId4" Type="http://schemas.openxmlformats.org/officeDocument/2006/relationships/image" Target="../media/image1269.wmf"/></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8" Type="http://schemas.openxmlformats.org/officeDocument/2006/relationships/oleObject" Target="../embeddings/oleObject1151.bin"/><Relationship Id="rId3" Type="http://schemas.openxmlformats.org/officeDocument/2006/relationships/oleObject" Target="../embeddings/oleObject1148.bin"/><Relationship Id="rId7" Type="http://schemas.openxmlformats.org/officeDocument/2006/relationships/oleObject" Target="../embeddings/oleObject1150.bin"/><Relationship Id="rId2" Type="http://schemas.openxmlformats.org/officeDocument/2006/relationships/slideLayout" Target="../slideLayouts/slideLayout2.xml"/><Relationship Id="rId1" Type="http://schemas.openxmlformats.org/officeDocument/2006/relationships/vmlDrawing" Target="../drawings/vmlDrawing245.vml"/><Relationship Id="rId6" Type="http://schemas.openxmlformats.org/officeDocument/2006/relationships/image" Target="../media/image1272.wmf"/><Relationship Id="rId5" Type="http://schemas.openxmlformats.org/officeDocument/2006/relationships/oleObject" Target="../embeddings/oleObject1149.bin"/><Relationship Id="rId4" Type="http://schemas.openxmlformats.org/officeDocument/2006/relationships/image" Target="../media/image1271.wmf"/></Relationships>
</file>

<file path=ppt/slides/_rels/slide445.xml.rels><?xml version="1.0" encoding="UTF-8" standalone="yes"?>
<Relationships xmlns="http://schemas.openxmlformats.org/package/2006/relationships"><Relationship Id="rId3" Type="http://schemas.openxmlformats.org/officeDocument/2006/relationships/oleObject" Target="../embeddings/oleObject1152.bin"/><Relationship Id="rId2" Type="http://schemas.openxmlformats.org/officeDocument/2006/relationships/slideLayout" Target="../slideLayouts/slideLayout14.xml"/><Relationship Id="rId1" Type="http://schemas.openxmlformats.org/officeDocument/2006/relationships/vmlDrawing" Target="../drawings/vmlDrawing246.vml"/><Relationship Id="rId4" Type="http://schemas.openxmlformats.org/officeDocument/2006/relationships/image" Target="../media/image1273.wmf"/></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1153.bin"/><Relationship Id="rId2" Type="http://schemas.openxmlformats.org/officeDocument/2006/relationships/slideLayout" Target="../slideLayouts/slideLayout14.xml"/><Relationship Id="rId1" Type="http://schemas.openxmlformats.org/officeDocument/2006/relationships/vmlDrawing" Target="../drawings/vmlDrawing247.vml"/><Relationship Id="rId6" Type="http://schemas.openxmlformats.org/officeDocument/2006/relationships/image" Target="../media/image1275.wmf"/><Relationship Id="rId5" Type="http://schemas.openxmlformats.org/officeDocument/2006/relationships/oleObject" Target="../embeddings/oleObject1154.bin"/><Relationship Id="rId4" Type="http://schemas.openxmlformats.org/officeDocument/2006/relationships/image" Target="../media/image1274.wmf"/></Relationships>
</file>

<file path=ppt/slides/_rels/slide447.xml.rels><?xml version="1.0" encoding="UTF-8" standalone="yes"?>
<Relationships xmlns="http://schemas.openxmlformats.org/package/2006/relationships"><Relationship Id="rId3" Type="http://schemas.openxmlformats.org/officeDocument/2006/relationships/oleObject" Target="../embeddings/oleObject1155.bin"/><Relationship Id="rId2" Type="http://schemas.openxmlformats.org/officeDocument/2006/relationships/slideLayout" Target="../slideLayouts/slideLayout2.xml"/><Relationship Id="rId1" Type="http://schemas.openxmlformats.org/officeDocument/2006/relationships/vmlDrawing" Target="../drawings/vmlDrawing248.vml"/><Relationship Id="rId4" Type="http://schemas.openxmlformats.org/officeDocument/2006/relationships/image" Target="../media/image1276.wmf"/></Relationships>
</file>

<file path=ppt/slides/_rels/slide448.xml.rels><?xml version="1.0" encoding="UTF-8" standalone="yes"?>
<Relationships xmlns="http://schemas.openxmlformats.org/package/2006/relationships"><Relationship Id="rId3" Type="http://schemas.openxmlformats.org/officeDocument/2006/relationships/oleObject" Target="../embeddings/oleObject1156.bin"/><Relationship Id="rId2" Type="http://schemas.openxmlformats.org/officeDocument/2006/relationships/slideLayout" Target="../slideLayouts/slideLayout2.xml"/><Relationship Id="rId1" Type="http://schemas.openxmlformats.org/officeDocument/2006/relationships/vmlDrawing" Target="../drawings/vmlDrawing249.vml"/><Relationship Id="rId4" Type="http://schemas.openxmlformats.org/officeDocument/2006/relationships/image" Target="../media/image1277.wmf"/></Relationships>
</file>

<file path=ppt/slides/_rels/slide449.xml.rels><?xml version="1.0" encoding="UTF-8" standalone="yes"?>
<Relationships xmlns="http://schemas.openxmlformats.org/package/2006/relationships"><Relationship Id="rId3" Type="http://schemas.openxmlformats.org/officeDocument/2006/relationships/oleObject" Target="../embeddings/oleObject1157.bin"/><Relationship Id="rId2" Type="http://schemas.openxmlformats.org/officeDocument/2006/relationships/slideLayout" Target="../slideLayouts/slideLayout7.xml"/><Relationship Id="rId1" Type="http://schemas.openxmlformats.org/officeDocument/2006/relationships/vmlDrawing" Target="../drawings/vmlDrawing250.vml"/><Relationship Id="rId5" Type="http://schemas.openxmlformats.org/officeDocument/2006/relationships/image" Target="../media/image61.png"/><Relationship Id="rId4" Type="http://schemas.openxmlformats.org/officeDocument/2006/relationships/image" Target="../media/image1278.wmf"/></Relationships>
</file>

<file path=ppt/slides/_rels/slide4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29.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0.png"/></Relationships>
</file>

<file path=ppt/slides/_rels/slide4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vmlDrawing" Target="../drawings/vmlDrawing251.vml"/><Relationship Id="rId5" Type="http://schemas.openxmlformats.org/officeDocument/2006/relationships/image" Target="../media/image1279.wmf"/><Relationship Id="rId4" Type="http://schemas.openxmlformats.org/officeDocument/2006/relationships/oleObject" Target="../embeddings/oleObject1158.bin"/></Relationships>
</file>

<file path=ppt/slides/_rels/slide451.xml.rels><?xml version="1.0" encoding="UTF-8" standalone="yes"?>
<Relationships xmlns="http://schemas.openxmlformats.org/package/2006/relationships"><Relationship Id="rId3" Type="http://schemas.openxmlformats.org/officeDocument/2006/relationships/oleObject" Target="../embeddings/oleObject1159.bin"/><Relationship Id="rId2" Type="http://schemas.openxmlformats.org/officeDocument/2006/relationships/slideLayout" Target="../slideLayouts/slideLayout12.xml"/><Relationship Id="rId1" Type="http://schemas.openxmlformats.org/officeDocument/2006/relationships/vmlDrawing" Target="../drawings/vmlDrawing252.vml"/><Relationship Id="rId6" Type="http://schemas.openxmlformats.org/officeDocument/2006/relationships/image" Target="../media/image1281.wmf"/><Relationship Id="rId5" Type="http://schemas.openxmlformats.org/officeDocument/2006/relationships/oleObject" Target="../embeddings/oleObject1160.bin"/><Relationship Id="rId4" Type="http://schemas.openxmlformats.org/officeDocument/2006/relationships/image" Target="../media/image1280.wmf"/></Relationships>
</file>

<file path=ppt/slides/_rels/slide452.xml.rels><?xml version="1.0" encoding="UTF-8" standalone="yes"?>
<Relationships xmlns="http://schemas.openxmlformats.org/package/2006/relationships"><Relationship Id="rId3" Type="http://schemas.openxmlformats.org/officeDocument/2006/relationships/oleObject" Target="../embeddings/oleObject1161.bin"/><Relationship Id="rId2" Type="http://schemas.openxmlformats.org/officeDocument/2006/relationships/slideLayout" Target="../slideLayouts/slideLayout14.xml"/><Relationship Id="rId1" Type="http://schemas.openxmlformats.org/officeDocument/2006/relationships/vmlDrawing" Target="../drawings/vmlDrawing253.vml"/><Relationship Id="rId4" Type="http://schemas.openxmlformats.org/officeDocument/2006/relationships/image" Target="../media/image1282.wmf"/></Relationships>
</file>

<file path=ppt/slides/_rels/slide453.xml.rels><?xml version="1.0" encoding="UTF-8" standalone="yes"?>
<Relationships xmlns="http://schemas.openxmlformats.org/package/2006/relationships"><Relationship Id="rId8" Type="http://schemas.openxmlformats.org/officeDocument/2006/relationships/image" Target="../media/image1285.wmf"/><Relationship Id="rId3" Type="http://schemas.openxmlformats.org/officeDocument/2006/relationships/oleObject" Target="../embeddings/oleObject1162.bin"/><Relationship Id="rId7" Type="http://schemas.openxmlformats.org/officeDocument/2006/relationships/oleObject" Target="../embeddings/oleObject1164.bin"/><Relationship Id="rId2" Type="http://schemas.openxmlformats.org/officeDocument/2006/relationships/slideLayout" Target="../slideLayouts/slideLayout12.xml"/><Relationship Id="rId1" Type="http://schemas.openxmlformats.org/officeDocument/2006/relationships/vmlDrawing" Target="../drawings/vmlDrawing254.vml"/><Relationship Id="rId6" Type="http://schemas.openxmlformats.org/officeDocument/2006/relationships/image" Target="../media/image1284.wmf"/><Relationship Id="rId5" Type="http://schemas.openxmlformats.org/officeDocument/2006/relationships/oleObject" Target="../embeddings/oleObject1163.bin"/><Relationship Id="rId4" Type="http://schemas.openxmlformats.org/officeDocument/2006/relationships/image" Target="../media/image1283.wmf"/><Relationship Id="rId9" Type="http://schemas.openxmlformats.org/officeDocument/2006/relationships/image" Target="../media/image67.png"/></Relationships>
</file>

<file path=ppt/slides/_rels/slide454.xml.rels><?xml version="1.0" encoding="UTF-8" standalone="yes"?>
<Relationships xmlns="http://schemas.openxmlformats.org/package/2006/relationships"><Relationship Id="rId8" Type="http://schemas.openxmlformats.org/officeDocument/2006/relationships/image" Target="../media/image1288.wmf"/><Relationship Id="rId3" Type="http://schemas.openxmlformats.org/officeDocument/2006/relationships/oleObject" Target="../embeddings/oleObject1165.bin"/><Relationship Id="rId7" Type="http://schemas.openxmlformats.org/officeDocument/2006/relationships/oleObject" Target="../embeddings/oleObject1167.bin"/><Relationship Id="rId2" Type="http://schemas.openxmlformats.org/officeDocument/2006/relationships/slideLayout" Target="../slideLayouts/slideLayout2.xml"/><Relationship Id="rId1" Type="http://schemas.openxmlformats.org/officeDocument/2006/relationships/vmlDrawing" Target="../drawings/vmlDrawing255.vml"/><Relationship Id="rId6" Type="http://schemas.openxmlformats.org/officeDocument/2006/relationships/image" Target="../media/image1287.wmf"/><Relationship Id="rId5" Type="http://schemas.openxmlformats.org/officeDocument/2006/relationships/oleObject" Target="../embeddings/oleObject1166.bin"/><Relationship Id="rId4" Type="http://schemas.openxmlformats.org/officeDocument/2006/relationships/image" Target="../media/image1286.wmf"/></Relationships>
</file>

<file path=ppt/slides/_rels/slide455.xml.rels><?xml version="1.0" encoding="UTF-8" standalone="yes"?>
<Relationships xmlns="http://schemas.openxmlformats.org/package/2006/relationships"><Relationship Id="rId8" Type="http://schemas.openxmlformats.org/officeDocument/2006/relationships/image" Target="../media/image1291.wmf"/><Relationship Id="rId3" Type="http://schemas.openxmlformats.org/officeDocument/2006/relationships/oleObject" Target="../embeddings/oleObject1168.bin"/><Relationship Id="rId7" Type="http://schemas.openxmlformats.org/officeDocument/2006/relationships/oleObject" Target="../embeddings/oleObject1170.bin"/><Relationship Id="rId2" Type="http://schemas.openxmlformats.org/officeDocument/2006/relationships/slideLayout" Target="../slideLayouts/slideLayout2.xml"/><Relationship Id="rId1" Type="http://schemas.openxmlformats.org/officeDocument/2006/relationships/vmlDrawing" Target="../drawings/vmlDrawing256.vml"/><Relationship Id="rId6" Type="http://schemas.openxmlformats.org/officeDocument/2006/relationships/image" Target="../media/image1290.wmf"/><Relationship Id="rId5" Type="http://schemas.openxmlformats.org/officeDocument/2006/relationships/oleObject" Target="../embeddings/oleObject1169.bin"/><Relationship Id="rId4" Type="http://schemas.openxmlformats.org/officeDocument/2006/relationships/image" Target="../media/image1289.wmf"/></Relationships>
</file>

<file path=ppt/slides/_rels/slide456.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oleObject" Target="../embeddings/oleObject1171.bin"/><Relationship Id="rId7" Type="http://schemas.openxmlformats.org/officeDocument/2006/relationships/image" Target="../media/image79.png"/><Relationship Id="rId2" Type="http://schemas.openxmlformats.org/officeDocument/2006/relationships/slideLayout" Target="../slideLayouts/slideLayout4.xml"/><Relationship Id="rId1" Type="http://schemas.openxmlformats.org/officeDocument/2006/relationships/vmlDrawing" Target="../drawings/vmlDrawing257.vml"/><Relationship Id="rId6" Type="http://schemas.openxmlformats.org/officeDocument/2006/relationships/image" Target="../media/image1292.wmf"/><Relationship Id="rId5" Type="http://schemas.openxmlformats.org/officeDocument/2006/relationships/oleObject" Target="../embeddings/oleObject1172.bin"/><Relationship Id="rId4" Type="http://schemas.openxmlformats.org/officeDocument/2006/relationships/image" Target="../media/image137.wmf"/></Relationships>
</file>

<file path=ppt/slides/_rels/slide457.xml.rels><?xml version="1.0" encoding="UTF-8" standalone="yes"?>
<Relationships xmlns="http://schemas.openxmlformats.org/package/2006/relationships"><Relationship Id="rId3" Type="http://schemas.openxmlformats.org/officeDocument/2006/relationships/oleObject" Target="../embeddings/oleObject1173.bin"/><Relationship Id="rId2" Type="http://schemas.openxmlformats.org/officeDocument/2006/relationships/slideLayout" Target="../slideLayouts/slideLayout16.xml"/><Relationship Id="rId1" Type="http://schemas.openxmlformats.org/officeDocument/2006/relationships/vmlDrawing" Target="../drawings/vmlDrawing258.vml"/><Relationship Id="rId6" Type="http://schemas.openxmlformats.org/officeDocument/2006/relationships/image" Target="../media/image821.png"/><Relationship Id="rId5" Type="http://schemas.openxmlformats.org/officeDocument/2006/relationships/image" Target="../media/image79.png"/><Relationship Id="rId4" Type="http://schemas.openxmlformats.org/officeDocument/2006/relationships/image" Target="../media/image1293.wmf"/></Relationships>
</file>

<file path=ppt/slides/_rels/slide458.xml.rels><?xml version="1.0" encoding="UTF-8" standalone="yes"?>
<Relationships xmlns="http://schemas.openxmlformats.org/package/2006/relationships"><Relationship Id="rId3" Type="http://schemas.openxmlformats.org/officeDocument/2006/relationships/oleObject" Target="../embeddings/oleObject1174.bin"/><Relationship Id="rId2" Type="http://schemas.openxmlformats.org/officeDocument/2006/relationships/slideLayout" Target="../slideLayouts/slideLayout4.xml"/><Relationship Id="rId1" Type="http://schemas.openxmlformats.org/officeDocument/2006/relationships/vmlDrawing" Target="../drawings/vmlDrawing259.vml"/><Relationship Id="rId6" Type="http://schemas.openxmlformats.org/officeDocument/2006/relationships/image" Target="../media/image1291.wmf"/><Relationship Id="rId5" Type="http://schemas.openxmlformats.org/officeDocument/2006/relationships/oleObject" Target="../embeddings/oleObject1175.bin"/><Relationship Id="rId4" Type="http://schemas.openxmlformats.org/officeDocument/2006/relationships/image" Target="../media/image1289.wmf"/></Relationships>
</file>

<file path=ppt/slides/_rels/slide459.xml.rels><?xml version="1.0" encoding="UTF-8" standalone="yes"?>
<Relationships xmlns="http://schemas.openxmlformats.org/package/2006/relationships"><Relationship Id="rId8" Type="http://schemas.openxmlformats.org/officeDocument/2006/relationships/image" Target="../media/image1296.wmf"/><Relationship Id="rId13" Type="http://schemas.openxmlformats.org/officeDocument/2006/relationships/oleObject" Target="../embeddings/oleObject1181.bin"/><Relationship Id="rId18" Type="http://schemas.openxmlformats.org/officeDocument/2006/relationships/image" Target="../media/image1301.wmf"/><Relationship Id="rId3" Type="http://schemas.openxmlformats.org/officeDocument/2006/relationships/oleObject" Target="../embeddings/oleObject1176.bin"/><Relationship Id="rId21" Type="http://schemas.openxmlformats.org/officeDocument/2006/relationships/oleObject" Target="../embeddings/oleObject1185.bin"/><Relationship Id="rId7" Type="http://schemas.openxmlformats.org/officeDocument/2006/relationships/oleObject" Target="../embeddings/oleObject1178.bin"/><Relationship Id="rId12" Type="http://schemas.openxmlformats.org/officeDocument/2006/relationships/image" Target="../media/image1298.wmf"/><Relationship Id="rId17" Type="http://schemas.openxmlformats.org/officeDocument/2006/relationships/oleObject" Target="../embeddings/oleObject1183.bin"/><Relationship Id="rId25" Type="http://schemas.openxmlformats.org/officeDocument/2006/relationships/image" Target="../media/image940.png"/><Relationship Id="rId2" Type="http://schemas.openxmlformats.org/officeDocument/2006/relationships/slideLayout" Target="../slideLayouts/slideLayout13.xml"/><Relationship Id="rId16" Type="http://schemas.openxmlformats.org/officeDocument/2006/relationships/image" Target="../media/image1300.wmf"/><Relationship Id="rId20" Type="http://schemas.openxmlformats.org/officeDocument/2006/relationships/image" Target="../media/image1302.wmf"/><Relationship Id="rId1" Type="http://schemas.openxmlformats.org/officeDocument/2006/relationships/vmlDrawing" Target="../drawings/vmlDrawing260.vml"/><Relationship Id="rId6" Type="http://schemas.openxmlformats.org/officeDocument/2006/relationships/image" Target="../media/image1295.wmf"/><Relationship Id="rId11" Type="http://schemas.openxmlformats.org/officeDocument/2006/relationships/oleObject" Target="../embeddings/oleObject1180.bin"/><Relationship Id="rId24" Type="http://schemas.openxmlformats.org/officeDocument/2006/relationships/image" Target="../media/image1304.wmf"/><Relationship Id="rId5" Type="http://schemas.openxmlformats.org/officeDocument/2006/relationships/oleObject" Target="../embeddings/oleObject1177.bin"/><Relationship Id="rId15" Type="http://schemas.openxmlformats.org/officeDocument/2006/relationships/oleObject" Target="../embeddings/oleObject1182.bin"/><Relationship Id="rId23" Type="http://schemas.openxmlformats.org/officeDocument/2006/relationships/oleObject" Target="../embeddings/oleObject1186.bin"/><Relationship Id="rId10" Type="http://schemas.openxmlformats.org/officeDocument/2006/relationships/image" Target="../media/image1297.wmf"/><Relationship Id="rId19" Type="http://schemas.openxmlformats.org/officeDocument/2006/relationships/oleObject" Target="../embeddings/oleObject1184.bin"/><Relationship Id="rId4" Type="http://schemas.openxmlformats.org/officeDocument/2006/relationships/image" Target="../media/image1294.wmf"/><Relationship Id="rId9" Type="http://schemas.openxmlformats.org/officeDocument/2006/relationships/oleObject" Target="../embeddings/oleObject1179.bin"/><Relationship Id="rId14" Type="http://schemas.openxmlformats.org/officeDocument/2006/relationships/image" Target="../media/image1299.wmf"/><Relationship Id="rId22" Type="http://schemas.openxmlformats.org/officeDocument/2006/relationships/image" Target="../media/image1303.wmf"/></Relationships>
</file>

<file path=ppt/slides/_rels/slide4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460.xml.rels><?xml version="1.0" encoding="UTF-8" standalone="yes"?>
<Relationships xmlns="http://schemas.openxmlformats.org/package/2006/relationships"><Relationship Id="rId8" Type="http://schemas.openxmlformats.org/officeDocument/2006/relationships/image" Target="../media/image1307.wmf"/><Relationship Id="rId13" Type="http://schemas.openxmlformats.org/officeDocument/2006/relationships/oleObject" Target="../embeddings/oleObject1192.bin"/><Relationship Id="rId3" Type="http://schemas.openxmlformats.org/officeDocument/2006/relationships/oleObject" Target="../embeddings/oleObject1187.bin"/><Relationship Id="rId7" Type="http://schemas.openxmlformats.org/officeDocument/2006/relationships/oleObject" Target="../embeddings/oleObject1189.bin"/><Relationship Id="rId12" Type="http://schemas.openxmlformats.org/officeDocument/2006/relationships/image" Target="../media/image1309.wmf"/><Relationship Id="rId2" Type="http://schemas.openxmlformats.org/officeDocument/2006/relationships/slideLayout" Target="../slideLayouts/slideLayout2.xml"/><Relationship Id="rId1" Type="http://schemas.openxmlformats.org/officeDocument/2006/relationships/vmlDrawing" Target="../drawings/vmlDrawing261.vml"/><Relationship Id="rId6" Type="http://schemas.openxmlformats.org/officeDocument/2006/relationships/image" Target="../media/image1306.wmf"/><Relationship Id="rId11" Type="http://schemas.openxmlformats.org/officeDocument/2006/relationships/oleObject" Target="../embeddings/oleObject1191.bin"/><Relationship Id="rId5" Type="http://schemas.openxmlformats.org/officeDocument/2006/relationships/oleObject" Target="../embeddings/oleObject1188.bin"/><Relationship Id="rId15" Type="http://schemas.openxmlformats.org/officeDocument/2006/relationships/image" Target="../media/image1010.png"/><Relationship Id="rId10" Type="http://schemas.openxmlformats.org/officeDocument/2006/relationships/image" Target="../media/image1308.wmf"/><Relationship Id="rId4" Type="http://schemas.openxmlformats.org/officeDocument/2006/relationships/image" Target="../media/image1305.wmf"/><Relationship Id="rId9" Type="http://schemas.openxmlformats.org/officeDocument/2006/relationships/oleObject" Target="../embeddings/oleObject1190.bin"/><Relationship Id="rId14" Type="http://schemas.openxmlformats.org/officeDocument/2006/relationships/image" Target="../media/image1310.wmf"/></Relationships>
</file>

<file path=ppt/slides/_rels/slide461.xml.rels><?xml version="1.0" encoding="UTF-8" standalone="yes"?>
<Relationships xmlns="http://schemas.openxmlformats.org/package/2006/relationships"><Relationship Id="rId3" Type="http://schemas.openxmlformats.org/officeDocument/2006/relationships/oleObject" Target="../embeddings/oleObject1193.bin"/><Relationship Id="rId2" Type="http://schemas.openxmlformats.org/officeDocument/2006/relationships/slideLayout" Target="../slideLayouts/slideLayout4.xml"/><Relationship Id="rId1" Type="http://schemas.openxmlformats.org/officeDocument/2006/relationships/vmlDrawing" Target="../drawings/vmlDrawing262.vml"/><Relationship Id="rId6" Type="http://schemas.openxmlformats.org/officeDocument/2006/relationships/image" Target="../media/image1312.wmf"/><Relationship Id="rId5" Type="http://schemas.openxmlformats.org/officeDocument/2006/relationships/oleObject" Target="../embeddings/oleObject1194.bin"/><Relationship Id="rId4" Type="http://schemas.openxmlformats.org/officeDocument/2006/relationships/image" Target="../media/image1311.wmf"/></Relationships>
</file>

<file path=ppt/slides/_rels/slide462.xml.rels><?xml version="1.0" encoding="UTF-8" standalone="yes"?>
<Relationships xmlns="http://schemas.openxmlformats.org/package/2006/relationships"><Relationship Id="rId3" Type="http://schemas.openxmlformats.org/officeDocument/2006/relationships/oleObject" Target="../embeddings/oleObject1195.bin"/><Relationship Id="rId2" Type="http://schemas.openxmlformats.org/officeDocument/2006/relationships/slideLayout" Target="../slideLayouts/slideLayout7.xml"/><Relationship Id="rId1" Type="http://schemas.openxmlformats.org/officeDocument/2006/relationships/vmlDrawing" Target="../drawings/vmlDrawing263.vml"/><Relationship Id="rId4" Type="http://schemas.openxmlformats.org/officeDocument/2006/relationships/image" Target="../media/image1313.wmf"/></Relationships>
</file>

<file path=ppt/slides/_rels/slide463.xml.rels><?xml version="1.0" encoding="UTF-8" standalone="yes"?>
<Relationships xmlns="http://schemas.openxmlformats.org/package/2006/relationships"><Relationship Id="rId3" Type="http://schemas.openxmlformats.org/officeDocument/2006/relationships/oleObject" Target="../embeddings/oleObject1196.bin"/><Relationship Id="rId2" Type="http://schemas.openxmlformats.org/officeDocument/2006/relationships/slideLayout" Target="../slideLayouts/slideLayout7.xml"/><Relationship Id="rId1" Type="http://schemas.openxmlformats.org/officeDocument/2006/relationships/vmlDrawing" Target="../drawings/vmlDrawing264.vml"/><Relationship Id="rId4" Type="http://schemas.openxmlformats.org/officeDocument/2006/relationships/image" Target="../media/image1314.wmf"/></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8" Type="http://schemas.openxmlformats.org/officeDocument/2006/relationships/image" Target="../media/image1317.wmf"/><Relationship Id="rId3" Type="http://schemas.openxmlformats.org/officeDocument/2006/relationships/oleObject" Target="../embeddings/oleObject1197.bin"/><Relationship Id="rId7" Type="http://schemas.openxmlformats.org/officeDocument/2006/relationships/oleObject" Target="../embeddings/oleObject1199.bin"/><Relationship Id="rId2" Type="http://schemas.openxmlformats.org/officeDocument/2006/relationships/slideLayout" Target="../slideLayouts/slideLayout2.xml"/><Relationship Id="rId1" Type="http://schemas.openxmlformats.org/officeDocument/2006/relationships/vmlDrawing" Target="../drawings/vmlDrawing265.vml"/><Relationship Id="rId6" Type="http://schemas.openxmlformats.org/officeDocument/2006/relationships/image" Target="../media/image1316.wmf"/><Relationship Id="rId5" Type="http://schemas.openxmlformats.org/officeDocument/2006/relationships/oleObject" Target="../embeddings/oleObject1198.bin"/><Relationship Id="rId4" Type="http://schemas.openxmlformats.org/officeDocument/2006/relationships/image" Target="../media/image1315.wmf"/></Relationships>
</file>

<file path=ppt/slides/_rels/slide466.xml.rels><?xml version="1.0" encoding="UTF-8" standalone="yes"?>
<Relationships xmlns="http://schemas.openxmlformats.org/package/2006/relationships"><Relationship Id="rId8" Type="http://schemas.openxmlformats.org/officeDocument/2006/relationships/oleObject" Target="../embeddings/oleObject1203.bin"/><Relationship Id="rId13" Type="http://schemas.openxmlformats.org/officeDocument/2006/relationships/image" Target="../media/image1322.wmf"/><Relationship Id="rId3" Type="http://schemas.openxmlformats.org/officeDocument/2006/relationships/oleObject" Target="../embeddings/oleObject1200.bin"/><Relationship Id="rId7" Type="http://schemas.openxmlformats.org/officeDocument/2006/relationships/image" Target="../media/image1319.wmf"/><Relationship Id="rId12" Type="http://schemas.openxmlformats.org/officeDocument/2006/relationships/oleObject" Target="../embeddings/oleObject1205.bin"/><Relationship Id="rId2" Type="http://schemas.openxmlformats.org/officeDocument/2006/relationships/slideLayout" Target="../slideLayouts/slideLayout12.xml"/><Relationship Id="rId1" Type="http://schemas.openxmlformats.org/officeDocument/2006/relationships/vmlDrawing" Target="../drawings/vmlDrawing266.vml"/><Relationship Id="rId6" Type="http://schemas.openxmlformats.org/officeDocument/2006/relationships/oleObject" Target="../embeddings/oleObject1202.bin"/><Relationship Id="rId11" Type="http://schemas.openxmlformats.org/officeDocument/2006/relationships/image" Target="../media/image1321.wmf"/><Relationship Id="rId5" Type="http://schemas.openxmlformats.org/officeDocument/2006/relationships/oleObject" Target="../embeddings/oleObject1201.bin"/><Relationship Id="rId15" Type="http://schemas.openxmlformats.org/officeDocument/2006/relationships/image" Target="../media/image1323.wmf"/><Relationship Id="rId10" Type="http://schemas.openxmlformats.org/officeDocument/2006/relationships/oleObject" Target="../embeddings/oleObject1204.bin"/><Relationship Id="rId4" Type="http://schemas.openxmlformats.org/officeDocument/2006/relationships/image" Target="../media/image1318.wmf"/><Relationship Id="rId9" Type="http://schemas.openxmlformats.org/officeDocument/2006/relationships/image" Target="../media/image1320.wmf"/><Relationship Id="rId14" Type="http://schemas.openxmlformats.org/officeDocument/2006/relationships/oleObject" Target="../embeddings/oleObject1206.bin"/></Relationships>
</file>

<file path=ppt/slides/_rels/slide467.xml.rels><?xml version="1.0" encoding="UTF-8" standalone="yes"?>
<Relationships xmlns="http://schemas.openxmlformats.org/package/2006/relationships"><Relationship Id="rId8" Type="http://schemas.openxmlformats.org/officeDocument/2006/relationships/oleObject" Target="../embeddings/oleObject1209.bin"/><Relationship Id="rId13" Type="http://schemas.openxmlformats.org/officeDocument/2006/relationships/image" Target="../media/image1319.wmf"/><Relationship Id="rId18" Type="http://schemas.openxmlformats.org/officeDocument/2006/relationships/oleObject" Target="../embeddings/oleObject1204.bin"/><Relationship Id="rId3" Type="http://schemas.openxmlformats.org/officeDocument/2006/relationships/oleObject" Target="../embeddings/oleObject1207.bin"/><Relationship Id="rId21" Type="http://schemas.openxmlformats.org/officeDocument/2006/relationships/image" Target="../media/image1322.wmf"/><Relationship Id="rId7" Type="http://schemas.openxmlformats.org/officeDocument/2006/relationships/image" Target="../media/image1327.png"/><Relationship Id="rId12" Type="http://schemas.openxmlformats.org/officeDocument/2006/relationships/oleObject" Target="../embeddings/oleObject1202.bin"/><Relationship Id="rId17" Type="http://schemas.openxmlformats.org/officeDocument/2006/relationships/image" Target="../media/image1326.wmf"/><Relationship Id="rId2" Type="http://schemas.openxmlformats.org/officeDocument/2006/relationships/slideLayout" Target="../slideLayouts/slideLayout7.xml"/><Relationship Id="rId16" Type="http://schemas.openxmlformats.org/officeDocument/2006/relationships/oleObject" Target="../embeddings/oleObject1211.bin"/><Relationship Id="rId20" Type="http://schemas.openxmlformats.org/officeDocument/2006/relationships/oleObject" Target="../embeddings/oleObject1205.bin"/><Relationship Id="rId1" Type="http://schemas.openxmlformats.org/officeDocument/2006/relationships/vmlDrawing" Target="../drawings/vmlDrawing267.vml"/><Relationship Id="rId6" Type="http://schemas.openxmlformats.org/officeDocument/2006/relationships/image" Target="../media/image1318.wmf"/><Relationship Id="rId11" Type="http://schemas.openxmlformats.org/officeDocument/2006/relationships/image" Target="../media/image1323.wmf"/><Relationship Id="rId5" Type="http://schemas.openxmlformats.org/officeDocument/2006/relationships/oleObject" Target="../embeddings/oleObject1208.bin"/><Relationship Id="rId15" Type="http://schemas.openxmlformats.org/officeDocument/2006/relationships/image" Target="../media/image1320.wmf"/><Relationship Id="rId10" Type="http://schemas.openxmlformats.org/officeDocument/2006/relationships/oleObject" Target="../embeddings/oleObject1210.bin"/><Relationship Id="rId19" Type="http://schemas.openxmlformats.org/officeDocument/2006/relationships/image" Target="../media/image1321.wmf"/><Relationship Id="rId4" Type="http://schemas.openxmlformats.org/officeDocument/2006/relationships/image" Target="../media/image1324.wmf"/><Relationship Id="rId9" Type="http://schemas.openxmlformats.org/officeDocument/2006/relationships/image" Target="../media/image1325.wmf"/><Relationship Id="rId14" Type="http://schemas.openxmlformats.org/officeDocument/2006/relationships/oleObject" Target="../embeddings/oleObject1203.bin"/><Relationship Id="rId22" Type="http://schemas.openxmlformats.org/officeDocument/2006/relationships/oleObject" Target="../embeddings/oleObject1206.bin"/></Relationships>
</file>

<file path=ppt/slides/_rels/slide468.xml.rels><?xml version="1.0" encoding="UTF-8" standalone="yes"?>
<Relationships xmlns="http://schemas.openxmlformats.org/package/2006/relationships"><Relationship Id="rId8" Type="http://schemas.openxmlformats.org/officeDocument/2006/relationships/image" Target="../media/image1330.wmf"/><Relationship Id="rId3" Type="http://schemas.openxmlformats.org/officeDocument/2006/relationships/oleObject" Target="../embeddings/oleObject1212.bin"/><Relationship Id="rId7" Type="http://schemas.openxmlformats.org/officeDocument/2006/relationships/oleObject" Target="../embeddings/oleObject1214.bin"/><Relationship Id="rId2" Type="http://schemas.openxmlformats.org/officeDocument/2006/relationships/slideLayout" Target="../slideLayouts/slideLayout2.xml"/><Relationship Id="rId1" Type="http://schemas.openxmlformats.org/officeDocument/2006/relationships/vmlDrawing" Target="../drawings/vmlDrawing268.vml"/><Relationship Id="rId6" Type="http://schemas.openxmlformats.org/officeDocument/2006/relationships/image" Target="../media/image1329.wmf"/><Relationship Id="rId5" Type="http://schemas.openxmlformats.org/officeDocument/2006/relationships/oleObject" Target="../embeddings/oleObject1213.bin"/><Relationship Id="rId10" Type="http://schemas.openxmlformats.org/officeDocument/2006/relationships/image" Target="../media/image1331.wmf"/><Relationship Id="rId4" Type="http://schemas.openxmlformats.org/officeDocument/2006/relationships/image" Target="../media/image1328.wmf"/><Relationship Id="rId9" Type="http://schemas.openxmlformats.org/officeDocument/2006/relationships/oleObject" Target="../embeddings/oleObject1215.bin"/></Relationships>
</file>

<file path=ppt/slides/_rels/slide469.xml.rels><?xml version="1.0" encoding="UTF-8" standalone="yes"?>
<Relationships xmlns="http://schemas.openxmlformats.org/package/2006/relationships"><Relationship Id="rId8" Type="http://schemas.openxmlformats.org/officeDocument/2006/relationships/image" Target="../media/image1334.wmf"/><Relationship Id="rId3" Type="http://schemas.openxmlformats.org/officeDocument/2006/relationships/oleObject" Target="../embeddings/oleObject1216.bin"/><Relationship Id="rId7" Type="http://schemas.openxmlformats.org/officeDocument/2006/relationships/oleObject" Target="../embeddings/oleObject1218.bin"/><Relationship Id="rId2" Type="http://schemas.openxmlformats.org/officeDocument/2006/relationships/slideLayout" Target="../slideLayouts/slideLayout13.xml"/><Relationship Id="rId1" Type="http://schemas.openxmlformats.org/officeDocument/2006/relationships/vmlDrawing" Target="../drawings/vmlDrawing269.vml"/><Relationship Id="rId6" Type="http://schemas.openxmlformats.org/officeDocument/2006/relationships/image" Target="../media/image1333.wmf"/><Relationship Id="rId5" Type="http://schemas.openxmlformats.org/officeDocument/2006/relationships/oleObject" Target="../embeddings/oleObject1217.bin"/><Relationship Id="rId10" Type="http://schemas.openxmlformats.org/officeDocument/2006/relationships/image" Target="../media/image1335.wmf"/><Relationship Id="rId4" Type="http://schemas.openxmlformats.org/officeDocument/2006/relationships/image" Target="../media/image1332.wmf"/><Relationship Id="rId9" Type="http://schemas.openxmlformats.org/officeDocument/2006/relationships/oleObject" Target="../embeddings/oleObject1219.bin"/></Relationships>
</file>

<file path=ppt/slides/_rels/slide47.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 Id="rId9" Type="http://schemas.openxmlformats.org/officeDocument/2006/relationships/image" Target="../media/image205.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336.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38.jpeg"/><Relationship Id="rId2" Type="http://schemas.openxmlformats.org/officeDocument/2006/relationships/image" Target="../media/image1337.jpeg"/><Relationship Id="rId1" Type="http://schemas.openxmlformats.org/officeDocument/2006/relationships/slideLayout" Target="../slideLayouts/slideLayout7.xml"/><Relationship Id="rId4" Type="http://schemas.openxmlformats.org/officeDocument/2006/relationships/image" Target="../media/image1339.jpg"/></Relationships>
</file>

<file path=ppt/slides/_rels/slide473.xml.rels><?xml version="1.0" encoding="UTF-8" standalone="yes"?>
<Relationships xmlns="http://schemas.openxmlformats.org/package/2006/relationships"><Relationship Id="rId2" Type="http://schemas.openxmlformats.org/officeDocument/2006/relationships/image" Target="../media/image1340.jp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3" Type="http://schemas.openxmlformats.org/officeDocument/2006/relationships/image" Target="../media/image207.png"/><Relationship Id="rId12" Type="http://schemas.openxmlformats.org/officeDocument/2006/relationships/image" Target="../media/image216.png"/><Relationship Id="rId2" Type="http://schemas.openxmlformats.org/officeDocument/2006/relationships/image" Target="../media/image206.png"/><Relationship Id="rId16"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9.png"/><Relationship Id="rId23" Type="http://schemas.openxmlformats.org/officeDocument/2006/relationships/image" Target="../media/image227.png"/><Relationship Id="rId10" Type="http://schemas.openxmlformats.org/officeDocument/2006/relationships/image" Target="../media/image214.png"/><Relationship Id="rId14" Type="http://schemas.openxmlformats.org/officeDocument/2006/relationships/image" Target="../media/image218.png"/></Relationships>
</file>

<file path=ppt/slides/_rels/slide480.xml.rels><?xml version="1.0" encoding="UTF-8" standalone="yes"?>
<Relationships xmlns="http://schemas.openxmlformats.org/package/2006/relationships"><Relationship Id="rId3" Type="http://schemas.openxmlformats.org/officeDocument/2006/relationships/image" Target="../media/image1342.jpg"/><Relationship Id="rId2" Type="http://schemas.openxmlformats.org/officeDocument/2006/relationships/image" Target="../media/image134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343.jp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44.jp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00.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0.png"/><Relationship Id="rId5" Type="http://schemas.openxmlformats.org/officeDocument/2006/relationships/image" Target="../media/image1318.png"/><Relationship Id="rId4" Type="http://schemas.openxmlformats.org/officeDocument/2006/relationships/image" Target="../media/image130.png"/></Relationships>
</file>

<file path=ppt/slides/_rels/slide486.xml.rels><?xml version="1.0" encoding="UTF-8" standalone="yes"?>
<Relationships xmlns="http://schemas.openxmlformats.org/package/2006/relationships"><Relationship Id="rId2" Type="http://schemas.openxmlformats.org/officeDocument/2006/relationships/image" Target="../media/image1345.jp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4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2.wmf"/><Relationship Id="rId3" Type="http://schemas.openxmlformats.org/officeDocument/2006/relationships/image" Target="../media/image232.png"/><Relationship Id="rId7" Type="http://schemas.openxmlformats.org/officeDocument/2006/relationships/image" Target="../media/image39.wmf"/><Relationship Id="rId12"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1.wmf"/><Relationship Id="rId5" Type="http://schemas.openxmlformats.org/officeDocument/2006/relationships/image" Target="../media/image234.png"/><Relationship Id="rId10" Type="http://schemas.openxmlformats.org/officeDocument/2006/relationships/oleObject" Target="../embeddings/oleObject5.bin"/><Relationship Id="rId4" Type="http://schemas.openxmlformats.org/officeDocument/2006/relationships/image" Target="../media/image233.png"/><Relationship Id="rId9" Type="http://schemas.openxmlformats.org/officeDocument/2006/relationships/image" Target="../media/image40.wmf"/></Relationships>
</file>

<file path=ppt/slides/_rels/slide490.xml.rels><?xml version="1.0" encoding="UTF-8" standalone="yes"?>
<Relationships xmlns="http://schemas.openxmlformats.org/package/2006/relationships"><Relationship Id="rId2" Type="http://schemas.openxmlformats.org/officeDocument/2006/relationships/image" Target="../media/image1348.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349.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12.png"/><Relationship Id="rId2" Type="http://schemas.openxmlformats.org/officeDocument/2006/relationships/image" Target="../media/image1311.png"/><Relationship Id="rId1" Type="http://schemas.openxmlformats.org/officeDocument/2006/relationships/slideLayout" Target="../slideLayouts/slideLayout7.xml"/><Relationship Id="rId6" Type="http://schemas.openxmlformats.org/officeDocument/2006/relationships/image" Target="../media/image1315.png"/><Relationship Id="rId5" Type="http://schemas.openxmlformats.org/officeDocument/2006/relationships/image" Target="../media/image1314.png"/><Relationship Id="rId4" Type="http://schemas.openxmlformats.org/officeDocument/2006/relationships/image" Target="../media/image1313.png"/></Relationships>
</file>

<file path=ppt/slides/_rels/slide493.xml.rels><?xml version="1.0" encoding="UTF-8" standalone="yes"?>
<Relationships xmlns="http://schemas.openxmlformats.org/package/2006/relationships"><Relationship Id="rId8" Type="http://schemas.openxmlformats.org/officeDocument/2006/relationships/image" Target="../media/image13240.png"/><Relationship Id="rId13" Type="http://schemas.openxmlformats.org/officeDocument/2006/relationships/image" Target="../media/image13290.png"/><Relationship Id="rId3" Type="http://schemas.openxmlformats.org/officeDocument/2006/relationships/image" Target="../media/image1317.png"/><Relationship Id="rId7" Type="http://schemas.openxmlformats.org/officeDocument/2006/relationships/image" Target="../media/image1323.png"/><Relationship Id="rId12" Type="http://schemas.openxmlformats.org/officeDocument/2006/relationships/image" Target="../media/image13280.png"/><Relationship Id="rId16" Type="http://schemas.openxmlformats.org/officeDocument/2006/relationships/image" Target="../media/image1333.png"/><Relationship Id="rId1" Type="http://schemas.openxmlformats.org/officeDocument/2006/relationships/slideLayout" Target="../slideLayouts/slideLayout7.xml"/><Relationship Id="rId6" Type="http://schemas.openxmlformats.org/officeDocument/2006/relationships/image" Target="../media/image1322.png"/><Relationship Id="rId11" Type="http://schemas.openxmlformats.org/officeDocument/2006/relationships/image" Target="../media/image13270.png"/><Relationship Id="rId5" Type="http://schemas.openxmlformats.org/officeDocument/2006/relationships/image" Target="../media/image1350.png"/><Relationship Id="rId15" Type="http://schemas.openxmlformats.org/officeDocument/2006/relationships/image" Target="../media/image1332.png"/><Relationship Id="rId10" Type="http://schemas.openxmlformats.org/officeDocument/2006/relationships/image" Target="../media/image13260.png"/><Relationship Id="rId4" Type="http://schemas.openxmlformats.org/officeDocument/2006/relationships/image" Target="../media/image1319.png"/><Relationship Id="rId9" Type="http://schemas.openxmlformats.org/officeDocument/2006/relationships/image" Target="../media/image13250.png"/><Relationship Id="rId14" Type="http://schemas.openxmlformats.org/officeDocument/2006/relationships/image" Target="../media/image1331.png"/></Relationships>
</file>

<file path=ppt/slides/_rels/slide494.xml.rels><?xml version="1.0" encoding="UTF-8" standalone="yes"?>
<Relationships xmlns="http://schemas.openxmlformats.org/package/2006/relationships"><Relationship Id="rId2" Type="http://schemas.openxmlformats.org/officeDocument/2006/relationships/image" Target="../media/image13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hyperlink" Target="https://xueqiu.com/7820797289/38095745" TargetMode="External"/><Relationship Id="rId1" Type="http://schemas.openxmlformats.org/officeDocument/2006/relationships/slideLayout" Target="../slideLayouts/slideLayout7.xml"/><Relationship Id="rId4" Type="http://schemas.openxmlformats.org/officeDocument/2006/relationships/image" Target="../media/image1352.png"/></Relationships>
</file>

<file path=ppt/slides/_rels/slide499.xml.rels><?xml version="1.0" encoding="UTF-8" standalone="yes"?>
<Relationships xmlns="http://schemas.openxmlformats.org/package/2006/relationships"><Relationship Id="rId3" Type="http://schemas.openxmlformats.org/officeDocument/2006/relationships/hyperlink" Target="https://xueqiu.com/7820797289/38095745" TargetMode="External"/><Relationship Id="rId2" Type="http://schemas.openxmlformats.org/officeDocument/2006/relationships/image" Target="../media/image13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8.bin"/><Relationship Id="rId4" Type="http://schemas.openxmlformats.org/officeDocument/2006/relationships/image" Target="../media/image43.wmf"/></Relationships>
</file>

<file path=ppt/slides/_rels/slide500.xml.rels><?xml version="1.0" encoding="UTF-8" standalone="yes"?>
<Relationships xmlns="http://schemas.openxmlformats.org/package/2006/relationships"><Relationship Id="rId2" Type="http://schemas.openxmlformats.org/officeDocument/2006/relationships/hyperlink" Target="https://xueqiu.com/7820797289/38095745" TargetMode="Externa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image" Target="../media/image288.jpeg"/><Relationship Id="rId1" Type="http://schemas.openxmlformats.org/officeDocument/2006/relationships/slideLayout" Target="../slideLayouts/slideLayout7.xml"/><Relationship Id="rId5" Type="http://schemas.openxmlformats.org/officeDocument/2006/relationships/image" Target="../media/image291.jpeg"/><Relationship Id="rId4" Type="http://schemas.openxmlformats.org/officeDocument/2006/relationships/image" Target="../media/image290.png"/></Relationships>
</file>

<file path=ppt/slides/_rels/slide502.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image" Target="../media/image292.jpeg"/><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295.jpeg"/><Relationship Id="rId4" Type="http://schemas.openxmlformats.org/officeDocument/2006/relationships/image" Target="../media/image294.jpeg"/></Relationships>
</file>

<file path=ppt/slides/_rels/slide503.xml.rels><?xml version="1.0" encoding="UTF-8" standalone="yes"?>
<Relationships xmlns="http://schemas.openxmlformats.org/package/2006/relationships"><Relationship Id="rId3" Type="http://schemas.openxmlformats.org/officeDocument/2006/relationships/image" Target="../media/image298.jpeg"/><Relationship Id="rId2" Type="http://schemas.openxmlformats.org/officeDocument/2006/relationships/image" Target="../media/image297.jpeg"/><Relationship Id="rId1" Type="http://schemas.openxmlformats.org/officeDocument/2006/relationships/slideLayout" Target="../slideLayouts/slideLayout7.xml"/><Relationship Id="rId5" Type="http://schemas.openxmlformats.org/officeDocument/2006/relationships/image" Target="../media/image300.png"/><Relationship Id="rId4" Type="http://schemas.openxmlformats.org/officeDocument/2006/relationships/image" Target="../media/image299.jpeg"/></Relationships>
</file>

<file path=ppt/slides/_rels/slide504.xml.rels><?xml version="1.0" encoding="UTF-8" standalone="yes"?>
<Relationships xmlns="http://schemas.openxmlformats.org/package/2006/relationships"><Relationship Id="rId2" Type="http://schemas.openxmlformats.org/officeDocument/2006/relationships/image" Target="../media/image30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55.jpeg"/><Relationship Id="rId2" Type="http://schemas.openxmlformats.org/officeDocument/2006/relationships/image" Target="../media/image1354.JP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oleObject" Target="../embeddings/oleObject1220.bin"/><Relationship Id="rId2" Type="http://schemas.openxmlformats.org/officeDocument/2006/relationships/slideLayout" Target="../slideLayouts/slideLayout4.xml"/><Relationship Id="rId1" Type="http://schemas.openxmlformats.org/officeDocument/2006/relationships/vmlDrawing" Target="../drawings/vmlDrawing270.vml"/><Relationship Id="rId6" Type="http://schemas.openxmlformats.org/officeDocument/2006/relationships/image" Target="../media/image303.wmf"/><Relationship Id="rId5" Type="http://schemas.openxmlformats.org/officeDocument/2006/relationships/oleObject" Target="../embeddings/oleObject1221.bin"/><Relationship Id="rId4" Type="http://schemas.openxmlformats.org/officeDocument/2006/relationships/image" Target="../media/image302.wmf"/></Relationships>
</file>

<file path=ppt/slides/_rels/slide507.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image" Target="../media/image304.jpeg"/><Relationship Id="rId1" Type="http://schemas.openxmlformats.org/officeDocument/2006/relationships/slideLayout" Target="../slideLayouts/slideLayout7.xml"/><Relationship Id="rId4" Type="http://schemas.openxmlformats.org/officeDocument/2006/relationships/image" Target="../media/image306.jpeg"/></Relationships>
</file>

<file path=ppt/slides/_rels/slide508.xml.rels><?xml version="1.0" encoding="UTF-8" standalone="yes"?>
<Relationships xmlns="http://schemas.openxmlformats.org/package/2006/relationships"><Relationship Id="rId8" Type="http://schemas.openxmlformats.org/officeDocument/2006/relationships/image" Target="../media/image1361.png"/><Relationship Id="rId3" Type="http://schemas.openxmlformats.org/officeDocument/2006/relationships/image" Target="../media/image1356.jpeg"/><Relationship Id="rId7" Type="http://schemas.openxmlformats.org/officeDocument/2006/relationships/image" Target="../media/image1360.png"/><Relationship Id="rId2" Type="http://schemas.openxmlformats.org/officeDocument/2006/relationships/image" Target="../media/image1355.jpeg"/><Relationship Id="rId1" Type="http://schemas.openxmlformats.org/officeDocument/2006/relationships/slideLayout" Target="../slideLayouts/slideLayout7.xml"/><Relationship Id="rId6" Type="http://schemas.openxmlformats.org/officeDocument/2006/relationships/image" Target="../media/image1359.jpeg"/><Relationship Id="rId5" Type="http://schemas.openxmlformats.org/officeDocument/2006/relationships/image" Target="../media/image1358.jpeg"/><Relationship Id="rId4" Type="http://schemas.openxmlformats.org/officeDocument/2006/relationships/image" Target="../media/image1357.jpe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7.wmf"/><Relationship Id="rId5" Type="http://schemas.openxmlformats.org/officeDocument/2006/relationships/oleObject" Target="../embeddings/oleObject11.bin"/><Relationship Id="rId4" Type="http://schemas.openxmlformats.org/officeDocument/2006/relationships/image" Target="../media/image46.wmf"/></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8" Type="http://schemas.openxmlformats.org/officeDocument/2006/relationships/image" Target="../media/image1364.wmf"/><Relationship Id="rId3" Type="http://schemas.openxmlformats.org/officeDocument/2006/relationships/oleObject" Target="../embeddings/oleObject1222.bin"/><Relationship Id="rId7" Type="http://schemas.openxmlformats.org/officeDocument/2006/relationships/oleObject" Target="../embeddings/oleObject1224.bin"/><Relationship Id="rId2" Type="http://schemas.openxmlformats.org/officeDocument/2006/relationships/slideLayout" Target="../slideLayouts/slideLayout2.xml"/><Relationship Id="rId1" Type="http://schemas.openxmlformats.org/officeDocument/2006/relationships/vmlDrawing" Target="../drawings/vmlDrawing271.vml"/><Relationship Id="rId6" Type="http://schemas.openxmlformats.org/officeDocument/2006/relationships/image" Target="../media/image1363.wmf"/><Relationship Id="rId5" Type="http://schemas.openxmlformats.org/officeDocument/2006/relationships/oleObject" Target="../embeddings/oleObject1223.bin"/><Relationship Id="rId10" Type="http://schemas.openxmlformats.org/officeDocument/2006/relationships/image" Target="../media/image1365.wmf"/><Relationship Id="rId4" Type="http://schemas.openxmlformats.org/officeDocument/2006/relationships/image" Target="../media/image1362.wmf"/><Relationship Id="rId9" Type="http://schemas.openxmlformats.org/officeDocument/2006/relationships/oleObject" Target="../embeddings/oleObject1225.bin"/></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3" Type="http://schemas.openxmlformats.org/officeDocument/2006/relationships/oleObject" Target="../embeddings/oleObject1226.bin"/><Relationship Id="rId2" Type="http://schemas.openxmlformats.org/officeDocument/2006/relationships/slideLayout" Target="../slideLayouts/slideLayout2.xml"/><Relationship Id="rId1" Type="http://schemas.openxmlformats.org/officeDocument/2006/relationships/vmlDrawing" Target="../drawings/vmlDrawing272.vml"/><Relationship Id="rId4" Type="http://schemas.openxmlformats.org/officeDocument/2006/relationships/image" Target="../media/image1366.wmf"/></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oleObject" Target="../embeddings/oleObject1227.bin"/><Relationship Id="rId2" Type="http://schemas.openxmlformats.org/officeDocument/2006/relationships/slideLayout" Target="../slideLayouts/slideLayout2.xml"/><Relationship Id="rId1" Type="http://schemas.openxmlformats.org/officeDocument/2006/relationships/vmlDrawing" Target="../drawings/vmlDrawing273.vml"/><Relationship Id="rId6" Type="http://schemas.openxmlformats.org/officeDocument/2006/relationships/image" Target="../media/image1368.wmf"/><Relationship Id="rId5" Type="http://schemas.openxmlformats.org/officeDocument/2006/relationships/oleObject" Target="../embeddings/oleObject1228.bin"/><Relationship Id="rId4" Type="http://schemas.openxmlformats.org/officeDocument/2006/relationships/image" Target="../media/image1367.wmf"/></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0.wmf"/><Relationship Id="rId5" Type="http://schemas.openxmlformats.org/officeDocument/2006/relationships/oleObject" Target="../embeddings/oleObject14.bin"/><Relationship Id="rId4" Type="http://schemas.openxmlformats.org/officeDocument/2006/relationships/image" Target="../media/image49.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3.wmf"/><Relationship Id="rId5" Type="http://schemas.openxmlformats.org/officeDocument/2006/relationships/oleObject" Target="../embeddings/oleObject17.bin"/><Relationship Id="rId4" Type="http://schemas.openxmlformats.org/officeDocument/2006/relationships/image" Target="../media/image52.wmf"/></Relationships>
</file>

<file path=ppt/slides/_rels/slide55.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image" Target="../media/image58.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oleObject" Target="../embeddings/oleObject22.bin"/><Relationship Id="rId17" Type="http://schemas.openxmlformats.org/officeDocument/2006/relationships/image" Target="../media/image53.wmf"/><Relationship Id="rId2" Type="http://schemas.openxmlformats.org/officeDocument/2006/relationships/slideLayout" Target="../slideLayouts/slideLayout7.xml"/><Relationship Id="rId16" Type="http://schemas.openxmlformats.org/officeDocument/2006/relationships/oleObject" Target="../embeddings/oleObject24.bin"/><Relationship Id="rId1" Type="http://schemas.openxmlformats.org/officeDocument/2006/relationships/vmlDrawing" Target="../drawings/vmlDrawing7.vml"/><Relationship Id="rId6" Type="http://schemas.openxmlformats.org/officeDocument/2006/relationships/image" Target="../media/image55.wmf"/><Relationship Id="rId11" Type="http://schemas.openxmlformats.org/officeDocument/2006/relationships/image" Target="../media/image57.wmf"/><Relationship Id="rId5" Type="http://schemas.openxmlformats.org/officeDocument/2006/relationships/oleObject" Target="../embeddings/oleObject19.bin"/><Relationship Id="rId15" Type="http://schemas.openxmlformats.org/officeDocument/2006/relationships/image" Target="../media/image59.wmf"/><Relationship Id="rId10" Type="http://schemas.openxmlformats.org/officeDocument/2006/relationships/oleObject" Target="../embeddings/oleObject21.bin"/><Relationship Id="rId4" Type="http://schemas.openxmlformats.org/officeDocument/2006/relationships/image" Target="../media/image54.wmf"/><Relationship Id="rId9" Type="http://schemas.openxmlformats.org/officeDocument/2006/relationships/image" Target="../media/image94.png"/><Relationship Id="rId14" Type="http://schemas.openxmlformats.org/officeDocument/2006/relationships/oleObject" Target="../embeddings/oleObject23.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64.wmf"/><Relationship Id="rId3" Type="http://schemas.openxmlformats.org/officeDocument/2006/relationships/oleObject" Target="../embeddings/oleObject25.bin"/><Relationship Id="rId7" Type="http://schemas.openxmlformats.org/officeDocument/2006/relationships/image" Target="../media/image61.wmf"/><Relationship Id="rId12"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6.bin"/><Relationship Id="rId11" Type="http://schemas.openxmlformats.org/officeDocument/2006/relationships/image" Target="../media/image63.wmf"/><Relationship Id="rId5" Type="http://schemas.openxmlformats.org/officeDocument/2006/relationships/image" Target="../media/image262.png"/><Relationship Id="rId10" Type="http://schemas.openxmlformats.org/officeDocument/2006/relationships/oleObject" Target="../embeddings/oleObject28.bin"/><Relationship Id="rId4" Type="http://schemas.openxmlformats.org/officeDocument/2006/relationships/image" Target="../media/image60.wmf"/><Relationship Id="rId9" Type="http://schemas.openxmlformats.org/officeDocument/2006/relationships/image" Target="../media/image62.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oleObject" Target="../embeddings/oleObject30.bin"/><Relationship Id="rId7" Type="http://schemas.openxmlformats.org/officeDocument/2006/relationships/image" Target="../media/image267.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6.wmf"/><Relationship Id="rId11" Type="http://schemas.openxmlformats.org/officeDocument/2006/relationships/image" Target="../media/image68.wmf"/><Relationship Id="rId5" Type="http://schemas.openxmlformats.org/officeDocument/2006/relationships/oleObject" Target="../embeddings/oleObject31.bin"/><Relationship Id="rId10" Type="http://schemas.openxmlformats.org/officeDocument/2006/relationships/oleObject" Target="../embeddings/oleObject33.bin"/><Relationship Id="rId4" Type="http://schemas.openxmlformats.org/officeDocument/2006/relationships/image" Target="../media/image65.wmf"/><Relationship Id="rId9" Type="http://schemas.openxmlformats.org/officeDocument/2006/relationships/image" Target="../media/image67.wmf"/></Relationships>
</file>

<file path=ppt/slides/_rels/slide58.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70.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37.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oleObject" Target="../embeddings/oleObject39.bin"/><Relationship Id="rId7" Type="http://schemas.openxmlformats.org/officeDocument/2006/relationships/image" Target="../media/image74.wmf"/><Relationship Id="rId12" Type="http://schemas.openxmlformats.org/officeDocument/2006/relationships/image" Target="../media/image76.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41.bin"/><Relationship Id="rId11" Type="http://schemas.openxmlformats.org/officeDocument/2006/relationships/oleObject" Target="../embeddings/oleObject44.bin"/><Relationship Id="rId5" Type="http://schemas.openxmlformats.org/officeDocument/2006/relationships/oleObject" Target="../embeddings/oleObject40.bin"/><Relationship Id="rId10" Type="http://schemas.openxmlformats.org/officeDocument/2006/relationships/image" Target="../media/image75.wmf"/><Relationship Id="rId4" Type="http://schemas.openxmlformats.org/officeDocument/2006/relationships/image" Target="../media/image73.wmf"/><Relationship Id="rId9" Type="http://schemas.openxmlformats.org/officeDocument/2006/relationships/oleObject" Target="../embeddings/oleObject43.bin"/></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78.wmf"/><Relationship Id="rId5" Type="http://schemas.openxmlformats.org/officeDocument/2006/relationships/oleObject" Target="../embeddings/oleObject46.bin"/><Relationship Id="rId4" Type="http://schemas.openxmlformats.org/officeDocument/2006/relationships/image" Target="../media/image77.wmf"/></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0.wmf"/><Relationship Id="rId5" Type="http://schemas.openxmlformats.org/officeDocument/2006/relationships/oleObject" Target="../embeddings/oleObject49.bin"/><Relationship Id="rId10" Type="http://schemas.openxmlformats.org/officeDocument/2006/relationships/image" Target="../media/image82.png"/><Relationship Id="rId4" Type="http://schemas.openxmlformats.org/officeDocument/2006/relationships/image" Target="../media/image49.wmf"/><Relationship Id="rId9" Type="http://schemas.openxmlformats.org/officeDocument/2006/relationships/image" Target="../media/image222.pn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85.wmf"/><Relationship Id="rId3" Type="http://schemas.openxmlformats.org/officeDocument/2006/relationships/image" Target="../media/image87.png"/><Relationship Id="rId7" Type="http://schemas.openxmlformats.org/officeDocument/2006/relationships/image" Target="../media/image82.wmf"/><Relationship Id="rId12"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52.bin"/><Relationship Id="rId11" Type="http://schemas.openxmlformats.org/officeDocument/2006/relationships/image" Target="../media/image84.wmf"/><Relationship Id="rId5" Type="http://schemas.openxmlformats.org/officeDocument/2006/relationships/image" Target="../media/image81.wmf"/><Relationship Id="rId15" Type="http://schemas.openxmlformats.org/officeDocument/2006/relationships/image" Target="../media/image86.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83.wmf"/><Relationship Id="rId14" Type="http://schemas.openxmlformats.org/officeDocument/2006/relationships/oleObject" Target="../embeddings/oleObject56.bin"/></Relationships>
</file>

<file path=ppt/slides/_rels/slide64.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62.bin"/><Relationship Id="rId18" Type="http://schemas.openxmlformats.org/officeDocument/2006/relationships/image" Target="../media/image95.wmf"/><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92.wmf"/><Relationship Id="rId17" Type="http://schemas.openxmlformats.org/officeDocument/2006/relationships/oleObject" Target="../embeddings/oleObject64.bin"/><Relationship Id="rId2" Type="http://schemas.openxmlformats.org/officeDocument/2006/relationships/slideLayout" Target="../slideLayouts/slideLayout7.xml"/><Relationship Id="rId16" Type="http://schemas.openxmlformats.org/officeDocument/2006/relationships/image" Target="../media/image94.wmf"/><Relationship Id="rId1" Type="http://schemas.openxmlformats.org/officeDocument/2006/relationships/vmlDrawing" Target="../drawings/vmlDrawing15.vml"/><Relationship Id="rId6" Type="http://schemas.openxmlformats.org/officeDocument/2006/relationships/image" Target="../media/image89.wmf"/><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oleObject" Target="../embeddings/oleObject63.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60.bin"/><Relationship Id="rId14" Type="http://schemas.openxmlformats.org/officeDocument/2006/relationships/image" Target="../media/image93.wmf"/></Relationships>
</file>

<file path=ppt/slides/_rels/slide65.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70.bin"/><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image" Target="../media/image100.wmf"/><Relationship Id="rId2" Type="http://schemas.openxmlformats.org/officeDocument/2006/relationships/slideLayout" Target="../slideLayouts/slideLayout7.xml"/><Relationship Id="rId16" Type="http://schemas.openxmlformats.org/officeDocument/2006/relationships/image" Target="../media/image102.wmf"/><Relationship Id="rId1" Type="http://schemas.openxmlformats.org/officeDocument/2006/relationships/vmlDrawing" Target="../drawings/vmlDrawing16.vml"/><Relationship Id="rId6" Type="http://schemas.openxmlformats.org/officeDocument/2006/relationships/image" Target="../media/image97.wmf"/><Relationship Id="rId11" Type="http://schemas.openxmlformats.org/officeDocument/2006/relationships/oleObject" Target="../embeddings/oleObject69.bin"/><Relationship Id="rId5" Type="http://schemas.openxmlformats.org/officeDocument/2006/relationships/oleObject" Target="../embeddings/oleObject66.bin"/><Relationship Id="rId15" Type="http://schemas.openxmlformats.org/officeDocument/2006/relationships/oleObject" Target="../embeddings/oleObject71.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68.bin"/><Relationship Id="rId14" Type="http://schemas.openxmlformats.org/officeDocument/2006/relationships/image" Target="../media/image101.wmf"/></Relationships>
</file>

<file path=ppt/slides/_rels/slide6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258.png"/><Relationship Id="rId5" Type="http://schemas.openxmlformats.org/officeDocument/2006/relationships/image" Target="../media/image2570.png"/><Relationship Id="rId4" Type="http://schemas.openxmlformats.org/officeDocument/2006/relationships/image" Target="../media/image106.emf"/></Relationships>
</file>

<file path=ppt/slides/_rels/slide7.xml.rels><?xml version="1.0" encoding="UTF-8" standalone="yes"?>
<Relationships xmlns="http://schemas.openxmlformats.org/package/2006/relationships"><Relationship Id="rId8" Type="http://schemas.openxmlformats.org/officeDocument/2006/relationships/hyperlink" Target="http://www.baike.com/sowiki/%E9%87%8F%E5%AD%90%E5%8A%9B%E5%AD%A6?prd=content_doc_search" TargetMode="External"/><Relationship Id="rId3" Type="http://schemas.openxmlformats.org/officeDocument/2006/relationships/hyperlink" Target="http://www.baike.com/sowiki/%E5%BC%80%E6%99%AE%E5%8B%92?prd=content_doc_search" TargetMode="External"/><Relationship Id="rId7" Type="http://schemas.openxmlformats.org/officeDocument/2006/relationships/hyperlink" Target="http://www.baike.com/sowiki/%E7%9B%B8%E5%AF%B9%E8%AE%BA?prd=content_doc_search" TargetMode="External"/><Relationship Id="rId2" Type="http://schemas.openxmlformats.org/officeDocument/2006/relationships/hyperlink" Target="http://www.baike.com/sowiki/%E6%97%A5%E5%BF%83%E8%AF%B4?prd=content_doc_search" TargetMode="External"/><Relationship Id="rId1" Type="http://schemas.openxmlformats.org/officeDocument/2006/relationships/slideLayout" Target="../slideLayouts/slideLayout7.xml"/><Relationship Id="rId6" Type="http://schemas.openxmlformats.org/officeDocument/2006/relationships/hyperlink" Target="http://www.baike.com/sowiki/%E8%BF%91%E4%BB%A3%E8%87%AA%E7%84%B6%E7%A7%91%E5%AD%A6?prd=content_doc_search" TargetMode="External"/><Relationship Id="rId5" Type="http://schemas.openxmlformats.org/officeDocument/2006/relationships/hyperlink" Target="http://www.baike.com/sowiki/%E7%89%9B%E9%A1%BF?prd=content_doc_search" TargetMode="External"/><Relationship Id="rId4" Type="http://schemas.openxmlformats.org/officeDocument/2006/relationships/hyperlink" Target="http://www.baike.com/sowiki/%E4%BC%BD%E5%88%A9%E7%95%A5?prd=content_doc_search" TargetMode="External"/><Relationship Id="rId9" Type="http://schemas.openxmlformats.org/officeDocument/2006/relationships/hyperlink" Target="http://www.baike.com/sowiki/DNA%E5%8F%8C%E8%9E%BA%E6%97%8B%E7%BB%93%E6%9E%84?prd=content_doc_search"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111.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08.wmf"/><Relationship Id="rId11" Type="http://schemas.openxmlformats.org/officeDocument/2006/relationships/oleObject" Target="../embeddings/oleObject77.bin"/><Relationship Id="rId5" Type="http://schemas.openxmlformats.org/officeDocument/2006/relationships/oleObject" Target="../embeddings/oleObject74.bin"/><Relationship Id="rId10" Type="http://schemas.openxmlformats.org/officeDocument/2006/relationships/image" Target="../media/image110.wmf"/><Relationship Id="rId4" Type="http://schemas.openxmlformats.org/officeDocument/2006/relationships/image" Target="../media/image107.wmf"/><Relationship Id="rId9" Type="http://schemas.openxmlformats.org/officeDocument/2006/relationships/oleObject" Target="../embeddings/oleObject76.bin"/><Relationship Id="rId14" Type="http://schemas.openxmlformats.org/officeDocument/2006/relationships/image" Target="../media/image112.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117.wmf"/><Relationship Id="rId3" Type="http://schemas.openxmlformats.org/officeDocument/2006/relationships/notesSlide" Target="../notesSlides/notesSlide2.xml"/><Relationship Id="rId7" Type="http://schemas.openxmlformats.org/officeDocument/2006/relationships/image" Target="../media/image114.wmf"/><Relationship Id="rId12"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80.bin"/><Relationship Id="rId11" Type="http://schemas.openxmlformats.org/officeDocument/2006/relationships/image" Target="../media/image116.wmf"/><Relationship Id="rId5" Type="http://schemas.openxmlformats.org/officeDocument/2006/relationships/image" Target="../media/image113.wmf"/><Relationship Id="rId15" Type="http://schemas.openxmlformats.org/officeDocument/2006/relationships/image" Target="../media/image118.wmf"/><Relationship Id="rId10" Type="http://schemas.openxmlformats.org/officeDocument/2006/relationships/oleObject" Target="../embeddings/oleObject82.bin"/><Relationship Id="rId4" Type="http://schemas.openxmlformats.org/officeDocument/2006/relationships/oleObject" Target="../embeddings/oleObject79.bin"/><Relationship Id="rId9" Type="http://schemas.openxmlformats.org/officeDocument/2006/relationships/image" Target="../media/image115.wmf"/><Relationship Id="rId14" Type="http://schemas.openxmlformats.org/officeDocument/2006/relationships/oleObject" Target="../embeddings/oleObject84.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119.wmf"/></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120.wmf"/><Relationship Id="rId4" Type="http://schemas.openxmlformats.org/officeDocument/2006/relationships/oleObject" Target="../embeddings/oleObject86.bin"/></Relationships>
</file>

<file path=ppt/slides/_rels/slide74.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23.wmf"/><Relationship Id="rId5" Type="http://schemas.openxmlformats.org/officeDocument/2006/relationships/oleObject" Target="../embeddings/oleObject88.bin"/><Relationship Id="rId4" Type="http://schemas.openxmlformats.org/officeDocument/2006/relationships/image" Target="../media/image122.wmf"/></Relationships>
</file>

<file path=ppt/slides/_rels/slide75.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129.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26.wmf"/><Relationship Id="rId11" Type="http://schemas.openxmlformats.org/officeDocument/2006/relationships/oleObject" Target="../embeddings/oleObject94.bin"/><Relationship Id="rId5" Type="http://schemas.openxmlformats.org/officeDocument/2006/relationships/oleObject" Target="../embeddings/oleObject91.bin"/><Relationship Id="rId10" Type="http://schemas.openxmlformats.org/officeDocument/2006/relationships/image" Target="../media/image128.wmf"/><Relationship Id="rId4" Type="http://schemas.openxmlformats.org/officeDocument/2006/relationships/image" Target="../media/image125.wmf"/><Relationship Id="rId9" Type="http://schemas.openxmlformats.org/officeDocument/2006/relationships/oleObject" Target="../embeddings/oleObject93.bin"/></Relationships>
</file>

<file path=ppt/slides/_rels/slide76.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31.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33.wmf"/><Relationship Id="rId4" Type="http://schemas.openxmlformats.org/officeDocument/2006/relationships/image" Target="../media/image130.wmf"/><Relationship Id="rId9" Type="http://schemas.openxmlformats.org/officeDocument/2006/relationships/oleObject" Target="../embeddings/oleObject98.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33.wmf"/><Relationship Id="rId5" Type="http://schemas.openxmlformats.org/officeDocument/2006/relationships/oleObject" Target="../embeddings/oleObject102.bin"/><Relationship Id="rId4" Type="http://schemas.openxmlformats.org/officeDocument/2006/relationships/image" Target="../media/image134.wmf"/></Relationships>
</file>

<file path=ppt/slides/_rels/slide78.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oleObject" Target="../embeddings/oleObject108.bin"/><Relationship Id="rId18" Type="http://schemas.openxmlformats.org/officeDocument/2006/relationships/image" Target="../media/image140.wmf"/><Relationship Id="rId26" Type="http://schemas.openxmlformats.org/officeDocument/2006/relationships/oleObject" Target="../embeddings/oleObject115.bin"/><Relationship Id="rId3" Type="http://schemas.openxmlformats.org/officeDocument/2006/relationships/oleObject" Target="../embeddings/oleObject103.bin"/><Relationship Id="rId21" Type="http://schemas.openxmlformats.org/officeDocument/2006/relationships/image" Target="../media/image141.wmf"/><Relationship Id="rId7" Type="http://schemas.openxmlformats.org/officeDocument/2006/relationships/oleObject" Target="../embeddings/oleObject105.bin"/><Relationship Id="rId12" Type="http://schemas.openxmlformats.org/officeDocument/2006/relationships/image" Target="../media/image138.wmf"/><Relationship Id="rId17" Type="http://schemas.openxmlformats.org/officeDocument/2006/relationships/oleObject" Target="../embeddings/oleObject110.bin"/><Relationship Id="rId25" Type="http://schemas.openxmlformats.org/officeDocument/2006/relationships/oleObject" Target="../embeddings/oleObject114.bin"/><Relationship Id="rId2" Type="http://schemas.openxmlformats.org/officeDocument/2006/relationships/slideLayout" Target="../slideLayouts/slideLayout7.xml"/><Relationship Id="rId16" Type="http://schemas.openxmlformats.org/officeDocument/2006/relationships/image" Target="../media/image139.wmf"/><Relationship Id="rId20" Type="http://schemas.openxmlformats.org/officeDocument/2006/relationships/oleObject" Target="../embeddings/oleObject112.bin"/><Relationship Id="rId1" Type="http://schemas.openxmlformats.org/officeDocument/2006/relationships/vmlDrawing" Target="../drawings/vmlDrawing26.vml"/><Relationship Id="rId6" Type="http://schemas.openxmlformats.org/officeDocument/2006/relationships/image" Target="../media/image136.wmf"/><Relationship Id="rId11" Type="http://schemas.openxmlformats.org/officeDocument/2006/relationships/oleObject" Target="../embeddings/oleObject107.bin"/><Relationship Id="rId24" Type="http://schemas.openxmlformats.org/officeDocument/2006/relationships/image" Target="../media/image144.png"/><Relationship Id="rId5" Type="http://schemas.openxmlformats.org/officeDocument/2006/relationships/oleObject" Target="../embeddings/oleObject104.bin"/><Relationship Id="rId15" Type="http://schemas.openxmlformats.org/officeDocument/2006/relationships/oleObject" Target="../embeddings/oleObject109.bin"/><Relationship Id="rId23" Type="http://schemas.openxmlformats.org/officeDocument/2006/relationships/image" Target="../media/image142.wmf"/><Relationship Id="rId28" Type="http://schemas.openxmlformats.org/officeDocument/2006/relationships/image" Target="../media/image143.wmf"/><Relationship Id="rId10" Type="http://schemas.openxmlformats.org/officeDocument/2006/relationships/image" Target="../media/image137.wmf"/><Relationship Id="rId19" Type="http://schemas.openxmlformats.org/officeDocument/2006/relationships/oleObject" Target="../embeddings/oleObject111.bin"/><Relationship Id="rId4" Type="http://schemas.openxmlformats.org/officeDocument/2006/relationships/image" Target="../media/image135.wmf"/><Relationship Id="rId9" Type="http://schemas.openxmlformats.org/officeDocument/2006/relationships/oleObject" Target="../embeddings/oleObject106.bin"/><Relationship Id="rId14" Type="http://schemas.openxmlformats.org/officeDocument/2006/relationships/image" Target="../media/image123.wmf"/><Relationship Id="rId22" Type="http://schemas.openxmlformats.org/officeDocument/2006/relationships/oleObject" Target="../embeddings/oleObject113.bin"/><Relationship Id="rId27" Type="http://schemas.openxmlformats.org/officeDocument/2006/relationships/oleObject" Target="../embeddings/oleObject116.bin"/></Relationships>
</file>

<file path=ppt/slides/_rels/slide79.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149.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46.wmf"/><Relationship Id="rId11" Type="http://schemas.openxmlformats.org/officeDocument/2006/relationships/oleObject" Target="../embeddings/oleObject121.bin"/><Relationship Id="rId5" Type="http://schemas.openxmlformats.org/officeDocument/2006/relationships/oleObject" Target="../embeddings/oleObject118.bin"/><Relationship Id="rId10" Type="http://schemas.openxmlformats.org/officeDocument/2006/relationships/image" Target="../media/image148.wmf"/><Relationship Id="rId4" Type="http://schemas.openxmlformats.org/officeDocument/2006/relationships/image" Target="../media/image145.wmf"/><Relationship Id="rId9" Type="http://schemas.openxmlformats.org/officeDocument/2006/relationships/oleObject" Target="../embeddings/oleObject120.bin"/></Relationships>
</file>

<file path=ppt/slides/_rels/slide8.xml.rels><?xml version="1.0" encoding="UTF-8" standalone="yes"?>
<Relationships xmlns="http://schemas.openxmlformats.org/package/2006/relationships"><Relationship Id="rId8" Type="http://schemas.openxmlformats.org/officeDocument/2006/relationships/hyperlink" Target="http://www.baike.com/sowiki/%E7%B3%BB%E7%BB%9F%E5%8C%BB%E5%AD%A6?prd=content_doc_search" TargetMode="External"/><Relationship Id="rId13" Type="http://schemas.openxmlformats.org/officeDocument/2006/relationships/hyperlink" Target="http://www.baike.com/sowiki/%E8%BD%AC%E5%8C%96%E5%8C%BB%E5%AD%A6?prd=content_doc_search" TargetMode="External"/><Relationship Id="rId3" Type="http://schemas.openxmlformats.org/officeDocument/2006/relationships/hyperlink" Target="http://www.baike.com/sowiki/%E7%B3%BB%E7%BB%9F%E7%A7%91%E5%AD%A6?prd=content_doc_search" TargetMode="External"/><Relationship Id="rId7" Type="http://schemas.openxmlformats.org/officeDocument/2006/relationships/hyperlink" Target="http://www.baike.com/sowiki/%E7%B3%BB%E7%BB%9F%E7%94%9F%E7%89%A9%E5%AD%A6?prd=content_doc_search" TargetMode="External"/><Relationship Id="rId12" Type="http://schemas.openxmlformats.org/officeDocument/2006/relationships/hyperlink" Target="http://www.baike.com/sowiki/%E7%B3%BB%E7%BB%9F%E7%94%9F%E7%89%A9%E5%B7%A5%E7%A8%8B?prd=content_doc_search" TargetMode="External"/><Relationship Id="rId2" Type="http://schemas.openxmlformats.org/officeDocument/2006/relationships/hyperlink" Target="http://www.baike.com/sowiki/%E7%B3%BB%E7%BB%9F%E7%94%9F%E7%89%A9%E7%A7%91%E5%AD%A6?prd=content_doc_search" TargetMode="External"/><Relationship Id="rId1" Type="http://schemas.openxmlformats.org/officeDocument/2006/relationships/slideLayout" Target="../slideLayouts/slideLayout7.xml"/><Relationship Id="rId6" Type="http://schemas.openxmlformats.org/officeDocument/2006/relationships/hyperlink" Target="http://www.baike.com/sowiki/%E7%BA%B3%E7%B1%B3?prd=content_doc_search" TargetMode="External"/><Relationship Id="rId11" Type="http://schemas.openxmlformats.org/officeDocument/2006/relationships/hyperlink" Target="http://www.baike.com/sowiki/%E5%90%88%E6%88%90%E7%94%9F%E7%89%A9%E5%AD%A6?prd=content_doc_search" TargetMode="External"/><Relationship Id="rId5" Type="http://schemas.openxmlformats.org/officeDocument/2006/relationships/hyperlink" Target="http://www.baike.com/sowiki/%E4%BA%BA%E5%B7%A5%E6%99%BA%E8%83%BD?prd=content_doc_search" TargetMode="External"/><Relationship Id="rId10" Type="http://schemas.openxmlformats.org/officeDocument/2006/relationships/hyperlink" Target="http://www.baike.com/sowiki/%E7%B3%BB%E7%BB%9F%E7%94%9F%E7%89%A9%E6%8A%80%E6%9C%AF?prd=content_doc_search" TargetMode="External"/><Relationship Id="rId4" Type="http://schemas.openxmlformats.org/officeDocument/2006/relationships/hyperlink" Target="http://www.baike.com/sowiki/%E8%AE%A1%E7%AE%97%E6%9C%BA?prd=content_doc_search" TargetMode="External"/><Relationship Id="rId9" Type="http://schemas.openxmlformats.org/officeDocument/2006/relationships/hyperlink" Target="http://www.baike.com/sowiki/%E7%B3%BB%E7%BB%9F%E9%81%97%E4%BC%A0%E5%AD%A6?prd=content_doc_search" TargetMode="External"/><Relationship Id="rId14" Type="http://schemas.openxmlformats.org/officeDocument/2006/relationships/hyperlink" Target="http://www.baike.com/sowiki/%E5%B7%A5%E4%B8%9A%E9%9D%A9%E5%91%BD?prd=content_doc_search"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51.wmf"/><Relationship Id="rId5" Type="http://schemas.openxmlformats.org/officeDocument/2006/relationships/oleObject" Target="../embeddings/oleObject123.bin"/><Relationship Id="rId4" Type="http://schemas.openxmlformats.org/officeDocument/2006/relationships/image" Target="../media/image150.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oleObject" Target="../embeddings/oleObject131.bin"/><Relationship Id="rId18" Type="http://schemas.openxmlformats.org/officeDocument/2006/relationships/image" Target="../media/image157.wmf"/><Relationship Id="rId3" Type="http://schemas.openxmlformats.org/officeDocument/2006/relationships/oleObject" Target="../embeddings/oleObject125.bin"/><Relationship Id="rId7" Type="http://schemas.openxmlformats.org/officeDocument/2006/relationships/image" Target="../media/image70.wmf"/><Relationship Id="rId12" Type="http://schemas.openxmlformats.org/officeDocument/2006/relationships/oleObject" Target="../embeddings/oleObject130.bin"/><Relationship Id="rId17" Type="http://schemas.openxmlformats.org/officeDocument/2006/relationships/oleObject" Target="../embeddings/oleObject133.bin"/><Relationship Id="rId2" Type="http://schemas.openxmlformats.org/officeDocument/2006/relationships/slideLayout" Target="../slideLayouts/slideLayout7.xml"/><Relationship Id="rId16" Type="http://schemas.openxmlformats.org/officeDocument/2006/relationships/image" Target="../media/image156.wmf"/><Relationship Id="rId1" Type="http://schemas.openxmlformats.org/officeDocument/2006/relationships/vmlDrawing" Target="../drawings/vmlDrawing29.vml"/><Relationship Id="rId6" Type="http://schemas.openxmlformats.org/officeDocument/2006/relationships/oleObject" Target="../embeddings/oleObject127.bin"/><Relationship Id="rId11" Type="http://schemas.openxmlformats.org/officeDocument/2006/relationships/image" Target="../media/image154.wmf"/><Relationship Id="rId5" Type="http://schemas.openxmlformats.org/officeDocument/2006/relationships/oleObject" Target="../embeddings/oleObject126.bin"/><Relationship Id="rId15" Type="http://schemas.openxmlformats.org/officeDocument/2006/relationships/oleObject" Target="../embeddings/oleObject132.bin"/><Relationship Id="rId10" Type="http://schemas.openxmlformats.org/officeDocument/2006/relationships/oleObject" Target="../embeddings/oleObject129.bin"/><Relationship Id="rId4" Type="http://schemas.openxmlformats.org/officeDocument/2006/relationships/image" Target="../media/image137.wmf"/><Relationship Id="rId9" Type="http://schemas.openxmlformats.org/officeDocument/2006/relationships/image" Target="../media/image153.wmf"/><Relationship Id="rId14" Type="http://schemas.openxmlformats.org/officeDocument/2006/relationships/image" Target="../media/image155.wmf"/></Relationships>
</file>

<file path=ppt/slides/_rels/slide82.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39.bin"/><Relationship Id="rId18" Type="http://schemas.openxmlformats.org/officeDocument/2006/relationships/image" Target="../media/image141.wmf"/><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image" Target="../media/image140.wmf"/><Relationship Id="rId17" Type="http://schemas.openxmlformats.org/officeDocument/2006/relationships/oleObject" Target="../embeddings/oleObject141.bin"/><Relationship Id="rId2" Type="http://schemas.openxmlformats.org/officeDocument/2006/relationships/slideLayout" Target="../slideLayouts/slideLayout7.xml"/><Relationship Id="rId16" Type="http://schemas.openxmlformats.org/officeDocument/2006/relationships/image" Target="../media/image138.wmf"/><Relationship Id="rId1" Type="http://schemas.openxmlformats.org/officeDocument/2006/relationships/vmlDrawing" Target="../drawings/vmlDrawing30.vml"/><Relationship Id="rId6" Type="http://schemas.openxmlformats.org/officeDocument/2006/relationships/image" Target="../media/image159.wmf"/><Relationship Id="rId11" Type="http://schemas.openxmlformats.org/officeDocument/2006/relationships/oleObject" Target="../embeddings/oleObject138.bin"/><Relationship Id="rId5" Type="http://schemas.openxmlformats.org/officeDocument/2006/relationships/oleObject" Target="../embeddings/oleObject135.bin"/><Relationship Id="rId15" Type="http://schemas.openxmlformats.org/officeDocument/2006/relationships/oleObject" Target="../embeddings/oleObject140.bin"/><Relationship Id="rId10" Type="http://schemas.openxmlformats.org/officeDocument/2006/relationships/image" Target="../media/image139.wmf"/><Relationship Id="rId4" Type="http://schemas.openxmlformats.org/officeDocument/2006/relationships/image" Target="../media/image158.wmf"/><Relationship Id="rId9" Type="http://schemas.openxmlformats.org/officeDocument/2006/relationships/oleObject" Target="../embeddings/oleObject137.bin"/><Relationship Id="rId14" Type="http://schemas.openxmlformats.org/officeDocument/2006/relationships/image" Target="../media/image124.wmf"/></Relationships>
</file>

<file path=ppt/slides/_rels/slide83.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142.bin"/><Relationship Id="rId7"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61.wmf"/><Relationship Id="rId5" Type="http://schemas.openxmlformats.org/officeDocument/2006/relationships/oleObject" Target="../embeddings/oleObject143.bin"/><Relationship Id="rId4" Type="http://schemas.openxmlformats.org/officeDocument/2006/relationships/image" Target="../media/image160.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64.wmf"/><Relationship Id="rId5" Type="http://schemas.openxmlformats.org/officeDocument/2006/relationships/oleObject" Target="../embeddings/oleObject146.bin"/><Relationship Id="rId4" Type="http://schemas.openxmlformats.org/officeDocument/2006/relationships/image" Target="../media/image163.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165.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oleObject" Target="../embeddings/oleObject153.bin"/><Relationship Id="rId18" Type="http://schemas.openxmlformats.org/officeDocument/2006/relationships/image" Target="../media/image170.wmf"/><Relationship Id="rId3" Type="http://schemas.openxmlformats.org/officeDocument/2006/relationships/image" Target="../media/image121.png"/><Relationship Id="rId7" Type="http://schemas.openxmlformats.org/officeDocument/2006/relationships/image" Target="../media/image137.wmf"/><Relationship Id="rId12" Type="http://schemas.openxmlformats.org/officeDocument/2006/relationships/image" Target="../media/image168.wmf"/><Relationship Id="rId17" Type="http://schemas.openxmlformats.org/officeDocument/2006/relationships/oleObject" Target="../embeddings/oleObject156.bin"/><Relationship Id="rId2" Type="http://schemas.openxmlformats.org/officeDocument/2006/relationships/slideLayout" Target="../slideLayouts/slideLayout2.xml"/><Relationship Id="rId16" Type="http://schemas.openxmlformats.org/officeDocument/2006/relationships/oleObject" Target="../embeddings/oleObject155.bin"/><Relationship Id="rId1" Type="http://schemas.openxmlformats.org/officeDocument/2006/relationships/vmlDrawing" Target="../drawings/vmlDrawing34.vml"/><Relationship Id="rId6" Type="http://schemas.openxmlformats.org/officeDocument/2006/relationships/oleObject" Target="../embeddings/oleObject149.bin"/><Relationship Id="rId11" Type="http://schemas.openxmlformats.org/officeDocument/2006/relationships/oleObject" Target="../embeddings/oleObject152.bin"/><Relationship Id="rId5" Type="http://schemas.openxmlformats.org/officeDocument/2006/relationships/image" Target="../media/image166.wmf"/><Relationship Id="rId15" Type="http://schemas.openxmlformats.org/officeDocument/2006/relationships/image" Target="../media/image169.wmf"/><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167.wmf"/><Relationship Id="rId14" Type="http://schemas.openxmlformats.org/officeDocument/2006/relationships/oleObject" Target="../embeddings/oleObject154.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72.wmf"/><Relationship Id="rId5" Type="http://schemas.openxmlformats.org/officeDocument/2006/relationships/oleObject" Target="../embeddings/oleObject158.bin"/><Relationship Id="rId4" Type="http://schemas.openxmlformats.org/officeDocument/2006/relationships/image" Target="../media/image171.wmf"/></Relationships>
</file>

<file path=ppt/slides/_rels/slide88.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oleObject" Target="../embeddings/oleObject159.bin"/><Relationship Id="rId7" Type="http://schemas.openxmlformats.org/officeDocument/2006/relationships/oleObject" Target="../embeddings/oleObject161.bin"/><Relationship Id="rId12" Type="http://schemas.openxmlformats.org/officeDocument/2006/relationships/image" Target="../media/image177.wmf"/><Relationship Id="rId2" Type="http://schemas.openxmlformats.org/officeDocument/2006/relationships/slideLayout" Target="../slideLayouts/slideLayout12.xml"/><Relationship Id="rId1" Type="http://schemas.openxmlformats.org/officeDocument/2006/relationships/vmlDrawing" Target="../drawings/vmlDrawing36.vml"/><Relationship Id="rId6" Type="http://schemas.openxmlformats.org/officeDocument/2006/relationships/image" Target="../media/image174.wmf"/><Relationship Id="rId11" Type="http://schemas.openxmlformats.org/officeDocument/2006/relationships/oleObject" Target="../embeddings/oleObject163.bin"/><Relationship Id="rId5" Type="http://schemas.openxmlformats.org/officeDocument/2006/relationships/oleObject" Target="../embeddings/oleObject160.bin"/><Relationship Id="rId10" Type="http://schemas.openxmlformats.org/officeDocument/2006/relationships/image" Target="../media/image176.wmf"/><Relationship Id="rId4" Type="http://schemas.openxmlformats.org/officeDocument/2006/relationships/image" Target="../media/image173.wmf"/><Relationship Id="rId9" Type="http://schemas.openxmlformats.org/officeDocument/2006/relationships/oleObject" Target="../embeddings/oleObject162.bin"/></Relationships>
</file>

<file path=ppt/slides/_rels/slide89.x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oleObject" Target="../embeddings/oleObject164.bin"/><Relationship Id="rId7" Type="http://schemas.openxmlformats.org/officeDocument/2006/relationships/oleObject" Target="../embeddings/oleObject166.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79.wmf"/><Relationship Id="rId5" Type="http://schemas.openxmlformats.org/officeDocument/2006/relationships/oleObject" Target="../embeddings/oleObject165.bin"/><Relationship Id="rId4" Type="http://schemas.openxmlformats.org/officeDocument/2006/relationships/image" Target="../media/image178.wmf"/><Relationship Id="rId9" Type="http://schemas.openxmlformats.org/officeDocument/2006/relationships/image" Target="../media/image3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181.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7.xml"/><Relationship Id="rId1" Type="http://schemas.openxmlformats.org/officeDocument/2006/relationships/vmlDrawing" Target="../drawings/vmlDrawing39.vml"/><Relationship Id="rId5" Type="http://schemas.openxmlformats.org/officeDocument/2006/relationships/image" Target="../media/image183.png"/><Relationship Id="rId4" Type="http://schemas.openxmlformats.org/officeDocument/2006/relationships/image" Target="../media/image182.wmf"/></Relationships>
</file>

<file path=ppt/slides/_rels/slide92.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84.wmf"/><Relationship Id="rId5" Type="http://schemas.openxmlformats.org/officeDocument/2006/relationships/oleObject" Target="../embeddings/oleObject170.bin"/><Relationship Id="rId10" Type="http://schemas.openxmlformats.org/officeDocument/2006/relationships/image" Target="../media/image186.wmf"/><Relationship Id="rId4" Type="http://schemas.openxmlformats.org/officeDocument/2006/relationships/image" Target="../media/image179.wmf"/><Relationship Id="rId9" Type="http://schemas.openxmlformats.org/officeDocument/2006/relationships/oleObject" Target="../embeddings/oleObject172.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88.wmf"/><Relationship Id="rId5" Type="http://schemas.openxmlformats.org/officeDocument/2006/relationships/oleObject" Target="../embeddings/oleObject174.bin"/><Relationship Id="rId4" Type="http://schemas.openxmlformats.org/officeDocument/2006/relationships/image" Target="../media/image187.wmf"/></Relationships>
</file>

<file path=ppt/slides/_rels/slide94.x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oleObject" Target="../embeddings/oleObject175.bin"/><Relationship Id="rId7" Type="http://schemas.openxmlformats.org/officeDocument/2006/relationships/oleObject" Target="../embeddings/oleObject177.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90.wmf"/><Relationship Id="rId5" Type="http://schemas.openxmlformats.org/officeDocument/2006/relationships/oleObject" Target="../embeddings/oleObject176.bin"/><Relationship Id="rId10" Type="http://schemas.openxmlformats.org/officeDocument/2006/relationships/image" Target="../media/image192.wmf"/><Relationship Id="rId4" Type="http://schemas.openxmlformats.org/officeDocument/2006/relationships/image" Target="../media/image189.wmf"/><Relationship Id="rId9" Type="http://schemas.openxmlformats.org/officeDocument/2006/relationships/oleObject" Target="../embeddings/oleObject178.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81.bin"/><Relationship Id="rId3" Type="http://schemas.openxmlformats.org/officeDocument/2006/relationships/image" Target="../media/image121.png"/><Relationship Id="rId7" Type="http://schemas.openxmlformats.org/officeDocument/2006/relationships/image" Target="../media/image194.w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180.bin"/><Relationship Id="rId5" Type="http://schemas.openxmlformats.org/officeDocument/2006/relationships/image" Target="../media/image193.wmf"/><Relationship Id="rId4" Type="http://schemas.openxmlformats.org/officeDocument/2006/relationships/oleObject" Target="../embeddings/oleObject179.bin"/><Relationship Id="rId9" Type="http://schemas.openxmlformats.org/officeDocument/2006/relationships/image" Target="../media/image195.wmf"/></Relationships>
</file>

<file path=ppt/slides/_rels/slide96.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490.png"/><Relationship Id="rId7" Type="http://schemas.openxmlformats.org/officeDocument/2006/relationships/image" Target="../media/image353.png"/><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3520.png"/><Relationship Id="rId11" Type="http://schemas.openxmlformats.org/officeDocument/2006/relationships/image" Target="../media/image196.wmf"/><Relationship Id="rId5" Type="http://schemas.openxmlformats.org/officeDocument/2006/relationships/image" Target="../media/image351.png"/><Relationship Id="rId10" Type="http://schemas.openxmlformats.org/officeDocument/2006/relationships/oleObject" Target="../embeddings/oleObject182.bin"/><Relationship Id="rId4" Type="http://schemas.openxmlformats.org/officeDocument/2006/relationships/image" Target="../media/image350.png"/><Relationship Id="rId9" Type="http://schemas.openxmlformats.org/officeDocument/2006/relationships/image" Target="../media/image3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7.xml"/><Relationship Id="rId1" Type="http://schemas.openxmlformats.org/officeDocument/2006/relationships/vmlDrawing" Target="../drawings/vmlDrawing45.vml"/><Relationship Id="rId5" Type="http://schemas.openxmlformats.org/officeDocument/2006/relationships/image" Target="../media/image208.png"/><Relationship Id="rId4" Type="http://schemas.openxmlformats.org/officeDocument/2006/relationships/image" Target="../media/image197.wmf"/></Relationships>
</file>

<file path=ppt/slides/_rels/slide9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8"/>
          <p:cNvSpPr txBox="1">
            <a:spLocks noChangeArrowheads="1"/>
          </p:cNvSpPr>
          <p:nvPr/>
        </p:nvSpPr>
        <p:spPr bwMode="auto">
          <a:xfrm>
            <a:off x="3362032" y="908720"/>
            <a:ext cx="57864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4800" b="1" dirty="0">
                <a:solidFill>
                  <a:srgbClr val="0000CC"/>
                </a:solidFill>
                <a:latin typeface="华文中宋" pitchFamily="2" charset="-122"/>
                <a:ea typeface="华文中宋" pitchFamily="2" charset="-122"/>
              </a:rPr>
              <a:t>传感器原理及应用</a:t>
            </a:r>
          </a:p>
        </p:txBody>
      </p:sp>
      <p:pic>
        <p:nvPicPr>
          <p:cNvPr id="5123" name="Picture 7" descr="C:\Users\Yinghai Zhang\Desktop\参观展讯照片_20150223_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170" y="5177374"/>
            <a:ext cx="134376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585" y="5177374"/>
            <a:ext cx="1116024"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8803" y="5127989"/>
            <a:ext cx="1116024"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9960" y="5135193"/>
            <a:ext cx="1116024"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2135" y="5144205"/>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906" y="5144205"/>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642" y="5158688"/>
            <a:ext cx="1114679"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979" y="5144411"/>
            <a:ext cx="1114679"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9435" y="5130134"/>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7" descr="C:\Users\Yinghai Zhang\Desktop\参观展讯照片_20150223_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2520546"/>
            <a:ext cx="3098952" cy="433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TextBox 5"/>
          <p:cNvSpPr txBox="1">
            <a:spLocks noChangeArrowheads="1"/>
          </p:cNvSpPr>
          <p:nvPr/>
        </p:nvSpPr>
        <p:spPr bwMode="auto">
          <a:xfrm>
            <a:off x="6101039" y="2852936"/>
            <a:ext cx="431441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dirty="0">
                <a:latin typeface="华文中宋" pitchFamily="2" charset="-122"/>
                <a:ea typeface="华文中宋" pitchFamily="2" charset="-122"/>
              </a:rPr>
              <a:t>电子工程学院</a:t>
            </a:r>
          </a:p>
          <a:p>
            <a:pPr eaLnBrk="1" hangingPunct="1">
              <a:spcBef>
                <a:spcPct val="0"/>
              </a:spcBef>
              <a:buFontTx/>
              <a:buNone/>
            </a:pPr>
            <a:r>
              <a:rPr lang="zh-CN" altLang="en-US" sz="2000" b="1">
                <a:latin typeface="华文中宋" pitchFamily="2" charset="-122"/>
                <a:ea typeface="华文中宋" pitchFamily="2" charset="-122"/>
              </a:rPr>
              <a:t>主讲</a:t>
            </a:r>
            <a:r>
              <a:rPr lang="zh-CN" altLang="en-US" sz="2000" b="1" dirty="0">
                <a:latin typeface="华文中宋" pitchFamily="2" charset="-122"/>
                <a:ea typeface="华文中宋" pitchFamily="2" charset="-122"/>
              </a:rPr>
              <a:t>教师：王程</a:t>
            </a:r>
            <a:r>
              <a:rPr lang="en-US" altLang="zh-CN" sz="2000" b="1" dirty="0">
                <a:latin typeface="华文中宋" pitchFamily="2" charset="-122"/>
                <a:ea typeface="华文中宋" pitchFamily="2" charset="-122"/>
              </a:rPr>
              <a:t>    </a:t>
            </a:r>
            <a:r>
              <a:rPr lang="en-US" altLang="zh-CN" sz="2000" b="1" dirty="0" err="1">
                <a:latin typeface="华文中宋" pitchFamily="2" charset="-122"/>
                <a:ea typeface="华文中宋" pitchFamily="2" charset="-122"/>
              </a:rPr>
              <a:t>Email:wangcheng@bupt.edu.cn</a:t>
            </a:r>
            <a:r>
              <a:rPr lang="en-US" altLang="zh-CN" sz="2000" b="1" dirty="0">
                <a:latin typeface="华文中宋" pitchFamily="2" charset="-122"/>
                <a:ea typeface="华文中宋" pitchFamily="2" charset="-122"/>
              </a:rPr>
              <a:t>                                                                                                                                         </a:t>
            </a:r>
            <a:r>
              <a:rPr lang="en-US" altLang="zh-CN" sz="2000" b="1" dirty="0" err="1">
                <a:latin typeface="华文中宋" pitchFamily="2" charset="-122"/>
                <a:ea typeface="华文中宋" pitchFamily="2" charset="-122"/>
              </a:rPr>
              <a:t>tel</a:t>
            </a:r>
            <a:r>
              <a:rPr lang="zh-CN" altLang="en-US" sz="2000" b="1" dirty="0">
                <a:latin typeface="华文中宋" pitchFamily="2" charset="-122"/>
                <a:ea typeface="华文中宋" pitchFamily="2" charset="-122"/>
              </a:rPr>
              <a:t>：</a:t>
            </a:r>
            <a:r>
              <a:rPr lang="en-US" altLang="zh-CN" sz="2000" b="1" dirty="0">
                <a:latin typeface="华文中宋" pitchFamily="2" charset="-122"/>
                <a:ea typeface="华文中宋" pitchFamily="2" charset="-122"/>
              </a:rPr>
              <a:t>62241710</a:t>
            </a:r>
            <a:r>
              <a:rPr lang="zh-CN" altLang="en-US" sz="2000" b="1" dirty="0">
                <a:latin typeface="华文中宋" pitchFamily="2" charset="-122"/>
                <a:ea typeface="华文中宋" pitchFamily="2" charset="-122"/>
              </a:rPr>
              <a:t>，</a:t>
            </a:r>
            <a:r>
              <a:rPr lang="en-US" altLang="zh-CN" sz="2000" b="1" dirty="0">
                <a:latin typeface="华文中宋" pitchFamily="2" charset="-122"/>
                <a:ea typeface="华文中宋" pitchFamily="2" charset="-122"/>
              </a:rPr>
              <a:t>18618322537</a:t>
            </a:r>
          </a:p>
        </p:txBody>
      </p:sp>
    </p:spTree>
    <p:extLst>
      <p:ext uri="{BB962C8B-B14F-4D97-AF65-F5344CB8AC3E}">
        <p14:creationId xmlns:p14="http://schemas.microsoft.com/office/powerpoint/2010/main" val="984545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FDE69FC-EC11-447F-A4C0-7E9AAC90C795}"/>
              </a:ext>
            </a:extLst>
          </p:cNvPr>
          <p:cNvSpPr/>
          <p:nvPr/>
        </p:nvSpPr>
        <p:spPr>
          <a:xfrm>
            <a:off x="1847528" y="620689"/>
            <a:ext cx="7416824" cy="461665"/>
          </a:xfrm>
          <a:prstGeom prst="rect">
            <a:avLst/>
          </a:prstGeom>
        </p:spPr>
        <p:txBody>
          <a:bodyPr wrap="square">
            <a:spAutoFit/>
          </a:bodyPr>
          <a:lstStyle/>
          <a:p>
            <a:r>
              <a:rPr lang="zh-CN" altLang="en-US" sz="2400" b="1" kern="0" dirty="0">
                <a:solidFill>
                  <a:srgbClr val="0000CC"/>
                </a:solidFill>
                <a:latin typeface="微软雅黑" panose="020B0503020204020204" pitchFamily="34" charset="-122"/>
                <a:ea typeface="微软雅黑" panose="020B0503020204020204" pitchFamily="34" charset="-122"/>
              </a:rPr>
              <a:t>二、当今科技时代对本“课程领域”提出了什么需求？</a:t>
            </a:r>
            <a:r>
              <a:rPr lang="en-US" altLang="zh-CN" sz="2400" b="1" kern="0" dirty="0">
                <a:solidFill>
                  <a:srgbClr val="0000CC"/>
                </a:solidFill>
                <a:latin typeface="微软雅黑" panose="020B0503020204020204" pitchFamily="34" charset="-122"/>
                <a:ea typeface="微软雅黑" panose="020B0503020204020204" pitchFamily="34" charset="-122"/>
              </a:rPr>
              <a:t> </a:t>
            </a: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FB8622FA-C304-4214-B6D8-BF8EFEC0D792}"/>
              </a:ext>
            </a:extLst>
          </p:cNvPr>
          <p:cNvSpPr/>
          <p:nvPr/>
        </p:nvSpPr>
        <p:spPr>
          <a:xfrm>
            <a:off x="2207568" y="1154360"/>
            <a:ext cx="6048672" cy="400110"/>
          </a:xfrm>
          <a:prstGeom prst="rect">
            <a:avLst/>
          </a:prstGeom>
        </p:spPr>
        <p:txBody>
          <a:bodyPr wrap="squar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1</a:t>
            </a:r>
            <a:r>
              <a:rPr lang="zh-CN" altLang="en-US" sz="2000" b="1" dirty="0">
                <a:solidFill>
                  <a:srgbClr val="0000CC"/>
                </a:solidFill>
                <a:latin typeface="微软雅黑" panose="020B0503020204020204" pitchFamily="34" charset="-122"/>
                <a:ea typeface="微软雅黑" panose="020B0503020204020204" pitchFamily="34" charset="-122"/>
              </a:rPr>
              <a:t>、第四次科学革命</a:t>
            </a:r>
            <a:r>
              <a:rPr lang="zh-CN" altLang="en-US" sz="2000" b="1" dirty="0">
                <a:latin typeface="微软雅黑" panose="020B0503020204020204" pitchFamily="34" charset="-122"/>
                <a:ea typeface="微软雅黑" panose="020B0503020204020204" pitchFamily="34" charset="-122"/>
              </a:rPr>
              <a:t>以</a:t>
            </a:r>
            <a:r>
              <a:rPr lang="zh-CN" altLang="en-US" sz="2000" b="1" dirty="0">
                <a:latin typeface="微软雅黑" panose="020B0503020204020204" pitchFamily="34" charset="-122"/>
                <a:ea typeface="微软雅黑" panose="020B0503020204020204" pitchFamily="34" charset="-122"/>
                <a:hlinkClick r:id="rId2" tooltip="系统生物科学"/>
              </a:rPr>
              <a:t>系统生物科学</a:t>
            </a:r>
            <a:r>
              <a:rPr lang="zh-CN" altLang="en-US" sz="2000" b="1" dirty="0">
                <a:latin typeface="微软雅黑" panose="020B0503020204020204" pitchFamily="34" charset="-122"/>
                <a:ea typeface="微软雅黑" panose="020B0503020204020204" pitchFamily="34" charset="-122"/>
              </a:rPr>
              <a:t>的诞生为</a:t>
            </a:r>
            <a:r>
              <a:rPr lang="zh-CN" altLang="en-US" sz="2000" b="1" dirty="0">
                <a:solidFill>
                  <a:srgbClr val="FF0000"/>
                </a:solidFill>
                <a:latin typeface="微软雅黑" panose="020B0503020204020204" pitchFamily="34" charset="-122"/>
                <a:ea typeface="微软雅黑" panose="020B0503020204020204" pitchFamily="34" charset="-122"/>
              </a:rPr>
              <a:t>代表</a:t>
            </a:r>
          </a:p>
        </p:txBody>
      </p:sp>
      <p:sp>
        <p:nvSpPr>
          <p:cNvPr id="26" name="Rectangle 3">
            <a:extLst>
              <a:ext uri="{FF2B5EF4-FFF2-40B4-BE49-F238E27FC236}">
                <a16:creationId xmlns:a16="http://schemas.microsoft.com/office/drawing/2014/main" id="{BF959CA2-0E3F-4870-8989-16DD35302C65}"/>
              </a:ext>
            </a:extLst>
          </p:cNvPr>
          <p:cNvSpPr txBox="1">
            <a:spLocks noChangeArrowheads="1"/>
          </p:cNvSpPr>
          <p:nvPr/>
        </p:nvSpPr>
        <p:spPr>
          <a:xfrm>
            <a:off x="2639616" y="1648353"/>
            <a:ext cx="7344816" cy="5021007"/>
          </a:xfrm>
          <a:prstGeom prst="rect">
            <a:avLst/>
          </a:prstGeom>
          <a:extLst>
            <a:ext uri="{91240B29-F687-4F45-9708-019B960494DF}">
              <a14:hiddenLine xmlns:a14="http://schemas.microsoft.com/office/drawing/2010/main" w="9525">
                <a:solidFill>
                  <a:srgbClr val="FF0000"/>
                </a:solidFill>
                <a:miter lim="800000"/>
                <a:headEnd/>
                <a:tailEnd/>
              </a14:hiddenLine>
            </a:ext>
          </a:extLst>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Arial" panose="020B0604020202020204" pitchFamily="34" charset="0"/>
              <a:buNone/>
            </a:pPr>
            <a:r>
              <a:rPr lang="en-US" altLang="zh-CN" sz="2000" b="1" dirty="0">
                <a:solidFill>
                  <a:srgbClr val="FF0000"/>
                </a:solidFill>
                <a:latin typeface="宋体" pitchFamily="2" charset="-122"/>
                <a:ea typeface="华文中宋" pitchFamily="2" charset="-122"/>
              </a:rPr>
              <a:t>▼</a:t>
            </a:r>
            <a:r>
              <a:rPr lang="zh-CN" altLang="en-US" sz="2000" b="1" dirty="0">
                <a:solidFill>
                  <a:srgbClr val="FF0000"/>
                </a:solidFill>
                <a:latin typeface="华文中宋" pitchFamily="2" charset="-122"/>
                <a:ea typeface="华文中宋" pitchFamily="2" charset="-122"/>
              </a:rPr>
              <a:t>系统科学：</a:t>
            </a:r>
          </a:p>
          <a:p>
            <a:pPr>
              <a:lnSpc>
                <a:spcPct val="90000"/>
              </a:lnSpc>
              <a:buFont typeface="Wingdings" pitchFamily="2" charset="2"/>
              <a:buNone/>
            </a:pPr>
            <a:r>
              <a:rPr lang="zh-CN" altLang="en-US" sz="2000" b="1" dirty="0">
                <a:latin typeface="华文中宋" pitchFamily="2" charset="-122"/>
                <a:ea typeface="华文中宋" pitchFamily="2" charset="-122"/>
              </a:rPr>
              <a:t>         以系统及其机理为对象，研究系统的类型、</a:t>
            </a:r>
          </a:p>
          <a:p>
            <a:pPr>
              <a:lnSpc>
                <a:spcPct val="90000"/>
              </a:lnSpc>
              <a:buFont typeface="Wingdings" pitchFamily="2" charset="2"/>
              <a:buNone/>
            </a:pPr>
            <a:r>
              <a:rPr lang="zh-CN" altLang="en-US" sz="2000" b="1" dirty="0">
                <a:latin typeface="华文中宋" pitchFamily="2" charset="-122"/>
                <a:ea typeface="华文中宋" pitchFamily="2" charset="-122"/>
              </a:rPr>
              <a:t>         一般性质和运动规律。</a:t>
            </a:r>
          </a:p>
          <a:p>
            <a:pPr>
              <a:lnSpc>
                <a:spcPct val="90000"/>
              </a:lnSpc>
              <a:buFont typeface="Wingdings" pitchFamily="2" charset="2"/>
              <a:buNone/>
            </a:pPr>
            <a:r>
              <a:rPr lang="en-US" altLang="zh-CN" sz="2000" b="1" dirty="0">
                <a:solidFill>
                  <a:srgbClr val="0000CC"/>
                </a:solidFill>
                <a:latin typeface="华文中宋" pitchFamily="2" charset="-122"/>
                <a:ea typeface="华文中宋" pitchFamily="2" charset="-122"/>
              </a:rPr>
              <a:t>▼</a:t>
            </a:r>
            <a:r>
              <a:rPr lang="zh-CN" altLang="en-US" sz="2000" b="1" dirty="0">
                <a:solidFill>
                  <a:srgbClr val="0000CC"/>
                </a:solidFill>
                <a:latin typeface="华文中宋" pitchFamily="2" charset="-122"/>
                <a:ea typeface="华文中宋" pitchFamily="2" charset="-122"/>
              </a:rPr>
              <a:t>系统科学内容包括：</a:t>
            </a:r>
            <a:r>
              <a:rPr lang="zh-CN" altLang="en-US" sz="2000" b="1" dirty="0">
                <a:latin typeface="华文中宋" pitchFamily="2" charset="-122"/>
                <a:ea typeface="华文中宋" pitchFamily="2" charset="-122"/>
              </a:rPr>
              <a:t>系统论，</a:t>
            </a:r>
            <a:r>
              <a:rPr lang="zh-CN" altLang="en-US" sz="2000" b="1" dirty="0">
                <a:solidFill>
                  <a:srgbClr val="FF0000"/>
                </a:solidFill>
                <a:latin typeface="华文中宋" pitchFamily="2" charset="-122"/>
                <a:ea typeface="华文中宋" pitchFamily="2" charset="-122"/>
              </a:rPr>
              <a:t>信息论</a:t>
            </a:r>
            <a:r>
              <a:rPr lang="zh-CN" altLang="en-US" sz="2000" b="1" dirty="0">
                <a:latin typeface="华文中宋" pitchFamily="2" charset="-122"/>
                <a:ea typeface="华文中宋" pitchFamily="2" charset="-122"/>
              </a:rPr>
              <a:t>，控制论</a:t>
            </a:r>
          </a:p>
          <a:p>
            <a:pPr>
              <a:lnSpc>
                <a:spcPct val="90000"/>
              </a:lnSpc>
              <a:buFont typeface="Wingdings" pitchFamily="2" charset="2"/>
              <a:buNone/>
            </a:pPr>
            <a:r>
              <a:rPr lang="zh-CN" altLang="en-US" sz="2000" b="1" dirty="0">
                <a:latin typeface="华文中宋" pitchFamily="2" charset="-122"/>
                <a:ea typeface="华文中宋" pitchFamily="2" charset="-122"/>
              </a:rPr>
              <a:t>             等基础理论  及  系统工程等应用学科。                                                            </a:t>
            </a:r>
          </a:p>
          <a:p>
            <a:pPr>
              <a:lnSpc>
                <a:spcPct val="90000"/>
              </a:lnSpc>
              <a:buFont typeface="Wingdings" pitchFamily="2" charset="2"/>
              <a:buNone/>
            </a:pP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信息论：   </a:t>
            </a:r>
            <a:endParaRPr lang="zh-CN" altLang="en-US" sz="2000" b="1" dirty="0">
              <a:solidFill>
                <a:srgbClr val="0000FF"/>
              </a:solidFill>
              <a:latin typeface="华文中宋" pitchFamily="2" charset="-122"/>
              <a:ea typeface="华文中宋" pitchFamily="2" charset="-122"/>
            </a:endParaRPr>
          </a:p>
          <a:p>
            <a:pPr>
              <a:lnSpc>
                <a:spcPct val="90000"/>
              </a:lnSpc>
              <a:buFont typeface="Wingdings" pitchFamily="2" charset="2"/>
              <a:buNone/>
            </a:pPr>
            <a:r>
              <a:rPr lang="zh-CN" altLang="en-US" sz="2000" b="1" dirty="0">
                <a:solidFill>
                  <a:srgbClr val="0000FF"/>
                </a:solidFill>
                <a:latin typeface="华文中宋" pitchFamily="2" charset="-122"/>
                <a:ea typeface="华文中宋" pitchFamily="2" charset="-122"/>
              </a:rPr>
              <a:t>      </a:t>
            </a:r>
            <a:r>
              <a:rPr lang="zh-CN" altLang="en-US" sz="2000" b="1" dirty="0">
                <a:solidFill>
                  <a:srgbClr val="FF0000"/>
                </a:solidFill>
                <a:latin typeface="华文中宋" pitchFamily="2" charset="-122"/>
                <a:ea typeface="华文中宋" pitchFamily="2" charset="-122"/>
              </a:rPr>
              <a:t>信息论：</a:t>
            </a:r>
            <a:r>
              <a:rPr lang="zh-CN" altLang="en-US" sz="2000" b="1" dirty="0">
                <a:solidFill>
                  <a:srgbClr val="0000FF"/>
                </a:solidFill>
                <a:latin typeface="华文中宋" pitchFamily="2" charset="-122"/>
                <a:ea typeface="华文中宋" pitchFamily="2" charset="-122"/>
              </a:rPr>
              <a:t>研究信源、信宿、信道及编码问题的理论。</a:t>
            </a:r>
            <a:endParaRPr lang="en-US" altLang="zh-CN" sz="2000" b="1" dirty="0">
              <a:solidFill>
                <a:srgbClr val="0000FF"/>
              </a:solidFill>
              <a:latin typeface="华文中宋" pitchFamily="2" charset="-122"/>
              <a:ea typeface="华文中宋" pitchFamily="2" charset="-122"/>
            </a:endParaRPr>
          </a:p>
          <a:p>
            <a:pPr>
              <a:lnSpc>
                <a:spcPct val="90000"/>
              </a:lnSpc>
              <a:buFont typeface="Arial" panose="020B0604020202020204" pitchFamily="34" charset="0"/>
              <a:buNone/>
            </a:pPr>
            <a:r>
              <a:rPr lang="zh-CN" altLang="en-US" sz="2000" b="1" dirty="0">
                <a:solidFill>
                  <a:srgbClr val="0000FF"/>
                </a:solidFill>
                <a:latin typeface="华文中宋" pitchFamily="2" charset="-122"/>
                <a:ea typeface="华文中宋" pitchFamily="2" charset="-122"/>
              </a:rPr>
              <a:t>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信源：信息量，定量表示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  宿：收到多少信息</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信道：传送多少信息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编译码：充分表达信息</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zh-CN" altLang="en-US" sz="2000" b="1" dirty="0">
                <a:solidFill>
                  <a:srgbClr val="0000FF"/>
                </a:solidFill>
                <a:latin typeface="华文中宋" pitchFamily="2" charset="-122"/>
                <a:ea typeface="华文中宋" pitchFamily="2" charset="-122"/>
              </a:rPr>
              <a:t>总之：是研究信息的过程</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zh-CN" altLang="en-US" sz="2000" b="1" dirty="0">
                <a:solidFill>
                  <a:srgbClr val="FF0000"/>
                </a:solidFill>
                <a:latin typeface="华文中宋" pitchFamily="2" charset="-122"/>
                <a:ea typeface="华文中宋" pitchFamily="2" charset="-122"/>
              </a:rPr>
              <a:t>通信系统：</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信源</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编码</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信道</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译码</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信宿</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endParaRPr lang="en-US" altLang="zh-CN" sz="2000" b="1" dirty="0">
              <a:latin typeface="华文中宋" pitchFamily="2" charset="-122"/>
              <a:ea typeface="华文中宋" pitchFamily="2" charset="-122"/>
            </a:endParaRPr>
          </a:p>
          <a:p>
            <a:pPr>
              <a:lnSpc>
                <a:spcPct val="90000"/>
              </a:lnSpc>
              <a:buFont typeface="Wingdings" pitchFamily="2" charset="2"/>
              <a:buNone/>
            </a:pPr>
            <a:endParaRPr lang="zh-CN" altLang="en-US" sz="2000" b="1" dirty="0">
              <a:solidFill>
                <a:srgbClr val="0000FF"/>
              </a:solidFill>
              <a:latin typeface="华文中宋" pitchFamily="2" charset="-122"/>
              <a:ea typeface="华文中宋" pitchFamily="2" charset="-122"/>
            </a:endParaRPr>
          </a:p>
        </p:txBody>
      </p:sp>
      <p:cxnSp>
        <p:nvCxnSpPr>
          <p:cNvPr id="17" name="直接箭头连接符 16">
            <a:extLst>
              <a:ext uri="{FF2B5EF4-FFF2-40B4-BE49-F238E27FC236}">
                <a16:creationId xmlns:a16="http://schemas.microsoft.com/office/drawing/2014/main" id="{2688A70A-CC7F-4DE6-814C-57974D721ED5}"/>
              </a:ext>
            </a:extLst>
          </p:cNvPr>
          <p:cNvCxnSpPr/>
          <p:nvPr/>
        </p:nvCxnSpPr>
        <p:spPr>
          <a:xfrm flipV="1">
            <a:off x="5879976" y="5703640"/>
            <a:ext cx="0" cy="2456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7852060-D4D0-4817-9A6E-F5E296A1A955}"/>
              </a:ext>
            </a:extLst>
          </p:cNvPr>
          <p:cNvSpPr txBox="1"/>
          <p:nvPr/>
        </p:nvSpPr>
        <p:spPr>
          <a:xfrm>
            <a:off x="5555941" y="5855594"/>
            <a:ext cx="697627"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干扰</a:t>
            </a:r>
          </a:p>
        </p:txBody>
      </p:sp>
      <p:sp>
        <p:nvSpPr>
          <p:cNvPr id="31" name="标注: 弯曲线形 30">
            <a:extLst>
              <a:ext uri="{FF2B5EF4-FFF2-40B4-BE49-F238E27FC236}">
                <a16:creationId xmlns:a16="http://schemas.microsoft.com/office/drawing/2014/main" id="{3EF88C2F-25F6-4F80-A48F-EEF26CB459B8}"/>
              </a:ext>
            </a:extLst>
          </p:cNvPr>
          <p:cNvSpPr/>
          <p:nvPr/>
        </p:nvSpPr>
        <p:spPr>
          <a:xfrm>
            <a:off x="4745477" y="5323157"/>
            <a:ext cx="673224" cy="461665"/>
          </a:xfrm>
          <a:prstGeom prst="borderCallout2">
            <a:avLst>
              <a:gd name="adj1" fmla="val 101763"/>
              <a:gd name="adj2" fmla="val 49592"/>
              <a:gd name="adj3" fmla="val 149823"/>
              <a:gd name="adj4" fmla="val 46251"/>
              <a:gd name="adj5" fmla="val 153278"/>
              <a:gd name="adj6" fmla="val -131558"/>
            </a:avLst>
          </a:prstGeom>
          <a:noFill/>
          <a:ln>
            <a:solidFill>
              <a:srgbClr val="00C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0CDC747C-E1AF-452B-BC3F-68810601A402}"/>
              </a:ext>
            </a:extLst>
          </p:cNvPr>
          <p:cNvSpPr txBox="1"/>
          <p:nvPr/>
        </p:nvSpPr>
        <p:spPr>
          <a:xfrm>
            <a:off x="2259756" y="5730570"/>
            <a:ext cx="1512167" cy="707886"/>
          </a:xfrm>
          <a:prstGeom prst="rect">
            <a:avLst/>
          </a:prstGeom>
          <a:noFill/>
          <a:ln w="19050">
            <a:solidFill>
              <a:srgbClr val="0000CC"/>
            </a:solidFill>
            <a:prstDash val="dash"/>
          </a:ln>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感知、表示</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 （传感）</a:t>
            </a:r>
          </a:p>
        </p:txBody>
      </p:sp>
    </p:spTree>
    <p:extLst>
      <p:ext uri="{BB962C8B-B14F-4D97-AF65-F5344CB8AC3E}">
        <p14:creationId xmlns:p14="http://schemas.microsoft.com/office/powerpoint/2010/main" val="420879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idx="4294967295"/>
          </p:nvPr>
        </p:nvSpPr>
        <p:spPr>
          <a:xfrm>
            <a:off x="2674938" y="214313"/>
            <a:ext cx="2921000" cy="1143000"/>
          </a:xfrm>
        </p:spPr>
        <p:txBody>
          <a:bodyPr/>
          <a:lstStyle/>
          <a:p>
            <a:pPr eaLnBrk="1" hangingPunct="1"/>
            <a:r>
              <a:rPr lang="en-US" altLang="zh-CN" sz="3200" b="1">
                <a:solidFill>
                  <a:srgbClr val="0000CC"/>
                </a:solidFill>
              </a:rPr>
              <a:t>2 </a:t>
            </a:r>
            <a:r>
              <a:rPr lang="zh-CN" altLang="en-US" sz="3200" b="1">
                <a:solidFill>
                  <a:srgbClr val="0000CC"/>
                </a:solidFill>
              </a:rPr>
              <a:t>）粘贴方式</a:t>
            </a:r>
          </a:p>
        </p:txBody>
      </p:sp>
      <p:sp>
        <p:nvSpPr>
          <p:cNvPr id="180227" name="Rectangle 3"/>
          <p:cNvSpPr>
            <a:spLocks noGrp="1" noChangeArrowheads="1"/>
          </p:cNvSpPr>
          <p:nvPr>
            <p:ph type="body" sz="half" idx="4294967295"/>
          </p:nvPr>
        </p:nvSpPr>
        <p:spPr>
          <a:xfrm>
            <a:off x="1919288" y="1844675"/>
            <a:ext cx="4602162" cy="4114800"/>
          </a:xfrm>
        </p:spPr>
        <p:txBody>
          <a:bodyPr/>
          <a:lstStyle/>
          <a:p>
            <a:pPr lvl="4" eaLnBrk="1" hangingPunct="1">
              <a:buFont typeface="Wingdings" pitchFamily="2" charset="2"/>
              <a:buNone/>
            </a:pP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）柱式传感器</a:t>
            </a:r>
          </a:p>
        </p:txBody>
      </p:sp>
      <p:pic>
        <p:nvPicPr>
          <p:cNvPr id="180228"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3" y="2997200"/>
            <a:ext cx="32639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0229" name="Object 5"/>
          <p:cNvGraphicFramePr>
            <a:graphicFrameLocks noGrp="1" noChangeAspect="1"/>
          </p:cNvGraphicFramePr>
          <p:nvPr>
            <p:ph sz="half" idx="4294967295"/>
          </p:nvPr>
        </p:nvGraphicFramePr>
        <p:xfrm>
          <a:off x="3216276" y="2636839"/>
          <a:ext cx="2809875" cy="3889375"/>
        </p:xfrm>
        <a:graphic>
          <a:graphicData uri="http://schemas.openxmlformats.org/presentationml/2006/ole">
            <mc:AlternateContent xmlns:mc="http://schemas.openxmlformats.org/markup-compatibility/2006">
              <mc:Choice xmlns:v="urn:schemas-microsoft-com:vml" Requires="v">
                <p:oleObj spid="_x0000_s47106" name="Visio" r:id="rId4" imgW="2809646" imgH="3889858" progId="Visio.Drawing.11">
                  <p:embed/>
                </p:oleObj>
              </mc:Choice>
              <mc:Fallback>
                <p:oleObj name="Visio" r:id="rId4" imgW="2809646" imgH="388985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276" y="2636839"/>
                        <a:ext cx="2809875"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03543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body" sz="half" idx="4294967295"/>
          </p:nvPr>
        </p:nvSpPr>
        <p:spPr>
          <a:xfrm>
            <a:off x="2279650" y="1052514"/>
            <a:ext cx="8027988" cy="3024187"/>
          </a:xfrm>
        </p:spPr>
        <p:txBody>
          <a:bodyPr/>
          <a:lstStyle/>
          <a:p>
            <a:pPr eaLnBrk="1" hangingPunct="1">
              <a:buFont typeface="Wingdings" pitchFamily="2" charset="2"/>
              <a:buNone/>
            </a:pPr>
            <a:r>
              <a:rPr lang="zh-CN" altLang="en-US" b="1"/>
              <a:t>在弹性力学中，轴向应变与横向应变的关系为：</a:t>
            </a:r>
          </a:p>
        </p:txBody>
      </p:sp>
      <p:graphicFrame>
        <p:nvGraphicFramePr>
          <p:cNvPr id="181251" name="Object 3"/>
          <p:cNvGraphicFramePr>
            <a:graphicFrameLocks noGrp="1" noChangeAspect="1"/>
          </p:cNvGraphicFramePr>
          <p:nvPr>
            <p:ph sz="quarter" idx="4294967295"/>
          </p:nvPr>
        </p:nvGraphicFramePr>
        <p:xfrm>
          <a:off x="4727576" y="1557338"/>
          <a:ext cx="1871663" cy="717550"/>
        </p:xfrm>
        <a:graphic>
          <a:graphicData uri="http://schemas.openxmlformats.org/presentationml/2006/ole">
            <mc:AlternateContent xmlns:mc="http://schemas.openxmlformats.org/markup-compatibility/2006">
              <mc:Choice xmlns:v="urn:schemas-microsoft-com:vml" Requires="v">
                <p:oleObj spid="_x0000_s48130" name="Equation" r:id="rId3" imgW="596900" imgH="228600" progId="Equation.DSMT4">
                  <p:embed/>
                </p:oleObj>
              </mc:Choice>
              <mc:Fallback>
                <p:oleObj name="Equation" r:id="rId3" imgW="596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6" y="1557338"/>
                        <a:ext cx="1871663"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2" name="Rectangle 4"/>
          <p:cNvSpPr>
            <a:spLocks noChangeArrowheads="1"/>
          </p:cNvSpPr>
          <p:nvPr/>
        </p:nvSpPr>
        <p:spPr bwMode="auto">
          <a:xfrm>
            <a:off x="2135188" y="2349500"/>
            <a:ext cx="75565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en-US" altLang="zh-CN" sz="2800">
                <a:latin typeface="Tahoma" pitchFamily="34" charset="0"/>
              </a:rPr>
              <a:t>   </a:t>
            </a:r>
            <a:r>
              <a:rPr lang="zh-CN" altLang="en-US" sz="2800">
                <a:latin typeface="Tahoma" pitchFamily="34" charset="0"/>
              </a:rPr>
              <a:t>假定有一力</a:t>
            </a:r>
            <a:r>
              <a:rPr lang="en-US" altLang="zh-CN" sz="2800">
                <a:latin typeface="Tahoma" pitchFamily="34" charset="0"/>
              </a:rPr>
              <a:t>F</a:t>
            </a:r>
            <a:r>
              <a:rPr lang="zh-CN" altLang="en-US" sz="2800">
                <a:latin typeface="Tahoma" pitchFamily="34" charset="0"/>
              </a:rPr>
              <a:t>加在偏心处，分解其受力为两部分，压应力和弯应力</a:t>
            </a:r>
          </a:p>
        </p:txBody>
      </p:sp>
      <p:graphicFrame>
        <p:nvGraphicFramePr>
          <p:cNvPr id="181253" name="Object 5"/>
          <p:cNvGraphicFramePr>
            <a:graphicFrameLocks noChangeAspect="1"/>
          </p:cNvGraphicFramePr>
          <p:nvPr/>
        </p:nvGraphicFramePr>
        <p:xfrm>
          <a:off x="4727575" y="3832226"/>
          <a:ext cx="2185988" cy="3025775"/>
        </p:xfrm>
        <a:graphic>
          <a:graphicData uri="http://schemas.openxmlformats.org/presentationml/2006/ole">
            <mc:AlternateContent xmlns:mc="http://schemas.openxmlformats.org/markup-compatibility/2006">
              <mc:Choice xmlns:v="urn:schemas-microsoft-com:vml" Requires="v">
                <p:oleObj spid="_x0000_s48131" name="Visio" r:id="rId5" imgW="2809646" imgH="3889858" progId="Visio.Drawing.11">
                  <p:embed/>
                </p:oleObj>
              </mc:Choice>
              <mc:Fallback>
                <p:oleObj name="Visio" r:id="rId5" imgW="2809646" imgH="388985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575" y="3832226"/>
                        <a:ext cx="2185988"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4" name="Line 6"/>
          <p:cNvSpPr>
            <a:spLocks noChangeShapeType="1"/>
          </p:cNvSpPr>
          <p:nvPr/>
        </p:nvSpPr>
        <p:spPr bwMode="auto">
          <a:xfrm>
            <a:off x="5880100" y="3500438"/>
            <a:ext cx="0" cy="335756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55" name="Line 7"/>
          <p:cNvSpPr>
            <a:spLocks noChangeShapeType="1"/>
          </p:cNvSpPr>
          <p:nvPr/>
        </p:nvSpPr>
        <p:spPr bwMode="auto">
          <a:xfrm>
            <a:off x="6167438" y="3357563"/>
            <a:ext cx="0" cy="107950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1256" name="Object 8"/>
          <p:cNvGraphicFramePr>
            <a:graphicFrameLocks noChangeAspect="1"/>
          </p:cNvGraphicFramePr>
          <p:nvPr/>
        </p:nvGraphicFramePr>
        <p:xfrm>
          <a:off x="6311901" y="3284539"/>
          <a:ext cx="428625" cy="504825"/>
        </p:xfrm>
        <a:graphic>
          <a:graphicData uri="http://schemas.openxmlformats.org/presentationml/2006/ole">
            <mc:AlternateContent xmlns:mc="http://schemas.openxmlformats.org/markup-compatibility/2006">
              <mc:Choice xmlns:v="urn:schemas-microsoft-com:vml" Requires="v">
                <p:oleObj spid="_x0000_s48132" name="Equation" r:id="rId7" imgW="139579" imgH="266469" progId="Equation.DSMT4">
                  <p:embed/>
                </p:oleObj>
              </mc:Choice>
              <mc:Fallback>
                <p:oleObj name="Equation" r:id="rId7" imgW="139579" imgH="26646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1901" y="3284539"/>
                        <a:ext cx="4286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467690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274" name="Object 2"/>
          <p:cNvGraphicFramePr>
            <a:graphicFrameLocks noGrp="1" noChangeAspect="1"/>
          </p:cNvGraphicFramePr>
          <p:nvPr>
            <p:ph sz="quarter" idx="4294967295"/>
          </p:nvPr>
        </p:nvGraphicFramePr>
        <p:xfrm>
          <a:off x="3287714" y="836613"/>
          <a:ext cx="1762125" cy="3067050"/>
        </p:xfrm>
        <a:graphic>
          <a:graphicData uri="http://schemas.openxmlformats.org/presentationml/2006/ole">
            <mc:AlternateContent xmlns:mc="http://schemas.openxmlformats.org/markup-compatibility/2006">
              <mc:Choice xmlns:v="urn:schemas-microsoft-com:vml" Requires="v">
                <p:oleObj spid="_x0000_s49154" name="Visio" r:id="rId3" imgW="1646530" imgH="2865425" progId="Visio.Drawing.11">
                  <p:embed/>
                </p:oleObj>
              </mc:Choice>
              <mc:Fallback>
                <p:oleObj name="Visio" r:id="rId3" imgW="1646530" imgH="286542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4" y="836613"/>
                        <a:ext cx="1762125"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5" name="Object 3"/>
          <p:cNvGraphicFramePr>
            <a:graphicFrameLocks noGrp="1" noChangeAspect="1"/>
          </p:cNvGraphicFramePr>
          <p:nvPr>
            <p:ph sz="quarter" idx="4294967295"/>
          </p:nvPr>
        </p:nvGraphicFramePr>
        <p:xfrm>
          <a:off x="7464425" y="1052513"/>
          <a:ext cx="1670050" cy="2779712"/>
        </p:xfrm>
        <a:graphic>
          <a:graphicData uri="http://schemas.openxmlformats.org/presentationml/2006/ole">
            <mc:AlternateContent xmlns:mc="http://schemas.openxmlformats.org/markup-compatibility/2006">
              <mc:Choice xmlns:v="urn:schemas-microsoft-com:vml" Requires="v">
                <p:oleObj spid="_x0000_s49155" name="Visio" r:id="rId5" imgW="1646530" imgH="2737714" progId="Visio.Drawing.11">
                  <p:embed/>
                </p:oleObj>
              </mc:Choice>
              <mc:Fallback>
                <p:oleObj name="Visio" r:id="rId5" imgW="1646530" imgH="273771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5" y="1052513"/>
                        <a:ext cx="1670050" cy="277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6" name="Object 4"/>
          <p:cNvGraphicFramePr>
            <a:graphicFrameLocks noGrp="1" noChangeAspect="1"/>
          </p:cNvGraphicFramePr>
          <p:nvPr>
            <p:ph sz="quarter" idx="4294967295"/>
          </p:nvPr>
        </p:nvGraphicFramePr>
        <p:xfrm>
          <a:off x="2279650" y="5445125"/>
          <a:ext cx="3887788" cy="692150"/>
        </p:xfrm>
        <a:graphic>
          <a:graphicData uri="http://schemas.openxmlformats.org/presentationml/2006/ole">
            <mc:AlternateContent xmlns:mc="http://schemas.openxmlformats.org/markup-compatibility/2006">
              <mc:Choice xmlns:v="urn:schemas-microsoft-com:vml" Requires="v">
                <p:oleObj spid="_x0000_s49156" name="Equation" r:id="rId7" imgW="1282700" imgH="228600" progId="Equation.DSMT4">
                  <p:embed/>
                </p:oleObj>
              </mc:Choice>
              <mc:Fallback>
                <p:oleObj name="Equation" r:id="rId7" imgW="1282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650" y="5445125"/>
                        <a:ext cx="3887788"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77" name="Text Box 5"/>
          <p:cNvSpPr txBox="1">
            <a:spLocks noChangeArrowheads="1"/>
          </p:cNvSpPr>
          <p:nvPr/>
        </p:nvSpPr>
        <p:spPr bwMode="auto">
          <a:xfrm>
            <a:off x="2566988" y="5229226"/>
            <a:ext cx="3313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lang="zh-CN" altLang="zh-CN" sz="2800">
              <a:latin typeface="Tahoma" pitchFamily="34" charset="0"/>
            </a:endParaRPr>
          </a:p>
        </p:txBody>
      </p:sp>
      <p:sp>
        <p:nvSpPr>
          <p:cNvPr id="182278" name="Text Box 6"/>
          <p:cNvSpPr txBox="1">
            <a:spLocks noChangeArrowheads="1"/>
          </p:cNvSpPr>
          <p:nvPr/>
        </p:nvSpPr>
        <p:spPr bwMode="auto">
          <a:xfrm>
            <a:off x="3000376" y="4076701"/>
            <a:ext cx="273526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压应力</a:t>
            </a:r>
          </a:p>
          <a:p>
            <a:pPr eaLnBrk="1" hangingPunct="1">
              <a:spcBef>
                <a:spcPct val="50000"/>
              </a:spcBef>
              <a:buFontTx/>
              <a:buNone/>
            </a:pPr>
            <a:r>
              <a:rPr lang="en-US" altLang="zh-CN" sz="2800">
                <a:latin typeface="Tahoma" pitchFamily="34" charset="0"/>
              </a:rPr>
              <a:t>R1   R2   R3  R4</a:t>
            </a:r>
          </a:p>
        </p:txBody>
      </p:sp>
      <p:sp>
        <p:nvSpPr>
          <p:cNvPr id="182279" name="Text Box 7"/>
          <p:cNvSpPr txBox="1">
            <a:spLocks noChangeArrowheads="1"/>
          </p:cNvSpPr>
          <p:nvPr/>
        </p:nvSpPr>
        <p:spPr bwMode="auto">
          <a:xfrm>
            <a:off x="7032626" y="3933826"/>
            <a:ext cx="273526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弯应力</a:t>
            </a:r>
          </a:p>
          <a:p>
            <a:pPr eaLnBrk="1" hangingPunct="1">
              <a:spcBef>
                <a:spcPct val="50000"/>
              </a:spcBef>
              <a:buFontTx/>
              <a:buNone/>
            </a:pPr>
            <a:r>
              <a:rPr lang="en-US" altLang="zh-CN" sz="2800">
                <a:latin typeface="Tahoma" pitchFamily="34" charset="0"/>
              </a:rPr>
              <a:t>R1   R2   R3  R4</a:t>
            </a:r>
          </a:p>
        </p:txBody>
      </p:sp>
      <p:graphicFrame>
        <p:nvGraphicFramePr>
          <p:cNvPr id="182280" name="Object 8"/>
          <p:cNvGraphicFramePr>
            <a:graphicFrameLocks noGrp="1" noChangeAspect="1"/>
          </p:cNvGraphicFramePr>
          <p:nvPr>
            <p:ph sz="quarter" idx="4294967295"/>
          </p:nvPr>
        </p:nvGraphicFramePr>
        <p:xfrm>
          <a:off x="6600825" y="5516563"/>
          <a:ext cx="3887788" cy="658812"/>
        </p:xfrm>
        <a:graphic>
          <a:graphicData uri="http://schemas.openxmlformats.org/presentationml/2006/ole">
            <mc:AlternateContent xmlns:mc="http://schemas.openxmlformats.org/markup-compatibility/2006">
              <mc:Choice xmlns:v="urn:schemas-microsoft-com:vml" Requires="v">
                <p:oleObj spid="_x0000_s49157" name="Equation" r:id="rId9" imgW="1346200" imgH="228600" progId="Equation.DSMT4">
                  <p:embed/>
                </p:oleObj>
              </mc:Choice>
              <mc:Fallback>
                <p:oleObj name="Equation" r:id="rId9" imgW="13462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0825" y="5516563"/>
                        <a:ext cx="3887788"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81" name="Line 9"/>
          <p:cNvSpPr>
            <a:spLocks noChangeShapeType="1"/>
          </p:cNvSpPr>
          <p:nvPr/>
        </p:nvSpPr>
        <p:spPr bwMode="auto">
          <a:xfrm flipH="1">
            <a:off x="2640014" y="5157789"/>
            <a:ext cx="503237" cy="503237"/>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2" name="Line 10"/>
          <p:cNvSpPr>
            <a:spLocks noChangeShapeType="1"/>
          </p:cNvSpPr>
          <p:nvPr/>
        </p:nvSpPr>
        <p:spPr bwMode="auto">
          <a:xfrm flipH="1">
            <a:off x="3792539" y="5157788"/>
            <a:ext cx="142875" cy="4318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3" name="Line 11"/>
          <p:cNvSpPr>
            <a:spLocks noChangeShapeType="1"/>
          </p:cNvSpPr>
          <p:nvPr/>
        </p:nvSpPr>
        <p:spPr bwMode="auto">
          <a:xfrm flipH="1">
            <a:off x="4511676" y="5157788"/>
            <a:ext cx="288925"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4" name="Line 12"/>
          <p:cNvSpPr>
            <a:spLocks noChangeShapeType="1"/>
          </p:cNvSpPr>
          <p:nvPr/>
        </p:nvSpPr>
        <p:spPr bwMode="auto">
          <a:xfrm>
            <a:off x="5448300" y="5229226"/>
            <a:ext cx="0" cy="360363"/>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5" name="Line 13"/>
          <p:cNvSpPr>
            <a:spLocks noChangeShapeType="1"/>
          </p:cNvSpPr>
          <p:nvPr/>
        </p:nvSpPr>
        <p:spPr bwMode="auto">
          <a:xfrm flipH="1">
            <a:off x="7032625" y="5157789"/>
            <a:ext cx="287338" cy="503237"/>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6" name="Line 14"/>
          <p:cNvSpPr>
            <a:spLocks noChangeShapeType="1"/>
          </p:cNvSpPr>
          <p:nvPr/>
        </p:nvSpPr>
        <p:spPr bwMode="auto">
          <a:xfrm flipH="1">
            <a:off x="7896225" y="5084763"/>
            <a:ext cx="71438"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7" name="Line 15"/>
          <p:cNvSpPr>
            <a:spLocks noChangeShapeType="1"/>
          </p:cNvSpPr>
          <p:nvPr/>
        </p:nvSpPr>
        <p:spPr bwMode="auto">
          <a:xfrm flipH="1">
            <a:off x="8688389" y="5156201"/>
            <a:ext cx="71437" cy="720725"/>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8" name="Line 16"/>
          <p:cNvSpPr>
            <a:spLocks noChangeShapeType="1"/>
          </p:cNvSpPr>
          <p:nvPr/>
        </p:nvSpPr>
        <p:spPr bwMode="auto">
          <a:xfrm>
            <a:off x="9480550" y="5084763"/>
            <a:ext cx="215900"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9" name="Line 17"/>
          <p:cNvSpPr>
            <a:spLocks noChangeShapeType="1"/>
          </p:cNvSpPr>
          <p:nvPr/>
        </p:nvSpPr>
        <p:spPr bwMode="auto">
          <a:xfrm>
            <a:off x="2208214" y="6237288"/>
            <a:ext cx="57467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0" name="Line 18"/>
          <p:cNvSpPr>
            <a:spLocks noChangeShapeType="1"/>
          </p:cNvSpPr>
          <p:nvPr/>
        </p:nvSpPr>
        <p:spPr bwMode="auto">
          <a:xfrm>
            <a:off x="3000376" y="6237288"/>
            <a:ext cx="1008063"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1" name="Line 19"/>
          <p:cNvSpPr>
            <a:spLocks noChangeShapeType="1"/>
          </p:cNvSpPr>
          <p:nvPr/>
        </p:nvSpPr>
        <p:spPr bwMode="auto">
          <a:xfrm>
            <a:off x="4295775" y="6237288"/>
            <a:ext cx="431800"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2" name="Line 20"/>
          <p:cNvSpPr>
            <a:spLocks noChangeShapeType="1"/>
          </p:cNvSpPr>
          <p:nvPr/>
        </p:nvSpPr>
        <p:spPr bwMode="auto">
          <a:xfrm>
            <a:off x="4943475" y="6237288"/>
            <a:ext cx="1081088"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3" name="Line 21"/>
          <p:cNvSpPr>
            <a:spLocks noChangeShapeType="1"/>
          </p:cNvSpPr>
          <p:nvPr/>
        </p:nvSpPr>
        <p:spPr bwMode="auto">
          <a:xfrm>
            <a:off x="6672263" y="6237288"/>
            <a:ext cx="792162"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4" name="Line 22"/>
          <p:cNvSpPr>
            <a:spLocks noChangeShapeType="1"/>
          </p:cNvSpPr>
          <p:nvPr/>
        </p:nvSpPr>
        <p:spPr bwMode="auto">
          <a:xfrm>
            <a:off x="7608888" y="6237288"/>
            <a:ext cx="792162"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5" name="Line 23"/>
          <p:cNvSpPr>
            <a:spLocks noChangeShapeType="1"/>
          </p:cNvSpPr>
          <p:nvPr/>
        </p:nvSpPr>
        <p:spPr bwMode="auto">
          <a:xfrm>
            <a:off x="8543926" y="6237288"/>
            <a:ext cx="50482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6" name="Line 24"/>
          <p:cNvSpPr>
            <a:spLocks noChangeShapeType="1"/>
          </p:cNvSpPr>
          <p:nvPr/>
        </p:nvSpPr>
        <p:spPr bwMode="auto">
          <a:xfrm>
            <a:off x="9264651" y="6237288"/>
            <a:ext cx="115252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222375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sz="half" idx="4294967295"/>
          </p:nvPr>
        </p:nvSpPr>
        <p:spPr>
          <a:xfrm>
            <a:off x="2720182" y="1300163"/>
            <a:ext cx="6894512" cy="4114800"/>
          </a:xfrm>
        </p:spPr>
        <p:txBody>
          <a:bodyPr/>
          <a:lstStyle/>
          <a:p>
            <a:pPr eaLnBrk="1" hangingPunct="1">
              <a:buFont typeface="Wingdings" pitchFamily="2" charset="2"/>
              <a:buNone/>
            </a:pPr>
            <a:r>
              <a:rPr lang="zh-CN" altLang="en-US" b="1"/>
              <a:t>根据：</a:t>
            </a:r>
          </a:p>
          <a:p>
            <a:pPr eaLnBrk="1" hangingPunct="1">
              <a:buFont typeface="Wingdings" pitchFamily="2" charset="2"/>
              <a:buNone/>
            </a:pPr>
            <a:endParaRPr lang="zh-CN" altLang="en-US" b="1"/>
          </a:p>
          <a:p>
            <a:pPr eaLnBrk="1" hangingPunct="1">
              <a:buFont typeface="Wingdings" pitchFamily="2" charset="2"/>
              <a:buNone/>
            </a:pPr>
            <a:endParaRPr lang="zh-CN" altLang="en-US" b="1"/>
          </a:p>
          <a:p>
            <a:pPr eaLnBrk="1" hangingPunct="1">
              <a:buFont typeface="Wingdings" pitchFamily="2" charset="2"/>
              <a:buNone/>
            </a:pPr>
            <a:r>
              <a:rPr lang="zh-CN" altLang="en-US" b="1"/>
              <a:t>当敏感元件相同时，          ，</a:t>
            </a:r>
          </a:p>
          <a:p>
            <a:pPr eaLnBrk="1" hangingPunct="1">
              <a:buFont typeface="Wingdings" pitchFamily="2" charset="2"/>
              <a:buNone/>
            </a:pPr>
            <a:r>
              <a:rPr lang="zh-CN" altLang="en-US" b="1"/>
              <a:t>消去了相应的弯应力</a:t>
            </a:r>
          </a:p>
          <a:p>
            <a:pPr eaLnBrk="1" hangingPunct="1">
              <a:buFont typeface="Wingdings" pitchFamily="2" charset="2"/>
              <a:buNone/>
            </a:pPr>
            <a:endParaRPr lang="zh-CN" altLang="en-US" b="1"/>
          </a:p>
          <a:p>
            <a:pPr eaLnBrk="1" hangingPunct="1"/>
            <a:endParaRPr lang="en-US" altLang="zh-CN"/>
          </a:p>
        </p:txBody>
      </p:sp>
      <p:graphicFrame>
        <p:nvGraphicFramePr>
          <p:cNvPr id="183299" name="Object 3"/>
          <p:cNvGraphicFramePr>
            <a:graphicFrameLocks noGrp="1" noChangeAspect="1"/>
          </p:cNvGraphicFramePr>
          <p:nvPr>
            <p:ph sz="quarter" idx="4294967295"/>
          </p:nvPr>
        </p:nvGraphicFramePr>
        <p:xfrm>
          <a:off x="3899694" y="1147764"/>
          <a:ext cx="3124200" cy="766763"/>
        </p:xfrm>
        <a:graphic>
          <a:graphicData uri="http://schemas.openxmlformats.org/presentationml/2006/ole">
            <mc:AlternateContent xmlns:mc="http://schemas.openxmlformats.org/markup-compatibility/2006">
              <mc:Choice xmlns:v="urn:schemas-microsoft-com:vml" Requires="v">
                <p:oleObj spid="_x0000_s50178" name="Equation" r:id="rId3" imgW="1663700" imgH="393700" progId="Equation.DSMT4">
                  <p:embed/>
                </p:oleObj>
              </mc:Choice>
              <mc:Fallback>
                <p:oleObj name="Equation" r:id="rId3" imgW="16637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9694" y="1147764"/>
                        <a:ext cx="3124200"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0" name="Object 4"/>
          <p:cNvGraphicFramePr>
            <a:graphicFrameLocks noChangeAspect="1"/>
          </p:cNvGraphicFramePr>
          <p:nvPr/>
        </p:nvGraphicFramePr>
        <p:xfrm>
          <a:off x="3823494" y="1909763"/>
          <a:ext cx="2438400" cy="381000"/>
        </p:xfrm>
        <a:graphic>
          <a:graphicData uri="http://schemas.openxmlformats.org/presentationml/2006/ole">
            <mc:AlternateContent xmlns:mc="http://schemas.openxmlformats.org/markup-compatibility/2006">
              <mc:Choice xmlns:v="urn:schemas-microsoft-com:vml" Requires="v">
                <p:oleObj spid="_x0000_s50179" name="Equation" r:id="rId5" imgW="774364" imgH="152334" progId="Equation.DSMT4">
                  <p:embed/>
                </p:oleObj>
              </mc:Choice>
              <mc:Fallback>
                <p:oleObj name="Equation" r:id="rId5" imgW="774364" imgH="15233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3494" y="1909763"/>
                        <a:ext cx="2438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1" name="Object 5"/>
          <p:cNvGraphicFramePr>
            <a:graphicFrameLocks noChangeAspect="1"/>
          </p:cNvGraphicFramePr>
          <p:nvPr/>
        </p:nvGraphicFramePr>
        <p:xfrm>
          <a:off x="2223294" y="2138363"/>
          <a:ext cx="7696200" cy="838200"/>
        </p:xfrm>
        <a:graphic>
          <a:graphicData uri="http://schemas.openxmlformats.org/presentationml/2006/ole">
            <mc:AlternateContent xmlns:mc="http://schemas.openxmlformats.org/markup-compatibility/2006">
              <mc:Choice xmlns:v="urn:schemas-microsoft-com:vml" Requires="v">
                <p:oleObj spid="_x0000_s50180" name="Equation" r:id="rId7" imgW="3657600" imgH="393700" progId="Equation.DSMT4">
                  <p:embed/>
                </p:oleObj>
              </mc:Choice>
              <mc:Fallback>
                <p:oleObj name="Equation" r:id="rId7" imgW="36576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3294" y="2138363"/>
                        <a:ext cx="7696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2" name="Object 6"/>
          <p:cNvGraphicFramePr>
            <a:graphicFrameLocks noGrp="1" noChangeAspect="1"/>
          </p:cNvGraphicFramePr>
          <p:nvPr>
            <p:ph sz="quarter" idx="4294967295"/>
          </p:nvPr>
        </p:nvGraphicFramePr>
        <p:xfrm>
          <a:off x="5880895" y="2946401"/>
          <a:ext cx="1204913" cy="334962"/>
        </p:xfrm>
        <a:graphic>
          <a:graphicData uri="http://schemas.openxmlformats.org/presentationml/2006/ole">
            <mc:AlternateContent xmlns:mc="http://schemas.openxmlformats.org/markup-compatibility/2006">
              <mc:Choice xmlns:v="urn:schemas-microsoft-com:vml" Requires="v">
                <p:oleObj spid="_x0000_s50181" name="Equation" r:id="rId9" imgW="508000" imgH="139700" progId="Equation.DSMT4">
                  <p:embed/>
                </p:oleObj>
              </mc:Choice>
              <mc:Fallback>
                <p:oleObj name="Equation" r:id="rId9" imgW="508000" imgH="139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0895" y="2946401"/>
                        <a:ext cx="1204913"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3" name="Object 7"/>
          <p:cNvGraphicFramePr>
            <a:graphicFrameLocks noChangeAspect="1"/>
          </p:cNvGraphicFramePr>
          <p:nvPr/>
        </p:nvGraphicFramePr>
        <p:xfrm>
          <a:off x="7328694" y="2976563"/>
          <a:ext cx="1447800" cy="304800"/>
        </p:xfrm>
        <a:graphic>
          <a:graphicData uri="http://schemas.openxmlformats.org/presentationml/2006/ole">
            <mc:AlternateContent xmlns:mc="http://schemas.openxmlformats.org/markup-compatibility/2006">
              <mc:Choice xmlns:v="urn:schemas-microsoft-com:vml" Requires="v">
                <p:oleObj spid="_x0000_s50182" name="Equation" r:id="rId11" imgW="545863" imgH="139639" progId="Equation.DSMT4">
                  <p:embed/>
                </p:oleObj>
              </mc:Choice>
              <mc:Fallback>
                <p:oleObj name="Equation" r:id="rId11" imgW="545863" imgH="13963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8694" y="2976563"/>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4" name="Object 8"/>
          <p:cNvGraphicFramePr>
            <a:graphicFrameLocks noChangeAspect="1"/>
          </p:cNvGraphicFramePr>
          <p:nvPr/>
        </p:nvGraphicFramePr>
        <p:xfrm>
          <a:off x="2832894" y="3890963"/>
          <a:ext cx="6019800" cy="774700"/>
        </p:xfrm>
        <a:graphic>
          <a:graphicData uri="http://schemas.openxmlformats.org/presentationml/2006/ole">
            <mc:AlternateContent xmlns:mc="http://schemas.openxmlformats.org/markup-compatibility/2006">
              <mc:Choice xmlns:v="urn:schemas-microsoft-com:vml" Requires="v">
                <p:oleObj spid="_x0000_s50183" name="Equation" r:id="rId13" imgW="2997200" imgH="393700" progId="Equation.DSMT4">
                  <p:embed/>
                </p:oleObj>
              </mc:Choice>
              <mc:Fallback>
                <p:oleObj name="Equation" r:id="rId13" imgW="2997200" imgH="393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2894" y="3890963"/>
                        <a:ext cx="60198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3305" name="Line 9"/>
          <p:cNvSpPr>
            <a:spLocks noChangeShapeType="1"/>
          </p:cNvSpPr>
          <p:nvPr/>
        </p:nvSpPr>
        <p:spPr bwMode="auto">
          <a:xfrm>
            <a:off x="4380707" y="2384426"/>
            <a:ext cx="360362" cy="4318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6" name="Line 10"/>
          <p:cNvSpPr>
            <a:spLocks noChangeShapeType="1"/>
          </p:cNvSpPr>
          <p:nvPr/>
        </p:nvSpPr>
        <p:spPr bwMode="auto">
          <a:xfrm>
            <a:off x="7477920" y="2311402"/>
            <a:ext cx="360363" cy="5048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7" name="Line 11"/>
          <p:cNvSpPr>
            <a:spLocks noChangeShapeType="1"/>
          </p:cNvSpPr>
          <p:nvPr/>
        </p:nvSpPr>
        <p:spPr bwMode="auto">
          <a:xfrm flipH="1">
            <a:off x="5965032" y="2311402"/>
            <a:ext cx="431800" cy="5048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8" name="Line 12"/>
          <p:cNvSpPr>
            <a:spLocks noChangeShapeType="1"/>
          </p:cNvSpPr>
          <p:nvPr/>
        </p:nvSpPr>
        <p:spPr bwMode="auto">
          <a:xfrm flipH="1">
            <a:off x="9133682" y="2239964"/>
            <a:ext cx="431800" cy="5762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991180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ChangeArrowheads="1"/>
          </p:cNvSpPr>
          <p:nvPr/>
        </p:nvSpPr>
        <p:spPr bwMode="auto">
          <a:xfrm>
            <a:off x="4608512" y="33408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3" name="Rectangle 3"/>
          <p:cNvSpPr>
            <a:spLocks noGrp="1" noChangeArrowheads="1"/>
          </p:cNvSpPr>
          <p:nvPr>
            <p:ph type="body" sz="half" idx="4294967295"/>
          </p:nvPr>
        </p:nvSpPr>
        <p:spPr>
          <a:xfrm>
            <a:off x="2667000" y="1396135"/>
            <a:ext cx="6742112" cy="4114800"/>
          </a:xfrm>
        </p:spPr>
        <p:txBody>
          <a:bodyPr/>
          <a:lstStyle/>
          <a:p>
            <a:pPr eaLnBrk="1" hangingPunct="1">
              <a:buFont typeface="Wingdings" pitchFamily="2" charset="2"/>
              <a:buNone/>
            </a:pPr>
            <a:r>
              <a:rPr lang="zh-CN" altLang="en-US" b="1"/>
              <a:t>对于</a:t>
            </a:r>
            <a:r>
              <a:rPr lang="en-US" altLang="zh-CN" b="1"/>
              <a:t>4</a:t>
            </a:r>
            <a:r>
              <a:rPr lang="zh-CN" altLang="en-US" b="1"/>
              <a:t>组</a:t>
            </a:r>
            <a:r>
              <a:rPr lang="en-US" altLang="zh-CN" b="1"/>
              <a:t>8</a:t>
            </a:r>
            <a:r>
              <a:rPr lang="zh-CN" altLang="en-US" b="1"/>
              <a:t>个应变计，采用同样方法：</a:t>
            </a:r>
          </a:p>
          <a:p>
            <a:pPr eaLnBrk="1" hangingPunct="1">
              <a:buFont typeface="Wingdings" pitchFamily="2" charset="2"/>
              <a:buNone/>
            </a:pPr>
            <a:r>
              <a:rPr lang="zh-CN" altLang="en-US"/>
              <a:t>            </a:t>
            </a:r>
            <a:r>
              <a:rPr lang="en-US" altLang="zh-CN"/>
              <a:t>F</a:t>
            </a:r>
          </a:p>
        </p:txBody>
      </p:sp>
      <p:graphicFrame>
        <p:nvGraphicFramePr>
          <p:cNvPr id="184324" name="Object 4"/>
          <p:cNvGraphicFramePr>
            <a:graphicFrameLocks noGrp="1" noChangeAspect="1"/>
          </p:cNvGraphicFramePr>
          <p:nvPr>
            <p:ph sz="quarter" idx="4294967295"/>
          </p:nvPr>
        </p:nvGraphicFramePr>
        <p:xfrm>
          <a:off x="3922712" y="3798022"/>
          <a:ext cx="280988" cy="260350"/>
        </p:xfrm>
        <a:graphic>
          <a:graphicData uri="http://schemas.openxmlformats.org/presentationml/2006/ole">
            <mc:AlternateContent xmlns:mc="http://schemas.openxmlformats.org/markup-compatibility/2006">
              <mc:Choice xmlns:v="urn:schemas-microsoft-com:vml" Requires="v">
                <p:oleObj spid="_x0000_s51202" name="Equation" r:id="rId3" imgW="177492" imgH="164814" progId="Equation.DSMT4">
                  <p:embed/>
                </p:oleObj>
              </mc:Choice>
              <mc:Fallback>
                <p:oleObj name="Equation" r:id="rId3" imgW="177492" imgH="16481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2712" y="3798022"/>
                        <a:ext cx="280988"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25" name="AutoShape 5"/>
          <p:cNvSpPr>
            <a:spLocks noChangeArrowheads="1"/>
          </p:cNvSpPr>
          <p:nvPr/>
        </p:nvSpPr>
        <p:spPr bwMode="auto">
          <a:xfrm>
            <a:off x="3084512" y="3036022"/>
            <a:ext cx="1828800" cy="2362200"/>
          </a:xfrm>
          <a:prstGeom prst="can">
            <a:avLst>
              <a:gd name="adj" fmla="val 3229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6" name="Arc 6"/>
          <p:cNvSpPr>
            <a:spLocks/>
          </p:cNvSpPr>
          <p:nvPr/>
        </p:nvSpPr>
        <p:spPr bwMode="auto">
          <a:xfrm>
            <a:off x="3084512" y="4864822"/>
            <a:ext cx="1830388" cy="304800"/>
          </a:xfrm>
          <a:custGeom>
            <a:avLst/>
            <a:gdLst>
              <a:gd name="T0" fmla="*/ 0 w 43200"/>
              <a:gd name="T1" fmla="*/ 2147483647 h 21600"/>
              <a:gd name="T2" fmla="*/ 2147483647 w 43200"/>
              <a:gd name="T3" fmla="*/ 2147483647 h 21600"/>
              <a:gd name="T4" fmla="*/ 2147483647 w 43200"/>
              <a:gd name="T5" fmla="*/ 2147483647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63"/>
                </a:moveTo>
                <a:cubicBezTo>
                  <a:pt x="20" y="9648"/>
                  <a:pt x="9685" y="-1"/>
                  <a:pt x="21600" y="0"/>
                </a:cubicBezTo>
                <a:cubicBezTo>
                  <a:pt x="33529" y="0"/>
                  <a:pt x="43200" y="9670"/>
                  <a:pt x="43200" y="21600"/>
                </a:cubicBezTo>
              </a:path>
              <a:path w="43200" h="21600" stroke="0" extrusionOk="0">
                <a:moveTo>
                  <a:pt x="0" y="21563"/>
                </a:moveTo>
                <a:cubicBezTo>
                  <a:pt x="20" y="9648"/>
                  <a:pt x="9685" y="-1"/>
                  <a:pt x="21600" y="0"/>
                </a:cubicBezTo>
                <a:cubicBezTo>
                  <a:pt x="33529" y="0"/>
                  <a:pt x="43200" y="9670"/>
                  <a:pt x="43200" y="21600"/>
                </a:cubicBezTo>
                <a:lnTo>
                  <a:pt x="21600" y="21600"/>
                </a:lnTo>
                <a:lnTo>
                  <a:pt x="0" y="21563"/>
                </a:ln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327" name="AutoShape 7"/>
          <p:cNvSpPr>
            <a:spLocks noChangeArrowheads="1"/>
          </p:cNvSpPr>
          <p:nvPr/>
        </p:nvSpPr>
        <p:spPr bwMode="auto">
          <a:xfrm rot="5400000">
            <a:off x="3694112" y="4255222"/>
            <a:ext cx="152400" cy="304800"/>
          </a:xfrm>
          <a:prstGeom prst="flowChartOnlineStorage">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8" name="AutoShape 8"/>
          <p:cNvSpPr>
            <a:spLocks noChangeArrowheads="1"/>
          </p:cNvSpPr>
          <p:nvPr/>
        </p:nvSpPr>
        <p:spPr bwMode="auto">
          <a:xfrm rot="5400000">
            <a:off x="4608512" y="4331422"/>
            <a:ext cx="152400" cy="304800"/>
          </a:xfrm>
          <a:prstGeom prst="flowChartOnlineStorage">
            <a:avLst/>
          </a:prstGeom>
          <a:solidFill>
            <a:schemeClr val="accent1"/>
          </a:solidFill>
          <a:ln w="9525">
            <a:solidFill>
              <a:schemeClr val="tx1"/>
            </a:solidFill>
            <a:miter lim="800000"/>
            <a:headEnd/>
            <a:tailEnd/>
          </a:ln>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29" name="AutoShape 9"/>
          <p:cNvSpPr>
            <a:spLocks noChangeArrowheads="1"/>
          </p:cNvSpPr>
          <p:nvPr/>
        </p:nvSpPr>
        <p:spPr bwMode="auto">
          <a:xfrm rot="16200000">
            <a:off x="3236912" y="4560022"/>
            <a:ext cx="152400" cy="304800"/>
          </a:xfrm>
          <a:prstGeom prst="flowChartOnlineStorage">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30" name="AutoShape 10"/>
          <p:cNvSpPr>
            <a:spLocks noChangeArrowheads="1"/>
          </p:cNvSpPr>
          <p:nvPr/>
        </p:nvSpPr>
        <p:spPr bwMode="auto">
          <a:xfrm rot="16200000">
            <a:off x="4227512" y="4636222"/>
            <a:ext cx="152400" cy="304800"/>
          </a:xfrm>
          <a:prstGeom prst="flowChartOnlineStorage">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31" name="Rectangle 11"/>
          <p:cNvSpPr>
            <a:spLocks noChangeArrowheads="1"/>
          </p:cNvSpPr>
          <p:nvPr/>
        </p:nvSpPr>
        <p:spPr bwMode="auto">
          <a:xfrm>
            <a:off x="3694112" y="32646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2" name="Rectangle 12"/>
          <p:cNvSpPr>
            <a:spLocks noChangeArrowheads="1"/>
          </p:cNvSpPr>
          <p:nvPr/>
        </p:nvSpPr>
        <p:spPr bwMode="auto">
          <a:xfrm>
            <a:off x="3236912" y="37980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3" name="Rectangle 13"/>
          <p:cNvSpPr>
            <a:spLocks noChangeArrowheads="1"/>
          </p:cNvSpPr>
          <p:nvPr/>
        </p:nvSpPr>
        <p:spPr bwMode="auto">
          <a:xfrm>
            <a:off x="4227512" y="38742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4" name="Line 14"/>
          <p:cNvSpPr>
            <a:spLocks noChangeShapeType="1"/>
          </p:cNvSpPr>
          <p:nvPr/>
        </p:nvSpPr>
        <p:spPr bwMode="auto">
          <a:xfrm>
            <a:off x="3770312" y="30360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5" name="Line 15"/>
          <p:cNvSpPr>
            <a:spLocks noChangeShapeType="1"/>
          </p:cNvSpPr>
          <p:nvPr/>
        </p:nvSpPr>
        <p:spPr bwMode="auto">
          <a:xfrm>
            <a:off x="3313112" y="34932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6" name="Line 16"/>
          <p:cNvSpPr>
            <a:spLocks noChangeShapeType="1"/>
          </p:cNvSpPr>
          <p:nvPr/>
        </p:nvSpPr>
        <p:spPr bwMode="auto">
          <a:xfrm>
            <a:off x="4684712" y="31122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7" name="Line 17"/>
          <p:cNvSpPr>
            <a:spLocks noChangeShapeType="1"/>
          </p:cNvSpPr>
          <p:nvPr/>
        </p:nvSpPr>
        <p:spPr bwMode="auto">
          <a:xfrm>
            <a:off x="4303712" y="35694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8" name="Line 18"/>
          <p:cNvSpPr>
            <a:spLocks noChangeShapeType="1"/>
          </p:cNvSpPr>
          <p:nvPr/>
        </p:nvSpPr>
        <p:spPr bwMode="auto">
          <a:xfrm flipV="1">
            <a:off x="2703512" y="2959822"/>
            <a:ext cx="2590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9" name="Line 19"/>
          <p:cNvSpPr>
            <a:spLocks noChangeShapeType="1"/>
          </p:cNvSpPr>
          <p:nvPr/>
        </p:nvSpPr>
        <p:spPr bwMode="auto">
          <a:xfrm>
            <a:off x="3617912" y="2883622"/>
            <a:ext cx="914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0" name="Line 20"/>
          <p:cNvSpPr>
            <a:spLocks noChangeShapeType="1"/>
          </p:cNvSpPr>
          <p:nvPr/>
        </p:nvSpPr>
        <p:spPr bwMode="auto">
          <a:xfrm>
            <a:off x="3617912" y="4712422"/>
            <a:ext cx="914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1" name="Line 21"/>
          <p:cNvSpPr>
            <a:spLocks noChangeShapeType="1"/>
          </p:cNvSpPr>
          <p:nvPr/>
        </p:nvSpPr>
        <p:spPr bwMode="auto">
          <a:xfrm flipV="1">
            <a:off x="2627312" y="4788622"/>
            <a:ext cx="2590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2" name="Line 22"/>
          <p:cNvSpPr>
            <a:spLocks noChangeShapeType="1"/>
          </p:cNvSpPr>
          <p:nvPr/>
        </p:nvSpPr>
        <p:spPr bwMode="auto">
          <a:xfrm>
            <a:off x="3922712" y="2197822"/>
            <a:ext cx="0" cy="990600"/>
          </a:xfrm>
          <a:prstGeom prst="line">
            <a:avLst/>
          </a:prstGeom>
          <a:noFill/>
          <a:ln w="508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4343" name="Object 23"/>
          <p:cNvGraphicFramePr>
            <a:graphicFrameLocks noGrp="1" noChangeAspect="1"/>
          </p:cNvGraphicFramePr>
          <p:nvPr>
            <p:ph sz="quarter" idx="4294967295"/>
          </p:nvPr>
        </p:nvGraphicFramePr>
        <p:xfrm>
          <a:off x="3998912" y="4483823"/>
          <a:ext cx="304800" cy="284163"/>
        </p:xfrm>
        <a:graphic>
          <a:graphicData uri="http://schemas.openxmlformats.org/presentationml/2006/ole">
            <mc:AlternateContent xmlns:mc="http://schemas.openxmlformats.org/markup-compatibility/2006">
              <mc:Choice xmlns:v="urn:schemas-microsoft-com:vml" Requires="v">
                <p:oleObj spid="_x0000_s51203" name="Equation" r:id="rId5" imgW="190335" imgH="177646" progId="Equation.DSMT4">
                  <p:embed/>
                </p:oleObj>
              </mc:Choice>
              <mc:Fallback>
                <p:oleObj name="Equation" r:id="rId5" imgW="190335"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8912" y="4483823"/>
                        <a:ext cx="304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4" name="Object 24"/>
          <p:cNvGraphicFramePr>
            <a:graphicFrameLocks noChangeAspect="1"/>
          </p:cNvGraphicFramePr>
          <p:nvPr/>
        </p:nvGraphicFramePr>
        <p:xfrm>
          <a:off x="2779712" y="3798022"/>
          <a:ext cx="323850" cy="280988"/>
        </p:xfrm>
        <a:graphic>
          <a:graphicData uri="http://schemas.openxmlformats.org/presentationml/2006/ole">
            <mc:AlternateContent xmlns:mc="http://schemas.openxmlformats.org/markup-compatibility/2006">
              <mc:Choice xmlns:v="urn:schemas-microsoft-com:vml" Requires="v">
                <p:oleObj spid="_x0000_s51204" name="Equation" r:id="rId7" imgW="190335" imgH="164957" progId="Equation.DSMT4">
                  <p:embed/>
                </p:oleObj>
              </mc:Choice>
              <mc:Fallback>
                <p:oleObj name="Equation" r:id="rId7" imgW="190335"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9712" y="3798022"/>
                        <a:ext cx="32385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5" name="Object 25"/>
          <p:cNvGraphicFramePr>
            <a:graphicFrameLocks noChangeAspect="1"/>
          </p:cNvGraphicFramePr>
          <p:nvPr/>
        </p:nvGraphicFramePr>
        <p:xfrm>
          <a:off x="2779712" y="4560023"/>
          <a:ext cx="330200" cy="288925"/>
        </p:xfrm>
        <a:graphic>
          <a:graphicData uri="http://schemas.openxmlformats.org/presentationml/2006/ole">
            <mc:AlternateContent xmlns:mc="http://schemas.openxmlformats.org/markup-compatibility/2006">
              <mc:Choice xmlns:v="urn:schemas-microsoft-com:vml" Requires="v">
                <p:oleObj spid="_x0000_s51205" name="Equation" r:id="rId9" imgW="202936" imgH="177569" progId="Equation.DSMT4">
                  <p:embed/>
                </p:oleObj>
              </mc:Choice>
              <mc:Fallback>
                <p:oleObj name="Equation" r:id="rId9" imgW="202936" imgH="17756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9712" y="4560023"/>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6" name="Object 26"/>
          <p:cNvGraphicFramePr>
            <a:graphicFrameLocks noChangeAspect="1"/>
          </p:cNvGraphicFramePr>
          <p:nvPr/>
        </p:nvGraphicFramePr>
        <p:xfrm>
          <a:off x="3389312" y="3188423"/>
          <a:ext cx="323850" cy="301625"/>
        </p:xfrm>
        <a:graphic>
          <a:graphicData uri="http://schemas.openxmlformats.org/presentationml/2006/ole">
            <mc:AlternateContent xmlns:mc="http://schemas.openxmlformats.org/markup-compatibility/2006">
              <mc:Choice xmlns:v="urn:schemas-microsoft-com:vml" Requires="v">
                <p:oleObj spid="_x0000_s51206" name="Equation" r:id="rId11" imgW="190335" imgH="177646" progId="Equation.DSMT4">
                  <p:embed/>
                </p:oleObj>
              </mc:Choice>
              <mc:Fallback>
                <p:oleObj name="Equation" r:id="rId11" imgW="190335"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9312" y="3188423"/>
                        <a:ext cx="3238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7" name="Object 27"/>
          <p:cNvGraphicFramePr>
            <a:graphicFrameLocks noChangeAspect="1"/>
          </p:cNvGraphicFramePr>
          <p:nvPr/>
        </p:nvGraphicFramePr>
        <p:xfrm>
          <a:off x="3465512" y="4042498"/>
          <a:ext cx="330200" cy="288925"/>
        </p:xfrm>
        <a:graphic>
          <a:graphicData uri="http://schemas.openxmlformats.org/presentationml/2006/ole">
            <mc:AlternateContent xmlns:mc="http://schemas.openxmlformats.org/markup-compatibility/2006">
              <mc:Choice xmlns:v="urn:schemas-microsoft-com:vml" Requires="v">
                <p:oleObj spid="_x0000_s51207" name="Equation" r:id="rId13" imgW="202936" imgH="177569" progId="Equation.DSMT4">
                  <p:embed/>
                </p:oleObj>
              </mc:Choice>
              <mc:Fallback>
                <p:oleObj name="Equation" r:id="rId13" imgW="202936" imgH="17756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5512" y="4042498"/>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8" name="Object 28"/>
          <p:cNvGraphicFramePr>
            <a:graphicFrameLocks noChangeAspect="1"/>
          </p:cNvGraphicFramePr>
          <p:nvPr/>
        </p:nvGraphicFramePr>
        <p:xfrm>
          <a:off x="4913312" y="3340822"/>
          <a:ext cx="323850" cy="280988"/>
        </p:xfrm>
        <a:graphic>
          <a:graphicData uri="http://schemas.openxmlformats.org/presentationml/2006/ole">
            <mc:AlternateContent xmlns:mc="http://schemas.openxmlformats.org/markup-compatibility/2006">
              <mc:Choice xmlns:v="urn:schemas-microsoft-com:vml" Requires="v">
                <p:oleObj spid="_x0000_s51208" name="Equation" r:id="rId15" imgW="190335" imgH="164957" progId="Equation.DSMT4">
                  <p:embed/>
                </p:oleObj>
              </mc:Choice>
              <mc:Fallback>
                <p:oleObj name="Equation" r:id="rId15" imgW="190335" imgH="16495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13312" y="3340822"/>
                        <a:ext cx="32385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9" name="Object 29"/>
          <p:cNvGraphicFramePr>
            <a:graphicFrameLocks noChangeAspect="1"/>
          </p:cNvGraphicFramePr>
          <p:nvPr/>
        </p:nvGraphicFramePr>
        <p:xfrm>
          <a:off x="4913312" y="4331423"/>
          <a:ext cx="330200" cy="288925"/>
        </p:xfrm>
        <a:graphic>
          <a:graphicData uri="http://schemas.openxmlformats.org/presentationml/2006/ole">
            <mc:AlternateContent xmlns:mc="http://schemas.openxmlformats.org/markup-compatibility/2006">
              <mc:Choice xmlns:v="urn:schemas-microsoft-com:vml" Requires="v">
                <p:oleObj spid="_x0000_s51209" name="Equation" r:id="rId17" imgW="202936" imgH="177569" progId="Equation.DSMT4">
                  <p:embed/>
                </p:oleObj>
              </mc:Choice>
              <mc:Fallback>
                <p:oleObj name="Equation" r:id="rId17" imgW="202936" imgH="17756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13312" y="4331423"/>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84350" name="AutoShape 30"/>
          <p:cNvCxnSpPr>
            <a:cxnSpLocks noChangeShapeType="1"/>
            <a:stCxn id="184323" idx="0"/>
            <a:endCxn id="184323" idx="0"/>
          </p:cNvCxnSpPr>
          <p:nvPr/>
        </p:nvCxnSpPr>
        <p:spPr bwMode="auto">
          <a:xfrm>
            <a:off x="6038850" y="1396135"/>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aphicFrame>
        <p:nvGraphicFramePr>
          <p:cNvPr id="184351" name="Object 31"/>
          <p:cNvGraphicFramePr>
            <a:graphicFrameLocks noChangeAspect="1"/>
          </p:cNvGraphicFramePr>
          <p:nvPr/>
        </p:nvGraphicFramePr>
        <p:xfrm>
          <a:off x="5827712" y="2121622"/>
          <a:ext cx="3581400" cy="3581400"/>
        </p:xfrm>
        <a:graphic>
          <a:graphicData uri="http://schemas.openxmlformats.org/presentationml/2006/ole">
            <mc:AlternateContent xmlns:mc="http://schemas.openxmlformats.org/markup-compatibility/2006">
              <mc:Choice xmlns:v="urn:schemas-microsoft-com:vml" Requires="v">
                <p:oleObj spid="_x0000_s51210" name="VISIO" r:id="rId19" imgW="2225040" imgH="1432560" progId="Visio.Drawing.11">
                  <p:embed/>
                </p:oleObj>
              </mc:Choice>
              <mc:Fallback>
                <p:oleObj name="VISIO" r:id="rId19" imgW="2225040" imgH="1432560" progId="Visio.Drawing.11">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l="42529" r="1149" b="14285"/>
                      <a:stretch>
                        <a:fillRect/>
                      </a:stretch>
                    </p:blipFill>
                    <p:spPr bwMode="auto">
                      <a:xfrm>
                        <a:off x="5827712" y="2121622"/>
                        <a:ext cx="3581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568175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body" sz="half" idx="4294967295"/>
          </p:nvPr>
        </p:nvSpPr>
        <p:spPr>
          <a:xfrm>
            <a:off x="2706688" y="2017713"/>
            <a:ext cx="7732712" cy="4114800"/>
          </a:xfrm>
        </p:spPr>
        <p:txBody>
          <a:bodyPr/>
          <a:lstStyle/>
          <a:p>
            <a:pPr eaLnBrk="1" hangingPunct="1">
              <a:buFont typeface="Wingdings" pitchFamily="2" charset="2"/>
              <a:buNone/>
            </a:pPr>
            <a:r>
              <a:rPr lang="zh-CN" altLang="en-US" sz="2400" b="1"/>
              <a:t>压力                                  弯力</a:t>
            </a:r>
          </a:p>
          <a:p>
            <a:pPr eaLnBrk="1" hangingPunct="1">
              <a:buFont typeface="Wingdings" pitchFamily="2" charset="2"/>
              <a:buNone/>
            </a:pPr>
            <a:endParaRPr lang="en-US" altLang="zh-CN" sz="2400" b="1"/>
          </a:p>
        </p:txBody>
      </p:sp>
      <p:graphicFrame>
        <p:nvGraphicFramePr>
          <p:cNvPr id="185347" name="Object 3"/>
          <p:cNvGraphicFramePr>
            <a:graphicFrameLocks noGrp="1" noChangeAspect="1"/>
          </p:cNvGraphicFramePr>
          <p:nvPr>
            <p:ph sz="quarter" idx="4294967295"/>
          </p:nvPr>
        </p:nvGraphicFramePr>
        <p:xfrm>
          <a:off x="2855913" y="2781300"/>
          <a:ext cx="506412" cy="400050"/>
        </p:xfrm>
        <a:graphic>
          <a:graphicData uri="http://schemas.openxmlformats.org/presentationml/2006/ole">
            <mc:AlternateContent xmlns:mc="http://schemas.openxmlformats.org/markup-compatibility/2006">
              <mc:Choice xmlns:v="urn:schemas-microsoft-com:vml" Requires="v">
                <p:oleObj spid="_x0000_s52226" name="Equation" r:id="rId4" imgW="177492" imgH="164814" progId="Equation.DSMT4">
                  <p:embed/>
                </p:oleObj>
              </mc:Choice>
              <mc:Fallback>
                <p:oleObj name="Equation" r:id="rId4" imgW="177492" imgH="16481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5913" y="2781300"/>
                        <a:ext cx="5064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48" name="Object 4"/>
          <p:cNvGraphicFramePr>
            <a:graphicFrameLocks noGrp="1" noChangeAspect="1"/>
          </p:cNvGraphicFramePr>
          <p:nvPr>
            <p:ph sz="quarter" idx="4294967295"/>
          </p:nvPr>
        </p:nvGraphicFramePr>
        <p:xfrm>
          <a:off x="2743200" y="3505200"/>
          <a:ext cx="609600" cy="381000"/>
        </p:xfrm>
        <a:graphic>
          <a:graphicData uri="http://schemas.openxmlformats.org/presentationml/2006/ole">
            <mc:AlternateContent xmlns:mc="http://schemas.openxmlformats.org/markup-compatibility/2006">
              <mc:Choice xmlns:v="urn:schemas-microsoft-com:vml" Requires="v">
                <p:oleObj spid="_x0000_s52227" name="Equation" r:id="rId6" imgW="228600" imgH="139700" progId="Equation.DSMT4">
                  <p:embed/>
                </p:oleObj>
              </mc:Choice>
              <mc:Fallback>
                <p:oleObj name="Equation" r:id="rId6" imgW="228600" imgH="139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49" name="Object 5"/>
          <p:cNvGraphicFramePr>
            <a:graphicFrameLocks noChangeAspect="1"/>
          </p:cNvGraphicFramePr>
          <p:nvPr/>
        </p:nvGraphicFramePr>
        <p:xfrm>
          <a:off x="3790950" y="2711450"/>
          <a:ext cx="476250" cy="412750"/>
        </p:xfrm>
        <a:graphic>
          <a:graphicData uri="http://schemas.openxmlformats.org/presentationml/2006/ole">
            <mc:AlternateContent xmlns:mc="http://schemas.openxmlformats.org/markup-compatibility/2006">
              <mc:Choice xmlns:v="urn:schemas-microsoft-com:vml" Requires="v">
                <p:oleObj spid="_x0000_s52228" name="Equation" r:id="rId8" imgW="190335" imgH="164957" progId="Equation.DSMT4">
                  <p:embed/>
                </p:oleObj>
              </mc:Choice>
              <mc:Fallback>
                <p:oleObj name="Equation" r:id="rId8" imgW="190335"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0950" y="2711450"/>
                        <a:ext cx="4762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0" name="Object 6"/>
          <p:cNvGraphicFramePr>
            <a:graphicFrameLocks noChangeAspect="1"/>
          </p:cNvGraphicFramePr>
          <p:nvPr/>
        </p:nvGraphicFramePr>
        <p:xfrm>
          <a:off x="3733800" y="3505200"/>
          <a:ext cx="609600" cy="381000"/>
        </p:xfrm>
        <a:graphic>
          <a:graphicData uri="http://schemas.openxmlformats.org/presentationml/2006/ole">
            <mc:AlternateContent xmlns:mc="http://schemas.openxmlformats.org/markup-compatibility/2006">
              <mc:Choice xmlns:v="urn:schemas-microsoft-com:vml" Requires="v">
                <p:oleObj spid="_x0000_s52229" name="Equation" r:id="rId10" imgW="241195" imgH="139639" progId="Equation.DSMT4">
                  <p:embed/>
                </p:oleObj>
              </mc:Choice>
              <mc:Fallback>
                <p:oleObj name="Equation" r:id="rId10" imgW="241195" imgH="13963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8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1" name="Object 7"/>
          <p:cNvGraphicFramePr>
            <a:graphicFrameLocks noChangeAspect="1"/>
          </p:cNvGraphicFramePr>
          <p:nvPr/>
        </p:nvGraphicFramePr>
        <p:xfrm>
          <a:off x="4648200" y="2697164"/>
          <a:ext cx="457200" cy="427037"/>
        </p:xfrm>
        <a:graphic>
          <a:graphicData uri="http://schemas.openxmlformats.org/presentationml/2006/ole">
            <mc:AlternateContent xmlns:mc="http://schemas.openxmlformats.org/markup-compatibility/2006">
              <mc:Choice xmlns:v="urn:schemas-microsoft-com:vml" Requires="v">
                <p:oleObj spid="_x0000_s52230" name="Equation" r:id="rId12" imgW="190335" imgH="177646" progId="Equation.DSMT4">
                  <p:embed/>
                </p:oleObj>
              </mc:Choice>
              <mc:Fallback>
                <p:oleObj name="Equation" r:id="rId12" imgW="190335"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8200" y="26971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2" name="Object 8"/>
          <p:cNvGraphicFramePr>
            <a:graphicFrameLocks noChangeAspect="1"/>
          </p:cNvGraphicFramePr>
          <p:nvPr/>
        </p:nvGraphicFramePr>
        <p:xfrm>
          <a:off x="4533900" y="3505200"/>
          <a:ext cx="647700" cy="381000"/>
        </p:xfrm>
        <a:graphic>
          <a:graphicData uri="http://schemas.openxmlformats.org/presentationml/2006/ole">
            <mc:AlternateContent xmlns:mc="http://schemas.openxmlformats.org/markup-compatibility/2006">
              <mc:Choice xmlns:v="urn:schemas-microsoft-com:vml" Requires="v">
                <p:oleObj spid="_x0000_s52231" name="Equation" r:id="rId14" imgW="228600" imgH="139700" progId="Equation.DSMT4">
                  <p:embed/>
                </p:oleObj>
              </mc:Choice>
              <mc:Fallback>
                <p:oleObj name="Equation" r:id="rId14" imgW="228600" imgH="1397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33900" y="3505200"/>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3" name="Object 9"/>
          <p:cNvGraphicFramePr>
            <a:graphicFrameLocks noChangeAspect="1"/>
          </p:cNvGraphicFramePr>
          <p:nvPr/>
        </p:nvGraphicFramePr>
        <p:xfrm>
          <a:off x="5486400" y="2667000"/>
          <a:ext cx="457200" cy="401638"/>
        </p:xfrm>
        <a:graphic>
          <a:graphicData uri="http://schemas.openxmlformats.org/presentationml/2006/ole">
            <mc:AlternateContent xmlns:mc="http://schemas.openxmlformats.org/markup-compatibility/2006">
              <mc:Choice xmlns:v="urn:schemas-microsoft-com:vml" Requires="v">
                <p:oleObj spid="_x0000_s52232" name="Equation" r:id="rId16" imgW="190335" imgH="164957" progId="Equation.DSMT4">
                  <p:embed/>
                </p:oleObj>
              </mc:Choice>
              <mc:Fallback>
                <p:oleObj name="Equation" r:id="rId16" imgW="190335" imgH="16495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86400" y="2667000"/>
                        <a:ext cx="45720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4" name="Object 10"/>
          <p:cNvGraphicFramePr>
            <a:graphicFrameLocks noChangeAspect="1"/>
          </p:cNvGraphicFramePr>
          <p:nvPr/>
        </p:nvGraphicFramePr>
        <p:xfrm>
          <a:off x="5410200" y="3505200"/>
          <a:ext cx="609600" cy="381000"/>
        </p:xfrm>
        <a:graphic>
          <a:graphicData uri="http://schemas.openxmlformats.org/presentationml/2006/ole">
            <mc:AlternateContent xmlns:mc="http://schemas.openxmlformats.org/markup-compatibility/2006">
              <mc:Choice xmlns:v="urn:schemas-microsoft-com:vml" Requires="v">
                <p:oleObj spid="_x0000_s52233" name="Equation" r:id="rId18" imgW="241195" imgH="139639" progId="Equation.DSMT4">
                  <p:embed/>
                </p:oleObj>
              </mc:Choice>
              <mc:Fallback>
                <p:oleObj name="Equation" r:id="rId18" imgW="241195" imgH="139639"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102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5" name="Object 11"/>
          <p:cNvGraphicFramePr>
            <a:graphicFrameLocks noChangeAspect="1"/>
          </p:cNvGraphicFramePr>
          <p:nvPr/>
        </p:nvGraphicFramePr>
        <p:xfrm>
          <a:off x="2743200" y="4144964"/>
          <a:ext cx="457200" cy="427037"/>
        </p:xfrm>
        <a:graphic>
          <a:graphicData uri="http://schemas.openxmlformats.org/presentationml/2006/ole">
            <mc:AlternateContent xmlns:mc="http://schemas.openxmlformats.org/markup-compatibility/2006">
              <mc:Choice xmlns:v="urn:schemas-microsoft-com:vml" Requires="v">
                <p:oleObj spid="_x0000_s52234" name="Equation" r:id="rId20" imgW="190335" imgH="177646" progId="Equation.DSMT4">
                  <p:embed/>
                </p:oleObj>
              </mc:Choice>
              <mc:Fallback>
                <p:oleObj name="Equation" r:id="rId20" imgW="190335" imgH="177646"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43200" y="41449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6" name="Object 12"/>
          <p:cNvGraphicFramePr>
            <a:graphicFrameLocks noChangeAspect="1"/>
          </p:cNvGraphicFramePr>
          <p:nvPr/>
        </p:nvGraphicFramePr>
        <p:xfrm>
          <a:off x="3733800" y="4181476"/>
          <a:ext cx="533400" cy="390525"/>
        </p:xfrm>
        <a:graphic>
          <a:graphicData uri="http://schemas.openxmlformats.org/presentationml/2006/ole">
            <mc:AlternateContent xmlns:mc="http://schemas.openxmlformats.org/markup-compatibility/2006">
              <mc:Choice xmlns:v="urn:schemas-microsoft-com:vml" Requires="v">
                <p:oleObj spid="_x0000_s52235" name="Equation" r:id="rId22" imgW="202936" imgH="177569" progId="Equation.DSMT4">
                  <p:embed/>
                </p:oleObj>
              </mc:Choice>
              <mc:Fallback>
                <p:oleObj name="Equation" r:id="rId22" imgW="202936" imgH="177569"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33800" y="4181476"/>
                        <a:ext cx="5334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7" name="Object 13"/>
          <p:cNvGraphicFramePr>
            <a:graphicFrameLocks noChangeAspect="1"/>
          </p:cNvGraphicFramePr>
          <p:nvPr/>
        </p:nvGraphicFramePr>
        <p:xfrm>
          <a:off x="4648200" y="4171950"/>
          <a:ext cx="457200" cy="400050"/>
        </p:xfrm>
        <a:graphic>
          <a:graphicData uri="http://schemas.openxmlformats.org/presentationml/2006/ole">
            <mc:AlternateContent xmlns:mc="http://schemas.openxmlformats.org/markup-compatibility/2006">
              <mc:Choice xmlns:v="urn:schemas-microsoft-com:vml" Requires="v">
                <p:oleObj spid="_x0000_s52236" name="Equation" r:id="rId24" imgW="202936" imgH="177569" progId="Equation.DSMT4">
                  <p:embed/>
                </p:oleObj>
              </mc:Choice>
              <mc:Fallback>
                <p:oleObj name="Equation" r:id="rId24" imgW="202936" imgH="177569"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48200" y="4171950"/>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8" name="Object 14"/>
          <p:cNvGraphicFramePr>
            <a:graphicFrameLocks noChangeAspect="1"/>
          </p:cNvGraphicFramePr>
          <p:nvPr/>
        </p:nvGraphicFramePr>
        <p:xfrm>
          <a:off x="5461000" y="4149726"/>
          <a:ext cx="482600" cy="422275"/>
        </p:xfrm>
        <a:graphic>
          <a:graphicData uri="http://schemas.openxmlformats.org/presentationml/2006/ole">
            <mc:AlternateContent xmlns:mc="http://schemas.openxmlformats.org/markup-compatibility/2006">
              <mc:Choice xmlns:v="urn:schemas-microsoft-com:vml" Requires="v">
                <p:oleObj spid="_x0000_s52237" name="Equation" r:id="rId26" imgW="202936" imgH="177569" progId="Equation.DSMT4">
                  <p:embed/>
                </p:oleObj>
              </mc:Choice>
              <mc:Fallback>
                <p:oleObj name="Equation" r:id="rId26" imgW="202936" imgH="177569"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61000" y="4149726"/>
                        <a:ext cx="482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9" name="Object 15"/>
          <p:cNvGraphicFramePr>
            <a:graphicFrameLocks noChangeAspect="1"/>
          </p:cNvGraphicFramePr>
          <p:nvPr/>
        </p:nvGraphicFramePr>
        <p:xfrm>
          <a:off x="6580188" y="2647950"/>
          <a:ext cx="506412" cy="400050"/>
        </p:xfrm>
        <a:graphic>
          <a:graphicData uri="http://schemas.openxmlformats.org/presentationml/2006/ole">
            <mc:AlternateContent xmlns:mc="http://schemas.openxmlformats.org/markup-compatibility/2006">
              <mc:Choice xmlns:v="urn:schemas-microsoft-com:vml" Requires="v">
                <p:oleObj spid="_x0000_s52238" name="Equation" r:id="rId28" imgW="177492" imgH="164814" progId="Equation.DSMT4">
                  <p:embed/>
                </p:oleObj>
              </mc:Choice>
              <mc:Fallback>
                <p:oleObj name="Equation" r:id="rId28" imgW="177492" imgH="16481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0188" y="2647950"/>
                        <a:ext cx="5064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0" name="Object 16"/>
          <p:cNvGraphicFramePr>
            <a:graphicFrameLocks noChangeAspect="1"/>
          </p:cNvGraphicFramePr>
          <p:nvPr/>
        </p:nvGraphicFramePr>
        <p:xfrm>
          <a:off x="7524750" y="2635250"/>
          <a:ext cx="476250" cy="412750"/>
        </p:xfrm>
        <a:graphic>
          <a:graphicData uri="http://schemas.openxmlformats.org/presentationml/2006/ole">
            <mc:AlternateContent xmlns:mc="http://schemas.openxmlformats.org/markup-compatibility/2006">
              <mc:Choice xmlns:v="urn:schemas-microsoft-com:vml" Requires="v">
                <p:oleObj spid="_x0000_s52239" name="Equation" r:id="rId29" imgW="190335" imgH="164957" progId="Equation.DSMT4">
                  <p:embed/>
                </p:oleObj>
              </mc:Choice>
              <mc:Fallback>
                <p:oleObj name="Equation" r:id="rId29" imgW="190335" imgH="1649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4750" y="2635250"/>
                        <a:ext cx="4762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1" name="Object 17"/>
          <p:cNvGraphicFramePr>
            <a:graphicFrameLocks noChangeAspect="1"/>
          </p:cNvGraphicFramePr>
          <p:nvPr/>
        </p:nvGraphicFramePr>
        <p:xfrm>
          <a:off x="8382000" y="2620964"/>
          <a:ext cx="457200" cy="427037"/>
        </p:xfrm>
        <a:graphic>
          <a:graphicData uri="http://schemas.openxmlformats.org/presentationml/2006/ole">
            <mc:AlternateContent xmlns:mc="http://schemas.openxmlformats.org/markup-compatibility/2006">
              <mc:Choice xmlns:v="urn:schemas-microsoft-com:vml" Requires="v">
                <p:oleObj spid="_x0000_s52240" name="Equation" r:id="rId30" imgW="190335" imgH="177646" progId="Equation.DSMT4">
                  <p:embed/>
                </p:oleObj>
              </mc:Choice>
              <mc:Fallback>
                <p:oleObj name="Equation" r:id="rId30" imgW="190335"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0" y="26209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2" name="Object 18"/>
          <p:cNvGraphicFramePr>
            <a:graphicFrameLocks noChangeAspect="1"/>
          </p:cNvGraphicFramePr>
          <p:nvPr/>
        </p:nvGraphicFramePr>
        <p:xfrm>
          <a:off x="9220200" y="2646364"/>
          <a:ext cx="457200" cy="401637"/>
        </p:xfrm>
        <a:graphic>
          <a:graphicData uri="http://schemas.openxmlformats.org/presentationml/2006/ole">
            <mc:AlternateContent xmlns:mc="http://schemas.openxmlformats.org/markup-compatibility/2006">
              <mc:Choice xmlns:v="urn:schemas-microsoft-com:vml" Requires="v">
                <p:oleObj spid="_x0000_s52241" name="Equation" r:id="rId31" imgW="190335" imgH="164957" progId="Equation.DSMT4">
                  <p:embed/>
                </p:oleObj>
              </mc:Choice>
              <mc:Fallback>
                <p:oleObj name="Equation" r:id="rId31" imgW="190335" imgH="16495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20200" y="2646364"/>
                        <a:ext cx="4572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3" name="Object 19"/>
          <p:cNvGraphicFramePr>
            <a:graphicFrameLocks noChangeAspect="1"/>
          </p:cNvGraphicFramePr>
          <p:nvPr/>
        </p:nvGraphicFramePr>
        <p:xfrm>
          <a:off x="6553200" y="4154489"/>
          <a:ext cx="457200" cy="427037"/>
        </p:xfrm>
        <a:graphic>
          <a:graphicData uri="http://schemas.openxmlformats.org/presentationml/2006/ole">
            <mc:AlternateContent xmlns:mc="http://schemas.openxmlformats.org/markup-compatibility/2006">
              <mc:Choice xmlns:v="urn:schemas-microsoft-com:vml" Requires="v">
                <p:oleObj spid="_x0000_s52242" name="Equation" r:id="rId32" imgW="190335" imgH="177646" progId="Equation.DSMT4">
                  <p:embed/>
                </p:oleObj>
              </mc:Choice>
              <mc:Fallback>
                <p:oleObj name="Equation" r:id="rId32" imgW="190335" imgH="177646"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53200" y="4154489"/>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4" name="Object 20"/>
          <p:cNvGraphicFramePr>
            <a:graphicFrameLocks noChangeAspect="1"/>
          </p:cNvGraphicFramePr>
          <p:nvPr/>
        </p:nvGraphicFramePr>
        <p:xfrm>
          <a:off x="7467600" y="4191001"/>
          <a:ext cx="533400" cy="390525"/>
        </p:xfrm>
        <a:graphic>
          <a:graphicData uri="http://schemas.openxmlformats.org/presentationml/2006/ole">
            <mc:AlternateContent xmlns:mc="http://schemas.openxmlformats.org/markup-compatibility/2006">
              <mc:Choice xmlns:v="urn:schemas-microsoft-com:vml" Requires="v">
                <p:oleObj spid="_x0000_s52243" name="Equation" r:id="rId33" imgW="202936" imgH="177569" progId="Equation.DSMT4">
                  <p:embed/>
                </p:oleObj>
              </mc:Choice>
              <mc:Fallback>
                <p:oleObj name="Equation" r:id="rId33" imgW="202936" imgH="177569"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67600" y="4191001"/>
                        <a:ext cx="5334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5" name="Object 21"/>
          <p:cNvGraphicFramePr>
            <a:graphicFrameLocks noChangeAspect="1"/>
          </p:cNvGraphicFramePr>
          <p:nvPr/>
        </p:nvGraphicFramePr>
        <p:xfrm>
          <a:off x="8382000" y="4181475"/>
          <a:ext cx="457200" cy="400050"/>
        </p:xfrm>
        <a:graphic>
          <a:graphicData uri="http://schemas.openxmlformats.org/presentationml/2006/ole">
            <mc:AlternateContent xmlns:mc="http://schemas.openxmlformats.org/markup-compatibility/2006">
              <mc:Choice xmlns:v="urn:schemas-microsoft-com:vml" Requires="v">
                <p:oleObj spid="_x0000_s52244" name="Equation" r:id="rId34" imgW="202936" imgH="177569" progId="Equation.DSMT4">
                  <p:embed/>
                </p:oleObj>
              </mc:Choice>
              <mc:Fallback>
                <p:oleObj name="Equation" r:id="rId34" imgW="202936" imgH="177569"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382000" y="4181475"/>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6" name="Object 22"/>
          <p:cNvGraphicFramePr>
            <a:graphicFrameLocks noChangeAspect="1"/>
          </p:cNvGraphicFramePr>
          <p:nvPr/>
        </p:nvGraphicFramePr>
        <p:xfrm>
          <a:off x="9271000" y="4159251"/>
          <a:ext cx="482600" cy="422275"/>
        </p:xfrm>
        <a:graphic>
          <a:graphicData uri="http://schemas.openxmlformats.org/presentationml/2006/ole">
            <mc:AlternateContent xmlns:mc="http://schemas.openxmlformats.org/markup-compatibility/2006">
              <mc:Choice xmlns:v="urn:schemas-microsoft-com:vml" Requires="v">
                <p:oleObj spid="_x0000_s52245" name="Equation" r:id="rId35" imgW="202936" imgH="177569" progId="Equation.DSMT4">
                  <p:embed/>
                </p:oleObj>
              </mc:Choice>
              <mc:Fallback>
                <p:oleObj name="Equation" r:id="rId35" imgW="202936" imgH="177569"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271000" y="4159251"/>
                        <a:ext cx="482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7" name="Object 23"/>
          <p:cNvGraphicFramePr>
            <a:graphicFrameLocks noChangeAspect="1"/>
          </p:cNvGraphicFramePr>
          <p:nvPr/>
        </p:nvGraphicFramePr>
        <p:xfrm>
          <a:off x="2514600" y="4870450"/>
          <a:ext cx="889000" cy="387350"/>
        </p:xfrm>
        <a:graphic>
          <a:graphicData uri="http://schemas.openxmlformats.org/presentationml/2006/ole">
            <mc:AlternateContent xmlns:mc="http://schemas.openxmlformats.org/markup-compatibility/2006">
              <mc:Choice xmlns:v="urn:schemas-microsoft-com:vml" Requires="v">
                <p:oleObj spid="_x0000_s52246" name="Equation" r:id="rId36" imgW="406048" imgH="164957" progId="Equation.DSMT4">
                  <p:embed/>
                </p:oleObj>
              </mc:Choice>
              <mc:Fallback>
                <p:oleObj name="Equation" r:id="rId36" imgW="406048" imgH="164957"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514600" y="4870450"/>
                        <a:ext cx="8890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8" name="Object 24"/>
          <p:cNvGraphicFramePr>
            <a:graphicFrameLocks noChangeAspect="1"/>
          </p:cNvGraphicFramePr>
          <p:nvPr/>
        </p:nvGraphicFramePr>
        <p:xfrm>
          <a:off x="3505200" y="4852988"/>
          <a:ext cx="838200" cy="404812"/>
        </p:xfrm>
        <a:graphic>
          <a:graphicData uri="http://schemas.openxmlformats.org/presentationml/2006/ole">
            <mc:AlternateContent xmlns:mc="http://schemas.openxmlformats.org/markup-compatibility/2006">
              <mc:Choice xmlns:v="urn:schemas-microsoft-com:vml" Requires="v">
                <p:oleObj spid="_x0000_s52247" name="Equation" r:id="rId38" imgW="418918" imgH="165028" progId="Equation.DSMT4">
                  <p:embed/>
                </p:oleObj>
              </mc:Choice>
              <mc:Fallback>
                <p:oleObj name="Equation" r:id="rId38" imgW="418918" imgH="165028"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505200" y="4852988"/>
                        <a:ext cx="838200"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9" name="Object 25"/>
          <p:cNvGraphicFramePr>
            <a:graphicFrameLocks noChangeAspect="1"/>
          </p:cNvGraphicFramePr>
          <p:nvPr/>
        </p:nvGraphicFramePr>
        <p:xfrm>
          <a:off x="4419600" y="4829176"/>
          <a:ext cx="838200" cy="428625"/>
        </p:xfrm>
        <a:graphic>
          <a:graphicData uri="http://schemas.openxmlformats.org/presentationml/2006/ole">
            <mc:AlternateContent xmlns:mc="http://schemas.openxmlformats.org/markup-compatibility/2006">
              <mc:Choice xmlns:v="urn:schemas-microsoft-com:vml" Requires="v">
                <p:oleObj spid="_x0000_s52248" name="Equation" r:id="rId40" imgW="418918" imgH="165028" progId="Equation.DSMT4">
                  <p:embed/>
                </p:oleObj>
              </mc:Choice>
              <mc:Fallback>
                <p:oleObj name="Equation" r:id="rId40" imgW="418918" imgH="165028"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419600" y="4829176"/>
                        <a:ext cx="8382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0" name="Object 26"/>
          <p:cNvGraphicFramePr>
            <a:graphicFrameLocks noChangeAspect="1"/>
          </p:cNvGraphicFramePr>
          <p:nvPr/>
        </p:nvGraphicFramePr>
        <p:xfrm>
          <a:off x="5276850" y="4800600"/>
          <a:ext cx="819150" cy="438150"/>
        </p:xfrm>
        <a:graphic>
          <a:graphicData uri="http://schemas.openxmlformats.org/presentationml/2006/ole">
            <mc:AlternateContent xmlns:mc="http://schemas.openxmlformats.org/markup-compatibility/2006">
              <mc:Choice xmlns:v="urn:schemas-microsoft-com:vml" Requires="v">
                <p:oleObj spid="_x0000_s52249" name="Equation" r:id="rId42" imgW="418918" imgH="165028" progId="Equation.DSMT4">
                  <p:embed/>
                </p:oleObj>
              </mc:Choice>
              <mc:Fallback>
                <p:oleObj name="Equation" r:id="rId42" imgW="418918" imgH="165028"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276850" y="4800600"/>
                        <a:ext cx="8191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1" name="Object 27"/>
          <p:cNvGraphicFramePr>
            <a:graphicFrameLocks noChangeAspect="1"/>
          </p:cNvGraphicFramePr>
          <p:nvPr/>
        </p:nvGraphicFramePr>
        <p:xfrm>
          <a:off x="8001000" y="4800600"/>
          <a:ext cx="990600" cy="412750"/>
        </p:xfrm>
        <a:graphic>
          <a:graphicData uri="http://schemas.openxmlformats.org/presentationml/2006/ole">
            <mc:AlternateContent xmlns:mc="http://schemas.openxmlformats.org/markup-compatibility/2006">
              <mc:Choice xmlns:v="urn:schemas-microsoft-com:vml" Requires="v">
                <p:oleObj spid="_x0000_s52250" name="Equation" r:id="rId44" imgW="444114" imgH="164957" progId="Equation.DSMT4">
                  <p:embed/>
                </p:oleObj>
              </mc:Choice>
              <mc:Fallback>
                <p:oleObj name="Equation" r:id="rId44" imgW="444114" imgH="164957"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8001000" y="4800600"/>
                        <a:ext cx="990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2" name="Object 28"/>
          <p:cNvGraphicFramePr>
            <a:graphicFrameLocks noChangeAspect="1"/>
          </p:cNvGraphicFramePr>
          <p:nvPr/>
        </p:nvGraphicFramePr>
        <p:xfrm>
          <a:off x="6418264" y="4800600"/>
          <a:ext cx="727075" cy="427038"/>
        </p:xfrm>
        <a:graphic>
          <a:graphicData uri="http://schemas.openxmlformats.org/presentationml/2006/ole">
            <mc:AlternateContent xmlns:mc="http://schemas.openxmlformats.org/markup-compatibility/2006">
              <mc:Choice xmlns:v="urn:schemas-microsoft-com:vml" Requires="v">
                <p:oleObj spid="_x0000_s52251" name="Equation" r:id="rId46" imgW="342603" imgH="164957" progId="Equation.DSMT4">
                  <p:embed/>
                </p:oleObj>
              </mc:Choice>
              <mc:Fallback>
                <p:oleObj name="Equation" r:id="rId46" imgW="342603" imgH="164957"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418264" y="4800600"/>
                        <a:ext cx="7270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3" name="Object 29"/>
          <p:cNvGraphicFramePr>
            <a:graphicFrameLocks noChangeAspect="1"/>
          </p:cNvGraphicFramePr>
          <p:nvPr/>
        </p:nvGraphicFramePr>
        <p:xfrm>
          <a:off x="7467600" y="4724400"/>
          <a:ext cx="381000" cy="469900"/>
        </p:xfrm>
        <a:graphic>
          <a:graphicData uri="http://schemas.openxmlformats.org/presentationml/2006/ole">
            <mc:AlternateContent xmlns:mc="http://schemas.openxmlformats.org/markup-compatibility/2006">
              <mc:Choice xmlns:v="urn:schemas-microsoft-com:vml" Requires="v">
                <p:oleObj spid="_x0000_s52252" name="Equation" r:id="rId48" imgW="126725" imgH="177415" progId="Equation.DSMT4">
                  <p:embed/>
                </p:oleObj>
              </mc:Choice>
              <mc:Fallback>
                <p:oleObj name="Equation" r:id="rId48"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467600" y="47244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4" name="Object 30"/>
          <p:cNvGraphicFramePr>
            <a:graphicFrameLocks noChangeAspect="1"/>
          </p:cNvGraphicFramePr>
          <p:nvPr/>
        </p:nvGraphicFramePr>
        <p:xfrm>
          <a:off x="9220200" y="4724400"/>
          <a:ext cx="381000" cy="469900"/>
        </p:xfrm>
        <a:graphic>
          <a:graphicData uri="http://schemas.openxmlformats.org/presentationml/2006/ole">
            <mc:AlternateContent xmlns:mc="http://schemas.openxmlformats.org/markup-compatibility/2006">
              <mc:Choice xmlns:v="urn:schemas-microsoft-com:vml" Requires="v">
                <p:oleObj spid="_x0000_s52253" name="Equation" r:id="rId50" imgW="126725" imgH="177415" progId="Equation.DSMT4">
                  <p:embed/>
                </p:oleObj>
              </mc:Choice>
              <mc:Fallback>
                <p:oleObj name="Equation" r:id="rId50"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220200" y="47244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5" name="Object 31"/>
          <p:cNvGraphicFramePr>
            <a:graphicFrameLocks noChangeAspect="1"/>
          </p:cNvGraphicFramePr>
          <p:nvPr/>
        </p:nvGraphicFramePr>
        <p:xfrm>
          <a:off x="7467600" y="3416300"/>
          <a:ext cx="381000" cy="469900"/>
        </p:xfrm>
        <a:graphic>
          <a:graphicData uri="http://schemas.openxmlformats.org/presentationml/2006/ole">
            <mc:AlternateContent xmlns:mc="http://schemas.openxmlformats.org/markup-compatibility/2006">
              <mc:Choice xmlns:v="urn:schemas-microsoft-com:vml" Requires="v">
                <p:oleObj spid="_x0000_s52254" name="Equation" r:id="rId51" imgW="126725" imgH="177415" progId="Equation.DSMT4">
                  <p:embed/>
                </p:oleObj>
              </mc:Choice>
              <mc:Fallback>
                <p:oleObj name="Equation" r:id="rId51"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467600" y="34163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6" name="Object 32"/>
          <p:cNvGraphicFramePr>
            <a:graphicFrameLocks noChangeAspect="1"/>
          </p:cNvGraphicFramePr>
          <p:nvPr/>
        </p:nvGraphicFramePr>
        <p:xfrm>
          <a:off x="9220200" y="3416300"/>
          <a:ext cx="381000" cy="469900"/>
        </p:xfrm>
        <a:graphic>
          <a:graphicData uri="http://schemas.openxmlformats.org/presentationml/2006/ole">
            <mc:AlternateContent xmlns:mc="http://schemas.openxmlformats.org/markup-compatibility/2006">
              <mc:Choice xmlns:v="urn:schemas-microsoft-com:vml" Requires="v">
                <p:oleObj spid="_x0000_s52255" name="Equation" r:id="rId52" imgW="126725" imgH="177415" progId="Equation.DSMT4">
                  <p:embed/>
                </p:oleObj>
              </mc:Choice>
              <mc:Fallback>
                <p:oleObj name="Equation" r:id="rId52" imgW="126725" imgH="177415"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220200" y="34163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7" name="Object 33"/>
          <p:cNvGraphicFramePr>
            <a:graphicFrameLocks noChangeAspect="1"/>
          </p:cNvGraphicFramePr>
          <p:nvPr/>
        </p:nvGraphicFramePr>
        <p:xfrm>
          <a:off x="6311900" y="3511550"/>
          <a:ext cx="850900" cy="374650"/>
        </p:xfrm>
        <a:graphic>
          <a:graphicData uri="http://schemas.openxmlformats.org/presentationml/2006/ole">
            <mc:AlternateContent xmlns:mc="http://schemas.openxmlformats.org/markup-compatibility/2006">
              <mc:Choice xmlns:v="urn:schemas-microsoft-com:vml" Requires="v">
                <p:oleObj spid="_x0000_s52256" name="Equation" r:id="rId53" imgW="330200" imgH="139700" progId="Equation.DSMT4">
                  <p:embed/>
                </p:oleObj>
              </mc:Choice>
              <mc:Fallback>
                <p:oleObj name="Equation" r:id="rId53" imgW="330200" imgH="139700" progId="Equation.DSMT4">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6311900" y="3511550"/>
                        <a:ext cx="850900"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8" name="Object 34"/>
          <p:cNvGraphicFramePr>
            <a:graphicFrameLocks noChangeAspect="1"/>
          </p:cNvGraphicFramePr>
          <p:nvPr/>
        </p:nvGraphicFramePr>
        <p:xfrm>
          <a:off x="8229600" y="3505200"/>
          <a:ext cx="685800" cy="381000"/>
        </p:xfrm>
        <a:graphic>
          <a:graphicData uri="http://schemas.openxmlformats.org/presentationml/2006/ole">
            <mc:AlternateContent xmlns:mc="http://schemas.openxmlformats.org/markup-compatibility/2006">
              <mc:Choice xmlns:v="urn:schemas-microsoft-com:vml" Requires="v">
                <p:oleObj spid="_x0000_s52257" name="Equation" r:id="rId55" imgW="253890" imgH="139639" progId="Equation.DSMT4">
                  <p:embed/>
                </p:oleObj>
              </mc:Choice>
              <mc:Fallback>
                <p:oleObj name="Equation" r:id="rId55" imgW="253890" imgH="139639" progId="Equation.DSMT4">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8229600" y="3505200"/>
                        <a:ext cx="685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673223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370" name="Object 2"/>
          <p:cNvGraphicFramePr>
            <a:graphicFrameLocks noGrp="1" noChangeAspect="1"/>
          </p:cNvGraphicFramePr>
          <p:nvPr>
            <p:ph idx="4294967295"/>
          </p:nvPr>
        </p:nvGraphicFramePr>
        <p:xfrm>
          <a:off x="2782888" y="2060575"/>
          <a:ext cx="6985000" cy="1176338"/>
        </p:xfrm>
        <a:graphic>
          <a:graphicData uri="http://schemas.openxmlformats.org/presentationml/2006/ole">
            <mc:AlternateContent xmlns:mc="http://schemas.openxmlformats.org/markup-compatibility/2006">
              <mc:Choice xmlns:v="urn:schemas-microsoft-com:vml" Requires="v">
                <p:oleObj spid="_x0000_s53250" name="Equation" r:id="rId3" imgW="2336800" imgH="393700" progId="Equation.DSMT4">
                  <p:embed/>
                </p:oleObj>
              </mc:Choice>
              <mc:Fallback>
                <p:oleObj name="Equation" r:id="rId3" imgW="23368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2060575"/>
                        <a:ext cx="6985000"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71" name="Text Box 3"/>
          <p:cNvSpPr txBox="1">
            <a:spLocks noChangeArrowheads="1"/>
          </p:cNvSpPr>
          <p:nvPr/>
        </p:nvSpPr>
        <p:spPr bwMode="auto">
          <a:xfrm>
            <a:off x="2782889" y="4005263"/>
            <a:ext cx="5976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结论：消除弯应力，增加灵敏度</a:t>
            </a:r>
          </a:p>
        </p:txBody>
      </p:sp>
    </p:spTree>
    <p:extLst>
      <p:ext uri="{BB962C8B-B14F-4D97-AF65-F5344CB8AC3E}">
        <p14:creationId xmlns:p14="http://schemas.microsoft.com/office/powerpoint/2010/main" val="17367235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idx="4294967295"/>
          </p:nvPr>
        </p:nvSpPr>
        <p:spPr>
          <a:xfrm>
            <a:off x="1981200" y="274638"/>
            <a:ext cx="2757488" cy="1143000"/>
          </a:xfrm>
        </p:spPr>
        <p:txBody>
          <a:bodyPr/>
          <a:lstStyle/>
          <a:p>
            <a:pPr eaLnBrk="1" hangingPunct="1"/>
            <a:r>
              <a:rPr lang="en-US" altLang="zh-CN" sz="3200" b="1">
                <a:solidFill>
                  <a:srgbClr val="0000CC"/>
                </a:solidFill>
              </a:rPr>
              <a:t>2</a:t>
            </a:r>
            <a:r>
              <a:rPr lang="zh-CN" altLang="en-US" sz="3200" b="1">
                <a:solidFill>
                  <a:srgbClr val="0000CC"/>
                </a:solidFill>
              </a:rPr>
              <a:t>）轮辐式</a:t>
            </a:r>
          </a:p>
        </p:txBody>
      </p:sp>
      <p:pic>
        <p:nvPicPr>
          <p:cNvPr id="187395" name="Picture 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2060575"/>
            <a:ext cx="3889375"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7396" name="Object 4"/>
          <p:cNvGraphicFramePr>
            <a:graphicFrameLocks noGrp="1" noChangeAspect="1"/>
          </p:cNvGraphicFramePr>
          <p:nvPr>
            <p:ph idx="4294967295"/>
          </p:nvPr>
        </p:nvGraphicFramePr>
        <p:xfrm>
          <a:off x="6743700" y="1844675"/>
          <a:ext cx="2566988" cy="3646488"/>
        </p:xfrm>
        <a:graphic>
          <a:graphicData uri="http://schemas.openxmlformats.org/presentationml/2006/ole">
            <mc:AlternateContent xmlns:mc="http://schemas.openxmlformats.org/markup-compatibility/2006">
              <mc:Choice xmlns:v="urn:schemas-microsoft-com:vml" Requires="v">
                <p:oleObj spid="_x0000_s54274" name="Visio" r:id="rId4" imgW="2566721" imgH="3646932" progId="Visio.Drawing.11">
                  <p:embed/>
                </p:oleObj>
              </mc:Choice>
              <mc:Fallback>
                <p:oleObj name="Visio" r:id="rId4" imgW="2566721" imgH="364693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0" y="1844675"/>
                        <a:ext cx="2566988" cy="364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7" name="Text Box 5"/>
          <p:cNvSpPr txBox="1">
            <a:spLocks noChangeArrowheads="1"/>
          </p:cNvSpPr>
          <p:nvPr/>
        </p:nvSpPr>
        <p:spPr bwMode="auto">
          <a:xfrm>
            <a:off x="3216275" y="5805488"/>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消除偏心作用</a:t>
            </a:r>
          </a:p>
        </p:txBody>
      </p:sp>
      <p:sp>
        <p:nvSpPr>
          <p:cNvPr id="187398" name="Text Box 6"/>
          <p:cNvSpPr txBox="1">
            <a:spLocks noChangeArrowheads="1"/>
          </p:cNvSpPr>
          <p:nvPr/>
        </p:nvSpPr>
        <p:spPr bwMode="auto">
          <a:xfrm>
            <a:off x="9409113" y="2924176"/>
            <a:ext cx="140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未受力</a:t>
            </a:r>
          </a:p>
        </p:txBody>
      </p:sp>
      <p:sp>
        <p:nvSpPr>
          <p:cNvPr id="187399" name="Text Box 7"/>
          <p:cNvSpPr txBox="1">
            <a:spLocks noChangeArrowheads="1"/>
          </p:cNvSpPr>
          <p:nvPr/>
        </p:nvSpPr>
        <p:spPr bwMode="auto">
          <a:xfrm>
            <a:off x="9480550" y="4437063"/>
            <a:ext cx="140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受力</a:t>
            </a:r>
          </a:p>
        </p:txBody>
      </p:sp>
    </p:spTree>
    <p:extLst>
      <p:ext uri="{BB962C8B-B14F-4D97-AF65-F5344CB8AC3E}">
        <p14:creationId xmlns:p14="http://schemas.microsoft.com/office/powerpoint/2010/main" val="15922991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idx="4294967295"/>
          </p:nvPr>
        </p:nvSpPr>
        <p:spPr>
          <a:xfrm>
            <a:off x="1981201" y="274638"/>
            <a:ext cx="3186113" cy="1143000"/>
          </a:xfrm>
        </p:spPr>
        <p:txBody>
          <a:bodyPr/>
          <a:lstStyle/>
          <a:p>
            <a:pPr eaLnBrk="1" hangingPunct="1"/>
            <a:r>
              <a:rPr lang="en-US" altLang="zh-CN" sz="3200" b="1">
                <a:solidFill>
                  <a:srgbClr val="0000CC"/>
                </a:solidFill>
              </a:rPr>
              <a:t>3</a:t>
            </a:r>
            <a:r>
              <a:rPr lang="zh-CN" altLang="en-US" sz="3200" b="1">
                <a:solidFill>
                  <a:srgbClr val="0000CC"/>
                </a:solidFill>
              </a:rPr>
              <a:t>）膜片式</a:t>
            </a:r>
          </a:p>
        </p:txBody>
      </p:sp>
      <p:graphicFrame>
        <p:nvGraphicFramePr>
          <p:cNvPr id="188419" name="Object 4"/>
          <p:cNvGraphicFramePr>
            <a:graphicFrameLocks noGrp="1" noChangeAspect="1"/>
          </p:cNvGraphicFramePr>
          <p:nvPr>
            <p:ph sz="half" idx="4294967295"/>
          </p:nvPr>
        </p:nvGraphicFramePr>
        <p:xfrm>
          <a:off x="6746876" y="2711018"/>
          <a:ext cx="2941637" cy="2603500"/>
        </p:xfrm>
        <a:graphic>
          <a:graphicData uri="http://schemas.openxmlformats.org/presentationml/2006/ole">
            <mc:AlternateContent xmlns:mc="http://schemas.openxmlformats.org/markup-compatibility/2006">
              <mc:Choice xmlns:v="urn:schemas-microsoft-com:vml" Requires="v">
                <p:oleObj spid="_x0000_s55298" name="Visio" r:id="rId3" imgW="2224735" imgH="1967789" progId="Visio.Drawing.11">
                  <p:embed/>
                </p:oleObj>
              </mc:Choice>
              <mc:Fallback>
                <p:oleObj name="Visio" r:id="rId3" imgW="2224735" imgH="196778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876" y="2711018"/>
                        <a:ext cx="2941637"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4501" name="Oval 5"/>
          <p:cNvSpPr>
            <a:spLocks noChangeArrowheads="1"/>
          </p:cNvSpPr>
          <p:nvPr/>
        </p:nvSpPr>
        <p:spPr bwMode="auto">
          <a:xfrm>
            <a:off x="2865438" y="2423682"/>
            <a:ext cx="2519363" cy="1057275"/>
          </a:xfrm>
          <a:prstGeom prst="ellipse">
            <a:avLst/>
          </a:prstGeom>
          <a:gradFill rotWithShape="1">
            <a:gsLst>
              <a:gs pos="0">
                <a:schemeClr val="accent1">
                  <a:alpha val="0"/>
                </a:schemeClr>
              </a:gs>
              <a:gs pos="100000">
                <a:schemeClr val="accent1">
                  <a:gamma/>
                  <a:shade val="46275"/>
                  <a:invGamma/>
                  <a:alpha val="0"/>
                </a:schemeClr>
              </a:gs>
            </a:gsLst>
            <a:lin ang="540000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234502" name="Oval 6"/>
          <p:cNvSpPr>
            <a:spLocks noChangeArrowheads="1"/>
          </p:cNvSpPr>
          <p:nvPr/>
        </p:nvSpPr>
        <p:spPr bwMode="auto">
          <a:xfrm>
            <a:off x="2603500" y="2210957"/>
            <a:ext cx="2952750" cy="1296987"/>
          </a:xfrm>
          <a:prstGeom prst="ellipse">
            <a:avLst/>
          </a:prstGeom>
          <a:gradFill rotWithShape="1">
            <a:gsLst>
              <a:gs pos="0">
                <a:schemeClr val="accent1">
                  <a:alpha val="0"/>
                </a:schemeClr>
              </a:gs>
              <a:gs pos="100000">
                <a:schemeClr val="accent1">
                  <a:gamma/>
                  <a:shade val="46275"/>
                  <a:invGamma/>
                  <a:alpha val="0"/>
                </a:schemeClr>
              </a:gs>
            </a:gsLst>
            <a:lin ang="540000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188422" name="Rectangle 7"/>
          <p:cNvSpPr>
            <a:spLocks noChangeArrowheads="1"/>
          </p:cNvSpPr>
          <p:nvPr/>
        </p:nvSpPr>
        <p:spPr bwMode="auto">
          <a:xfrm>
            <a:off x="2865438" y="2855481"/>
            <a:ext cx="2519363" cy="914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3" name="Rectangle 8"/>
          <p:cNvSpPr>
            <a:spLocks noChangeArrowheads="1"/>
          </p:cNvSpPr>
          <p:nvPr/>
        </p:nvSpPr>
        <p:spPr bwMode="auto">
          <a:xfrm>
            <a:off x="5384800" y="2855481"/>
            <a:ext cx="215900" cy="1295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4" name="Rectangle 9"/>
          <p:cNvSpPr>
            <a:spLocks noChangeArrowheads="1"/>
          </p:cNvSpPr>
          <p:nvPr/>
        </p:nvSpPr>
        <p:spPr bwMode="auto">
          <a:xfrm>
            <a:off x="2647950" y="2855481"/>
            <a:ext cx="215900" cy="1295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5" name="Line 11"/>
          <p:cNvSpPr>
            <a:spLocks noChangeShapeType="1"/>
          </p:cNvSpPr>
          <p:nvPr/>
        </p:nvSpPr>
        <p:spPr bwMode="auto">
          <a:xfrm>
            <a:off x="2865438" y="2855481"/>
            <a:ext cx="2519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6" name="Oval 12"/>
          <p:cNvSpPr>
            <a:spLocks noChangeArrowheads="1"/>
          </p:cNvSpPr>
          <p:nvPr/>
        </p:nvSpPr>
        <p:spPr bwMode="auto">
          <a:xfrm>
            <a:off x="2865438" y="2855481"/>
            <a:ext cx="2519363" cy="1079500"/>
          </a:xfrm>
          <a:prstGeom prst="ellipse">
            <a:avLst/>
          </a:prstGeom>
          <a:solidFill>
            <a:schemeClr val="bg1"/>
          </a:solidFill>
          <a:ln w="9525">
            <a:solidFill>
              <a:schemeClr val="tx1"/>
            </a:solidFill>
            <a:round/>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7" name="Rectangle 13"/>
          <p:cNvSpPr>
            <a:spLocks noChangeArrowheads="1"/>
          </p:cNvSpPr>
          <p:nvPr/>
        </p:nvSpPr>
        <p:spPr bwMode="auto">
          <a:xfrm>
            <a:off x="2865438" y="3358719"/>
            <a:ext cx="2519363" cy="73025"/>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8" name="Rectangle 15"/>
          <p:cNvSpPr>
            <a:spLocks noChangeArrowheads="1"/>
          </p:cNvSpPr>
          <p:nvPr/>
        </p:nvSpPr>
        <p:spPr bwMode="auto">
          <a:xfrm>
            <a:off x="2865438" y="3431743"/>
            <a:ext cx="2519363" cy="503238"/>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9" name="Rectangle 16"/>
          <p:cNvSpPr>
            <a:spLocks noChangeArrowheads="1"/>
          </p:cNvSpPr>
          <p:nvPr/>
        </p:nvSpPr>
        <p:spPr bwMode="auto">
          <a:xfrm>
            <a:off x="2865438" y="3934981"/>
            <a:ext cx="2519363" cy="2159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234513" name="Rectangle 17"/>
          <p:cNvSpPr>
            <a:spLocks noChangeArrowheads="1"/>
          </p:cNvSpPr>
          <p:nvPr/>
        </p:nvSpPr>
        <p:spPr bwMode="auto">
          <a:xfrm rot="10800000">
            <a:off x="3873501" y="3863544"/>
            <a:ext cx="503237" cy="1368425"/>
          </a:xfrm>
          <a:prstGeom prst="rect">
            <a:avLst/>
          </a:prstGeom>
          <a:gradFill rotWithShape="1">
            <a:gsLst>
              <a:gs pos="0">
                <a:schemeClr val="hlink">
                  <a:alpha val="84000"/>
                </a:schemeClr>
              </a:gs>
              <a:gs pos="100000">
                <a:schemeClr val="hlink">
                  <a:gamma/>
                  <a:shade val="46275"/>
                  <a:invGamma/>
                  <a:alpha val="37000"/>
                </a:schemeClr>
              </a:gs>
            </a:gsLst>
            <a:lin ang="5400000" scaled="1"/>
          </a:gradFill>
          <a:ln w="9525">
            <a:solidFill>
              <a:schemeClr val="bg1"/>
            </a:solidFill>
            <a:miter lim="800000"/>
            <a:headEnd/>
            <a:tailEnd/>
          </a:ln>
          <a:effectLst/>
        </p:spPr>
        <p:txBody>
          <a:bodyPr wrap="none" anchor="ctr"/>
          <a:lstStyle/>
          <a:p>
            <a:pPr>
              <a:defRPr/>
            </a:pPr>
            <a:endParaRPr lang="zh-CN" altLang="en-US">
              <a:ea typeface="宋体" pitchFamily="2" charset="-122"/>
            </a:endParaRPr>
          </a:p>
        </p:txBody>
      </p:sp>
      <p:sp>
        <p:nvSpPr>
          <p:cNvPr id="188431" name="Rectangle 18"/>
          <p:cNvSpPr>
            <a:spLocks noChangeArrowheads="1"/>
          </p:cNvSpPr>
          <p:nvPr/>
        </p:nvSpPr>
        <p:spPr bwMode="auto">
          <a:xfrm>
            <a:off x="3657600" y="4150882"/>
            <a:ext cx="215900" cy="1081087"/>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32" name="Line 19"/>
          <p:cNvSpPr>
            <a:spLocks noChangeShapeType="1"/>
          </p:cNvSpPr>
          <p:nvPr/>
        </p:nvSpPr>
        <p:spPr bwMode="auto">
          <a:xfrm>
            <a:off x="2865437" y="3934981"/>
            <a:ext cx="0" cy="2159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3" name="Line 20"/>
          <p:cNvSpPr>
            <a:spLocks noChangeShapeType="1"/>
          </p:cNvSpPr>
          <p:nvPr/>
        </p:nvSpPr>
        <p:spPr bwMode="auto">
          <a:xfrm>
            <a:off x="5384800" y="3934981"/>
            <a:ext cx="0" cy="2159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4" name="Rectangle 21"/>
          <p:cNvSpPr>
            <a:spLocks noChangeArrowheads="1"/>
          </p:cNvSpPr>
          <p:nvPr/>
        </p:nvSpPr>
        <p:spPr bwMode="auto">
          <a:xfrm>
            <a:off x="4376737" y="4150882"/>
            <a:ext cx="215900" cy="1081087"/>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35" name="Line 22"/>
          <p:cNvSpPr>
            <a:spLocks noChangeShapeType="1"/>
          </p:cNvSpPr>
          <p:nvPr/>
        </p:nvSpPr>
        <p:spPr bwMode="auto">
          <a:xfrm>
            <a:off x="3657600" y="4150881"/>
            <a:ext cx="2159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6" name="Line 23"/>
          <p:cNvSpPr>
            <a:spLocks noChangeShapeType="1"/>
          </p:cNvSpPr>
          <p:nvPr/>
        </p:nvSpPr>
        <p:spPr bwMode="auto">
          <a:xfrm>
            <a:off x="4376737" y="4150881"/>
            <a:ext cx="2159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7" name="Line 24"/>
          <p:cNvSpPr>
            <a:spLocks noChangeShapeType="1"/>
          </p:cNvSpPr>
          <p:nvPr/>
        </p:nvSpPr>
        <p:spPr bwMode="auto">
          <a:xfrm flipV="1">
            <a:off x="3873500" y="393498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8" name="Line 25"/>
          <p:cNvSpPr>
            <a:spLocks noChangeShapeType="1"/>
          </p:cNvSpPr>
          <p:nvPr/>
        </p:nvSpPr>
        <p:spPr bwMode="auto">
          <a:xfrm flipV="1">
            <a:off x="4376737" y="393498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9" name="Line 26"/>
          <p:cNvSpPr>
            <a:spLocks noChangeShapeType="1"/>
          </p:cNvSpPr>
          <p:nvPr/>
        </p:nvSpPr>
        <p:spPr bwMode="auto">
          <a:xfrm>
            <a:off x="3873501" y="3934981"/>
            <a:ext cx="50323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40" name="Line 27"/>
          <p:cNvSpPr>
            <a:spLocks noChangeShapeType="1"/>
          </p:cNvSpPr>
          <p:nvPr/>
        </p:nvSpPr>
        <p:spPr bwMode="auto">
          <a:xfrm>
            <a:off x="3873501" y="4150881"/>
            <a:ext cx="50323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41" name="Line 28"/>
          <p:cNvSpPr>
            <a:spLocks noChangeShapeType="1"/>
          </p:cNvSpPr>
          <p:nvPr/>
        </p:nvSpPr>
        <p:spPr bwMode="auto">
          <a:xfrm flipV="1">
            <a:off x="4448175" y="3574619"/>
            <a:ext cx="360362" cy="288925"/>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2" name="Line 29"/>
          <p:cNvSpPr>
            <a:spLocks noChangeShapeType="1"/>
          </p:cNvSpPr>
          <p:nvPr/>
        </p:nvSpPr>
        <p:spPr bwMode="auto">
          <a:xfrm flipV="1">
            <a:off x="5024437" y="3503181"/>
            <a:ext cx="215900" cy="21590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3" name="Line 30"/>
          <p:cNvSpPr>
            <a:spLocks noChangeShapeType="1"/>
          </p:cNvSpPr>
          <p:nvPr/>
        </p:nvSpPr>
        <p:spPr bwMode="auto">
          <a:xfrm flipV="1">
            <a:off x="4103687" y="3639706"/>
            <a:ext cx="0" cy="21590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4" name="Line 31"/>
          <p:cNvSpPr>
            <a:spLocks noChangeShapeType="1"/>
          </p:cNvSpPr>
          <p:nvPr/>
        </p:nvSpPr>
        <p:spPr bwMode="auto">
          <a:xfrm flipH="1" flipV="1">
            <a:off x="3513138" y="3574619"/>
            <a:ext cx="360363" cy="288925"/>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5" name="Line 32"/>
          <p:cNvSpPr>
            <a:spLocks noChangeShapeType="1"/>
          </p:cNvSpPr>
          <p:nvPr/>
        </p:nvSpPr>
        <p:spPr bwMode="auto">
          <a:xfrm flipH="1" flipV="1">
            <a:off x="3081337" y="3574619"/>
            <a:ext cx="215900"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6" name="Line 33"/>
          <p:cNvSpPr>
            <a:spLocks noChangeShapeType="1"/>
          </p:cNvSpPr>
          <p:nvPr/>
        </p:nvSpPr>
        <p:spPr bwMode="auto">
          <a:xfrm flipH="1" flipV="1">
            <a:off x="3873501" y="3574619"/>
            <a:ext cx="71437"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7" name="Line 34"/>
          <p:cNvSpPr>
            <a:spLocks noChangeShapeType="1"/>
          </p:cNvSpPr>
          <p:nvPr/>
        </p:nvSpPr>
        <p:spPr bwMode="auto">
          <a:xfrm flipV="1">
            <a:off x="4376737" y="3574619"/>
            <a:ext cx="71438"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8" name="Line 36"/>
          <p:cNvSpPr>
            <a:spLocks noChangeShapeType="1"/>
          </p:cNvSpPr>
          <p:nvPr/>
        </p:nvSpPr>
        <p:spPr bwMode="auto">
          <a:xfrm flipV="1">
            <a:off x="4160837" y="5374844"/>
            <a:ext cx="0" cy="576263"/>
          </a:xfrm>
          <a:prstGeom prst="line">
            <a:avLst/>
          </a:prstGeom>
          <a:noFill/>
          <a:ln w="762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50" name="Line 34"/>
          <p:cNvSpPr>
            <a:spLocks noChangeShapeType="1"/>
          </p:cNvSpPr>
          <p:nvPr/>
        </p:nvSpPr>
        <p:spPr bwMode="auto">
          <a:xfrm>
            <a:off x="8121650" y="982231"/>
            <a:ext cx="0" cy="5041900"/>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1" name="Line 35"/>
          <p:cNvSpPr>
            <a:spLocks noChangeShapeType="1"/>
          </p:cNvSpPr>
          <p:nvPr/>
        </p:nvSpPr>
        <p:spPr bwMode="auto">
          <a:xfrm>
            <a:off x="6824662" y="910794"/>
            <a:ext cx="0" cy="5040313"/>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2" name="Line 36"/>
          <p:cNvSpPr>
            <a:spLocks noChangeShapeType="1"/>
          </p:cNvSpPr>
          <p:nvPr/>
        </p:nvSpPr>
        <p:spPr bwMode="auto">
          <a:xfrm>
            <a:off x="9274175" y="982232"/>
            <a:ext cx="0" cy="496887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3" name="Line 38"/>
          <p:cNvSpPr>
            <a:spLocks noChangeShapeType="1"/>
          </p:cNvSpPr>
          <p:nvPr/>
        </p:nvSpPr>
        <p:spPr bwMode="auto">
          <a:xfrm>
            <a:off x="6248401" y="5663768"/>
            <a:ext cx="3673475" cy="0"/>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4" name="Text Box 42"/>
          <p:cNvSpPr txBox="1">
            <a:spLocks noChangeArrowheads="1"/>
          </p:cNvSpPr>
          <p:nvPr/>
        </p:nvSpPr>
        <p:spPr bwMode="auto">
          <a:xfrm>
            <a:off x="7977188" y="568281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0</a:t>
            </a:r>
          </a:p>
        </p:txBody>
      </p:sp>
      <p:sp>
        <p:nvSpPr>
          <p:cNvPr id="188455" name="Text Box 43"/>
          <p:cNvSpPr txBox="1">
            <a:spLocks noChangeArrowheads="1"/>
          </p:cNvSpPr>
          <p:nvPr/>
        </p:nvSpPr>
        <p:spPr bwMode="auto">
          <a:xfrm>
            <a:off x="5816601" y="5519306"/>
            <a:ext cx="38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FF3300"/>
                </a:solidFill>
                <a:latin typeface="Arial" pitchFamily="34" charset="0"/>
              </a:rPr>
              <a:t>r</a:t>
            </a:r>
          </a:p>
        </p:txBody>
      </p:sp>
      <p:sp>
        <p:nvSpPr>
          <p:cNvPr id="188456" name="Text Box 44"/>
          <p:cNvSpPr txBox="1">
            <a:spLocks noChangeArrowheads="1"/>
          </p:cNvSpPr>
          <p:nvPr/>
        </p:nvSpPr>
        <p:spPr bwMode="auto">
          <a:xfrm>
            <a:off x="9993313" y="5447868"/>
            <a:ext cx="309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FF3300"/>
                </a:solidFill>
                <a:latin typeface="Arial" pitchFamily="34" charset="0"/>
              </a:rPr>
              <a:t>r</a:t>
            </a:r>
          </a:p>
        </p:txBody>
      </p:sp>
      <p:sp>
        <p:nvSpPr>
          <p:cNvPr id="188457" name="Freeform 45"/>
          <p:cNvSpPr>
            <a:spLocks/>
          </p:cNvSpPr>
          <p:nvPr/>
        </p:nvSpPr>
        <p:spPr bwMode="auto">
          <a:xfrm>
            <a:off x="6824662" y="3142819"/>
            <a:ext cx="2520950" cy="73025"/>
          </a:xfrm>
          <a:custGeom>
            <a:avLst/>
            <a:gdLst>
              <a:gd name="T0" fmla="*/ 0 w 1588"/>
              <a:gd name="T1" fmla="*/ 2147483647 h 137"/>
              <a:gd name="T2" fmla="*/ 2147483647 w 1588"/>
              <a:gd name="T3" fmla="*/ 0 h 137"/>
              <a:gd name="T4" fmla="*/ 2147483647 w 1588"/>
              <a:gd name="T5" fmla="*/ 2147483647 h 137"/>
              <a:gd name="T6" fmla="*/ 0 60000 65536"/>
              <a:gd name="T7" fmla="*/ 0 60000 65536"/>
              <a:gd name="T8" fmla="*/ 0 60000 65536"/>
            </a:gdLst>
            <a:ahLst/>
            <a:cxnLst>
              <a:cxn ang="T6">
                <a:pos x="T0" y="T1"/>
              </a:cxn>
              <a:cxn ang="T7">
                <a:pos x="T2" y="T3"/>
              </a:cxn>
              <a:cxn ang="T8">
                <a:pos x="T4" y="T5"/>
              </a:cxn>
            </a:cxnLst>
            <a:rect l="0" t="0" r="r" b="b"/>
            <a:pathLst>
              <a:path w="1588" h="137">
                <a:moveTo>
                  <a:pt x="0" y="137"/>
                </a:moveTo>
                <a:cubicBezTo>
                  <a:pt x="276" y="68"/>
                  <a:pt x="552" y="0"/>
                  <a:pt x="817" y="0"/>
                </a:cubicBezTo>
                <a:cubicBezTo>
                  <a:pt x="1082" y="0"/>
                  <a:pt x="1460" y="122"/>
                  <a:pt x="1588" y="137"/>
                </a:cubicBezTo>
              </a:path>
            </a:pathLst>
          </a:custGeom>
          <a:noFill/>
          <a:ln w="9525" cap="flat">
            <a:solidFill>
              <a:srgbClr val="0066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448344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442" name="Object 2"/>
          <p:cNvGraphicFramePr>
            <a:graphicFrameLocks noGrp="1" noChangeAspect="1"/>
          </p:cNvGraphicFramePr>
          <p:nvPr>
            <p:ph sz="quarter" idx="4294967295"/>
          </p:nvPr>
        </p:nvGraphicFramePr>
        <p:xfrm>
          <a:off x="3140076" y="500064"/>
          <a:ext cx="5167313" cy="936625"/>
        </p:xfrm>
        <a:graphic>
          <a:graphicData uri="http://schemas.openxmlformats.org/presentationml/2006/ole">
            <mc:AlternateContent xmlns:mc="http://schemas.openxmlformats.org/markup-compatibility/2006">
              <mc:Choice xmlns:v="urn:schemas-microsoft-com:vml" Requires="v">
                <p:oleObj spid="_x0000_s56322" name="Equation" r:id="rId3" imgW="2171700" imgH="393700" progId="Equation.DSMT4">
                  <p:embed/>
                </p:oleObj>
              </mc:Choice>
              <mc:Fallback>
                <p:oleObj name="Equation" r:id="rId3" imgW="21717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076" y="500064"/>
                        <a:ext cx="516731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3" name="Object 3"/>
          <p:cNvGraphicFramePr>
            <a:graphicFrameLocks noGrp="1" noChangeAspect="1"/>
          </p:cNvGraphicFramePr>
          <p:nvPr>
            <p:ph sz="quarter" idx="4294967295"/>
          </p:nvPr>
        </p:nvGraphicFramePr>
        <p:xfrm>
          <a:off x="3294064" y="1571626"/>
          <a:ext cx="4929187" cy="931863"/>
        </p:xfrm>
        <a:graphic>
          <a:graphicData uri="http://schemas.openxmlformats.org/presentationml/2006/ole">
            <mc:AlternateContent xmlns:mc="http://schemas.openxmlformats.org/markup-compatibility/2006">
              <mc:Choice xmlns:v="urn:schemas-microsoft-com:vml" Requires="v">
                <p:oleObj spid="_x0000_s56323" name="Equation" r:id="rId5" imgW="2082800" imgH="393700" progId="Equation.DSMT4">
                  <p:embed/>
                </p:oleObj>
              </mc:Choice>
              <mc:Fallback>
                <p:oleObj name="Equation" r:id="rId5" imgW="20828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4064" y="1571626"/>
                        <a:ext cx="4929187"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Grp="1" noChangeAspect="1"/>
          </p:cNvGraphicFramePr>
          <p:nvPr>
            <p:ph sz="quarter" idx="4294967295"/>
          </p:nvPr>
        </p:nvGraphicFramePr>
        <p:xfrm>
          <a:off x="3167064" y="2857500"/>
          <a:ext cx="4897437" cy="534988"/>
        </p:xfrm>
        <a:graphic>
          <a:graphicData uri="http://schemas.openxmlformats.org/presentationml/2006/ole">
            <mc:AlternateContent xmlns:mc="http://schemas.openxmlformats.org/markup-compatibility/2006">
              <mc:Choice xmlns:v="urn:schemas-microsoft-com:vml" Requires="v">
                <p:oleObj spid="_x0000_s56324" name="Equation" r:id="rId7" imgW="2095500" imgH="228600" progId="Equation.DSMT4">
                  <p:embed/>
                </p:oleObj>
              </mc:Choice>
              <mc:Fallback>
                <p:oleObj name="Equation" r:id="rId7" imgW="20955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7064" y="2857500"/>
                        <a:ext cx="4897437"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9445" name="Text Box 5"/>
          <p:cNvSpPr txBox="1">
            <a:spLocks noChangeArrowheads="1"/>
          </p:cNvSpPr>
          <p:nvPr/>
        </p:nvSpPr>
        <p:spPr bwMode="auto">
          <a:xfrm>
            <a:off x="4167189" y="5143501"/>
            <a:ext cx="3887787"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切向不能贴在边缘</a:t>
            </a:r>
          </a:p>
          <a:p>
            <a:pPr eaLnBrk="1" hangingPunct="1">
              <a:spcBef>
                <a:spcPct val="50000"/>
              </a:spcBef>
              <a:buFontTx/>
              <a:buNone/>
            </a:pPr>
            <a:r>
              <a:rPr lang="zh-CN" altLang="en-US" sz="2800">
                <a:latin typeface="Tahoma" pitchFamily="34" charset="0"/>
              </a:rPr>
              <a:t>径向不能贴在中间处</a:t>
            </a:r>
          </a:p>
        </p:txBody>
      </p:sp>
      <p:graphicFrame>
        <p:nvGraphicFramePr>
          <p:cNvPr id="189446" name="Object 6"/>
          <p:cNvGraphicFramePr>
            <a:graphicFrameLocks noGrp="1" noChangeAspect="1"/>
          </p:cNvGraphicFramePr>
          <p:nvPr>
            <p:ph sz="quarter" idx="4294967295"/>
          </p:nvPr>
        </p:nvGraphicFramePr>
        <p:xfrm>
          <a:off x="4238625" y="3357563"/>
          <a:ext cx="3887788" cy="558800"/>
        </p:xfrm>
        <a:graphic>
          <a:graphicData uri="http://schemas.openxmlformats.org/presentationml/2006/ole">
            <mc:AlternateContent xmlns:mc="http://schemas.openxmlformats.org/markup-compatibility/2006">
              <mc:Choice xmlns:v="urn:schemas-microsoft-com:vml" Requires="v">
                <p:oleObj spid="_x0000_s56325" name="Equation" r:id="rId9" imgW="1587500" imgH="228600" progId="Equation.DSMT4">
                  <p:embed/>
                </p:oleObj>
              </mc:Choice>
              <mc:Fallback>
                <p:oleObj name="Equation" r:id="rId9" imgW="15875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8625" y="3357563"/>
                        <a:ext cx="3887788"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7" name="Object 7"/>
          <p:cNvGraphicFramePr>
            <a:graphicFrameLocks noChangeAspect="1"/>
          </p:cNvGraphicFramePr>
          <p:nvPr/>
        </p:nvGraphicFramePr>
        <p:xfrm>
          <a:off x="4167188" y="3929063"/>
          <a:ext cx="4895850" cy="965200"/>
        </p:xfrm>
        <a:graphic>
          <a:graphicData uri="http://schemas.openxmlformats.org/presentationml/2006/ole">
            <mc:AlternateContent xmlns:mc="http://schemas.openxmlformats.org/markup-compatibility/2006">
              <mc:Choice xmlns:v="urn:schemas-microsoft-com:vml" Requires="v">
                <p:oleObj spid="_x0000_s56326" name="Equation" r:id="rId11" imgW="1358900" imgH="419100" progId="Equation.DSMT4">
                  <p:embed/>
                </p:oleObj>
              </mc:Choice>
              <mc:Fallback>
                <p:oleObj name="Equation" r:id="rId11" imgW="1358900" imgH="419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188" y="3929063"/>
                        <a:ext cx="489585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90065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992F283-1BB0-458D-88F9-7CDA350FBE1C}"/>
              </a:ext>
            </a:extLst>
          </p:cNvPr>
          <p:cNvSpPr/>
          <p:nvPr/>
        </p:nvSpPr>
        <p:spPr>
          <a:xfrm>
            <a:off x="2351584" y="692696"/>
            <a:ext cx="6048672" cy="400110"/>
          </a:xfrm>
          <a:prstGeom prst="rect">
            <a:avLst/>
          </a:prstGeom>
        </p:spPr>
        <p:txBody>
          <a:bodyPr wrap="squar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2</a:t>
            </a:r>
            <a:r>
              <a:rPr lang="zh-CN" altLang="en-US" sz="2000" b="1" dirty="0">
                <a:solidFill>
                  <a:srgbClr val="0000CC"/>
                </a:solidFill>
                <a:latin typeface="微软雅黑" panose="020B0503020204020204" pitchFamily="34" charset="-122"/>
                <a:ea typeface="微软雅黑" panose="020B0503020204020204" pitchFamily="34" charset="-122"/>
              </a:rPr>
              <a:t>、第三、第四次 科技革命</a:t>
            </a:r>
            <a:r>
              <a:rPr lang="zh-CN" altLang="en-US" sz="2000" b="1" dirty="0">
                <a:solidFill>
                  <a:srgbClr val="FF0000"/>
                </a:solidFill>
                <a:latin typeface="微软雅黑" panose="020B0503020204020204" pitchFamily="34" charset="-122"/>
                <a:ea typeface="微软雅黑" panose="020B0503020204020204" pitchFamily="34" charset="-122"/>
              </a:rPr>
              <a:t>  信息时代</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绿色时代</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3" name="Rectangle 3">
            <a:extLst>
              <a:ext uri="{FF2B5EF4-FFF2-40B4-BE49-F238E27FC236}">
                <a16:creationId xmlns:a16="http://schemas.microsoft.com/office/drawing/2014/main" id="{139E6B3E-DC80-48F6-BB59-783F84141934}"/>
              </a:ext>
            </a:extLst>
          </p:cNvPr>
          <p:cNvSpPr txBox="1">
            <a:spLocks noChangeArrowheads="1"/>
          </p:cNvSpPr>
          <p:nvPr/>
        </p:nvSpPr>
        <p:spPr>
          <a:xfrm>
            <a:off x="2437632" y="1268760"/>
            <a:ext cx="7402785" cy="4608934"/>
          </a:xfrm>
          <a:prstGeom prst="rect">
            <a:avLst/>
          </a:prstGeom>
          <a:extLst>
            <a:ext uri="{91240B29-F687-4F45-9708-019B960494DF}">
              <a14:hiddenLine xmlns:a14="http://schemas.microsoft.com/office/drawing/2010/main" w="38100">
                <a:solidFill>
                  <a:schemeClr val="tx1"/>
                </a:solidFill>
                <a:miter lim="800000"/>
                <a:headEnd/>
                <a:tailEnd/>
              </a14:hiddenLine>
            </a:ext>
          </a:extLst>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lang="en-US" altLang="zh-CN" sz="2000" dirty="0">
                <a:cs typeface="Arial" pitchFamily="34" charset="0"/>
              </a:rPr>
              <a:t>    </a:t>
            </a:r>
            <a:r>
              <a:rPr lang="en-US" altLang="zh-CN" sz="2000" b="1" dirty="0">
                <a:solidFill>
                  <a:srgbClr val="FF0000"/>
                </a:solidFill>
                <a:latin typeface="华文中宋" pitchFamily="2" charset="-122"/>
                <a:ea typeface="华文中宋" pitchFamily="2" charset="-122"/>
                <a:cs typeface="Arial" pitchFamily="34" charset="0"/>
              </a:rPr>
              <a:t>▼</a:t>
            </a:r>
            <a:r>
              <a:rPr lang="zh-CN" altLang="en-US" sz="2000" b="1" dirty="0">
                <a:solidFill>
                  <a:srgbClr val="FF0000"/>
                </a:solidFill>
                <a:latin typeface="华文中宋" pitchFamily="2" charset="-122"/>
                <a:ea typeface="华文中宋" pitchFamily="2" charset="-122"/>
                <a:cs typeface="Arial" pitchFamily="34" charset="0"/>
              </a:rPr>
              <a:t>信息技术</a:t>
            </a:r>
          </a:p>
          <a:p>
            <a:pPr>
              <a:buFont typeface="Wingdings" pitchFamily="2" charset="2"/>
              <a:buNone/>
            </a:pPr>
            <a:r>
              <a:rPr lang="en-US" altLang="zh-CN" sz="2000" b="1" dirty="0">
                <a:latin typeface="华文中宋" pitchFamily="2" charset="-122"/>
                <a:ea typeface="华文中宋" pitchFamily="2" charset="-122"/>
                <a:cs typeface="Arial" pitchFamily="34" charset="0"/>
              </a:rPr>
              <a:t>        </a:t>
            </a:r>
            <a:r>
              <a:rPr lang="zh-CN" altLang="en-US" sz="2000" b="1" dirty="0">
                <a:latin typeface="华文中宋" pitchFamily="2" charset="-122"/>
                <a:ea typeface="华文中宋" pitchFamily="2" charset="-122"/>
                <a:cs typeface="Arial" pitchFamily="34" charset="0"/>
              </a:rPr>
              <a:t>应用信息科学原理和方法研究信息的</a:t>
            </a:r>
            <a:endParaRPr lang="en-US" altLang="zh-CN" sz="2000" b="1" dirty="0">
              <a:latin typeface="华文中宋" pitchFamily="2" charset="-122"/>
              <a:ea typeface="华文中宋" pitchFamily="2" charset="-122"/>
              <a:cs typeface="Arial" pitchFamily="34" charset="0"/>
            </a:endParaRPr>
          </a:p>
          <a:p>
            <a:pPr>
              <a:buFont typeface="Wingdings" pitchFamily="2" charset="2"/>
              <a:buNone/>
            </a:pPr>
            <a:r>
              <a:rPr lang="zh-CN" altLang="en-US" sz="2000" b="1" dirty="0">
                <a:solidFill>
                  <a:srgbClr val="0000FF"/>
                </a:solidFill>
                <a:latin typeface="华文中宋" pitchFamily="2" charset="-122"/>
                <a:ea typeface="华文中宋" pitchFamily="2" charset="-122"/>
                <a:cs typeface="Arial" pitchFamily="34" charset="0"/>
              </a:rPr>
              <a:t>                 产生、收集、交换、存储、传输、显示、识别、</a:t>
            </a:r>
            <a:endParaRPr lang="en-US" altLang="zh-CN" sz="2000" b="1" dirty="0">
              <a:solidFill>
                <a:srgbClr val="0000FF"/>
              </a:solidFill>
              <a:latin typeface="华文中宋" pitchFamily="2" charset="-122"/>
              <a:ea typeface="华文中宋" pitchFamily="2" charset="-122"/>
              <a:cs typeface="Arial" pitchFamily="34" charset="0"/>
            </a:endParaRPr>
          </a:p>
          <a:p>
            <a:pPr>
              <a:buFont typeface="Wingdings" pitchFamily="2" charset="2"/>
              <a:buNone/>
            </a:pPr>
            <a:r>
              <a:rPr lang="zh-CN" altLang="en-US" sz="2000" b="1" dirty="0">
                <a:solidFill>
                  <a:srgbClr val="0000FF"/>
                </a:solidFill>
                <a:latin typeface="华文中宋" pitchFamily="2" charset="-122"/>
                <a:ea typeface="华文中宋" pitchFamily="2" charset="-122"/>
                <a:cs typeface="Arial" pitchFamily="34" charset="0"/>
              </a:rPr>
              <a:t>                 提取、控制、加工和利用</a:t>
            </a:r>
            <a:r>
              <a:rPr lang="zh-CN" altLang="en-US" sz="2000" b="1" dirty="0">
                <a:latin typeface="华文中宋" pitchFamily="2" charset="-122"/>
                <a:ea typeface="华文中宋" pitchFamily="2" charset="-122"/>
                <a:cs typeface="Arial" pitchFamily="34" charset="0"/>
              </a:rPr>
              <a:t>等技术。</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FF0000"/>
                </a:solidFill>
                <a:latin typeface="华文中宋" pitchFamily="2" charset="-122"/>
                <a:ea typeface="华文中宋" pitchFamily="2" charset="-122"/>
                <a:cs typeface="Arial" pitchFamily="34" charset="0"/>
              </a:rPr>
              <a:t>最主要的内容</a:t>
            </a:r>
            <a:r>
              <a:rPr lang="zh-CN" altLang="en-US" sz="2000" b="1" dirty="0">
                <a:latin typeface="华文中宋" pitchFamily="2" charset="-122"/>
                <a:ea typeface="华文中宋" pitchFamily="2" charset="-122"/>
                <a:cs typeface="Arial" pitchFamily="34" charset="0"/>
              </a:rPr>
              <a:t>：</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0000CC"/>
                </a:solidFill>
                <a:latin typeface="华文中宋" pitchFamily="2" charset="-122"/>
                <a:ea typeface="华文中宋" pitchFamily="2" charset="-122"/>
                <a:cs typeface="Arial" pitchFamily="34" charset="0"/>
              </a:rPr>
              <a:t>采集</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传输</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处理</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 应用</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en-US" altLang="zh-CN" sz="2000" b="1" dirty="0">
                <a:latin typeface="华文中宋" pitchFamily="2" charset="-122"/>
                <a:ea typeface="华文中宋" pitchFamily="2" charset="-122"/>
                <a:cs typeface="Arial" pitchFamily="34" charset="0"/>
              </a:rPr>
              <a:t>                           ↑                   </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en-US" altLang="zh-CN" sz="2000" b="1" dirty="0">
                <a:latin typeface="华文中宋" pitchFamily="2" charset="-122"/>
                <a:ea typeface="华文中宋" pitchFamily="2" charset="-122"/>
                <a:cs typeface="Arial" pitchFamily="34" charset="0"/>
              </a:rPr>
              <a:t>                         </a:t>
            </a:r>
            <a:r>
              <a:rPr lang="zh-CN" altLang="en-US" sz="2000" b="1" dirty="0">
                <a:latin typeface="华文中宋" pitchFamily="2" charset="-122"/>
                <a:ea typeface="华文中宋" pitchFamily="2" charset="-122"/>
                <a:cs typeface="Arial" pitchFamily="34" charset="0"/>
              </a:rPr>
              <a:t>控制               </a:t>
            </a:r>
            <a:r>
              <a:rPr lang="en-US" altLang="zh-CN" sz="2000" b="1" dirty="0">
                <a:latin typeface="华文中宋" pitchFamily="2" charset="-122"/>
                <a:ea typeface="华文中宋" pitchFamily="2" charset="-122"/>
                <a:cs typeface="Arial" pitchFamily="34" charset="0"/>
              </a:rPr>
              <a:t> </a:t>
            </a:r>
            <a:endParaRPr lang="zh-CN" altLang="en-US" sz="2000" b="1" dirty="0">
              <a:latin typeface="华文中宋" pitchFamily="2" charset="-122"/>
              <a:ea typeface="华文中宋" pitchFamily="2" charset="-122"/>
              <a:cs typeface="Arial" pitchFamily="34" charset="0"/>
            </a:endParaRPr>
          </a:p>
          <a:p>
            <a:pPr>
              <a:buFont typeface="Wingdings" pitchFamily="2" charset="2"/>
              <a:buNone/>
            </a:pPr>
            <a:endParaRPr lang="zh-CN" altLang="en-US" sz="2000" b="1" dirty="0">
              <a:latin typeface="华文中宋" pitchFamily="2" charset="-122"/>
              <a:ea typeface="华文中宋" pitchFamily="2" charset="-122"/>
              <a:cs typeface="Arial" pitchFamily="34" charset="0"/>
            </a:endParaRP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FF0000"/>
                </a:solidFill>
                <a:latin typeface="华文中宋" pitchFamily="2" charset="-122"/>
                <a:ea typeface="华文中宋" pitchFamily="2" charset="-122"/>
                <a:cs typeface="Arial" pitchFamily="34" charset="0"/>
              </a:rPr>
              <a:t>最主要的技术</a:t>
            </a:r>
            <a:r>
              <a:rPr lang="zh-CN" altLang="en-US" sz="2000" b="1" dirty="0">
                <a:latin typeface="华文中宋" pitchFamily="2" charset="-122"/>
                <a:ea typeface="华文中宋" pitchFamily="2" charset="-122"/>
                <a:cs typeface="Arial" pitchFamily="34" charset="0"/>
              </a:rPr>
              <a:t>：</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400" b="1" dirty="0">
                <a:solidFill>
                  <a:srgbClr val="0000CC"/>
                </a:solidFill>
                <a:latin typeface="微软雅黑" panose="020B0503020204020204" pitchFamily="34" charset="-122"/>
                <a:ea typeface="微软雅黑" panose="020B0503020204020204" pitchFamily="34" charset="-122"/>
                <a:cs typeface="Arial" pitchFamily="34" charset="0"/>
              </a:rPr>
              <a:t>传感技术</a:t>
            </a:r>
            <a:r>
              <a:rPr lang="zh-CN" altLang="en-US" sz="2000" b="1" dirty="0">
                <a:solidFill>
                  <a:srgbClr val="0000CC"/>
                </a:solidFill>
                <a:latin typeface="华文中宋" pitchFamily="2" charset="-122"/>
                <a:ea typeface="华文中宋" pitchFamily="2" charset="-122"/>
                <a:cs typeface="Arial" pitchFamily="34" charset="0"/>
              </a:rPr>
              <a:t>、通信技术、计算技术、控制技术、应用技术</a:t>
            </a:r>
            <a:r>
              <a:rPr lang="en-US" altLang="zh-CN" sz="2000" dirty="0">
                <a:latin typeface="华文中宋" pitchFamily="2" charset="-122"/>
                <a:ea typeface="华文中宋" pitchFamily="2" charset="-122"/>
                <a:cs typeface="Arial" pitchFamily="34" charset="0"/>
              </a:rPr>
              <a:t>        </a:t>
            </a:r>
          </a:p>
        </p:txBody>
      </p:sp>
      <p:cxnSp>
        <p:nvCxnSpPr>
          <p:cNvPr id="7" name="连接符: 肘形 6">
            <a:extLst>
              <a:ext uri="{FF2B5EF4-FFF2-40B4-BE49-F238E27FC236}">
                <a16:creationId xmlns:a16="http://schemas.microsoft.com/office/drawing/2014/main" id="{CE66E20A-76D7-4C58-8F65-C27911C053D5}"/>
              </a:ext>
            </a:extLst>
          </p:cNvPr>
          <p:cNvCxnSpPr/>
          <p:nvPr/>
        </p:nvCxnSpPr>
        <p:spPr>
          <a:xfrm rot="10800000" flipV="1">
            <a:off x="6384032" y="3295193"/>
            <a:ext cx="1872208" cy="1080120"/>
          </a:xfrm>
          <a:prstGeom prst="bentConnector3">
            <a:avLst>
              <a:gd name="adj1" fmla="val -153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id="{BDF7E6F1-5ADD-416B-AD67-DEC96F99C004}"/>
              </a:ext>
            </a:extLst>
          </p:cNvPr>
          <p:cNvCxnSpPr>
            <a:cxnSpLocks/>
          </p:cNvCxnSpPr>
          <p:nvPr/>
        </p:nvCxnSpPr>
        <p:spPr>
          <a:xfrm rot="10800000">
            <a:off x="4367808" y="3295195"/>
            <a:ext cx="2160240" cy="1080121"/>
          </a:xfrm>
          <a:prstGeom prst="bentConnector3">
            <a:avLst>
              <a:gd name="adj1" fmla="val 1153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标注: 弯曲线形 13">
            <a:extLst>
              <a:ext uri="{FF2B5EF4-FFF2-40B4-BE49-F238E27FC236}">
                <a16:creationId xmlns:a16="http://schemas.microsoft.com/office/drawing/2014/main" id="{B886DD04-DB47-4055-B4C3-4D4798F6690F}"/>
              </a:ext>
            </a:extLst>
          </p:cNvPr>
          <p:cNvSpPr/>
          <p:nvPr/>
        </p:nvSpPr>
        <p:spPr>
          <a:xfrm>
            <a:off x="4463243" y="3096500"/>
            <a:ext cx="673224" cy="461665"/>
          </a:xfrm>
          <a:prstGeom prst="borderCallout2">
            <a:avLst>
              <a:gd name="adj1" fmla="val 101763"/>
              <a:gd name="adj2" fmla="val 49592"/>
              <a:gd name="adj3" fmla="val 149823"/>
              <a:gd name="adj4" fmla="val 46251"/>
              <a:gd name="adj5" fmla="val 153278"/>
              <a:gd name="adj6" fmla="val -121572"/>
            </a:avLst>
          </a:prstGeom>
          <a:noFill/>
          <a:ln>
            <a:solidFill>
              <a:srgbClr val="00C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28ABE4C-2FFE-464D-B5B1-BC91160DE5AB}"/>
              </a:ext>
            </a:extLst>
          </p:cNvPr>
          <p:cNvSpPr txBox="1"/>
          <p:nvPr/>
        </p:nvSpPr>
        <p:spPr>
          <a:xfrm>
            <a:off x="2170704" y="3481310"/>
            <a:ext cx="1512167" cy="707886"/>
          </a:xfrm>
          <a:prstGeom prst="rect">
            <a:avLst/>
          </a:prstGeom>
          <a:noFill/>
          <a:ln w="19050">
            <a:solidFill>
              <a:srgbClr val="0000CC"/>
            </a:solidFill>
            <a:prstDash val="dash"/>
          </a:ln>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感知、转换</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 （传感）</a:t>
            </a:r>
          </a:p>
        </p:txBody>
      </p:sp>
      <p:sp>
        <p:nvSpPr>
          <p:cNvPr id="18" name="矩形: 圆角 17">
            <a:extLst>
              <a:ext uri="{FF2B5EF4-FFF2-40B4-BE49-F238E27FC236}">
                <a16:creationId xmlns:a16="http://schemas.microsoft.com/office/drawing/2014/main" id="{9A8D6643-698C-4EB2-A5BE-6FF9AA40DE3E}"/>
              </a:ext>
            </a:extLst>
          </p:cNvPr>
          <p:cNvSpPr/>
          <p:nvPr/>
        </p:nvSpPr>
        <p:spPr>
          <a:xfrm>
            <a:off x="2437631" y="5707055"/>
            <a:ext cx="5948134" cy="7404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0" name="文本框 19">
            <a:extLst>
              <a:ext uri="{FF2B5EF4-FFF2-40B4-BE49-F238E27FC236}">
                <a16:creationId xmlns:a16="http://schemas.microsoft.com/office/drawing/2014/main" id="{D93F4D1E-BAC8-47E8-A30B-CEF0F9AC8B54}"/>
              </a:ext>
            </a:extLst>
          </p:cNvPr>
          <p:cNvSpPr txBox="1"/>
          <p:nvPr/>
        </p:nvSpPr>
        <p:spPr>
          <a:xfrm>
            <a:off x="3309183" y="5707057"/>
            <a:ext cx="4968552" cy="738664"/>
          </a:xfrm>
          <a:prstGeom prst="rect">
            <a:avLst/>
          </a:prstGeom>
          <a:noFill/>
        </p:spPr>
        <p:txBody>
          <a:bodyPr wrap="square" rtlCol="0">
            <a:spAutoFit/>
          </a:bodyPr>
          <a:lstStyle/>
          <a:p>
            <a:r>
              <a:rPr lang="zh-CN" altLang="en-US" b="1" dirty="0">
                <a:solidFill>
                  <a:srgbClr val="0000CC"/>
                </a:solidFill>
                <a:latin typeface="华文中宋" panose="02010600040101010101" pitchFamily="2" charset="-122"/>
                <a:ea typeface="华文中宋" panose="02010600040101010101" pitchFamily="2" charset="-122"/>
              </a:rPr>
              <a:t>对本课程领域的时代需求</a:t>
            </a:r>
            <a:endParaRPr lang="en-US" altLang="zh-CN" b="1" dirty="0">
              <a:solidFill>
                <a:srgbClr val="0000CC"/>
              </a:solidFill>
              <a:latin typeface="华文中宋" panose="02010600040101010101" pitchFamily="2" charset="-122"/>
              <a:ea typeface="华文中宋" panose="02010600040101010101" pitchFamily="2" charset="-122"/>
            </a:endParaRPr>
          </a:p>
          <a:p>
            <a:r>
              <a:rPr lang="en-US" altLang="zh-CN" dirty="0"/>
              <a:t>                   </a:t>
            </a:r>
            <a:r>
              <a:rPr lang="zh-CN" altLang="en-US" sz="2400" dirty="0">
                <a:solidFill>
                  <a:srgbClr val="FF0000"/>
                </a:solidFill>
                <a:latin typeface="微软雅黑" panose="020B0503020204020204" pitchFamily="34" charset="-122"/>
                <a:ea typeface="微软雅黑" panose="020B0503020204020204" pitchFamily="34" charset="-122"/>
              </a:rPr>
              <a:t>满足科技发展的</a:t>
            </a:r>
            <a:r>
              <a:rPr lang="zh-CN" altLang="en-US" sz="2400" b="1" dirty="0">
                <a:solidFill>
                  <a:srgbClr val="FF0000"/>
                </a:solidFill>
                <a:latin typeface="华文中宋" pitchFamily="2" charset="-122"/>
                <a:ea typeface="华文中宋" pitchFamily="2" charset="-122"/>
                <a:cs typeface="Arial" pitchFamily="34" charset="0"/>
              </a:rPr>
              <a:t>“</a:t>
            </a:r>
            <a:r>
              <a:rPr lang="zh-CN" altLang="en-US" sz="2400" b="1" dirty="0">
                <a:solidFill>
                  <a:srgbClr val="FF0000"/>
                </a:solidFill>
                <a:latin typeface="微软雅黑" panose="020B0503020204020204" pitchFamily="34" charset="-122"/>
                <a:ea typeface="微软雅黑" panose="020B0503020204020204" pitchFamily="34" charset="-122"/>
                <a:cs typeface="Arial" pitchFamily="34" charset="0"/>
              </a:rPr>
              <a:t>传感技术</a:t>
            </a:r>
            <a:r>
              <a:rPr lang="zh-CN" altLang="en-US" sz="2400" b="1" dirty="0">
                <a:solidFill>
                  <a:srgbClr val="FF0000"/>
                </a:solidFill>
                <a:latin typeface="华文中宋" pitchFamily="2" charset="-122"/>
                <a:ea typeface="华文中宋" pitchFamily="2" charset="-122"/>
                <a:cs typeface="Arial" pitchFamily="34" charset="0"/>
              </a:rPr>
              <a:t>”</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2425452" y="5815694"/>
            <a:ext cx="902811" cy="523220"/>
          </a:xfrm>
          <a:prstGeom prst="rect">
            <a:avLst/>
          </a:prstGeom>
          <a:noFill/>
        </p:spPr>
        <p:txBody>
          <a:bodyPr wrap="none" rtlCol="0">
            <a:spAutoFit/>
          </a:bodyPr>
          <a:lstStyle/>
          <a:p>
            <a:r>
              <a:rPr lang="zh-CN" altLang="en-US" sz="2800" b="1">
                <a:solidFill>
                  <a:srgbClr val="FF0000"/>
                </a:solidFill>
                <a:latin typeface="微软雅黑" panose="020B0503020204020204" pitchFamily="34" charset="-122"/>
                <a:ea typeface="微软雅黑" panose="020B0503020204020204" pitchFamily="34" charset="-122"/>
              </a:rPr>
              <a:t>归纳</a:t>
            </a:r>
          </a:p>
        </p:txBody>
      </p:sp>
    </p:spTree>
    <p:extLst>
      <p:ext uri="{BB962C8B-B14F-4D97-AF65-F5344CB8AC3E}">
        <p14:creationId xmlns:p14="http://schemas.microsoft.com/office/powerpoint/2010/main" val="9937049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0466" name="Object 2"/>
          <p:cNvGraphicFramePr>
            <a:graphicFrameLocks noGrp="1" noChangeAspect="1"/>
          </p:cNvGraphicFramePr>
          <p:nvPr>
            <p:ph idx="4294967295"/>
            <p:extLst>
              <p:ext uri="{D42A27DB-BD31-4B8C-83A1-F6EECF244321}">
                <p14:modId xmlns:p14="http://schemas.microsoft.com/office/powerpoint/2010/main" val="2163155496"/>
              </p:ext>
            </p:extLst>
          </p:nvPr>
        </p:nvGraphicFramePr>
        <p:xfrm>
          <a:off x="3632696" y="0"/>
          <a:ext cx="4927409" cy="6658432"/>
        </p:xfrm>
        <a:graphic>
          <a:graphicData uri="http://schemas.openxmlformats.org/presentationml/2006/ole">
            <mc:AlternateContent xmlns:mc="http://schemas.openxmlformats.org/markup-compatibility/2006">
              <mc:Choice xmlns:v="urn:schemas-microsoft-com:vml" Requires="v">
                <p:oleObj spid="_x0000_s57346" name="Visio" r:id="rId3" imgW="3223870" imgH="4357726" progId="Visio.Drawing.11">
                  <p:embed/>
                </p:oleObj>
              </mc:Choice>
              <mc:Fallback>
                <p:oleObj name="Visio" r:id="rId3" imgW="3223870" imgH="43577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696" y="0"/>
                        <a:ext cx="4927409" cy="665843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504769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txBox="1">
            <a:spLocks noChangeArrowheads="1"/>
          </p:cNvSpPr>
          <p:nvPr/>
        </p:nvSpPr>
        <p:spPr bwMode="auto">
          <a:xfrm>
            <a:off x="2381251" y="1357314"/>
            <a:ext cx="5040313"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例题：如图所示，圆柱形试件上，沿轴线和圆周方向上各贴一片</a:t>
            </a:r>
            <a:r>
              <a:rPr lang="en-US" altLang="zh-CN" sz="2800">
                <a:solidFill>
                  <a:srgbClr val="FF0066"/>
                </a:solidFill>
                <a:latin typeface="Tahoma" pitchFamily="34" charset="0"/>
              </a:rPr>
              <a:t>R=120</a:t>
            </a:r>
            <a:r>
              <a:rPr lang="el-GR" altLang="zh-CN" sz="2800">
                <a:solidFill>
                  <a:srgbClr val="FF0066"/>
                </a:solidFill>
                <a:latin typeface="宋体" pitchFamily="2" charset="-122"/>
              </a:rPr>
              <a:t>Ω</a:t>
            </a:r>
            <a:r>
              <a:rPr lang="zh-CN" altLang="el-GR" sz="2800">
                <a:latin typeface="宋体" pitchFamily="2" charset="-122"/>
              </a:rPr>
              <a:t>的金属应变片，</a:t>
            </a:r>
            <a:r>
              <a:rPr lang="zh-CN" altLang="el-GR" sz="2800">
                <a:solidFill>
                  <a:srgbClr val="FF0066"/>
                </a:solidFill>
                <a:latin typeface="宋体" pitchFamily="2" charset="-122"/>
              </a:rPr>
              <a:t>把两应变片接入等臂差动电桥中</a:t>
            </a:r>
            <a:r>
              <a:rPr lang="zh-CN" altLang="el-GR" sz="2800">
                <a:latin typeface="宋体" pitchFamily="2" charset="-122"/>
              </a:rPr>
              <a:t>。已知钢材</a:t>
            </a:r>
            <a:r>
              <a:rPr lang="el-GR" altLang="zh-CN" sz="2800">
                <a:solidFill>
                  <a:srgbClr val="FF0066"/>
                </a:solidFill>
                <a:latin typeface="宋体" pitchFamily="2" charset="-122"/>
              </a:rPr>
              <a:t>μ</a:t>
            </a:r>
            <a:r>
              <a:rPr lang="en-US" altLang="zh-CN" sz="2800">
                <a:solidFill>
                  <a:srgbClr val="FF0066"/>
                </a:solidFill>
                <a:latin typeface="宋体" pitchFamily="2" charset="-122"/>
              </a:rPr>
              <a:t>=0.285</a:t>
            </a:r>
            <a:r>
              <a:rPr lang="zh-CN" altLang="en-US" sz="2800">
                <a:latin typeface="宋体" pitchFamily="2" charset="-122"/>
              </a:rPr>
              <a:t>，应变片灵敏度</a:t>
            </a:r>
            <a:r>
              <a:rPr lang="en-US" altLang="zh-CN" sz="2800">
                <a:solidFill>
                  <a:srgbClr val="FF0066"/>
                </a:solidFill>
                <a:latin typeface="宋体" pitchFamily="2" charset="-122"/>
              </a:rPr>
              <a:t>K=2</a:t>
            </a:r>
            <a:r>
              <a:rPr lang="zh-CN" altLang="en-US" sz="2800">
                <a:latin typeface="宋体" pitchFamily="2" charset="-122"/>
              </a:rPr>
              <a:t>，桥路电源电压为</a:t>
            </a:r>
            <a:r>
              <a:rPr lang="en-US" altLang="zh-CN" sz="2800">
                <a:solidFill>
                  <a:srgbClr val="FF0066"/>
                </a:solidFill>
                <a:latin typeface="宋体" pitchFamily="2" charset="-122"/>
              </a:rPr>
              <a:t>6V </a:t>
            </a:r>
            <a:r>
              <a:rPr lang="zh-CN" altLang="en-US" sz="2800">
                <a:latin typeface="宋体" pitchFamily="2" charset="-122"/>
              </a:rPr>
              <a:t>（</a:t>
            </a:r>
            <a:r>
              <a:rPr lang="en-US" altLang="zh-CN" sz="2800">
                <a:latin typeface="宋体" pitchFamily="2" charset="-122"/>
              </a:rPr>
              <a:t>DC</a:t>
            </a:r>
            <a:r>
              <a:rPr lang="zh-CN" altLang="en-US" sz="2800">
                <a:latin typeface="宋体" pitchFamily="2" charset="-122"/>
              </a:rPr>
              <a:t>），当受拉伸时测得应变片</a:t>
            </a:r>
            <a:r>
              <a:rPr lang="en-US" altLang="zh-CN" sz="2800">
                <a:latin typeface="宋体" pitchFamily="2" charset="-122"/>
              </a:rPr>
              <a:t>R</a:t>
            </a:r>
            <a:r>
              <a:rPr lang="en-US" altLang="zh-CN" sz="2800" baseline="-25000">
                <a:latin typeface="宋体" pitchFamily="2" charset="-122"/>
              </a:rPr>
              <a:t>1</a:t>
            </a:r>
            <a:r>
              <a:rPr lang="zh-CN" altLang="en-US" sz="2800">
                <a:latin typeface="宋体" pitchFamily="2" charset="-122"/>
              </a:rPr>
              <a:t>的电阻值变化</a:t>
            </a:r>
            <a:r>
              <a:rPr lang="el-GR" altLang="zh-CN" sz="2800">
                <a:solidFill>
                  <a:srgbClr val="FF0066"/>
                </a:solidFill>
                <a:latin typeface="宋体" pitchFamily="2" charset="-122"/>
              </a:rPr>
              <a:t>ΔR</a:t>
            </a:r>
            <a:r>
              <a:rPr lang="el-GR" altLang="zh-CN" sz="2800" baseline="-25000">
                <a:solidFill>
                  <a:srgbClr val="FF0066"/>
                </a:solidFill>
                <a:latin typeface="宋体" pitchFamily="2" charset="-122"/>
              </a:rPr>
              <a:t>1</a:t>
            </a:r>
            <a:r>
              <a:rPr lang="en-US" altLang="zh-CN" sz="2800">
                <a:solidFill>
                  <a:srgbClr val="FF0066"/>
                </a:solidFill>
                <a:latin typeface="宋体" pitchFamily="2" charset="-122"/>
              </a:rPr>
              <a:t>=0.48 </a:t>
            </a:r>
            <a:r>
              <a:rPr lang="el-GR" altLang="zh-CN" sz="2800">
                <a:solidFill>
                  <a:srgbClr val="FF0066"/>
                </a:solidFill>
                <a:latin typeface="Tahoma" pitchFamily="34" charset="0"/>
              </a:rPr>
              <a:t>Ω</a:t>
            </a:r>
            <a:r>
              <a:rPr lang="en-US" altLang="zh-CN" sz="2800">
                <a:latin typeface="Tahoma" pitchFamily="34" charset="0"/>
              </a:rPr>
              <a:t> </a:t>
            </a:r>
            <a:r>
              <a:rPr lang="zh-CN" altLang="en-US" sz="2800">
                <a:latin typeface="Tahoma" pitchFamily="34" charset="0"/>
              </a:rPr>
              <a:t>，</a:t>
            </a:r>
            <a:r>
              <a:rPr lang="zh-CN" altLang="en-US" sz="2800">
                <a:solidFill>
                  <a:schemeClr val="folHlink"/>
                </a:solidFill>
                <a:latin typeface="Tahoma" pitchFamily="34" charset="0"/>
              </a:rPr>
              <a:t>求此时桥路输出电压值。</a:t>
            </a:r>
            <a:endParaRPr lang="zh-CN" altLang="el-GR" sz="2800">
              <a:solidFill>
                <a:schemeClr val="folHlink"/>
              </a:solidFill>
              <a:latin typeface="Tahoma" pitchFamily="34" charset="0"/>
            </a:endParaRPr>
          </a:p>
        </p:txBody>
      </p:sp>
      <p:sp>
        <p:nvSpPr>
          <p:cNvPr id="191491" name="Rectangle 3"/>
          <p:cNvSpPr>
            <a:spLocks noGrp="1" noChangeArrowheads="1"/>
          </p:cNvSpPr>
          <p:nvPr>
            <p:ph type="title" idx="4294967295"/>
          </p:nvPr>
        </p:nvSpPr>
        <p:spPr>
          <a:xfrm>
            <a:off x="1981201" y="274638"/>
            <a:ext cx="3400425" cy="1143000"/>
          </a:xfrm>
        </p:spPr>
        <p:txBody>
          <a:bodyPr/>
          <a:lstStyle/>
          <a:p>
            <a:pPr eaLnBrk="1" hangingPunct="1"/>
            <a:r>
              <a:rPr lang="en-US" altLang="zh-CN" sz="3600" b="1">
                <a:solidFill>
                  <a:srgbClr val="0000CC"/>
                </a:solidFill>
              </a:rPr>
              <a:t>7</a:t>
            </a:r>
            <a:r>
              <a:rPr lang="zh-CN" altLang="en-US" sz="3600" b="1">
                <a:solidFill>
                  <a:srgbClr val="0000CC"/>
                </a:solidFill>
              </a:rPr>
              <a:t>、例题及实例</a:t>
            </a:r>
          </a:p>
        </p:txBody>
      </p:sp>
      <p:grpSp>
        <p:nvGrpSpPr>
          <p:cNvPr id="191492" name="Group 4"/>
          <p:cNvGrpSpPr>
            <a:grpSpLocks/>
          </p:cNvGrpSpPr>
          <p:nvPr/>
        </p:nvGrpSpPr>
        <p:grpSpPr bwMode="auto">
          <a:xfrm>
            <a:off x="8096250" y="2000251"/>
            <a:ext cx="1123950" cy="3014663"/>
            <a:chOff x="4860" y="2142"/>
            <a:chExt cx="1080" cy="3276"/>
          </a:xfrm>
        </p:grpSpPr>
        <p:grpSp>
          <p:nvGrpSpPr>
            <p:cNvPr id="191493" name="Group 5"/>
            <p:cNvGrpSpPr>
              <a:grpSpLocks/>
            </p:cNvGrpSpPr>
            <p:nvPr/>
          </p:nvGrpSpPr>
          <p:grpSpPr bwMode="auto">
            <a:xfrm>
              <a:off x="4860" y="2142"/>
              <a:ext cx="900" cy="3276"/>
              <a:chOff x="5040" y="2142"/>
              <a:chExt cx="720" cy="3276"/>
            </a:xfrm>
          </p:grpSpPr>
          <p:sp>
            <p:nvSpPr>
              <p:cNvPr id="191498" name="AutoShape 6"/>
              <p:cNvSpPr>
                <a:spLocks noChangeArrowheads="1"/>
              </p:cNvSpPr>
              <p:nvPr/>
            </p:nvSpPr>
            <p:spPr bwMode="auto">
              <a:xfrm>
                <a:off x="5040" y="2610"/>
                <a:ext cx="720" cy="2184"/>
              </a:xfrm>
              <a:prstGeom prst="can">
                <a:avLst>
                  <a:gd name="adj" fmla="val 75833"/>
                </a:avLst>
              </a:prstGeom>
              <a:solidFill>
                <a:srgbClr val="FFFF00"/>
              </a:solidFill>
              <a:ln w="9525">
                <a:solidFill>
                  <a:srgbClr val="000000"/>
                </a:solidFill>
                <a:round/>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91499" name="Line 7"/>
              <p:cNvSpPr>
                <a:spLocks noChangeShapeType="1"/>
              </p:cNvSpPr>
              <p:nvPr/>
            </p:nvSpPr>
            <p:spPr bwMode="auto">
              <a:xfrm>
                <a:off x="5400" y="4794"/>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00" name="Line 8"/>
              <p:cNvSpPr>
                <a:spLocks noChangeShapeType="1"/>
              </p:cNvSpPr>
              <p:nvPr/>
            </p:nvSpPr>
            <p:spPr bwMode="auto">
              <a:xfrm flipV="1">
                <a:off x="5400" y="2142"/>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1494" name="Text Box 9"/>
            <p:cNvSpPr txBox="1">
              <a:spLocks noChangeArrowheads="1"/>
            </p:cNvSpPr>
            <p:nvPr/>
          </p:nvSpPr>
          <p:spPr bwMode="auto">
            <a:xfrm>
              <a:off x="5400" y="479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400">
                  <a:latin typeface="Times New Roman" pitchFamily="18" charset="0"/>
                </a:rPr>
                <a:t>F</a:t>
              </a:r>
              <a:endParaRPr lang="en-US" altLang="zh-CN" sz="1800">
                <a:latin typeface="Tahoma" pitchFamily="34" charset="0"/>
              </a:endParaRPr>
            </a:p>
          </p:txBody>
        </p:sp>
        <p:sp>
          <p:nvSpPr>
            <p:cNvPr id="191496" name="Rectangle 11"/>
            <p:cNvSpPr>
              <a:spLocks noChangeArrowheads="1"/>
            </p:cNvSpPr>
            <p:nvPr/>
          </p:nvSpPr>
          <p:spPr bwMode="auto">
            <a:xfrm>
              <a:off x="5040" y="3469"/>
              <a:ext cx="540" cy="156"/>
            </a:xfrm>
            <a:prstGeom prst="rect">
              <a:avLst/>
            </a:prstGeom>
            <a:solidFill>
              <a:srgbClr val="339966"/>
            </a:solidFill>
            <a:ln w="9525">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91497" name="Rectangle 12"/>
            <p:cNvSpPr>
              <a:spLocks noChangeArrowheads="1"/>
            </p:cNvSpPr>
            <p:nvPr/>
          </p:nvSpPr>
          <p:spPr bwMode="auto">
            <a:xfrm rot="5400000">
              <a:off x="5058" y="4020"/>
              <a:ext cx="504" cy="180"/>
            </a:xfrm>
            <a:prstGeom prst="rect">
              <a:avLst/>
            </a:prstGeom>
            <a:solidFill>
              <a:srgbClr val="339966"/>
            </a:solidFill>
            <a:ln w="9525">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mc:AlternateContent xmlns:mc="http://schemas.openxmlformats.org/markup-compatibility/2006" xmlns:a14="http://schemas.microsoft.com/office/drawing/2010/main">
        <mc:Choice Requires="a14">
          <p:sp>
            <p:nvSpPr>
              <p:cNvPr id="14" name="矩形 13"/>
              <p:cNvSpPr/>
              <p:nvPr/>
            </p:nvSpPr>
            <p:spPr>
              <a:xfrm>
                <a:off x="9089231" y="3061416"/>
                <a:ext cx="5597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oMath>
                  </m:oMathPara>
                </a14:m>
                <a:endParaRPr lang="zh-CN"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9089231" y="3061416"/>
                <a:ext cx="559704" cy="461665"/>
              </a:xfrm>
              <a:prstGeom prst="rect">
                <a:avLst/>
              </a:prstGeom>
              <a:blipFill>
                <a:blip r:embed="rId3"/>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17FC54D-C840-4174-A76D-B65BC280E584}"/>
                  </a:ext>
                </a:extLst>
              </p:cNvPr>
              <p:cNvSpPr txBox="1"/>
              <p:nvPr/>
            </p:nvSpPr>
            <p:spPr>
              <a:xfrm>
                <a:off x="7531485" y="3673823"/>
                <a:ext cx="5084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oMath>
                  </m:oMathPara>
                </a14:m>
                <a:endParaRPr lang="zh-CN" altLang="en-US" b="1" dirty="0"/>
              </a:p>
            </p:txBody>
          </p:sp>
        </mc:Choice>
        <mc:Fallback xmlns="">
          <p:sp>
            <p:nvSpPr>
              <p:cNvPr id="2" name="文本框 1">
                <a:extLst>
                  <a:ext uri="{FF2B5EF4-FFF2-40B4-BE49-F238E27FC236}">
                    <a16:creationId xmlns:a16="http://schemas.microsoft.com/office/drawing/2014/main" id="{417FC54D-C840-4174-A76D-B65BC280E584}"/>
                  </a:ext>
                </a:extLst>
              </p:cNvPr>
              <p:cNvSpPr txBox="1">
                <a:spLocks noRot="1" noChangeAspect="1" noMove="1" noResize="1" noEditPoints="1" noAdjustHandles="1" noChangeArrowheads="1" noChangeShapeType="1" noTextEdit="1"/>
              </p:cNvSpPr>
              <p:nvPr/>
            </p:nvSpPr>
            <p:spPr>
              <a:xfrm>
                <a:off x="7531485" y="3673823"/>
                <a:ext cx="50840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877A535-208F-4E20-9550-52E0C3FC3DE3}"/>
                  </a:ext>
                </a:extLst>
              </p:cNvPr>
              <p:cNvSpPr txBox="1"/>
              <p:nvPr/>
            </p:nvSpPr>
            <p:spPr>
              <a:xfrm>
                <a:off x="7540335" y="3089407"/>
                <a:ext cx="5084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𝟐</m:t>
                          </m:r>
                        </m:sub>
                      </m:sSub>
                    </m:oMath>
                  </m:oMathPara>
                </a14:m>
                <a:endParaRPr lang="zh-CN" altLang="en-US" b="1" dirty="0"/>
              </a:p>
            </p:txBody>
          </p:sp>
        </mc:Choice>
        <mc:Fallback xmlns="">
          <p:sp>
            <p:nvSpPr>
              <p:cNvPr id="15" name="文本框 14">
                <a:extLst>
                  <a:ext uri="{FF2B5EF4-FFF2-40B4-BE49-F238E27FC236}">
                    <a16:creationId xmlns:a16="http://schemas.microsoft.com/office/drawing/2014/main" id="{F877A535-208F-4E20-9550-52E0C3FC3DE3}"/>
                  </a:ext>
                </a:extLst>
              </p:cNvPr>
              <p:cNvSpPr txBox="1">
                <a:spLocks noRot="1" noChangeAspect="1" noMove="1" noResize="1" noEditPoints="1" noAdjustHandles="1" noChangeArrowheads="1" noChangeShapeType="1" noTextEdit="1"/>
              </p:cNvSpPr>
              <p:nvPr/>
            </p:nvSpPr>
            <p:spPr>
              <a:xfrm>
                <a:off x="7540335" y="3089407"/>
                <a:ext cx="508409"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71B49E1-CFC7-4F66-B637-905246AEC2E5}"/>
                  </a:ext>
                </a:extLst>
              </p:cNvPr>
              <p:cNvSpPr/>
              <p:nvPr/>
            </p:nvSpPr>
            <p:spPr>
              <a:xfrm>
                <a:off x="9089230" y="3673823"/>
                <a:ext cx="5597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zh-CN" altLang="en-US" sz="2400" b="1" i="1">
                              <a:latin typeface="Cambria Math"/>
                            </a:rPr>
                            <m:t>𝜺</m:t>
                          </m:r>
                        </m:e>
                        <m:sub>
                          <m:r>
                            <a:rPr lang="en-US" altLang="zh-CN" sz="2400" b="1" i="1" smtClean="0">
                              <a:latin typeface="Cambria Math" panose="02040503050406030204" pitchFamily="18" charset="0"/>
                            </a:rPr>
                            <m:t>𝟏</m:t>
                          </m:r>
                        </m:sub>
                      </m:sSub>
                    </m:oMath>
                  </m:oMathPara>
                </a14:m>
                <a:endParaRPr lang="zh-CN" altLang="en-US" sz="2400" b="1" dirty="0"/>
              </a:p>
            </p:txBody>
          </p:sp>
        </mc:Choice>
        <mc:Fallback xmlns="">
          <p:sp>
            <p:nvSpPr>
              <p:cNvPr id="16" name="矩形 15">
                <a:extLst>
                  <a:ext uri="{FF2B5EF4-FFF2-40B4-BE49-F238E27FC236}">
                    <a16:creationId xmlns:a16="http://schemas.microsoft.com/office/drawing/2014/main" id="{771B49E1-CFC7-4F66-B637-905246AEC2E5}"/>
                  </a:ext>
                </a:extLst>
              </p:cNvPr>
              <p:cNvSpPr>
                <a:spLocks noRot="1" noChangeAspect="1" noMove="1" noResize="1" noEditPoints="1" noAdjustHandles="1" noChangeArrowheads="1" noChangeShapeType="1" noTextEdit="1"/>
              </p:cNvSpPr>
              <p:nvPr/>
            </p:nvSpPr>
            <p:spPr>
              <a:xfrm>
                <a:off x="9089230" y="3673823"/>
                <a:ext cx="559705" cy="461665"/>
              </a:xfrm>
              <a:prstGeom prst="rect">
                <a:avLst/>
              </a:prstGeom>
              <a:blipFill>
                <a:blip r:embed="rId6"/>
                <a:stretch>
                  <a:fillRect b="-2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1216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2516" name="Object 4"/>
          <p:cNvGraphicFramePr>
            <a:graphicFrameLocks noGrp="1" noChangeAspect="1"/>
          </p:cNvGraphicFramePr>
          <p:nvPr>
            <p:ph sz="quarter" idx="4294967295"/>
          </p:nvPr>
        </p:nvGraphicFramePr>
        <p:xfrm>
          <a:off x="5879977" y="1209327"/>
          <a:ext cx="1728787" cy="1093788"/>
        </p:xfrm>
        <a:graphic>
          <a:graphicData uri="http://schemas.openxmlformats.org/presentationml/2006/ole">
            <mc:AlternateContent xmlns:mc="http://schemas.openxmlformats.org/markup-compatibility/2006">
              <mc:Choice xmlns:v="urn:schemas-microsoft-com:vml" Requires="v">
                <p:oleObj spid="_x0000_s58370" name="Equation" r:id="rId3" imgW="622030" imgH="393529" progId="Equation.DSMT4">
                  <p:embed/>
                </p:oleObj>
              </mc:Choice>
              <mc:Fallback>
                <p:oleObj name="Equation" r:id="rId3" imgW="622030"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977" y="1209327"/>
                        <a:ext cx="1728787"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7" name="Object 5"/>
          <p:cNvGraphicFramePr>
            <a:graphicFrameLocks noChangeAspect="1"/>
          </p:cNvGraphicFramePr>
          <p:nvPr/>
        </p:nvGraphicFramePr>
        <p:xfrm>
          <a:off x="6023993" y="2996953"/>
          <a:ext cx="1817687" cy="681037"/>
        </p:xfrm>
        <a:graphic>
          <a:graphicData uri="http://schemas.openxmlformats.org/presentationml/2006/ole">
            <mc:AlternateContent xmlns:mc="http://schemas.openxmlformats.org/markup-compatibility/2006">
              <mc:Choice xmlns:v="urn:schemas-microsoft-com:vml" Requires="v">
                <p:oleObj spid="_x0000_s58371" name="Equation" r:id="rId5" imgW="609600" imgH="228600" progId="Equation.DSMT4">
                  <p:embed/>
                </p:oleObj>
              </mc:Choice>
              <mc:Fallback>
                <p:oleObj name="Equation" r:id="rId5" imgW="609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993" y="2996953"/>
                        <a:ext cx="1817687"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8" name="Object 6"/>
          <p:cNvGraphicFramePr>
            <a:graphicFrameLocks noChangeAspect="1"/>
          </p:cNvGraphicFramePr>
          <p:nvPr/>
        </p:nvGraphicFramePr>
        <p:xfrm>
          <a:off x="5807968" y="4221088"/>
          <a:ext cx="3232150" cy="895350"/>
        </p:xfrm>
        <a:graphic>
          <a:graphicData uri="http://schemas.openxmlformats.org/presentationml/2006/ole">
            <mc:AlternateContent xmlns:mc="http://schemas.openxmlformats.org/markup-compatibility/2006">
              <mc:Choice xmlns:v="urn:schemas-microsoft-com:vml" Requires="v">
                <p:oleObj spid="_x0000_s58372" name="Equation" r:id="rId7" imgW="1422400" imgH="393700" progId="Equation.DSMT4">
                  <p:embed/>
                </p:oleObj>
              </mc:Choice>
              <mc:Fallback>
                <p:oleObj name="Equation" r:id="rId7" imgW="14224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968" y="4221088"/>
                        <a:ext cx="32321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9" name="Object 7"/>
          <p:cNvGraphicFramePr>
            <a:graphicFrameLocks noChangeAspect="1"/>
          </p:cNvGraphicFramePr>
          <p:nvPr/>
        </p:nvGraphicFramePr>
        <p:xfrm>
          <a:off x="1828637" y="2204864"/>
          <a:ext cx="3529012" cy="3759200"/>
        </p:xfrm>
        <a:graphic>
          <a:graphicData uri="http://schemas.openxmlformats.org/presentationml/2006/ole">
            <mc:AlternateContent xmlns:mc="http://schemas.openxmlformats.org/markup-compatibility/2006">
              <mc:Choice xmlns:v="urn:schemas-microsoft-com:vml" Requires="v">
                <p:oleObj spid="_x0000_s58373" name="Visio" r:id="rId9" imgW="4580998" imgH="2518255" progId="Visio.Drawing.11">
                  <p:embed/>
                </p:oleObj>
              </mc:Choice>
              <mc:Fallback>
                <p:oleObj name="Visio" r:id="rId9" imgW="4580998" imgH="2518255"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l="27318" r="24866"/>
                      <a:stretch>
                        <a:fillRect/>
                      </a:stretch>
                    </p:blipFill>
                    <p:spPr bwMode="auto">
                      <a:xfrm>
                        <a:off x="1828637" y="2204864"/>
                        <a:ext cx="3529012" cy="37592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2423592" y="1295390"/>
            <a:ext cx="2339102" cy="523220"/>
          </a:xfrm>
          <a:prstGeom prst="rect">
            <a:avLst/>
          </a:prstGeom>
          <a:noFill/>
        </p:spPr>
        <p:txBody>
          <a:bodyPr wrap="none" rtlCol="0">
            <a:spAutoFit/>
          </a:bodyPr>
          <a:lstStyle/>
          <a:p>
            <a:r>
              <a:rPr lang="zh-CN" altLang="en-US" sz="2800" b="1" dirty="0">
                <a:latin typeface="华文中宋" panose="02010600040101010101" pitchFamily="2" charset="-122"/>
                <a:ea typeface="华文中宋" panose="02010600040101010101" pitchFamily="2" charset="-122"/>
              </a:rPr>
              <a:t>解答：由公式</a:t>
            </a:r>
          </a:p>
        </p:txBody>
      </p:sp>
      <p:cxnSp>
        <p:nvCxnSpPr>
          <p:cNvPr id="5" name="直接箭头连接符 4"/>
          <p:cNvCxnSpPr/>
          <p:nvPr/>
        </p:nvCxnSpPr>
        <p:spPr>
          <a:xfrm>
            <a:off x="4274108" y="2492896"/>
            <a:ext cx="72008" cy="10801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999656" y="2434698"/>
            <a:ext cx="0" cy="11965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095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body" idx="4294967295"/>
          </p:nvPr>
        </p:nvSpPr>
        <p:spPr/>
        <p:txBody>
          <a:bodyPr/>
          <a:lstStyle/>
          <a:p>
            <a:pPr eaLnBrk="1" hangingPunct="1"/>
            <a:r>
              <a:rPr lang="zh-CN" altLang="en-US" b="1" dirty="0"/>
              <a:t>所以：</a:t>
            </a:r>
          </a:p>
          <a:p>
            <a:pPr eaLnBrk="1" hangingPunct="1"/>
            <a:endParaRPr lang="zh-CN" altLang="en-US" b="1" dirty="0"/>
          </a:p>
          <a:p>
            <a:pPr eaLnBrk="1" hangingPunct="1"/>
            <a:endParaRPr lang="zh-CN" altLang="en-US" dirty="0"/>
          </a:p>
          <a:p>
            <a:pPr eaLnBrk="1" hangingPunct="1"/>
            <a:r>
              <a:rPr lang="zh-CN" altLang="en-US" b="1" dirty="0"/>
              <a:t>由于：</a:t>
            </a:r>
          </a:p>
          <a:p>
            <a:pPr eaLnBrk="1" hangingPunct="1">
              <a:buFont typeface="Wingdings" pitchFamily="2" charset="2"/>
              <a:buNone/>
            </a:pPr>
            <a:endParaRPr lang="zh-CN" altLang="en-US" dirty="0"/>
          </a:p>
          <a:p>
            <a:pPr eaLnBrk="1" hangingPunct="1"/>
            <a:r>
              <a:rPr lang="zh-CN" altLang="en-US" b="1"/>
              <a:t>所以：</a:t>
            </a:r>
          </a:p>
        </p:txBody>
      </p:sp>
      <p:graphicFrame>
        <p:nvGraphicFramePr>
          <p:cNvPr id="193539" name="Object 3"/>
          <p:cNvGraphicFramePr>
            <a:graphicFrameLocks noChangeAspect="1"/>
          </p:cNvGraphicFramePr>
          <p:nvPr/>
        </p:nvGraphicFramePr>
        <p:xfrm>
          <a:off x="4583113" y="1916113"/>
          <a:ext cx="2462212" cy="792162"/>
        </p:xfrm>
        <a:graphic>
          <a:graphicData uri="http://schemas.openxmlformats.org/presentationml/2006/ole">
            <mc:AlternateContent xmlns:mc="http://schemas.openxmlformats.org/markup-compatibility/2006">
              <mc:Choice xmlns:v="urn:schemas-microsoft-com:vml" Requires="v">
                <p:oleObj spid="_x0000_s59394" name="Equation" r:id="rId3" imgW="748975" imgH="241195" progId="Equation.DSMT4">
                  <p:embed/>
                </p:oleObj>
              </mc:Choice>
              <mc:Fallback>
                <p:oleObj name="Equation" r:id="rId3" imgW="748975" imgH="24119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113" y="1916113"/>
                        <a:ext cx="2462212"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3541" name="Object 5"/>
          <p:cNvGraphicFramePr>
            <a:graphicFrameLocks noChangeAspect="1"/>
          </p:cNvGraphicFramePr>
          <p:nvPr/>
        </p:nvGraphicFramePr>
        <p:xfrm>
          <a:off x="4079876" y="4941889"/>
          <a:ext cx="6373813" cy="674687"/>
        </p:xfrm>
        <a:graphic>
          <a:graphicData uri="http://schemas.openxmlformats.org/presentationml/2006/ole">
            <mc:AlternateContent xmlns:mc="http://schemas.openxmlformats.org/markup-compatibility/2006">
              <mc:Choice xmlns:v="urn:schemas-microsoft-com:vml" Requires="v">
                <p:oleObj spid="_x0000_s59395" name="Equation" r:id="rId5" imgW="2578100" imgH="241300" progId="Equation.DSMT4">
                  <p:embed/>
                </p:oleObj>
              </mc:Choice>
              <mc:Fallback>
                <p:oleObj name="Equation" r:id="rId5" imgW="25781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6" y="4941889"/>
                        <a:ext cx="6373813" cy="67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B49BA91-B825-4CAA-8C1B-765251D2A8C3}"/>
                  </a:ext>
                </a:extLst>
              </p:cNvPr>
              <p:cNvSpPr txBox="1"/>
              <p:nvPr/>
            </p:nvSpPr>
            <p:spPr>
              <a:xfrm>
                <a:off x="4583113" y="3429000"/>
                <a:ext cx="232275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r>
                            <a:rPr lang="zh-CN" altLang="en-US" sz="3600" i="1" smtClean="0">
                              <a:latin typeface="Cambria Math" panose="02040503050406030204" pitchFamily="18" charset="0"/>
                            </a:rPr>
                            <m:t>𝜀</m:t>
                          </m:r>
                        </m:e>
                        <m:sub>
                          <m:r>
                            <a:rPr lang="en-US" altLang="zh-CN" sz="3600" b="0" i="1" smtClean="0">
                              <a:latin typeface="Cambria Math" panose="02040503050406030204" pitchFamily="18" charset="0"/>
                            </a:rPr>
                            <m:t>2</m:t>
                          </m:r>
                        </m:sub>
                      </m:sSub>
                      <m:r>
                        <a:rPr lang="en-US" altLang="zh-CN" sz="3600" i="1" smtClean="0">
                          <a:latin typeface="Cambria Math" panose="02040503050406030204" pitchFamily="18" charset="0"/>
                        </a:rPr>
                        <m:t>=</m:t>
                      </m:r>
                      <m:r>
                        <a:rPr lang="en-US" altLang="zh-CN" sz="3600" i="1" smtClean="0">
                          <a:latin typeface="Cambria Math" panose="02040503050406030204" pitchFamily="18" charset="0"/>
                          <a:ea typeface="Cambria Math" panose="02040503050406030204" pitchFamily="18" charset="0"/>
                        </a:rPr>
                        <m:t>−</m:t>
                      </m:r>
                      <m:r>
                        <a:rPr lang="zh-CN" altLang="en-US" sz="3600" i="1" smtClean="0">
                          <a:latin typeface="Cambria Math" panose="02040503050406030204" pitchFamily="18" charset="0"/>
                          <a:ea typeface="Cambria Math" panose="02040503050406030204" pitchFamily="18" charset="0"/>
                        </a:rPr>
                        <m:t>𝜇</m:t>
                      </m:r>
                      <m:sSub>
                        <m:sSubPr>
                          <m:ctrlPr>
                            <a:rPr lang="en-US" altLang="zh-CN" sz="3600" i="1" smtClean="0">
                              <a:latin typeface="Cambria Math" panose="02040503050406030204" pitchFamily="18" charset="0"/>
                              <a:ea typeface="Cambria Math" panose="02040503050406030204" pitchFamily="18" charset="0"/>
                            </a:rPr>
                          </m:ctrlPr>
                        </m:sSubPr>
                        <m:e>
                          <m:r>
                            <a:rPr lang="zh-CN" altLang="en-US" sz="3600" i="1" smtClean="0">
                              <a:latin typeface="Cambria Math" panose="02040503050406030204" pitchFamily="18" charset="0"/>
                              <a:ea typeface="Cambria Math" panose="02040503050406030204" pitchFamily="18" charset="0"/>
                            </a:rPr>
                            <m:t>𝜀</m:t>
                          </m:r>
                        </m:e>
                        <m:sub>
                          <m:r>
                            <a:rPr lang="en-US" altLang="zh-CN" sz="3600" b="0" i="1" smtClean="0">
                              <a:latin typeface="Cambria Math" panose="02040503050406030204" pitchFamily="18" charset="0"/>
                              <a:ea typeface="Cambria Math" panose="02040503050406030204" pitchFamily="18" charset="0"/>
                            </a:rPr>
                            <m:t>1</m:t>
                          </m:r>
                        </m:sub>
                      </m:sSub>
                    </m:oMath>
                  </m:oMathPara>
                </a14:m>
                <a:endParaRPr lang="zh-CN" altLang="en-US" sz="3600" dirty="0"/>
              </a:p>
            </p:txBody>
          </p:sp>
        </mc:Choice>
        <mc:Fallback xmlns="">
          <p:sp>
            <p:nvSpPr>
              <p:cNvPr id="2" name="文本框 1">
                <a:extLst>
                  <a:ext uri="{FF2B5EF4-FFF2-40B4-BE49-F238E27FC236}">
                    <a16:creationId xmlns:a16="http://schemas.microsoft.com/office/drawing/2014/main" id="{1B49BA91-B825-4CAA-8C1B-765251D2A8C3}"/>
                  </a:ext>
                </a:extLst>
              </p:cNvPr>
              <p:cNvSpPr txBox="1">
                <a:spLocks noRot="1" noChangeAspect="1" noMove="1" noResize="1" noEditPoints="1" noAdjustHandles="1" noChangeArrowheads="1" noChangeShapeType="1" noTextEdit="1"/>
              </p:cNvSpPr>
              <p:nvPr/>
            </p:nvSpPr>
            <p:spPr>
              <a:xfrm>
                <a:off x="4583113" y="3429000"/>
                <a:ext cx="2322751" cy="64633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19276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body" sz="half" idx="4294967295"/>
          </p:nvPr>
        </p:nvSpPr>
        <p:spPr>
          <a:xfrm>
            <a:off x="2805387" y="476673"/>
            <a:ext cx="3810000" cy="617419"/>
          </a:xfrm>
        </p:spPr>
        <p:txBody>
          <a:bodyPr/>
          <a:lstStyle/>
          <a:p>
            <a:pPr eaLnBrk="1" hangingPunct="1"/>
            <a:r>
              <a:rPr lang="zh-CN" altLang="en-US" b="1" dirty="0"/>
              <a:t>对于差动电桥：</a:t>
            </a:r>
          </a:p>
        </p:txBody>
      </p:sp>
      <p:graphicFrame>
        <p:nvGraphicFramePr>
          <p:cNvPr id="194566" name="Object 6"/>
          <p:cNvGraphicFramePr>
            <a:graphicFrameLocks noChangeAspect="1"/>
          </p:cNvGraphicFramePr>
          <p:nvPr/>
        </p:nvGraphicFramePr>
        <p:xfrm>
          <a:off x="4871864" y="3861048"/>
          <a:ext cx="3168650" cy="779462"/>
        </p:xfrm>
        <a:graphic>
          <a:graphicData uri="http://schemas.openxmlformats.org/presentationml/2006/ole">
            <mc:AlternateContent xmlns:mc="http://schemas.openxmlformats.org/markup-compatibility/2006">
              <mc:Choice xmlns:v="urn:schemas-microsoft-com:vml" Requires="v">
                <p:oleObj spid="_x0000_s60418" name="Equation" r:id="rId3" imgW="1600200" imgH="393700" progId="Equation.DSMT4">
                  <p:embed/>
                </p:oleObj>
              </mc:Choice>
              <mc:Fallback>
                <p:oleObj name="Equation" r:id="rId3" imgW="16002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864" y="3861048"/>
                        <a:ext cx="316865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567" name="Object 7"/>
          <p:cNvGraphicFramePr>
            <a:graphicFrameLocks noChangeAspect="1"/>
          </p:cNvGraphicFramePr>
          <p:nvPr/>
        </p:nvGraphicFramePr>
        <p:xfrm>
          <a:off x="4871864" y="4797152"/>
          <a:ext cx="2520950" cy="582612"/>
        </p:xfrm>
        <a:graphic>
          <a:graphicData uri="http://schemas.openxmlformats.org/presentationml/2006/ole">
            <mc:AlternateContent xmlns:mc="http://schemas.openxmlformats.org/markup-compatibility/2006">
              <mc:Choice xmlns:v="urn:schemas-microsoft-com:vml" Requires="v">
                <p:oleObj spid="_x0000_s60419" name="Equation" r:id="rId5" imgW="990600" imgH="228600" progId="Equation.DSMT4">
                  <p:embed/>
                </p:oleObj>
              </mc:Choice>
              <mc:Fallback>
                <p:oleObj name="Equation" r:id="rId5" imgW="990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1864" y="4797152"/>
                        <a:ext cx="2520950"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4223793" y="1291871"/>
                <a:ext cx="3513911" cy="622286"/>
              </a:xfrm>
              <a:prstGeom prst="rect">
                <a:avLst/>
              </a:prstGeom>
              <a:noFill/>
            </p:spPr>
            <p:txBody>
              <a:bodyPr wrap="none" rtlCol="0">
                <a:spAutoFit/>
              </a:bodyPr>
              <a:lstStyle/>
              <a:p>
                <a14:m>
                  <m:oMath xmlns:m="http://schemas.openxmlformats.org/officeDocument/2006/math">
                    <m:sSub>
                      <m:sSubPr>
                        <m:ctrlPr>
                          <a:rPr lang="en-US" altLang="zh-CN" sz="2400" i="1">
                            <a:latin typeface="Cambria Math" panose="02040503050406030204" pitchFamily="18" charset="0"/>
                          </a:rPr>
                        </m:ctrlPr>
                      </m:sSubPr>
                      <m:e>
                        <m:r>
                          <a:rPr lang="en-US" altLang="zh-CN" sz="2400" b="1" i="1">
                            <a:latin typeface="Cambria Math"/>
                          </a:rPr>
                          <m:t>𝑼</m:t>
                        </m:r>
                      </m:e>
                      <m:sub>
                        <m:r>
                          <a:rPr lang="en-US" altLang="zh-CN" sz="2400" b="1" i="1">
                            <a:latin typeface="Cambria Math"/>
                          </a:rPr>
                          <m:t>𝒔𝒄</m:t>
                        </m:r>
                      </m:sub>
                    </m:sSub>
                    <m:r>
                      <a:rPr lang="en-US" altLang="zh-CN" sz="2400" b="1" i="1">
                        <a:latin typeface="Cambria Math"/>
                      </a:rPr>
                      <m:t>=</m:t>
                    </m:r>
                    <m:f>
                      <m:fPr>
                        <m:ctrlPr>
                          <a:rPr lang="en-US" altLang="zh-CN" sz="2400"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oMath>
                </a14:m>
                <a:r>
                  <a:rPr lang="en-US" altLang="zh-CN" sz="2400" dirty="0">
                    <a:latin typeface="华文中宋" panose="02010600040101010101" pitchFamily="2" charset="-122"/>
                    <a:ea typeface="华文中宋" panose="02010600040101010101" pitchFamily="2" charset="-122"/>
                  </a:rPr>
                  <a:t>      </a:t>
                </a:r>
                <a:endParaRPr lang="zh-CN" altLang="en-US" sz="2400"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699792" y="1291871"/>
                <a:ext cx="3513911" cy="622286"/>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717803" y="2047512"/>
                <a:ext cx="2400978"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r>
                        <a:rPr lang="en-US" altLang="zh-CN" sz="2400" b="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r>
                        <a:rPr lang="en-US" altLang="zh-CN" sz="2400" b="1" i="1">
                          <a:latin typeface="Cambria Math"/>
                        </a:rPr>
                        <m:t>)</m:t>
                      </m:r>
                    </m:oMath>
                  </m:oMathPara>
                </a14:m>
                <a:endParaRPr lang="zh-CN" altLang="en-US" sz="2400" b="1" dirty="0">
                  <a:latin typeface="+mn-ea"/>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93803" y="2047512"/>
                <a:ext cx="2400978" cy="781368"/>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749230" y="2982889"/>
                <a:ext cx="2109232"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𝟐</m:t>
                          </m:r>
                        </m:den>
                      </m:f>
                      <m:r>
                        <a:rPr lang="en-US" altLang="zh-CN" sz="2400" b="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r>
                        <a:rPr lang="en-US" altLang="zh-CN" sz="2400" b="1" i="1">
                          <a:latin typeface="Cambria Math"/>
                        </a:rPr>
                        <m:t>)</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225230" y="2982889"/>
                <a:ext cx="2109232" cy="781368"/>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17425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5520" y="1628801"/>
            <a:ext cx="4839786" cy="830997"/>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怎样提高灵敏度：</a:t>
            </a:r>
            <a:r>
              <a:rPr lang="zh-CN" altLang="en-US" sz="2400" b="1" dirty="0">
                <a:latin typeface="华文中宋" panose="02010600040101010101" pitchFamily="2" charset="-122"/>
                <a:ea typeface="华文中宋" panose="02010600040101010101" pitchFamily="2" charset="-122"/>
              </a:rPr>
              <a:t>材料本身特性</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测量电路  </a:t>
            </a:r>
            <a:endParaRPr lang="en-US" altLang="zh-CN" sz="2400" b="1" dirty="0">
              <a:latin typeface="华文中宋" panose="02010600040101010101" pitchFamily="2" charset="-122"/>
              <a:ea typeface="华文中宋" panose="02010600040101010101" pitchFamily="2" charset="-122"/>
            </a:endParaRPr>
          </a:p>
        </p:txBody>
      </p:sp>
      <p:sp>
        <p:nvSpPr>
          <p:cNvPr id="3" name="TextBox 2"/>
          <p:cNvSpPr txBox="1"/>
          <p:nvPr/>
        </p:nvSpPr>
        <p:spPr>
          <a:xfrm>
            <a:off x="1775520" y="620689"/>
            <a:ext cx="3096344"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应用哪一个量来感知：</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graphicFrame>
        <p:nvGraphicFramePr>
          <p:cNvPr id="4" name="对象 3"/>
          <p:cNvGraphicFramePr>
            <a:graphicFrameLocks noGrp="1" noChangeAspect="1"/>
          </p:cNvGraphicFramePr>
          <p:nvPr/>
        </p:nvGraphicFramePr>
        <p:xfrm>
          <a:off x="5397992" y="360790"/>
          <a:ext cx="3397250" cy="1120775"/>
        </p:xfrm>
        <a:graphic>
          <a:graphicData uri="http://schemas.openxmlformats.org/presentationml/2006/ole">
            <mc:AlternateContent xmlns:mc="http://schemas.openxmlformats.org/markup-compatibility/2006">
              <mc:Choice xmlns:v="urn:schemas-microsoft-com:vml" Requires="v">
                <p:oleObj spid="_x0000_s61442" name="Equation" r:id="rId3" imgW="1270000" imgH="419100" progId="Equation.DSMT4">
                  <p:embed/>
                </p:oleObj>
              </mc:Choice>
              <mc:Fallback>
                <p:oleObj name="Equation" r:id="rId3" imgW="1270000" imgH="4191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992" y="360790"/>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7032105" y="1646987"/>
          <a:ext cx="2808287" cy="623888"/>
        </p:xfrm>
        <a:graphic>
          <a:graphicData uri="http://schemas.openxmlformats.org/presentationml/2006/ole">
            <mc:AlternateContent xmlns:mc="http://schemas.openxmlformats.org/markup-compatibility/2006">
              <mc:Choice xmlns:v="urn:schemas-microsoft-com:vml" Requires="v">
                <p:oleObj spid="_x0000_s61443" name="Equation" r:id="rId5" imgW="1028700" imgH="228600" progId="Equation.DSMT4">
                  <p:embed/>
                </p:oleObj>
              </mc:Choice>
              <mc:Fallback>
                <p:oleObj name="Equation" r:id="rId5" imgW="10287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105" y="1646987"/>
                        <a:ext cx="2808287"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对象 8"/>
          <p:cNvGraphicFramePr>
            <a:graphicFrameLocks noChangeAspect="1"/>
          </p:cNvGraphicFramePr>
          <p:nvPr/>
        </p:nvGraphicFramePr>
        <p:xfrm>
          <a:off x="6528049" y="2276873"/>
          <a:ext cx="2719387" cy="879475"/>
        </p:xfrm>
        <a:graphic>
          <a:graphicData uri="http://schemas.openxmlformats.org/presentationml/2006/ole">
            <mc:AlternateContent xmlns:mc="http://schemas.openxmlformats.org/markup-compatibility/2006">
              <mc:Choice xmlns:v="urn:schemas-microsoft-com:vml" Requires="v">
                <p:oleObj spid="_x0000_s61444" name="Equation" r:id="rId7" imgW="1333500" imgH="431800" progId="Equation.DSMT4">
                  <p:embed/>
                </p:oleObj>
              </mc:Choice>
              <mc:Fallback>
                <p:oleObj name="Equation" r:id="rId7" imgW="13335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8049" y="2276873"/>
                        <a:ext cx="271938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7032874" y="3284935"/>
          <a:ext cx="1368425" cy="969962"/>
        </p:xfrm>
        <a:graphic>
          <a:graphicData uri="http://schemas.openxmlformats.org/presentationml/2006/ole">
            <mc:AlternateContent xmlns:mc="http://schemas.openxmlformats.org/markup-compatibility/2006">
              <mc:Choice xmlns:v="urn:schemas-microsoft-com:vml" Requires="v">
                <p:oleObj spid="_x0000_s61445" name="Equation" r:id="rId9" imgW="609336" imgH="431613" progId="Equation.DSMT4">
                  <p:embed/>
                </p:oleObj>
              </mc:Choice>
              <mc:Fallback>
                <p:oleObj name="Equation" r:id="rId9" imgW="609336"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2874" y="3284935"/>
                        <a:ext cx="1368425" cy="9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1811016" y="4823089"/>
            <a:ext cx="7295587" cy="830997"/>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怎样测得准：</a:t>
            </a:r>
            <a:r>
              <a:rPr lang="zh-CN" altLang="en-US" sz="2400" b="1" dirty="0">
                <a:latin typeface="华文中宋" panose="02010600040101010101" pitchFamily="2" charset="-122"/>
                <a:ea typeface="华文中宋" panose="02010600040101010101" pitchFamily="2" charset="-122"/>
              </a:rPr>
              <a:t>横向效应 、动态特性、温度补偿、</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粘贴方式、减少非线性（对称形式）</a:t>
            </a:r>
          </a:p>
        </p:txBody>
      </p:sp>
      <p:sp>
        <p:nvSpPr>
          <p:cNvPr id="12" name="TextBox 11"/>
          <p:cNvSpPr txBox="1"/>
          <p:nvPr/>
        </p:nvSpPr>
        <p:spPr>
          <a:xfrm>
            <a:off x="1858495" y="2636913"/>
            <a:ext cx="1861407"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latin typeface="华文中宋" panose="02010600040101010101" pitchFamily="2" charset="-122"/>
                <a:ea typeface="华文中宋" panose="02010600040101010101" pitchFamily="2" charset="-122"/>
              </a:rPr>
              <a:t>弹性元件 </a:t>
            </a:r>
          </a:p>
        </p:txBody>
      </p:sp>
      <p:sp>
        <p:nvSpPr>
          <p:cNvPr id="13" name="TextBox 12"/>
          <p:cNvSpPr txBox="1"/>
          <p:nvPr/>
        </p:nvSpPr>
        <p:spPr>
          <a:xfrm>
            <a:off x="1858494" y="5894720"/>
            <a:ext cx="4532010"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怎样造出传感器：</a:t>
            </a:r>
            <a:r>
              <a:rPr lang="zh-CN" altLang="en-US" sz="2400" b="1" dirty="0">
                <a:latin typeface="华文中宋" panose="02010600040101010101" pitchFamily="2" charset="-122"/>
                <a:ea typeface="华文中宋" panose="02010600040101010101" pitchFamily="2" charset="-122"/>
              </a:rPr>
              <a:t>结构、材料</a:t>
            </a:r>
          </a:p>
        </p:txBody>
      </p:sp>
      <p:sp>
        <p:nvSpPr>
          <p:cNvPr id="15" name="矩形 14"/>
          <p:cNvSpPr/>
          <p:nvPr/>
        </p:nvSpPr>
        <p:spPr>
          <a:xfrm>
            <a:off x="2256461" y="3722784"/>
            <a:ext cx="2715808" cy="461665"/>
          </a:xfrm>
          <a:prstGeom prst="rect">
            <a:avLst/>
          </a:prstGeom>
        </p:spPr>
        <p:txBody>
          <a:bodyPr wrap="none">
            <a:spAutoFit/>
          </a:bodyPr>
          <a:lstStyle/>
          <a:p>
            <a:r>
              <a:rPr lang="en-US" altLang="zh-CN" sz="2400" b="1" dirty="0">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第一类灵敏度高</a:t>
            </a:r>
            <a:endParaRPr lang="zh-CN" altLang="en-US" sz="2400" b="1" dirty="0">
              <a:latin typeface="华文中宋" panose="02010600040101010101" pitchFamily="2" charset="-122"/>
              <a:ea typeface="华文中宋" panose="02010600040101010101" pitchFamily="2" charset="-122"/>
            </a:endParaRPr>
          </a:p>
        </p:txBody>
      </p:sp>
      <p:sp>
        <p:nvSpPr>
          <p:cNvPr id="5" name="矩形 4"/>
          <p:cNvSpPr/>
          <p:nvPr/>
        </p:nvSpPr>
        <p:spPr>
          <a:xfrm>
            <a:off x="2256461" y="4149081"/>
            <a:ext cx="2408032" cy="461665"/>
          </a:xfrm>
          <a:prstGeom prst="rect">
            <a:avLst/>
          </a:prstGeom>
        </p:spPr>
        <p:txBody>
          <a:bodyPr wrap="none">
            <a:spAutoFit/>
          </a:bodyPr>
          <a:lstStyle/>
          <a:p>
            <a:r>
              <a:rPr lang="en-US" altLang="zh-CN" sz="2400" b="1" dirty="0">
                <a:latin typeface="华文中宋" panose="02010600040101010101" pitchFamily="2" charset="-122"/>
                <a:ea typeface="华文中宋" panose="02010600040101010101" pitchFamily="2" charset="-122"/>
              </a:rPr>
              <a:t>(2)</a:t>
            </a:r>
            <a:r>
              <a:rPr lang="zh-CN" altLang="en-US" sz="2400" b="1" dirty="0">
                <a:solidFill>
                  <a:srgbClr val="FF0000"/>
                </a:solidFill>
                <a:latin typeface="华文中宋" panose="02010600040101010101" pitchFamily="2" charset="-122"/>
                <a:ea typeface="华文中宋" panose="02010600040101010101" pitchFamily="2" charset="-122"/>
              </a:rPr>
              <a:t>第二类线性好</a:t>
            </a:r>
          </a:p>
        </p:txBody>
      </p:sp>
      <p:sp>
        <p:nvSpPr>
          <p:cNvPr id="6" name="矩形 5"/>
          <p:cNvSpPr/>
          <p:nvPr/>
        </p:nvSpPr>
        <p:spPr>
          <a:xfrm>
            <a:off x="1809280" y="3276478"/>
            <a:ext cx="1704313" cy="461665"/>
          </a:xfrm>
          <a:prstGeom prst="rect">
            <a:avLst/>
          </a:prstGeom>
        </p:spPr>
        <p:txBody>
          <a:bodyPr wrap="none">
            <a:spAutoFit/>
          </a:bodyPr>
          <a:lstStyle/>
          <a:p>
            <a:pPr marL="285750" indent="-285750">
              <a:buFont typeface="Arial" panose="020B0604020202020204" pitchFamily="34" charset="0"/>
              <a:buChar char="•"/>
            </a:pPr>
            <a:r>
              <a:rPr lang="zh-CN" altLang="en-US" sz="2400" b="1" dirty="0">
                <a:latin typeface="华文中宋" panose="02010600040101010101" pitchFamily="2" charset="-122"/>
                <a:ea typeface="华文中宋" panose="02010600040101010101" pitchFamily="2" charset="-122"/>
              </a:rPr>
              <a:t>测量电路</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83148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357" name="Picture 5" descr="class_image004_0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7" y="980728"/>
            <a:ext cx="2664333" cy="2397090"/>
          </a:xfrm>
          <a:prstGeom prst="rect">
            <a:avLst/>
          </a:prstGeom>
          <a:noFill/>
          <a:extLst>
            <a:ext uri="{909E8E84-426E-40DD-AFC4-6F175D3DCCD1}">
              <a14:hiddenFill xmlns:a14="http://schemas.microsoft.com/office/drawing/2010/main">
                <a:solidFill>
                  <a:srgbClr val="FFFFFF"/>
                </a:solidFill>
              </a14:hiddenFill>
            </a:ext>
          </a:extLst>
        </p:spPr>
      </p:pic>
      <p:pic>
        <p:nvPicPr>
          <p:cNvPr id="612359" name="Picture 7" descr="654929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738" y="260350"/>
            <a:ext cx="4824412" cy="2814638"/>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descr="u=2212812669,793784664&amp;fm=23&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7" y="3646254"/>
            <a:ext cx="2716039" cy="2733844"/>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descr="u=1902348504,461098651&amp;fm=23&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176" y="3213100"/>
            <a:ext cx="4608513" cy="32400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35561" y="260351"/>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传感器产品</a:t>
            </a:r>
          </a:p>
        </p:txBody>
      </p:sp>
    </p:spTree>
    <p:extLst>
      <p:ext uri="{BB962C8B-B14F-4D97-AF65-F5344CB8AC3E}">
        <p14:creationId xmlns:p14="http://schemas.microsoft.com/office/powerpoint/2010/main" val="1630784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lass_image004_0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60350"/>
            <a:ext cx="6984702" cy="62841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u=2212812669,793784664&amp;fm=23&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232638">
            <a:off x="8213022" y="2155361"/>
            <a:ext cx="1574006" cy="158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1260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9536" y="116633"/>
            <a:ext cx="7488832" cy="649408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给定条件：</a:t>
            </a:r>
            <a:r>
              <a:rPr lang="zh-CN" altLang="en-US" sz="2400" b="1" dirty="0">
                <a:latin typeface="华文中宋" panose="02010600040101010101" pitchFamily="2" charset="-122"/>
                <a:ea typeface="华文中宋" panose="02010600040101010101" pitchFamily="2" charset="-122"/>
              </a:rPr>
              <a:t>被测量、材料、原理、应用环境；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被测量、材料、应用环境；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被测量；    材料；       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1000" b="1" dirty="0">
                <a:latin typeface="华文中宋" panose="02010600040101010101" pitchFamily="2" charset="-122"/>
                <a:ea typeface="华文中宋" panose="02010600040101010101" pitchFamily="2" charset="-122"/>
              </a:rPr>
              <a:t>   </a:t>
            </a:r>
            <a:r>
              <a:rPr lang="en-US" altLang="zh-CN" sz="28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                          </a:t>
            </a: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分析被测量的性质特点</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物理关系（理论依据）</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确定将要使用的参数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构建传感器结构    结构</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p>
        </p:txBody>
      </p:sp>
      <p:sp>
        <p:nvSpPr>
          <p:cNvPr id="3" name="矩形 2"/>
          <p:cNvSpPr/>
          <p:nvPr/>
        </p:nvSpPr>
        <p:spPr>
          <a:xfrm>
            <a:off x="6672065" y="4081066"/>
            <a:ext cx="3867361" cy="2677656"/>
          </a:xfrm>
          <a:prstGeom prst="rect">
            <a:avLst/>
          </a:prstGeom>
          <a:ln>
            <a:solidFill>
              <a:srgbClr val="FF0000"/>
            </a:solid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9046728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9536" y="116633"/>
            <a:ext cx="7488832" cy="532453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、给定条件：</a:t>
            </a:r>
            <a:r>
              <a:rPr lang="zh-CN" altLang="en-US" sz="2400" b="1" dirty="0">
                <a:latin typeface="华文中宋" panose="02010600040101010101" pitchFamily="2" charset="-122"/>
                <a:ea typeface="华文中宋" panose="02010600040101010101" pitchFamily="2" charset="-122"/>
              </a:rPr>
              <a:t>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、物理关系；</a:t>
            </a:r>
            <a:endParaRPr lang="en-US" altLang="zh-CN" sz="2400" b="1" dirty="0">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、分析确定所含可使用的参数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4</a:t>
            </a: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分析被测量的性质特点</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6</a:t>
            </a:r>
            <a:r>
              <a:rPr lang="zh-CN" altLang="en-US" sz="2400" b="1" dirty="0">
                <a:solidFill>
                  <a:srgbClr val="0000CC"/>
                </a:solidFill>
                <a:latin typeface="华文中宋" panose="02010600040101010101" pitchFamily="2" charset="-122"/>
                <a:ea typeface="华文中宋" panose="02010600040101010101" pitchFamily="2" charset="-122"/>
              </a:rPr>
              <a:t>、构建传感器结构    结构</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7</a:t>
            </a: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8</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9</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p:txBody>
      </p:sp>
      <p:sp>
        <p:nvSpPr>
          <p:cNvPr id="3" name="矩形 2"/>
          <p:cNvSpPr/>
          <p:nvPr/>
        </p:nvSpPr>
        <p:spPr>
          <a:xfrm>
            <a:off x="6672065" y="4081066"/>
            <a:ext cx="3867361" cy="2677656"/>
          </a:xfrm>
          <a:prstGeom prst="rect">
            <a:avLst/>
          </a:prstGeom>
          <a:ln>
            <a:solidFill>
              <a:srgbClr val="FF0000"/>
            </a:solid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984048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4CA2E29-F9D7-4EE7-BB7D-38E25DAEB47A}"/>
              </a:ext>
            </a:extLst>
          </p:cNvPr>
          <p:cNvSpPr/>
          <p:nvPr/>
        </p:nvSpPr>
        <p:spPr>
          <a:xfrm>
            <a:off x="2144277" y="620689"/>
            <a:ext cx="5907386" cy="461665"/>
          </a:xfrm>
          <a:prstGeom prst="rect">
            <a:avLst/>
          </a:prstGeom>
        </p:spPr>
        <p:txBody>
          <a:bodyPr wrap="none">
            <a:spAutoFit/>
          </a:bodyPr>
          <a:lstStyle/>
          <a:p>
            <a:r>
              <a:rPr lang="zh-CN" altLang="en-US" sz="2400" b="1" kern="0" dirty="0">
                <a:solidFill>
                  <a:srgbClr val="0000CC"/>
                </a:solidFill>
                <a:latin typeface="微软雅黑" panose="020B0503020204020204" pitchFamily="34" charset="-122"/>
                <a:ea typeface="微软雅黑" panose="020B0503020204020204" pitchFamily="34" charset="-122"/>
              </a:rPr>
              <a:t>三、本“课程领域”的难题和发展方向 ？</a:t>
            </a:r>
            <a:r>
              <a:rPr lang="en-US" altLang="zh-CN" sz="2400" b="1" kern="0" dirty="0">
                <a:solidFill>
                  <a:srgbClr val="0000CC"/>
                </a:solidFill>
                <a:latin typeface="微软雅黑" panose="020B0503020204020204" pitchFamily="34" charset="-122"/>
                <a:ea typeface="微软雅黑" panose="020B0503020204020204" pitchFamily="34" charset="-122"/>
              </a:rPr>
              <a:t> </a:t>
            </a:r>
            <a:endParaRPr lang="zh-CN" altLang="en-US" sz="2400" dirty="0">
              <a:solidFill>
                <a:srgbClr val="0000CC"/>
              </a:solidFill>
              <a:latin typeface="微软雅黑" panose="020B0503020204020204" pitchFamily="34" charset="-122"/>
              <a:ea typeface="微软雅黑" panose="020B0503020204020204" pitchFamily="34" charset="-122"/>
            </a:endParaRPr>
          </a:p>
        </p:txBody>
      </p:sp>
      <p:pic>
        <p:nvPicPr>
          <p:cNvPr id="4" name="Picture 4" descr="http://img1.gtimg.com/tech/pics/hv1/189/24/2173/141305634.jpg">
            <a:extLst>
              <a:ext uri="{FF2B5EF4-FFF2-40B4-BE49-F238E27FC236}">
                <a16:creationId xmlns:a16="http://schemas.microsoft.com/office/drawing/2014/main" id="{44CEB04A-98B6-4697-AB81-0D7CE34F73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9616" y="1159946"/>
            <a:ext cx="1957292" cy="13058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E7E7412-C778-4533-880E-C8A1DEDDA813}"/>
              </a:ext>
            </a:extLst>
          </p:cNvPr>
          <p:cNvSpPr/>
          <p:nvPr/>
        </p:nvSpPr>
        <p:spPr>
          <a:xfrm>
            <a:off x="2875224" y="2524347"/>
            <a:ext cx="1758815" cy="461665"/>
          </a:xfrm>
          <a:prstGeom prst="rect">
            <a:avLst/>
          </a:prstGeom>
        </p:spPr>
        <p:txBody>
          <a:bodyPr wrap="none">
            <a:spAutoFit/>
          </a:bodyPr>
          <a:lstStyle/>
          <a:p>
            <a:r>
              <a:rPr lang="en-US" altLang="zh-CN" sz="1200" b="1" dirty="0">
                <a:solidFill>
                  <a:srgbClr val="0000CC"/>
                </a:solidFill>
                <a:latin typeface="微软雅黑" panose="020B0503020204020204" pitchFamily="34" charset="-122"/>
                <a:ea typeface="微软雅黑" panose="020B0503020204020204" pitchFamily="34" charset="-122"/>
              </a:rPr>
              <a:t>2016</a:t>
            </a:r>
            <a:r>
              <a:rPr lang="zh-CN" altLang="en-US" sz="1200" b="1" dirty="0">
                <a:solidFill>
                  <a:srgbClr val="0000CC"/>
                </a:solidFill>
                <a:latin typeface="微软雅黑" panose="020B0503020204020204" pitchFamily="34" charset="-122"/>
                <a:ea typeface="微软雅黑" panose="020B0503020204020204" pitchFamily="34" charset="-122"/>
              </a:rPr>
              <a:t>年 </a:t>
            </a:r>
            <a:r>
              <a:rPr lang="en-US" altLang="zh-CN" sz="1200" b="1" dirty="0">
                <a:solidFill>
                  <a:srgbClr val="0000CC"/>
                </a:solidFill>
                <a:latin typeface="微软雅黑" panose="020B0503020204020204" pitchFamily="34" charset="-122"/>
                <a:ea typeface="微软雅黑" panose="020B0503020204020204" pitchFamily="34" charset="-122"/>
              </a:rPr>
              <a:t>LIGO</a:t>
            </a:r>
            <a:r>
              <a:rPr lang="zh-CN" altLang="en-US" sz="1200" b="1" dirty="0">
                <a:solidFill>
                  <a:srgbClr val="0000CC"/>
                </a:solidFill>
                <a:latin typeface="微软雅黑" panose="020B0503020204020204" pitchFamily="34" charset="-122"/>
                <a:ea typeface="微软雅黑" panose="020B0503020204020204" pitchFamily="34" charset="-122"/>
              </a:rPr>
              <a:t>首次直接</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探测到引力波</a:t>
            </a:r>
          </a:p>
        </p:txBody>
      </p:sp>
      <p:sp>
        <p:nvSpPr>
          <p:cNvPr id="6" name="矩形 5">
            <a:extLst>
              <a:ext uri="{FF2B5EF4-FFF2-40B4-BE49-F238E27FC236}">
                <a16:creationId xmlns:a16="http://schemas.microsoft.com/office/drawing/2014/main" id="{418E7A0F-48F9-4936-AD8D-2F85C9051791}"/>
              </a:ext>
            </a:extLst>
          </p:cNvPr>
          <p:cNvSpPr/>
          <p:nvPr/>
        </p:nvSpPr>
        <p:spPr>
          <a:xfrm>
            <a:off x="4634039" y="2486415"/>
            <a:ext cx="1794081" cy="461665"/>
          </a:xfrm>
          <a:prstGeom prst="rect">
            <a:avLst/>
          </a:prstGeom>
        </p:spPr>
        <p:txBody>
          <a:bodyPr wrap="none">
            <a:spAutoFit/>
          </a:bodyPr>
          <a:lstStyle/>
          <a:p>
            <a:r>
              <a:rPr lang="en-US" altLang="zh-CN" sz="1200" b="1" dirty="0">
                <a:solidFill>
                  <a:srgbClr val="0000CC"/>
                </a:solidFill>
                <a:latin typeface="微软雅黑" panose="020B0503020204020204" pitchFamily="34" charset="-122"/>
                <a:ea typeface="微软雅黑" panose="020B0503020204020204" pitchFamily="34" charset="-122"/>
              </a:rPr>
              <a:t>2017</a:t>
            </a:r>
            <a:r>
              <a:rPr lang="zh-CN" altLang="en-US" sz="1200" b="1" dirty="0">
                <a:solidFill>
                  <a:srgbClr val="0000CC"/>
                </a:solidFill>
                <a:latin typeface="微软雅黑" panose="020B0503020204020204" pitchFamily="34" charset="-122"/>
                <a:ea typeface="微软雅黑" panose="020B0503020204020204" pitchFamily="34" charset="-122"/>
              </a:rPr>
              <a:t>年引力波开启多信</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en-US" sz="1200" b="1" dirty="0">
                <a:solidFill>
                  <a:srgbClr val="0000CC"/>
                </a:solidFill>
                <a:latin typeface="微软雅黑" panose="020B0503020204020204" pitchFamily="34" charset="-122"/>
                <a:ea typeface="微软雅黑" panose="020B0503020204020204" pitchFamily="34" charset="-122"/>
              </a:rPr>
              <a:t>使天文学时代</a:t>
            </a:r>
            <a:endParaRPr lang="zh-CN" altLang="en-US" sz="1200" dirty="0">
              <a:solidFill>
                <a:srgbClr val="0000CC"/>
              </a:solidFill>
              <a:latin typeface="微软雅黑" panose="020B0503020204020204" pitchFamily="34" charset="-122"/>
              <a:ea typeface="微软雅黑" panose="020B0503020204020204" pitchFamily="34" charset="-122"/>
            </a:endParaRPr>
          </a:p>
        </p:txBody>
      </p:sp>
      <p:pic>
        <p:nvPicPr>
          <p:cNvPr id="7" name="图片 6" descr="http://image109.360doc.com/DownloadImg/2018/01/0707/121187826_4_20180107074958987.jpg">
            <a:extLst>
              <a:ext uri="{FF2B5EF4-FFF2-40B4-BE49-F238E27FC236}">
                <a16:creationId xmlns:a16="http://schemas.microsoft.com/office/drawing/2014/main" id="{9F1C79D9-F49D-43AC-AC0B-919468C76C4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8773" y="1160434"/>
            <a:ext cx="1944144" cy="1305392"/>
          </a:xfrm>
          <a:prstGeom prst="rect">
            <a:avLst/>
          </a:prstGeom>
          <a:noFill/>
          <a:ln>
            <a:noFill/>
          </a:ln>
        </p:spPr>
      </p:pic>
      <p:sp>
        <p:nvSpPr>
          <p:cNvPr id="8" name="文本框 7">
            <a:extLst>
              <a:ext uri="{FF2B5EF4-FFF2-40B4-BE49-F238E27FC236}">
                <a16:creationId xmlns:a16="http://schemas.microsoft.com/office/drawing/2014/main" id="{C7A539E9-E074-40D0-8065-43766FEF3E87}"/>
              </a:ext>
            </a:extLst>
          </p:cNvPr>
          <p:cNvSpPr txBox="1"/>
          <p:nvPr/>
        </p:nvSpPr>
        <p:spPr>
          <a:xfrm>
            <a:off x="1703513" y="1412776"/>
            <a:ext cx="779039" cy="400110"/>
          </a:xfrm>
          <a:prstGeom prst="rect">
            <a:avLst/>
          </a:prstGeom>
          <a:noFill/>
        </p:spPr>
        <p:txBody>
          <a:bodyPr wrap="square" rtlCol="0">
            <a:sp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举例：</a:t>
            </a:r>
          </a:p>
        </p:txBody>
      </p:sp>
      <p:sp>
        <p:nvSpPr>
          <p:cNvPr id="9" name="矩形 8">
            <a:extLst>
              <a:ext uri="{FF2B5EF4-FFF2-40B4-BE49-F238E27FC236}">
                <a16:creationId xmlns:a16="http://schemas.microsoft.com/office/drawing/2014/main" id="{BAE00265-73E7-415A-B3F8-B1AD029ACC21}"/>
              </a:ext>
            </a:extLst>
          </p:cNvPr>
          <p:cNvSpPr/>
          <p:nvPr/>
        </p:nvSpPr>
        <p:spPr>
          <a:xfrm>
            <a:off x="6816080" y="1052737"/>
            <a:ext cx="3366120" cy="1846659"/>
          </a:xfrm>
          <a:prstGeom prst="rect">
            <a:avLst/>
          </a:prstGeom>
        </p:spPr>
        <p:txBody>
          <a:bodyPr wrap="square">
            <a:spAutoFit/>
          </a:bodyPr>
          <a:lstStyle/>
          <a:p>
            <a:r>
              <a:rPr lang="en-US" altLang="zh-CN" sz="1600" b="1" kern="0" dirty="0">
                <a:solidFill>
                  <a:srgbClr val="0000CC"/>
                </a:solidFill>
                <a:latin typeface="华文中宋" panose="02010600040101010101" pitchFamily="2" charset="-122"/>
                <a:ea typeface="华文中宋" panose="02010600040101010101" pitchFamily="2" charset="-122"/>
              </a:rPr>
              <a:t>LIGO</a:t>
            </a:r>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与意大利的引力波天文台</a:t>
            </a:r>
            <a:endParaRPr lang="en-US"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endParaRPr>
          </a:p>
          <a:p>
            <a:r>
              <a:rPr lang="en-US" altLang="zh-CN" sz="1600" b="1" kern="0" dirty="0">
                <a:solidFill>
                  <a:srgbClr val="0000CC"/>
                </a:solidFill>
                <a:latin typeface="华文中宋" panose="02010600040101010101" pitchFamily="2" charset="-122"/>
                <a:ea typeface="华文中宋" panose="02010600040101010101" pitchFamily="2" charset="-122"/>
              </a:rPr>
              <a:t>Virgo</a:t>
            </a:r>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又探测到了来自双中子星</a:t>
            </a:r>
            <a:endParaRPr lang="en-US"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endParaRPr>
          </a:p>
          <a:p>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并合的引力波</a:t>
            </a:r>
            <a:r>
              <a:rPr lang="zh-CN" altLang="en-US"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a:t>
            </a:r>
            <a:r>
              <a:rPr lang="zh-CN" altLang="zh-CN" sz="1600" b="1" dirty="0">
                <a:latin typeface="华文中宋" panose="02010600040101010101" pitchFamily="2" charset="-122"/>
                <a:ea typeface="华文中宋" panose="02010600040101010101" pitchFamily="2" charset="-122"/>
              </a:rPr>
              <a:t>之后的几天，</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全球</a:t>
            </a:r>
            <a:r>
              <a:rPr lang="en-US" altLang="zh-CN" sz="1600" b="1" dirty="0">
                <a:latin typeface="华文中宋" panose="02010600040101010101" pitchFamily="2" charset="-122"/>
                <a:ea typeface="华文中宋" panose="02010600040101010101" pitchFamily="2" charset="-122"/>
              </a:rPr>
              <a:t>70</a:t>
            </a:r>
            <a:r>
              <a:rPr lang="zh-CN" altLang="zh-CN" sz="1600" b="1" dirty="0">
                <a:latin typeface="华文中宋" panose="02010600040101010101" pitchFamily="2" charset="-122"/>
                <a:ea typeface="华文中宋" panose="02010600040101010101" pitchFamily="2" charset="-122"/>
              </a:rPr>
              <a:t>多台望远镜在射电、红外、</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可见光、</a:t>
            </a:r>
            <a:r>
              <a:rPr lang="en-US" altLang="zh-CN" sz="1600" b="1" dirty="0">
                <a:latin typeface="华文中宋" panose="02010600040101010101" pitchFamily="2" charset="-122"/>
                <a:ea typeface="华文中宋" panose="02010600040101010101" pitchFamily="2" charset="-122"/>
              </a:rPr>
              <a:t>X</a:t>
            </a:r>
            <a:r>
              <a:rPr lang="zh-CN" altLang="zh-CN" sz="1600" b="1" dirty="0">
                <a:latin typeface="华文中宋" panose="02010600040101010101" pitchFamily="2" charset="-122"/>
                <a:ea typeface="华文中宋" panose="02010600040101010101" pitchFamily="2" charset="-122"/>
              </a:rPr>
              <a:t>射线和γ射线等各波段</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对引力波的电磁对应体进行了观测</a:t>
            </a:r>
            <a:r>
              <a:rPr lang="zh-CN" altLang="en-US" sz="1600" b="1" dirty="0">
                <a:latin typeface="华文中宋" panose="02010600040101010101" pitchFamily="2" charset="-122"/>
                <a:ea typeface="华文中宋" panose="02010600040101010101" pitchFamily="2" charset="-122"/>
              </a:rPr>
              <a:t>。</a:t>
            </a:r>
            <a:endParaRPr lang="en-US" altLang="zh-CN" sz="1600" b="1" dirty="0">
              <a:latin typeface="华文中宋" panose="02010600040101010101" pitchFamily="2" charset="-122"/>
              <a:ea typeface="华文中宋" panose="02010600040101010101" pitchFamily="2" charset="-122"/>
            </a:endParaRPr>
          </a:p>
          <a:p>
            <a:r>
              <a:rPr lang="zh-CN" altLang="zh-CN" sz="1600" b="1" dirty="0">
                <a:solidFill>
                  <a:srgbClr val="FF0000"/>
                </a:solidFill>
                <a:latin typeface="华文中宋" panose="02010600040101010101" pitchFamily="2" charset="-122"/>
                <a:ea typeface="华文中宋" panose="02010600040101010101" pitchFamily="2" charset="-122"/>
              </a:rPr>
              <a:t>天文学进入了多信使时代</a:t>
            </a:r>
            <a:r>
              <a:rPr lang="zh-CN" altLang="zh-CN" sz="1600" dirty="0">
                <a:solidFill>
                  <a:srgbClr val="0000CC"/>
                </a:solidFill>
                <a:latin typeface="华文中宋" panose="02010600040101010101" pitchFamily="2" charset="-122"/>
                <a:ea typeface="华文中宋" panose="02010600040101010101" pitchFamily="2" charset="-122"/>
              </a:rPr>
              <a:t>。</a:t>
            </a:r>
            <a:endParaRPr lang="zh-CN" altLang="en-US" sz="1600" b="1" dirty="0">
              <a:solidFill>
                <a:srgbClr val="0000CC"/>
              </a:solidFill>
              <a:latin typeface="华文中宋" panose="02010600040101010101" pitchFamily="2" charset="-122"/>
              <a:ea typeface="华文中宋" panose="02010600040101010101" pitchFamily="2" charset="-122"/>
            </a:endParaRPr>
          </a:p>
        </p:txBody>
      </p:sp>
      <p:pic>
        <p:nvPicPr>
          <p:cNvPr id="11" name="图片 10">
            <a:extLst>
              <a:ext uri="{FF2B5EF4-FFF2-40B4-BE49-F238E27FC236}">
                <a16:creationId xmlns:a16="http://schemas.microsoft.com/office/drawing/2014/main" id="{C5E46B21-D72E-476C-86F2-D2ABBC3DFD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4520" y="2927207"/>
            <a:ext cx="1808381" cy="1672753"/>
          </a:xfrm>
          <a:prstGeom prst="rect">
            <a:avLst/>
          </a:prstGeom>
        </p:spPr>
      </p:pic>
      <p:pic>
        <p:nvPicPr>
          <p:cNvPr id="13" name="图片 12">
            <a:extLst>
              <a:ext uri="{FF2B5EF4-FFF2-40B4-BE49-F238E27FC236}">
                <a16:creationId xmlns:a16="http://schemas.microsoft.com/office/drawing/2014/main" id="{8E6622EF-49B4-442A-BD82-CC589A2DFE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9653" y="2980371"/>
            <a:ext cx="1894866" cy="1566423"/>
          </a:xfrm>
          <a:prstGeom prst="rect">
            <a:avLst/>
          </a:prstGeom>
        </p:spPr>
      </p:pic>
      <p:sp>
        <p:nvSpPr>
          <p:cNvPr id="14" name="矩形 13">
            <a:extLst>
              <a:ext uri="{FF2B5EF4-FFF2-40B4-BE49-F238E27FC236}">
                <a16:creationId xmlns:a16="http://schemas.microsoft.com/office/drawing/2014/main" id="{4F44E0A8-3ACB-4A08-A1EA-C433FAD97D14}"/>
              </a:ext>
            </a:extLst>
          </p:cNvPr>
          <p:cNvSpPr/>
          <p:nvPr/>
        </p:nvSpPr>
        <p:spPr>
          <a:xfrm>
            <a:off x="6573949" y="4627772"/>
            <a:ext cx="3498073" cy="307777"/>
          </a:xfrm>
          <a:prstGeom prst="rect">
            <a:avLst/>
          </a:prstGeom>
        </p:spPr>
        <p:txBody>
          <a:bodyPr wrap="non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LIGO</a:t>
            </a:r>
            <a:r>
              <a:rPr lang="zh-CN" altLang="en-US" sz="1400" b="1" dirty="0">
                <a:solidFill>
                  <a:srgbClr val="0000CC"/>
                </a:solidFill>
                <a:latin typeface="微软雅黑" panose="020B0503020204020204" pitchFamily="34" charset="-122"/>
                <a:ea typeface="微软雅黑" panose="020B0503020204020204" pitchFamily="34" charset="-122"/>
              </a:rPr>
              <a:t>呈现巨大的</a:t>
            </a:r>
            <a:r>
              <a:rPr lang="en-US" altLang="zh-CN" sz="1400" b="1" dirty="0">
                <a:solidFill>
                  <a:srgbClr val="0000CC"/>
                </a:solidFill>
                <a:latin typeface="微软雅黑" panose="020B0503020204020204" pitchFamily="34" charset="-122"/>
                <a:ea typeface="微软雅黑" panose="020B0503020204020204" pitchFamily="34" charset="-122"/>
              </a:rPr>
              <a:t>L</a:t>
            </a:r>
            <a:r>
              <a:rPr lang="zh-CN" altLang="en-US" sz="1400" b="1" dirty="0">
                <a:solidFill>
                  <a:srgbClr val="0000CC"/>
                </a:solidFill>
                <a:latin typeface="微软雅黑" panose="020B0503020204020204" pitchFamily="34" charset="-122"/>
                <a:ea typeface="微软雅黑" panose="020B0503020204020204" pitchFamily="34" charset="-122"/>
              </a:rPr>
              <a:t>形，每一边都有</a:t>
            </a:r>
            <a:r>
              <a:rPr lang="en-US" altLang="zh-CN" sz="1400" b="1" dirty="0">
                <a:solidFill>
                  <a:srgbClr val="0000CC"/>
                </a:solidFill>
                <a:latin typeface="微软雅黑" panose="020B0503020204020204" pitchFamily="34" charset="-122"/>
                <a:ea typeface="微软雅黑" panose="020B0503020204020204" pitchFamily="34" charset="-122"/>
              </a:rPr>
              <a:t>4</a:t>
            </a:r>
            <a:r>
              <a:rPr lang="zh-CN" altLang="en-US" sz="1400" b="1" dirty="0">
                <a:solidFill>
                  <a:srgbClr val="0000CC"/>
                </a:solidFill>
                <a:latin typeface="微软雅黑" panose="020B0503020204020204" pitchFamily="34" charset="-122"/>
                <a:ea typeface="微软雅黑" panose="020B0503020204020204" pitchFamily="34" charset="-122"/>
              </a:rPr>
              <a:t>千米长</a:t>
            </a:r>
          </a:p>
        </p:txBody>
      </p:sp>
      <p:sp>
        <p:nvSpPr>
          <p:cNvPr id="15" name="矩形 14">
            <a:extLst>
              <a:ext uri="{FF2B5EF4-FFF2-40B4-BE49-F238E27FC236}">
                <a16:creationId xmlns:a16="http://schemas.microsoft.com/office/drawing/2014/main" id="{5DF8766D-2A1E-4E36-AE4C-E3D5A47274B2}"/>
              </a:ext>
            </a:extLst>
          </p:cNvPr>
          <p:cNvSpPr/>
          <p:nvPr/>
        </p:nvSpPr>
        <p:spPr>
          <a:xfrm>
            <a:off x="1856119" y="3073637"/>
            <a:ext cx="4572000" cy="923330"/>
          </a:xfrm>
          <a:prstGeom prst="rect">
            <a:avLst/>
          </a:prstGeom>
        </p:spPr>
        <p:txBody>
          <a:bodyPr>
            <a:spAutoFit/>
          </a:bodyPr>
          <a:lstStyle/>
          <a:p>
            <a:r>
              <a:rPr lang="zh-CN" altLang="en-US" b="1" dirty="0">
                <a:solidFill>
                  <a:srgbClr val="1A1A1A"/>
                </a:solidFill>
                <a:latin typeface="微软雅黑" panose="020B0503020204020204" pitchFamily="34" charset="-122"/>
                <a:ea typeface="微软雅黑" panose="020B0503020204020204" pitchFamily="34" charset="-122"/>
              </a:rPr>
              <a:t>引力波强度</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a:t>
            </a:r>
            <a:r>
              <a:rPr lang="en-US" altLang="zh-CN" b="1" dirty="0">
                <a:solidFill>
                  <a:srgbClr val="1A1A1A"/>
                </a:solidFill>
                <a:latin typeface="微软雅黑" panose="020B0503020204020204" pitchFamily="34" charset="-122"/>
                <a:ea typeface="微软雅黑" panose="020B0503020204020204" pitchFamily="34" charset="-122"/>
              </a:rPr>
              <a:t>40×</a:t>
            </a:r>
            <a:r>
              <a:rPr lang="zh-CN" altLang="en-US" b="1" dirty="0">
                <a:solidFill>
                  <a:srgbClr val="1A1A1A"/>
                </a:solidFill>
                <a:latin typeface="微软雅黑" panose="020B0503020204020204" pitchFamily="34" charset="-122"/>
                <a:ea typeface="微软雅黑" panose="020B0503020204020204" pitchFamily="34" charset="-122"/>
              </a:rPr>
              <a:t>万有引力常数</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转动惯量</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频率的平方</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椭率）除以（光速的四次方</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距离）</a:t>
            </a:r>
            <a:endParaRPr lang="zh-CN" altLang="en-US"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37A721E0-7DD4-4C60-8BD0-954562797A4B}"/>
              </a:ext>
            </a:extLst>
          </p:cNvPr>
          <p:cNvSpPr/>
          <p:nvPr/>
        </p:nvSpPr>
        <p:spPr>
          <a:xfrm>
            <a:off x="1631504" y="3999796"/>
            <a:ext cx="5472609" cy="338554"/>
          </a:xfrm>
          <a:prstGeom prst="rect">
            <a:avLst/>
          </a:prstGeom>
        </p:spPr>
        <p:txBody>
          <a:bodyPr wrap="square">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光速</a:t>
            </a:r>
            <a:r>
              <a:rPr lang="en-US" altLang="zh-CN" sz="1600" b="1" dirty="0">
                <a:solidFill>
                  <a:srgbClr val="1A1A1A"/>
                </a:solidFill>
                <a:latin typeface="微软雅黑" panose="020B0503020204020204" pitchFamily="34" charset="-122"/>
                <a:ea typeface="微软雅黑" panose="020B0503020204020204" pitchFamily="34" charset="-122"/>
              </a:rPr>
              <a:t>3</a:t>
            </a:r>
            <a:r>
              <a:rPr lang="zh-CN" altLang="en-US" sz="1600" b="1" dirty="0">
                <a:solidFill>
                  <a:srgbClr val="1A1A1A"/>
                </a:solidFill>
                <a:latin typeface="微软雅黑" panose="020B0503020204020204" pitchFamily="34" charset="-122"/>
                <a:ea typeface="微软雅黑" panose="020B0503020204020204" pitchFamily="34" charset="-122"/>
              </a:rPr>
              <a:t>亿米</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秒；万有引力常数</a:t>
            </a:r>
            <a:r>
              <a:rPr lang="en-US" altLang="zh-CN" sz="1600" b="1" dirty="0">
                <a:solidFill>
                  <a:srgbClr val="1A1A1A"/>
                </a:solidFill>
                <a:latin typeface="微软雅黑" panose="020B0503020204020204" pitchFamily="34" charset="-122"/>
                <a:ea typeface="微软雅黑" panose="020B0503020204020204" pitchFamily="34" charset="-122"/>
              </a:rPr>
              <a:t>6.674e-11</a:t>
            </a:r>
            <a:r>
              <a:rPr lang="zh-CN" altLang="en-US" sz="1600" b="1" dirty="0">
                <a:solidFill>
                  <a:srgbClr val="1A1A1A"/>
                </a:solidFill>
                <a:latin typeface="微软雅黑" panose="020B0503020204020204" pitchFamily="34" charset="-122"/>
                <a:ea typeface="微软雅黑" panose="020B0503020204020204" pitchFamily="34" charset="-122"/>
              </a:rPr>
              <a:t>牛平方米每千克</a:t>
            </a:r>
            <a:endParaRPr lang="zh-CN" altLang="en-US" sz="1600" b="1"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7A58A46-AF26-4D43-A6F3-C91C7EBBD62D}"/>
              </a:ext>
            </a:extLst>
          </p:cNvPr>
          <p:cNvSpPr/>
          <p:nvPr/>
        </p:nvSpPr>
        <p:spPr>
          <a:xfrm>
            <a:off x="1663025" y="4263628"/>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转动惯量∝质量</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中子星</a:t>
            </a:r>
            <a:r>
              <a:rPr lang="en-US" altLang="zh-CN" sz="1600" b="1" dirty="0">
                <a:solidFill>
                  <a:srgbClr val="1A1A1A"/>
                </a:solidFill>
                <a:latin typeface="微软雅黑" panose="020B0503020204020204" pitchFamily="34" charset="-122"/>
                <a:ea typeface="微软雅黑" panose="020B0503020204020204" pitchFamily="34" charset="-122"/>
              </a:rPr>
              <a:t>=1.4</a:t>
            </a:r>
            <a:r>
              <a:rPr lang="zh-CN" altLang="en-US" sz="1600" b="1" dirty="0">
                <a:solidFill>
                  <a:srgbClr val="1A1A1A"/>
                </a:solidFill>
                <a:latin typeface="微软雅黑" panose="020B0503020204020204" pitchFamily="34" charset="-122"/>
                <a:ea typeface="微软雅黑" panose="020B0503020204020204" pitchFamily="34" charset="-122"/>
              </a:rPr>
              <a:t>太阳质量</a:t>
            </a:r>
            <a:r>
              <a:rPr lang="en-US" altLang="zh-CN" sz="1600" b="1" dirty="0">
                <a:solidFill>
                  <a:srgbClr val="1A1A1A"/>
                </a:solidFill>
                <a:latin typeface="微软雅黑" panose="020B0503020204020204" pitchFamily="34" charset="-122"/>
                <a:ea typeface="微软雅黑" panose="020B0503020204020204" pitchFamily="34" charset="-122"/>
              </a:rPr>
              <a:t>=1e38)</a:t>
            </a:r>
            <a:endParaRPr lang="zh-CN" altLang="en-US" sz="16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92E98247-A919-4D3B-93AE-07C9B3AB6915}"/>
              </a:ext>
            </a:extLst>
          </p:cNvPr>
          <p:cNvSpPr/>
          <p:nvPr/>
        </p:nvSpPr>
        <p:spPr>
          <a:xfrm>
            <a:off x="1663025" y="4534085"/>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频率</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转速</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引力波∝频率），中子星</a:t>
            </a:r>
            <a:r>
              <a:rPr lang="en-US" altLang="zh-CN" sz="1600" b="1" dirty="0">
                <a:solidFill>
                  <a:srgbClr val="1A1A1A"/>
                </a:solidFill>
                <a:latin typeface="微软雅黑" panose="020B0503020204020204" pitchFamily="34" charset="-122"/>
                <a:ea typeface="微软雅黑" panose="020B0503020204020204" pitchFamily="34" charset="-122"/>
              </a:rPr>
              <a:t>~1000</a:t>
            </a:r>
            <a:endParaRPr lang="zh-CN" altLang="en-US" sz="1600" b="1"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1036ED27-7BE2-42F2-9F1D-6ED58CD4AB11}"/>
              </a:ext>
            </a:extLst>
          </p:cNvPr>
          <p:cNvSpPr/>
          <p:nvPr/>
        </p:nvSpPr>
        <p:spPr>
          <a:xfrm>
            <a:off x="1663025" y="4808018"/>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椭率：中子星</a:t>
            </a:r>
            <a:r>
              <a:rPr lang="en-US" altLang="zh-CN" sz="1600" b="1" dirty="0">
                <a:solidFill>
                  <a:srgbClr val="1A1A1A"/>
                </a:solidFill>
                <a:latin typeface="微软雅黑" panose="020B0503020204020204" pitchFamily="34" charset="-122"/>
                <a:ea typeface="微软雅黑" panose="020B0503020204020204" pitchFamily="34" charset="-122"/>
              </a:rPr>
              <a:t>~1e-6</a:t>
            </a:r>
            <a:endParaRPr lang="zh-CN" altLang="en-US" sz="1600" b="1"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5038C94D-E736-4765-9435-E0D74FBC4FB7}"/>
              </a:ext>
            </a:extLst>
          </p:cNvPr>
          <p:cNvSpPr/>
          <p:nvPr/>
        </p:nvSpPr>
        <p:spPr>
          <a:xfrm>
            <a:off x="1663171" y="5044715"/>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距离：假设中子星距离</a:t>
            </a:r>
            <a:r>
              <a:rPr lang="en-US" altLang="zh-CN" sz="1600" b="1" dirty="0">
                <a:solidFill>
                  <a:srgbClr val="1A1A1A"/>
                </a:solidFill>
                <a:latin typeface="微软雅黑" panose="020B0503020204020204" pitchFamily="34" charset="-122"/>
                <a:ea typeface="微软雅黑" panose="020B0503020204020204" pitchFamily="34" charset="-122"/>
              </a:rPr>
              <a:t>1000</a:t>
            </a:r>
            <a:r>
              <a:rPr lang="zh-CN" altLang="en-US" sz="1600" b="1" dirty="0">
                <a:solidFill>
                  <a:srgbClr val="1A1A1A"/>
                </a:solidFill>
                <a:latin typeface="微软雅黑" panose="020B0503020204020204" pitchFamily="34" charset="-122"/>
                <a:ea typeface="微软雅黑" panose="020B0503020204020204" pitchFamily="34" charset="-122"/>
              </a:rPr>
              <a:t>光年</a:t>
            </a:r>
            <a:r>
              <a:rPr lang="en-US" altLang="zh-CN" sz="1600" b="1" dirty="0">
                <a:solidFill>
                  <a:srgbClr val="1A1A1A"/>
                </a:solidFill>
                <a:latin typeface="微软雅黑" panose="020B0503020204020204" pitchFamily="34" charset="-122"/>
                <a:ea typeface="微软雅黑" panose="020B0503020204020204" pitchFamily="34" charset="-122"/>
              </a:rPr>
              <a:t>=1e19</a:t>
            </a:r>
            <a:r>
              <a:rPr lang="zh-CN" altLang="en-US" sz="1600" b="1" dirty="0">
                <a:solidFill>
                  <a:srgbClr val="1A1A1A"/>
                </a:solidFill>
                <a:latin typeface="微软雅黑" panose="020B0503020204020204" pitchFamily="34" charset="-122"/>
                <a:ea typeface="微软雅黑" panose="020B0503020204020204" pitchFamily="34" charset="-122"/>
              </a:rPr>
              <a:t>米</a:t>
            </a:r>
            <a:endParaRPr lang="zh-CN" altLang="en-US" sz="1600" b="1"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AE0097B-4676-4532-ACDC-494DB15BB85F}"/>
              </a:ext>
            </a:extLst>
          </p:cNvPr>
          <p:cNvSpPr/>
          <p:nvPr/>
        </p:nvSpPr>
        <p:spPr>
          <a:xfrm>
            <a:off x="1631467" y="5308547"/>
            <a:ext cx="4572000" cy="369332"/>
          </a:xfrm>
          <a:prstGeom prst="rect">
            <a:avLst/>
          </a:prstGeom>
        </p:spPr>
        <p:txBody>
          <a:bodyPr wrap="square">
            <a:spAutoFit/>
          </a:bodyPr>
          <a:lstStyle/>
          <a:p>
            <a:r>
              <a:rPr lang="zh-CN" altLang="en-US" b="1" dirty="0">
                <a:solidFill>
                  <a:srgbClr val="1A1A1A"/>
                </a:solidFill>
                <a:latin typeface="微软雅黑" panose="020B0503020204020204" pitchFamily="34" charset="-122"/>
                <a:ea typeface="微软雅黑" panose="020B0503020204020204" pitchFamily="34" charset="-122"/>
              </a:rPr>
              <a:t>引力波强度</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1e-23</a:t>
            </a:r>
            <a:r>
              <a:rPr lang="zh-CN" altLang="en-US" b="1" dirty="0">
                <a:latin typeface="微软雅黑" panose="020B0503020204020204" pitchFamily="34" charset="-122"/>
                <a:ea typeface="微软雅黑" panose="020B0503020204020204" pitchFamily="34" charset="-122"/>
              </a:rPr>
              <a:t>）</a:t>
            </a:r>
          </a:p>
        </p:txBody>
      </p:sp>
      <p:sp>
        <p:nvSpPr>
          <p:cNvPr id="22" name="矩形 21">
            <a:extLst>
              <a:ext uri="{FF2B5EF4-FFF2-40B4-BE49-F238E27FC236}">
                <a16:creationId xmlns:a16="http://schemas.microsoft.com/office/drawing/2014/main" id="{7A3C614B-CC82-49E1-B8C3-63B4B371AC27}"/>
              </a:ext>
            </a:extLst>
          </p:cNvPr>
          <p:cNvSpPr/>
          <p:nvPr/>
        </p:nvSpPr>
        <p:spPr>
          <a:xfrm>
            <a:off x="1607813" y="5676455"/>
            <a:ext cx="6277594" cy="369332"/>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引力波的强度的影响，</a:t>
            </a:r>
            <a:r>
              <a:rPr lang="en-US" altLang="zh-CN" b="1" dirty="0">
                <a:solidFill>
                  <a:srgbClr val="FF0000"/>
                </a:solidFill>
                <a:latin typeface="微软雅黑" panose="020B0503020204020204" pitchFamily="34" charset="-122"/>
                <a:ea typeface="微软雅黑" panose="020B0503020204020204" pitchFamily="34" charset="-122"/>
              </a:rPr>
              <a:t>1</a:t>
            </a:r>
            <a:r>
              <a:rPr lang="zh-CN" altLang="en-US" b="1" dirty="0">
                <a:solidFill>
                  <a:srgbClr val="FF0000"/>
                </a:solidFill>
                <a:latin typeface="微软雅黑" panose="020B0503020204020204" pitchFamily="34" charset="-122"/>
                <a:ea typeface="微软雅黑" panose="020B0503020204020204" pitchFamily="34" charset="-122"/>
              </a:rPr>
              <a:t>公里的长度上有了</a:t>
            </a:r>
            <a:r>
              <a:rPr lang="en-US" altLang="zh-CN" b="1" dirty="0">
                <a:solidFill>
                  <a:srgbClr val="FF0000"/>
                </a:solidFill>
                <a:latin typeface="微软雅黑" panose="020B0503020204020204" pitchFamily="34" charset="-122"/>
                <a:ea typeface="微软雅黑" panose="020B0503020204020204" pitchFamily="34" charset="-122"/>
              </a:rPr>
              <a:t>1e-19</a:t>
            </a:r>
            <a:r>
              <a:rPr lang="zh-CN" altLang="en-US" b="1" dirty="0">
                <a:solidFill>
                  <a:srgbClr val="FF0000"/>
                </a:solidFill>
                <a:latin typeface="微软雅黑" panose="020B0503020204020204" pitchFamily="34" charset="-122"/>
                <a:ea typeface="微软雅黑" panose="020B0503020204020204" pitchFamily="34" charset="-122"/>
              </a:rPr>
              <a:t>米</a:t>
            </a:r>
          </a:p>
        </p:txBody>
      </p:sp>
      <p:sp>
        <p:nvSpPr>
          <p:cNvPr id="23" name="矩形 22">
            <a:extLst>
              <a:ext uri="{FF2B5EF4-FFF2-40B4-BE49-F238E27FC236}">
                <a16:creationId xmlns:a16="http://schemas.microsoft.com/office/drawing/2014/main" id="{03402BC9-AE4A-4AD2-8B84-CBF598821858}"/>
              </a:ext>
            </a:extLst>
          </p:cNvPr>
          <p:cNvSpPr/>
          <p:nvPr/>
        </p:nvSpPr>
        <p:spPr>
          <a:xfrm>
            <a:off x="1644463" y="6046231"/>
            <a:ext cx="5256584" cy="369332"/>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氢原子的半径：</a:t>
            </a:r>
            <a:r>
              <a:rPr lang="en-US" altLang="zh-CN" b="1" dirty="0">
                <a:solidFill>
                  <a:srgbClr val="FF0000"/>
                </a:solidFill>
                <a:latin typeface="微软雅黑" panose="020B0503020204020204" pitchFamily="34" charset="-122"/>
                <a:ea typeface="微软雅黑" panose="020B0503020204020204" pitchFamily="34" charset="-122"/>
              </a:rPr>
              <a:t>1e-10m</a:t>
            </a:r>
            <a:r>
              <a:rPr lang="zh-CN" altLang="en-US" b="1" dirty="0">
                <a:solidFill>
                  <a:srgbClr val="FF0000"/>
                </a:solidFill>
                <a:latin typeface="微软雅黑" panose="020B0503020204020204" pitchFamily="34" charset="-122"/>
                <a:ea typeface="微软雅黑" panose="020B0503020204020204" pitchFamily="34" charset="-122"/>
              </a:rPr>
              <a:t>、原子核半径：</a:t>
            </a:r>
            <a:r>
              <a:rPr lang="en-US" altLang="zh-CN" b="1" dirty="0">
                <a:solidFill>
                  <a:srgbClr val="FF0000"/>
                </a:solidFill>
                <a:latin typeface="微软雅黑" panose="020B0503020204020204" pitchFamily="34" charset="-122"/>
                <a:ea typeface="微软雅黑" panose="020B0503020204020204" pitchFamily="34" charset="-122"/>
              </a:rPr>
              <a:t>1e-15m</a:t>
            </a:r>
            <a:r>
              <a:rPr lang="zh-CN" altLang="en-US" b="1" dirty="0">
                <a:solidFill>
                  <a:srgbClr val="FF0000"/>
                </a:solidFill>
                <a:latin typeface="微软雅黑" panose="020B0503020204020204" pitchFamily="34" charset="-122"/>
                <a:ea typeface="微软雅黑" panose="020B0503020204020204" pitchFamily="34" charset="-122"/>
              </a:rPr>
              <a:t>。</a:t>
            </a:r>
          </a:p>
        </p:txBody>
      </p:sp>
      <p:pic>
        <p:nvPicPr>
          <p:cNvPr id="25" name="图片 24">
            <a:extLst>
              <a:ext uri="{FF2B5EF4-FFF2-40B4-BE49-F238E27FC236}">
                <a16:creationId xmlns:a16="http://schemas.microsoft.com/office/drawing/2014/main" id="{A8340750-2E73-4052-89EE-9F495C0227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0096" y="5044715"/>
            <a:ext cx="2705408" cy="1352704"/>
          </a:xfrm>
          <a:prstGeom prst="rect">
            <a:avLst/>
          </a:prstGeom>
        </p:spPr>
      </p:pic>
      <p:sp>
        <p:nvSpPr>
          <p:cNvPr id="26" name="矩形 25">
            <a:extLst>
              <a:ext uri="{FF2B5EF4-FFF2-40B4-BE49-F238E27FC236}">
                <a16:creationId xmlns:a16="http://schemas.microsoft.com/office/drawing/2014/main" id="{4A5F9F37-8882-4A11-B90E-6EB133524722}"/>
              </a:ext>
            </a:extLst>
          </p:cNvPr>
          <p:cNvSpPr/>
          <p:nvPr/>
        </p:nvSpPr>
        <p:spPr>
          <a:xfrm>
            <a:off x="7028415" y="6124299"/>
            <a:ext cx="2650294" cy="307777"/>
          </a:xfrm>
          <a:prstGeom prst="rect">
            <a:avLst/>
          </a:prstGeom>
        </p:spPr>
        <p:txBody>
          <a:bodyPr wrap="square">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Joseph </a:t>
            </a:r>
            <a:r>
              <a:rPr lang="en-US" altLang="zh-CN" sz="1400" b="1" dirty="0" err="1">
                <a:solidFill>
                  <a:srgbClr val="FF0000"/>
                </a:solidFill>
                <a:latin typeface="微软雅黑" panose="020B0503020204020204" pitchFamily="34" charset="-122"/>
                <a:ea typeface="微软雅黑" panose="020B0503020204020204" pitchFamily="34" charset="-122"/>
              </a:rPr>
              <a:t>Webe</a:t>
            </a:r>
            <a:r>
              <a:rPr lang="zh-CN" altLang="en-US" sz="1400" b="1" dirty="0">
                <a:solidFill>
                  <a:srgbClr val="FF0000"/>
                </a:solidFill>
                <a:latin typeface="微软雅黑" panose="020B0503020204020204" pitchFamily="34" charset="-122"/>
                <a:ea typeface="微软雅黑" panose="020B0503020204020204" pitchFamily="34" charset="-122"/>
              </a:rPr>
              <a:t>上世纪</a:t>
            </a:r>
            <a:r>
              <a:rPr lang="en-US" altLang="zh-CN" sz="1400" b="1" dirty="0">
                <a:solidFill>
                  <a:srgbClr val="FF0000"/>
                </a:solidFill>
                <a:latin typeface="微软雅黑" panose="020B0503020204020204" pitchFamily="34" charset="-122"/>
                <a:ea typeface="微软雅黑" panose="020B0503020204020204" pitchFamily="34" charset="-122"/>
              </a:rPr>
              <a:t>50</a:t>
            </a:r>
            <a:r>
              <a:rPr lang="zh-CN" altLang="en-US" sz="1400" b="1" dirty="0">
                <a:solidFill>
                  <a:srgbClr val="FF0000"/>
                </a:solidFill>
                <a:latin typeface="微软雅黑" panose="020B0503020204020204" pitchFamily="34" charset="-122"/>
                <a:ea typeface="微软雅黑" panose="020B0503020204020204" pitchFamily="34" charset="-122"/>
              </a:rPr>
              <a:t>年代</a:t>
            </a:r>
          </a:p>
        </p:txBody>
      </p:sp>
      <p:sp>
        <p:nvSpPr>
          <p:cNvPr id="27" name="矩形 26">
            <a:extLst>
              <a:ext uri="{FF2B5EF4-FFF2-40B4-BE49-F238E27FC236}">
                <a16:creationId xmlns:a16="http://schemas.microsoft.com/office/drawing/2014/main" id="{10B275DD-B5BC-45B1-9189-F79693CA4F61}"/>
              </a:ext>
            </a:extLst>
          </p:cNvPr>
          <p:cNvSpPr/>
          <p:nvPr/>
        </p:nvSpPr>
        <p:spPr>
          <a:xfrm>
            <a:off x="9630810" y="5451578"/>
            <a:ext cx="1082348" cy="307777"/>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圆柱形铝棒</a:t>
            </a:r>
            <a:endParaRPr lang="zh-CN" altLang="en-US" sz="1400" b="1"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24260AD3-FBB9-4E52-9E84-41C9C6F976E2}"/>
              </a:ext>
            </a:extLst>
          </p:cNvPr>
          <p:cNvSpPr/>
          <p:nvPr/>
        </p:nvSpPr>
        <p:spPr>
          <a:xfrm>
            <a:off x="9630811" y="5706232"/>
            <a:ext cx="992579" cy="523220"/>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长</a:t>
            </a:r>
            <a:r>
              <a:rPr lang="en-US" altLang="zh-CN" sz="1400" b="1" dirty="0">
                <a:solidFill>
                  <a:srgbClr val="1A1A1A"/>
                </a:solidFill>
                <a:latin typeface="微软雅黑" panose="020B0503020204020204" pitchFamily="34" charset="-122"/>
                <a:ea typeface="微软雅黑" panose="020B0503020204020204" pitchFamily="34" charset="-122"/>
              </a:rPr>
              <a:t>2m</a:t>
            </a:r>
            <a:r>
              <a:rPr lang="zh-CN" altLang="en-US" sz="1400" b="1" dirty="0">
                <a:solidFill>
                  <a:srgbClr val="1A1A1A"/>
                </a:solidFill>
                <a:latin typeface="微软雅黑" panose="020B0503020204020204" pitchFamily="34" charset="-122"/>
                <a:ea typeface="微软雅黑" panose="020B0503020204020204" pitchFamily="34" charset="-122"/>
              </a:rPr>
              <a:t>、</a:t>
            </a:r>
            <a:endParaRPr lang="en-US" altLang="zh-CN" sz="1400" b="1" dirty="0">
              <a:solidFill>
                <a:srgbClr val="1A1A1A"/>
              </a:solidFill>
              <a:latin typeface="微软雅黑" panose="020B0503020204020204" pitchFamily="34" charset="-122"/>
              <a:ea typeface="微软雅黑" panose="020B0503020204020204" pitchFamily="34" charset="-122"/>
            </a:endParaRPr>
          </a:p>
          <a:p>
            <a:r>
              <a:rPr lang="zh-CN" altLang="en-US" sz="1400" b="1" dirty="0">
                <a:solidFill>
                  <a:srgbClr val="1A1A1A"/>
                </a:solidFill>
                <a:latin typeface="微软雅黑" panose="020B0503020204020204" pitchFamily="34" charset="-122"/>
                <a:ea typeface="微软雅黑" panose="020B0503020204020204" pitchFamily="34" charset="-122"/>
              </a:rPr>
              <a:t>半径</a:t>
            </a:r>
            <a:r>
              <a:rPr lang="en-US" altLang="zh-CN" sz="1400" b="1" dirty="0">
                <a:solidFill>
                  <a:srgbClr val="1A1A1A"/>
                </a:solidFill>
                <a:latin typeface="微软雅黑" panose="020B0503020204020204" pitchFamily="34" charset="-122"/>
                <a:ea typeface="微软雅黑" panose="020B0503020204020204" pitchFamily="34" charset="-122"/>
              </a:rPr>
              <a:t>0.5m</a:t>
            </a:r>
            <a:endParaRPr lang="zh-CN" altLang="en-US" sz="1400" b="1"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4A8D7141-B241-44C5-8D06-A36C65669DC1}"/>
              </a:ext>
            </a:extLst>
          </p:cNvPr>
          <p:cNvSpPr/>
          <p:nvPr/>
        </p:nvSpPr>
        <p:spPr>
          <a:xfrm>
            <a:off x="9678710" y="6125342"/>
            <a:ext cx="829073" cy="307777"/>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重约</a:t>
            </a:r>
            <a:r>
              <a:rPr lang="en-US" altLang="zh-CN" sz="1400" b="1" dirty="0">
                <a:solidFill>
                  <a:srgbClr val="1A1A1A"/>
                </a:solidFill>
                <a:latin typeface="微软雅黑" panose="020B0503020204020204" pitchFamily="34" charset="-122"/>
                <a:ea typeface="微软雅黑" panose="020B0503020204020204" pitchFamily="34" charset="-122"/>
              </a:rPr>
              <a:t>1</a:t>
            </a:r>
            <a:r>
              <a:rPr lang="zh-CN" altLang="en-US" sz="1400" b="1" dirty="0">
                <a:solidFill>
                  <a:srgbClr val="1A1A1A"/>
                </a:solidFill>
                <a:latin typeface="微软雅黑" panose="020B0503020204020204" pitchFamily="34" charset="-122"/>
                <a:ea typeface="微软雅黑" panose="020B0503020204020204" pitchFamily="34" charset="-122"/>
              </a:rPr>
              <a:t>吨</a:t>
            </a:r>
            <a:endParaRPr lang="zh-CN" altLang="en-US" sz="1400" b="1"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D54A30FF-3C4B-45A5-9907-E1DCF277E353}"/>
              </a:ext>
            </a:extLst>
          </p:cNvPr>
          <p:cNvSpPr/>
          <p:nvPr/>
        </p:nvSpPr>
        <p:spPr>
          <a:xfrm>
            <a:off x="7052106" y="6416867"/>
            <a:ext cx="3262432" cy="338554"/>
          </a:xfrm>
          <a:prstGeom prst="rect">
            <a:avLst/>
          </a:prstGeom>
        </p:spPr>
        <p:txBody>
          <a:bodyPr wrap="none">
            <a:spAutoFit/>
          </a:bodyPr>
          <a:lstStyle/>
          <a:p>
            <a:r>
              <a:rPr lang="zh-CN" altLang="en-US" sz="1600" b="1" dirty="0">
                <a:solidFill>
                  <a:srgbClr val="0000CC"/>
                </a:solidFill>
                <a:latin typeface="微软雅黑" panose="020B0503020204020204" pitchFamily="34" charset="-122"/>
                <a:ea typeface="微软雅黑" panose="020B0503020204020204" pitchFamily="34" charset="-122"/>
              </a:rPr>
              <a:t>共振棒探测器：震动挤压压电晶片</a:t>
            </a:r>
          </a:p>
        </p:txBody>
      </p:sp>
      <p:sp>
        <p:nvSpPr>
          <p:cNvPr id="3" name="文本框 2"/>
          <p:cNvSpPr txBox="1"/>
          <p:nvPr/>
        </p:nvSpPr>
        <p:spPr>
          <a:xfrm>
            <a:off x="1531620" y="1787295"/>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探测之难</a:t>
            </a:r>
          </a:p>
        </p:txBody>
      </p:sp>
    </p:spTree>
    <p:extLst>
      <p:ext uri="{BB962C8B-B14F-4D97-AF65-F5344CB8AC3E}">
        <p14:creationId xmlns:p14="http://schemas.microsoft.com/office/powerpoint/2010/main" val="38268066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DC0DF0-A128-4E2D-84AC-ABF9695C73DA}"/>
              </a:ext>
            </a:extLst>
          </p:cNvPr>
          <p:cNvSpPr txBox="1"/>
          <p:nvPr/>
        </p:nvSpPr>
        <p:spPr>
          <a:xfrm>
            <a:off x="3982338" y="291683"/>
            <a:ext cx="357020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作业：电容式传感器分析</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8837DB5-4DC6-4324-8DB1-F70B292E0318}"/>
                  </a:ext>
                </a:extLst>
              </p:cNvPr>
              <p:cNvSpPr txBox="1"/>
              <p:nvPr/>
            </p:nvSpPr>
            <p:spPr>
              <a:xfrm>
                <a:off x="1292942" y="1364589"/>
                <a:ext cx="3456039" cy="4372544"/>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给定条件</a:t>
                </a:r>
                <a:endParaRPr lang="en-US" altLang="zh-CN" sz="2000" b="1" dirty="0">
                  <a:solidFill>
                    <a:srgbClr val="0000FF"/>
                  </a:solidFill>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原理：电容式</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、物理关系</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3200" b="1" i="1" smtClean="0">
                            <a:latin typeface="Cambria Math" panose="02040503050406030204" pitchFamily="18" charset="0"/>
                            <a:ea typeface="微软雅黑" panose="020B0503020204020204" pitchFamily="34" charset="-122"/>
                          </a:rPr>
                        </m:ctrlPr>
                      </m:sSubPr>
                      <m:e>
                        <m:r>
                          <a:rPr lang="en-US" altLang="zh-CN" sz="3200" b="1" i="1" smtClean="0">
                            <a:latin typeface="Cambria Math" panose="02040503050406030204" pitchFamily="18" charset="0"/>
                            <a:ea typeface="微软雅黑" panose="020B0503020204020204" pitchFamily="34" charset="-122"/>
                          </a:rPr>
                          <m:t>𝑪</m:t>
                        </m:r>
                      </m:e>
                      <m:sub>
                        <m:r>
                          <a:rPr lang="en-US" altLang="zh-CN" sz="3200" b="1" i="1" smtClean="0">
                            <a:latin typeface="Cambria Math" panose="02040503050406030204" pitchFamily="18" charset="0"/>
                            <a:ea typeface="微软雅黑" panose="020B0503020204020204" pitchFamily="34" charset="-122"/>
                          </a:rPr>
                          <m:t>𝟎</m:t>
                        </m:r>
                      </m:sub>
                    </m:sSub>
                    <m:r>
                      <a:rPr lang="en-US" altLang="zh-CN" sz="3200" b="1" i="1" smtClean="0">
                        <a:latin typeface="Cambria Math" panose="02040503050406030204" pitchFamily="18" charset="0"/>
                        <a:ea typeface="微软雅黑" panose="020B0503020204020204" pitchFamily="34" charset="-122"/>
                      </a:rPr>
                      <m:t>=</m:t>
                    </m:r>
                    <m:f>
                      <m:fPr>
                        <m:ctrlPr>
                          <a:rPr lang="en-US" altLang="zh-CN" sz="3200" b="1" i="1" smtClean="0">
                            <a:latin typeface="Cambria Math" panose="02040503050406030204" pitchFamily="18" charset="0"/>
                            <a:ea typeface="微软雅黑" panose="020B0503020204020204" pitchFamily="34" charset="-122"/>
                          </a:rPr>
                        </m:ctrlPr>
                      </m:fPr>
                      <m:num>
                        <m:r>
                          <a:rPr lang="zh-CN" altLang="en-US" sz="3200" b="1" i="1" smtClean="0">
                            <a:latin typeface="Cambria Math" panose="02040503050406030204" pitchFamily="18" charset="0"/>
                            <a:ea typeface="微软雅黑" panose="020B0503020204020204" pitchFamily="34" charset="-122"/>
                          </a:rPr>
                          <m:t>𝜺</m:t>
                        </m:r>
                        <m:r>
                          <a:rPr lang="en-US" altLang="zh-CN" sz="3200" b="1" i="1" smtClean="0">
                            <a:latin typeface="Cambria Math" panose="02040503050406030204" pitchFamily="18" charset="0"/>
                            <a:ea typeface="微软雅黑" panose="020B0503020204020204" pitchFamily="34" charset="-122"/>
                          </a:rPr>
                          <m:t>𝑨</m:t>
                        </m:r>
                      </m:num>
                      <m:den>
                        <m:r>
                          <a:rPr lang="en-US" altLang="zh-CN" sz="3200" b="1" i="1" smtClean="0">
                            <a:latin typeface="Cambria Math" panose="02040503050406030204" pitchFamily="18" charset="0"/>
                            <a:ea typeface="微软雅黑" panose="020B0503020204020204" pitchFamily="34" charset="-122"/>
                          </a:rPr>
                          <m:t>𝒅</m:t>
                        </m:r>
                      </m:den>
                    </m:f>
                  </m:oMath>
                </a14:m>
                <a:endParaRPr lang="en-US" altLang="zh-CN" sz="3200" i="1" dirty="0">
                  <a:latin typeface="Cambria Math" panose="02040503050406030204" pitchFamily="18" charset="0"/>
                  <a:ea typeface="微软雅黑" panose="020B0503020204020204" pitchFamily="34" charset="-122"/>
                </a:endParaRPr>
              </a:p>
              <a:p>
                <a:r>
                  <a:rPr lang="en-US" altLang="zh-CN" sz="3200" b="1" dirty="0">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、确定可使用参数      </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08837DB5-4DC6-4324-8DB1-F70B292E0318}"/>
                  </a:ext>
                </a:extLst>
              </p:cNvPr>
              <p:cNvSpPr txBox="1">
                <a:spLocks noRot="1" noChangeAspect="1" noMove="1" noResize="1" noEditPoints="1" noAdjustHandles="1" noChangeArrowheads="1" noChangeShapeType="1" noTextEdit="1"/>
              </p:cNvSpPr>
              <p:nvPr/>
            </p:nvSpPr>
            <p:spPr>
              <a:xfrm>
                <a:off x="1292942" y="1364589"/>
                <a:ext cx="3456039" cy="4372544"/>
              </a:xfrm>
              <a:prstGeom prst="rect">
                <a:avLst/>
              </a:prstGeom>
              <a:blipFill>
                <a:blip r:embed="rId2"/>
                <a:stretch>
                  <a:fillRect l="-1764" t="-8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973FF97-045E-44BB-9A09-5476FE4E5B95}"/>
                  </a:ext>
                </a:extLst>
              </p:cNvPr>
              <p:cNvSpPr/>
              <p:nvPr/>
            </p:nvSpPr>
            <p:spPr>
              <a:xfrm>
                <a:off x="5251926" y="2804510"/>
                <a:ext cx="4856907" cy="399212"/>
              </a:xfrm>
              <a:prstGeom prst="rect">
                <a:avLst/>
              </a:prstGeom>
            </p:spPr>
            <p:txBody>
              <a:bodyPr wrap="none">
                <a:spAutoFit/>
              </a:bodyPr>
              <a:lstStyle/>
              <a:p>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𝑨</m:t>
                    </m:r>
                    <m:r>
                      <a:rPr lang="en-US" altLang="zh-CN" sz="2000" b="1" i="1">
                        <a:latin typeface="Cambria Math" panose="02040503050406030204" pitchFamily="18" charset="0"/>
                        <a:ea typeface="微软雅黑" panose="020B0503020204020204" pitchFamily="34" charset="-122"/>
                      </a:rPr>
                      <m:t>:</m:t>
                    </m:r>
                    <m:r>
                      <a:rPr lang="zh-CN" altLang="en-US" sz="2000" b="1" i="1">
                        <a:latin typeface="Cambria Math" panose="02040503050406030204" pitchFamily="18" charset="0"/>
                        <a:ea typeface="微软雅黑" panose="020B0503020204020204" pitchFamily="34" charset="-122"/>
                      </a:rPr>
                      <m:t>电极面积</m:t>
                    </m:r>
                    <m:r>
                      <a:rPr lang="en-US" altLang="zh-CN" sz="2000" b="1" i="0" smtClean="0">
                        <a:latin typeface="Cambria Math" panose="02040503050406030204" pitchFamily="18" charset="0"/>
                        <a:ea typeface="微软雅黑" panose="020B0503020204020204" pitchFamily="34" charset="-122"/>
                      </a:rPr>
                      <m:t>     </m:t>
                    </m:r>
                    <m:r>
                      <a:rPr lang="en-US" altLang="zh-CN" sz="2000" b="1" i="0">
                        <a:latin typeface="Cambria Math" panose="02040503050406030204" pitchFamily="18" charset="0"/>
                        <a:ea typeface="微软雅黑" panose="020B0503020204020204" pitchFamily="34" charset="-122"/>
                      </a:rPr>
                      <m:t> </m:t>
                    </m:r>
                    <m:r>
                      <a:rPr lang="zh-CN" altLang="en-US" sz="2000" b="1" i="1">
                        <a:latin typeface="Cambria Math" panose="02040503050406030204" pitchFamily="18" charset="0"/>
                        <a:ea typeface="微软雅黑" panose="020B0503020204020204" pitchFamily="34" charset="-122"/>
                      </a:rPr>
                      <m:t>𝜺</m:t>
                    </m:r>
                    <m:r>
                      <a:rPr lang="zh-CN" altLang="en-US" sz="2000" b="1" i="1">
                        <a:latin typeface="Cambria Math" panose="02040503050406030204" pitchFamily="18" charset="0"/>
                        <a:ea typeface="微软雅黑" panose="020B0503020204020204" pitchFamily="34" charset="-122"/>
                      </a:rPr>
                      <m:t>：</m:t>
                    </m:r>
                  </m:oMath>
                </a14:m>
                <a:r>
                  <a:rPr lang="zh-CN" altLang="en-US" b="1" i="1" dirty="0">
                    <a:latin typeface="Cambria Math" panose="02040503050406030204" pitchFamily="18" charset="0"/>
                    <a:ea typeface="微软雅黑" panose="020B0503020204020204" pitchFamily="34" charset="-122"/>
                  </a:rPr>
                  <a:t>极间电介常数  </a:t>
                </a:r>
                <a:r>
                  <a:rPr lang="en-US" altLang="zh-CN" b="1" i="1" dirty="0">
                    <a:latin typeface="Cambria Math" panose="02040503050406030204" pitchFamily="18" charset="0"/>
                    <a:ea typeface="微软雅黑" panose="020B0503020204020204" pitchFamily="34" charset="-122"/>
                  </a:rPr>
                  <a:t>d: </a:t>
                </a:r>
                <a:r>
                  <a:rPr lang="zh-CN" altLang="en-US" b="1" i="1" dirty="0">
                    <a:latin typeface="Cambria Math" panose="02040503050406030204" pitchFamily="18" charset="0"/>
                    <a:ea typeface="微软雅黑" panose="020B0503020204020204" pitchFamily="34" charset="-122"/>
                  </a:rPr>
                  <a:t>电极间距</a:t>
                </a:r>
                <a:endParaRPr lang="en-US" altLang="zh-CN" b="1" dirty="0">
                  <a:latin typeface="微软雅黑" panose="020B0503020204020204" pitchFamily="34" charset="-122"/>
                  <a:ea typeface="微软雅黑" panose="020B0503020204020204" pitchFamily="34" charset="-122"/>
                </a:endParaRPr>
              </a:p>
            </p:txBody>
          </p:sp>
        </mc:Choice>
        <mc:Fallback xmlns="">
          <p:sp>
            <p:nvSpPr>
              <p:cNvPr id="7" name="矩形 6">
                <a:extLst>
                  <a:ext uri="{FF2B5EF4-FFF2-40B4-BE49-F238E27FC236}">
                    <a16:creationId xmlns:a16="http://schemas.microsoft.com/office/drawing/2014/main" id="{8973FF97-045E-44BB-9A09-5476FE4E5B95}"/>
                  </a:ext>
                </a:extLst>
              </p:cNvPr>
              <p:cNvSpPr>
                <a:spLocks noRot="1" noChangeAspect="1" noMove="1" noResize="1" noEditPoints="1" noAdjustHandles="1" noChangeArrowheads="1" noChangeShapeType="1" noTextEdit="1"/>
              </p:cNvSpPr>
              <p:nvPr/>
            </p:nvSpPr>
            <p:spPr>
              <a:xfrm>
                <a:off x="5251926" y="2804510"/>
                <a:ext cx="4856907" cy="399212"/>
              </a:xfrm>
              <a:prstGeom prst="rect">
                <a:avLst/>
              </a:prstGeom>
              <a:blipFill>
                <a:blip r:embed="rId3"/>
                <a:stretch>
                  <a:fillRect t="-1515" r="-377"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E83354B-3674-4122-A71E-A1FAEB39C108}"/>
                  </a:ext>
                </a:extLst>
              </p:cNvPr>
              <p:cNvSpPr/>
              <p:nvPr/>
            </p:nvSpPr>
            <p:spPr>
              <a:xfrm>
                <a:off x="3099660" y="4366868"/>
                <a:ext cx="4819974" cy="400110"/>
              </a:xfrm>
              <a:prstGeom prst="rect">
                <a:avLst/>
              </a:prstGeom>
            </p:spPr>
            <p:txBody>
              <a:bodyPr wrap="none">
                <a:spAutoFit/>
              </a:bodyPr>
              <a:lstStyle/>
              <a:p>
                <a14:m>
                  <m:oMath xmlns:m="http://schemas.openxmlformats.org/officeDocument/2006/math">
                    <m:r>
                      <m:rPr>
                        <m:sty m:val="p"/>
                      </m:rPr>
                      <a:rPr lang="en-US" altLang="zh-CN" sz="2000" b="1" i="1">
                        <a:latin typeface="Cambria Math" panose="02040503050406030204" pitchFamily="18" charset="0"/>
                        <a:ea typeface="微软雅黑" panose="020B0503020204020204" pitchFamily="34" charset="-122"/>
                      </a:rPr>
                      <m:t>A</m:t>
                    </m:r>
                    <m:r>
                      <a:rPr lang="zh-CN" altLang="en-US" sz="2000" b="1" i="1">
                        <a:latin typeface="Cambria Math" panose="02040503050406030204" pitchFamily="18" charset="0"/>
                        <a:ea typeface="微软雅黑" panose="020B0503020204020204" pitchFamily="34" charset="-122"/>
                      </a:rPr>
                      <m:t>、</m:t>
                    </m:r>
                    <m:r>
                      <a:rPr lang="en-US" altLang="zh-CN" sz="2000" b="1" i="0">
                        <a:latin typeface="Cambria Math" panose="02040503050406030204" pitchFamily="18" charset="0"/>
                        <a:ea typeface="微软雅黑" panose="020B0503020204020204" pitchFamily="34" charset="-122"/>
                      </a:rPr>
                      <m:t> </m:t>
                    </m:r>
                    <m:r>
                      <a:rPr lang="zh-CN" altLang="en-US" sz="2000" b="1" i="1">
                        <a:latin typeface="Cambria Math" panose="02040503050406030204" pitchFamily="18" charset="0"/>
                        <a:ea typeface="微软雅黑" panose="020B0503020204020204" pitchFamily="34" charset="-122"/>
                      </a:rPr>
                      <m:t>𝜺</m:t>
                    </m:r>
                    <m:r>
                      <a:rPr lang="zh-CN" altLang="en-US" sz="2000" b="1" i="1">
                        <a:latin typeface="Cambria Math" panose="02040503050406030204" pitchFamily="18" charset="0"/>
                        <a:ea typeface="微软雅黑" panose="020B0503020204020204" pitchFamily="34" charset="-122"/>
                      </a:rPr>
                      <m:t>、</m:t>
                    </m:r>
                  </m:oMath>
                </a14:m>
                <a:r>
                  <a:rPr lang="zh-CN" altLang="en-US" sz="2000" b="1" i="1" dirty="0">
                    <a:latin typeface="Cambria Math" panose="02040503050406030204" pitchFamily="18" charset="0"/>
                    <a:ea typeface="微软雅黑" panose="020B0503020204020204" pitchFamily="34" charset="-122"/>
                  </a:rPr>
                  <a:t> </a:t>
                </a:r>
                <a:r>
                  <a:rPr lang="en-US" altLang="zh-CN" sz="2000" b="1" i="1" dirty="0">
                    <a:latin typeface="Cambria Math" panose="02040503050406030204" pitchFamily="18" charset="0"/>
                    <a:ea typeface="微软雅黑" panose="020B0503020204020204" pitchFamily="34" charset="-122"/>
                  </a:rPr>
                  <a:t>d     </a:t>
                </a:r>
                <a:r>
                  <a:rPr lang="zh-CN" altLang="en-US" sz="2000" b="1" i="1" dirty="0">
                    <a:latin typeface="Cambria Math" panose="02040503050406030204" pitchFamily="18" charset="0"/>
                    <a:ea typeface="微软雅黑" panose="020B0503020204020204" pitchFamily="34" charset="-122"/>
                  </a:rPr>
                  <a:t>任一量变化 都引起电容变化</a:t>
                </a:r>
                <a:endParaRPr lang="en-US" altLang="zh-CN" sz="2000" b="1" dirty="0">
                  <a:latin typeface="微软雅黑" panose="020B0503020204020204" pitchFamily="34" charset="-122"/>
                  <a:ea typeface="微软雅黑" panose="020B0503020204020204" pitchFamily="34" charset="-122"/>
                </a:endParaRPr>
              </a:p>
            </p:txBody>
          </p:sp>
        </mc:Choice>
        <mc:Fallback xmlns="">
          <p:sp>
            <p:nvSpPr>
              <p:cNvPr id="8" name="矩形 7">
                <a:extLst>
                  <a:ext uri="{FF2B5EF4-FFF2-40B4-BE49-F238E27FC236}">
                    <a16:creationId xmlns:a16="http://schemas.microsoft.com/office/drawing/2014/main" id="{2E83354B-3674-4122-A71E-A1FAEB39C108}"/>
                  </a:ext>
                </a:extLst>
              </p:cNvPr>
              <p:cNvSpPr>
                <a:spLocks noRot="1" noChangeAspect="1" noMove="1" noResize="1" noEditPoints="1" noAdjustHandles="1" noChangeArrowheads="1" noChangeShapeType="1" noTextEdit="1"/>
              </p:cNvSpPr>
              <p:nvPr/>
            </p:nvSpPr>
            <p:spPr>
              <a:xfrm>
                <a:off x="3099660" y="4366868"/>
                <a:ext cx="4819974" cy="400110"/>
              </a:xfrm>
              <a:prstGeom prst="rect">
                <a:avLst/>
              </a:prstGeom>
              <a:blipFill>
                <a:blip r:embed="rId4"/>
                <a:stretch>
                  <a:fillRect t="-9091" b="-2575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F950BFE9-D7A2-4359-8D7B-8248FBE6316F}"/>
              </a:ext>
            </a:extLst>
          </p:cNvPr>
          <p:cNvSpPr/>
          <p:nvPr/>
        </p:nvSpPr>
        <p:spPr>
          <a:xfrm>
            <a:off x="1386047" y="5104039"/>
            <a:ext cx="5472973" cy="400110"/>
          </a:xfrm>
          <a:prstGeom prst="rect">
            <a:avLst/>
          </a:prstGeom>
        </p:spPr>
        <p:txBody>
          <a:bodyPr wrap="non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4</a:t>
            </a:r>
            <a:r>
              <a:rPr lang="zh-CN" altLang="en-US" sz="2000" b="1" dirty="0">
                <a:solidFill>
                  <a:srgbClr val="0000CC"/>
                </a:solidFill>
                <a:latin typeface="微软雅黑" panose="020B0503020204020204" pitchFamily="34" charset="-122"/>
                <a:ea typeface="微软雅黑" panose="020B0503020204020204" pitchFamily="34" charset="-122"/>
              </a:rPr>
              <a:t>、考虑与被测量相联系的直接参量或间接参量</a:t>
            </a:r>
            <a:endParaRPr lang="en-US" altLang="zh-CN" sz="2000" b="1" dirty="0">
              <a:solidFill>
                <a:srgbClr val="0000C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1304A2-5274-482F-87F3-9333C0829E7E}"/>
                  </a:ext>
                </a:extLst>
              </p:cNvPr>
              <p:cNvSpPr/>
              <p:nvPr/>
            </p:nvSpPr>
            <p:spPr>
              <a:xfrm>
                <a:off x="1988507" y="5871525"/>
                <a:ext cx="5407249" cy="400110"/>
              </a:xfrm>
              <a:prstGeom prst="rect">
                <a:avLst/>
              </a:prstGeom>
            </p:spPr>
            <p:txBody>
              <a:bodyPr wrap="none">
                <a:spAutoFit/>
              </a:bodyPr>
              <a:lstStyle/>
              <a:p>
                <a:r>
                  <a:rPr lang="zh-CN" altLang="en-US" sz="2000" b="1" dirty="0">
                    <a:ea typeface="微软雅黑" panose="020B0503020204020204" pitchFamily="34" charset="-122"/>
                  </a:rPr>
                  <a:t>能使</a:t>
                </a:r>
                <a14:m>
                  <m:oMath xmlns:m="http://schemas.openxmlformats.org/officeDocument/2006/math">
                    <m:r>
                      <a:rPr lang="en-US" altLang="zh-CN" sz="2000" b="1" i="0" smtClean="0">
                        <a:latin typeface="Cambria Math" panose="02040503050406030204" pitchFamily="18" charset="0"/>
                        <a:ea typeface="微软雅黑" panose="020B0503020204020204" pitchFamily="34" charset="-122"/>
                      </a:rPr>
                      <m:t>𝐀</m:t>
                    </m:r>
                    <m:r>
                      <a:rPr lang="zh-CN" altLang="en-US" sz="2000" b="1" i="1">
                        <a:latin typeface="Cambria Math" panose="02040503050406030204" pitchFamily="18" charset="0"/>
                        <a:ea typeface="微软雅黑" panose="020B0503020204020204" pitchFamily="34" charset="-122"/>
                      </a:rPr>
                      <m:t>、</m:t>
                    </m:r>
                    <m:r>
                      <a:rPr lang="en-US" altLang="zh-CN" sz="2000" b="1" i="0">
                        <a:latin typeface="Cambria Math" panose="02040503050406030204" pitchFamily="18" charset="0"/>
                        <a:ea typeface="微软雅黑" panose="020B0503020204020204" pitchFamily="34" charset="-122"/>
                      </a:rPr>
                      <m:t> </m:t>
                    </m:r>
                    <m:r>
                      <a:rPr lang="zh-CN" altLang="en-US" sz="2000" b="1" i="1">
                        <a:latin typeface="Cambria Math" panose="02040503050406030204" pitchFamily="18" charset="0"/>
                        <a:ea typeface="微软雅黑" panose="020B0503020204020204" pitchFamily="34" charset="-122"/>
                      </a:rPr>
                      <m:t>𝜺</m:t>
                    </m:r>
                    <m:r>
                      <a:rPr lang="zh-CN" altLang="en-US" sz="2000" b="1" i="1">
                        <a:latin typeface="Cambria Math" panose="02040503050406030204" pitchFamily="18" charset="0"/>
                        <a:ea typeface="微软雅黑" panose="020B0503020204020204" pitchFamily="34" charset="-122"/>
                      </a:rPr>
                      <m:t>、</m:t>
                    </m:r>
                  </m:oMath>
                </a14:m>
                <a:r>
                  <a:rPr lang="zh-CN" altLang="en-US" sz="2000" b="1" i="1" dirty="0">
                    <a:latin typeface="Cambria Math" panose="02040503050406030204" pitchFamily="18" charset="0"/>
                    <a:ea typeface="微软雅黑" panose="020B0503020204020204" pitchFamily="34" charset="-122"/>
                  </a:rPr>
                  <a:t> </a:t>
                </a:r>
                <a:r>
                  <a:rPr lang="en-US" altLang="zh-CN" sz="2000" b="1" i="1" dirty="0">
                    <a:latin typeface="Cambria Math" panose="02040503050406030204" pitchFamily="18" charset="0"/>
                    <a:ea typeface="微软雅黑" panose="020B0503020204020204" pitchFamily="34" charset="-122"/>
                  </a:rPr>
                  <a:t>d    </a:t>
                </a:r>
                <a:r>
                  <a:rPr lang="zh-CN" altLang="en-US" sz="2000" b="1" i="1" dirty="0">
                    <a:latin typeface="Cambria Math" panose="02040503050406030204" pitchFamily="18" charset="0"/>
                    <a:ea typeface="微软雅黑" panose="020B0503020204020204" pitchFamily="34" charset="-122"/>
                  </a:rPr>
                  <a:t>变化的量都可以成为被测量   </a:t>
                </a:r>
                <a:r>
                  <a:rPr lang="en-US" altLang="zh-CN" sz="2000" b="1" i="1" dirty="0">
                    <a:latin typeface="Cambria Math" panose="02040503050406030204" pitchFamily="18" charset="0"/>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p:txBody>
          </p:sp>
        </mc:Choice>
        <mc:Fallback xmlns="">
          <p:sp>
            <p:nvSpPr>
              <p:cNvPr id="10" name="矩形 9">
                <a:extLst>
                  <a:ext uri="{FF2B5EF4-FFF2-40B4-BE49-F238E27FC236}">
                    <a16:creationId xmlns:a16="http://schemas.microsoft.com/office/drawing/2014/main" id="{5A1304A2-5274-482F-87F3-9333C0829E7E}"/>
                  </a:ext>
                </a:extLst>
              </p:cNvPr>
              <p:cNvSpPr>
                <a:spLocks noRot="1" noChangeAspect="1" noMove="1" noResize="1" noEditPoints="1" noAdjustHandles="1" noChangeArrowheads="1" noChangeShapeType="1" noTextEdit="1"/>
              </p:cNvSpPr>
              <p:nvPr/>
            </p:nvSpPr>
            <p:spPr>
              <a:xfrm>
                <a:off x="1988507" y="5871525"/>
                <a:ext cx="5407249" cy="400110"/>
              </a:xfrm>
              <a:prstGeom prst="rect">
                <a:avLst/>
              </a:prstGeom>
              <a:blipFill>
                <a:blip r:embed="rId5"/>
                <a:stretch>
                  <a:fillRect l="-1127" t="-9091" b="-25758"/>
                </a:stretch>
              </a:blipFill>
            </p:spPr>
            <p:txBody>
              <a:bodyPr/>
              <a:lstStyle/>
              <a:p>
                <a:r>
                  <a:rPr lang="zh-CN" altLang="en-US">
                    <a:noFill/>
                  </a:rPr>
                  <a:t> </a:t>
                </a:r>
              </a:p>
            </p:txBody>
          </p:sp>
        </mc:Fallback>
      </mc:AlternateContent>
      <p:sp>
        <p:nvSpPr>
          <p:cNvPr id="11" name="左大括号 10">
            <a:extLst>
              <a:ext uri="{FF2B5EF4-FFF2-40B4-BE49-F238E27FC236}">
                <a16:creationId xmlns:a16="http://schemas.microsoft.com/office/drawing/2014/main" id="{611E0A02-EF54-4C81-8EA8-835EA292A1E2}"/>
              </a:ext>
            </a:extLst>
          </p:cNvPr>
          <p:cNvSpPr/>
          <p:nvPr/>
        </p:nvSpPr>
        <p:spPr>
          <a:xfrm>
            <a:off x="8171032" y="4766978"/>
            <a:ext cx="816862" cy="1613945"/>
          </a:xfrm>
          <a:prstGeom prst="leftBrace">
            <a:avLst>
              <a:gd name="adj1" fmla="val 0"/>
              <a:gd name="adj2" fmla="val 7873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C4A80C8-99CE-40D4-AD06-96F8C1BA71FC}"/>
              </a:ext>
            </a:extLst>
          </p:cNvPr>
          <p:cNvSpPr txBox="1"/>
          <p:nvPr/>
        </p:nvSpPr>
        <p:spPr>
          <a:xfrm>
            <a:off x="9160560" y="4566923"/>
            <a:ext cx="1415772" cy="2123658"/>
          </a:xfrm>
          <a:prstGeom prst="rect">
            <a:avLst/>
          </a:prstGeom>
          <a:noFill/>
        </p:spPr>
        <p:txBody>
          <a:bodyPr wrap="none" rtlCol="0">
            <a:spAutoFit/>
          </a:bodyPr>
          <a:lstStyle/>
          <a:p>
            <a:r>
              <a:rPr lang="zh-CN" altLang="en-US" sz="2400" b="1" dirty="0"/>
              <a:t>力</a:t>
            </a:r>
            <a:endParaRPr lang="en-US" altLang="zh-CN" sz="2400" b="1" dirty="0"/>
          </a:p>
          <a:p>
            <a:r>
              <a:rPr lang="zh-CN" altLang="en-US" sz="2400" b="1" dirty="0"/>
              <a:t>温度</a:t>
            </a:r>
            <a:endParaRPr lang="en-US" altLang="zh-CN" sz="2400" b="1" dirty="0"/>
          </a:p>
          <a:p>
            <a:r>
              <a:rPr lang="zh-CN" altLang="en-US" sz="2400" b="1" dirty="0"/>
              <a:t>电、磁</a:t>
            </a:r>
            <a:endParaRPr lang="en-US" altLang="zh-CN" sz="2400" b="1" dirty="0"/>
          </a:p>
          <a:p>
            <a:r>
              <a:rPr lang="zh-CN" altLang="en-US" sz="2400" b="1" dirty="0"/>
              <a:t>化学变化</a:t>
            </a:r>
            <a:endParaRPr lang="en-US" altLang="zh-CN" sz="2400" b="1" dirty="0"/>
          </a:p>
          <a:p>
            <a:r>
              <a:rPr lang="en-US" altLang="zh-CN" sz="3600" b="1" dirty="0"/>
              <a:t>…</a:t>
            </a:r>
          </a:p>
        </p:txBody>
      </p:sp>
    </p:spTree>
    <p:extLst>
      <p:ext uri="{BB962C8B-B14F-4D97-AF65-F5344CB8AC3E}">
        <p14:creationId xmlns:p14="http://schemas.microsoft.com/office/powerpoint/2010/main" val="1247102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95737B-7562-429D-93DF-FFE74B07FF75}"/>
              </a:ext>
            </a:extLst>
          </p:cNvPr>
          <p:cNvSpPr/>
          <p:nvPr/>
        </p:nvSpPr>
        <p:spPr>
          <a:xfrm>
            <a:off x="688551" y="430877"/>
            <a:ext cx="1882247"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、形成关系式</a:t>
            </a:r>
            <a:endParaRPr lang="en-US" altLang="zh-CN" sz="2000" b="1" dirty="0">
              <a:solidFill>
                <a:srgbClr val="0000CC"/>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3334D00-106B-4B66-8A9B-5ACA348BABA6}"/>
              </a:ext>
            </a:extLst>
          </p:cNvPr>
          <p:cNvSpPr/>
          <p:nvPr/>
        </p:nvSpPr>
        <p:spPr>
          <a:xfrm>
            <a:off x="1029624" y="959353"/>
            <a:ext cx="907621" cy="461665"/>
          </a:xfrm>
          <a:prstGeom prst="rect">
            <a:avLst/>
          </a:prstGeom>
        </p:spPr>
        <p:txBody>
          <a:bodyPr wrap="none">
            <a:spAutoFit/>
          </a:bodyPr>
          <a:lstStyle/>
          <a:p>
            <a:r>
              <a:rPr lang="en-US" altLang="zh-CN" sz="2400" b="1" i="1" dirty="0">
                <a:latin typeface="Cambria Math" panose="02040503050406030204" pitchFamily="18" charset="0"/>
                <a:ea typeface="微软雅黑" panose="020B0503020204020204" pitchFamily="34" charset="-122"/>
              </a:rPr>
              <a:t>1</a:t>
            </a:r>
            <a:r>
              <a:rPr lang="zh-CN" altLang="en-US" sz="2400" b="1" i="1" dirty="0">
                <a:latin typeface="Cambria Math" panose="02040503050406030204" pitchFamily="18" charset="0"/>
                <a:ea typeface="微软雅黑" panose="020B0503020204020204" pitchFamily="34" charset="-122"/>
              </a:rPr>
              <a:t>）</a:t>
            </a:r>
            <a:r>
              <a:rPr lang="en-US" altLang="zh-CN" sz="2400" b="1" i="1" dirty="0">
                <a:latin typeface="Cambria Math" panose="02040503050406030204" pitchFamily="18" charset="0"/>
                <a:ea typeface="微软雅黑" panose="020B0503020204020204" pitchFamily="34" charset="-122"/>
              </a:rPr>
              <a:t>d:</a:t>
            </a:r>
            <a:endParaRPr lang="zh-CN" altLang="en-US" sz="2400" i="1" dirty="0">
              <a:effectLst>
                <a:outerShdw blurRad="38100" dist="38100" dir="2700000" algn="tl">
                  <a:srgbClr val="000000">
                    <a:alpha val="43137"/>
                  </a:srgbClr>
                </a:outerShdw>
              </a:effectLst>
            </a:endParaRPr>
          </a:p>
        </p:txBody>
      </p:sp>
      <p:sp>
        <p:nvSpPr>
          <p:cNvPr id="4" name="文本框 3">
            <a:extLst>
              <a:ext uri="{FF2B5EF4-FFF2-40B4-BE49-F238E27FC236}">
                <a16:creationId xmlns:a16="http://schemas.microsoft.com/office/drawing/2014/main" id="{B11A34E7-5422-4261-8BE5-5C29CAB0502B}"/>
              </a:ext>
            </a:extLst>
          </p:cNvPr>
          <p:cNvSpPr txBox="1"/>
          <p:nvPr/>
        </p:nvSpPr>
        <p:spPr>
          <a:xfrm>
            <a:off x="2007705" y="1013353"/>
            <a:ext cx="2256182"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电极间距变化</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BDD3320-ADD4-45CE-B62B-A9168D6377A5}"/>
                  </a:ext>
                </a:extLst>
              </p:cNvPr>
              <p:cNvSpPr txBox="1"/>
              <p:nvPr/>
            </p:nvSpPr>
            <p:spPr>
              <a:xfrm>
                <a:off x="4263887" y="785406"/>
                <a:ext cx="2216696" cy="856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当</m:t>
                      </m:r>
                      <m:r>
                        <a:rPr lang="en-US" altLang="zh-CN" sz="2400" b="1" i="1" smtClean="0">
                          <a:latin typeface="Cambria Math" panose="02040503050406030204" pitchFamily="18" charset="0"/>
                        </a:rPr>
                        <m:t>  </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𝒅</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r>
                                <a:rPr lang="en-US" altLang="zh-CN" sz="2400" b="1" i="1" smtClean="0">
                                  <a:latin typeface="Cambria Math" panose="02040503050406030204" pitchFamily="18" charset="0"/>
                                </a:rPr>
                                <m:t>𝟎</m:t>
                              </m:r>
                            </m:sub>
                          </m:sSub>
                        </m:den>
                      </m:f>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  时</m:t>
                      </m:r>
                    </m:oMath>
                  </m:oMathPara>
                </a14:m>
                <a:endParaRPr lang="zh-CN" altLang="en-US" sz="2400" b="1" dirty="0"/>
              </a:p>
            </p:txBody>
          </p:sp>
        </mc:Choice>
        <mc:Fallback xmlns="">
          <p:sp>
            <p:nvSpPr>
              <p:cNvPr id="5" name="文本框 4">
                <a:extLst>
                  <a:ext uri="{FF2B5EF4-FFF2-40B4-BE49-F238E27FC236}">
                    <a16:creationId xmlns:a16="http://schemas.microsoft.com/office/drawing/2014/main" id="{0BDD3320-ADD4-45CE-B62B-A9168D6377A5}"/>
                  </a:ext>
                </a:extLst>
              </p:cNvPr>
              <p:cNvSpPr txBox="1">
                <a:spLocks noRot="1" noChangeAspect="1" noMove="1" noResize="1" noEditPoints="1" noAdjustHandles="1" noChangeArrowheads="1" noChangeShapeType="1" noTextEdit="1"/>
              </p:cNvSpPr>
              <p:nvPr/>
            </p:nvSpPr>
            <p:spPr>
              <a:xfrm>
                <a:off x="4263887" y="785406"/>
                <a:ext cx="2216696" cy="85600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F42051F-4CC3-40C5-A8FA-84D96EDAC7F3}"/>
                  </a:ext>
                </a:extLst>
              </p:cNvPr>
              <p:cNvSpPr txBox="1"/>
              <p:nvPr/>
            </p:nvSpPr>
            <p:spPr>
              <a:xfrm>
                <a:off x="6907871" y="755988"/>
                <a:ext cx="1417632" cy="8563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𝑪</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𝑪</m:t>
                              </m:r>
                            </m:e>
                            <m:sub>
                              <m:r>
                                <a:rPr lang="en-US" altLang="zh-CN" sz="2400" b="1" i="1" smtClean="0">
                                  <a:latin typeface="Cambria Math" panose="02040503050406030204" pitchFamily="18" charset="0"/>
                                </a:rPr>
                                <m:t>𝟎</m:t>
                              </m:r>
                            </m:sub>
                          </m:sSub>
                        </m:den>
                      </m:f>
                      <m:r>
                        <a:rPr lang="en-US" altLang="zh-CN" sz="2400" b="1" i="1" smtClean="0">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oMath>
                  </m:oMathPara>
                </a14:m>
                <a:endParaRPr lang="zh-CN" altLang="en-US" sz="2400" b="1" dirty="0"/>
              </a:p>
            </p:txBody>
          </p:sp>
        </mc:Choice>
        <mc:Fallback xmlns="">
          <p:sp>
            <p:nvSpPr>
              <p:cNvPr id="6" name="文本框 5">
                <a:extLst>
                  <a:ext uri="{FF2B5EF4-FFF2-40B4-BE49-F238E27FC236}">
                    <a16:creationId xmlns:a16="http://schemas.microsoft.com/office/drawing/2014/main" id="{1F42051F-4CC3-40C5-A8FA-84D96EDAC7F3}"/>
                  </a:ext>
                </a:extLst>
              </p:cNvPr>
              <p:cNvSpPr txBox="1">
                <a:spLocks noRot="1" noChangeAspect="1" noMove="1" noResize="1" noEditPoints="1" noAdjustHandles="1" noChangeArrowheads="1" noChangeShapeType="1" noTextEdit="1"/>
              </p:cNvSpPr>
              <p:nvPr/>
            </p:nvSpPr>
            <p:spPr>
              <a:xfrm>
                <a:off x="6907871" y="755988"/>
                <a:ext cx="1417632" cy="8563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61C66CE-F5C0-4AF6-96AD-FD4457DA4772}"/>
                  </a:ext>
                </a:extLst>
              </p:cNvPr>
              <p:cNvSpPr txBox="1"/>
              <p:nvPr/>
            </p:nvSpPr>
            <p:spPr>
              <a:xfrm>
                <a:off x="4343400" y="2028476"/>
                <a:ext cx="3159839" cy="693780"/>
              </a:xfrm>
              <a:prstGeom prst="rect">
                <a:avLst/>
              </a:prstGeom>
              <a:noFill/>
            </p:spPr>
            <p:txBody>
              <a:bodyPr wrap="none" rtlCol="0">
                <a:spAutoFit/>
              </a:bodyPr>
              <a:lstStyle/>
              <a:p>
                <a:r>
                  <a:rPr lang="zh-CN" altLang="en-US" sz="2400" b="1" dirty="0"/>
                  <a:t>灵敏度：   </a:t>
                </a:r>
                <a14:m>
                  <m:oMath xmlns:m="http://schemas.openxmlformats.org/officeDocument/2006/math">
                    <m:r>
                      <a:rPr lang="en-US" altLang="zh-CN" sz="2400" b="1" i="0" smtClean="0">
                        <a:latin typeface="Cambria Math" panose="02040503050406030204" pitchFamily="18" charset="0"/>
                      </a:rPr>
                      <m:t>𝐤</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𝒅</m:t>
                        </m:r>
                      </m:e>
                    </m:d>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r>
                          <a:rPr lang="zh-CN" altLang="en-US" sz="2400" b="1" i="1" smtClean="0">
                            <a:latin typeface="Cambria Math" panose="02040503050406030204" pitchFamily="18" charset="0"/>
                            <a:ea typeface="Cambria Math" panose="02040503050406030204" pitchFamily="18" charset="0"/>
                          </a:rPr>
                          <m:t>𝜺</m:t>
                        </m:r>
                        <m:r>
                          <a:rPr lang="en-US" altLang="zh-CN" sz="2400" b="1" i="1" smtClean="0">
                            <a:latin typeface="Cambria Math" panose="02040503050406030204" pitchFamily="18" charset="0"/>
                            <a:ea typeface="Cambria Math" panose="02040503050406030204" pitchFamily="18" charset="0"/>
                          </a:rPr>
                          <m:t>𝑨</m:t>
                        </m:r>
                      </m:num>
                      <m:den>
                        <m:sSubSup>
                          <m:sSubSupPr>
                            <m:ctrlPr>
                              <a:rPr lang="en-US" altLang="zh-CN" sz="2400" b="1" i="1" smtClean="0">
                                <a:latin typeface="Cambria Math" panose="02040503050406030204" pitchFamily="18" charset="0"/>
                                <a:ea typeface="Cambria Math" panose="02040503050406030204" pitchFamily="18" charset="0"/>
                              </a:rPr>
                            </m:ctrlPr>
                          </m:sSubSupPr>
                          <m:e>
                            <m:r>
                              <a:rPr lang="en-US" altLang="zh-CN" sz="2400" b="1" i="1" smtClean="0">
                                <a:latin typeface="Cambria Math" panose="02040503050406030204" pitchFamily="18" charset="0"/>
                                <a:ea typeface="Cambria Math" panose="02040503050406030204" pitchFamily="18" charset="0"/>
                              </a:rPr>
                              <m:t>𝒅</m:t>
                            </m:r>
                          </m:e>
                          <m:sub>
                            <m:r>
                              <a:rPr lang="en-US" altLang="zh-CN" sz="2400" b="1" i="1" smtClean="0">
                                <a:latin typeface="Cambria Math" panose="02040503050406030204" pitchFamily="18" charset="0"/>
                                <a:ea typeface="Cambria Math" panose="02040503050406030204" pitchFamily="18" charset="0"/>
                              </a:rPr>
                              <m:t>𝟎</m:t>
                            </m:r>
                          </m:sub>
                          <m:sup>
                            <m:r>
                              <a:rPr lang="en-US" altLang="zh-CN" sz="2400" b="1" i="1" smtClean="0">
                                <a:latin typeface="Cambria Math" panose="02040503050406030204" pitchFamily="18" charset="0"/>
                                <a:ea typeface="Cambria Math" panose="02040503050406030204" pitchFamily="18" charset="0"/>
                              </a:rPr>
                              <m:t>𝟐</m:t>
                            </m:r>
                          </m:sup>
                        </m:sSubSup>
                      </m:den>
                    </m:f>
                  </m:oMath>
                </a14:m>
                <a:endParaRPr lang="zh-CN" altLang="en-US" sz="2400" b="1" dirty="0"/>
              </a:p>
            </p:txBody>
          </p:sp>
        </mc:Choice>
        <mc:Fallback xmlns="">
          <p:sp>
            <p:nvSpPr>
              <p:cNvPr id="7" name="文本框 6">
                <a:extLst>
                  <a:ext uri="{FF2B5EF4-FFF2-40B4-BE49-F238E27FC236}">
                    <a16:creationId xmlns:a16="http://schemas.microsoft.com/office/drawing/2014/main" id="{B61C66CE-F5C0-4AF6-96AD-FD4457DA4772}"/>
                  </a:ext>
                </a:extLst>
              </p:cNvPr>
              <p:cNvSpPr txBox="1">
                <a:spLocks noRot="1" noChangeAspect="1" noMove="1" noResize="1" noEditPoints="1" noAdjustHandles="1" noChangeArrowheads="1" noChangeShapeType="1" noTextEdit="1"/>
              </p:cNvSpPr>
              <p:nvPr/>
            </p:nvSpPr>
            <p:spPr>
              <a:xfrm>
                <a:off x="4343400" y="2028476"/>
                <a:ext cx="3159839" cy="693780"/>
              </a:xfrm>
              <a:prstGeom prst="rect">
                <a:avLst/>
              </a:prstGeom>
              <a:blipFill>
                <a:blip r:embed="rId4"/>
                <a:stretch>
                  <a:fillRect l="-308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90B3A6FB-2850-40F5-9A44-80567A4C6A67}"/>
              </a:ext>
            </a:extLst>
          </p:cNvPr>
          <p:cNvSpPr txBox="1"/>
          <p:nvPr/>
        </p:nvSpPr>
        <p:spPr>
          <a:xfrm>
            <a:off x="688551" y="2839898"/>
            <a:ext cx="1446230"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结构：</a:t>
            </a:r>
          </a:p>
        </p:txBody>
      </p:sp>
      <p:sp>
        <p:nvSpPr>
          <p:cNvPr id="10" name="矩形 9">
            <a:extLst>
              <a:ext uri="{FF2B5EF4-FFF2-40B4-BE49-F238E27FC236}">
                <a16:creationId xmlns:a16="http://schemas.microsoft.com/office/drawing/2014/main" id="{2F05DA28-B216-44BC-AF47-0EFDBC8399D9}"/>
              </a:ext>
            </a:extLst>
          </p:cNvPr>
          <p:cNvSpPr/>
          <p:nvPr/>
        </p:nvSpPr>
        <p:spPr>
          <a:xfrm>
            <a:off x="3135796" y="2971800"/>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CA7F277-1D48-400B-8A4A-416F457A5C09}"/>
              </a:ext>
            </a:extLst>
          </p:cNvPr>
          <p:cNvSpPr/>
          <p:nvPr/>
        </p:nvSpPr>
        <p:spPr>
          <a:xfrm>
            <a:off x="3717235" y="2971800"/>
            <a:ext cx="457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992DAE23-4F56-454C-80C7-30C622DCA0F5}"/>
              </a:ext>
            </a:extLst>
          </p:cNvPr>
          <p:cNvCxnSpPr>
            <a:endCxn id="10" idx="1"/>
          </p:cNvCxnSpPr>
          <p:nvPr/>
        </p:nvCxnSpPr>
        <p:spPr>
          <a:xfrm>
            <a:off x="2723322" y="3429000"/>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45F9254-C48F-4C47-BB96-FE24C9FE9BF0}"/>
              </a:ext>
            </a:extLst>
          </p:cNvPr>
          <p:cNvCxnSpPr/>
          <p:nvPr/>
        </p:nvCxnSpPr>
        <p:spPr>
          <a:xfrm>
            <a:off x="3762954" y="3429000"/>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EF976E0-0249-4ED5-BAFD-C8699E7521EF}"/>
              </a:ext>
            </a:extLst>
          </p:cNvPr>
          <p:cNvCxnSpPr/>
          <p:nvPr/>
        </p:nvCxnSpPr>
        <p:spPr>
          <a:xfrm>
            <a:off x="3538330" y="4055165"/>
            <a:ext cx="53671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45D328CC-A659-4DBF-927E-88542A4CDC50}"/>
                  </a:ext>
                </a:extLst>
              </p:cNvPr>
              <p:cNvSpPr/>
              <p:nvPr/>
            </p:nvSpPr>
            <p:spPr>
              <a:xfrm>
                <a:off x="3450174" y="4044285"/>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𝒅</m:t>
                      </m:r>
                    </m:oMath>
                  </m:oMathPara>
                </a14:m>
                <a:endParaRPr lang="zh-CN" altLang="en-US" dirty="0"/>
              </a:p>
            </p:txBody>
          </p:sp>
        </mc:Choice>
        <mc:Fallback xmlns="">
          <p:sp>
            <p:nvSpPr>
              <p:cNvPr id="17" name="矩形 16">
                <a:extLst>
                  <a:ext uri="{FF2B5EF4-FFF2-40B4-BE49-F238E27FC236}">
                    <a16:creationId xmlns:a16="http://schemas.microsoft.com/office/drawing/2014/main" id="{45D328CC-A659-4DBF-927E-88542A4CDC50}"/>
                  </a:ext>
                </a:extLst>
              </p:cNvPr>
              <p:cNvSpPr>
                <a:spLocks noRot="1" noChangeAspect="1" noMove="1" noResize="1" noEditPoints="1" noAdjustHandles="1" noChangeArrowheads="1" noChangeShapeType="1" noTextEdit="1"/>
              </p:cNvSpPr>
              <p:nvPr/>
            </p:nvSpPr>
            <p:spPr>
              <a:xfrm>
                <a:off x="3450174" y="4044285"/>
                <a:ext cx="534121" cy="369332"/>
              </a:xfrm>
              <a:prstGeom prst="rect">
                <a:avLst/>
              </a:prstGeom>
              <a:blipFill>
                <a:blip r:embed="rId5"/>
                <a:stretch>
                  <a:fillRect/>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D56BC8C5-15E5-4BE1-ACA1-89493F6BA090}"/>
              </a:ext>
            </a:extLst>
          </p:cNvPr>
          <p:cNvSpPr/>
          <p:nvPr/>
        </p:nvSpPr>
        <p:spPr>
          <a:xfrm>
            <a:off x="6876081" y="2931895"/>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00D6224-9BAB-4CD9-95A2-445D4E63C679}"/>
              </a:ext>
            </a:extLst>
          </p:cNvPr>
          <p:cNvSpPr/>
          <p:nvPr/>
        </p:nvSpPr>
        <p:spPr>
          <a:xfrm>
            <a:off x="7421740" y="2931895"/>
            <a:ext cx="457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F33A62A7-E4AF-47AD-85DD-08781E414ACA}"/>
              </a:ext>
            </a:extLst>
          </p:cNvPr>
          <p:cNvCxnSpPr>
            <a:endCxn id="18" idx="1"/>
          </p:cNvCxnSpPr>
          <p:nvPr/>
        </p:nvCxnSpPr>
        <p:spPr>
          <a:xfrm>
            <a:off x="6463607" y="3389095"/>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B1722E3-A551-4454-9A68-9B4C76D26D94}"/>
              </a:ext>
            </a:extLst>
          </p:cNvPr>
          <p:cNvCxnSpPr/>
          <p:nvPr/>
        </p:nvCxnSpPr>
        <p:spPr>
          <a:xfrm>
            <a:off x="7176242" y="3994292"/>
            <a:ext cx="53671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B9FF5FC-0F0D-4D5B-9C80-F8596FCE5119}"/>
                  </a:ext>
                </a:extLst>
              </p:cNvPr>
              <p:cNvSpPr/>
              <p:nvPr/>
            </p:nvSpPr>
            <p:spPr>
              <a:xfrm>
                <a:off x="7190459" y="4004380"/>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𝒅</m:t>
                      </m:r>
                    </m:oMath>
                  </m:oMathPara>
                </a14:m>
                <a:endParaRPr lang="zh-CN" altLang="en-US" dirty="0"/>
              </a:p>
            </p:txBody>
          </p:sp>
        </mc:Choice>
        <mc:Fallback xmlns="">
          <p:sp>
            <p:nvSpPr>
              <p:cNvPr id="23" name="矩形 22">
                <a:extLst>
                  <a:ext uri="{FF2B5EF4-FFF2-40B4-BE49-F238E27FC236}">
                    <a16:creationId xmlns:a16="http://schemas.microsoft.com/office/drawing/2014/main" id="{CB9FF5FC-0F0D-4D5B-9C80-F8596FCE5119}"/>
                  </a:ext>
                </a:extLst>
              </p:cNvPr>
              <p:cNvSpPr>
                <a:spLocks noRot="1" noChangeAspect="1" noMove="1" noResize="1" noEditPoints="1" noAdjustHandles="1" noChangeArrowheads="1" noChangeShapeType="1" noTextEdit="1"/>
              </p:cNvSpPr>
              <p:nvPr/>
            </p:nvSpPr>
            <p:spPr>
              <a:xfrm>
                <a:off x="7190459" y="4004380"/>
                <a:ext cx="534121" cy="369332"/>
              </a:xfrm>
              <a:prstGeom prst="rect">
                <a:avLst/>
              </a:prstGeom>
              <a:blipFill>
                <a:blip r:embed="rId6"/>
                <a:stretch>
                  <a:fillRect/>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FD9E7F6F-F3A3-4CB9-A097-C2AD6E3F4180}"/>
              </a:ext>
            </a:extLst>
          </p:cNvPr>
          <p:cNvSpPr/>
          <p:nvPr/>
        </p:nvSpPr>
        <p:spPr>
          <a:xfrm rot="10800000">
            <a:off x="7834214" y="2931895"/>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1EC45751-2597-49AB-B282-20BFBC11B7A1}"/>
              </a:ext>
            </a:extLst>
          </p:cNvPr>
          <p:cNvCxnSpPr>
            <a:cxnSpLocks/>
          </p:cNvCxnSpPr>
          <p:nvPr/>
        </p:nvCxnSpPr>
        <p:spPr>
          <a:xfrm>
            <a:off x="8013118" y="3389095"/>
            <a:ext cx="4631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93B8B43-DE8B-4276-9318-234E48BD9373}"/>
              </a:ext>
            </a:extLst>
          </p:cNvPr>
          <p:cNvSpPr txBox="1"/>
          <p:nvPr/>
        </p:nvSpPr>
        <p:spPr>
          <a:xfrm>
            <a:off x="878574" y="6245278"/>
            <a:ext cx="188224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、测量电路：</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0686085-5473-44D0-8211-20BB00CB24A8}"/>
                  </a:ext>
                </a:extLst>
              </p:cNvPr>
              <p:cNvSpPr txBox="1"/>
              <p:nvPr/>
            </p:nvSpPr>
            <p:spPr>
              <a:xfrm>
                <a:off x="2247943" y="4883307"/>
                <a:ext cx="2745239" cy="9140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𝒇</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𝟏𝟎𝟎</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b="1" dirty="0"/>
              </a:p>
            </p:txBody>
          </p:sp>
        </mc:Choice>
        <mc:Fallback xmlns="">
          <p:sp>
            <p:nvSpPr>
              <p:cNvPr id="30" name="文本框 29">
                <a:extLst>
                  <a:ext uri="{FF2B5EF4-FFF2-40B4-BE49-F238E27FC236}">
                    <a16:creationId xmlns:a16="http://schemas.microsoft.com/office/drawing/2014/main" id="{70686085-5473-44D0-8211-20BB00CB24A8}"/>
                  </a:ext>
                </a:extLst>
              </p:cNvPr>
              <p:cNvSpPr txBox="1">
                <a:spLocks noRot="1" noChangeAspect="1" noMove="1" noResize="1" noEditPoints="1" noAdjustHandles="1" noChangeArrowheads="1" noChangeShapeType="1" noTextEdit="1"/>
              </p:cNvSpPr>
              <p:nvPr/>
            </p:nvSpPr>
            <p:spPr>
              <a:xfrm>
                <a:off x="2247943" y="4883307"/>
                <a:ext cx="2745239" cy="9140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102EB08-82A5-4018-A705-BB13F159C733}"/>
                  </a:ext>
                </a:extLst>
              </p:cNvPr>
              <p:cNvSpPr txBox="1"/>
              <p:nvPr/>
            </p:nvSpPr>
            <p:spPr>
              <a:xfrm>
                <a:off x="5993069" y="4883307"/>
                <a:ext cx="3247235" cy="10685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𝒇</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e>
                              </m:d>
                            </m:e>
                            <m:sup>
                              <m:r>
                                <a:rPr lang="en-US" altLang="zh-CN" sz="2400" b="1" i="1" smtClean="0">
                                  <a:latin typeface="Cambria Math" panose="02040503050406030204" pitchFamily="18" charset="0"/>
                                </a:rPr>
                                <m:t>𝟐</m:t>
                              </m:r>
                            </m:sup>
                          </m:sSup>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𝟏𝟎𝟎</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b="1" dirty="0"/>
              </a:p>
            </p:txBody>
          </p:sp>
        </mc:Choice>
        <mc:Fallback xmlns="">
          <p:sp>
            <p:nvSpPr>
              <p:cNvPr id="31" name="文本框 30">
                <a:extLst>
                  <a:ext uri="{FF2B5EF4-FFF2-40B4-BE49-F238E27FC236}">
                    <a16:creationId xmlns:a16="http://schemas.microsoft.com/office/drawing/2014/main" id="{C102EB08-82A5-4018-A705-BB13F159C733}"/>
                  </a:ext>
                </a:extLst>
              </p:cNvPr>
              <p:cNvSpPr txBox="1">
                <a:spLocks noRot="1" noChangeAspect="1" noMove="1" noResize="1" noEditPoints="1" noAdjustHandles="1" noChangeArrowheads="1" noChangeShapeType="1" noTextEdit="1"/>
              </p:cNvSpPr>
              <p:nvPr/>
            </p:nvSpPr>
            <p:spPr>
              <a:xfrm>
                <a:off x="5993069" y="4883307"/>
                <a:ext cx="3247235" cy="1068562"/>
              </a:xfrm>
              <a:prstGeom prst="rect">
                <a:avLst/>
              </a:prstGeom>
              <a:blipFill>
                <a:blip r:embed="rId8"/>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5A3A5410-CE9B-48FD-B1AF-F18AA3AAF6A9}"/>
              </a:ext>
            </a:extLst>
          </p:cNvPr>
          <p:cNvSpPr txBox="1"/>
          <p:nvPr/>
        </p:nvSpPr>
        <p:spPr>
          <a:xfrm>
            <a:off x="3876059" y="6333221"/>
            <a:ext cx="1369286"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、应用：</a:t>
            </a:r>
          </a:p>
        </p:txBody>
      </p:sp>
      <p:sp>
        <p:nvSpPr>
          <p:cNvPr id="33" name="文本框 32">
            <a:extLst>
              <a:ext uri="{FF2B5EF4-FFF2-40B4-BE49-F238E27FC236}">
                <a16:creationId xmlns:a16="http://schemas.microsoft.com/office/drawing/2014/main" id="{0CF10522-C79F-4812-92F1-67B21F7342CF}"/>
              </a:ext>
            </a:extLst>
          </p:cNvPr>
          <p:cNvSpPr txBox="1"/>
          <p:nvPr/>
        </p:nvSpPr>
        <p:spPr>
          <a:xfrm>
            <a:off x="878575" y="4618788"/>
            <a:ext cx="188224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、误差分析：</a:t>
            </a:r>
          </a:p>
        </p:txBody>
      </p:sp>
      <p:sp>
        <p:nvSpPr>
          <p:cNvPr id="35" name="箭头: 上下 34">
            <a:extLst>
              <a:ext uri="{FF2B5EF4-FFF2-40B4-BE49-F238E27FC236}">
                <a16:creationId xmlns:a16="http://schemas.microsoft.com/office/drawing/2014/main" id="{C978D50E-8EDA-4CF8-B2D8-2EE813706AC7}"/>
              </a:ext>
            </a:extLst>
          </p:cNvPr>
          <p:cNvSpPr/>
          <p:nvPr/>
        </p:nvSpPr>
        <p:spPr>
          <a:xfrm>
            <a:off x="7364683" y="4449511"/>
            <a:ext cx="205551" cy="369332"/>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92D050"/>
                </a:solidFill>
              </a:ln>
              <a:solidFill>
                <a:srgbClr val="FFFF00"/>
              </a:solidFill>
            </a:endParaRPr>
          </a:p>
        </p:txBody>
      </p:sp>
      <p:sp>
        <p:nvSpPr>
          <p:cNvPr id="36" name="箭头: 上下 35">
            <a:extLst>
              <a:ext uri="{FF2B5EF4-FFF2-40B4-BE49-F238E27FC236}">
                <a16:creationId xmlns:a16="http://schemas.microsoft.com/office/drawing/2014/main" id="{5FA7CFB2-9B83-4273-B663-9B0651807344}"/>
              </a:ext>
            </a:extLst>
          </p:cNvPr>
          <p:cNvSpPr/>
          <p:nvPr/>
        </p:nvSpPr>
        <p:spPr>
          <a:xfrm>
            <a:off x="3211924" y="4470694"/>
            <a:ext cx="205551" cy="369332"/>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92D050"/>
                </a:solidFill>
              </a:ln>
              <a:solidFill>
                <a:srgbClr val="FFFF00"/>
              </a:solidFill>
            </a:endParaRPr>
          </a:p>
        </p:txBody>
      </p:sp>
    </p:spTree>
    <p:extLst>
      <p:ext uri="{BB962C8B-B14F-4D97-AF65-F5344CB8AC3E}">
        <p14:creationId xmlns:p14="http://schemas.microsoft.com/office/powerpoint/2010/main" val="4265558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1992313" y="260350"/>
            <a:ext cx="8229600" cy="82550"/>
          </a:xfrm>
        </p:spPr>
        <p:txBody>
          <a:bodyPr rtlCol="0">
            <a:normAutofit fontScale="90000"/>
          </a:bodyPr>
          <a:lstStyle/>
          <a:p>
            <a:pPr>
              <a:defRPr/>
            </a:pPr>
            <a:r>
              <a:rPr lang="zh-CN" altLang="en-US" sz="800" dirty="0"/>
              <a:t>阿</a:t>
            </a:r>
          </a:p>
        </p:txBody>
      </p:sp>
      <p:sp>
        <p:nvSpPr>
          <p:cNvPr id="198659" name="内容占位符 6"/>
          <p:cNvSpPr>
            <a:spLocks noGrp="1"/>
          </p:cNvSpPr>
          <p:nvPr>
            <p:ph idx="4294967295"/>
          </p:nvPr>
        </p:nvSpPr>
        <p:spPr>
          <a:xfrm>
            <a:off x="1524000" y="0"/>
            <a:ext cx="9144000" cy="6669088"/>
          </a:xfrm>
        </p:spPr>
        <p:txBody>
          <a:bodyPr/>
          <a:lstStyle/>
          <a:p>
            <a:pPr eaLnBrk="1" hangingPunct="1">
              <a:buFont typeface="Arial" pitchFamily="34" charset="0"/>
              <a:buNone/>
            </a:pPr>
            <a:r>
              <a:rPr lang="zh-CN" altLang="en-US" b="1" dirty="0">
                <a:solidFill>
                  <a:srgbClr val="0000CC"/>
                </a:solidFill>
              </a:rPr>
              <a:t>        二、压阻传感器</a:t>
            </a:r>
            <a:endParaRPr lang="en-US" altLang="zh-CN" b="1" dirty="0">
              <a:solidFill>
                <a:srgbClr val="0000CC"/>
              </a:solidFill>
            </a:endParaRPr>
          </a:p>
          <a:p>
            <a:pPr eaLnBrk="1" hangingPunct="1">
              <a:buFont typeface="Arial" pitchFamily="34" charset="0"/>
              <a:buNone/>
            </a:pPr>
            <a:r>
              <a:rPr lang="zh-CN" altLang="en-US" sz="2400" b="1" dirty="0">
                <a:solidFill>
                  <a:srgbClr val="0000CC"/>
                </a:solidFill>
              </a:rPr>
              <a:t>         </a:t>
            </a:r>
            <a:r>
              <a:rPr lang="en-US" altLang="zh-CN" sz="2400" b="1" dirty="0">
                <a:solidFill>
                  <a:srgbClr val="0000CC"/>
                </a:solidFill>
              </a:rPr>
              <a:t>1</a:t>
            </a:r>
            <a:r>
              <a:rPr lang="zh-CN" altLang="en-US" sz="2400" b="1" dirty="0">
                <a:solidFill>
                  <a:srgbClr val="0000CC"/>
                </a:solidFill>
              </a:rPr>
              <a:t>、</a:t>
            </a:r>
            <a:r>
              <a:rPr lang="zh-CN" altLang="en-US" sz="2400" b="1" dirty="0">
                <a:solidFill>
                  <a:srgbClr val="0000CC"/>
                </a:solidFill>
                <a:latin typeface="华文中宋" pitchFamily="2" charset="-122"/>
                <a:ea typeface="华文中宋" pitchFamily="2" charset="-122"/>
              </a:rPr>
              <a:t>固体晶体：多晶、单晶</a:t>
            </a:r>
          </a:p>
          <a:p>
            <a:pPr eaLnBrk="1" hangingPunct="1">
              <a:buFont typeface="Arial" pitchFamily="34" charset="0"/>
              <a:buNone/>
            </a:pPr>
            <a:r>
              <a:rPr lang="en-US" altLang="zh-CN" sz="2000" b="1" dirty="0">
                <a:solidFill>
                  <a:srgbClr val="0000CC"/>
                </a:solidFill>
                <a:latin typeface="华文中宋" pitchFamily="2" charset="-122"/>
                <a:ea typeface="华文中宋" pitchFamily="2" charset="-122"/>
              </a:rPr>
              <a:t>             </a:t>
            </a:r>
            <a:r>
              <a:rPr lang="zh-CN" altLang="en-US" sz="2000" b="1" dirty="0">
                <a:solidFill>
                  <a:srgbClr val="0000CC"/>
                </a:solidFill>
                <a:latin typeface="华文中宋" pitchFamily="2" charset="-122"/>
                <a:ea typeface="华文中宋" pitchFamily="2" charset="-122"/>
              </a:rPr>
              <a:t>晶体：</a:t>
            </a:r>
            <a:r>
              <a:rPr kumimoji="1" lang="zh-CN" altLang="en-US" sz="2000" b="1" dirty="0">
                <a:solidFill>
                  <a:srgbClr val="0066FF"/>
                </a:solidFill>
                <a:ea typeface="华文中宋" pitchFamily="2" charset="-122"/>
              </a:rPr>
              <a:t>质点（分子、原子或离子）在空间有规则地排列成的，具有</a:t>
            </a:r>
          </a:p>
          <a:p>
            <a:pPr eaLnBrk="1" hangingPunct="1">
              <a:buFont typeface="Arial" pitchFamily="34" charset="0"/>
              <a:buNone/>
            </a:pPr>
            <a:r>
              <a:rPr kumimoji="1" lang="zh-CN" altLang="en-US" sz="2000" b="1" dirty="0">
                <a:solidFill>
                  <a:srgbClr val="0066FF"/>
                </a:solidFill>
                <a:ea typeface="华文中宋" pitchFamily="2" charset="-122"/>
              </a:rPr>
              <a:t>                          整齐的外形，以多面体出现的固体物质叫晶体。</a:t>
            </a:r>
            <a:endParaRPr kumimoji="1" lang="en-US" altLang="zh-CN" sz="2000" b="1" dirty="0">
              <a:solidFill>
                <a:srgbClr val="0066FF"/>
              </a:solidFill>
              <a:ea typeface="华文中宋" pitchFamily="2" charset="-122"/>
            </a:endParaRPr>
          </a:p>
          <a:p>
            <a:pPr>
              <a:buNone/>
            </a:pPr>
            <a:r>
              <a:rPr lang="zh-CN" altLang="en-US" sz="2000" b="1" dirty="0">
                <a:latin typeface="华文中宋" pitchFamily="2" charset="-122"/>
                <a:ea typeface="华文中宋" pitchFamily="2" charset="-122"/>
              </a:rPr>
              <a:t>             单晶：在整体范围内都具有几何周期。</a:t>
            </a:r>
            <a:endParaRPr lang="zh-CN" altLang="en-US" sz="2000" b="1" dirty="0">
              <a:solidFill>
                <a:srgbClr val="0066FF"/>
              </a:solidFill>
              <a:latin typeface="华文中宋" pitchFamily="2" charset="-122"/>
              <a:ea typeface="华文中宋" pitchFamily="2" charset="-122"/>
            </a:endParaRPr>
          </a:p>
          <a:p>
            <a:pPr eaLnBrk="1" hangingPunct="1">
              <a:buFont typeface="Arial" pitchFamily="34" charset="0"/>
              <a:buNone/>
            </a:pPr>
            <a:r>
              <a:rPr lang="en-US" altLang="zh-CN" sz="2000" b="1" dirty="0">
                <a:solidFill>
                  <a:srgbClr val="0000CC"/>
                </a:solidFill>
                <a:latin typeface="华文中宋" pitchFamily="2" charset="-122"/>
                <a:ea typeface="华文中宋" pitchFamily="2" charset="-122"/>
              </a:rPr>
              <a:t>             </a:t>
            </a:r>
            <a:r>
              <a:rPr lang="zh-CN" altLang="en-US" sz="2000" b="1" dirty="0">
                <a:latin typeface="华文中宋" pitchFamily="2" charset="-122"/>
                <a:ea typeface="华文中宋" pitchFamily="2" charset="-122"/>
              </a:rPr>
              <a:t>多晶：在许多原子或分子尺度上有序的区域为单晶区，称为晶粒。</a:t>
            </a:r>
          </a:p>
          <a:p>
            <a:pPr eaLnBrk="1" hangingPunct="1">
              <a:buFont typeface="Arial" pitchFamily="34" charset="0"/>
              <a:buNone/>
            </a:pPr>
            <a:r>
              <a:rPr lang="zh-CN" altLang="en-US" sz="2000" b="1" dirty="0">
                <a:latin typeface="华文中宋" pitchFamily="2" charset="-122"/>
                <a:ea typeface="华文中宋" pitchFamily="2" charset="-122"/>
              </a:rPr>
              <a:t>                        晶界把晶粒彼此分离</a:t>
            </a:r>
          </a:p>
          <a:p>
            <a:pPr>
              <a:buFont typeface="Arial" pitchFamily="34" charset="0"/>
              <a:buNone/>
            </a:pPr>
            <a:r>
              <a:rPr lang="zh-CN" altLang="en-US" sz="2000" b="1" dirty="0">
                <a:latin typeface="华文中宋" pitchFamily="2" charset="-122"/>
                <a:ea typeface="华文中宋" pitchFamily="2" charset="-122"/>
              </a:rPr>
              <a:t>             </a:t>
            </a:r>
            <a:r>
              <a:rPr lang="zh-CN" altLang="en-US" sz="2000" b="1" dirty="0">
                <a:solidFill>
                  <a:srgbClr val="0000CC"/>
                </a:solidFill>
                <a:latin typeface="华文中宋" pitchFamily="2" charset="-122"/>
                <a:ea typeface="华文中宋" pitchFamily="2" charset="-122"/>
              </a:rPr>
              <a:t>晶面、晶向、晶角：</a:t>
            </a:r>
            <a:r>
              <a:rPr kumimoji="1" lang="zh-CN" altLang="en-US" sz="2000" b="1" dirty="0">
                <a:latin typeface="华文中宋" pitchFamily="2" charset="-122"/>
                <a:ea typeface="华文中宋" pitchFamily="2" charset="-122"/>
              </a:rPr>
              <a:t>构成多面体的每一个面，</a:t>
            </a:r>
            <a:r>
              <a:rPr kumimoji="1" lang="zh-CN" altLang="en-US" sz="2000" b="1" dirty="0">
                <a:solidFill>
                  <a:srgbClr val="FF0000"/>
                </a:solidFill>
                <a:latin typeface="华文中宋" pitchFamily="2" charset="-122"/>
                <a:ea typeface="华文中宋" pitchFamily="2" charset="-122"/>
              </a:rPr>
              <a:t>叫晶面</a:t>
            </a:r>
            <a:r>
              <a:rPr kumimoji="1" lang="zh-CN" altLang="en-US" sz="2000" b="1" dirty="0">
                <a:latin typeface="华文中宋" pitchFamily="2" charset="-122"/>
                <a:ea typeface="华文中宋" pitchFamily="2" charset="-122"/>
              </a:rPr>
              <a:t>；</a:t>
            </a:r>
          </a:p>
          <a:p>
            <a:pPr>
              <a:buFont typeface="Arial" pitchFamily="34" charset="0"/>
              <a:buNone/>
            </a:pPr>
            <a:r>
              <a:rPr kumimoji="1" lang="zh-CN" altLang="en-US" sz="2000" b="1" dirty="0">
                <a:latin typeface="华文中宋" pitchFamily="2" charset="-122"/>
                <a:ea typeface="华文中宋" pitchFamily="2" charset="-122"/>
              </a:rPr>
              <a:t>                       垂直于镜面的方向</a:t>
            </a:r>
            <a:r>
              <a:rPr kumimoji="1" lang="zh-CN" altLang="en-US" sz="2000" b="1" dirty="0">
                <a:solidFill>
                  <a:srgbClr val="FF0000"/>
                </a:solidFill>
                <a:latin typeface="华文中宋" pitchFamily="2" charset="-122"/>
                <a:ea typeface="华文中宋" pitchFamily="2" charset="-122"/>
              </a:rPr>
              <a:t>叫晶向；</a:t>
            </a:r>
            <a:r>
              <a:rPr kumimoji="1" lang="zh-CN" altLang="en-US" sz="2000" b="1" dirty="0">
                <a:latin typeface="华文中宋" pitchFamily="2" charset="-122"/>
                <a:ea typeface="华文中宋" pitchFamily="2" charset="-122"/>
              </a:rPr>
              <a:t>各个晶面间的夹角，</a:t>
            </a:r>
            <a:r>
              <a:rPr kumimoji="1" lang="zh-CN" altLang="en-US" sz="2000" b="1" dirty="0">
                <a:solidFill>
                  <a:srgbClr val="FF0000"/>
                </a:solidFill>
                <a:latin typeface="华文中宋" pitchFamily="2" charset="-122"/>
                <a:ea typeface="华文中宋" pitchFamily="2" charset="-122"/>
              </a:rPr>
              <a:t>叫晶角</a:t>
            </a:r>
            <a:r>
              <a:rPr kumimoji="1" lang="zh-CN" altLang="en-US" sz="2000" b="1" dirty="0">
                <a:latin typeface="华文中宋" pitchFamily="2" charset="-122"/>
                <a:ea typeface="华文中宋" pitchFamily="2" charset="-122"/>
              </a:rPr>
              <a:t>。</a:t>
            </a:r>
          </a:p>
          <a:p>
            <a:pPr>
              <a:buFont typeface="Arial" pitchFamily="34" charset="0"/>
              <a:buNone/>
            </a:pPr>
            <a:r>
              <a:rPr kumimoji="1" lang="zh-CN" altLang="en-US" sz="2000" b="1" dirty="0">
                <a:latin typeface="华文中宋" pitchFamily="2" charset="-122"/>
                <a:ea typeface="华文中宋" pitchFamily="2" charset="-122"/>
              </a:rPr>
              <a:t>             晶格：</a:t>
            </a:r>
            <a:r>
              <a:rPr kumimoji="1" lang="zh-CN" altLang="en-US" sz="2000" b="1" dirty="0">
                <a:ea typeface="华文中宋" pitchFamily="2" charset="-122"/>
              </a:rPr>
              <a:t>把各种粒子抽象地看作几何的点，整个晶体就被看作空间按</a:t>
            </a:r>
          </a:p>
          <a:p>
            <a:pPr>
              <a:buFont typeface="Arial" pitchFamily="34" charset="0"/>
              <a:buNone/>
            </a:pPr>
            <a:r>
              <a:rPr kumimoji="1" lang="zh-CN" altLang="en-US" sz="2000" b="1" dirty="0">
                <a:ea typeface="华文中宋" pitchFamily="2" charset="-122"/>
              </a:rPr>
              <a:t>                          一定规律整齐排列的点组成的，这些点的总和具有一定的形</a:t>
            </a:r>
          </a:p>
          <a:p>
            <a:pPr>
              <a:buFont typeface="Arial" pitchFamily="34" charset="0"/>
              <a:buNone/>
            </a:pPr>
            <a:r>
              <a:rPr kumimoji="1" lang="zh-CN" altLang="en-US" sz="2000" b="1" dirty="0">
                <a:ea typeface="华文中宋" pitchFamily="2" charset="-122"/>
              </a:rPr>
              <a:t>                          状，这些点的总和</a:t>
            </a:r>
            <a:r>
              <a:rPr kumimoji="1" lang="zh-CN" altLang="en-US" sz="2000" b="1" dirty="0">
                <a:solidFill>
                  <a:srgbClr val="FF0000"/>
                </a:solidFill>
                <a:ea typeface="华文中宋" pitchFamily="2" charset="-122"/>
              </a:rPr>
              <a:t>叫晶格</a:t>
            </a:r>
            <a:r>
              <a:rPr kumimoji="1" lang="zh-CN" altLang="en-US" sz="2000" b="1" dirty="0">
                <a:ea typeface="华文中宋" pitchFamily="2" charset="-122"/>
              </a:rPr>
              <a:t>。晶格上的点叫</a:t>
            </a:r>
            <a:r>
              <a:rPr kumimoji="1" lang="zh-CN" altLang="en-US" sz="2000" b="1" dirty="0">
                <a:solidFill>
                  <a:srgbClr val="FF0000"/>
                </a:solidFill>
                <a:ea typeface="华文中宋" pitchFamily="2" charset="-122"/>
              </a:rPr>
              <a:t>晶格结点</a:t>
            </a:r>
            <a:r>
              <a:rPr kumimoji="1" lang="zh-CN" altLang="en-US" sz="2000" b="1" dirty="0">
                <a:ea typeface="华文中宋" pitchFamily="2" charset="-122"/>
              </a:rPr>
              <a:t>。</a:t>
            </a:r>
            <a:endParaRPr lang="en-US" altLang="zh-CN" sz="2000" b="1" dirty="0">
              <a:latin typeface="华文中宋" pitchFamily="2" charset="-122"/>
              <a:ea typeface="华文中宋" pitchFamily="2" charset="-122"/>
            </a:endParaRPr>
          </a:p>
        </p:txBody>
      </p:sp>
      <p:grpSp>
        <p:nvGrpSpPr>
          <p:cNvPr id="216068" name="Group 4"/>
          <p:cNvGrpSpPr>
            <a:grpSpLocks/>
          </p:cNvGrpSpPr>
          <p:nvPr/>
        </p:nvGrpSpPr>
        <p:grpSpPr bwMode="auto">
          <a:xfrm>
            <a:off x="383596" y="3748170"/>
            <a:ext cx="4691502" cy="2849480"/>
            <a:chOff x="473" y="-765"/>
            <a:chExt cx="5195" cy="3159"/>
          </a:xfrm>
        </p:grpSpPr>
        <p:sp>
          <p:nvSpPr>
            <p:cNvPr id="198709" name="Text Box 5"/>
            <p:cNvSpPr txBox="1">
              <a:spLocks noChangeArrowheads="1"/>
            </p:cNvSpPr>
            <p:nvPr/>
          </p:nvSpPr>
          <p:spPr bwMode="auto">
            <a:xfrm>
              <a:off x="687" y="-738"/>
              <a:ext cx="2113"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1" lang="zh-CN" altLang="en-US" sz="2000" b="1" dirty="0">
                  <a:latin typeface="华文中宋" panose="02010600040101010101" pitchFamily="2" charset="-122"/>
                  <a:ea typeface="华文中宋" panose="02010600040101010101" pitchFamily="2" charset="-122"/>
                </a:rPr>
                <a:t>分子或原子</a:t>
              </a:r>
            </a:p>
          </p:txBody>
        </p:sp>
        <p:grpSp>
          <p:nvGrpSpPr>
            <p:cNvPr id="198710" name="Group 6"/>
            <p:cNvGrpSpPr>
              <a:grpSpLocks/>
            </p:cNvGrpSpPr>
            <p:nvPr/>
          </p:nvGrpSpPr>
          <p:grpSpPr bwMode="auto">
            <a:xfrm>
              <a:off x="473" y="-765"/>
              <a:ext cx="5195" cy="2705"/>
              <a:chOff x="-1111" y="-1095"/>
              <a:chExt cx="5195" cy="2705"/>
            </a:xfrm>
          </p:grpSpPr>
          <p:sp>
            <p:nvSpPr>
              <p:cNvPr id="198849" name="Text Box 7"/>
              <p:cNvSpPr txBox="1">
                <a:spLocks noChangeArrowheads="1"/>
              </p:cNvSpPr>
              <p:nvPr/>
            </p:nvSpPr>
            <p:spPr bwMode="auto">
              <a:xfrm>
                <a:off x="3552" y="1103"/>
                <a:ext cx="432"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1" lang="en-US" altLang="zh-CN" sz="2400">
                    <a:latin typeface="Times New Roman" pitchFamily="18" charset="0"/>
                  </a:rPr>
                  <a:t>      </a:t>
                </a:r>
              </a:p>
            </p:txBody>
          </p:sp>
          <p:sp>
            <p:nvSpPr>
              <p:cNvPr id="198850" name="Oval 8"/>
              <p:cNvSpPr>
                <a:spLocks noChangeArrowheads="1"/>
              </p:cNvSpPr>
              <p:nvPr/>
            </p:nvSpPr>
            <p:spPr bwMode="auto">
              <a:xfrm>
                <a:off x="-1089" y="-1095"/>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51" name="Oval 9"/>
              <p:cNvSpPr>
                <a:spLocks noChangeArrowheads="1"/>
              </p:cNvSpPr>
              <p:nvPr/>
            </p:nvSpPr>
            <p:spPr bwMode="auto">
              <a:xfrm>
                <a:off x="-1111" y="-836"/>
                <a:ext cx="192" cy="192"/>
              </a:xfrm>
              <a:prstGeom prst="ellipse">
                <a:avLst/>
              </a:prstGeom>
              <a:solidFill>
                <a:srgbClr val="000066"/>
              </a:solidFill>
              <a:ln w="9525">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52" name="Rectangle 10"/>
              <p:cNvSpPr>
                <a:spLocks noChangeArrowheads="1"/>
              </p:cNvSpPr>
              <p:nvPr/>
            </p:nvSpPr>
            <p:spPr bwMode="auto">
              <a:xfrm>
                <a:off x="3550" y="768"/>
                <a:ext cx="534"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kumimoji="1" lang="zh-CN" altLang="en-US" sz="1800" baseline="30000">
                  <a:latin typeface="Times New Roman" pitchFamily="18" charset="0"/>
                </a:endParaRPr>
              </a:p>
            </p:txBody>
          </p:sp>
        </p:grpSp>
        <p:grpSp>
          <p:nvGrpSpPr>
            <p:cNvPr id="198711" name="Group 11"/>
            <p:cNvGrpSpPr>
              <a:grpSpLocks/>
            </p:cNvGrpSpPr>
            <p:nvPr/>
          </p:nvGrpSpPr>
          <p:grpSpPr bwMode="auto">
            <a:xfrm>
              <a:off x="540" y="1002"/>
              <a:ext cx="3732" cy="1392"/>
              <a:chOff x="540" y="2880"/>
              <a:chExt cx="3732" cy="1392"/>
            </a:xfrm>
          </p:grpSpPr>
          <p:grpSp>
            <p:nvGrpSpPr>
              <p:cNvPr id="198743" name="Group 12"/>
              <p:cNvGrpSpPr>
                <a:grpSpLocks/>
              </p:cNvGrpSpPr>
              <p:nvPr/>
            </p:nvGrpSpPr>
            <p:grpSpPr bwMode="auto">
              <a:xfrm>
                <a:off x="540" y="2880"/>
                <a:ext cx="1476" cy="1392"/>
                <a:chOff x="480" y="2928"/>
                <a:chExt cx="1476" cy="1392"/>
              </a:xfrm>
            </p:grpSpPr>
            <p:sp>
              <p:nvSpPr>
                <p:cNvPr id="198819" name="Line 13"/>
                <p:cNvSpPr>
                  <a:spLocks noChangeShapeType="1"/>
                </p:cNvSpPr>
                <p:nvPr/>
              </p:nvSpPr>
              <p:spPr bwMode="auto">
                <a:xfrm flipV="1">
                  <a:off x="557" y="394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0" name="Line 14"/>
                <p:cNvSpPr>
                  <a:spLocks noChangeShapeType="1"/>
                </p:cNvSpPr>
                <p:nvPr/>
              </p:nvSpPr>
              <p:spPr bwMode="auto">
                <a:xfrm>
                  <a:off x="914" y="394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821" name="Group 15"/>
                <p:cNvGrpSpPr>
                  <a:grpSpLocks/>
                </p:cNvGrpSpPr>
                <p:nvPr/>
              </p:nvGrpSpPr>
              <p:grpSpPr bwMode="auto">
                <a:xfrm>
                  <a:off x="557" y="2978"/>
                  <a:ext cx="1399" cy="1284"/>
                  <a:chOff x="3216" y="816"/>
                  <a:chExt cx="2256" cy="2304"/>
                </a:xfrm>
              </p:grpSpPr>
              <p:sp>
                <p:nvSpPr>
                  <p:cNvPr id="198844" name="AutoShape 16"/>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5" name="Line 17"/>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46" name="AutoShape 18"/>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7" name="Rectangle 19"/>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8" name="AutoShape 20"/>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822" name="Line 21"/>
                <p:cNvSpPr>
                  <a:spLocks noChangeShapeType="1"/>
                </p:cNvSpPr>
                <p:nvPr/>
              </p:nvSpPr>
              <p:spPr bwMode="auto">
                <a:xfrm>
                  <a:off x="735" y="362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3" name="Line 22"/>
                <p:cNvSpPr>
                  <a:spLocks noChangeShapeType="1"/>
                </p:cNvSpPr>
                <p:nvPr/>
              </p:nvSpPr>
              <p:spPr bwMode="auto">
                <a:xfrm flipH="1">
                  <a:off x="1033" y="346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4" name="Line 23"/>
                <p:cNvSpPr>
                  <a:spLocks noChangeShapeType="1"/>
                </p:cNvSpPr>
                <p:nvPr/>
              </p:nvSpPr>
              <p:spPr bwMode="auto">
                <a:xfrm flipV="1">
                  <a:off x="1242" y="311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5" name="Oval 24"/>
                <p:cNvSpPr>
                  <a:spLocks noChangeArrowheads="1"/>
                </p:cNvSpPr>
                <p:nvPr/>
              </p:nvSpPr>
              <p:spPr bwMode="auto">
                <a:xfrm>
                  <a:off x="659" y="306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6" name="Oval 25"/>
                <p:cNvSpPr>
                  <a:spLocks noChangeArrowheads="1"/>
                </p:cNvSpPr>
                <p:nvPr/>
              </p:nvSpPr>
              <p:spPr bwMode="auto">
                <a:xfrm>
                  <a:off x="659" y="405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7" name="Oval 26"/>
                <p:cNvSpPr>
                  <a:spLocks noChangeArrowheads="1"/>
                </p:cNvSpPr>
                <p:nvPr/>
              </p:nvSpPr>
              <p:spPr bwMode="auto">
                <a:xfrm>
                  <a:off x="480" y="375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8" name="Oval 27"/>
                <p:cNvSpPr>
                  <a:spLocks noChangeArrowheads="1"/>
                </p:cNvSpPr>
                <p:nvPr/>
              </p:nvSpPr>
              <p:spPr bwMode="auto">
                <a:xfrm>
                  <a:off x="837" y="341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9" name="Oval 28"/>
                <p:cNvSpPr>
                  <a:spLocks noChangeArrowheads="1"/>
                </p:cNvSpPr>
                <p:nvPr/>
              </p:nvSpPr>
              <p:spPr bwMode="auto">
                <a:xfrm>
                  <a:off x="1344" y="292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0" name="Oval 29"/>
                <p:cNvSpPr>
                  <a:spLocks noChangeArrowheads="1"/>
                </p:cNvSpPr>
                <p:nvPr/>
              </p:nvSpPr>
              <p:spPr bwMode="auto">
                <a:xfrm>
                  <a:off x="957" y="324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1" name="Oval 30"/>
                <p:cNvSpPr>
                  <a:spLocks noChangeArrowheads="1"/>
                </p:cNvSpPr>
                <p:nvPr/>
              </p:nvSpPr>
              <p:spPr bwMode="auto">
                <a:xfrm>
                  <a:off x="957" y="4213"/>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2" name="Oval 31"/>
                <p:cNvSpPr>
                  <a:spLocks noChangeArrowheads="1"/>
                </p:cNvSpPr>
                <p:nvPr/>
              </p:nvSpPr>
              <p:spPr bwMode="auto">
                <a:xfrm>
                  <a:off x="1344" y="389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3" name="Oval 32"/>
                <p:cNvSpPr>
                  <a:spLocks noChangeArrowheads="1"/>
                </p:cNvSpPr>
                <p:nvPr/>
              </p:nvSpPr>
              <p:spPr bwMode="auto">
                <a:xfrm>
                  <a:off x="1165" y="357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4" name="Oval 33"/>
                <p:cNvSpPr>
                  <a:spLocks noChangeArrowheads="1"/>
                </p:cNvSpPr>
                <p:nvPr/>
              </p:nvSpPr>
              <p:spPr bwMode="auto">
                <a:xfrm>
                  <a:off x="659" y="357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5" name="Oval 34"/>
                <p:cNvSpPr>
                  <a:spLocks noChangeArrowheads="1"/>
                </p:cNvSpPr>
                <p:nvPr/>
              </p:nvSpPr>
              <p:spPr bwMode="auto">
                <a:xfrm>
                  <a:off x="837" y="292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6" name="Oval 35"/>
                <p:cNvSpPr>
                  <a:spLocks noChangeArrowheads="1"/>
                </p:cNvSpPr>
                <p:nvPr/>
              </p:nvSpPr>
              <p:spPr bwMode="auto">
                <a:xfrm>
                  <a:off x="480" y="324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7" name="Oval 36"/>
                <p:cNvSpPr>
                  <a:spLocks noChangeArrowheads="1"/>
                </p:cNvSpPr>
                <p:nvPr/>
              </p:nvSpPr>
              <p:spPr bwMode="auto">
                <a:xfrm>
                  <a:off x="480" y="4213"/>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8" name="Oval 37"/>
                <p:cNvSpPr>
                  <a:spLocks noChangeArrowheads="1"/>
                </p:cNvSpPr>
                <p:nvPr/>
              </p:nvSpPr>
              <p:spPr bwMode="auto">
                <a:xfrm>
                  <a:off x="957" y="375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9" name="Oval 38"/>
                <p:cNvSpPr>
                  <a:spLocks noChangeArrowheads="1"/>
                </p:cNvSpPr>
                <p:nvPr/>
              </p:nvSpPr>
              <p:spPr bwMode="auto">
                <a:xfrm>
                  <a:off x="1165" y="306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0" name="Oval 39"/>
                <p:cNvSpPr>
                  <a:spLocks noChangeArrowheads="1"/>
                </p:cNvSpPr>
                <p:nvPr/>
              </p:nvSpPr>
              <p:spPr bwMode="auto">
                <a:xfrm>
                  <a:off x="837" y="3892"/>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1" name="Oval 40"/>
                <p:cNvSpPr>
                  <a:spLocks noChangeArrowheads="1"/>
                </p:cNvSpPr>
                <p:nvPr/>
              </p:nvSpPr>
              <p:spPr bwMode="auto">
                <a:xfrm>
                  <a:off x="1165" y="405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2" name="Oval 41"/>
                <p:cNvSpPr>
                  <a:spLocks noChangeArrowheads="1"/>
                </p:cNvSpPr>
                <p:nvPr/>
              </p:nvSpPr>
              <p:spPr bwMode="auto">
                <a:xfrm>
                  <a:off x="1344" y="341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3" name="Line 42"/>
                <p:cNvSpPr>
                  <a:spLocks noChangeShapeType="1"/>
                </p:cNvSpPr>
                <p:nvPr/>
              </p:nvSpPr>
              <p:spPr bwMode="auto">
                <a:xfrm>
                  <a:off x="1629" y="336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198744" name="Group 43"/>
              <p:cNvGrpSpPr>
                <a:grpSpLocks/>
              </p:cNvGrpSpPr>
              <p:nvPr/>
            </p:nvGrpSpPr>
            <p:grpSpPr bwMode="auto">
              <a:xfrm>
                <a:off x="2508" y="2880"/>
                <a:ext cx="1764" cy="1392"/>
                <a:chOff x="2678" y="96"/>
                <a:chExt cx="2842" cy="2304"/>
              </a:xfrm>
            </p:grpSpPr>
            <p:sp>
              <p:nvSpPr>
                <p:cNvPr id="198776" name="Text Box 44"/>
                <p:cNvSpPr txBox="1">
                  <a:spLocks noChangeArrowheads="1"/>
                </p:cNvSpPr>
                <p:nvPr/>
              </p:nvSpPr>
              <p:spPr bwMode="auto">
                <a:xfrm>
                  <a:off x="2678" y="143"/>
                  <a:ext cx="451" cy="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kumimoji="1" lang="zh-CN" altLang="en-US" sz="2400">
                    <a:latin typeface="Times New Roman" pitchFamily="18" charset="0"/>
                  </a:endParaRPr>
                </a:p>
              </p:txBody>
            </p:sp>
            <p:grpSp>
              <p:nvGrpSpPr>
                <p:cNvPr id="198777" name="Group 45"/>
                <p:cNvGrpSpPr>
                  <a:grpSpLocks/>
                </p:cNvGrpSpPr>
                <p:nvPr/>
              </p:nvGrpSpPr>
              <p:grpSpPr bwMode="auto">
                <a:xfrm>
                  <a:off x="3072" y="96"/>
                  <a:ext cx="2448" cy="2304"/>
                  <a:chOff x="3024" y="1152"/>
                  <a:chExt cx="2448" cy="2304"/>
                </a:xfrm>
              </p:grpSpPr>
              <p:sp>
                <p:nvSpPr>
                  <p:cNvPr id="198778" name="Line 46"/>
                  <p:cNvSpPr>
                    <a:spLocks noChangeShapeType="1"/>
                  </p:cNvSpPr>
                  <p:nvPr/>
                </p:nvSpPr>
                <p:spPr bwMode="auto">
                  <a:xfrm flipV="1">
                    <a:off x="3120" y="2836"/>
                    <a:ext cx="576" cy="53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79" name="Line 47"/>
                  <p:cNvSpPr>
                    <a:spLocks noChangeShapeType="1"/>
                  </p:cNvSpPr>
                  <p:nvPr/>
                </p:nvSpPr>
                <p:spPr bwMode="auto">
                  <a:xfrm>
                    <a:off x="3696" y="2836"/>
                    <a:ext cx="1680"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80" name="Group 48"/>
                  <p:cNvGrpSpPr>
                    <a:grpSpLocks/>
                  </p:cNvGrpSpPr>
                  <p:nvPr/>
                </p:nvGrpSpPr>
                <p:grpSpPr bwMode="auto">
                  <a:xfrm>
                    <a:off x="3120" y="1234"/>
                    <a:ext cx="2256" cy="2126"/>
                    <a:chOff x="3216" y="816"/>
                    <a:chExt cx="2256" cy="2304"/>
                  </a:xfrm>
                </p:grpSpPr>
                <p:sp>
                  <p:nvSpPr>
                    <p:cNvPr id="198814" name="AutoShape 49"/>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5" name="Line 50"/>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16" name="AutoShape 51"/>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7" name="Rectangle 52"/>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8" name="AutoShape 53"/>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81" name="Line 54"/>
                  <p:cNvSpPr>
                    <a:spLocks noChangeShapeType="1"/>
                  </p:cNvSpPr>
                  <p:nvPr/>
                </p:nvSpPr>
                <p:spPr bwMode="auto">
                  <a:xfrm>
                    <a:off x="3408" y="2304"/>
                    <a:ext cx="1728"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82" name="Line 55"/>
                  <p:cNvSpPr>
                    <a:spLocks noChangeShapeType="1"/>
                  </p:cNvSpPr>
                  <p:nvPr/>
                </p:nvSpPr>
                <p:spPr bwMode="auto">
                  <a:xfrm flipH="1">
                    <a:off x="3888" y="2038"/>
                    <a:ext cx="624" cy="576"/>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83" name="Line 56"/>
                  <p:cNvSpPr>
                    <a:spLocks noChangeShapeType="1"/>
                  </p:cNvSpPr>
                  <p:nvPr/>
                </p:nvSpPr>
                <p:spPr bwMode="auto">
                  <a:xfrm flipV="1">
                    <a:off x="4224" y="1462"/>
                    <a:ext cx="0" cy="164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84" name="Group 57"/>
                  <p:cNvGrpSpPr>
                    <a:grpSpLocks/>
                  </p:cNvGrpSpPr>
                  <p:nvPr/>
                </p:nvGrpSpPr>
                <p:grpSpPr bwMode="auto">
                  <a:xfrm>
                    <a:off x="3024" y="1152"/>
                    <a:ext cx="2448" cy="2304"/>
                    <a:chOff x="3024" y="144"/>
                    <a:chExt cx="2448" cy="2304"/>
                  </a:xfrm>
                </p:grpSpPr>
                <p:grpSp>
                  <p:nvGrpSpPr>
                    <p:cNvPr id="198785" name="Group 58"/>
                    <p:cNvGrpSpPr>
                      <a:grpSpLocks/>
                    </p:cNvGrpSpPr>
                    <p:nvPr/>
                  </p:nvGrpSpPr>
                  <p:grpSpPr bwMode="auto">
                    <a:xfrm>
                      <a:off x="3024" y="144"/>
                      <a:ext cx="2448" cy="2304"/>
                      <a:chOff x="3120" y="720"/>
                      <a:chExt cx="2448" cy="2496"/>
                    </a:xfrm>
                  </p:grpSpPr>
                  <p:sp>
                    <p:nvSpPr>
                      <p:cNvPr id="198787" name="Oval 59"/>
                      <p:cNvSpPr>
                        <a:spLocks noChangeArrowheads="1"/>
                      </p:cNvSpPr>
                      <p:nvPr/>
                    </p:nvSpPr>
                    <p:spPr bwMode="auto">
                      <a:xfrm>
                        <a:off x="340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88" name="Oval 60"/>
                      <p:cNvSpPr>
                        <a:spLocks noChangeArrowheads="1"/>
                      </p:cNvSpPr>
                      <p:nvPr/>
                    </p:nvSpPr>
                    <p:spPr bwMode="auto">
                      <a:xfrm>
                        <a:off x="508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89" name="Oval 61"/>
                      <p:cNvSpPr>
                        <a:spLocks noChangeArrowheads="1"/>
                      </p:cNvSpPr>
                      <p:nvPr/>
                    </p:nvSpPr>
                    <p:spPr bwMode="auto">
                      <a:xfrm>
                        <a:off x="5136"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0" name="Oval 62"/>
                      <p:cNvSpPr>
                        <a:spLocks noChangeArrowheads="1"/>
                      </p:cNvSpPr>
                      <p:nvPr/>
                    </p:nvSpPr>
                    <p:spPr bwMode="auto">
                      <a:xfrm>
                        <a:off x="3408"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1" name="Oval 63"/>
                      <p:cNvSpPr>
                        <a:spLocks noChangeArrowheads="1"/>
                      </p:cNvSpPr>
                      <p:nvPr/>
                    </p:nvSpPr>
                    <p:spPr bwMode="auto">
                      <a:xfrm>
                        <a:off x="312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2" name="Oval 64"/>
                      <p:cNvSpPr>
                        <a:spLocks noChangeArrowheads="1"/>
                      </p:cNvSpPr>
                      <p:nvPr/>
                    </p:nvSpPr>
                    <p:spPr bwMode="auto">
                      <a:xfrm>
                        <a:off x="480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3" name="Oval 65"/>
                      <p:cNvSpPr>
                        <a:spLocks noChangeArrowheads="1"/>
                      </p:cNvSpPr>
                      <p:nvPr/>
                    </p:nvSpPr>
                    <p:spPr bwMode="auto">
                      <a:xfrm>
                        <a:off x="537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4" name="Oval 66"/>
                      <p:cNvSpPr>
                        <a:spLocks noChangeArrowheads="1"/>
                      </p:cNvSpPr>
                      <p:nvPr/>
                    </p:nvSpPr>
                    <p:spPr bwMode="auto">
                      <a:xfrm>
                        <a:off x="369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5" name="Oval 67"/>
                      <p:cNvSpPr>
                        <a:spLocks noChangeArrowheads="1"/>
                      </p:cNvSpPr>
                      <p:nvPr/>
                    </p:nvSpPr>
                    <p:spPr bwMode="auto">
                      <a:xfrm>
                        <a:off x="4512" y="72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6" name="Oval 68"/>
                      <p:cNvSpPr>
                        <a:spLocks noChangeArrowheads="1"/>
                      </p:cNvSpPr>
                      <p:nvPr/>
                    </p:nvSpPr>
                    <p:spPr bwMode="auto">
                      <a:xfrm>
                        <a:off x="3888" y="129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7" name="Oval 69"/>
                      <p:cNvSpPr>
                        <a:spLocks noChangeArrowheads="1"/>
                      </p:cNvSpPr>
                      <p:nvPr/>
                    </p:nvSpPr>
                    <p:spPr bwMode="auto">
                      <a:xfrm>
                        <a:off x="3888" y="302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8" name="Oval 70"/>
                      <p:cNvSpPr>
                        <a:spLocks noChangeArrowheads="1"/>
                      </p:cNvSpPr>
                      <p:nvPr/>
                    </p:nvSpPr>
                    <p:spPr bwMode="auto">
                      <a:xfrm>
                        <a:off x="4512" y="244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9" name="Oval 71"/>
                      <p:cNvSpPr>
                        <a:spLocks noChangeArrowheads="1"/>
                      </p:cNvSpPr>
                      <p:nvPr/>
                    </p:nvSpPr>
                    <p:spPr bwMode="auto">
                      <a:xfrm>
                        <a:off x="4224" y="1872"/>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0" name="Oval 72"/>
                      <p:cNvSpPr>
                        <a:spLocks noChangeArrowheads="1"/>
                      </p:cNvSpPr>
                      <p:nvPr/>
                    </p:nvSpPr>
                    <p:spPr bwMode="auto">
                      <a:xfrm>
                        <a:off x="3408"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1" name="Oval 73"/>
                      <p:cNvSpPr>
                        <a:spLocks noChangeArrowheads="1"/>
                      </p:cNvSpPr>
                      <p:nvPr/>
                    </p:nvSpPr>
                    <p:spPr bwMode="auto">
                      <a:xfrm>
                        <a:off x="3696"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2" name="Oval 74"/>
                      <p:cNvSpPr>
                        <a:spLocks noChangeArrowheads="1"/>
                      </p:cNvSpPr>
                      <p:nvPr/>
                    </p:nvSpPr>
                    <p:spPr bwMode="auto">
                      <a:xfrm>
                        <a:off x="312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3" name="Oval 75"/>
                      <p:cNvSpPr>
                        <a:spLocks noChangeArrowheads="1"/>
                      </p:cNvSpPr>
                      <p:nvPr/>
                    </p:nvSpPr>
                    <p:spPr bwMode="auto">
                      <a:xfrm>
                        <a:off x="3120" y="302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4" name="Oval 76"/>
                      <p:cNvSpPr>
                        <a:spLocks noChangeArrowheads="1"/>
                      </p:cNvSpPr>
                      <p:nvPr/>
                    </p:nvSpPr>
                    <p:spPr bwMode="auto">
                      <a:xfrm>
                        <a:off x="3888" y="220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5" name="Oval 77"/>
                      <p:cNvSpPr>
                        <a:spLocks noChangeArrowheads="1"/>
                      </p:cNvSpPr>
                      <p:nvPr/>
                    </p:nvSpPr>
                    <p:spPr bwMode="auto">
                      <a:xfrm>
                        <a:off x="4800" y="297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6" name="Oval 78"/>
                      <p:cNvSpPr>
                        <a:spLocks noChangeArrowheads="1"/>
                      </p:cNvSpPr>
                      <p:nvPr/>
                    </p:nvSpPr>
                    <p:spPr bwMode="auto">
                      <a:xfrm>
                        <a:off x="480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7" name="Oval 79"/>
                      <p:cNvSpPr>
                        <a:spLocks noChangeArrowheads="1"/>
                      </p:cNvSpPr>
                      <p:nvPr/>
                    </p:nvSpPr>
                    <p:spPr bwMode="auto">
                      <a:xfrm>
                        <a:off x="5328"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8" name="Oval 80"/>
                      <p:cNvSpPr>
                        <a:spLocks noChangeArrowheads="1"/>
                      </p:cNvSpPr>
                      <p:nvPr/>
                    </p:nvSpPr>
                    <p:spPr bwMode="auto">
                      <a:xfrm>
                        <a:off x="4224" y="96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9" name="Oval 81"/>
                      <p:cNvSpPr>
                        <a:spLocks noChangeArrowheads="1"/>
                      </p:cNvSpPr>
                      <p:nvPr/>
                    </p:nvSpPr>
                    <p:spPr bwMode="auto">
                      <a:xfrm>
                        <a:off x="5136"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0" name="Oval 82"/>
                      <p:cNvSpPr>
                        <a:spLocks noChangeArrowheads="1"/>
                      </p:cNvSpPr>
                      <p:nvPr/>
                    </p:nvSpPr>
                    <p:spPr bwMode="auto">
                      <a:xfrm>
                        <a:off x="537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1" name="Oval 83"/>
                      <p:cNvSpPr>
                        <a:spLocks noChangeArrowheads="1"/>
                      </p:cNvSpPr>
                      <p:nvPr/>
                    </p:nvSpPr>
                    <p:spPr bwMode="auto">
                      <a:xfrm>
                        <a:off x="369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2" name="Oval 84"/>
                      <p:cNvSpPr>
                        <a:spLocks noChangeArrowheads="1"/>
                      </p:cNvSpPr>
                      <p:nvPr/>
                    </p:nvSpPr>
                    <p:spPr bwMode="auto">
                      <a:xfrm>
                        <a:off x="4224" y="273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3" name="Oval 85"/>
                      <p:cNvSpPr>
                        <a:spLocks noChangeArrowheads="1"/>
                      </p:cNvSpPr>
                      <p:nvPr/>
                    </p:nvSpPr>
                    <p:spPr bwMode="auto">
                      <a:xfrm>
                        <a:off x="4512" y="158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86" name="Line 86"/>
                    <p:cNvSpPr>
                      <a:spLocks noChangeShapeType="1"/>
                    </p:cNvSpPr>
                    <p:nvPr/>
                  </p:nvSpPr>
                  <p:spPr bwMode="auto">
                    <a:xfrm>
                      <a:off x="4848" y="864"/>
                      <a:ext cx="0" cy="67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grpSp>
            <p:nvGrpSpPr>
              <p:cNvPr id="198745" name="Group 87"/>
              <p:cNvGrpSpPr>
                <a:grpSpLocks/>
              </p:cNvGrpSpPr>
              <p:nvPr/>
            </p:nvGrpSpPr>
            <p:grpSpPr bwMode="auto">
              <a:xfrm>
                <a:off x="1632" y="2880"/>
                <a:ext cx="1476" cy="1392"/>
                <a:chOff x="480" y="2928"/>
                <a:chExt cx="1476" cy="1392"/>
              </a:xfrm>
            </p:grpSpPr>
            <p:sp>
              <p:nvSpPr>
                <p:cNvPr id="198746" name="Line 88"/>
                <p:cNvSpPr>
                  <a:spLocks noChangeShapeType="1"/>
                </p:cNvSpPr>
                <p:nvPr/>
              </p:nvSpPr>
              <p:spPr bwMode="auto">
                <a:xfrm flipV="1">
                  <a:off x="557" y="394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47" name="Line 89"/>
                <p:cNvSpPr>
                  <a:spLocks noChangeShapeType="1"/>
                </p:cNvSpPr>
                <p:nvPr/>
              </p:nvSpPr>
              <p:spPr bwMode="auto">
                <a:xfrm>
                  <a:off x="914" y="394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48" name="Group 90"/>
                <p:cNvGrpSpPr>
                  <a:grpSpLocks/>
                </p:cNvGrpSpPr>
                <p:nvPr/>
              </p:nvGrpSpPr>
              <p:grpSpPr bwMode="auto">
                <a:xfrm>
                  <a:off x="557" y="2978"/>
                  <a:ext cx="1399" cy="1284"/>
                  <a:chOff x="3216" y="816"/>
                  <a:chExt cx="2256" cy="2304"/>
                </a:xfrm>
              </p:grpSpPr>
              <p:sp>
                <p:nvSpPr>
                  <p:cNvPr id="198771" name="AutoShape 91"/>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2" name="Line 92"/>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73" name="AutoShape 93"/>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4" name="Rectangle 94"/>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5" name="AutoShape 95"/>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49" name="Line 96"/>
                <p:cNvSpPr>
                  <a:spLocks noChangeShapeType="1"/>
                </p:cNvSpPr>
                <p:nvPr/>
              </p:nvSpPr>
              <p:spPr bwMode="auto">
                <a:xfrm>
                  <a:off x="735" y="362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0" name="Line 97"/>
                <p:cNvSpPr>
                  <a:spLocks noChangeShapeType="1"/>
                </p:cNvSpPr>
                <p:nvPr/>
              </p:nvSpPr>
              <p:spPr bwMode="auto">
                <a:xfrm flipH="1">
                  <a:off x="1033" y="346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1" name="Line 98"/>
                <p:cNvSpPr>
                  <a:spLocks noChangeShapeType="1"/>
                </p:cNvSpPr>
                <p:nvPr/>
              </p:nvSpPr>
              <p:spPr bwMode="auto">
                <a:xfrm flipV="1">
                  <a:off x="1242" y="311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2" name="Oval 99"/>
                <p:cNvSpPr>
                  <a:spLocks noChangeArrowheads="1"/>
                </p:cNvSpPr>
                <p:nvPr/>
              </p:nvSpPr>
              <p:spPr bwMode="auto">
                <a:xfrm>
                  <a:off x="659" y="306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3" name="Oval 100"/>
                <p:cNvSpPr>
                  <a:spLocks noChangeArrowheads="1"/>
                </p:cNvSpPr>
                <p:nvPr/>
              </p:nvSpPr>
              <p:spPr bwMode="auto">
                <a:xfrm>
                  <a:off x="659" y="405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4" name="Oval 101"/>
                <p:cNvSpPr>
                  <a:spLocks noChangeArrowheads="1"/>
                </p:cNvSpPr>
                <p:nvPr/>
              </p:nvSpPr>
              <p:spPr bwMode="auto">
                <a:xfrm>
                  <a:off x="480" y="375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5" name="Oval 102"/>
                <p:cNvSpPr>
                  <a:spLocks noChangeArrowheads="1"/>
                </p:cNvSpPr>
                <p:nvPr/>
              </p:nvSpPr>
              <p:spPr bwMode="auto">
                <a:xfrm>
                  <a:off x="837" y="341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6" name="Oval 103"/>
                <p:cNvSpPr>
                  <a:spLocks noChangeArrowheads="1"/>
                </p:cNvSpPr>
                <p:nvPr/>
              </p:nvSpPr>
              <p:spPr bwMode="auto">
                <a:xfrm>
                  <a:off x="1344" y="292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7" name="Oval 104"/>
                <p:cNvSpPr>
                  <a:spLocks noChangeArrowheads="1"/>
                </p:cNvSpPr>
                <p:nvPr/>
              </p:nvSpPr>
              <p:spPr bwMode="auto">
                <a:xfrm>
                  <a:off x="957" y="324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8" name="Oval 105"/>
                <p:cNvSpPr>
                  <a:spLocks noChangeArrowheads="1"/>
                </p:cNvSpPr>
                <p:nvPr/>
              </p:nvSpPr>
              <p:spPr bwMode="auto">
                <a:xfrm>
                  <a:off x="957" y="4213"/>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9" name="Oval 106"/>
                <p:cNvSpPr>
                  <a:spLocks noChangeArrowheads="1"/>
                </p:cNvSpPr>
                <p:nvPr/>
              </p:nvSpPr>
              <p:spPr bwMode="auto">
                <a:xfrm>
                  <a:off x="1344" y="389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0" name="Oval 107"/>
                <p:cNvSpPr>
                  <a:spLocks noChangeArrowheads="1"/>
                </p:cNvSpPr>
                <p:nvPr/>
              </p:nvSpPr>
              <p:spPr bwMode="auto">
                <a:xfrm>
                  <a:off x="1165" y="357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1" name="Oval 108"/>
                <p:cNvSpPr>
                  <a:spLocks noChangeArrowheads="1"/>
                </p:cNvSpPr>
                <p:nvPr/>
              </p:nvSpPr>
              <p:spPr bwMode="auto">
                <a:xfrm>
                  <a:off x="659" y="357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2" name="Oval 109"/>
                <p:cNvSpPr>
                  <a:spLocks noChangeArrowheads="1"/>
                </p:cNvSpPr>
                <p:nvPr/>
              </p:nvSpPr>
              <p:spPr bwMode="auto">
                <a:xfrm>
                  <a:off x="837" y="292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3" name="Oval 110"/>
                <p:cNvSpPr>
                  <a:spLocks noChangeArrowheads="1"/>
                </p:cNvSpPr>
                <p:nvPr/>
              </p:nvSpPr>
              <p:spPr bwMode="auto">
                <a:xfrm>
                  <a:off x="480" y="324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4" name="Oval 111"/>
                <p:cNvSpPr>
                  <a:spLocks noChangeArrowheads="1"/>
                </p:cNvSpPr>
                <p:nvPr/>
              </p:nvSpPr>
              <p:spPr bwMode="auto">
                <a:xfrm>
                  <a:off x="480" y="4213"/>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5" name="Oval 112"/>
                <p:cNvSpPr>
                  <a:spLocks noChangeArrowheads="1"/>
                </p:cNvSpPr>
                <p:nvPr/>
              </p:nvSpPr>
              <p:spPr bwMode="auto">
                <a:xfrm>
                  <a:off x="957" y="375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6" name="Oval 113"/>
                <p:cNvSpPr>
                  <a:spLocks noChangeArrowheads="1"/>
                </p:cNvSpPr>
                <p:nvPr/>
              </p:nvSpPr>
              <p:spPr bwMode="auto">
                <a:xfrm>
                  <a:off x="1165" y="306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7" name="Oval 114"/>
                <p:cNvSpPr>
                  <a:spLocks noChangeArrowheads="1"/>
                </p:cNvSpPr>
                <p:nvPr/>
              </p:nvSpPr>
              <p:spPr bwMode="auto">
                <a:xfrm>
                  <a:off x="837" y="3892"/>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8" name="Oval 115"/>
                <p:cNvSpPr>
                  <a:spLocks noChangeArrowheads="1"/>
                </p:cNvSpPr>
                <p:nvPr/>
              </p:nvSpPr>
              <p:spPr bwMode="auto">
                <a:xfrm>
                  <a:off x="1165" y="405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9" name="Oval 116"/>
                <p:cNvSpPr>
                  <a:spLocks noChangeArrowheads="1"/>
                </p:cNvSpPr>
                <p:nvPr/>
              </p:nvSpPr>
              <p:spPr bwMode="auto">
                <a:xfrm>
                  <a:off x="1344" y="341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0" name="Line 117"/>
                <p:cNvSpPr>
                  <a:spLocks noChangeShapeType="1"/>
                </p:cNvSpPr>
                <p:nvPr/>
              </p:nvSpPr>
              <p:spPr bwMode="auto">
                <a:xfrm>
                  <a:off x="1629" y="336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nvGrpSpPr>
            <p:cNvPr id="198712" name="Group 118"/>
            <p:cNvGrpSpPr>
              <a:grpSpLocks/>
            </p:cNvGrpSpPr>
            <p:nvPr/>
          </p:nvGrpSpPr>
          <p:grpSpPr bwMode="auto">
            <a:xfrm>
              <a:off x="576" y="48"/>
              <a:ext cx="1519" cy="1338"/>
              <a:chOff x="4673" y="2208"/>
              <a:chExt cx="1519" cy="1338"/>
            </a:xfrm>
          </p:grpSpPr>
          <p:sp>
            <p:nvSpPr>
              <p:cNvPr id="198713" name="Line 119"/>
              <p:cNvSpPr>
                <a:spLocks noChangeShapeType="1"/>
              </p:cNvSpPr>
              <p:nvPr/>
            </p:nvSpPr>
            <p:spPr bwMode="auto">
              <a:xfrm flipV="1">
                <a:off x="4733" y="322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4" name="Line 120"/>
              <p:cNvSpPr>
                <a:spLocks noChangeShapeType="1"/>
              </p:cNvSpPr>
              <p:nvPr/>
            </p:nvSpPr>
            <p:spPr bwMode="auto">
              <a:xfrm>
                <a:off x="5090" y="322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15" name="Group 121"/>
              <p:cNvGrpSpPr>
                <a:grpSpLocks/>
              </p:cNvGrpSpPr>
              <p:nvPr/>
            </p:nvGrpSpPr>
            <p:grpSpPr bwMode="auto">
              <a:xfrm>
                <a:off x="4733" y="2258"/>
                <a:ext cx="1399" cy="1284"/>
                <a:chOff x="3216" y="816"/>
                <a:chExt cx="2256" cy="2304"/>
              </a:xfrm>
            </p:grpSpPr>
            <p:sp>
              <p:nvSpPr>
                <p:cNvPr id="198738" name="AutoShape 122"/>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9" name="Line 123"/>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40" name="AutoShape 124"/>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41" name="Rectangle 125"/>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42" name="AutoShape 126"/>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16" name="Line 127"/>
              <p:cNvSpPr>
                <a:spLocks noChangeShapeType="1"/>
              </p:cNvSpPr>
              <p:nvPr/>
            </p:nvSpPr>
            <p:spPr bwMode="auto">
              <a:xfrm>
                <a:off x="4911" y="290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7" name="Line 128"/>
              <p:cNvSpPr>
                <a:spLocks noChangeShapeType="1"/>
              </p:cNvSpPr>
              <p:nvPr/>
            </p:nvSpPr>
            <p:spPr bwMode="auto">
              <a:xfrm flipH="1">
                <a:off x="5209" y="274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8" name="Line 129"/>
              <p:cNvSpPr>
                <a:spLocks noChangeShapeType="1"/>
              </p:cNvSpPr>
              <p:nvPr/>
            </p:nvSpPr>
            <p:spPr bwMode="auto">
              <a:xfrm flipV="1">
                <a:off x="5418" y="239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9" name="Oval 130"/>
              <p:cNvSpPr>
                <a:spLocks noChangeArrowheads="1"/>
              </p:cNvSpPr>
              <p:nvPr/>
            </p:nvSpPr>
            <p:spPr bwMode="auto">
              <a:xfrm>
                <a:off x="4852" y="234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0" name="Oval 131"/>
              <p:cNvSpPr>
                <a:spLocks noChangeArrowheads="1"/>
              </p:cNvSpPr>
              <p:nvPr/>
            </p:nvSpPr>
            <p:spPr bwMode="auto">
              <a:xfrm>
                <a:off x="5894" y="234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1" name="Oval 132"/>
              <p:cNvSpPr>
                <a:spLocks noChangeArrowheads="1"/>
              </p:cNvSpPr>
              <p:nvPr/>
            </p:nvSpPr>
            <p:spPr bwMode="auto">
              <a:xfrm>
                <a:off x="4673" y="303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2" name="Oval 133"/>
              <p:cNvSpPr>
                <a:spLocks noChangeArrowheads="1"/>
              </p:cNvSpPr>
              <p:nvPr/>
            </p:nvSpPr>
            <p:spPr bwMode="auto">
              <a:xfrm>
                <a:off x="5715" y="3038"/>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3" name="Oval 134"/>
              <p:cNvSpPr>
                <a:spLocks noChangeArrowheads="1"/>
              </p:cNvSpPr>
              <p:nvPr/>
            </p:nvSpPr>
            <p:spPr bwMode="auto">
              <a:xfrm>
                <a:off x="6073" y="2690"/>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4" name="Oval 135"/>
              <p:cNvSpPr>
                <a:spLocks noChangeArrowheads="1"/>
              </p:cNvSpPr>
              <p:nvPr/>
            </p:nvSpPr>
            <p:spPr bwMode="auto">
              <a:xfrm>
                <a:off x="5030" y="269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5" name="Oval 136"/>
              <p:cNvSpPr>
                <a:spLocks noChangeArrowheads="1"/>
              </p:cNvSpPr>
              <p:nvPr/>
            </p:nvSpPr>
            <p:spPr bwMode="auto">
              <a:xfrm>
                <a:off x="5537" y="220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6" name="Oval 137"/>
              <p:cNvSpPr>
                <a:spLocks noChangeArrowheads="1"/>
              </p:cNvSpPr>
              <p:nvPr/>
            </p:nvSpPr>
            <p:spPr bwMode="auto">
              <a:xfrm>
                <a:off x="5150" y="252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7" name="Oval 138"/>
              <p:cNvSpPr>
                <a:spLocks noChangeArrowheads="1"/>
              </p:cNvSpPr>
              <p:nvPr/>
            </p:nvSpPr>
            <p:spPr bwMode="auto">
              <a:xfrm>
                <a:off x="5358" y="285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8" name="Oval 139"/>
              <p:cNvSpPr>
                <a:spLocks noChangeArrowheads="1"/>
              </p:cNvSpPr>
              <p:nvPr/>
            </p:nvSpPr>
            <p:spPr bwMode="auto">
              <a:xfrm>
                <a:off x="4852" y="285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9" name="Oval 140"/>
              <p:cNvSpPr>
                <a:spLocks noChangeArrowheads="1"/>
              </p:cNvSpPr>
              <p:nvPr/>
            </p:nvSpPr>
            <p:spPr bwMode="auto">
              <a:xfrm>
                <a:off x="5030" y="220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0" name="Oval 141"/>
              <p:cNvSpPr>
                <a:spLocks noChangeArrowheads="1"/>
              </p:cNvSpPr>
              <p:nvPr/>
            </p:nvSpPr>
            <p:spPr bwMode="auto">
              <a:xfrm>
                <a:off x="4673" y="252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1" name="Oval 142"/>
              <p:cNvSpPr>
                <a:spLocks noChangeArrowheads="1"/>
              </p:cNvSpPr>
              <p:nvPr/>
            </p:nvSpPr>
            <p:spPr bwMode="auto">
              <a:xfrm>
                <a:off x="5150" y="303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2" name="Oval 143"/>
              <p:cNvSpPr>
                <a:spLocks noChangeArrowheads="1"/>
              </p:cNvSpPr>
              <p:nvPr/>
            </p:nvSpPr>
            <p:spPr bwMode="auto">
              <a:xfrm>
                <a:off x="5715" y="2529"/>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3" name="Oval 144"/>
              <p:cNvSpPr>
                <a:spLocks noChangeArrowheads="1"/>
              </p:cNvSpPr>
              <p:nvPr/>
            </p:nvSpPr>
            <p:spPr bwMode="auto">
              <a:xfrm>
                <a:off x="6043" y="220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4" name="Oval 145"/>
              <p:cNvSpPr>
                <a:spLocks noChangeArrowheads="1"/>
              </p:cNvSpPr>
              <p:nvPr/>
            </p:nvSpPr>
            <p:spPr bwMode="auto">
              <a:xfrm>
                <a:off x="5358" y="234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5" name="Oval 146"/>
              <p:cNvSpPr>
                <a:spLocks noChangeArrowheads="1"/>
              </p:cNvSpPr>
              <p:nvPr/>
            </p:nvSpPr>
            <p:spPr bwMode="auto">
              <a:xfrm>
                <a:off x="5924" y="285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6" name="Oval 147"/>
              <p:cNvSpPr>
                <a:spLocks noChangeArrowheads="1"/>
              </p:cNvSpPr>
              <p:nvPr/>
            </p:nvSpPr>
            <p:spPr bwMode="auto">
              <a:xfrm>
                <a:off x="5537" y="269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7" name="Line 148"/>
              <p:cNvSpPr>
                <a:spLocks noChangeShapeType="1"/>
              </p:cNvSpPr>
              <p:nvPr/>
            </p:nvSpPr>
            <p:spPr bwMode="auto">
              <a:xfrm>
                <a:off x="5805" y="264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nvGrpSpPr>
          <p:cNvPr id="216215" name="Group 151"/>
          <p:cNvGrpSpPr>
            <a:grpSpLocks/>
          </p:cNvGrpSpPr>
          <p:nvPr/>
        </p:nvGrpSpPr>
        <p:grpSpPr bwMode="auto">
          <a:xfrm>
            <a:off x="9345737" y="4840690"/>
            <a:ext cx="1876425" cy="1774825"/>
            <a:chOff x="336" y="2496"/>
            <a:chExt cx="1776" cy="1890"/>
          </a:xfrm>
        </p:grpSpPr>
        <p:grpSp>
          <p:nvGrpSpPr>
            <p:cNvPr id="198664" name="Group 152"/>
            <p:cNvGrpSpPr>
              <a:grpSpLocks/>
            </p:cNvGrpSpPr>
            <p:nvPr/>
          </p:nvGrpSpPr>
          <p:grpSpPr bwMode="auto">
            <a:xfrm>
              <a:off x="384" y="2496"/>
              <a:ext cx="1728" cy="1392"/>
              <a:chOff x="2736" y="96"/>
              <a:chExt cx="2784" cy="2304"/>
            </a:xfrm>
          </p:grpSpPr>
          <p:sp>
            <p:nvSpPr>
              <p:cNvPr id="198666" name="Text Box 153"/>
              <p:cNvSpPr txBox="1">
                <a:spLocks noChangeArrowheads="1"/>
              </p:cNvSpPr>
              <p:nvPr/>
            </p:nvSpPr>
            <p:spPr bwMode="auto">
              <a:xfrm>
                <a:off x="2736" y="144"/>
                <a:ext cx="337" cy="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kumimoji="1" lang="zh-CN" altLang="en-US" sz="2400">
                  <a:latin typeface="Times New Roman" pitchFamily="18" charset="0"/>
                </a:endParaRPr>
              </a:p>
            </p:txBody>
          </p:sp>
          <p:grpSp>
            <p:nvGrpSpPr>
              <p:cNvPr id="198667" name="Group 154"/>
              <p:cNvGrpSpPr>
                <a:grpSpLocks/>
              </p:cNvGrpSpPr>
              <p:nvPr/>
            </p:nvGrpSpPr>
            <p:grpSpPr bwMode="auto">
              <a:xfrm>
                <a:off x="3072" y="96"/>
                <a:ext cx="2448" cy="2304"/>
                <a:chOff x="3024" y="1152"/>
                <a:chExt cx="2448" cy="2304"/>
              </a:xfrm>
            </p:grpSpPr>
            <p:sp>
              <p:nvSpPr>
                <p:cNvPr id="198668" name="Line 155"/>
                <p:cNvSpPr>
                  <a:spLocks noChangeShapeType="1"/>
                </p:cNvSpPr>
                <p:nvPr/>
              </p:nvSpPr>
              <p:spPr bwMode="auto">
                <a:xfrm flipV="1">
                  <a:off x="3120" y="2836"/>
                  <a:ext cx="576" cy="53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9" name="Line 156"/>
                <p:cNvSpPr>
                  <a:spLocks noChangeShapeType="1"/>
                </p:cNvSpPr>
                <p:nvPr/>
              </p:nvSpPr>
              <p:spPr bwMode="auto">
                <a:xfrm>
                  <a:off x="3696" y="2836"/>
                  <a:ext cx="1680"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670" name="Group 157"/>
                <p:cNvGrpSpPr>
                  <a:grpSpLocks/>
                </p:cNvGrpSpPr>
                <p:nvPr/>
              </p:nvGrpSpPr>
              <p:grpSpPr bwMode="auto">
                <a:xfrm>
                  <a:off x="3120" y="1234"/>
                  <a:ext cx="2256" cy="2126"/>
                  <a:chOff x="3216" y="816"/>
                  <a:chExt cx="2256" cy="2304"/>
                </a:xfrm>
              </p:grpSpPr>
              <p:sp>
                <p:nvSpPr>
                  <p:cNvPr id="198704" name="AutoShape 158"/>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5" name="Line 159"/>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06" name="AutoShape 160"/>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7" name="Rectangle 161"/>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8" name="AutoShape 162"/>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671" name="Line 163"/>
                <p:cNvSpPr>
                  <a:spLocks noChangeShapeType="1"/>
                </p:cNvSpPr>
                <p:nvPr/>
              </p:nvSpPr>
              <p:spPr bwMode="auto">
                <a:xfrm>
                  <a:off x="3408" y="2304"/>
                  <a:ext cx="1728"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Line 164"/>
                <p:cNvSpPr>
                  <a:spLocks noChangeShapeType="1"/>
                </p:cNvSpPr>
                <p:nvPr/>
              </p:nvSpPr>
              <p:spPr bwMode="auto">
                <a:xfrm flipH="1">
                  <a:off x="3888" y="2038"/>
                  <a:ext cx="624" cy="576"/>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3" name="Line 165"/>
                <p:cNvSpPr>
                  <a:spLocks noChangeShapeType="1"/>
                </p:cNvSpPr>
                <p:nvPr/>
              </p:nvSpPr>
              <p:spPr bwMode="auto">
                <a:xfrm flipV="1">
                  <a:off x="4224" y="1462"/>
                  <a:ext cx="0" cy="164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674" name="Group 166"/>
                <p:cNvGrpSpPr>
                  <a:grpSpLocks/>
                </p:cNvGrpSpPr>
                <p:nvPr/>
              </p:nvGrpSpPr>
              <p:grpSpPr bwMode="auto">
                <a:xfrm>
                  <a:off x="3024" y="1152"/>
                  <a:ext cx="2448" cy="2304"/>
                  <a:chOff x="3024" y="144"/>
                  <a:chExt cx="2448" cy="2304"/>
                </a:xfrm>
              </p:grpSpPr>
              <p:grpSp>
                <p:nvGrpSpPr>
                  <p:cNvPr id="198675" name="Group 167"/>
                  <p:cNvGrpSpPr>
                    <a:grpSpLocks/>
                  </p:cNvGrpSpPr>
                  <p:nvPr/>
                </p:nvGrpSpPr>
                <p:grpSpPr bwMode="auto">
                  <a:xfrm>
                    <a:off x="3024" y="144"/>
                    <a:ext cx="2448" cy="2304"/>
                    <a:chOff x="3120" y="720"/>
                    <a:chExt cx="2448" cy="2496"/>
                  </a:xfrm>
                </p:grpSpPr>
                <p:sp>
                  <p:nvSpPr>
                    <p:cNvPr id="198677" name="Oval 168"/>
                    <p:cNvSpPr>
                      <a:spLocks noChangeArrowheads="1"/>
                    </p:cNvSpPr>
                    <p:nvPr/>
                  </p:nvSpPr>
                  <p:spPr bwMode="auto">
                    <a:xfrm>
                      <a:off x="340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78" name="Oval 169"/>
                    <p:cNvSpPr>
                      <a:spLocks noChangeArrowheads="1"/>
                    </p:cNvSpPr>
                    <p:nvPr/>
                  </p:nvSpPr>
                  <p:spPr bwMode="auto">
                    <a:xfrm>
                      <a:off x="508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79" name="Oval 170"/>
                    <p:cNvSpPr>
                      <a:spLocks noChangeArrowheads="1"/>
                    </p:cNvSpPr>
                    <p:nvPr/>
                  </p:nvSpPr>
                  <p:spPr bwMode="auto">
                    <a:xfrm>
                      <a:off x="5136"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0" name="Oval 171"/>
                    <p:cNvSpPr>
                      <a:spLocks noChangeArrowheads="1"/>
                    </p:cNvSpPr>
                    <p:nvPr/>
                  </p:nvSpPr>
                  <p:spPr bwMode="auto">
                    <a:xfrm>
                      <a:off x="3408"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1" name="Oval 172"/>
                    <p:cNvSpPr>
                      <a:spLocks noChangeArrowheads="1"/>
                    </p:cNvSpPr>
                    <p:nvPr/>
                  </p:nvSpPr>
                  <p:spPr bwMode="auto">
                    <a:xfrm>
                      <a:off x="312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2" name="Oval 173"/>
                    <p:cNvSpPr>
                      <a:spLocks noChangeArrowheads="1"/>
                    </p:cNvSpPr>
                    <p:nvPr/>
                  </p:nvSpPr>
                  <p:spPr bwMode="auto">
                    <a:xfrm>
                      <a:off x="480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3" name="Oval 174"/>
                    <p:cNvSpPr>
                      <a:spLocks noChangeArrowheads="1"/>
                    </p:cNvSpPr>
                    <p:nvPr/>
                  </p:nvSpPr>
                  <p:spPr bwMode="auto">
                    <a:xfrm>
                      <a:off x="537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4" name="Oval 175"/>
                    <p:cNvSpPr>
                      <a:spLocks noChangeArrowheads="1"/>
                    </p:cNvSpPr>
                    <p:nvPr/>
                  </p:nvSpPr>
                  <p:spPr bwMode="auto">
                    <a:xfrm>
                      <a:off x="369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5" name="Oval 176"/>
                    <p:cNvSpPr>
                      <a:spLocks noChangeArrowheads="1"/>
                    </p:cNvSpPr>
                    <p:nvPr/>
                  </p:nvSpPr>
                  <p:spPr bwMode="auto">
                    <a:xfrm>
                      <a:off x="4512" y="72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6" name="Oval 177"/>
                    <p:cNvSpPr>
                      <a:spLocks noChangeArrowheads="1"/>
                    </p:cNvSpPr>
                    <p:nvPr/>
                  </p:nvSpPr>
                  <p:spPr bwMode="auto">
                    <a:xfrm>
                      <a:off x="3888" y="129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7" name="Oval 178"/>
                    <p:cNvSpPr>
                      <a:spLocks noChangeArrowheads="1"/>
                    </p:cNvSpPr>
                    <p:nvPr/>
                  </p:nvSpPr>
                  <p:spPr bwMode="auto">
                    <a:xfrm>
                      <a:off x="3888" y="302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8" name="Oval 179"/>
                    <p:cNvSpPr>
                      <a:spLocks noChangeArrowheads="1"/>
                    </p:cNvSpPr>
                    <p:nvPr/>
                  </p:nvSpPr>
                  <p:spPr bwMode="auto">
                    <a:xfrm>
                      <a:off x="4512" y="244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9" name="Oval 180"/>
                    <p:cNvSpPr>
                      <a:spLocks noChangeArrowheads="1"/>
                    </p:cNvSpPr>
                    <p:nvPr/>
                  </p:nvSpPr>
                  <p:spPr bwMode="auto">
                    <a:xfrm>
                      <a:off x="4224" y="1872"/>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0" name="Oval 181"/>
                    <p:cNvSpPr>
                      <a:spLocks noChangeArrowheads="1"/>
                    </p:cNvSpPr>
                    <p:nvPr/>
                  </p:nvSpPr>
                  <p:spPr bwMode="auto">
                    <a:xfrm>
                      <a:off x="3408"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1" name="Oval 182"/>
                    <p:cNvSpPr>
                      <a:spLocks noChangeArrowheads="1"/>
                    </p:cNvSpPr>
                    <p:nvPr/>
                  </p:nvSpPr>
                  <p:spPr bwMode="auto">
                    <a:xfrm>
                      <a:off x="3696"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2" name="Oval 183"/>
                    <p:cNvSpPr>
                      <a:spLocks noChangeArrowheads="1"/>
                    </p:cNvSpPr>
                    <p:nvPr/>
                  </p:nvSpPr>
                  <p:spPr bwMode="auto">
                    <a:xfrm>
                      <a:off x="312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3" name="Oval 184"/>
                    <p:cNvSpPr>
                      <a:spLocks noChangeArrowheads="1"/>
                    </p:cNvSpPr>
                    <p:nvPr/>
                  </p:nvSpPr>
                  <p:spPr bwMode="auto">
                    <a:xfrm>
                      <a:off x="3120" y="302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4" name="Oval 185"/>
                    <p:cNvSpPr>
                      <a:spLocks noChangeArrowheads="1"/>
                    </p:cNvSpPr>
                    <p:nvPr/>
                  </p:nvSpPr>
                  <p:spPr bwMode="auto">
                    <a:xfrm>
                      <a:off x="3888" y="220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5" name="Oval 186"/>
                    <p:cNvSpPr>
                      <a:spLocks noChangeArrowheads="1"/>
                    </p:cNvSpPr>
                    <p:nvPr/>
                  </p:nvSpPr>
                  <p:spPr bwMode="auto">
                    <a:xfrm>
                      <a:off x="4800" y="297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6" name="Oval 187"/>
                    <p:cNvSpPr>
                      <a:spLocks noChangeArrowheads="1"/>
                    </p:cNvSpPr>
                    <p:nvPr/>
                  </p:nvSpPr>
                  <p:spPr bwMode="auto">
                    <a:xfrm>
                      <a:off x="480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7" name="Oval 188"/>
                    <p:cNvSpPr>
                      <a:spLocks noChangeArrowheads="1"/>
                    </p:cNvSpPr>
                    <p:nvPr/>
                  </p:nvSpPr>
                  <p:spPr bwMode="auto">
                    <a:xfrm>
                      <a:off x="5328"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8" name="Oval 189"/>
                    <p:cNvSpPr>
                      <a:spLocks noChangeArrowheads="1"/>
                    </p:cNvSpPr>
                    <p:nvPr/>
                  </p:nvSpPr>
                  <p:spPr bwMode="auto">
                    <a:xfrm>
                      <a:off x="4224" y="96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9" name="Oval 190"/>
                    <p:cNvSpPr>
                      <a:spLocks noChangeArrowheads="1"/>
                    </p:cNvSpPr>
                    <p:nvPr/>
                  </p:nvSpPr>
                  <p:spPr bwMode="auto">
                    <a:xfrm>
                      <a:off x="5136"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0" name="Oval 191"/>
                    <p:cNvSpPr>
                      <a:spLocks noChangeArrowheads="1"/>
                    </p:cNvSpPr>
                    <p:nvPr/>
                  </p:nvSpPr>
                  <p:spPr bwMode="auto">
                    <a:xfrm>
                      <a:off x="537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1" name="Oval 192"/>
                    <p:cNvSpPr>
                      <a:spLocks noChangeArrowheads="1"/>
                    </p:cNvSpPr>
                    <p:nvPr/>
                  </p:nvSpPr>
                  <p:spPr bwMode="auto">
                    <a:xfrm>
                      <a:off x="369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2" name="Oval 193"/>
                    <p:cNvSpPr>
                      <a:spLocks noChangeArrowheads="1"/>
                    </p:cNvSpPr>
                    <p:nvPr/>
                  </p:nvSpPr>
                  <p:spPr bwMode="auto">
                    <a:xfrm>
                      <a:off x="4224" y="273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3" name="Oval 194"/>
                    <p:cNvSpPr>
                      <a:spLocks noChangeArrowheads="1"/>
                    </p:cNvSpPr>
                    <p:nvPr/>
                  </p:nvSpPr>
                  <p:spPr bwMode="auto">
                    <a:xfrm>
                      <a:off x="4512" y="158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676" name="Line 195"/>
                  <p:cNvSpPr>
                    <a:spLocks noChangeShapeType="1"/>
                  </p:cNvSpPr>
                  <p:nvPr/>
                </p:nvSpPr>
                <p:spPr bwMode="auto">
                  <a:xfrm>
                    <a:off x="4848" y="864"/>
                    <a:ext cx="0" cy="67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sp>
          <p:nvSpPr>
            <p:cNvPr id="198665" name="Rectangle 196"/>
            <p:cNvSpPr>
              <a:spLocks noChangeArrowheads="1"/>
            </p:cNvSpPr>
            <p:nvPr/>
          </p:nvSpPr>
          <p:spPr bwMode="auto">
            <a:xfrm>
              <a:off x="336" y="3995"/>
              <a:ext cx="1744"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1800">
                  <a:latin typeface="Times New Roman" pitchFamily="18" charset="0"/>
                </a:rPr>
                <a:t>NaCl</a:t>
              </a:r>
              <a:r>
                <a:rPr kumimoji="1" lang="zh-CN" altLang="en-US" sz="1800">
                  <a:latin typeface="Times New Roman" pitchFamily="18" charset="0"/>
                </a:rPr>
                <a:t>晶体的晶胞</a:t>
              </a:r>
            </a:p>
          </p:txBody>
        </p:sp>
      </p:grpSp>
      <p:sp>
        <p:nvSpPr>
          <p:cNvPr id="198663" name="Text Box 198"/>
          <p:cNvSpPr txBox="1">
            <a:spLocks noChangeArrowheads="1"/>
          </p:cNvSpPr>
          <p:nvPr/>
        </p:nvSpPr>
        <p:spPr bwMode="auto">
          <a:xfrm>
            <a:off x="5788025" y="5373688"/>
            <a:ext cx="452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Tree>
    <p:extLst>
      <p:ext uri="{BB962C8B-B14F-4D97-AF65-F5344CB8AC3E}">
        <p14:creationId xmlns:p14="http://schemas.microsoft.com/office/powerpoint/2010/main" val="4287043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16068"/>
                                        </p:tgtEl>
                                        <p:attrNameLst>
                                          <p:attrName>style.visibility</p:attrName>
                                        </p:attrNameLst>
                                      </p:cBhvr>
                                      <p:to>
                                        <p:strVal val="visible"/>
                                      </p:to>
                                    </p:set>
                                    <p:animEffect transition="in" filter="box(out)">
                                      <p:cBhvr>
                                        <p:cTn id="7" dur="500"/>
                                        <p:tgtEl>
                                          <p:spTgt spid="216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216215"/>
                                        </p:tgtEl>
                                        <p:attrNameLst>
                                          <p:attrName>style.visibility</p:attrName>
                                        </p:attrNameLst>
                                      </p:cBhvr>
                                      <p:to>
                                        <p:strVal val="visible"/>
                                      </p:to>
                                    </p:set>
                                    <p:anim calcmode="lin" valueType="num">
                                      <p:cBhvr>
                                        <p:cTn id="12" dur="500" fill="hold"/>
                                        <p:tgtEl>
                                          <p:spTgt spid="216215"/>
                                        </p:tgtEl>
                                        <p:attrNameLst>
                                          <p:attrName>ppt_w</p:attrName>
                                        </p:attrNameLst>
                                      </p:cBhvr>
                                      <p:tavLst>
                                        <p:tav tm="0">
                                          <p:val>
                                            <p:fltVal val="0"/>
                                          </p:val>
                                        </p:tav>
                                        <p:tav tm="100000">
                                          <p:val>
                                            <p:strVal val="#ppt_w"/>
                                          </p:val>
                                        </p:tav>
                                      </p:tavLst>
                                    </p:anim>
                                    <p:anim calcmode="lin" valueType="num">
                                      <p:cBhvr>
                                        <p:cTn id="13" dur="500" fill="hold"/>
                                        <p:tgtEl>
                                          <p:spTgt spid="2162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endCxn id="50" idx="2"/>
          </p:cNvCxnSpPr>
          <p:nvPr/>
        </p:nvCxnSpPr>
        <p:spPr>
          <a:xfrm>
            <a:off x="2867007" y="2352798"/>
            <a:ext cx="6540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等腰三角形 49"/>
          <p:cNvSpPr/>
          <p:nvPr/>
        </p:nvSpPr>
        <p:spPr>
          <a:xfrm rot="2618837">
            <a:off x="3646850" y="2038792"/>
            <a:ext cx="649143" cy="624310"/>
          </a:xfrm>
          <a:prstGeom prst="triangl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227494">
            <a:off x="4146047" y="1844238"/>
            <a:ext cx="158193" cy="438891"/>
          </a:xfrm>
          <a:prstGeom prst="rect">
            <a:avLst/>
          </a:prstGeom>
          <a:solidFill>
            <a:srgbClr val="FBFBFB"/>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rot="12303777">
            <a:off x="3837580" y="4389605"/>
            <a:ext cx="573665" cy="554580"/>
          </a:xfrm>
          <a:prstGeom prst="triangle">
            <a:avLst>
              <a:gd name="adj" fmla="val 5411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12315685">
            <a:off x="3886319" y="4729386"/>
            <a:ext cx="186483" cy="438891"/>
          </a:xfrm>
          <a:prstGeom prst="rect">
            <a:avLst/>
          </a:prstGeom>
          <a:solidFill>
            <a:srgbClr val="FBFBFB"/>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flipH="1">
            <a:off x="3089059" y="5093039"/>
            <a:ext cx="71904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867007" y="2352798"/>
            <a:ext cx="10063" cy="23140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62492" y="2826035"/>
            <a:ext cx="8777" cy="1493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420657" y="1718207"/>
            <a:ext cx="315645" cy="210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344682" y="1928678"/>
            <a:ext cx="422359" cy="1350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521105" y="515513"/>
            <a:ext cx="1368154" cy="13079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105154" y="1147047"/>
            <a:ext cx="200057" cy="7192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89259" y="1823441"/>
            <a:ext cx="0" cy="24882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4501661" y="4294208"/>
            <a:ext cx="387598" cy="2593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358138" y="515512"/>
            <a:ext cx="1173313" cy="1385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767042" y="1208280"/>
            <a:ext cx="172578" cy="8554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2224964" y="1888714"/>
            <a:ext cx="133172" cy="2878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224963" y="2171697"/>
            <a:ext cx="0" cy="21476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flipV="1">
            <a:off x="2224964" y="4319397"/>
            <a:ext cx="642042" cy="3474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867007" y="4666895"/>
            <a:ext cx="222053" cy="4261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2224963" y="4319396"/>
            <a:ext cx="864096" cy="15231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3521107" y="5187082"/>
            <a:ext cx="469720" cy="6554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767041" y="2063682"/>
            <a:ext cx="110029" cy="2891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2224964" y="3899889"/>
            <a:ext cx="321021" cy="5932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089059" y="5093040"/>
            <a:ext cx="419990" cy="749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3531450" y="5842536"/>
            <a:ext cx="0" cy="4351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3089059" y="5842536"/>
            <a:ext cx="419990" cy="4351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V="1">
            <a:off x="3509050" y="5514810"/>
            <a:ext cx="696133" cy="7629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4225143" y="4319397"/>
            <a:ext cx="664116" cy="11954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1822044" y="3041684"/>
            <a:ext cx="629018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6" name="六边形 215"/>
          <p:cNvSpPr/>
          <p:nvPr/>
        </p:nvSpPr>
        <p:spPr>
          <a:xfrm>
            <a:off x="5133667" y="1803802"/>
            <a:ext cx="2736304" cy="2456127"/>
          </a:xfrm>
          <a:prstGeom prst="hexagon">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TextBox 217"/>
          <p:cNvSpPr txBox="1"/>
          <p:nvPr/>
        </p:nvSpPr>
        <p:spPr>
          <a:xfrm>
            <a:off x="3255258" y="1245056"/>
            <a:ext cx="386644" cy="523220"/>
          </a:xfrm>
          <a:prstGeom prst="rect">
            <a:avLst/>
          </a:prstGeom>
          <a:noFill/>
        </p:spPr>
        <p:txBody>
          <a:bodyPr wrap="none" rtlCol="0">
            <a:spAutoFit/>
          </a:bodyPr>
          <a:lstStyle/>
          <a:p>
            <a:r>
              <a:rPr lang="en-US" altLang="zh-CN" sz="2800" b="1" dirty="0"/>
              <a:t>R</a:t>
            </a:r>
            <a:endParaRPr lang="zh-CN" altLang="en-US" sz="2800" b="1" dirty="0"/>
          </a:p>
        </p:txBody>
      </p:sp>
      <p:sp>
        <p:nvSpPr>
          <p:cNvPr id="220" name="TextBox 219"/>
          <p:cNvSpPr txBox="1"/>
          <p:nvPr/>
        </p:nvSpPr>
        <p:spPr>
          <a:xfrm>
            <a:off x="4294379" y="1356601"/>
            <a:ext cx="312906" cy="523220"/>
          </a:xfrm>
          <a:prstGeom prst="rect">
            <a:avLst/>
          </a:prstGeom>
          <a:noFill/>
        </p:spPr>
        <p:txBody>
          <a:bodyPr wrap="none" rtlCol="0">
            <a:spAutoFit/>
          </a:bodyPr>
          <a:lstStyle/>
          <a:p>
            <a:r>
              <a:rPr lang="en-US" altLang="zh-CN" sz="2800" b="1" dirty="0"/>
              <a:t>r</a:t>
            </a:r>
            <a:endParaRPr lang="zh-CN" altLang="en-US" sz="2800" b="1" dirty="0"/>
          </a:p>
        </p:txBody>
      </p:sp>
      <p:sp>
        <p:nvSpPr>
          <p:cNvPr id="221" name="TextBox 220"/>
          <p:cNvSpPr txBox="1"/>
          <p:nvPr/>
        </p:nvSpPr>
        <p:spPr>
          <a:xfrm>
            <a:off x="4105153" y="1802072"/>
            <a:ext cx="325730" cy="523220"/>
          </a:xfrm>
          <a:prstGeom prst="rect">
            <a:avLst/>
          </a:prstGeom>
          <a:noFill/>
        </p:spPr>
        <p:txBody>
          <a:bodyPr wrap="none" rtlCol="0">
            <a:spAutoFit/>
          </a:bodyPr>
          <a:lstStyle/>
          <a:p>
            <a:r>
              <a:rPr lang="en-US" altLang="zh-CN" sz="2800" b="1" dirty="0"/>
              <a:t>s</a:t>
            </a:r>
            <a:endParaRPr lang="zh-CN" altLang="en-US" sz="2800" b="1" dirty="0"/>
          </a:p>
        </p:txBody>
      </p:sp>
      <p:sp>
        <p:nvSpPr>
          <p:cNvPr id="222" name="TextBox 221"/>
          <p:cNvSpPr txBox="1"/>
          <p:nvPr/>
        </p:nvSpPr>
        <p:spPr>
          <a:xfrm>
            <a:off x="3716276" y="2176572"/>
            <a:ext cx="349776" cy="523220"/>
          </a:xfrm>
          <a:prstGeom prst="rect">
            <a:avLst/>
          </a:prstGeom>
          <a:noFill/>
        </p:spPr>
        <p:txBody>
          <a:bodyPr wrap="none" rtlCol="0">
            <a:spAutoFit/>
          </a:bodyPr>
          <a:lstStyle/>
          <a:p>
            <a:r>
              <a:rPr lang="en-US" altLang="zh-CN" sz="2800" b="1" dirty="0"/>
              <a:t>x</a:t>
            </a:r>
            <a:endParaRPr lang="zh-CN" altLang="en-US" sz="2800" b="1" dirty="0"/>
          </a:p>
        </p:txBody>
      </p:sp>
      <p:sp>
        <p:nvSpPr>
          <p:cNvPr id="223" name="TextBox 222"/>
          <p:cNvSpPr txBox="1"/>
          <p:nvPr/>
        </p:nvSpPr>
        <p:spPr>
          <a:xfrm>
            <a:off x="3143048" y="3231677"/>
            <a:ext cx="498855" cy="523220"/>
          </a:xfrm>
          <a:prstGeom prst="rect">
            <a:avLst/>
          </a:prstGeom>
          <a:noFill/>
        </p:spPr>
        <p:txBody>
          <a:bodyPr wrap="none" rtlCol="0">
            <a:spAutoFit/>
          </a:bodyPr>
          <a:lstStyle/>
          <a:p>
            <a:r>
              <a:rPr lang="en-US" altLang="zh-CN" sz="2800" b="1" dirty="0"/>
              <a:t>M</a:t>
            </a:r>
            <a:endParaRPr lang="zh-CN" altLang="en-US" sz="2800" b="1" dirty="0"/>
          </a:p>
        </p:txBody>
      </p:sp>
      <p:sp>
        <p:nvSpPr>
          <p:cNvPr id="224" name="TextBox 223"/>
          <p:cNvSpPr txBox="1"/>
          <p:nvPr/>
        </p:nvSpPr>
        <p:spPr>
          <a:xfrm>
            <a:off x="6503506" y="4311652"/>
            <a:ext cx="492443" cy="461665"/>
          </a:xfrm>
          <a:prstGeom prst="rect">
            <a:avLst/>
          </a:prstGeom>
          <a:noFill/>
        </p:spPr>
        <p:txBody>
          <a:bodyPr wrap="none" rtlCol="0">
            <a:spAutoFit/>
          </a:bodyPr>
          <a:lstStyle/>
          <a:p>
            <a:r>
              <a:rPr lang="zh-CN" altLang="en-US" sz="2400" b="1" dirty="0"/>
              <a:t>面</a:t>
            </a:r>
          </a:p>
        </p:txBody>
      </p:sp>
      <p:sp>
        <p:nvSpPr>
          <p:cNvPr id="225" name="矩形 224"/>
          <p:cNvSpPr/>
          <p:nvPr/>
        </p:nvSpPr>
        <p:spPr>
          <a:xfrm>
            <a:off x="6108280" y="1282513"/>
            <a:ext cx="646331" cy="369332"/>
          </a:xfrm>
          <a:prstGeom prst="rect">
            <a:avLst/>
          </a:prstGeom>
        </p:spPr>
        <p:txBody>
          <a:bodyPr wrap="none">
            <a:spAutoFit/>
          </a:bodyPr>
          <a:lstStyle/>
          <a:p>
            <a:r>
              <a:rPr kumimoji="1" lang="zh-CN" altLang="en-US" b="1" dirty="0">
                <a:solidFill>
                  <a:srgbClr val="FF0000"/>
                </a:solidFill>
                <a:latin typeface="华文中宋" pitchFamily="2" charset="-122"/>
                <a:ea typeface="华文中宋" pitchFamily="2" charset="-122"/>
              </a:rPr>
              <a:t>晶向</a:t>
            </a:r>
            <a:endParaRPr lang="zh-CN" altLang="en-US" dirty="0"/>
          </a:p>
        </p:txBody>
      </p:sp>
      <p:cxnSp>
        <p:nvCxnSpPr>
          <p:cNvPr id="227" name="直接箭头连接符 226"/>
          <p:cNvCxnSpPr>
            <a:stCxn id="224" idx="1"/>
          </p:cNvCxnSpPr>
          <p:nvPr/>
        </p:nvCxnSpPr>
        <p:spPr>
          <a:xfrm flipH="1" flipV="1">
            <a:off x="6466990" y="1635981"/>
            <a:ext cx="36516" cy="29065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6466990" y="2120985"/>
            <a:ext cx="646331" cy="369332"/>
          </a:xfrm>
          <a:prstGeom prst="rect">
            <a:avLst/>
          </a:prstGeom>
        </p:spPr>
        <p:txBody>
          <a:bodyPr wrap="none">
            <a:spAutoFit/>
          </a:bodyPr>
          <a:lstStyle/>
          <a:p>
            <a:r>
              <a:rPr kumimoji="1" lang="zh-CN" altLang="en-US" b="1" dirty="0">
                <a:solidFill>
                  <a:srgbClr val="FF0000"/>
                </a:solidFill>
                <a:latin typeface="华文中宋" pitchFamily="2" charset="-122"/>
                <a:ea typeface="华文中宋" pitchFamily="2" charset="-122"/>
              </a:rPr>
              <a:t>晶角</a:t>
            </a:r>
            <a:endParaRPr lang="zh-CN" altLang="en-US" dirty="0"/>
          </a:p>
        </p:txBody>
      </p:sp>
      <p:sp>
        <p:nvSpPr>
          <p:cNvPr id="229" name="弧形 228"/>
          <p:cNvSpPr/>
          <p:nvPr/>
        </p:nvSpPr>
        <p:spPr>
          <a:xfrm rot="10313060">
            <a:off x="6842449" y="1358793"/>
            <a:ext cx="914400" cy="914400"/>
          </a:xfrm>
          <a:prstGeom prst="arc">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TextBox 230"/>
          <p:cNvSpPr txBox="1"/>
          <p:nvPr/>
        </p:nvSpPr>
        <p:spPr>
          <a:xfrm>
            <a:off x="4831740" y="4695906"/>
            <a:ext cx="1015021" cy="1938992"/>
          </a:xfrm>
          <a:prstGeom prst="rect">
            <a:avLst/>
          </a:prstGeom>
          <a:noFill/>
        </p:spPr>
        <p:txBody>
          <a:bodyPr wrap="none" rtlCol="0">
            <a:spAutoFit/>
          </a:bodyPr>
          <a:lstStyle/>
          <a:p>
            <a:r>
              <a:rPr lang="en-US" altLang="zh-CN" sz="2400" b="1" dirty="0"/>
              <a:t>MM:   </a:t>
            </a:r>
          </a:p>
          <a:p>
            <a:r>
              <a:rPr lang="en-US" altLang="zh-CN" sz="2400" b="1" dirty="0"/>
              <a:t>MR:</a:t>
            </a:r>
          </a:p>
          <a:p>
            <a:r>
              <a:rPr lang="en-US" altLang="zh-CN" sz="2400" b="1" dirty="0"/>
              <a:t>M r:</a:t>
            </a:r>
          </a:p>
          <a:p>
            <a:r>
              <a:rPr lang="en-US" altLang="zh-CN" sz="2400" b="1" dirty="0"/>
              <a:t>M x:</a:t>
            </a:r>
          </a:p>
          <a:p>
            <a:r>
              <a:rPr lang="en-US" altLang="zh-CN" sz="2400" b="1" dirty="0"/>
              <a:t>…</a:t>
            </a:r>
            <a:endParaRPr lang="zh-CN" altLang="en-US" sz="2400" b="1" dirty="0"/>
          </a:p>
        </p:txBody>
      </p:sp>
      <mc:AlternateContent xmlns:mc="http://schemas.openxmlformats.org/markup-compatibility/2006" xmlns:a14="http://schemas.microsoft.com/office/drawing/2010/main">
        <mc:Choice Requires="a14">
          <p:sp>
            <p:nvSpPr>
              <p:cNvPr id="233" name="TextBox 232"/>
              <p:cNvSpPr txBox="1"/>
              <p:nvPr/>
            </p:nvSpPr>
            <p:spPr>
              <a:xfrm>
                <a:off x="5539909" y="5835243"/>
                <a:ext cx="963597"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𝟏𝟐</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m:t>
                          </m:r>
                        </m:e>
                        <m:sup>
                          <m:r>
                            <a:rPr lang="en-US" altLang="zh-CN" sz="2400" b="1" i="1">
                              <a:latin typeface="Cambria Math"/>
                            </a:rPr>
                            <m:t>,</m:t>
                          </m:r>
                        </m:sup>
                      </m:sSup>
                    </m:oMath>
                  </m:oMathPara>
                </a14:m>
                <a:endParaRPr lang="zh-CN" altLang="en-US" sz="2400" b="1" dirty="0"/>
              </a:p>
            </p:txBody>
          </p:sp>
        </mc:Choice>
        <mc:Fallback xmlns="">
          <p:sp>
            <p:nvSpPr>
              <p:cNvPr id="233" name="TextBox 232"/>
              <p:cNvSpPr txBox="1">
                <a:spLocks noRot="1" noChangeAspect="1" noMove="1" noResize="1" noEditPoints="1" noAdjustHandles="1" noChangeArrowheads="1" noChangeShapeType="1" noTextEdit="1"/>
              </p:cNvSpPr>
              <p:nvPr/>
            </p:nvSpPr>
            <p:spPr>
              <a:xfrm>
                <a:off x="4015908" y="5835243"/>
                <a:ext cx="963597" cy="4700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4" name="TextBox 233"/>
              <p:cNvSpPr txBox="1"/>
              <p:nvPr/>
            </p:nvSpPr>
            <p:spPr>
              <a:xfrm>
                <a:off x="5525864" y="5035678"/>
                <a:ext cx="1147943"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𝟑𝟖</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𝟏𝟑</m:t>
                          </m:r>
                        </m:e>
                        <m:sup>
                          <m:r>
                            <a:rPr lang="en-US" altLang="zh-CN" sz="2400" b="1" i="1">
                              <a:latin typeface="Cambria Math"/>
                            </a:rPr>
                            <m:t>,</m:t>
                          </m:r>
                        </m:sup>
                      </m:sSup>
                    </m:oMath>
                  </m:oMathPara>
                </a14:m>
                <a:endParaRPr lang="zh-CN" altLang="en-US" sz="2400" b="1" dirty="0"/>
              </a:p>
            </p:txBody>
          </p:sp>
        </mc:Choice>
        <mc:Fallback xmlns="">
          <p:sp>
            <p:nvSpPr>
              <p:cNvPr id="234" name="TextBox 233"/>
              <p:cNvSpPr txBox="1">
                <a:spLocks noRot="1" noChangeAspect="1" noMove="1" noResize="1" noEditPoints="1" noAdjustHandles="1" noChangeArrowheads="1" noChangeShapeType="1" noTextEdit="1"/>
              </p:cNvSpPr>
              <p:nvPr/>
            </p:nvSpPr>
            <p:spPr>
              <a:xfrm>
                <a:off x="4001863" y="5035678"/>
                <a:ext cx="1147943" cy="4700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 name="TextBox 234"/>
              <p:cNvSpPr txBox="1"/>
              <p:nvPr/>
            </p:nvSpPr>
            <p:spPr>
              <a:xfrm>
                <a:off x="5528104" y="4704337"/>
                <a:ext cx="720005"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𝟔𝟎</m:t>
                          </m:r>
                        </m:e>
                        <m:sup>
                          <m:r>
                            <a:rPr lang="en-US" altLang="zh-CN" sz="2400" b="1" i="1">
                              <a:latin typeface="Cambria Math"/>
                              <a:ea typeface="Cambria Math"/>
                            </a:rPr>
                            <m:t>°</m:t>
                          </m:r>
                        </m:sup>
                      </m:sSup>
                    </m:oMath>
                  </m:oMathPara>
                </a14:m>
                <a:endParaRPr lang="zh-CN" altLang="en-US" sz="2400" b="1" dirty="0"/>
              </a:p>
            </p:txBody>
          </p:sp>
        </mc:Choice>
        <mc:Fallback xmlns="">
          <p:sp>
            <p:nvSpPr>
              <p:cNvPr id="235" name="TextBox 234"/>
              <p:cNvSpPr txBox="1">
                <a:spLocks noRot="1" noChangeAspect="1" noMove="1" noResize="1" noEditPoints="1" noAdjustHandles="1" noChangeArrowheads="1" noChangeShapeType="1" noTextEdit="1"/>
              </p:cNvSpPr>
              <p:nvPr/>
            </p:nvSpPr>
            <p:spPr>
              <a:xfrm>
                <a:off x="4004103" y="4704337"/>
                <a:ext cx="720005" cy="4700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6" name="TextBox 235"/>
              <p:cNvSpPr txBox="1"/>
              <p:nvPr/>
            </p:nvSpPr>
            <p:spPr>
              <a:xfrm>
                <a:off x="5519031" y="5432485"/>
                <a:ext cx="1147943"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𝟑𝟖</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𝟏𝟑</m:t>
                          </m:r>
                        </m:e>
                        <m:sup>
                          <m:r>
                            <a:rPr lang="en-US" altLang="zh-CN" sz="2400" b="1" i="1">
                              <a:latin typeface="Cambria Math"/>
                            </a:rPr>
                            <m:t>,</m:t>
                          </m:r>
                        </m:sup>
                      </m:sSup>
                    </m:oMath>
                  </m:oMathPara>
                </a14:m>
                <a:endParaRPr lang="zh-CN" altLang="en-US" sz="2400" b="1" dirty="0"/>
              </a:p>
            </p:txBody>
          </p:sp>
        </mc:Choice>
        <mc:Fallback xmlns="">
          <p:sp>
            <p:nvSpPr>
              <p:cNvPr id="236" name="TextBox 235"/>
              <p:cNvSpPr txBox="1">
                <a:spLocks noRot="1" noChangeAspect="1" noMove="1" noResize="1" noEditPoints="1" noAdjustHandles="1" noChangeArrowheads="1" noChangeShapeType="1" noTextEdit="1"/>
              </p:cNvSpPr>
              <p:nvPr/>
            </p:nvSpPr>
            <p:spPr>
              <a:xfrm>
                <a:off x="3995030" y="5432485"/>
                <a:ext cx="1147943" cy="47000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242" name="直接连接符 241"/>
          <p:cNvCxnSpPr/>
          <p:nvPr/>
        </p:nvCxnSpPr>
        <p:spPr>
          <a:xfrm>
            <a:off x="9174342" y="332656"/>
            <a:ext cx="18002" cy="533274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8688288" y="1866286"/>
            <a:ext cx="936104" cy="203360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45" name="直接连接符 244"/>
          <p:cNvCxnSpPr/>
          <p:nvPr/>
        </p:nvCxnSpPr>
        <p:spPr>
          <a:xfrm flipV="1">
            <a:off x="9624392" y="1701603"/>
            <a:ext cx="288032" cy="1625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flipH="1" flipV="1">
            <a:off x="8472264" y="1635980"/>
            <a:ext cx="216024" cy="2049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flipH="1">
            <a:off x="8688288" y="942741"/>
            <a:ext cx="504056" cy="9235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9192344" y="942741"/>
            <a:ext cx="432048" cy="985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flipH="1">
            <a:off x="8472264" y="942740"/>
            <a:ext cx="684076" cy="6932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9156340" y="942740"/>
            <a:ext cx="756084" cy="7588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8472264" y="1635980"/>
            <a:ext cx="0" cy="21914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H="1" flipV="1">
            <a:off x="8472264" y="3827392"/>
            <a:ext cx="216024" cy="724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V="1">
            <a:off x="9624392" y="3754898"/>
            <a:ext cx="288032" cy="1449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9912424" y="1701603"/>
            <a:ext cx="0" cy="20534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8688288" y="3899889"/>
            <a:ext cx="504056" cy="8106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8472264" y="3827392"/>
            <a:ext cx="720080" cy="9459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flipH="1">
            <a:off x="9156340" y="3899888"/>
            <a:ext cx="468052" cy="873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flipH="1">
            <a:off x="9192344" y="3754897"/>
            <a:ext cx="720080" cy="9556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a:off x="4420657" y="1127406"/>
            <a:ext cx="4159619"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90" name="TextBox 289"/>
          <p:cNvSpPr txBox="1"/>
          <p:nvPr/>
        </p:nvSpPr>
        <p:spPr>
          <a:xfrm>
            <a:off x="7680177" y="758075"/>
            <a:ext cx="800219" cy="461665"/>
          </a:xfrm>
          <a:prstGeom prst="rect">
            <a:avLst/>
          </a:prstGeom>
          <a:noFill/>
        </p:spPr>
        <p:txBody>
          <a:bodyPr wrap="none" rtlCol="0">
            <a:spAutoFit/>
          </a:bodyPr>
          <a:lstStyle/>
          <a:p>
            <a:r>
              <a:rPr lang="zh-CN" altLang="en-US" sz="2400" b="1" dirty="0"/>
              <a:t>简化</a:t>
            </a:r>
          </a:p>
        </p:txBody>
      </p:sp>
      <p:sp>
        <p:nvSpPr>
          <p:cNvPr id="291" name="TextBox 290"/>
          <p:cNvSpPr txBox="1"/>
          <p:nvPr/>
        </p:nvSpPr>
        <p:spPr>
          <a:xfrm>
            <a:off x="7056188" y="6049885"/>
            <a:ext cx="3336170" cy="461665"/>
          </a:xfrm>
          <a:prstGeom prst="rect">
            <a:avLst/>
          </a:prstGeom>
          <a:noFill/>
        </p:spPr>
        <p:txBody>
          <a:bodyPr wrap="none" rtlCol="0">
            <a:spAutoFit/>
          </a:bodyPr>
          <a:lstStyle/>
          <a:p>
            <a:r>
              <a:rPr lang="zh-CN" altLang="en-US" sz="2400" b="1">
                <a:solidFill>
                  <a:srgbClr val="0000CC"/>
                </a:solidFill>
                <a:latin typeface="华文中宋" panose="02010600040101010101" pitchFamily="2" charset="-122"/>
                <a:ea typeface="华文中宋" panose="02010600040101010101" pitchFamily="2" charset="-122"/>
              </a:rPr>
              <a:t>石英：</a:t>
            </a:r>
            <a:r>
              <a:rPr lang="en-US" altLang="zh-CN" sz="2400" b="1" dirty="0">
                <a:solidFill>
                  <a:srgbClr val="0000CC"/>
                </a:solidFill>
                <a:latin typeface="华文中宋" panose="02010600040101010101" pitchFamily="2" charset="-122"/>
                <a:ea typeface="华文中宋" panose="02010600040101010101" pitchFamily="2" charset="-122"/>
              </a:rPr>
              <a:t>32</a:t>
            </a:r>
            <a:r>
              <a:rPr lang="zh-CN" altLang="en-US" sz="2400" b="1" dirty="0">
                <a:solidFill>
                  <a:srgbClr val="0000CC"/>
                </a:solidFill>
                <a:latin typeface="华文中宋" panose="02010600040101010101" pitchFamily="2" charset="-122"/>
                <a:ea typeface="华文中宋" panose="02010600040101010101" pitchFamily="2" charset="-122"/>
              </a:rPr>
              <a:t>点群六方晶系</a:t>
            </a:r>
          </a:p>
        </p:txBody>
      </p:sp>
    </p:spTree>
    <p:extLst>
      <p:ext uri="{BB962C8B-B14F-4D97-AF65-F5344CB8AC3E}">
        <p14:creationId xmlns:p14="http://schemas.microsoft.com/office/powerpoint/2010/main" val="962504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Text Box 4"/>
          <p:cNvSpPr txBox="1">
            <a:spLocks noChangeArrowheads="1"/>
          </p:cNvSpPr>
          <p:nvPr/>
        </p:nvSpPr>
        <p:spPr bwMode="auto">
          <a:xfrm>
            <a:off x="6383339" y="1"/>
            <a:ext cx="418576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a:solidFill>
                  <a:srgbClr val="0000CC"/>
                </a:solidFill>
                <a:latin typeface="Arial" pitchFamily="34" charset="0"/>
                <a:ea typeface="华文中宋" pitchFamily="2" charset="-122"/>
              </a:rPr>
              <a:t>根据不同的晶胞，晶胞参数</a:t>
            </a:r>
          </a:p>
          <a:p>
            <a:pPr eaLnBrk="1" hangingPunct="1">
              <a:spcBef>
                <a:spcPct val="0"/>
              </a:spcBef>
              <a:buFontTx/>
              <a:buNone/>
            </a:pPr>
            <a:r>
              <a:rPr kumimoji="1" lang="zh-CN" altLang="en-US" sz="2400">
                <a:solidFill>
                  <a:srgbClr val="0000CC"/>
                </a:solidFill>
                <a:latin typeface="Arial" pitchFamily="34" charset="0"/>
                <a:ea typeface="华文中宋" pitchFamily="2" charset="-122"/>
              </a:rPr>
              <a:t>的数值不同，可将晶体分成</a:t>
            </a:r>
          </a:p>
          <a:p>
            <a:pPr eaLnBrk="1" hangingPunct="1">
              <a:spcBef>
                <a:spcPct val="0"/>
              </a:spcBef>
              <a:buFontTx/>
              <a:buNone/>
            </a:pPr>
            <a:r>
              <a:rPr kumimoji="1" lang="zh-CN" altLang="en-US" sz="2400">
                <a:solidFill>
                  <a:srgbClr val="0000CC"/>
                </a:solidFill>
                <a:latin typeface="Arial" pitchFamily="34" charset="0"/>
                <a:ea typeface="华文中宋" pitchFamily="2" charset="-122"/>
              </a:rPr>
              <a:t>七种晶系（又叫布拉维系）。</a:t>
            </a:r>
            <a:endParaRPr lang="zh-CN" altLang="en-US" sz="2400">
              <a:solidFill>
                <a:srgbClr val="0000CC"/>
              </a:solidFill>
              <a:latin typeface="Arial" pitchFamily="34" charset="0"/>
              <a:ea typeface="华文中宋" pitchFamily="2" charset="-122"/>
            </a:endParaRPr>
          </a:p>
        </p:txBody>
      </p:sp>
      <p:pic>
        <p:nvPicPr>
          <p:cNvPr id="352261" name="Picture 5" descr="1004 副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8776" y="1916114"/>
            <a:ext cx="3552825"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9" name="Text Box 6"/>
          <p:cNvSpPr txBox="1">
            <a:spLocks noChangeArrowheads="1"/>
          </p:cNvSpPr>
          <p:nvPr/>
        </p:nvSpPr>
        <p:spPr bwMode="auto">
          <a:xfrm>
            <a:off x="2136775" y="12684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352336" name="AutoShape 80"/>
          <p:cNvSpPr>
            <a:spLocks noChangeArrowheads="1"/>
          </p:cNvSpPr>
          <p:nvPr/>
        </p:nvSpPr>
        <p:spPr bwMode="auto">
          <a:xfrm>
            <a:off x="2733676" y="1123950"/>
            <a:ext cx="2447925" cy="2305050"/>
          </a:xfrm>
          <a:prstGeom prst="cube">
            <a:avLst>
              <a:gd name="adj" fmla="val 25000"/>
            </a:avLst>
          </a:prstGeom>
          <a:gradFill rotWithShape="1">
            <a:gsLst>
              <a:gs pos="0">
                <a:schemeClr val="accent1">
                  <a:alpha val="9000"/>
                </a:schemeClr>
              </a:gs>
              <a:gs pos="100000">
                <a:schemeClr val="accent1">
                  <a:gamma/>
                  <a:shade val="46275"/>
                  <a:invGamma/>
                  <a:alpha val="9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pitchFamily="2" charset="-122"/>
            </a:endParaRPr>
          </a:p>
        </p:txBody>
      </p:sp>
      <p:sp>
        <p:nvSpPr>
          <p:cNvPr id="200712" name="Line 81"/>
          <p:cNvSpPr>
            <a:spLocks noChangeShapeType="1"/>
          </p:cNvSpPr>
          <p:nvPr/>
        </p:nvSpPr>
        <p:spPr bwMode="auto">
          <a:xfrm>
            <a:off x="3309938" y="1123950"/>
            <a:ext cx="0" cy="17287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3" name="Line 82"/>
          <p:cNvSpPr>
            <a:spLocks noChangeShapeType="1"/>
          </p:cNvSpPr>
          <p:nvPr/>
        </p:nvSpPr>
        <p:spPr bwMode="auto">
          <a:xfrm>
            <a:off x="3309938" y="2852738"/>
            <a:ext cx="187166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4" name="Line 83"/>
          <p:cNvSpPr>
            <a:spLocks noChangeShapeType="1"/>
          </p:cNvSpPr>
          <p:nvPr/>
        </p:nvSpPr>
        <p:spPr bwMode="auto">
          <a:xfrm flipH="1">
            <a:off x="2733676" y="2852738"/>
            <a:ext cx="576263" cy="5762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5" name="Line 84"/>
          <p:cNvSpPr>
            <a:spLocks noChangeShapeType="1"/>
          </p:cNvSpPr>
          <p:nvPr/>
        </p:nvSpPr>
        <p:spPr bwMode="auto">
          <a:xfrm flipH="1">
            <a:off x="2301875" y="3429000"/>
            <a:ext cx="43180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6" name="Line 85"/>
          <p:cNvSpPr>
            <a:spLocks noChangeShapeType="1"/>
          </p:cNvSpPr>
          <p:nvPr/>
        </p:nvSpPr>
        <p:spPr bwMode="auto">
          <a:xfrm>
            <a:off x="5181601" y="2852738"/>
            <a:ext cx="7207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7" name="Line 86"/>
          <p:cNvSpPr>
            <a:spLocks noChangeShapeType="1"/>
          </p:cNvSpPr>
          <p:nvPr/>
        </p:nvSpPr>
        <p:spPr bwMode="auto">
          <a:xfrm flipV="1">
            <a:off x="3309938" y="404814"/>
            <a:ext cx="0"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8" name="Line 88"/>
          <p:cNvSpPr>
            <a:spLocks noChangeShapeType="1"/>
          </p:cNvSpPr>
          <p:nvPr/>
        </p:nvSpPr>
        <p:spPr bwMode="auto">
          <a:xfrm flipH="1">
            <a:off x="2733676" y="1123950"/>
            <a:ext cx="576263" cy="2305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9" name="Line 89"/>
          <p:cNvSpPr>
            <a:spLocks noChangeShapeType="1"/>
          </p:cNvSpPr>
          <p:nvPr/>
        </p:nvSpPr>
        <p:spPr bwMode="auto">
          <a:xfrm flipV="1">
            <a:off x="2733675" y="2852738"/>
            <a:ext cx="2376488"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0" name="Line 90"/>
          <p:cNvSpPr>
            <a:spLocks noChangeShapeType="1"/>
          </p:cNvSpPr>
          <p:nvPr/>
        </p:nvSpPr>
        <p:spPr bwMode="auto">
          <a:xfrm>
            <a:off x="3309939" y="1123950"/>
            <a:ext cx="1800225"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1" name="Line 91"/>
          <p:cNvSpPr>
            <a:spLocks noChangeShapeType="1"/>
          </p:cNvSpPr>
          <p:nvPr/>
        </p:nvSpPr>
        <p:spPr bwMode="auto">
          <a:xfrm flipV="1">
            <a:off x="3741739" y="692151"/>
            <a:ext cx="2016125" cy="180022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2" name="Line 93"/>
          <p:cNvSpPr>
            <a:spLocks noChangeShapeType="1"/>
          </p:cNvSpPr>
          <p:nvPr/>
        </p:nvSpPr>
        <p:spPr bwMode="auto">
          <a:xfrm flipH="1">
            <a:off x="2805113" y="1196976"/>
            <a:ext cx="576262" cy="223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3" name="Line 94"/>
          <p:cNvSpPr>
            <a:spLocks noChangeShapeType="1"/>
          </p:cNvSpPr>
          <p:nvPr/>
        </p:nvSpPr>
        <p:spPr bwMode="auto">
          <a:xfrm flipH="1">
            <a:off x="2949575" y="1268413"/>
            <a:ext cx="503238" cy="2089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4" name="Line 95"/>
          <p:cNvSpPr>
            <a:spLocks noChangeShapeType="1"/>
          </p:cNvSpPr>
          <p:nvPr/>
        </p:nvSpPr>
        <p:spPr bwMode="auto">
          <a:xfrm flipH="1">
            <a:off x="3094038" y="1341438"/>
            <a:ext cx="431800" cy="1943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5" name="Line 96"/>
          <p:cNvSpPr>
            <a:spLocks noChangeShapeType="1"/>
          </p:cNvSpPr>
          <p:nvPr/>
        </p:nvSpPr>
        <p:spPr bwMode="auto">
          <a:xfrm flipH="1">
            <a:off x="3165475" y="1484313"/>
            <a:ext cx="431800" cy="1873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6" name="Line 97"/>
          <p:cNvSpPr>
            <a:spLocks noChangeShapeType="1"/>
          </p:cNvSpPr>
          <p:nvPr/>
        </p:nvSpPr>
        <p:spPr bwMode="auto">
          <a:xfrm flipH="1">
            <a:off x="3309938" y="1557338"/>
            <a:ext cx="431800" cy="172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7" name="Line 98"/>
          <p:cNvSpPr>
            <a:spLocks noChangeShapeType="1"/>
          </p:cNvSpPr>
          <p:nvPr/>
        </p:nvSpPr>
        <p:spPr bwMode="auto">
          <a:xfrm flipH="1">
            <a:off x="3525838" y="1700214"/>
            <a:ext cx="360362" cy="1512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8" name="Line 99"/>
          <p:cNvSpPr>
            <a:spLocks noChangeShapeType="1"/>
          </p:cNvSpPr>
          <p:nvPr/>
        </p:nvSpPr>
        <p:spPr bwMode="auto">
          <a:xfrm flipH="1">
            <a:off x="3741739" y="1844675"/>
            <a:ext cx="287337" cy="12969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9" name="Line 100"/>
          <p:cNvSpPr>
            <a:spLocks noChangeShapeType="1"/>
          </p:cNvSpPr>
          <p:nvPr/>
        </p:nvSpPr>
        <p:spPr bwMode="auto">
          <a:xfrm flipH="1">
            <a:off x="3957638" y="1989139"/>
            <a:ext cx="215900"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0" name="Line 101"/>
          <p:cNvSpPr>
            <a:spLocks noChangeShapeType="1"/>
          </p:cNvSpPr>
          <p:nvPr/>
        </p:nvSpPr>
        <p:spPr bwMode="auto">
          <a:xfrm flipH="1">
            <a:off x="4173538" y="2132014"/>
            <a:ext cx="144462"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1" name="Line 102"/>
          <p:cNvSpPr>
            <a:spLocks noChangeShapeType="1"/>
          </p:cNvSpPr>
          <p:nvPr/>
        </p:nvSpPr>
        <p:spPr bwMode="auto">
          <a:xfrm flipH="1">
            <a:off x="4318001" y="2205038"/>
            <a:ext cx="142875"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2" name="Line 103"/>
          <p:cNvSpPr>
            <a:spLocks noChangeShapeType="1"/>
          </p:cNvSpPr>
          <p:nvPr/>
        </p:nvSpPr>
        <p:spPr bwMode="auto">
          <a:xfrm flipH="1">
            <a:off x="4533900" y="2349500"/>
            <a:ext cx="71438"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3" name="Line 104"/>
          <p:cNvSpPr>
            <a:spLocks noChangeShapeType="1"/>
          </p:cNvSpPr>
          <p:nvPr/>
        </p:nvSpPr>
        <p:spPr bwMode="auto">
          <a:xfrm flipH="1">
            <a:off x="4676776" y="2565400"/>
            <a:ext cx="73025"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4" name="Line 105"/>
          <p:cNvSpPr>
            <a:spLocks noChangeShapeType="1"/>
          </p:cNvSpPr>
          <p:nvPr/>
        </p:nvSpPr>
        <p:spPr bwMode="auto">
          <a:xfrm flipH="1">
            <a:off x="4821239" y="2636839"/>
            <a:ext cx="73025"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5" name="Line 110"/>
          <p:cNvSpPr>
            <a:spLocks noChangeShapeType="1"/>
          </p:cNvSpPr>
          <p:nvPr/>
        </p:nvSpPr>
        <p:spPr bwMode="auto">
          <a:xfrm flipV="1">
            <a:off x="2733675" y="1196975"/>
            <a:ext cx="2376488" cy="50323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6" name="Line 112"/>
          <p:cNvSpPr>
            <a:spLocks noChangeShapeType="1"/>
          </p:cNvSpPr>
          <p:nvPr/>
        </p:nvSpPr>
        <p:spPr bwMode="auto">
          <a:xfrm flipV="1">
            <a:off x="2733676" y="2781301"/>
            <a:ext cx="2447925" cy="576263"/>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7" name="Line 116"/>
          <p:cNvSpPr>
            <a:spLocks noChangeShapeType="1"/>
          </p:cNvSpPr>
          <p:nvPr/>
        </p:nvSpPr>
        <p:spPr bwMode="auto">
          <a:xfrm flipV="1">
            <a:off x="2733675" y="1341439"/>
            <a:ext cx="2376488" cy="503237"/>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8" name="Line 117"/>
          <p:cNvSpPr>
            <a:spLocks noChangeShapeType="1"/>
          </p:cNvSpPr>
          <p:nvPr/>
        </p:nvSpPr>
        <p:spPr bwMode="auto">
          <a:xfrm flipV="1">
            <a:off x="2733676" y="1484314"/>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9" name="Line 118"/>
          <p:cNvSpPr>
            <a:spLocks noChangeShapeType="1"/>
          </p:cNvSpPr>
          <p:nvPr/>
        </p:nvSpPr>
        <p:spPr bwMode="auto">
          <a:xfrm flipV="1">
            <a:off x="2733676" y="1628775"/>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0" name="Line 119"/>
          <p:cNvSpPr>
            <a:spLocks noChangeShapeType="1"/>
          </p:cNvSpPr>
          <p:nvPr/>
        </p:nvSpPr>
        <p:spPr bwMode="auto">
          <a:xfrm flipV="1">
            <a:off x="2733676" y="1844676"/>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1" name="Line 120"/>
          <p:cNvSpPr>
            <a:spLocks noChangeShapeType="1"/>
          </p:cNvSpPr>
          <p:nvPr/>
        </p:nvSpPr>
        <p:spPr bwMode="auto">
          <a:xfrm flipV="1">
            <a:off x="2733676" y="1989139"/>
            <a:ext cx="2447925" cy="503237"/>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2" name="Line 121"/>
          <p:cNvSpPr>
            <a:spLocks noChangeShapeType="1"/>
          </p:cNvSpPr>
          <p:nvPr/>
        </p:nvSpPr>
        <p:spPr bwMode="auto">
          <a:xfrm flipV="1">
            <a:off x="2733676" y="2132014"/>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3" name="Line 122"/>
          <p:cNvSpPr>
            <a:spLocks noChangeShapeType="1"/>
          </p:cNvSpPr>
          <p:nvPr/>
        </p:nvSpPr>
        <p:spPr bwMode="auto">
          <a:xfrm flipV="1">
            <a:off x="2733676" y="2349500"/>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4" name="Line 123"/>
          <p:cNvSpPr>
            <a:spLocks noChangeShapeType="1"/>
          </p:cNvSpPr>
          <p:nvPr/>
        </p:nvSpPr>
        <p:spPr bwMode="auto">
          <a:xfrm flipV="1">
            <a:off x="2733676" y="2565400"/>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5" name="Line 124"/>
          <p:cNvSpPr>
            <a:spLocks noChangeShapeType="1"/>
          </p:cNvSpPr>
          <p:nvPr/>
        </p:nvSpPr>
        <p:spPr bwMode="auto">
          <a:xfrm flipV="1">
            <a:off x="2733676" y="2708276"/>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6" name="Line 125"/>
          <p:cNvSpPr>
            <a:spLocks noChangeShapeType="1"/>
          </p:cNvSpPr>
          <p:nvPr/>
        </p:nvSpPr>
        <p:spPr bwMode="auto">
          <a:xfrm>
            <a:off x="2733675" y="1700214"/>
            <a:ext cx="0" cy="1728787"/>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7" name="Line 126"/>
          <p:cNvSpPr>
            <a:spLocks noChangeShapeType="1"/>
          </p:cNvSpPr>
          <p:nvPr/>
        </p:nvSpPr>
        <p:spPr bwMode="auto">
          <a:xfrm>
            <a:off x="5181600" y="1123950"/>
            <a:ext cx="0" cy="165735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8" name="Line 127"/>
          <p:cNvSpPr>
            <a:spLocks noChangeShapeType="1"/>
          </p:cNvSpPr>
          <p:nvPr/>
        </p:nvSpPr>
        <p:spPr bwMode="auto">
          <a:xfrm>
            <a:off x="3309939" y="2781300"/>
            <a:ext cx="2447925" cy="122555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9" name="Text Box 128"/>
          <p:cNvSpPr txBox="1">
            <a:spLocks noChangeArrowheads="1"/>
          </p:cNvSpPr>
          <p:nvPr/>
        </p:nvSpPr>
        <p:spPr bwMode="auto">
          <a:xfrm>
            <a:off x="5110164" y="3429001"/>
            <a:ext cx="1201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B050"/>
                </a:solidFill>
                <a:latin typeface="华文中宋" pitchFamily="2" charset="-122"/>
                <a:ea typeface="华文中宋" pitchFamily="2" charset="-122"/>
              </a:rPr>
              <a:t>晶向</a:t>
            </a:r>
            <a:r>
              <a:rPr lang="en-US" altLang="zh-CN" sz="1800" dirty="0">
                <a:solidFill>
                  <a:srgbClr val="00B050"/>
                </a:solidFill>
                <a:latin typeface="华文中宋" pitchFamily="2" charset="-122"/>
                <a:ea typeface="华文中宋" pitchFamily="2" charset="-122"/>
              </a:rPr>
              <a:t>[110]</a:t>
            </a:r>
          </a:p>
        </p:txBody>
      </p:sp>
      <p:sp>
        <p:nvSpPr>
          <p:cNvPr id="200750" name="Text Box 129"/>
          <p:cNvSpPr txBox="1">
            <a:spLocks noChangeArrowheads="1"/>
          </p:cNvSpPr>
          <p:nvPr/>
        </p:nvSpPr>
        <p:spPr bwMode="auto">
          <a:xfrm>
            <a:off x="4729164" y="425451"/>
            <a:ext cx="1201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latin typeface="华文中宋" pitchFamily="2" charset="-122"/>
                <a:ea typeface="华文中宋" pitchFamily="2" charset="-122"/>
              </a:rPr>
              <a:t>晶向</a:t>
            </a:r>
            <a:r>
              <a:rPr lang="en-US" altLang="zh-CN" sz="1800" dirty="0">
                <a:latin typeface="华文中宋" pitchFamily="2" charset="-122"/>
                <a:ea typeface="华文中宋" pitchFamily="2" charset="-122"/>
              </a:rPr>
              <a:t>[111</a:t>
            </a:r>
            <a:r>
              <a:rPr lang="en-US" altLang="zh-CN" sz="1800" dirty="0">
                <a:solidFill>
                  <a:srgbClr val="FF0000"/>
                </a:solidFill>
                <a:latin typeface="华文中宋" pitchFamily="2" charset="-122"/>
                <a:ea typeface="华文中宋" pitchFamily="2" charset="-122"/>
              </a:rPr>
              <a:t>]</a:t>
            </a:r>
          </a:p>
        </p:txBody>
      </p:sp>
      <p:sp>
        <p:nvSpPr>
          <p:cNvPr id="200751" name="Text Box 130"/>
          <p:cNvSpPr txBox="1">
            <a:spLocks noChangeArrowheads="1"/>
          </p:cNvSpPr>
          <p:nvPr/>
        </p:nvSpPr>
        <p:spPr bwMode="auto">
          <a:xfrm>
            <a:off x="5520315" y="4790282"/>
            <a:ext cx="1522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00CC"/>
                </a:solidFill>
                <a:latin typeface="华文中宋" pitchFamily="2" charset="-122"/>
                <a:ea typeface="华文中宋" pitchFamily="2" charset="-122"/>
              </a:rPr>
              <a:t>晶面（</a:t>
            </a:r>
            <a:r>
              <a:rPr lang="en-US" altLang="zh-CN" sz="1800" dirty="0">
                <a:solidFill>
                  <a:srgbClr val="0000CC"/>
                </a:solidFill>
                <a:latin typeface="华文中宋" pitchFamily="2" charset="-122"/>
                <a:ea typeface="华文中宋" pitchFamily="2" charset="-122"/>
              </a:rPr>
              <a:t>111</a:t>
            </a:r>
            <a:r>
              <a:rPr lang="zh-CN" altLang="en-US" sz="1800" dirty="0">
                <a:solidFill>
                  <a:srgbClr val="0000CC"/>
                </a:solidFill>
                <a:latin typeface="华文中宋" pitchFamily="2" charset="-122"/>
                <a:ea typeface="华文中宋" pitchFamily="2" charset="-122"/>
              </a:rPr>
              <a:t>）</a:t>
            </a:r>
            <a:endParaRPr lang="en-US" altLang="zh-CN" sz="1800" dirty="0">
              <a:solidFill>
                <a:srgbClr val="0000CC"/>
              </a:solidFill>
              <a:latin typeface="华文中宋" pitchFamily="2" charset="-122"/>
              <a:ea typeface="华文中宋" pitchFamily="2" charset="-122"/>
            </a:endParaRPr>
          </a:p>
        </p:txBody>
      </p:sp>
      <p:sp>
        <p:nvSpPr>
          <p:cNvPr id="200752" name="Line 131"/>
          <p:cNvSpPr>
            <a:spLocks noChangeShapeType="1"/>
          </p:cNvSpPr>
          <p:nvPr/>
        </p:nvSpPr>
        <p:spPr bwMode="auto">
          <a:xfrm>
            <a:off x="2589213" y="981076"/>
            <a:ext cx="792162"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53" name="Text Box 133"/>
          <p:cNvSpPr txBox="1">
            <a:spLocks noChangeArrowheads="1"/>
          </p:cNvSpPr>
          <p:nvPr/>
        </p:nvSpPr>
        <p:spPr bwMode="auto">
          <a:xfrm>
            <a:off x="1524000" y="2060575"/>
            <a:ext cx="1373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dirty="0">
                <a:solidFill>
                  <a:srgbClr val="00B050"/>
                </a:solidFill>
                <a:latin typeface="华文中宋" pitchFamily="2" charset="-122"/>
                <a:ea typeface="华文中宋" pitchFamily="2" charset="-122"/>
              </a:rPr>
              <a:t>晶面（</a:t>
            </a:r>
            <a:r>
              <a:rPr lang="en-US" altLang="zh-CN" sz="1600" dirty="0">
                <a:solidFill>
                  <a:srgbClr val="00B050"/>
                </a:solidFill>
                <a:latin typeface="华文中宋" pitchFamily="2" charset="-122"/>
                <a:ea typeface="华文中宋" pitchFamily="2" charset="-122"/>
              </a:rPr>
              <a:t>110</a:t>
            </a:r>
            <a:r>
              <a:rPr lang="zh-CN" altLang="en-US" sz="1600" dirty="0">
                <a:solidFill>
                  <a:srgbClr val="00B050"/>
                </a:solidFill>
                <a:latin typeface="华文中宋" pitchFamily="2" charset="-122"/>
                <a:ea typeface="华文中宋" pitchFamily="2" charset="-122"/>
              </a:rPr>
              <a:t>）</a:t>
            </a:r>
            <a:endParaRPr lang="en-US" altLang="zh-CN" sz="1600" dirty="0">
              <a:solidFill>
                <a:srgbClr val="00B050"/>
              </a:solidFill>
              <a:latin typeface="华文中宋" pitchFamily="2" charset="-122"/>
              <a:ea typeface="华文中宋" pitchFamily="2" charset="-122"/>
            </a:endParaRPr>
          </a:p>
        </p:txBody>
      </p:sp>
      <p:sp>
        <p:nvSpPr>
          <p:cNvPr id="200754" name="Text Box 134"/>
          <p:cNvSpPr txBox="1">
            <a:spLocks noChangeArrowheads="1"/>
          </p:cNvSpPr>
          <p:nvPr/>
        </p:nvSpPr>
        <p:spPr bwMode="auto">
          <a:xfrm>
            <a:off x="6600825" y="1268414"/>
            <a:ext cx="36131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latin typeface="Arial" pitchFamily="34" charset="0"/>
                <a:ea typeface="华文中宋" pitchFamily="2" charset="-122"/>
              </a:rPr>
              <a:t>立方晶系，</a:t>
            </a:r>
            <a:r>
              <a:rPr lang="zh-CN" altLang="en-US" sz="1800">
                <a:latin typeface="Arial" pitchFamily="34" charset="0"/>
                <a:ea typeface="华文中宋" pitchFamily="2" charset="-122"/>
              </a:rPr>
              <a:t>菱方晶系、四方晶系、</a:t>
            </a:r>
          </a:p>
          <a:p>
            <a:pPr eaLnBrk="1" hangingPunct="1">
              <a:spcBef>
                <a:spcPct val="0"/>
              </a:spcBef>
              <a:buFontTx/>
              <a:buNone/>
            </a:pPr>
            <a:r>
              <a:rPr lang="zh-CN" altLang="en-US" sz="1800">
                <a:latin typeface="Arial" pitchFamily="34" charset="0"/>
                <a:ea typeface="华文中宋" pitchFamily="2" charset="-122"/>
              </a:rPr>
              <a:t>六方晶系、正交晶系、单斜晶系、</a:t>
            </a:r>
          </a:p>
          <a:p>
            <a:pPr eaLnBrk="1" hangingPunct="1">
              <a:spcBef>
                <a:spcPct val="0"/>
              </a:spcBef>
              <a:buFontTx/>
              <a:buNone/>
            </a:pPr>
            <a:r>
              <a:rPr lang="zh-CN" altLang="en-US" sz="1800">
                <a:latin typeface="Arial" pitchFamily="34" charset="0"/>
                <a:ea typeface="华文中宋" pitchFamily="2" charset="-122"/>
              </a:rPr>
              <a:t>三斜晶系</a:t>
            </a:r>
            <a:endParaRPr lang="en-US" altLang="zh-CN" sz="1800">
              <a:latin typeface="Arial" pitchFamily="34" charset="0"/>
              <a:ea typeface="华文中宋" pitchFamily="2" charset="-122"/>
            </a:endParaRPr>
          </a:p>
        </p:txBody>
      </p:sp>
      <p:sp>
        <p:nvSpPr>
          <p:cNvPr id="200757" name="Line 53"/>
          <p:cNvSpPr>
            <a:spLocks noChangeShapeType="1"/>
          </p:cNvSpPr>
          <p:nvPr/>
        </p:nvSpPr>
        <p:spPr bwMode="auto">
          <a:xfrm flipV="1">
            <a:off x="2351088" y="4292601"/>
            <a:ext cx="0" cy="15843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58" name="Line 54"/>
          <p:cNvSpPr>
            <a:spLocks noChangeShapeType="1"/>
          </p:cNvSpPr>
          <p:nvPr/>
        </p:nvSpPr>
        <p:spPr bwMode="auto">
          <a:xfrm flipH="1">
            <a:off x="1703388" y="5876926"/>
            <a:ext cx="647700" cy="57467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59" name="Line 55"/>
          <p:cNvSpPr>
            <a:spLocks noChangeShapeType="1"/>
          </p:cNvSpPr>
          <p:nvPr/>
        </p:nvSpPr>
        <p:spPr bwMode="auto">
          <a:xfrm>
            <a:off x="2351089" y="5876925"/>
            <a:ext cx="1296987"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0" name="Line 56"/>
          <p:cNvSpPr>
            <a:spLocks noChangeShapeType="1"/>
          </p:cNvSpPr>
          <p:nvPr/>
        </p:nvSpPr>
        <p:spPr bwMode="auto">
          <a:xfrm flipV="1">
            <a:off x="4440238" y="5876925"/>
            <a:ext cx="16557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1" name="Line 57"/>
          <p:cNvSpPr>
            <a:spLocks noChangeShapeType="1"/>
          </p:cNvSpPr>
          <p:nvPr/>
        </p:nvSpPr>
        <p:spPr bwMode="auto">
          <a:xfrm flipH="1">
            <a:off x="3863976" y="5876925"/>
            <a:ext cx="576263" cy="6477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2" name="Line 58"/>
          <p:cNvSpPr>
            <a:spLocks noChangeShapeType="1"/>
          </p:cNvSpPr>
          <p:nvPr/>
        </p:nvSpPr>
        <p:spPr bwMode="auto">
          <a:xfrm flipV="1">
            <a:off x="4440238" y="4724401"/>
            <a:ext cx="0" cy="11525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3" name="AutoShape 59"/>
          <p:cNvSpPr>
            <a:spLocks noChangeArrowheads="1"/>
          </p:cNvSpPr>
          <p:nvPr/>
        </p:nvSpPr>
        <p:spPr bwMode="auto">
          <a:xfrm>
            <a:off x="2063750" y="5013325"/>
            <a:ext cx="1214438" cy="1143000"/>
          </a:xfrm>
          <a:prstGeom prst="cube">
            <a:avLst>
              <a:gd name="adj" fmla="val 25000"/>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gradFill rotWithShape="1">
                  <a:gsLst>
                    <a:gs pos="0">
                      <a:srgbClr val="66FFFF">
                        <a:alpha val="12000"/>
                      </a:srgbClr>
                    </a:gs>
                    <a:gs pos="100000">
                      <a:srgbClr val="66FFFF">
                        <a:gamma/>
                        <a:tint val="0"/>
                        <a:invGamma/>
                      </a:srgbClr>
                    </a:gs>
                  </a:gsLst>
                  <a:lin ang="5400000" scaled="1"/>
                </a:gradFill>
              </a14:hiddenFill>
            </a:ext>
          </a:extLst>
        </p:spPr>
        <p:txBody>
          <a:bodyPr wrap="none" anchor="ctr"/>
          <a:lstStyle/>
          <a:p>
            <a:endParaRPr lang="zh-CN" altLang="en-US"/>
          </a:p>
        </p:txBody>
      </p:sp>
      <p:sp>
        <p:nvSpPr>
          <p:cNvPr id="200769" name="Line 65"/>
          <p:cNvSpPr>
            <a:spLocks noChangeShapeType="1"/>
          </p:cNvSpPr>
          <p:nvPr/>
        </p:nvSpPr>
        <p:spPr bwMode="auto">
          <a:xfrm flipV="1">
            <a:off x="2063751" y="5013325"/>
            <a:ext cx="1223963" cy="287338"/>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0" name="Line 66"/>
          <p:cNvSpPr>
            <a:spLocks noChangeShapeType="1"/>
          </p:cNvSpPr>
          <p:nvPr/>
        </p:nvSpPr>
        <p:spPr bwMode="auto">
          <a:xfrm flipV="1">
            <a:off x="2063751" y="58769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3" name="Line 69"/>
          <p:cNvSpPr>
            <a:spLocks noChangeShapeType="1"/>
          </p:cNvSpPr>
          <p:nvPr/>
        </p:nvSpPr>
        <p:spPr bwMode="auto">
          <a:xfrm flipV="1">
            <a:off x="2063751" y="54451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4" name="Line 70"/>
          <p:cNvSpPr>
            <a:spLocks noChangeShapeType="1"/>
          </p:cNvSpPr>
          <p:nvPr/>
        </p:nvSpPr>
        <p:spPr bwMode="auto">
          <a:xfrm flipV="1">
            <a:off x="2063751" y="5229225"/>
            <a:ext cx="1223963" cy="287338"/>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5" name="Line 71"/>
          <p:cNvSpPr>
            <a:spLocks noChangeShapeType="1"/>
          </p:cNvSpPr>
          <p:nvPr/>
        </p:nvSpPr>
        <p:spPr bwMode="auto">
          <a:xfrm flipV="1">
            <a:off x="2063751" y="56610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6" name="Line 72"/>
          <p:cNvSpPr>
            <a:spLocks noChangeShapeType="1"/>
          </p:cNvSpPr>
          <p:nvPr/>
        </p:nvSpPr>
        <p:spPr bwMode="auto">
          <a:xfrm>
            <a:off x="2063750" y="5300664"/>
            <a:ext cx="0" cy="865187"/>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7" name="Line 73"/>
          <p:cNvSpPr>
            <a:spLocks noChangeShapeType="1"/>
          </p:cNvSpPr>
          <p:nvPr/>
        </p:nvSpPr>
        <p:spPr bwMode="auto">
          <a:xfrm>
            <a:off x="3287713" y="5013325"/>
            <a:ext cx="0" cy="8636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8" name="Line 74"/>
          <p:cNvSpPr>
            <a:spLocks noChangeShapeType="1"/>
          </p:cNvSpPr>
          <p:nvPr/>
        </p:nvSpPr>
        <p:spPr bwMode="auto">
          <a:xfrm>
            <a:off x="2063751" y="5300663"/>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9" name="Line 75"/>
          <p:cNvSpPr>
            <a:spLocks noChangeShapeType="1"/>
          </p:cNvSpPr>
          <p:nvPr/>
        </p:nvSpPr>
        <p:spPr bwMode="auto">
          <a:xfrm>
            <a:off x="3000375" y="5300663"/>
            <a:ext cx="0" cy="792162"/>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0" name="Line 76"/>
          <p:cNvSpPr>
            <a:spLocks noChangeShapeType="1"/>
          </p:cNvSpPr>
          <p:nvPr/>
        </p:nvSpPr>
        <p:spPr bwMode="auto">
          <a:xfrm>
            <a:off x="2351088" y="5589588"/>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2" name="Line 78"/>
          <p:cNvSpPr>
            <a:spLocks noChangeShapeType="1"/>
          </p:cNvSpPr>
          <p:nvPr/>
        </p:nvSpPr>
        <p:spPr bwMode="auto">
          <a:xfrm>
            <a:off x="2711450" y="5734051"/>
            <a:ext cx="1081088"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4" name="AutoShape 80"/>
          <p:cNvSpPr>
            <a:spLocks noChangeArrowheads="1"/>
          </p:cNvSpPr>
          <p:nvPr/>
        </p:nvSpPr>
        <p:spPr bwMode="auto">
          <a:xfrm>
            <a:off x="4151314" y="5013325"/>
            <a:ext cx="1214437" cy="1214438"/>
          </a:xfrm>
          <a:prstGeom prst="cube">
            <a:avLst>
              <a:gd name="adj" fmla="val 25000"/>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endParaRPr lang="zh-CN" altLang="en-US">
              <a:solidFill>
                <a:srgbClr val="FF0000"/>
              </a:solidFill>
            </a:endParaRPr>
          </a:p>
        </p:txBody>
      </p:sp>
      <p:sp>
        <p:nvSpPr>
          <p:cNvPr id="200785" name="Line 81"/>
          <p:cNvSpPr>
            <a:spLocks noChangeShapeType="1"/>
          </p:cNvSpPr>
          <p:nvPr/>
        </p:nvSpPr>
        <p:spPr bwMode="auto">
          <a:xfrm flipH="1">
            <a:off x="4151314" y="5013326"/>
            <a:ext cx="288925" cy="12239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6" name="Line 82"/>
          <p:cNvSpPr>
            <a:spLocks noChangeShapeType="1"/>
          </p:cNvSpPr>
          <p:nvPr/>
        </p:nvSpPr>
        <p:spPr bwMode="auto">
          <a:xfrm>
            <a:off x="4440239" y="5013325"/>
            <a:ext cx="935037" cy="8636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7" name="Line 83"/>
          <p:cNvSpPr>
            <a:spLocks noChangeShapeType="1"/>
          </p:cNvSpPr>
          <p:nvPr/>
        </p:nvSpPr>
        <p:spPr bwMode="auto">
          <a:xfrm flipH="1">
            <a:off x="4151313" y="5876926"/>
            <a:ext cx="1223962" cy="3603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8" name="Line 84"/>
          <p:cNvSpPr>
            <a:spLocks noChangeShapeType="1"/>
          </p:cNvSpPr>
          <p:nvPr/>
        </p:nvSpPr>
        <p:spPr bwMode="auto">
          <a:xfrm flipH="1">
            <a:off x="4367213" y="5157788"/>
            <a:ext cx="215900" cy="1008062"/>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9" name="Line 85"/>
          <p:cNvSpPr>
            <a:spLocks noChangeShapeType="1"/>
          </p:cNvSpPr>
          <p:nvPr/>
        </p:nvSpPr>
        <p:spPr bwMode="auto">
          <a:xfrm flipH="1">
            <a:off x="4511675" y="5300664"/>
            <a:ext cx="215900" cy="865187"/>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0" name="Line 86"/>
          <p:cNvSpPr>
            <a:spLocks noChangeShapeType="1"/>
          </p:cNvSpPr>
          <p:nvPr/>
        </p:nvSpPr>
        <p:spPr bwMode="auto">
          <a:xfrm flipH="1">
            <a:off x="4727576" y="5445126"/>
            <a:ext cx="144463" cy="5762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1" name="Line 87"/>
          <p:cNvSpPr>
            <a:spLocks noChangeShapeType="1"/>
          </p:cNvSpPr>
          <p:nvPr/>
        </p:nvSpPr>
        <p:spPr bwMode="auto">
          <a:xfrm flipH="1">
            <a:off x="4872038" y="5589588"/>
            <a:ext cx="144462" cy="4318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2" name="Line 88"/>
          <p:cNvSpPr>
            <a:spLocks noChangeShapeType="1"/>
          </p:cNvSpPr>
          <p:nvPr/>
        </p:nvSpPr>
        <p:spPr bwMode="auto">
          <a:xfrm flipH="1">
            <a:off x="5087939" y="5734050"/>
            <a:ext cx="71437" cy="2159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3" name="Line 89"/>
          <p:cNvSpPr>
            <a:spLocks noChangeShapeType="1"/>
          </p:cNvSpPr>
          <p:nvPr/>
        </p:nvSpPr>
        <p:spPr bwMode="auto">
          <a:xfrm>
            <a:off x="4151314" y="5300663"/>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4" name="Line 90"/>
          <p:cNvSpPr>
            <a:spLocks noChangeShapeType="1"/>
          </p:cNvSpPr>
          <p:nvPr/>
        </p:nvSpPr>
        <p:spPr bwMode="auto">
          <a:xfrm>
            <a:off x="5087938" y="5300664"/>
            <a:ext cx="0" cy="936625"/>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5" name="Line 91"/>
          <p:cNvSpPr>
            <a:spLocks noChangeShapeType="1"/>
          </p:cNvSpPr>
          <p:nvPr/>
        </p:nvSpPr>
        <p:spPr bwMode="auto">
          <a:xfrm>
            <a:off x="4151314" y="6237288"/>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6" name="Line 92"/>
          <p:cNvSpPr>
            <a:spLocks noChangeShapeType="1"/>
          </p:cNvSpPr>
          <p:nvPr/>
        </p:nvSpPr>
        <p:spPr bwMode="auto">
          <a:xfrm flipV="1">
            <a:off x="4727576" y="4581525"/>
            <a:ext cx="936625" cy="1079500"/>
          </a:xfrm>
          <a:prstGeom prst="line">
            <a:avLst/>
          </a:prstGeom>
          <a:noFill/>
          <a:ln w="9525">
            <a:solidFill>
              <a:srgbClr val="0000CC"/>
            </a:solidFill>
            <a:round/>
            <a:headEnd/>
            <a:tailEnd type="triangle" w="med" len="me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7" name="Text Box 129"/>
          <p:cNvSpPr txBox="1">
            <a:spLocks noChangeArrowheads="1"/>
          </p:cNvSpPr>
          <p:nvPr/>
        </p:nvSpPr>
        <p:spPr bwMode="auto">
          <a:xfrm>
            <a:off x="5232400" y="4221163"/>
            <a:ext cx="12017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00CC"/>
                </a:solidFill>
                <a:latin typeface="华文中宋" pitchFamily="2" charset="-122"/>
                <a:ea typeface="华文中宋" pitchFamily="2" charset="-122"/>
              </a:rPr>
              <a:t>晶向</a:t>
            </a:r>
            <a:r>
              <a:rPr lang="en-US" altLang="zh-CN" sz="1800" dirty="0">
                <a:solidFill>
                  <a:srgbClr val="0000CC"/>
                </a:solidFill>
                <a:latin typeface="华文中宋" pitchFamily="2" charset="-122"/>
                <a:ea typeface="华文中宋" pitchFamily="2" charset="-122"/>
              </a:rPr>
              <a:t>[111]</a:t>
            </a:r>
          </a:p>
        </p:txBody>
      </p:sp>
      <p:sp>
        <p:nvSpPr>
          <p:cNvPr id="200798" name="Text Box 128"/>
          <p:cNvSpPr txBox="1">
            <a:spLocks noChangeArrowheads="1"/>
          </p:cNvSpPr>
          <p:nvPr/>
        </p:nvSpPr>
        <p:spPr bwMode="auto">
          <a:xfrm>
            <a:off x="2279650" y="6237288"/>
            <a:ext cx="12017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latin typeface="华文中宋" pitchFamily="2" charset="-122"/>
                <a:ea typeface="华文中宋" pitchFamily="2" charset="-122"/>
              </a:rPr>
              <a:t>晶向</a:t>
            </a:r>
            <a:r>
              <a:rPr lang="en-US" altLang="zh-CN" sz="1800">
                <a:latin typeface="华文中宋" pitchFamily="2" charset="-122"/>
                <a:ea typeface="华文中宋" pitchFamily="2" charset="-122"/>
              </a:rPr>
              <a:t>[110]</a:t>
            </a:r>
          </a:p>
        </p:txBody>
      </p:sp>
      <p:sp>
        <p:nvSpPr>
          <p:cNvPr id="200799" name="Text Box 133"/>
          <p:cNvSpPr txBox="1">
            <a:spLocks noChangeArrowheads="1"/>
          </p:cNvSpPr>
          <p:nvPr/>
        </p:nvSpPr>
        <p:spPr bwMode="auto">
          <a:xfrm>
            <a:off x="2495550" y="4508500"/>
            <a:ext cx="1373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晶面（</a:t>
            </a:r>
            <a:r>
              <a:rPr lang="en-US" altLang="zh-CN" sz="1600">
                <a:latin typeface="华文中宋" pitchFamily="2" charset="-122"/>
                <a:ea typeface="华文中宋" pitchFamily="2" charset="-122"/>
              </a:rPr>
              <a:t>110</a:t>
            </a:r>
            <a:r>
              <a:rPr lang="zh-CN" altLang="en-US" sz="1600">
                <a:latin typeface="华文中宋" pitchFamily="2" charset="-122"/>
                <a:ea typeface="华文中宋" pitchFamily="2" charset="-122"/>
              </a:rPr>
              <a:t>）</a:t>
            </a:r>
            <a:endParaRPr lang="en-US" altLang="zh-CN" sz="1600">
              <a:latin typeface="华文中宋" pitchFamily="2" charset="-122"/>
              <a:ea typeface="华文中宋" pitchFamily="2" charset="-122"/>
            </a:endParaRPr>
          </a:p>
        </p:txBody>
      </p:sp>
      <p:sp>
        <p:nvSpPr>
          <p:cNvPr id="200800" name="Line 96"/>
          <p:cNvSpPr>
            <a:spLocks noChangeShapeType="1"/>
          </p:cNvSpPr>
          <p:nvPr/>
        </p:nvSpPr>
        <p:spPr bwMode="auto">
          <a:xfrm>
            <a:off x="4440238" y="5876926"/>
            <a:ext cx="1223962" cy="7207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801" name="Line 97"/>
          <p:cNvSpPr>
            <a:spLocks noChangeShapeType="1"/>
          </p:cNvSpPr>
          <p:nvPr/>
        </p:nvSpPr>
        <p:spPr bwMode="auto">
          <a:xfrm>
            <a:off x="4440239" y="5013325"/>
            <a:ext cx="287337" cy="10795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802" name="Line 98"/>
          <p:cNvSpPr>
            <a:spLocks noChangeShapeType="1"/>
          </p:cNvSpPr>
          <p:nvPr/>
        </p:nvSpPr>
        <p:spPr bwMode="auto">
          <a:xfrm flipH="1">
            <a:off x="5519739" y="1484313"/>
            <a:ext cx="1081087" cy="0"/>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86" name="Text Box 130"/>
          <p:cNvSpPr txBox="1">
            <a:spLocks noChangeArrowheads="1"/>
          </p:cNvSpPr>
          <p:nvPr/>
        </p:nvSpPr>
        <p:spPr bwMode="auto">
          <a:xfrm>
            <a:off x="1427163" y="757238"/>
            <a:ext cx="1522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latin typeface="华文中宋" pitchFamily="2" charset="-122"/>
                <a:ea typeface="华文中宋" pitchFamily="2" charset="-122"/>
              </a:rPr>
              <a:t>晶面（</a:t>
            </a:r>
            <a:r>
              <a:rPr lang="en-US" altLang="zh-CN" sz="1800" dirty="0">
                <a:latin typeface="华文中宋" pitchFamily="2" charset="-122"/>
                <a:ea typeface="华文中宋" pitchFamily="2" charset="-122"/>
              </a:rPr>
              <a:t>111</a:t>
            </a:r>
            <a:r>
              <a:rPr lang="zh-CN" altLang="en-US" sz="1800" dirty="0">
                <a:latin typeface="华文中宋" pitchFamily="2" charset="-122"/>
                <a:ea typeface="华文中宋" pitchFamily="2" charset="-122"/>
              </a:rPr>
              <a:t>）</a:t>
            </a:r>
            <a:endParaRPr lang="en-US" altLang="zh-CN" sz="1800" dirty="0">
              <a:latin typeface="华文中宋" pitchFamily="2" charset="-122"/>
              <a:ea typeface="华文中宋" pitchFamily="2" charset="-122"/>
            </a:endParaRPr>
          </a:p>
        </p:txBody>
      </p:sp>
    </p:spTree>
    <p:extLst>
      <p:ext uri="{BB962C8B-B14F-4D97-AF65-F5344CB8AC3E}">
        <p14:creationId xmlns:p14="http://schemas.microsoft.com/office/powerpoint/2010/main" val="12023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52261"/>
                                        </p:tgtEl>
                                        <p:attrNameLst>
                                          <p:attrName>style.visibility</p:attrName>
                                        </p:attrNameLst>
                                      </p:cBhvr>
                                      <p:to>
                                        <p:strVal val="visible"/>
                                      </p:to>
                                    </p:set>
                                    <p:animEffect transition="in" filter="wipe(up)">
                                      <p:cBhvr>
                                        <p:cTn id="7" dur="500"/>
                                        <p:tgtEl>
                                          <p:spTgt spid="352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219" name="AutoShape 27"/>
          <p:cNvSpPr>
            <a:spLocks noChangeArrowheads="1"/>
          </p:cNvSpPr>
          <p:nvPr/>
        </p:nvSpPr>
        <p:spPr bwMode="auto">
          <a:xfrm>
            <a:off x="6024564" y="515145"/>
            <a:ext cx="2808287" cy="2509837"/>
          </a:xfrm>
          <a:prstGeom prst="cube">
            <a:avLst>
              <a:gd name="adj" fmla="val 25000"/>
            </a:avLst>
          </a:prstGeom>
          <a:noFill/>
          <a:ln w="9525">
            <a:solidFill>
              <a:srgbClr val="0000CC"/>
            </a:solidFill>
            <a:miter lim="800000"/>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20220" name="Line 28"/>
          <p:cNvSpPr>
            <a:spLocks noChangeShapeType="1"/>
          </p:cNvSpPr>
          <p:nvPr/>
        </p:nvSpPr>
        <p:spPr bwMode="auto">
          <a:xfrm>
            <a:off x="6672263" y="515144"/>
            <a:ext cx="0" cy="1871662"/>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6" name="Line 44"/>
          <p:cNvSpPr>
            <a:spLocks noChangeShapeType="1"/>
          </p:cNvSpPr>
          <p:nvPr/>
        </p:nvSpPr>
        <p:spPr bwMode="auto">
          <a:xfrm flipV="1">
            <a:off x="6672263" y="586582"/>
            <a:ext cx="2087562" cy="1800225"/>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7" name="Line 45"/>
          <p:cNvSpPr>
            <a:spLocks noChangeShapeType="1"/>
          </p:cNvSpPr>
          <p:nvPr/>
        </p:nvSpPr>
        <p:spPr bwMode="auto">
          <a:xfrm flipH="1">
            <a:off x="8183563" y="586581"/>
            <a:ext cx="576262" cy="2376488"/>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8" name="Line 46"/>
          <p:cNvSpPr>
            <a:spLocks noChangeShapeType="1"/>
          </p:cNvSpPr>
          <p:nvPr/>
        </p:nvSpPr>
        <p:spPr bwMode="auto">
          <a:xfrm>
            <a:off x="6672264" y="2386806"/>
            <a:ext cx="1584325" cy="647700"/>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4" name="Line 52"/>
          <p:cNvSpPr>
            <a:spLocks noChangeShapeType="1"/>
          </p:cNvSpPr>
          <p:nvPr/>
        </p:nvSpPr>
        <p:spPr bwMode="auto">
          <a:xfrm flipH="1">
            <a:off x="6024564" y="2386807"/>
            <a:ext cx="2808287" cy="5762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5" name="Line 53"/>
          <p:cNvSpPr>
            <a:spLocks noChangeShapeType="1"/>
          </p:cNvSpPr>
          <p:nvPr/>
        </p:nvSpPr>
        <p:spPr bwMode="auto">
          <a:xfrm flipH="1">
            <a:off x="7464426" y="515145"/>
            <a:ext cx="1368425" cy="2160587"/>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6" name="Line 54"/>
          <p:cNvSpPr>
            <a:spLocks noChangeShapeType="1"/>
          </p:cNvSpPr>
          <p:nvPr/>
        </p:nvSpPr>
        <p:spPr bwMode="auto">
          <a:xfrm>
            <a:off x="6600826" y="2370767"/>
            <a:ext cx="1602184" cy="679778"/>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0" name="Line 58"/>
          <p:cNvSpPr>
            <a:spLocks noChangeShapeType="1"/>
          </p:cNvSpPr>
          <p:nvPr/>
        </p:nvSpPr>
        <p:spPr bwMode="auto">
          <a:xfrm>
            <a:off x="6672263" y="515145"/>
            <a:ext cx="0" cy="1944687"/>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1" name="Line 59"/>
          <p:cNvSpPr>
            <a:spLocks noChangeShapeType="1"/>
          </p:cNvSpPr>
          <p:nvPr/>
        </p:nvSpPr>
        <p:spPr bwMode="auto">
          <a:xfrm>
            <a:off x="6600825" y="515144"/>
            <a:ext cx="1511300" cy="64770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2" name="Line 60"/>
          <p:cNvSpPr>
            <a:spLocks noChangeShapeType="1"/>
          </p:cNvSpPr>
          <p:nvPr/>
        </p:nvSpPr>
        <p:spPr bwMode="auto">
          <a:xfrm flipH="1">
            <a:off x="8195666" y="1162845"/>
            <a:ext cx="0" cy="1800225"/>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3" name="Line 61"/>
          <p:cNvSpPr>
            <a:spLocks noChangeShapeType="1"/>
          </p:cNvSpPr>
          <p:nvPr/>
        </p:nvSpPr>
        <p:spPr bwMode="auto">
          <a:xfrm>
            <a:off x="8401050" y="1162844"/>
            <a:ext cx="431800" cy="144462"/>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5" name="Line 63"/>
          <p:cNvSpPr>
            <a:spLocks noChangeShapeType="1"/>
          </p:cNvSpPr>
          <p:nvPr/>
        </p:nvSpPr>
        <p:spPr bwMode="auto">
          <a:xfrm flipV="1">
            <a:off x="6024563" y="515144"/>
            <a:ext cx="2735262" cy="5762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6" name="Line 64"/>
          <p:cNvSpPr>
            <a:spLocks noChangeShapeType="1"/>
          </p:cNvSpPr>
          <p:nvPr/>
        </p:nvSpPr>
        <p:spPr bwMode="auto">
          <a:xfrm>
            <a:off x="7319963" y="875507"/>
            <a:ext cx="0" cy="18002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61" name="Rectangle 69"/>
          <p:cNvSpPr>
            <a:spLocks noChangeArrowheads="1"/>
          </p:cNvSpPr>
          <p:nvPr/>
        </p:nvSpPr>
        <p:spPr bwMode="auto">
          <a:xfrm>
            <a:off x="2208214" y="659607"/>
            <a:ext cx="1366837" cy="1871663"/>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20262" name="Line 70"/>
          <p:cNvSpPr>
            <a:spLocks noChangeShapeType="1"/>
          </p:cNvSpPr>
          <p:nvPr/>
        </p:nvSpPr>
        <p:spPr bwMode="auto">
          <a:xfrm flipH="1">
            <a:off x="2208214" y="659607"/>
            <a:ext cx="1366837" cy="18716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63" name="Text Box 71"/>
          <p:cNvSpPr txBox="1">
            <a:spLocks noChangeArrowheads="1"/>
          </p:cNvSpPr>
          <p:nvPr/>
        </p:nvSpPr>
        <p:spPr bwMode="auto">
          <a:xfrm>
            <a:off x="2259014" y="246856"/>
            <a:ext cx="997389"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a:t>
            </a:r>
            <a:r>
              <a:rPr lang="en-US" altLang="zh-CN"/>
              <a:t>110</a:t>
            </a:r>
            <a:r>
              <a:rPr lang="zh-CN" altLang="en-US"/>
              <a:t>）</a:t>
            </a:r>
          </a:p>
        </p:txBody>
      </p:sp>
      <p:sp>
        <p:nvSpPr>
          <p:cNvPr id="520264" name="Text Box 72"/>
          <p:cNvSpPr txBox="1">
            <a:spLocks noChangeArrowheads="1"/>
          </p:cNvSpPr>
          <p:nvPr/>
        </p:nvSpPr>
        <p:spPr bwMode="auto">
          <a:xfrm>
            <a:off x="2063751" y="946944"/>
            <a:ext cx="997389"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a:t>
            </a:r>
            <a:r>
              <a:rPr lang="en-US" altLang="zh-CN"/>
              <a:t>111</a:t>
            </a:r>
            <a:r>
              <a:rPr lang="zh-CN" altLang="en-US"/>
              <a:t>）</a:t>
            </a:r>
          </a:p>
        </p:txBody>
      </p:sp>
      <p:graphicFrame>
        <p:nvGraphicFramePr>
          <p:cNvPr id="520265" name="Object 73"/>
          <p:cNvGraphicFramePr>
            <a:graphicFrameLocks noGrp="1" noChangeAspect="1"/>
          </p:cNvGraphicFramePr>
          <p:nvPr>
            <p:ph sz="half" idx="1"/>
          </p:nvPr>
        </p:nvGraphicFramePr>
        <p:xfrm>
          <a:off x="2640014" y="2602706"/>
          <a:ext cx="560387" cy="501650"/>
        </p:xfrm>
        <a:graphic>
          <a:graphicData uri="http://schemas.openxmlformats.org/presentationml/2006/ole">
            <mc:AlternateContent xmlns:mc="http://schemas.openxmlformats.org/markup-compatibility/2006">
              <mc:Choice xmlns:v="urn:schemas-microsoft-com:vml" Requires="v">
                <p:oleObj spid="_x0000_s62466" name="Equation" r:id="rId3" imgW="241200" imgH="215640" progId="Equation.DSMT4">
                  <p:embed/>
                </p:oleObj>
              </mc:Choice>
              <mc:Fallback>
                <p:oleObj name="Equation" r:id="rId3" imgW="241200" imgH="215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2602706"/>
                        <a:ext cx="560387"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0267" name="Line 75"/>
          <p:cNvSpPr>
            <a:spLocks noChangeShapeType="1"/>
          </p:cNvSpPr>
          <p:nvPr/>
        </p:nvSpPr>
        <p:spPr bwMode="auto">
          <a:xfrm>
            <a:off x="3216276" y="1162845"/>
            <a:ext cx="358775" cy="71437"/>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20268" name="Object 76"/>
          <p:cNvGraphicFramePr>
            <a:graphicFrameLocks noGrp="1" noChangeAspect="1"/>
          </p:cNvGraphicFramePr>
          <p:nvPr>
            <p:ph sz="half" idx="2"/>
          </p:nvPr>
        </p:nvGraphicFramePr>
        <p:xfrm>
          <a:off x="3719513" y="946945"/>
          <a:ext cx="1593850" cy="542925"/>
        </p:xfrm>
        <a:graphic>
          <a:graphicData uri="http://schemas.openxmlformats.org/presentationml/2006/ole">
            <mc:AlternateContent xmlns:mc="http://schemas.openxmlformats.org/markup-compatibility/2006">
              <mc:Choice xmlns:v="urn:schemas-microsoft-com:vml" Requires="v">
                <p:oleObj spid="_x0000_s62467" name="Equation" r:id="rId5" imgW="596880" imgH="203040" progId="Equation.DSMT4">
                  <p:embed/>
                </p:oleObj>
              </mc:Choice>
              <mc:Fallback>
                <p:oleObj name="Equation" r:id="rId5" imgW="59688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513" y="946945"/>
                        <a:ext cx="159385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0271" name="Text Box 79"/>
          <p:cNvSpPr txBox="1">
            <a:spLocks noChangeArrowheads="1"/>
          </p:cNvSpPr>
          <p:nvPr/>
        </p:nvSpPr>
        <p:spPr bwMode="auto">
          <a:xfrm>
            <a:off x="1774825" y="1341438"/>
            <a:ext cx="30168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1</a:t>
            </a:r>
          </a:p>
        </p:txBody>
      </p:sp>
      <p:sp>
        <p:nvSpPr>
          <p:cNvPr id="520272" name="Text Box 80"/>
          <p:cNvSpPr txBox="1">
            <a:spLocks noChangeArrowheads="1"/>
          </p:cNvSpPr>
          <p:nvPr/>
        </p:nvSpPr>
        <p:spPr bwMode="auto">
          <a:xfrm>
            <a:off x="3771900" y="1615281"/>
            <a:ext cx="30168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1</a:t>
            </a:r>
          </a:p>
        </p:txBody>
      </p:sp>
      <p:sp>
        <p:nvSpPr>
          <p:cNvPr id="520273" name="Line 81"/>
          <p:cNvSpPr>
            <a:spLocks noChangeShapeType="1"/>
          </p:cNvSpPr>
          <p:nvPr/>
        </p:nvSpPr>
        <p:spPr bwMode="auto">
          <a:xfrm flipV="1">
            <a:off x="6600826" y="2386806"/>
            <a:ext cx="2232025" cy="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74" name="Line 82"/>
          <p:cNvSpPr>
            <a:spLocks noChangeShapeType="1"/>
          </p:cNvSpPr>
          <p:nvPr/>
        </p:nvSpPr>
        <p:spPr bwMode="auto">
          <a:xfrm flipH="1">
            <a:off x="6024563" y="2386807"/>
            <a:ext cx="647700" cy="5762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75" name="Text Box 83"/>
          <p:cNvSpPr txBox="1">
            <a:spLocks noChangeArrowheads="1"/>
          </p:cNvSpPr>
          <p:nvPr/>
        </p:nvSpPr>
        <p:spPr bwMode="auto">
          <a:xfrm>
            <a:off x="1992314" y="3716338"/>
            <a:ext cx="3036409"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dirty="0">
                <a:solidFill>
                  <a:srgbClr val="0000CC"/>
                </a:solidFill>
                <a:latin typeface="华文中宋" panose="02010600040101010101" pitchFamily="2" charset="-122"/>
                <a:ea typeface="华文中宋" panose="02010600040101010101" pitchFamily="2" charset="-122"/>
              </a:rPr>
              <a:t>2</a:t>
            </a:r>
            <a:r>
              <a:rPr lang="zh-CN" altLang="en-US" sz="2800" b="1" dirty="0">
                <a:solidFill>
                  <a:srgbClr val="0000CC"/>
                </a:solidFill>
                <a:latin typeface="华文中宋" panose="02010600040101010101" pitchFamily="2" charset="-122"/>
                <a:ea typeface="华文中宋" panose="02010600040101010101" pitchFamily="2" charset="-122"/>
              </a:rPr>
              <a:t>、加工新技术：</a:t>
            </a:r>
            <a:r>
              <a:rPr lang="zh-CN" altLang="en-US" sz="2800" b="1" dirty="0">
                <a:latin typeface="华文中宋" panose="02010600040101010101" pitchFamily="2" charset="-122"/>
                <a:ea typeface="华文中宋" panose="02010600040101010101" pitchFamily="2" charset="-122"/>
              </a:rPr>
              <a:t> </a:t>
            </a:r>
          </a:p>
        </p:txBody>
      </p:sp>
      <p:cxnSp>
        <p:nvCxnSpPr>
          <p:cNvPr id="3" name="直接连接符 2"/>
          <p:cNvCxnSpPr>
            <a:endCxn id="520255" idx="1"/>
          </p:cNvCxnSpPr>
          <p:nvPr/>
        </p:nvCxnSpPr>
        <p:spPr>
          <a:xfrm flipV="1">
            <a:off x="7319963" y="515145"/>
            <a:ext cx="1439862" cy="288131"/>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319963" y="838994"/>
            <a:ext cx="0" cy="1871662"/>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520244" idx="0"/>
          </p:cNvCxnSpPr>
          <p:nvPr/>
        </p:nvCxnSpPr>
        <p:spPr>
          <a:xfrm flipV="1">
            <a:off x="7356476" y="2386806"/>
            <a:ext cx="1476375" cy="32385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20245" idx="0"/>
          </p:cNvCxnSpPr>
          <p:nvPr/>
        </p:nvCxnSpPr>
        <p:spPr>
          <a:xfrm>
            <a:off x="8832850" y="515144"/>
            <a:ext cx="0" cy="1871662"/>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20245" idx="0"/>
          </p:cNvCxnSpPr>
          <p:nvPr/>
        </p:nvCxnSpPr>
        <p:spPr>
          <a:xfrm flipH="1">
            <a:off x="7392194" y="515144"/>
            <a:ext cx="1440656" cy="2232024"/>
          </a:xfrm>
          <a:prstGeom prst="line">
            <a:avLst/>
          </a:prstGeom>
          <a:ln w="76200">
            <a:solidFill>
              <a:srgbClr val="33CC33"/>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V="1">
            <a:off x="8832850" y="0"/>
            <a:ext cx="0" cy="238680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7716044" y="2386806"/>
            <a:ext cx="1116806" cy="11862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5447928" y="2386807"/>
            <a:ext cx="3384922"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80520" y="2093118"/>
            <a:ext cx="367408" cy="523220"/>
          </a:xfrm>
          <a:prstGeom prst="rect">
            <a:avLst/>
          </a:prstGeom>
          <a:noFill/>
        </p:spPr>
        <p:txBody>
          <a:bodyPr wrap="none" rtlCol="0">
            <a:spAutoFit/>
          </a:bodyPr>
          <a:lstStyle/>
          <a:p>
            <a:r>
              <a:rPr lang="en-US" altLang="zh-CN" sz="2800" dirty="0"/>
              <a:t>1</a:t>
            </a:r>
            <a:endParaRPr lang="zh-CN" altLang="en-US" sz="2800" dirty="0"/>
          </a:p>
        </p:txBody>
      </p:sp>
      <p:sp>
        <p:nvSpPr>
          <p:cNvPr id="16" name="TextBox 15"/>
          <p:cNvSpPr txBox="1"/>
          <p:nvPr/>
        </p:nvSpPr>
        <p:spPr>
          <a:xfrm>
            <a:off x="7301657" y="3452674"/>
            <a:ext cx="367408" cy="523220"/>
          </a:xfrm>
          <a:prstGeom prst="rect">
            <a:avLst/>
          </a:prstGeom>
          <a:noFill/>
        </p:spPr>
        <p:txBody>
          <a:bodyPr wrap="none" rtlCol="0">
            <a:spAutoFit/>
          </a:bodyPr>
          <a:lstStyle/>
          <a:p>
            <a:r>
              <a:rPr lang="en-US" altLang="zh-CN" sz="2800" dirty="0"/>
              <a:t>2</a:t>
            </a:r>
            <a:endParaRPr lang="zh-CN" altLang="en-US" sz="2800" dirty="0"/>
          </a:p>
        </p:txBody>
      </p:sp>
      <p:sp>
        <p:nvSpPr>
          <p:cNvPr id="17" name="TextBox 16"/>
          <p:cNvSpPr txBox="1"/>
          <p:nvPr/>
        </p:nvSpPr>
        <p:spPr>
          <a:xfrm>
            <a:off x="8976320" y="-47764"/>
            <a:ext cx="367408" cy="523220"/>
          </a:xfrm>
          <a:prstGeom prst="rect">
            <a:avLst/>
          </a:prstGeom>
          <a:noFill/>
        </p:spPr>
        <p:txBody>
          <a:bodyPr wrap="none" rtlCol="0">
            <a:spAutoFit/>
          </a:bodyPr>
          <a:lstStyle/>
          <a:p>
            <a:r>
              <a:rPr lang="en-US" altLang="zh-CN" sz="2800" dirty="0"/>
              <a:t>3</a:t>
            </a:r>
            <a:endParaRPr lang="zh-CN" altLang="en-US" sz="2800" dirty="0"/>
          </a:p>
        </p:txBody>
      </p:sp>
      <p:sp>
        <p:nvSpPr>
          <p:cNvPr id="18" name="椭圆 17"/>
          <p:cNvSpPr/>
          <p:nvPr/>
        </p:nvSpPr>
        <p:spPr>
          <a:xfrm>
            <a:off x="8759826" y="475457"/>
            <a:ext cx="108247" cy="1111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600826" y="2354728"/>
            <a:ext cx="100818" cy="126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V="1">
            <a:off x="8148637" y="2963069"/>
            <a:ext cx="125810" cy="1171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891632" y="4282559"/>
            <a:ext cx="6246663" cy="812530"/>
          </a:xfrm>
          <a:prstGeom prst="rect">
            <a:avLst/>
          </a:prstGeom>
        </p:spPr>
        <p:txBody>
          <a:bodyPr wrap="square">
            <a:spAutoFit/>
          </a:bodyPr>
          <a:lstStyle/>
          <a:p>
            <a:pPr>
              <a:lnSpc>
                <a:spcPct val="90000"/>
              </a:lnSpc>
            </a:pPr>
            <a:r>
              <a:rPr lang="zh-CN" altLang="en-US" sz="2400" b="1" dirty="0">
                <a:latin typeface="华文中宋" panose="02010600040101010101" pitchFamily="2" charset="-122"/>
                <a:ea typeface="华文中宋" panose="02010600040101010101" pitchFamily="2" charset="-122"/>
              </a:rPr>
              <a:t> 新材料；     新功能；   </a:t>
            </a:r>
            <a:r>
              <a:rPr lang="zh-CN" altLang="en-US" sz="2800" b="1" dirty="0">
                <a:solidFill>
                  <a:srgbClr val="FF0000"/>
                </a:solidFill>
                <a:latin typeface="华文中宋" panose="02010600040101010101" pitchFamily="2" charset="-122"/>
                <a:ea typeface="华文中宋" panose="02010600040101010101" pitchFamily="2" charset="-122"/>
              </a:rPr>
              <a:t>新工艺</a:t>
            </a:r>
            <a:r>
              <a:rPr lang="zh-CN" altLang="en-US" sz="2400" b="1" dirty="0">
                <a:latin typeface="华文中宋" panose="02010600040101010101" pitchFamily="2" charset="-122"/>
                <a:ea typeface="华文中宋" panose="02010600040101010101" pitchFamily="2" charset="-122"/>
              </a:rPr>
              <a:t>；</a:t>
            </a:r>
          </a:p>
          <a:p>
            <a:pPr>
              <a:lnSpc>
                <a:spcPct val="90000"/>
              </a:lnSpc>
            </a:pPr>
            <a:r>
              <a:rPr lang="zh-CN" altLang="en-US" sz="2400" b="1" dirty="0">
                <a:latin typeface="华文中宋" panose="02010600040101010101" pitchFamily="2" charset="-122"/>
                <a:ea typeface="华文中宋" panose="02010600040101010101" pitchFamily="2" charset="-122"/>
              </a:rPr>
              <a:t> 多功能化；  智能化；    网络化 。</a:t>
            </a:r>
            <a:endParaRPr lang="zh-CN" altLang="en-US" sz="2400" dirty="0"/>
          </a:p>
        </p:txBody>
      </p:sp>
      <p:sp>
        <p:nvSpPr>
          <p:cNvPr id="20" name="TextBox 19"/>
          <p:cNvSpPr txBox="1"/>
          <p:nvPr/>
        </p:nvSpPr>
        <p:spPr>
          <a:xfrm>
            <a:off x="2715420" y="5247034"/>
            <a:ext cx="7629053" cy="1200329"/>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新工艺对传感器的贡献：小型化、微精密化、集成化</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扩展应用科技领域</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扩展应用环境范围</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261992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5326" y="265312"/>
            <a:ext cx="7237879" cy="1200329"/>
          </a:xfrm>
          <a:prstGeom prst="rect">
            <a:avLst/>
          </a:prstGeom>
          <a:noFill/>
        </p:spPr>
        <p:txBody>
          <a:bodyPr wrap="none" rtlCol="0">
            <a:spAutoFit/>
          </a:bodyPr>
          <a:lstStyle/>
          <a:p>
            <a:r>
              <a:rPr lang="zh-CN" altLang="en-US" sz="2400" b="1" dirty="0">
                <a:solidFill>
                  <a:srgbClr val="0000CC"/>
                </a:solidFill>
                <a:latin typeface="华文中宋" panose="02010600040101010101" pitchFamily="2" charset="-122"/>
                <a:ea typeface="华文中宋" panose="02010600040101010101" pitchFamily="2" charset="-122"/>
              </a:rPr>
              <a:t>近现代的主要制造工艺：</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微加工工艺；   薄膜工艺；</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集成工艺；      厚膜工艺；</a:t>
            </a:r>
          </a:p>
        </p:txBody>
      </p:sp>
      <p:sp>
        <p:nvSpPr>
          <p:cNvPr id="4" name="TextBox 3"/>
          <p:cNvSpPr txBox="1"/>
          <p:nvPr/>
        </p:nvSpPr>
        <p:spPr>
          <a:xfrm>
            <a:off x="1489302" y="1561456"/>
            <a:ext cx="1922321"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加工精度：</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sp>
        <p:nvSpPr>
          <p:cNvPr id="5" name="TextBox 4"/>
          <p:cNvSpPr txBox="1"/>
          <p:nvPr/>
        </p:nvSpPr>
        <p:spPr>
          <a:xfrm>
            <a:off x="2147737" y="2758537"/>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机械加工</a:t>
            </a:r>
          </a:p>
        </p:txBody>
      </p:sp>
      <p:sp>
        <p:nvSpPr>
          <p:cNvPr id="6" name="TextBox 5"/>
          <p:cNvSpPr txBox="1"/>
          <p:nvPr/>
        </p:nvSpPr>
        <p:spPr>
          <a:xfrm>
            <a:off x="2161501" y="3236204"/>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精密加工</a:t>
            </a:r>
          </a:p>
        </p:txBody>
      </p:sp>
      <p:sp>
        <p:nvSpPr>
          <p:cNvPr id="9" name="TextBox 8"/>
          <p:cNvSpPr txBox="1"/>
          <p:nvPr/>
        </p:nvSpPr>
        <p:spPr>
          <a:xfrm>
            <a:off x="2147737" y="3825552"/>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集成电路</a:t>
            </a:r>
          </a:p>
        </p:txBody>
      </p:sp>
      <p:sp>
        <p:nvSpPr>
          <p:cNvPr id="10" name="TextBox 9"/>
          <p:cNvSpPr txBox="1"/>
          <p:nvPr/>
        </p:nvSpPr>
        <p:spPr>
          <a:xfrm>
            <a:off x="1897833" y="4354820"/>
            <a:ext cx="172354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微机械加工</a:t>
            </a:r>
          </a:p>
        </p:txBody>
      </p:sp>
      <p:sp>
        <p:nvSpPr>
          <p:cNvPr id="11" name="TextBox 10"/>
          <p:cNvSpPr txBox="1"/>
          <p:nvPr/>
        </p:nvSpPr>
        <p:spPr>
          <a:xfrm>
            <a:off x="2161501" y="4815406"/>
            <a:ext cx="1415772" cy="1200329"/>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当前极限</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精度加工</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.3-.5nm</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3" name="矩形 12"/>
              <p:cNvSpPr/>
              <p:nvPr/>
            </p:nvSpPr>
            <p:spPr>
              <a:xfrm>
                <a:off x="3034758" y="1607622"/>
                <a:ext cx="7633243" cy="830997"/>
              </a:xfrm>
              <a:prstGeom prst="rect">
                <a:avLst/>
              </a:prstGeom>
            </p:spPr>
            <p:txBody>
              <a:bodyPr wrap="none">
                <a:spAutoFit/>
              </a:bodyPr>
              <a:lstStyle/>
              <a:p>
                <a:r>
                  <a:rPr lang="zh-CN" altLang="en-US" sz="2400" b="1" dirty="0">
                    <a:latin typeface="华文中宋" panose="02010600040101010101" pitchFamily="2" charset="-122"/>
                    <a:ea typeface="华文中宋" panose="02010600040101010101" pitchFamily="2" charset="-122"/>
                  </a:rPr>
                  <a:t>加工精度 </a:t>
                </a:r>
                <a:r>
                  <a:rPr lang="en-US" altLang="zh-CN" sz="2400" b="1" dirty="0">
                    <a:latin typeface="华文中宋" panose="02010600040101010101" pitchFamily="2" charset="-122"/>
                    <a:ea typeface="华文中宋" panose="02010600040101010101" pitchFamily="2" charset="-122"/>
                  </a:rPr>
                  <a:t>IT1….IT18</a:t>
                </a:r>
              </a:p>
              <a:p>
                <a:r>
                  <a:rPr lang="zh-CN" altLang="en-US" sz="2400" b="1" dirty="0">
                    <a:latin typeface="华文中宋" panose="02010600040101010101" pitchFamily="2" charset="-122"/>
                    <a:ea typeface="华文中宋" panose="02010600040101010101" pitchFamily="2" charset="-122"/>
                  </a:rPr>
                  <a:t>例如：加工</a:t>
                </a:r>
                <a:r>
                  <a:rPr lang="en-US" altLang="zh-CN" sz="2400" b="1" dirty="0">
                    <a:latin typeface="华文中宋" panose="02010600040101010101" pitchFamily="2" charset="-122"/>
                    <a:ea typeface="华文中宋" panose="02010600040101010101" pitchFamily="2" charset="-122"/>
                  </a:rPr>
                  <a:t>6-10mm</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IT1 </a:t>
                </a:r>
                <a14:m>
                  <m:oMath xmlns:m="http://schemas.openxmlformats.org/officeDocument/2006/math">
                    <m:r>
                      <a:rPr lang="en-US" altLang="zh-CN" sz="2400" b="1" i="1">
                        <a:latin typeface="Cambria Math"/>
                        <a:ea typeface="Cambria Math"/>
                      </a:rPr>
                      <m:t>≤ </m:t>
                    </m:r>
                  </m:oMath>
                </a14:m>
                <a:r>
                  <a:rPr lang="en-US" altLang="zh-CN" sz="2400" b="1" dirty="0">
                    <a:latin typeface="华文中宋" panose="02010600040101010101" pitchFamily="2" charset="-122"/>
                    <a:ea typeface="华文中宋" panose="02010600040101010101" pitchFamily="2" charset="-122"/>
                  </a:rPr>
                  <a:t>1</a:t>
                </a:r>
                <a14:m>
                  <m:oMath xmlns:m="http://schemas.openxmlformats.org/officeDocument/2006/math">
                    <m:r>
                      <a:rPr lang="el-GR" altLang="zh-CN" sz="2400" b="1" i="1">
                        <a:latin typeface="Cambria Math"/>
                        <a:ea typeface="Cambria Math"/>
                      </a:rPr>
                      <m:t>𝝁</m:t>
                    </m:r>
                    <m:r>
                      <a:rPr lang="en-US" altLang="zh-CN" sz="2400" b="1" i="1">
                        <a:latin typeface="Cambria Math"/>
                        <a:ea typeface="Cambria Math"/>
                      </a:rPr>
                      <m:t>𝒎</m:t>
                    </m:r>
                    <m:r>
                      <a:rPr lang="en-US" altLang="zh-CN" sz="2400" b="1" i="1">
                        <a:latin typeface="Cambria Math"/>
                        <a:ea typeface="Cambria Math"/>
                      </a:rPr>
                      <m:t>  ,     </m:t>
                    </m:r>
                    <m:r>
                      <a:rPr lang="en-US" altLang="zh-CN" sz="2400" b="1" i="1">
                        <a:latin typeface="Cambria Math"/>
                        <a:ea typeface="Cambria Math"/>
                      </a:rPr>
                      <m:t>𝑰𝑻</m:t>
                    </m:r>
                    <m:r>
                      <a:rPr lang="en-US" altLang="zh-CN" sz="2400" b="1" i="1">
                        <a:latin typeface="Cambria Math"/>
                        <a:ea typeface="Cambria Math"/>
                      </a:rPr>
                      <m:t>𝟏𝟖</m:t>
                    </m:r>
                    <m:r>
                      <a:rPr lang="en-US" altLang="zh-CN" sz="2400" b="1" i="1">
                        <a:latin typeface="Cambria Math"/>
                        <a:ea typeface="Cambria Math"/>
                      </a:rPr>
                      <m:t>≤</m:t>
                    </m:r>
                    <m:r>
                      <a:rPr lang="en-US" altLang="zh-CN" sz="2400" b="1" i="1">
                        <a:latin typeface="Cambria Math"/>
                        <a:ea typeface="Cambria Math"/>
                      </a:rPr>
                      <m:t>𝟐</m:t>
                    </m:r>
                    <m:r>
                      <a:rPr lang="en-US" altLang="zh-CN" sz="2400" b="1" i="1">
                        <a:latin typeface="Cambria Math"/>
                        <a:ea typeface="Cambria Math"/>
                      </a:rPr>
                      <m:t>.</m:t>
                    </m:r>
                    <m:r>
                      <a:rPr lang="en-US" altLang="zh-CN" sz="2400" b="1" i="1">
                        <a:latin typeface="Cambria Math"/>
                        <a:ea typeface="Cambria Math"/>
                      </a:rPr>
                      <m:t>𝟐</m:t>
                    </m:r>
                    <m:r>
                      <a:rPr lang="en-US" altLang="zh-CN" sz="2400" b="1" i="1">
                        <a:latin typeface="Cambria Math"/>
                        <a:ea typeface="Cambria Math"/>
                      </a:rPr>
                      <m:t>𝒎𝒎</m:t>
                    </m:r>
                    <m:r>
                      <a:rPr lang="en-US" altLang="zh-CN" sz="2400" b="1" i="1">
                        <a:latin typeface="Cambria Math"/>
                        <a:ea typeface="Cambria Math"/>
                      </a:rPr>
                      <m:t> </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1510757" y="1607621"/>
                <a:ext cx="7633243" cy="830997"/>
              </a:xfrm>
              <a:prstGeom prst="rect">
                <a:avLst/>
              </a:prstGeom>
              <a:blipFill rotWithShape="1">
                <a:blip r:embed="rId2"/>
                <a:stretch>
                  <a:fillRect l="-1278" t="-5882" b="-16176"/>
                </a:stretch>
              </a:blipFill>
            </p:spPr>
            <p:txBody>
              <a:bodyPr/>
              <a:lstStyle/>
              <a:p>
                <a:r>
                  <a:rPr lang="zh-CN" altLang="en-US">
                    <a:noFill/>
                  </a:rPr>
                  <a:t> </a:t>
                </a:r>
              </a:p>
            </p:txBody>
          </p:sp>
        </mc:Fallback>
      </mc:AlternateContent>
      <p:cxnSp>
        <p:nvCxnSpPr>
          <p:cNvPr id="15" name="直接连接符 14"/>
          <p:cNvCxnSpPr/>
          <p:nvPr/>
        </p:nvCxnSpPr>
        <p:spPr>
          <a:xfrm flipV="1">
            <a:off x="3791744" y="6004948"/>
            <a:ext cx="6876256" cy="376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583722" y="6273530"/>
            <a:ext cx="877163" cy="461665"/>
          </a:xfrm>
          <a:prstGeom prst="rect">
            <a:avLst/>
          </a:prstGeom>
          <a:noFill/>
        </p:spPr>
        <p:txBody>
          <a:bodyPr wrap="none" rtlCol="0">
            <a:spAutoFit/>
          </a:bodyPr>
          <a:lstStyle/>
          <a:p>
            <a:r>
              <a:rPr lang="en-US" altLang="zh-CN" sz="2400" b="1" dirty="0">
                <a:solidFill>
                  <a:srgbClr val="FF0000"/>
                </a:solidFill>
              </a:rPr>
              <a:t>(mm)</a:t>
            </a:r>
            <a:endParaRPr lang="zh-CN" altLang="en-US" sz="2400" b="1" dirty="0">
              <a:solidFill>
                <a:srgbClr val="FF0000"/>
              </a:solidFill>
            </a:endParaRPr>
          </a:p>
        </p:txBody>
      </p:sp>
      <p:cxnSp>
        <p:nvCxnSpPr>
          <p:cNvPr id="19" name="直接连接符 18"/>
          <p:cNvCxnSpPr/>
          <p:nvPr/>
        </p:nvCxnSpPr>
        <p:spPr>
          <a:xfrm flipV="1">
            <a:off x="9768408" y="2636913"/>
            <a:ext cx="0" cy="336266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9924065" y="5999573"/>
                <a:ext cx="769698"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𝟐</m:t>
                          </m:r>
                        </m:sup>
                      </m:sSup>
                    </m:oMath>
                  </m:oMathPara>
                </a14:m>
                <a:endParaRPr lang="zh-CN" altLang="en-US" sz="24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8400065" y="5999573"/>
                <a:ext cx="769698" cy="47000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23" name="直接连接符 22"/>
          <p:cNvCxnSpPr/>
          <p:nvPr/>
        </p:nvCxnSpPr>
        <p:spPr>
          <a:xfrm>
            <a:off x="9022303" y="2605886"/>
            <a:ext cx="0" cy="34366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248467" y="2654686"/>
            <a:ext cx="0" cy="34234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445956" y="2636912"/>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672064" y="2662178"/>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914675" y="2697724"/>
            <a:ext cx="0" cy="34056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231904" y="2654685"/>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511824" y="2758536"/>
            <a:ext cx="0" cy="32840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791744" y="2672458"/>
            <a:ext cx="0" cy="34056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396751" y="5984648"/>
            <a:ext cx="566181"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10</a:t>
            </a:r>
            <a:endParaRPr lang="zh-CN" altLang="en-US" sz="2400" b="1" dirty="0">
              <a:latin typeface="华文中宋" panose="02010600040101010101" pitchFamily="2" charset="-122"/>
              <a:ea typeface="华文中宋" panose="02010600040101010101" pitchFamily="2" charset="-122"/>
            </a:endParaRPr>
          </a:p>
        </p:txBody>
      </p:sp>
      <p:sp>
        <p:nvSpPr>
          <p:cNvPr id="53" name="TextBox 52"/>
          <p:cNvSpPr txBox="1"/>
          <p:nvPr/>
        </p:nvSpPr>
        <p:spPr>
          <a:xfrm>
            <a:off x="8834591" y="6009114"/>
            <a:ext cx="375424"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1</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59" name="TextBox 58"/>
              <p:cNvSpPr txBox="1"/>
              <p:nvPr/>
            </p:nvSpPr>
            <p:spPr>
              <a:xfrm>
                <a:off x="7781865" y="6023301"/>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𝟏</m:t>
                          </m:r>
                        </m:sup>
                      </m:sSup>
                    </m:oMath>
                  </m:oMathPara>
                </a14:m>
                <a:endParaRPr lang="zh-CN" altLang="en-US" sz="2400" b="1" dirty="0"/>
              </a:p>
            </p:txBody>
          </p:sp>
        </mc:Choice>
        <mc:Fallback xmlns="">
          <p:sp>
            <p:nvSpPr>
              <p:cNvPr id="59" name="TextBox 58"/>
              <p:cNvSpPr txBox="1">
                <a:spLocks noRot="1" noChangeAspect="1" noMove="1" noResize="1" noEditPoints="1" noAdjustHandles="1" noChangeArrowheads="1" noChangeShapeType="1" noTextEdit="1"/>
              </p:cNvSpPr>
              <p:nvPr/>
            </p:nvSpPr>
            <p:spPr>
              <a:xfrm>
                <a:off x="6257865" y="6023301"/>
                <a:ext cx="933204" cy="4700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979354" y="6013281"/>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𝟐</m:t>
                          </m:r>
                        </m:sup>
                      </m:sSup>
                    </m:oMath>
                  </m:oMathPara>
                </a14:m>
                <a:endParaRPr lang="zh-CN" altLang="en-US" sz="2400" b="1" dirty="0"/>
              </a:p>
            </p:txBody>
          </p:sp>
        </mc:Choice>
        <mc:Fallback xmlns="">
          <p:sp>
            <p:nvSpPr>
              <p:cNvPr id="61" name="TextBox 60"/>
              <p:cNvSpPr txBox="1">
                <a:spLocks noRot="1" noChangeAspect="1" noMove="1" noResize="1" noEditPoints="1" noAdjustHandles="1" noChangeArrowheads="1" noChangeShapeType="1" noTextEdit="1"/>
              </p:cNvSpPr>
              <p:nvPr/>
            </p:nvSpPr>
            <p:spPr>
              <a:xfrm>
                <a:off x="5455354" y="6013281"/>
                <a:ext cx="933204" cy="4700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3490328" y="6275742"/>
                <a:ext cx="554895"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en-US" altLang="zh-CN" sz="2400" b="1" i="1">
                              <a:solidFill>
                                <a:srgbClr val="FF0000"/>
                              </a:solidFill>
                              <a:latin typeface="Cambria Math"/>
                            </a:rPr>
                            <m:t>𝑨</m:t>
                          </m:r>
                        </m:e>
                        <m:sup>
                          <m:r>
                            <a:rPr lang="en-US" altLang="zh-CN" sz="2400" b="1" i="1">
                              <a:solidFill>
                                <a:srgbClr val="FF0000"/>
                              </a:solidFill>
                              <a:latin typeface="Cambria Math"/>
                              <a:ea typeface="Cambria Math"/>
                            </a:rPr>
                            <m:t>°</m:t>
                          </m:r>
                        </m:sup>
                      </m:sSup>
                    </m:oMath>
                  </m:oMathPara>
                </a14:m>
                <a:endParaRPr lang="zh-CN" altLang="en-US" sz="2400" b="1" dirty="0">
                  <a:solidFill>
                    <a:srgbClr val="FF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1966327" y="6275742"/>
                <a:ext cx="554895" cy="4700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205462" y="6031637"/>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𝟑</m:t>
                          </m:r>
                        </m:sup>
                      </m:sSup>
                    </m:oMath>
                  </m:oMathPara>
                </a14:m>
                <a:endParaRPr lang="zh-CN" altLang="en-US" sz="2400" b="1" dirty="0"/>
              </a:p>
            </p:txBody>
          </p:sp>
        </mc:Choice>
        <mc:Fallback xmlns="">
          <p:sp>
            <p:nvSpPr>
              <p:cNvPr id="66" name="TextBox 65"/>
              <p:cNvSpPr txBox="1">
                <a:spLocks noRot="1" noChangeAspect="1" noMove="1" noResize="1" noEditPoints="1" noAdjustHandles="1" noChangeArrowheads="1" noChangeShapeType="1" noTextEdit="1"/>
              </p:cNvSpPr>
              <p:nvPr/>
            </p:nvSpPr>
            <p:spPr>
              <a:xfrm>
                <a:off x="4681462" y="6031637"/>
                <a:ext cx="933204" cy="4700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448073" y="6016519"/>
                <a:ext cx="933204"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𝟒</m:t>
                          </m:r>
                        </m:sup>
                      </m:sSup>
                    </m:oMath>
                  </m:oMathPara>
                </a14:m>
                <a:endParaRPr lang="zh-CN" altLang="en-US" sz="2400" b="1" dirty="0"/>
              </a:p>
            </p:txBody>
          </p:sp>
        </mc:Choice>
        <mc:Fallback xmlns="">
          <p:sp>
            <p:nvSpPr>
              <p:cNvPr id="67" name="TextBox 66"/>
              <p:cNvSpPr txBox="1">
                <a:spLocks noRot="1" noChangeAspect="1" noMove="1" noResize="1" noEditPoints="1" noAdjustHandles="1" noChangeArrowheads="1" noChangeShapeType="1" noTextEdit="1"/>
              </p:cNvSpPr>
              <p:nvPr/>
            </p:nvSpPr>
            <p:spPr>
              <a:xfrm>
                <a:off x="3924073" y="6016518"/>
                <a:ext cx="933204" cy="46897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4765302" y="6028912"/>
                <a:ext cx="933204" cy="475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𝟓</m:t>
                          </m:r>
                        </m:sup>
                      </m:sSup>
                    </m:oMath>
                  </m:oMathPara>
                </a14:m>
                <a:endParaRPr lang="zh-CN" altLang="en-US" sz="2400" b="1" dirty="0"/>
              </a:p>
            </p:txBody>
          </p:sp>
        </mc:Choice>
        <mc:Fallback xmlns="">
          <p:sp>
            <p:nvSpPr>
              <p:cNvPr id="68" name="TextBox 67"/>
              <p:cNvSpPr txBox="1">
                <a:spLocks noRot="1" noChangeAspect="1" noMove="1" noResize="1" noEditPoints="1" noAdjustHandles="1" noChangeArrowheads="1" noChangeShapeType="1" noTextEdit="1"/>
              </p:cNvSpPr>
              <p:nvPr/>
            </p:nvSpPr>
            <p:spPr>
              <a:xfrm>
                <a:off x="3241302" y="6028911"/>
                <a:ext cx="933204" cy="475451"/>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045222" y="6034362"/>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𝟔</m:t>
                          </m:r>
                        </m:sup>
                      </m:sSup>
                    </m:oMath>
                  </m:oMathPara>
                </a14:m>
                <a:endParaRPr lang="zh-CN" altLang="en-US" sz="2400" b="1" dirty="0"/>
              </a:p>
            </p:txBody>
          </p:sp>
        </mc:Choice>
        <mc:Fallback xmlns="">
          <p:sp>
            <p:nvSpPr>
              <p:cNvPr id="69" name="TextBox 68"/>
              <p:cNvSpPr txBox="1">
                <a:spLocks noRot="1" noChangeAspect="1" noMove="1" noResize="1" noEditPoints="1" noAdjustHandles="1" noChangeArrowheads="1" noChangeShapeType="1" noTextEdit="1"/>
              </p:cNvSpPr>
              <p:nvPr/>
            </p:nvSpPr>
            <p:spPr>
              <a:xfrm>
                <a:off x="2521222" y="6034362"/>
                <a:ext cx="933204" cy="470000"/>
              </a:xfrm>
              <a:prstGeom prst="rect">
                <a:avLst/>
              </a:prstGeom>
              <a:blipFill rotWithShape="1">
                <a:blip r:embed="rId10"/>
                <a:stretch>
                  <a:fillRect/>
                </a:stretch>
              </a:blipFill>
            </p:spPr>
            <p:txBody>
              <a:bodyPr/>
              <a:lstStyle/>
              <a:p>
                <a:r>
                  <a:rPr lang="zh-CN" altLang="en-US">
                    <a:noFill/>
                  </a:rPr>
                  <a:t> </a:t>
                </a:r>
              </a:p>
            </p:txBody>
          </p:sp>
        </mc:Fallback>
      </mc:AlternateContent>
      <p:cxnSp>
        <p:nvCxnSpPr>
          <p:cNvPr id="73" name="直接连接符 72"/>
          <p:cNvCxnSpPr/>
          <p:nvPr/>
        </p:nvCxnSpPr>
        <p:spPr>
          <a:xfrm flipV="1">
            <a:off x="10400934" y="2693953"/>
            <a:ext cx="0" cy="33626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672064" y="2989368"/>
            <a:ext cx="37444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914676" y="3451033"/>
            <a:ext cx="450180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cxnSpLocks/>
          </p:cNvCxnSpPr>
          <p:nvPr/>
        </p:nvCxnSpPr>
        <p:spPr>
          <a:xfrm>
            <a:off x="5319252" y="4105455"/>
            <a:ext cx="37030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926145" y="4623793"/>
            <a:ext cx="232232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4007777" y="6248282"/>
            <a:ext cx="792205" cy="461665"/>
          </a:xfrm>
          <a:prstGeom prst="rect">
            <a:avLst/>
          </a:prstGeom>
          <a:noFill/>
        </p:spPr>
        <p:txBody>
          <a:bodyPr wrap="none" rtlCol="0">
            <a:spAutoFit/>
          </a:bodyPr>
          <a:lstStyle/>
          <a:p>
            <a:r>
              <a:rPr lang="en-US" altLang="zh-CN" sz="2400" b="1" dirty="0">
                <a:solidFill>
                  <a:srgbClr val="FF0000"/>
                </a:solidFill>
              </a:rPr>
              <a:t>(nm)</a:t>
            </a:r>
            <a:endParaRPr lang="zh-CN" altLang="en-US" sz="2400" b="1" dirty="0">
              <a:solidFill>
                <a:srgbClr val="FF0000"/>
              </a:solidFill>
            </a:endParaRPr>
          </a:p>
        </p:txBody>
      </p:sp>
      <mc:AlternateContent xmlns:mc="http://schemas.openxmlformats.org/markup-compatibility/2006" xmlns:a14="http://schemas.microsoft.com/office/drawing/2010/main">
        <mc:Choice Requires="a14">
          <p:sp>
            <p:nvSpPr>
              <p:cNvPr id="90" name="TextBox 89"/>
              <p:cNvSpPr txBox="1"/>
              <p:nvPr/>
            </p:nvSpPr>
            <p:spPr>
              <a:xfrm>
                <a:off x="6205462" y="6016518"/>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𝟑</m:t>
                          </m:r>
                        </m:sup>
                      </m:sSup>
                    </m:oMath>
                  </m:oMathPara>
                </a14:m>
                <a:endParaRPr lang="zh-CN" altLang="en-US" sz="2400" b="1" dirty="0"/>
              </a:p>
            </p:txBody>
          </p:sp>
        </mc:Choice>
        <mc:Fallback xmlns="">
          <p:sp>
            <p:nvSpPr>
              <p:cNvPr id="90" name="TextBox 89"/>
              <p:cNvSpPr txBox="1">
                <a:spLocks noRot="1" noChangeAspect="1" noMove="1" noResize="1" noEditPoints="1" noAdjustHandles="1" noChangeArrowheads="1" noChangeShapeType="1" noTextEdit="1"/>
              </p:cNvSpPr>
              <p:nvPr/>
            </p:nvSpPr>
            <p:spPr>
              <a:xfrm>
                <a:off x="4681462" y="6016518"/>
                <a:ext cx="933204" cy="47000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6205462" y="6284110"/>
                <a:ext cx="7344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1" i="1">
                          <a:solidFill>
                            <a:srgbClr val="FF0000"/>
                          </a:solidFill>
                          <a:latin typeface="Cambria Math"/>
                        </a:rPr>
                        <m:t>𝝁</m:t>
                      </m:r>
                      <m:r>
                        <a:rPr lang="en-US" altLang="zh-CN" sz="2400" b="1" i="1">
                          <a:solidFill>
                            <a:srgbClr val="FF0000"/>
                          </a:solidFill>
                          <a:latin typeface="Cambria Math"/>
                        </a:rPr>
                        <m:t>𝒎</m:t>
                      </m:r>
                    </m:oMath>
                  </m:oMathPara>
                </a14:m>
                <a:endParaRPr lang="zh-CN" altLang="en-US" sz="2400" dirty="0">
                  <a:solidFill>
                    <a:srgbClr val="FF0000"/>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4681462" y="6284109"/>
                <a:ext cx="734496" cy="461665"/>
              </a:xfrm>
              <a:prstGeom prst="rect">
                <a:avLst/>
              </a:prstGeom>
              <a:blipFill rotWithShape="1">
                <a:blip r:embed="rId12"/>
                <a:stretch>
                  <a:fillRect b="-7895"/>
                </a:stretch>
              </a:blipFill>
            </p:spPr>
            <p:txBody>
              <a:bodyPr/>
              <a:lstStyle/>
              <a:p>
                <a:r>
                  <a:rPr lang="zh-CN" altLang="en-US">
                    <a:noFill/>
                  </a:rPr>
                  <a:t> </a:t>
                </a:r>
              </a:p>
            </p:txBody>
          </p:sp>
        </mc:Fallback>
      </mc:AlternateContent>
      <p:cxnSp>
        <p:nvCxnSpPr>
          <p:cNvPr id="93" name="直接连接符 92"/>
          <p:cNvCxnSpPr>
            <a:stCxn id="11" idx="3"/>
          </p:cNvCxnSpPr>
          <p:nvPr/>
        </p:nvCxnSpPr>
        <p:spPr>
          <a:xfrm flipV="1">
            <a:off x="3577274" y="5415570"/>
            <a:ext cx="2995437" cy="1"/>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3317183" y="6039491"/>
                <a:ext cx="933204"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𝟕</m:t>
                          </m:r>
                        </m:sup>
                      </m:sSup>
                    </m:oMath>
                  </m:oMathPara>
                </a14:m>
                <a:endParaRPr lang="zh-CN" altLang="en-US" sz="2400" b="1" dirty="0"/>
              </a:p>
            </p:txBody>
          </p:sp>
        </mc:Choice>
        <mc:Fallback xmlns="">
          <p:sp>
            <p:nvSpPr>
              <p:cNvPr id="96" name="TextBox 95"/>
              <p:cNvSpPr txBox="1">
                <a:spLocks noRot="1" noChangeAspect="1" noMove="1" noResize="1" noEditPoints="1" noAdjustHandles="1" noChangeArrowheads="1" noChangeShapeType="1" noTextEdit="1"/>
              </p:cNvSpPr>
              <p:nvPr/>
            </p:nvSpPr>
            <p:spPr>
              <a:xfrm>
                <a:off x="1793183" y="6039490"/>
                <a:ext cx="933204" cy="468205"/>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1524001" y="6167026"/>
                <a:ext cx="2173159" cy="652551"/>
              </a:xfrm>
              <a:prstGeom prst="rect">
                <a:avLst/>
              </a:prstGeom>
              <a:noFill/>
            </p:spPr>
            <p:txBody>
              <a:bodyPr wrap="none" rtlCol="0">
                <a:spAutoFit/>
              </a:bodyPr>
              <a:lstStyle/>
              <a:p>
                <a:r>
                  <a:rPr lang="zh-CN" altLang="en-US" b="1" dirty="0"/>
                  <a:t>氢原子波尔半径</a:t>
                </a:r>
                <a:endParaRPr lang="en-US" altLang="zh-CN" b="1" dirty="0"/>
              </a:p>
              <a:p>
                <a:pPr/>
                <a14:m>
                  <m:oMathPara xmlns:m="http://schemas.openxmlformats.org/officeDocument/2006/math">
                    <m:oMathParaPr>
                      <m:jc m:val="centerGroup"/>
                    </m:oMathParaPr>
                    <m:oMath xmlns:m="http://schemas.openxmlformats.org/officeDocument/2006/math">
                      <m:r>
                        <a:rPr lang="en-US" altLang="zh-CN" b="1" i="1">
                          <a:latin typeface="Cambria Math"/>
                        </a:rPr>
                        <m:t>𝟎</m:t>
                      </m:r>
                      <m:r>
                        <a:rPr lang="en-US" altLang="zh-CN" b="1" i="1">
                          <a:latin typeface="Cambria Math"/>
                        </a:rPr>
                        <m:t>.</m:t>
                      </m:r>
                      <m:r>
                        <a:rPr lang="en-US" altLang="zh-CN" b="1" i="1">
                          <a:latin typeface="Cambria Math"/>
                        </a:rPr>
                        <m:t>𝟓𝟐𝟗</m:t>
                      </m:r>
                      <m:r>
                        <a:rPr lang="en-US" altLang="zh-CN" b="1" i="1">
                          <a:latin typeface="Cambria Math"/>
                          <a:ea typeface="Cambria Math"/>
                        </a:rPr>
                        <m:t>×</m:t>
                      </m:r>
                      <m:sSup>
                        <m:sSupPr>
                          <m:ctrlPr>
                            <a:rPr lang="en-US" altLang="zh-CN" b="1" i="1">
                              <a:latin typeface="Cambria Math" panose="02040503050406030204" pitchFamily="18" charset="0"/>
                              <a:ea typeface="Cambria Math"/>
                            </a:rPr>
                          </m:ctrlPr>
                        </m:sSupPr>
                        <m:e>
                          <m:r>
                            <a:rPr lang="en-US" altLang="zh-CN" b="1" i="1">
                              <a:latin typeface="Cambria Math"/>
                              <a:ea typeface="Cambria Math"/>
                            </a:rPr>
                            <m:t>𝟏𝟎</m:t>
                          </m:r>
                        </m:e>
                        <m:sup>
                          <m:r>
                            <a:rPr lang="en-US" altLang="zh-CN" b="1" i="1">
                              <a:latin typeface="Cambria Math"/>
                              <a:ea typeface="Cambria Math"/>
                            </a:rPr>
                            <m:t>−</m:t>
                          </m:r>
                          <m:r>
                            <a:rPr lang="en-US" altLang="zh-CN" b="1" i="1">
                              <a:latin typeface="Cambria Math"/>
                              <a:ea typeface="Cambria Math"/>
                            </a:rPr>
                            <m:t>𝟏𝟎</m:t>
                          </m:r>
                        </m:sup>
                      </m:sSup>
                      <m:r>
                        <a:rPr lang="en-US" altLang="zh-CN" b="1" i="1">
                          <a:latin typeface="Cambria Math"/>
                          <a:ea typeface="Cambria Math"/>
                        </a:rPr>
                        <m:t>𝒎</m:t>
                      </m:r>
                    </m:oMath>
                  </m:oMathPara>
                </a14:m>
                <a:endParaRPr lang="zh-CN" altLang="en-US" b="1" dirty="0"/>
              </a:p>
            </p:txBody>
          </p:sp>
        </mc:Choice>
        <mc:Fallback xmlns="">
          <p:sp>
            <p:nvSpPr>
              <p:cNvPr id="98" name="TextBox 97"/>
              <p:cNvSpPr txBox="1">
                <a:spLocks noRot="1" noChangeAspect="1" noMove="1" noResize="1" noEditPoints="1" noAdjustHandles="1" noChangeArrowheads="1" noChangeShapeType="1" noTextEdit="1"/>
              </p:cNvSpPr>
              <p:nvPr/>
            </p:nvSpPr>
            <p:spPr>
              <a:xfrm>
                <a:off x="0" y="6167025"/>
                <a:ext cx="2173159" cy="652551"/>
              </a:xfrm>
              <a:prstGeom prst="rect">
                <a:avLst/>
              </a:prstGeom>
              <a:blipFill rotWithShape="1">
                <a:blip r:embed="rId14"/>
                <a:stretch>
                  <a:fillRect l="-2247" t="-74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275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9" y="286420"/>
            <a:ext cx="4210251" cy="242144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61814"/>
            <a:ext cx="3985683" cy="242144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680" y="3431804"/>
            <a:ext cx="2876582" cy="2157437"/>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6392" y="3455244"/>
            <a:ext cx="2133996" cy="213399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6120" y="3455244"/>
            <a:ext cx="3091029" cy="1989980"/>
          </a:xfrm>
          <a:prstGeom prst="rect">
            <a:avLst/>
          </a:prstGeom>
        </p:spPr>
      </p:pic>
      <p:sp>
        <p:nvSpPr>
          <p:cNvPr id="8" name="矩形 7"/>
          <p:cNvSpPr/>
          <p:nvPr/>
        </p:nvSpPr>
        <p:spPr>
          <a:xfrm>
            <a:off x="7705971" y="5723964"/>
            <a:ext cx="2031325"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每个细微的晶体管</a:t>
            </a:r>
          </a:p>
        </p:txBody>
      </p:sp>
      <p:sp>
        <p:nvSpPr>
          <p:cNvPr id="9" name="矩形 8"/>
          <p:cNvSpPr/>
          <p:nvPr/>
        </p:nvSpPr>
        <p:spPr>
          <a:xfrm>
            <a:off x="4966393" y="5723964"/>
            <a:ext cx="2031325"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细微到每一个平面</a:t>
            </a:r>
          </a:p>
        </p:txBody>
      </p:sp>
      <p:sp>
        <p:nvSpPr>
          <p:cNvPr id="10" name="矩形 9"/>
          <p:cNvSpPr/>
          <p:nvPr/>
        </p:nvSpPr>
        <p:spPr>
          <a:xfrm>
            <a:off x="1666859" y="5773647"/>
            <a:ext cx="3228225" cy="369332"/>
          </a:xfrm>
          <a:prstGeom prst="rect">
            <a:avLst/>
          </a:prstGeom>
        </p:spPr>
        <p:txBody>
          <a:bodyPr wrap="square">
            <a:spAutoFit/>
          </a:bodyPr>
          <a:lstStyle/>
          <a:p>
            <a:r>
              <a:rPr lang="zh-CN" altLang="en-US" b="1" dirty="0">
                <a:solidFill>
                  <a:srgbClr val="0000CC"/>
                </a:solidFill>
                <a:latin typeface="华文中宋" panose="02010600040101010101" pitchFamily="2" charset="-122"/>
                <a:ea typeface="华文中宋" panose="02010600040101010101" pitchFamily="2" charset="-122"/>
              </a:rPr>
              <a:t>数以亿计的晶体管在芯片内部</a:t>
            </a:r>
          </a:p>
        </p:txBody>
      </p:sp>
      <p:sp>
        <p:nvSpPr>
          <p:cNvPr id="11" name="矩形 10"/>
          <p:cNvSpPr/>
          <p:nvPr/>
        </p:nvSpPr>
        <p:spPr>
          <a:xfrm>
            <a:off x="6810295" y="2682094"/>
            <a:ext cx="2262158"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芯片全局图进行放大</a:t>
            </a:r>
          </a:p>
        </p:txBody>
      </p:sp>
      <p:sp>
        <p:nvSpPr>
          <p:cNvPr id="12" name="矩形 11"/>
          <p:cNvSpPr/>
          <p:nvPr/>
        </p:nvSpPr>
        <p:spPr>
          <a:xfrm>
            <a:off x="2161197" y="2682094"/>
            <a:ext cx="2262158"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芯片拆封，展示如下</a:t>
            </a:r>
          </a:p>
        </p:txBody>
      </p:sp>
    </p:spTree>
    <p:extLst>
      <p:ext uri="{BB962C8B-B14F-4D97-AF65-F5344CB8AC3E}">
        <p14:creationId xmlns:p14="http://schemas.microsoft.com/office/powerpoint/2010/main" val="20879394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3863" y="61913"/>
            <a:ext cx="248761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67" name="矩形 4"/>
          <p:cNvSpPr>
            <a:spLocks noChangeArrowheads="1"/>
          </p:cNvSpPr>
          <p:nvPr/>
        </p:nvSpPr>
        <p:spPr bwMode="auto">
          <a:xfrm>
            <a:off x="2051051" y="2411413"/>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美国</a:t>
            </a:r>
            <a:r>
              <a:rPr lang="en-US" altLang="zh-CN" sz="1800">
                <a:solidFill>
                  <a:srgbClr val="000000"/>
                </a:solidFill>
              </a:rPr>
              <a:t>ABM</a:t>
            </a:r>
            <a:r>
              <a:rPr lang="zh-CN" altLang="en-US" sz="1800">
                <a:solidFill>
                  <a:srgbClr val="000000"/>
                </a:solidFill>
              </a:rPr>
              <a:t>正面对准光刻机</a:t>
            </a:r>
            <a:endParaRPr lang="zh-CN" altLang="en-US" sz="1800">
              <a:latin typeface="Calibri" pitchFamily="34" charset="0"/>
            </a:endParaRPr>
          </a:p>
        </p:txBody>
      </p:sp>
      <p:pic>
        <p:nvPicPr>
          <p:cNvPr id="52326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2439" y="430214"/>
            <a:ext cx="4625975"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6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8238" y="2895600"/>
            <a:ext cx="1185862"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7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4292600"/>
            <a:ext cx="303371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71" name="文本框 10"/>
          <p:cNvSpPr txBox="1">
            <a:spLocks noChangeArrowheads="1"/>
          </p:cNvSpPr>
          <p:nvPr/>
        </p:nvSpPr>
        <p:spPr bwMode="auto">
          <a:xfrm>
            <a:off x="7553325" y="567690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a:latin typeface="华文中宋" pitchFamily="2" charset="-122"/>
                <a:ea typeface="华文中宋" pitchFamily="2" charset="-122"/>
              </a:rPr>
              <a:t>光刻工艺</a:t>
            </a:r>
          </a:p>
        </p:txBody>
      </p:sp>
    </p:spTree>
    <p:extLst>
      <p:ext uri="{BB962C8B-B14F-4D97-AF65-F5344CB8AC3E}">
        <p14:creationId xmlns:p14="http://schemas.microsoft.com/office/powerpoint/2010/main" val="20682939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29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5864" y="3514726"/>
            <a:ext cx="29876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227013"/>
            <a:ext cx="261461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3" name="文本框 5"/>
          <p:cNvSpPr txBox="1">
            <a:spLocks noChangeArrowheads="1"/>
          </p:cNvSpPr>
          <p:nvPr/>
        </p:nvSpPr>
        <p:spPr bwMode="auto">
          <a:xfrm>
            <a:off x="3432175" y="242093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latin typeface="华文中宋" pitchFamily="2" charset="-122"/>
                <a:ea typeface="华文中宋" pitchFamily="2" charset="-122"/>
              </a:rPr>
              <a:t>真空镀膜设备</a:t>
            </a:r>
          </a:p>
        </p:txBody>
      </p:sp>
      <p:pic>
        <p:nvPicPr>
          <p:cNvPr id="524294"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401" y="4325938"/>
            <a:ext cx="223202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5"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1676" y="260351"/>
            <a:ext cx="253682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6"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3389" y="3644900"/>
            <a:ext cx="340042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7" name="Text Box 9"/>
          <p:cNvSpPr txBox="1">
            <a:spLocks noChangeArrowheads="1"/>
          </p:cNvSpPr>
          <p:nvPr/>
        </p:nvSpPr>
        <p:spPr bwMode="auto">
          <a:xfrm>
            <a:off x="5016501" y="2997200"/>
            <a:ext cx="1616075" cy="528638"/>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2800">
                <a:solidFill>
                  <a:srgbClr val="0000CC"/>
                </a:solidFill>
              </a:rPr>
              <a:t>薄膜技术</a:t>
            </a:r>
          </a:p>
        </p:txBody>
      </p:sp>
      <p:sp>
        <p:nvSpPr>
          <p:cNvPr id="2" name="矩形 1"/>
          <p:cNvSpPr/>
          <p:nvPr/>
        </p:nvSpPr>
        <p:spPr>
          <a:xfrm>
            <a:off x="7896200" y="1412777"/>
            <a:ext cx="2304256" cy="916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96200" y="1274764"/>
            <a:ext cx="2304256" cy="1380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5749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52C96D2-8C79-47DA-B02A-A3E6920961DA}"/>
              </a:ext>
            </a:extLst>
          </p:cNvPr>
          <p:cNvSpPr/>
          <p:nvPr/>
        </p:nvSpPr>
        <p:spPr>
          <a:xfrm>
            <a:off x="8239675" y="1825347"/>
            <a:ext cx="1569660" cy="276999"/>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发现疑似暗物质踪迹</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3" name="图片 2" descr="http://news.sciencenet.cn/upload/news/images/2017/12/20171231196227350.jpg">
            <a:extLst>
              <a:ext uri="{FF2B5EF4-FFF2-40B4-BE49-F238E27FC236}">
                <a16:creationId xmlns:a16="http://schemas.microsoft.com/office/drawing/2014/main" id="{8BBEAD65-40F6-4098-8863-DE90BB5210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28249" y="260648"/>
            <a:ext cx="2096771" cy="1008112"/>
          </a:xfrm>
          <a:prstGeom prst="rect">
            <a:avLst/>
          </a:prstGeom>
          <a:noFill/>
          <a:ln>
            <a:noFill/>
          </a:ln>
        </p:spPr>
      </p:pic>
      <p:sp>
        <p:nvSpPr>
          <p:cNvPr id="6" name="矩形 5">
            <a:extLst>
              <a:ext uri="{FF2B5EF4-FFF2-40B4-BE49-F238E27FC236}">
                <a16:creationId xmlns:a16="http://schemas.microsoft.com/office/drawing/2014/main" id="{11B9915D-0BB1-4B56-B35A-3B7262305BAA}"/>
              </a:ext>
            </a:extLst>
          </p:cNvPr>
          <p:cNvSpPr/>
          <p:nvPr/>
        </p:nvSpPr>
        <p:spPr>
          <a:xfrm>
            <a:off x="8385547" y="3800399"/>
            <a:ext cx="1877437" cy="461665"/>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中国科学家首次发现突破</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传统分类新型费米子</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7" name="图片 6" descr="http://news.sciencenet.cn/upload/news/images/2017/12/20171231196227503.jpg">
            <a:extLst>
              <a:ext uri="{FF2B5EF4-FFF2-40B4-BE49-F238E27FC236}">
                <a16:creationId xmlns:a16="http://schemas.microsoft.com/office/drawing/2014/main" id="{8D99D84E-D3E8-4D82-BEEB-456CE4ADD02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85546" y="2204865"/>
            <a:ext cx="1886918" cy="1565903"/>
          </a:xfrm>
          <a:prstGeom prst="rect">
            <a:avLst/>
          </a:prstGeom>
          <a:noFill/>
          <a:ln>
            <a:noFill/>
          </a:ln>
        </p:spPr>
      </p:pic>
      <p:sp>
        <p:nvSpPr>
          <p:cNvPr id="8" name="矩形 7">
            <a:extLst>
              <a:ext uri="{FF2B5EF4-FFF2-40B4-BE49-F238E27FC236}">
                <a16:creationId xmlns:a16="http://schemas.microsoft.com/office/drawing/2014/main" id="{BFCEC3A9-E724-46D8-BB0F-900A43E37C0D}"/>
              </a:ext>
            </a:extLst>
          </p:cNvPr>
          <p:cNvSpPr/>
          <p:nvPr/>
        </p:nvSpPr>
        <p:spPr>
          <a:xfrm>
            <a:off x="8271883" y="6109701"/>
            <a:ext cx="2286000" cy="461665"/>
          </a:xfrm>
          <a:prstGeom prst="rect">
            <a:avLst/>
          </a:prstGeom>
        </p:spPr>
        <p:txBody>
          <a:bodyPr wrap="square">
            <a:spAutoFit/>
          </a:bodyPr>
          <a:lstStyle/>
          <a:p>
            <a:r>
              <a:rPr lang="zh-CN" altLang="en-US"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新传感器技术可实现</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意念操控机械假肢</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9" name="图片 8" descr="http://news.sciencenet.cn/upload/news/images/2017/12/201712311915433444.jpg">
            <a:extLst>
              <a:ext uri="{FF2B5EF4-FFF2-40B4-BE49-F238E27FC236}">
                <a16:creationId xmlns:a16="http://schemas.microsoft.com/office/drawing/2014/main" id="{BCB784C2-7600-42FF-8794-2B1B6B11635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69945" y="4500974"/>
            <a:ext cx="2044885" cy="1542728"/>
          </a:xfrm>
          <a:prstGeom prst="rect">
            <a:avLst/>
          </a:prstGeom>
          <a:noFill/>
          <a:ln>
            <a:noFill/>
          </a:ln>
        </p:spPr>
      </p:pic>
      <p:sp>
        <p:nvSpPr>
          <p:cNvPr id="12" name="矩形 11">
            <a:extLst>
              <a:ext uri="{FF2B5EF4-FFF2-40B4-BE49-F238E27FC236}">
                <a16:creationId xmlns:a16="http://schemas.microsoft.com/office/drawing/2014/main" id="{98623D30-4A0E-46A3-B3A6-40CF37552E20}"/>
              </a:ext>
            </a:extLst>
          </p:cNvPr>
          <p:cNvSpPr/>
          <p:nvPr/>
        </p:nvSpPr>
        <p:spPr>
          <a:xfrm>
            <a:off x="8256240" y="1268761"/>
            <a:ext cx="2016224" cy="646331"/>
          </a:xfrm>
          <a:prstGeom prst="rect">
            <a:avLst/>
          </a:prstGeom>
        </p:spPr>
        <p:txBody>
          <a:bodyPr wrap="square">
            <a:spAutoFit/>
          </a:bodyPr>
          <a:lstStyle/>
          <a:p>
            <a:r>
              <a:rPr lang="zh-CN" altLang="en-US" sz="1200" b="1" dirty="0">
                <a:solidFill>
                  <a:srgbClr val="0000CC"/>
                </a:solidFill>
                <a:latin typeface="微软雅黑" panose="020B0503020204020204" pitchFamily="34" charset="-122"/>
                <a:ea typeface="微软雅黑" panose="020B0503020204020204" pitchFamily="34" charset="-122"/>
              </a:rPr>
              <a:t>暗物质粒子探测卫星“悟空”</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在太空中测量到电子宇宙射</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线的一处异常波动</a:t>
            </a:r>
          </a:p>
        </p:txBody>
      </p:sp>
      <p:sp>
        <p:nvSpPr>
          <p:cNvPr id="21" name="矩形 20">
            <a:extLst>
              <a:ext uri="{FF2B5EF4-FFF2-40B4-BE49-F238E27FC236}">
                <a16:creationId xmlns:a16="http://schemas.microsoft.com/office/drawing/2014/main" id="{3A7B9560-215D-4491-B3C0-C3D56B8E8E73}"/>
              </a:ext>
            </a:extLst>
          </p:cNvPr>
          <p:cNvSpPr/>
          <p:nvPr/>
        </p:nvSpPr>
        <p:spPr>
          <a:xfrm>
            <a:off x="2082866" y="1144520"/>
            <a:ext cx="4363695" cy="400110"/>
          </a:xfrm>
          <a:prstGeom prst="rect">
            <a:avLst/>
          </a:prstGeom>
        </p:spPr>
        <p:txBody>
          <a:bodyPr wrap="none">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宇宙中还有</a:t>
            </a:r>
            <a:r>
              <a:rPr lang="en-US" altLang="zh-CN" sz="2000" b="1" dirty="0">
                <a:solidFill>
                  <a:srgbClr val="0000CC"/>
                </a:solidFill>
                <a:latin typeface="微软雅黑" panose="020B0503020204020204" pitchFamily="34" charset="-122"/>
                <a:ea typeface="微软雅黑" panose="020B0503020204020204" pitchFamily="34" charset="-122"/>
              </a:rPr>
              <a:t>95%</a:t>
            </a:r>
            <a:r>
              <a:rPr lang="zh-CN" altLang="en-US" sz="2000" b="1" dirty="0">
                <a:solidFill>
                  <a:srgbClr val="0000CC"/>
                </a:solidFill>
                <a:latin typeface="微软雅黑" panose="020B0503020204020204" pitchFamily="34" charset="-122"/>
                <a:ea typeface="微软雅黑" panose="020B0503020204020204" pitchFamily="34" charset="-122"/>
              </a:rPr>
              <a:t>我们不知道的物质</a:t>
            </a:r>
            <a:endParaRPr lang="zh-CN" altLang="en-US" sz="2000" dirty="0">
              <a:solidFill>
                <a:srgbClr val="0000CC"/>
              </a:solidFill>
            </a:endParaRPr>
          </a:p>
        </p:txBody>
      </p:sp>
      <p:sp>
        <p:nvSpPr>
          <p:cNvPr id="22" name="文本框 21">
            <a:extLst>
              <a:ext uri="{FF2B5EF4-FFF2-40B4-BE49-F238E27FC236}">
                <a16:creationId xmlns:a16="http://schemas.microsoft.com/office/drawing/2014/main" id="{D46BBB66-05F2-45B3-B322-5CB8A5F83D5A}"/>
              </a:ext>
            </a:extLst>
          </p:cNvPr>
          <p:cNvSpPr txBox="1"/>
          <p:nvPr/>
        </p:nvSpPr>
        <p:spPr>
          <a:xfrm>
            <a:off x="2855640" y="1513155"/>
            <a:ext cx="3886000" cy="923330"/>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宏观：宇宙   暗物质   暗能量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微观：粒子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endParaRPr lang="zh-CN" altLang="en-US" b="1"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9606CFC-4EAD-490A-96C8-D56463AA077D}"/>
              </a:ext>
            </a:extLst>
          </p:cNvPr>
          <p:cNvSpPr txBox="1"/>
          <p:nvPr/>
        </p:nvSpPr>
        <p:spPr>
          <a:xfrm>
            <a:off x="2219121" y="2276648"/>
            <a:ext cx="3550972"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生命（生物）科学中的未知</a:t>
            </a:r>
          </a:p>
        </p:txBody>
      </p:sp>
      <p:sp>
        <p:nvSpPr>
          <p:cNvPr id="25" name="文本框 24">
            <a:extLst>
              <a:ext uri="{FF2B5EF4-FFF2-40B4-BE49-F238E27FC236}">
                <a16:creationId xmlns:a16="http://schemas.microsoft.com/office/drawing/2014/main" id="{1275BE16-A677-499D-8FF9-4D80B0095190}"/>
              </a:ext>
            </a:extLst>
          </p:cNvPr>
          <p:cNvSpPr txBox="1"/>
          <p:nvPr/>
        </p:nvSpPr>
        <p:spPr>
          <a:xfrm>
            <a:off x="2927648" y="2640954"/>
            <a:ext cx="3518912" cy="707886"/>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生物信息采集、生物信息分析</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生物医学检测、微检测、 </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9C336C93-40ED-4379-97F8-45D83AF156DC}"/>
              </a:ext>
            </a:extLst>
          </p:cNvPr>
          <p:cNvSpPr txBox="1"/>
          <p:nvPr/>
        </p:nvSpPr>
        <p:spPr>
          <a:xfrm>
            <a:off x="2179849" y="5527405"/>
            <a:ext cx="5314275"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对人体世界和客观世界研究中一切未知的探测</a:t>
            </a:r>
          </a:p>
        </p:txBody>
      </p:sp>
      <p:sp>
        <p:nvSpPr>
          <p:cNvPr id="27" name="矩形 26">
            <a:extLst>
              <a:ext uri="{FF2B5EF4-FFF2-40B4-BE49-F238E27FC236}">
                <a16:creationId xmlns:a16="http://schemas.microsoft.com/office/drawing/2014/main" id="{94C3FBF3-18B1-4994-85E3-26E5127EE908}"/>
              </a:ext>
            </a:extLst>
          </p:cNvPr>
          <p:cNvSpPr/>
          <p:nvPr/>
        </p:nvSpPr>
        <p:spPr>
          <a:xfrm>
            <a:off x="2179848" y="5459285"/>
            <a:ext cx="5314275" cy="584417"/>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8D3B27D-5B55-40EF-8077-A706402350B0}"/>
              </a:ext>
            </a:extLst>
          </p:cNvPr>
          <p:cNvSpPr txBox="1"/>
          <p:nvPr/>
        </p:nvSpPr>
        <p:spPr>
          <a:xfrm>
            <a:off x="3076407" y="5117252"/>
            <a:ext cx="553998" cy="388889"/>
          </a:xfrm>
          <a:prstGeom prst="rect">
            <a:avLst/>
          </a:prstGeom>
          <a:noFill/>
        </p:spPr>
        <p:txBody>
          <a:bodyPr vert="eaVert" wrap="none" rtlCol="0">
            <a:spAutoFit/>
          </a:bodyPr>
          <a:lstStyle/>
          <a:p>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6AEF10D6-696A-43F7-9ED8-0AABC2F1BA17}"/>
              </a:ext>
            </a:extLst>
          </p:cNvPr>
          <p:cNvSpPr txBox="1"/>
          <p:nvPr/>
        </p:nvSpPr>
        <p:spPr>
          <a:xfrm>
            <a:off x="2219121" y="3389307"/>
            <a:ext cx="2268570"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科技发展的需求</a:t>
            </a:r>
          </a:p>
        </p:txBody>
      </p:sp>
      <p:sp>
        <p:nvSpPr>
          <p:cNvPr id="31" name="文本框 30">
            <a:extLst>
              <a:ext uri="{FF2B5EF4-FFF2-40B4-BE49-F238E27FC236}">
                <a16:creationId xmlns:a16="http://schemas.microsoft.com/office/drawing/2014/main" id="{F19C4992-CB9E-471F-9A40-5E7A07FD6616}"/>
              </a:ext>
            </a:extLst>
          </p:cNvPr>
          <p:cNvSpPr txBox="1"/>
          <p:nvPr/>
        </p:nvSpPr>
        <p:spPr>
          <a:xfrm>
            <a:off x="2927648" y="3845533"/>
            <a:ext cx="2133918" cy="1323439"/>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互联网</a:t>
            </a:r>
            <a:r>
              <a:rPr lang="en-US" altLang="zh-CN" sz="2000" b="1" dirty="0">
                <a:latin typeface="微软雅黑" panose="020B0503020204020204" pitchFamily="34" charset="-122"/>
                <a:ea typeface="微软雅黑" panose="020B0503020204020204" pitchFamily="34" charset="-122"/>
              </a:rPr>
              <a:t>+</a:t>
            </a:r>
          </a:p>
          <a:p>
            <a:r>
              <a:rPr lang="zh-CN" altLang="en-US" sz="2000" b="1" dirty="0">
                <a:latin typeface="微软雅黑" panose="020B0503020204020204" pitchFamily="34" charset="-122"/>
                <a:ea typeface="微软雅黑" panose="020B0503020204020204" pitchFamily="34" charset="-122"/>
              </a:rPr>
              <a:t>中国制造</a:t>
            </a:r>
            <a:r>
              <a:rPr lang="en-US" altLang="zh-CN" sz="2000" b="1" dirty="0">
                <a:latin typeface="微软雅黑" panose="020B0503020204020204" pitchFamily="34" charset="-122"/>
                <a:ea typeface="微软雅黑" panose="020B0503020204020204" pitchFamily="34" charset="-122"/>
              </a:rPr>
              <a:t>2025</a:t>
            </a:r>
          </a:p>
          <a:p>
            <a:r>
              <a:rPr lang="zh-CN" altLang="en-US" sz="2000" b="1" dirty="0">
                <a:latin typeface="微软雅黑" panose="020B0503020204020204" pitchFamily="34" charset="-122"/>
                <a:ea typeface="微软雅黑" panose="020B0503020204020204" pitchFamily="34" charset="-122"/>
              </a:rPr>
              <a:t>物联网  万物互联</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人工智能</a:t>
            </a:r>
            <a:endParaRPr lang="en-US" altLang="zh-CN" sz="2000" b="1"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5928D8BF-F0BA-4194-B110-2F695019B2B8}"/>
              </a:ext>
            </a:extLst>
          </p:cNvPr>
          <p:cNvSpPr txBox="1"/>
          <p:nvPr/>
        </p:nvSpPr>
        <p:spPr>
          <a:xfrm>
            <a:off x="3076407" y="6156695"/>
            <a:ext cx="553998" cy="388889"/>
          </a:xfrm>
          <a:prstGeom prst="rect">
            <a:avLst/>
          </a:prstGeom>
          <a:noFill/>
        </p:spPr>
        <p:txBody>
          <a:bodyPr vert="eaVert" wrap="none" rtlCol="0">
            <a:spAutoFit/>
          </a:bodyPr>
          <a:lstStyle/>
          <a:p>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1ADF7FEC-2EAA-4A2B-B3C1-8904270D036E}"/>
              </a:ext>
            </a:extLst>
          </p:cNvPr>
          <p:cNvSpPr txBox="1"/>
          <p:nvPr/>
        </p:nvSpPr>
        <p:spPr>
          <a:xfrm>
            <a:off x="2219122" y="620689"/>
            <a:ext cx="1289135"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、难题</a:t>
            </a:r>
          </a:p>
        </p:txBody>
      </p:sp>
    </p:spTree>
    <p:extLst>
      <p:ext uri="{BB962C8B-B14F-4D97-AF65-F5344CB8AC3E}">
        <p14:creationId xmlns:p14="http://schemas.microsoft.com/office/powerpoint/2010/main" val="4032977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2970213"/>
            <a:ext cx="228123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0089" y="168276"/>
            <a:ext cx="2930525"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3033714"/>
            <a:ext cx="33131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7"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9638" y="1"/>
            <a:ext cx="40005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318" name="文本框 6"/>
          <p:cNvSpPr txBox="1">
            <a:spLocks noChangeArrowheads="1"/>
          </p:cNvSpPr>
          <p:nvPr/>
        </p:nvSpPr>
        <p:spPr bwMode="auto">
          <a:xfrm>
            <a:off x="5164138" y="6230939"/>
            <a:ext cx="2825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b="1" dirty="0">
                <a:latin typeface="华文中宋" pitchFamily="2" charset="-122"/>
                <a:ea typeface="华文中宋" pitchFamily="2" charset="-122"/>
              </a:rPr>
              <a:t>化学气相外延</a:t>
            </a:r>
          </a:p>
        </p:txBody>
      </p:sp>
    </p:spTree>
    <p:extLst>
      <p:ext uri="{BB962C8B-B14F-4D97-AF65-F5344CB8AC3E}">
        <p14:creationId xmlns:p14="http://schemas.microsoft.com/office/powerpoint/2010/main" val="7611666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33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8975" y="0"/>
            <a:ext cx="8274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9429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2" name="Rectangle 4"/>
          <p:cNvSpPr>
            <a:spLocks noChangeArrowheads="1"/>
          </p:cNvSpPr>
          <p:nvPr/>
        </p:nvSpPr>
        <p:spPr bwMode="auto">
          <a:xfrm>
            <a:off x="2640014" y="148431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3" name="Rectangle 5"/>
          <p:cNvSpPr>
            <a:spLocks noChangeArrowheads="1"/>
          </p:cNvSpPr>
          <p:nvPr/>
        </p:nvSpPr>
        <p:spPr bwMode="auto">
          <a:xfrm>
            <a:off x="2711450" y="5734051"/>
            <a:ext cx="2592388"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4" name="Rectangle 6"/>
          <p:cNvSpPr>
            <a:spLocks noChangeArrowheads="1"/>
          </p:cNvSpPr>
          <p:nvPr/>
        </p:nvSpPr>
        <p:spPr bwMode="auto">
          <a:xfrm>
            <a:off x="2640014" y="3860801"/>
            <a:ext cx="2592387"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5" name="Rectangle 7"/>
          <p:cNvSpPr>
            <a:spLocks noChangeArrowheads="1"/>
          </p:cNvSpPr>
          <p:nvPr/>
        </p:nvSpPr>
        <p:spPr bwMode="auto">
          <a:xfrm>
            <a:off x="6456364" y="1557338"/>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6" name="Rectangle 8" descr="宽上对角线"/>
          <p:cNvSpPr>
            <a:spLocks noChangeArrowheads="1"/>
          </p:cNvSpPr>
          <p:nvPr/>
        </p:nvSpPr>
        <p:spPr bwMode="auto">
          <a:xfrm>
            <a:off x="2640013"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7" name="Rectangle 9" descr="宽上对角线"/>
          <p:cNvSpPr>
            <a:spLocks noChangeArrowheads="1"/>
          </p:cNvSpPr>
          <p:nvPr/>
        </p:nvSpPr>
        <p:spPr bwMode="auto">
          <a:xfrm>
            <a:off x="4656138"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9" name="Rectangle 11" descr="宽上对角线"/>
          <p:cNvSpPr>
            <a:spLocks noChangeArrowheads="1"/>
          </p:cNvSpPr>
          <p:nvPr/>
        </p:nvSpPr>
        <p:spPr bwMode="auto">
          <a:xfrm>
            <a:off x="4727576"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0" name="Rectangle 12" descr="宽上对角线"/>
          <p:cNvSpPr>
            <a:spLocks noChangeArrowheads="1"/>
          </p:cNvSpPr>
          <p:nvPr/>
        </p:nvSpPr>
        <p:spPr bwMode="auto">
          <a:xfrm>
            <a:off x="2711451"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1" name="Rectangle 13" descr="宽上对角线"/>
          <p:cNvSpPr>
            <a:spLocks noChangeArrowheads="1"/>
          </p:cNvSpPr>
          <p:nvPr/>
        </p:nvSpPr>
        <p:spPr bwMode="auto">
          <a:xfrm>
            <a:off x="4656138"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2" name="Rectangle 14" descr="宽上对角线"/>
          <p:cNvSpPr>
            <a:spLocks noChangeArrowheads="1"/>
          </p:cNvSpPr>
          <p:nvPr/>
        </p:nvSpPr>
        <p:spPr bwMode="auto">
          <a:xfrm>
            <a:off x="2640013"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3" name="Rectangle 15" descr="宽上对角线"/>
          <p:cNvSpPr>
            <a:spLocks noChangeArrowheads="1"/>
          </p:cNvSpPr>
          <p:nvPr/>
        </p:nvSpPr>
        <p:spPr bwMode="auto">
          <a:xfrm>
            <a:off x="8472488"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4" name="Rectangle 16" descr="宽上对角线"/>
          <p:cNvSpPr>
            <a:spLocks noChangeArrowheads="1"/>
          </p:cNvSpPr>
          <p:nvPr/>
        </p:nvSpPr>
        <p:spPr bwMode="auto">
          <a:xfrm>
            <a:off x="6456363"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graphicFrame>
        <p:nvGraphicFramePr>
          <p:cNvPr id="529425" name="Object 17"/>
          <p:cNvGraphicFramePr>
            <a:graphicFrameLocks noGrp="1" noChangeAspect="1"/>
          </p:cNvGraphicFramePr>
          <p:nvPr>
            <p:ph sz="half" idx="1"/>
          </p:nvPr>
        </p:nvGraphicFramePr>
        <p:xfrm>
          <a:off x="4800601" y="765176"/>
          <a:ext cx="917575" cy="581025"/>
        </p:xfrm>
        <a:graphic>
          <a:graphicData uri="http://schemas.openxmlformats.org/presentationml/2006/ole">
            <mc:AlternateContent xmlns:mc="http://schemas.openxmlformats.org/markup-compatibility/2006">
              <mc:Choice xmlns:v="urn:schemas-microsoft-com:vml" Requires="v">
                <p:oleObj spid="_x0000_s63490" name="Equation" r:id="rId3" imgW="380880" imgH="241200" progId="Equation.DSMT4">
                  <p:embed/>
                </p:oleObj>
              </mc:Choice>
              <mc:Fallback>
                <p:oleObj name="Equation" r:id="rId3" imgW="38088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765176"/>
                        <a:ext cx="9175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9427" name="Object 19"/>
          <p:cNvGraphicFramePr>
            <a:graphicFrameLocks noGrp="1" noChangeAspect="1"/>
          </p:cNvGraphicFramePr>
          <p:nvPr>
            <p:ph sz="half" idx="2"/>
          </p:nvPr>
        </p:nvGraphicFramePr>
        <p:xfrm>
          <a:off x="3143251" y="1700214"/>
          <a:ext cx="1800225" cy="496887"/>
        </p:xfrm>
        <a:graphic>
          <a:graphicData uri="http://schemas.openxmlformats.org/presentationml/2006/ole">
            <mc:AlternateContent xmlns:mc="http://schemas.openxmlformats.org/markup-compatibility/2006">
              <mc:Choice xmlns:v="urn:schemas-microsoft-com:vml" Requires="v">
                <p:oleObj spid="_x0000_s63491" name="Equation" r:id="rId5" imgW="736560" imgH="203040" progId="Equation.DSMT4">
                  <p:embed/>
                </p:oleObj>
              </mc:Choice>
              <mc:Fallback>
                <p:oleObj name="Equation" r:id="rId5" imgW="73656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1" y="1700214"/>
                        <a:ext cx="18002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9430" name="Rectangle 22" descr="实心菱形"/>
          <p:cNvSpPr>
            <a:spLocks noChangeArrowheads="1"/>
          </p:cNvSpPr>
          <p:nvPr/>
        </p:nvSpPr>
        <p:spPr bwMode="auto">
          <a:xfrm>
            <a:off x="7032626" y="1341439"/>
            <a:ext cx="1439863" cy="287337"/>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1" name="Text Box 23"/>
          <p:cNvSpPr txBox="1">
            <a:spLocks noChangeArrowheads="1"/>
          </p:cNvSpPr>
          <p:nvPr/>
        </p:nvSpPr>
        <p:spPr bwMode="auto">
          <a:xfrm>
            <a:off x="7319963" y="836613"/>
            <a:ext cx="6126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SiO2</a:t>
            </a:r>
          </a:p>
        </p:txBody>
      </p:sp>
      <p:sp>
        <p:nvSpPr>
          <p:cNvPr id="529433" name="Rectangle 25" descr="实心菱形"/>
          <p:cNvSpPr>
            <a:spLocks noChangeArrowheads="1"/>
          </p:cNvSpPr>
          <p:nvPr/>
        </p:nvSpPr>
        <p:spPr bwMode="auto">
          <a:xfrm>
            <a:off x="3287713" y="5518150"/>
            <a:ext cx="1439862"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4" name="Rectangle 26"/>
          <p:cNvSpPr>
            <a:spLocks noChangeArrowheads="1"/>
          </p:cNvSpPr>
          <p:nvPr/>
        </p:nvSpPr>
        <p:spPr bwMode="auto">
          <a:xfrm>
            <a:off x="2640014" y="3571876"/>
            <a:ext cx="2592387" cy="144463"/>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7" name="Rectangle 29"/>
          <p:cNvSpPr>
            <a:spLocks noChangeArrowheads="1"/>
          </p:cNvSpPr>
          <p:nvPr/>
        </p:nvSpPr>
        <p:spPr bwMode="auto">
          <a:xfrm>
            <a:off x="2711450" y="5446713"/>
            <a:ext cx="2592388"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8" name="Rectangle 30"/>
          <p:cNvSpPr>
            <a:spLocks noChangeArrowheads="1"/>
          </p:cNvSpPr>
          <p:nvPr/>
        </p:nvSpPr>
        <p:spPr bwMode="auto">
          <a:xfrm>
            <a:off x="3287713" y="5518150"/>
            <a:ext cx="1439862" cy="287338"/>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9" name="Rectangle 31" descr="实心菱形"/>
          <p:cNvSpPr>
            <a:spLocks noChangeArrowheads="1"/>
          </p:cNvSpPr>
          <p:nvPr/>
        </p:nvSpPr>
        <p:spPr bwMode="auto">
          <a:xfrm>
            <a:off x="3216276" y="3644900"/>
            <a:ext cx="1439863"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0" name="Rectangle 32"/>
          <p:cNvSpPr>
            <a:spLocks noChangeArrowheads="1"/>
          </p:cNvSpPr>
          <p:nvPr/>
        </p:nvSpPr>
        <p:spPr bwMode="auto">
          <a:xfrm>
            <a:off x="2711450"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1" name="Rectangle 33"/>
          <p:cNvSpPr>
            <a:spLocks noChangeArrowheads="1"/>
          </p:cNvSpPr>
          <p:nvPr/>
        </p:nvSpPr>
        <p:spPr bwMode="auto">
          <a:xfrm>
            <a:off x="2640013"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2" name="Rectangle 34"/>
          <p:cNvSpPr>
            <a:spLocks noChangeArrowheads="1"/>
          </p:cNvSpPr>
          <p:nvPr/>
        </p:nvSpPr>
        <p:spPr bwMode="auto">
          <a:xfrm>
            <a:off x="4800600"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3" name="Rectangle 35"/>
          <p:cNvSpPr>
            <a:spLocks noChangeArrowheads="1"/>
          </p:cNvSpPr>
          <p:nvPr/>
        </p:nvSpPr>
        <p:spPr bwMode="auto">
          <a:xfrm>
            <a:off x="4872038" y="5300663"/>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4" name="Rectangle 36"/>
          <p:cNvSpPr>
            <a:spLocks noChangeArrowheads="1"/>
          </p:cNvSpPr>
          <p:nvPr/>
        </p:nvSpPr>
        <p:spPr bwMode="auto">
          <a:xfrm>
            <a:off x="4943476" y="5084764"/>
            <a:ext cx="288925" cy="193675"/>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5" name="Rectangle 37"/>
          <p:cNvSpPr>
            <a:spLocks noChangeArrowheads="1"/>
          </p:cNvSpPr>
          <p:nvPr/>
        </p:nvSpPr>
        <p:spPr bwMode="auto">
          <a:xfrm>
            <a:off x="2782889" y="5157788"/>
            <a:ext cx="288925" cy="215900"/>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6" name="Rectangle 38"/>
          <p:cNvSpPr>
            <a:spLocks noChangeArrowheads="1"/>
          </p:cNvSpPr>
          <p:nvPr/>
        </p:nvSpPr>
        <p:spPr bwMode="auto">
          <a:xfrm>
            <a:off x="6456364" y="378936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7" name="Rectangle 39" descr="宽上对角线"/>
          <p:cNvSpPr>
            <a:spLocks noChangeArrowheads="1"/>
          </p:cNvSpPr>
          <p:nvPr/>
        </p:nvSpPr>
        <p:spPr bwMode="auto">
          <a:xfrm>
            <a:off x="8472488"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8" name="Rectangle 40" descr="宽上对角线"/>
          <p:cNvSpPr>
            <a:spLocks noChangeArrowheads="1"/>
          </p:cNvSpPr>
          <p:nvPr/>
        </p:nvSpPr>
        <p:spPr bwMode="auto">
          <a:xfrm>
            <a:off x="6456363"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9" name="Rectangle 41"/>
          <p:cNvSpPr>
            <a:spLocks noChangeArrowheads="1"/>
          </p:cNvSpPr>
          <p:nvPr/>
        </p:nvSpPr>
        <p:spPr bwMode="auto">
          <a:xfrm>
            <a:off x="6456364" y="3500438"/>
            <a:ext cx="2592387"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0" name="Rectangle 42"/>
          <p:cNvSpPr>
            <a:spLocks noChangeArrowheads="1"/>
          </p:cNvSpPr>
          <p:nvPr/>
        </p:nvSpPr>
        <p:spPr bwMode="auto">
          <a:xfrm>
            <a:off x="7032626" y="3573464"/>
            <a:ext cx="1439863" cy="287337"/>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2" name="Rectangle 44"/>
          <p:cNvSpPr>
            <a:spLocks noChangeArrowheads="1"/>
          </p:cNvSpPr>
          <p:nvPr/>
        </p:nvSpPr>
        <p:spPr bwMode="auto">
          <a:xfrm>
            <a:off x="8616950"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3" name="Rectangle 45"/>
          <p:cNvSpPr>
            <a:spLocks noChangeArrowheads="1"/>
          </p:cNvSpPr>
          <p:nvPr/>
        </p:nvSpPr>
        <p:spPr bwMode="auto">
          <a:xfrm>
            <a:off x="6456363"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4" name="Text Box 46"/>
          <p:cNvSpPr txBox="1">
            <a:spLocks noChangeArrowheads="1"/>
          </p:cNvSpPr>
          <p:nvPr/>
        </p:nvSpPr>
        <p:spPr bwMode="auto">
          <a:xfrm>
            <a:off x="4872038" y="3213101"/>
            <a:ext cx="10795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000"/>
              <a:t>Poly-Si</a:t>
            </a:r>
          </a:p>
        </p:txBody>
      </p:sp>
      <p:sp>
        <p:nvSpPr>
          <p:cNvPr id="529455" name="Text Box 47"/>
          <p:cNvSpPr txBox="1">
            <a:spLocks noChangeArrowheads="1"/>
          </p:cNvSpPr>
          <p:nvPr/>
        </p:nvSpPr>
        <p:spPr bwMode="auto">
          <a:xfrm>
            <a:off x="2279650" y="4868863"/>
            <a:ext cx="37061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Al</a:t>
            </a:r>
          </a:p>
        </p:txBody>
      </p:sp>
      <p:sp>
        <p:nvSpPr>
          <p:cNvPr id="529456" name="Rectangle 48"/>
          <p:cNvSpPr>
            <a:spLocks noChangeArrowheads="1"/>
          </p:cNvSpPr>
          <p:nvPr/>
        </p:nvSpPr>
        <p:spPr bwMode="auto">
          <a:xfrm>
            <a:off x="6672263" y="2492375"/>
            <a:ext cx="247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33"/>
                </a:solidFill>
              </a:rPr>
              <a:t>二氧化</a:t>
            </a:r>
            <a:r>
              <a:rPr lang="zh-CN" altLang="en-US">
                <a:solidFill>
                  <a:srgbClr val="FF0000"/>
                </a:solidFill>
              </a:rPr>
              <a:t>硅</a:t>
            </a:r>
            <a:r>
              <a:rPr lang="zh-CN" altLang="en-US">
                <a:solidFill>
                  <a:srgbClr val="333333"/>
                </a:solidFill>
              </a:rPr>
              <a:t>，不溶于</a:t>
            </a:r>
            <a:r>
              <a:rPr lang="zh-CN" altLang="en-US">
                <a:solidFill>
                  <a:srgbClr val="FF0000"/>
                </a:solidFill>
              </a:rPr>
              <a:t>酸</a:t>
            </a:r>
            <a:r>
              <a:rPr lang="zh-CN" altLang="en-US">
                <a:solidFill>
                  <a:srgbClr val="333333"/>
                </a:solidFill>
              </a:rPr>
              <a:t>，</a:t>
            </a:r>
          </a:p>
          <a:p>
            <a:r>
              <a:rPr lang="zh-CN" altLang="en-US">
                <a:solidFill>
                  <a:srgbClr val="333333"/>
                </a:solidFill>
              </a:rPr>
              <a:t>溶于</a:t>
            </a:r>
            <a:r>
              <a:rPr lang="zh-CN" altLang="en-US">
                <a:solidFill>
                  <a:srgbClr val="FF0000"/>
                </a:solidFill>
              </a:rPr>
              <a:t>氢氟酸</a:t>
            </a:r>
            <a:r>
              <a:rPr lang="zh-CN" altLang="en-US"/>
              <a:t>及</a:t>
            </a:r>
            <a:r>
              <a:rPr lang="zh-CN" altLang="en-US">
                <a:solidFill>
                  <a:srgbClr val="FF0000"/>
                </a:solidFill>
              </a:rPr>
              <a:t>热浓磷酸</a:t>
            </a:r>
          </a:p>
        </p:txBody>
      </p:sp>
      <p:sp>
        <p:nvSpPr>
          <p:cNvPr id="529457" name="Rectangle 49"/>
          <p:cNvSpPr>
            <a:spLocks noChangeArrowheads="1"/>
          </p:cNvSpPr>
          <p:nvPr/>
        </p:nvSpPr>
        <p:spPr bwMode="auto">
          <a:xfrm>
            <a:off x="1703388" y="165101"/>
            <a:ext cx="4995862" cy="701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solidFill>
                  <a:srgbClr val="FF0000"/>
                </a:solidFill>
                <a:latin typeface="华文中宋" pitchFamily="2" charset="-122"/>
              </a:rPr>
              <a:t>Si3N4</a:t>
            </a:r>
            <a:r>
              <a:rPr lang="zh-CN" altLang="en-US" sz="2000">
                <a:solidFill>
                  <a:srgbClr val="333333"/>
                </a:solidFill>
                <a:latin typeface="华文中宋" pitchFamily="2" charset="-122"/>
              </a:rPr>
              <a:t>是硅的氮化物中化学性质最为稳定的</a:t>
            </a:r>
          </a:p>
          <a:p>
            <a:r>
              <a:rPr lang="zh-CN" altLang="en-US" sz="2000">
                <a:solidFill>
                  <a:srgbClr val="333333"/>
                </a:solidFill>
                <a:latin typeface="华文中宋" pitchFamily="2" charset="-122"/>
              </a:rPr>
              <a:t>（仅能被稀的</a:t>
            </a:r>
            <a:r>
              <a:rPr lang="en-US" altLang="zh-CN" sz="2000">
                <a:solidFill>
                  <a:srgbClr val="FF0000"/>
                </a:solidFill>
                <a:latin typeface="华文中宋" pitchFamily="2" charset="-122"/>
              </a:rPr>
              <a:t>HF</a:t>
            </a:r>
            <a:r>
              <a:rPr lang="zh-CN" altLang="en-US" sz="2000">
                <a:solidFill>
                  <a:srgbClr val="333333"/>
                </a:solidFill>
                <a:latin typeface="华文中宋" pitchFamily="2" charset="-122"/>
              </a:rPr>
              <a:t>和热的</a:t>
            </a:r>
            <a:r>
              <a:rPr lang="en-US" altLang="zh-CN" sz="2000">
                <a:solidFill>
                  <a:srgbClr val="FF0000"/>
                </a:solidFill>
                <a:latin typeface="华文中宋" pitchFamily="2" charset="-122"/>
              </a:rPr>
              <a:t>H2SO4</a:t>
            </a:r>
            <a:r>
              <a:rPr lang="zh-CN" altLang="en-US" sz="2000">
                <a:solidFill>
                  <a:srgbClr val="333333"/>
                </a:solidFill>
                <a:latin typeface="华文中宋" pitchFamily="2" charset="-122"/>
              </a:rPr>
              <a:t>分解）</a:t>
            </a:r>
          </a:p>
        </p:txBody>
      </p:sp>
      <p:sp>
        <p:nvSpPr>
          <p:cNvPr id="529458" name="Text Box 50"/>
          <p:cNvSpPr txBox="1">
            <a:spLocks noChangeArrowheads="1"/>
          </p:cNvSpPr>
          <p:nvPr/>
        </p:nvSpPr>
        <p:spPr bwMode="auto">
          <a:xfrm>
            <a:off x="2279650" y="2436813"/>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多晶硅，不溶于</a:t>
            </a:r>
            <a:r>
              <a:rPr lang="zh-CN" altLang="en-US">
                <a:solidFill>
                  <a:srgbClr val="FF0000"/>
                </a:solidFill>
              </a:rPr>
              <a:t>硝酸</a:t>
            </a:r>
            <a:r>
              <a:rPr lang="zh-CN" altLang="en-US"/>
              <a:t>和</a:t>
            </a:r>
            <a:r>
              <a:rPr lang="zh-CN" altLang="en-US">
                <a:solidFill>
                  <a:srgbClr val="FF0000"/>
                </a:solidFill>
              </a:rPr>
              <a:t>盐酸</a:t>
            </a:r>
          </a:p>
          <a:p>
            <a:r>
              <a:rPr lang="zh-CN" altLang="en-US"/>
              <a:t>溶于</a:t>
            </a:r>
            <a:r>
              <a:rPr lang="zh-CN" altLang="en-US">
                <a:solidFill>
                  <a:srgbClr val="FF0000"/>
                </a:solidFill>
              </a:rPr>
              <a:t>氢氟酸</a:t>
            </a:r>
            <a:r>
              <a:rPr lang="zh-CN" altLang="en-US"/>
              <a:t>和</a:t>
            </a:r>
            <a:r>
              <a:rPr lang="zh-CN" altLang="en-US">
                <a:solidFill>
                  <a:srgbClr val="FF0000"/>
                </a:solidFill>
              </a:rPr>
              <a:t>硝酸</a:t>
            </a:r>
            <a:r>
              <a:rPr lang="zh-CN" altLang="en-US"/>
              <a:t>的混酸中</a:t>
            </a:r>
          </a:p>
        </p:txBody>
      </p:sp>
      <p:sp>
        <p:nvSpPr>
          <p:cNvPr id="529459" name="文本框 5"/>
          <p:cNvSpPr txBox="1">
            <a:spLocks noChangeArrowheads="1"/>
          </p:cNvSpPr>
          <p:nvPr/>
        </p:nvSpPr>
        <p:spPr bwMode="auto">
          <a:xfrm>
            <a:off x="6024564" y="5013326"/>
            <a:ext cx="41433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FF0000"/>
                </a:solidFill>
                <a:latin typeface="华文中宋" pitchFamily="2" charset="-122"/>
                <a:ea typeface="华文中宋" pitchFamily="2" charset="-122"/>
              </a:rPr>
              <a:t>铝的湿法刻蚀</a:t>
            </a:r>
            <a:endParaRPr lang="en-US" altLang="zh-CN" sz="1800">
              <a:solidFill>
                <a:srgbClr val="FF0000"/>
              </a:solidFill>
              <a:latin typeface="华文中宋" pitchFamily="2" charset="-122"/>
              <a:ea typeface="华文中宋" pitchFamily="2" charset="-122"/>
            </a:endParaRPr>
          </a:p>
          <a:p>
            <a:pPr eaLnBrk="1" hangingPunct="1"/>
            <a:r>
              <a:rPr lang="en-US" altLang="zh-CN" sz="1800">
                <a:latin typeface="华文中宋" pitchFamily="2" charset="-122"/>
                <a:ea typeface="华文中宋" pitchFamily="2" charset="-122"/>
              </a:rPr>
              <a:t>80%</a:t>
            </a:r>
            <a:r>
              <a:rPr lang="zh-CN" altLang="en-US" sz="1800">
                <a:latin typeface="华文中宋" pitchFamily="2" charset="-122"/>
                <a:ea typeface="华文中宋" pitchFamily="2" charset="-122"/>
              </a:rPr>
              <a:t>磷酸，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乙酸，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硝酸，</a:t>
            </a:r>
            <a:r>
              <a:rPr lang="en-US" altLang="zh-CN" sz="1800">
                <a:latin typeface="华文中宋" pitchFamily="2" charset="-122"/>
                <a:ea typeface="华文中宋" pitchFamily="2" charset="-122"/>
              </a:rPr>
              <a:t>10%</a:t>
            </a:r>
            <a:r>
              <a:rPr lang="zh-CN" altLang="en-US" sz="1800">
                <a:latin typeface="华文中宋" pitchFamily="2" charset="-122"/>
                <a:ea typeface="华文中宋" pitchFamily="2" charset="-122"/>
              </a:rPr>
              <a:t>水</a:t>
            </a:r>
          </a:p>
          <a:p>
            <a:pPr eaLnBrk="1" hangingPunct="1"/>
            <a:r>
              <a:rPr lang="zh-CN" altLang="en-US" sz="1800">
                <a:latin typeface="华文中宋" pitchFamily="2" charset="-122"/>
                <a:ea typeface="华文中宋" pitchFamily="2" charset="-122"/>
              </a:rPr>
              <a:t>加热溶液（</a:t>
            </a:r>
            <a:r>
              <a:rPr lang="en-US" altLang="zh-CN" sz="1800">
                <a:latin typeface="华文中宋" pitchFamily="2" charset="-122"/>
                <a:ea typeface="华文中宋" pitchFamily="2" charset="-122"/>
              </a:rPr>
              <a:t>42-45</a:t>
            </a:r>
            <a:r>
              <a:rPr lang="zh-CN" altLang="en-US" sz="1800">
                <a:latin typeface="华文中宋" pitchFamily="2" charset="-122"/>
                <a:ea typeface="华文中宋" pitchFamily="2" charset="-122"/>
              </a:rPr>
              <a:t>度）</a:t>
            </a:r>
            <a:endParaRPr lang="en-US" altLang="zh-CN" sz="1800">
              <a:latin typeface="华文中宋" pitchFamily="2" charset="-122"/>
              <a:ea typeface="华文中宋" pitchFamily="2" charset="-122"/>
            </a:endParaRPr>
          </a:p>
          <a:p>
            <a:pPr eaLnBrk="1" hangingPunct="1"/>
            <a:r>
              <a:rPr lang="zh-CN" altLang="en-US" sz="1800">
                <a:latin typeface="华文中宋" pitchFamily="2" charset="-122"/>
                <a:ea typeface="华文中宋" pitchFamily="2" charset="-122"/>
              </a:rPr>
              <a:t>硝酸使铝氧化，磷酸移除氧化铝，</a:t>
            </a:r>
          </a:p>
          <a:p>
            <a:pPr eaLnBrk="1" hangingPunct="1"/>
            <a:r>
              <a:rPr lang="zh-CN" altLang="en-US" sz="1800">
                <a:latin typeface="Calibri" pitchFamily="34" charset="0"/>
                <a:ea typeface="华文中宋" pitchFamily="2" charset="-122"/>
              </a:rPr>
              <a:t>乙酸减低氧化速度</a:t>
            </a:r>
          </a:p>
        </p:txBody>
      </p:sp>
    </p:spTree>
    <p:extLst>
      <p:ext uri="{BB962C8B-B14F-4D97-AF65-F5344CB8AC3E}">
        <p14:creationId xmlns:p14="http://schemas.microsoft.com/office/powerpoint/2010/main" val="41589666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83339" y="692151"/>
            <a:ext cx="31083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48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92376"/>
            <a:ext cx="47879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6" name="矩形 5"/>
          <p:cNvSpPr>
            <a:spLocks noChangeArrowheads="1"/>
          </p:cNvSpPr>
          <p:nvPr/>
        </p:nvSpPr>
        <p:spPr bwMode="auto">
          <a:xfrm>
            <a:off x="6096000" y="2492375"/>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333333"/>
                </a:solidFill>
                <a:latin typeface="华文中宋" pitchFamily="2" charset="-122"/>
                <a:ea typeface="华文中宋" pitchFamily="2" charset="-122"/>
              </a:rPr>
              <a:t>图中间是一块可随运动力而上下可自由摆动的</a:t>
            </a:r>
            <a:r>
              <a:rPr lang="zh-CN" altLang="en-US" sz="1800">
                <a:solidFill>
                  <a:srgbClr val="FF0000"/>
                </a:solidFill>
                <a:latin typeface="华文中宋" pitchFamily="2" charset="-122"/>
                <a:ea typeface="华文中宋" pitchFamily="2" charset="-122"/>
              </a:rPr>
              <a:t>硅岛质量块</a:t>
            </a:r>
            <a:r>
              <a:rPr lang="en-US" altLang="zh-CN" sz="1800">
                <a:solidFill>
                  <a:srgbClr val="333333"/>
                </a:solidFill>
                <a:latin typeface="华文中宋" pitchFamily="2" charset="-122"/>
                <a:ea typeface="华文中宋" pitchFamily="2" charset="-122"/>
              </a:rPr>
              <a:t>,</a:t>
            </a:r>
            <a:r>
              <a:rPr lang="zh-CN" altLang="en-US" sz="1800">
                <a:solidFill>
                  <a:srgbClr val="333333"/>
                </a:solidFill>
                <a:latin typeface="华文中宋" pitchFamily="2" charset="-122"/>
                <a:ea typeface="华文中宋" pitchFamily="2" charset="-122"/>
              </a:rPr>
              <a:t>在其与周边固置硅连接的硅樑上刻制有一</a:t>
            </a:r>
            <a:r>
              <a:rPr lang="zh-CN" altLang="en-US" sz="1800">
                <a:solidFill>
                  <a:srgbClr val="FF0000"/>
                </a:solidFill>
                <a:latin typeface="华文中宋" pitchFamily="2" charset="-122"/>
                <a:ea typeface="华文中宋" pitchFamily="2" charset="-122"/>
              </a:rPr>
              <a:t>应变片</a:t>
            </a:r>
            <a:r>
              <a:rPr lang="zh-CN" altLang="en-US" sz="1800">
                <a:solidFill>
                  <a:srgbClr val="333333"/>
                </a:solidFill>
                <a:latin typeface="华文中宋" pitchFamily="2" charset="-122"/>
                <a:ea typeface="华文中宋" pitchFamily="2" charset="-122"/>
              </a:rPr>
              <a:t>，</a:t>
            </a:r>
            <a:r>
              <a:rPr lang="zh-CN" altLang="en-US" sz="1800">
                <a:solidFill>
                  <a:srgbClr val="FF0000"/>
                </a:solidFill>
                <a:latin typeface="华文中宋" pitchFamily="2" charset="-122"/>
                <a:ea typeface="华文中宋" pitchFamily="2" charset="-122"/>
              </a:rPr>
              <a:t>与另三个</a:t>
            </a:r>
            <a:r>
              <a:rPr lang="zh-CN" altLang="en-US" sz="1800">
                <a:solidFill>
                  <a:srgbClr val="333333"/>
                </a:solidFill>
                <a:latin typeface="华文中宋" pitchFamily="2" charset="-122"/>
                <a:ea typeface="华文中宋" pitchFamily="2" charset="-122"/>
              </a:rPr>
              <a:t>刻制在固置硅上的</a:t>
            </a:r>
            <a:r>
              <a:rPr lang="zh-CN" altLang="en-US" sz="1800">
                <a:solidFill>
                  <a:srgbClr val="FF0000"/>
                </a:solidFill>
                <a:latin typeface="华文中宋" pitchFamily="2" charset="-122"/>
                <a:ea typeface="华文中宋" pitchFamily="2" charset="-122"/>
              </a:rPr>
              <a:t>应变片组成一个惠斯顿测量电桥</a:t>
            </a:r>
            <a:r>
              <a:rPr lang="zh-CN" altLang="en-US" sz="1800">
                <a:solidFill>
                  <a:srgbClr val="333333"/>
                </a:solidFill>
                <a:latin typeface="华文中宋" pitchFamily="2" charset="-122"/>
                <a:ea typeface="华文中宋" pitchFamily="2" charset="-122"/>
              </a:rPr>
              <a:t>，只要</a:t>
            </a:r>
            <a:r>
              <a:rPr lang="zh-CN" altLang="en-US" sz="1800">
                <a:solidFill>
                  <a:srgbClr val="FF0000"/>
                </a:solidFill>
                <a:latin typeface="华文中宋" pitchFamily="2" charset="-122"/>
                <a:ea typeface="华文中宋" pitchFamily="2" charset="-122"/>
              </a:rPr>
              <a:t>外质量块随加速度力摆动</a:t>
            </a:r>
            <a:r>
              <a:rPr lang="zh-CN" altLang="en-US" sz="1800">
                <a:solidFill>
                  <a:srgbClr val="333333"/>
                </a:solidFill>
                <a:latin typeface="华文中宋" pitchFamily="2" charset="-122"/>
                <a:ea typeface="华文中宋" pitchFamily="2" charset="-122"/>
              </a:rPr>
              <a:t>，电桥的平衡即被破坏，惠斯顿测量电桥就</a:t>
            </a:r>
            <a:r>
              <a:rPr lang="zh-CN" altLang="en-US" sz="1800">
                <a:solidFill>
                  <a:srgbClr val="FF0000"/>
                </a:solidFill>
                <a:latin typeface="华文中宋" pitchFamily="2" charset="-122"/>
                <a:ea typeface="华文中宋" pitchFamily="2" charset="-122"/>
              </a:rPr>
              <a:t>输出</a:t>
            </a:r>
            <a:r>
              <a:rPr lang="zh-CN" altLang="en-US" sz="1800">
                <a:solidFill>
                  <a:srgbClr val="333333"/>
                </a:solidFill>
                <a:latin typeface="华文中宋" pitchFamily="2" charset="-122"/>
                <a:ea typeface="华文中宋" pitchFamily="2" charset="-122"/>
              </a:rPr>
              <a:t>一个与力大小成线性的</a:t>
            </a:r>
            <a:r>
              <a:rPr lang="zh-CN" altLang="en-US" sz="1800">
                <a:solidFill>
                  <a:srgbClr val="FF0000"/>
                </a:solidFill>
                <a:latin typeface="华文中宋" pitchFamily="2" charset="-122"/>
                <a:ea typeface="华文中宋" pitchFamily="2" charset="-122"/>
              </a:rPr>
              <a:t>变化电压△</a:t>
            </a:r>
            <a:r>
              <a:rPr lang="en-US" altLang="zh-CN" sz="1800">
                <a:solidFill>
                  <a:srgbClr val="FF0000"/>
                </a:solidFill>
                <a:latin typeface="华文中宋" pitchFamily="2" charset="-122"/>
                <a:ea typeface="华文中宋" pitchFamily="2" charset="-122"/>
              </a:rPr>
              <a:t>V</a:t>
            </a:r>
            <a:endParaRPr lang="zh-CN" altLang="en-US" sz="1800">
              <a:solidFill>
                <a:srgbClr val="FF0000"/>
              </a:solidFill>
              <a:latin typeface="华文中宋" pitchFamily="2" charset="-122"/>
              <a:ea typeface="华文中宋" pitchFamily="2" charset="-122"/>
            </a:endParaRPr>
          </a:p>
        </p:txBody>
      </p:sp>
      <p:pic>
        <p:nvPicPr>
          <p:cNvPr id="532487"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5188" y="620713"/>
            <a:ext cx="38036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8" name="矩形 8"/>
          <p:cNvSpPr>
            <a:spLocks noChangeArrowheads="1"/>
          </p:cNvSpPr>
          <p:nvPr/>
        </p:nvSpPr>
        <p:spPr bwMode="auto">
          <a:xfrm>
            <a:off x="6096000" y="4581525"/>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dirty="0">
                <a:solidFill>
                  <a:srgbClr val="0000CC"/>
                </a:solidFill>
              </a:rPr>
              <a:t>微机电系统（</a:t>
            </a:r>
            <a:r>
              <a:rPr lang="en-US" altLang="zh-CN" sz="1800" dirty="0">
                <a:solidFill>
                  <a:srgbClr val="0000CC"/>
                </a:solidFill>
              </a:rPr>
              <a:t>MEMS, Micro-Electro-Mechanical System</a:t>
            </a:r>
            <a:r>
              <a:rPr lang="zh-CN" altLang="en-US" sz="1800" dirty="0">
                <a:solidFill>
                  <a:srgbClr val="0000CC"/>
                </a:solidFill>
              </a:rPr>
              <a:t>）</a:t>
            </a:r>
            <a:r>
              <a:rPr lang="zh-CN" altLang="en-US" sz="1800" dirty="0">
                <a:solidFill>
                  <a:srgbClr val="333333"/>
                </a:solidFill>
              </a:rPr>
              <a:t>是指可批量制作的，集微型机构、微型传感器、微型执行器以及信号处理和控制电路、直至接口、通信和电源等于一体的微型器件或系统。系统尺寸在几毫米乃至更小，其内部结构一般在微米甚至纳米量级。</a:t>
            </a:r>
            <a:endParaRPr lang="zh-CN" altLang="en-US" sz="1800" dirty="0">
              <a:latin typeface="Calibri" pitchFamily="34" charset="0"/>
            </a:endParaRPr>
          </a:p>
        </p:txBody>
      </p:sp>
      <p:sp>
        <p:nvSpPr>
          <p:cNvPr id="532489" name="Rectangle 9"/>
          <p:cNvSpPr>
            <a:spLocks noChangeArrowheads="1"/>
          </p:cNvSpPr>
          <p:nvPr/>
        </p:nvSpPr>
        <p:spPr bwMode="auto">
          <a:xfrm>
            <a:off x="2640014" y="6021388"/>
            <a:ext cx="17203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333333"/>
                </a:solidFill>
              </a:rPr>
              <a:t>MEMS</a:t>
            </a:r>
            <a:r>
              <a:rPr lang="zh-CN" altLang="en-US">
                <a:solidFill>
                  <a:srgbClr val="333333"/>
                </a:solidFill>
              </a:rPr>
              <a:t>技术制作</a:t>
            </a:r>
          </a:p>
        </p:txBody>
      </p:sp>
      <p:sp>
        <p:nvSpPr>
          <p:cNvPr id="532491" name="矩形 1"/>
          <p:cNvSpPr>
            <a:spLocks noChangeArrowheads="1"/>
          </p:cNvSpPr>
          <p:nvPr/>
        </p:nvSpPr>
        <p:spPr bwMode="auto">
          <a:xfrm>
            <a:off x="6527801" y="333376"/>
            <a:ext cx="2886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CC"/>
                </a:solidFill>
                <a:latin typeface="华文中宋" pitchFamily="2" charset="-122"/>
                <a:ea typeface="华文中宋" pitchFamily="2" charset="-122"/>
              </a:rPr>
              <a:t>车用</a:t>
            </a:r>
            <a:r>
              <a:rPr lang="en-US" altLang="zh-CN" sz="1800">
                <a:solidFill>
                  <a:srgbClr val="0000CC"/>
                </a:solidFill>
                <a:latin typeface="华文中宋" pitchFamily="2" charset="-122"/>
                <a:ea typeface="华文中宋" pitchFamily="2" charset="-122"/>
              </a:rPr>
              <a:t>TPMS</a:t>
            </a:r>
            <a:r>
              <a:rPr lang="zh-CN" altLang="en-US" sz="1800">
                <a:solidFill>
                  <a:srgbClr val="0000CC"/>
                </a:solidFill>
                <a:latin typeface="华文中宋" pitchFamily="2" charset="-122"/>
                <a:ea typeface="华文中宋" pitchFamily="2" charset="-122"/>
              </a:rPr>
              <a:t>专用传感器模块</a:t>
            </a:r>
          </a:p>
        </p:txBody>
      </p:sp>
    </p:spTree>
    <p:extLst>
      <p:ext uri="{BB962C8B-B14F-4D97-AF65-F5344CB8AC3E}">
        <p14:creationId xmlns:p14="http://schemas.microsoft.com/office/powerpoint/2010/main" val="30661755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36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188913"/>
            <a:ext cx="1620837"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63" name="矩形 2"/>
          <p:cNvSpPr>
            <a:spLocks noChangeArrowheads="1"/>
          </p:cNvSpPr>
          <p:nvPr/>
        </p:nvSpPr>
        <p:spPr bwMode="auto">
          <a:xfrm>
            <a:off x="1847851" y="2276476"/>
            <a:ext cx="2627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600">
                <a:solidFill>
                  <a:srgbClr val="555555"/>
                </a:solidFill>
                <a:latin typeface="华文中宋" pitchFamily="2" charset="-122"/>
                <a:ea typeface="华文中宋" pitchFamily="2" charset="-122"/>
              </a:rPr>
              <a:t>微型惯性测量单元（</a:t>
            </a:r>
            <a:r>
              <a:rPr lang="en-US" altLang="zh-CN" sz="1600">
                <a:solidFill>
                  <a:srgbClr val="555555"/>
                </a:solidFill>
                <a:latin typeface="华文中宋" pitchFamily="2" charset="-122"/>
                <a:ea typeface="华文中宋" pitchFamily="2" charset="-122"/>
              </a:rPr>
              <a:t>IMU</a:t>
            </a:r>
            <a:r>
              <a:rPr lang="zh-CN" altLang="en-US" sz="1600">
                <a:solidFill>
                  <a:srgbClr val="555555"/>
                </a:solidFill>
                <a:latin typeface="华文中宋" pitchFamily="2" charset="-122"/>
                <a:ea typeface="华文中宋" pitchFamily="2" charset="-122"/>
              </a:rPr>
              <a:t>）</a:t>
            </a:r>
          </a:p>
          <a:p>
            <a:pPr algn="ctr" eaLnBrk="1" hangingPunct="1"/>
            <a:r>
              <a:rPr lang="zh-CN" altLang="en-US" sz="1600">
                <a:solidFill>
                  <a:srgbClr val="555555"/>
                </a:solidFill>
                <a:latin typeface="华文中宋" pitchFamily="2" charset="-122"/>
                <a:ea typeface="华文中宋" pitchFamily="2" charset="-122"/>
              </a:rPr>
              <a:t>惯性传感器</a:t>
            </a:r>
          </a:p>
        </p:txBody>
      </p:sp>
      <p:graphicFrame>
        <p:nvGraphicFramePr>
          <p:cNvPr id="527390" name="Group 30"/>
          <p:cNvGraphicFramePr>
            <a:graphicFrameLocks noGrp="1"/>
          </p:cNvGraphicFramePr>
          <p:nvPr/>
        </p:nvGraphicFramePr>
        <p:xfrm>
          <a:off x="1992314" y="2781300"/>
          <a:ext cx="1765617" cy="1127760"/>
        </p:xfrm>
        <a:graphic>
          <a:graphicData uri="http://schemas.openxmlformats.org/drawingml/2006/table">
            <a:tbl>
              <a:tblPr/>
              <a:tblGrid>
                <a:gridCol w="466725">
                  <a:extLst>
                    <a:ext uri="{9D8B030D-6E8A-4147-A177-3AD203B41FA5}">
                      <a16:colId xmlns:a16="http://schemas.microsoft.com/office/drawing/2014/main" val="20000"/>
                    </a:ext>
                  </a:extLst>
                </a:gridCol>
                <a:gridCol w="1090612">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49530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宋体" pitchFamily="2" charset="-122"/>
                          <a:ea typeface="宋体" pitchFamily="2" charset="-122"/>
                        </a:rPr>
                        <a:t>尺寸</a:t>
                      </a:r>
                      <a:endParaRPr kumimoji="0" lang="zh-CN" altLang="en-US"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WxDxH 60×70×70 mm </a:t>
                      </a:r>
                      <a:endParaRPr kumimoji="0" lang="en-US" altLang="zh-CN"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rPr>
                        <a:t>　</a:t>
                      </a:r>
                      <a:endParaRPr kumimoji="0" lang="zh-CN" altLang="en-US" sz="2000" b="0"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24765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宋体" pitchFamily="2" charset="-122"/>
                          <a:ea typeface="宋体" pitchFamily="2" charset="-122"/>
                        </a:rPr>
                        <a:t>重量</a:t>
                      </a:r>
                      <a:endParaRPr kumimoji="0" lang="zh-CN" altLang="en-US"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&lt; 300 g </a:t>
                      </a:r>
                      <a:endParaRPr kumimoji="0" lang="en-US" altLang="zh-CN"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Calibri" pitchFamily="34" charset="0"/>
                        <a:ea typeface="宋体" pitchFamily="2" charset="-122"/>
                      </a:endParaRPr>
                    </a:p>
                  </a:txBody>
                  <a:tcP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52737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0238" y="188913"/>
            <a:ext cx="28575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0" name="矩形 5"/>
          <p:cNvSpPr>
            <a:spLocks noChangeArrowheads="1"/>
          </p:cNvSpPr>
          <p:nvPr/>
        </p:nvSpPr>
        <p:spPr bwMode="auto">
          <a:xfrm>
            <a:off x="4511675" y="2636838"/>
            <a:ext cx="2717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600">
                <a:solidFill>
                  <a:srgbClr val="000000"/>
                </a:solidFill>
                <a:ea typeface="华文中宋" pitchFamily="2" charset="-122"/>
              </a:rPr>
              <a:t>传感器大约一块方糖大小，</a:t>
            </a:r>
          </a:p>
          <a:p>
            <a:pPr eaLnBrk="1" hangingPunct="1"/>
            <a:r>
              <a:rPr lang="zh-CN" altLang="en-US" sz="1600">
                <a:solidFill>
                  <a:srgbClr val="000000"/>
                </a:solidFill>
                <a:ea typeface="华文中宋" pitchFamily="2" charset="-122"/>
              </a:rPr>
              <a:t>不需要与身体直接接触，</a:t>
            </a:r>
          </a:p>
          <a:p>
            <a:pPr eaLnBrk="1" hangingPunct="1"/>
            <a:r>
              <a:rPr lang="zh-CN" altLang="en-US" sz="1600">
                <a:solidFill>
                  <a:srgbClr val="000000"/>
                </a:solidFill>
                <a:ea typeface="华文中宋" pitchFamily="2" charset="-122"/>
              </a:rPr>
              <a:t>检测出人的正常心跳</a:t>
            </a:r>
            <a:endParaRPr lang="zh-CN" altLang="en-US" sz="1600">
              <a:latin typeface="Calibri" pitchFamily="34" charset="0"/>
              <a:ea typeface="华文中宋" pitchFamily="2" charset="-122"/>
            </a:endParaRPr>
          </a:p>
        </p:txBody>
      </p:sp>
      <p:pic>
        <p:nvPicPr>
          <p:cNvPr id="527381"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188913"/>
            <a:ext cx="2636838"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2" name="矩形 7"/>
          <p:cNvSpPr>
            <a:spLocks noChangeArrowheads="1"/>
          </p:cNvSpPr>
          <p:nvPr/>
        </p:nvSpPr>
        <p:spPr bwMode="auto">
          <a:xfrm>
            <a:off x="7742238" y="2781300"/>
            <a:ext cx="2470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solidFill>
                  <a:srgbClr val="000000"/>
                </a:solidFill>
                <a:latin typeface="华文中宋" pitchFamily="2" charset="-122"/>
                <a:ea typeface="华文中宋" pitchFamily="2" charset="-122"/>
              </a:rPr>
              <a:t>穿戴传感器</a:t>
            </a:r>
          </a:p>
          <a:p>
            <a:pPr algn="ctr" eaLnBrk="1" hangingPunct="1"/>
            <a:r>
              <a:rPr lang="zh-CN" altLang="en-US" sz="1800">
                <a:solidFill>
                  <a:srgbClr val="000000"/>
                </a:solidFill>
                <a:latin typeface="华文中宋" pitchFamily="2" charset="-122"/>
                <a:ea typeface="华文中宋" pitchFamily="2" charset="-122"/>
              </a:rPr>
              <a:t>将开启心脏监测新时代</a:t>
            </a:r>
          </a:p>
        </p:txBody>
      </p:sp>
      <p:pic>
        <p:nvPicPr>
          <p:cNvPr id="527383" name="图片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6426" y="4006851"/>
            <a:ext cx="2214563"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4" name="矩形 9"/>
          <p:cNvSpPr>
            <a:spLocks noChangeArrowheads="1"/>
          </p:cNvSpPr>
          <p:nvPr/>
        </p:nvSpPr>
        <p:spPr bwMode="auto">
          <a:xfrm>
            <a:off x="2190751" y="610076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微型荷重传感器</a:t>
            </a:r>
          </a:p>
        </p:txBody>
      </p:sp>
      <p:pic>
        <p:nvPicPr>
          <p:cNvPr id="527385"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51325" y="3922713"/>
            <a:ext cx="241458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6" name="矩形 11"/>
          <p:cNvSpPr>
            <a:spLocks noChangeArrowheads="1"/>
          </p:cNvSpPr>
          <p:nvPr/>
        </p:nvSpPr>
        <p:spPr bwMode="auto">
          <a:xfrm>
            <a:off x="4251325" y="6426200"/>
            <a:ext cx="3531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4E4A3F"/>
                </a:solidFill>
                <a:latin typeface="Microsoft YaHe"/>
              </a:rPr>
              <a:t>微型传感器进行精确的距离测量 </a:t>
            </a:r>
            <a:endParaRPr lang="zh-CN" altLang="en-US" sz="1800">
              <a:latin typeface="Calibri" pitchFamily="34" charset="0"/>
            </a:endParaRPr>
          </a:p>
        </p:txBody>
      </p:sp>
      <p:pic>
        <p:nvPicPr>
          <p:cNvPr id="527387"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66000" y="3798888"/>
            <a:ext cx="2351088"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8" name="矩形 13"/>
          <p:cNvSpPr>
            <a:spLocks noChangeArrowheads="1"/>
          </p:cNvSpPr>
          <p:nvPr/>
        </p:nvSpPr>
        <p:spPr bwMode="auto">
          <a:xfrm>
            <a:off x="8056563" y="6100763"/>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600">
                <a:solidFill>
                  <a:srgbClr val="333333"/>
                </a:solidFill>
                <a:latin typeface="宋体" pitchFamily="2" charset="-122"/>
                <a:ea typeface="华文中宋" pitchFamily="2" charset="-122"/>
              </a:rPr>
              <a:t>膜片式压力传感器</a:t>
            </a:r>
            <a:endParaRPr lang="zh-CN" altLang="en-US" sz="1600">
              <a:latin typeface="Calibri" pitchFamily="34" charset="0"/>
              <a:ea typeface="华文中宋" pitchFamily="2" charset="-122"/>
            </a:endParaRPr>
          </a:p>
        </p:txBody>
      </p:sp>
    </p:spTree>
    <p:extLst>
      <p:ext uri="{BB962C8B-B14F-4D97-AF65-F5344CB8AC3E}">
        <p14:creationId xmlns:p14="http://schemas.microsoft.com/office/powerpoint/2010/main" val="37192239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idx="4294967295"/>
          </p:nvPr>
        </p:nvSpPr>
        <p:spPr>
          <a:xfrm>
            <a:off x="1847850" y="333376"/>
            <a:ext cx="2952750" cy="811213"/>
          </a:xfrm>
        </p:spPr>
        <p:txBody>
          <a:bodyPr/>
          <a:lstStyle/>
          <a:p>
            <a:pPr eaLnBrk="1" hangingPunct="1"/>
            <a:r>
              <a:rPr lang="zh-CN" altLang="en-US" sz="2800" b="1">
                <a:solidFill>
                  <a:srgbClr val="0000CC"/>
                </a:solidFill>
                <a:ea typeface="华文中宋" pitchFamily="2" charset="-122"/>
              </a:rPr>
              <a:t>二、压阻传感器</a:t>
            </a:r>
          </a:p>
        </p:txBody>
      </p:sp>
      <p:graphicFrame>
        <p:nvGraphicFramePr>
          <p:cNvPr id="201733" name="Object 5"/>
          <p:cNvGraphicFramePr>
            <a:graphicFrameLocks noGrp="1" noChangeAspect="1"/>
          </p:cNvGraphicFramePr>
          <p:nvPr>
            <p:ph sz="quarter" idx="4294967295"/>
          </p:nvPr>
        </p:nvGraphicFramePr>
        <p:xfrm>
          <a:off x="2782889" y="3573464"/>
          <a:ext cx="3838575" cy="1101725"/>
        </p:xfrm>
        <a:graphic>
          <a:graphicData uri="http://schemas.openxmlformats.org/presentationml/2006/ole">
            <mc:AlternateContent xmlns:mc="http://schemas.openxmlformats.org/markup-compatibility/2006">
              <mc:Choice xmlns:v="urn:schemas-microsoft-com:vml" Requires="v">
                <p:oleObj spid="_x0000_s64514" name="Equation" r:id="rId3" imgW="1371600" imgH="393700" progId="Equation.DSMT4">
                  <p:embed/>
                </p:oleObj>
              </mc:Choice>
              <mc:Fallback>
                <p:oleObj name="Equation" r:id="rId3" imgW="13716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3573464"/>
                        <a:ext cx="3838575"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4" name="TextBox 7"/>
          <p:cNvSpPr txBox="1">
            <a:spLocks noChangeArrowheads="1"/>
          </p:cNvSpPr>
          <p:nvPr/>
        </p:nvSpPr>
        <p:spPr bwMode="auto">
          <a:xfrm>
            <a:off x="2208213" y="981076"/>
            <a:ext cx="66479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solidFill>
                  <a:srgbClr val="0000CC"/>
                </a:solidFill>
                <a:latin typeface="华文中宋" pitchFamily="2" charset="-122"/>
                <a:ea typeface="华文中宋" pitchFamily="2" charset="-122"/>
              </a:rPr>
              <a:t>定义：材料受到应力后其电阻率发生明显变化，</a:t>
            </a:r>
            <a:endParaRPr lang="en-US" altLang="zh-CN" sz="2400">
              <a:solidFill>
                <a:srgbClr val="0000CC"/>
              </a:solidFill>
              <a:latin typeface="华文中宋" pitchFamily="2" charset="-122"/>
              <a:ea typeface="华文中宋" pitchFamily="2" charset="-122"/>
            </a:endParaRPr>
          </a:p>
          <a:p>
            <a:pPr eaLnBrk="1" hangingPunct="1">
              <a:spcBef>
                <a:spcPct val="0"/>
              </a:spcBef>
              <a:buFontTx/>
              <a:buNone/>
            </a:pPr>
            <a:r>
              <a:rPr lang="zh-CN" altLang="en-US" sz="2400">
                <a:solidFill>
                  <a:srgbClr val="0000CC"/>
                </a:solidFill>
                <a:latin typeface="华文中宋" pitchFamily="2" charset="-122"/>
                <a:ea typeface="华文中宋" pitchFamily="2" charset="-122"/>
              </a:rPr>
              <a:t>              这种现象称为压阻效应。</a:t>
            </a:r>
          </a:p>
        </p:txBody>
      </p:sp>
      <p:sp>
        <p:nvSpPr>
          <p:cNvPr id="201735" name="TextBox 8"/>
          <p:cNvSpPr txBox="1">
            <a:spLocks noChangeArrowheads="1"/>
          </p:cNvSpPr>
          <p:nvPr/>
        </p:nvSpPr>
        <p:spPr bwMode="auto">
          <a:xfrm>
            <a:off x="2063751" y="1916113"/>
            <a:ext cx="2563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华文中宋" pitchFamily="2" charset="-122"/>
                <a:ea typeface="华文中宋" pitchFamily="2" charset="-122"/>
              </a:rPr>
              <a:t>1</a:t>
            </a:r>
            <a:r>
              <a:rPr lang="zh-CN" altLang="en-US" sz="2400">
                <a:latin typeface="华文中宋" pitchFamily="2" charset="-122"/>
                <a:ea typeface="华文中宋" pitchFamily="2" charset="-122"/>
              </a:rPr>
              <a:t>）压阻系数</a:t>
            </a:r>
          </a:p>
        </p:txBody>
      </p:sp>
      <p:graphicFrame>
        <p:nvGraphicFramePr>
          <p:cNvPr id="201736" name="Object 4"/>
          <p:cNvGraphicFramePr>
            <a:graphicFrameLocks noChangeAspect="1"/>
          </p:cNvGraphicFramePr>
          <p:nvPr/>
        </p:nvGraphicFramePr>
        <p:xfrm>
          <a:off x="2927351" y="2420939"/>
          <a:ext cx="3313113" cy="1127125"/>
        </p:xfrm>
        <a:graphic>
          <a:graphicData uri="http://schemas.openxmlformats.org/presentationml/2006/ole">
            <mc:AlternateContent xmlns:mc="http://schemas.openxmlformats.org/markup-compatibility/2006">
              <mc:Choice xmlns:v="urn:schemas-microsoft-com:vml" Requires="v">
                <p:oleObj spid="_x0000_s64515" name="Equation" r:id="rId5" imgW="1231366" imgH="418918" progId="Equation.DSMT4">
                  <p:embed/>
                </p:oleObj>
              </mc:Choice>
              <mc:Fallback>
                <p:oleObj name="Equation" r:id="rId5" imgW="1231366" imgH="41891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1" y="2420939"/>
                        <a:ext cx="3313113"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7" name="Object 11"/>
          <p:cNvGraphicFramePr>
            <a:graphicFrameLocks noChangeAspect="1"/>
          </p:cNvGraphicFramePr>
          <p:nvPr/>
        </p:nvGraphicFramePr>
        <p:xfrm>
          <a:off x="3719513" y="4508501"/>
          <a:ext cx="1871662" cy="1165225"/>
        </p:xfrm>
        <a:graphic>
          <a:graphicData uri="http://schemas.openxmlformats.org/presentationml/2006/ole">
            <mc:AlternateContent xmlns:mc="http://schemas.openxmlformats.org/markup-compatibility/2006">
              <mc:Choice xmlns:v="urn:schemas-microsoft-com:vml" Requires="v">
                <p:oleObj spid="_x0000_s64516" name="Equation" r:id="rId7" imgW="672808" imgH="418918" progId="Equation.DSMT4">
                  <p:embed/>
                </p:oleObj>
              </mc:Choice>
              <mc:Fallback>
                <p:oleObj name="Equation" r:id="rId7" imgW="672808" imgH="41891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3" y="4508501"/>
                        <a:ext cx="1871662" cy="116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39" name="Text Box 16"/>
          <p:cNvSpPr txBox="1">
            <a:spLocks noChangeArrowheads="1"/>
          </p:cNvSpPr>
          <p:nvPr/>
        </p:nvSpPr>
        <p:spPr bwMode="auto">
          <a:xfrm>
            <a:off x="6816725" y="3789363"/>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solidFill>
                  <a:srgbClr val="0000CC"/>
                </a:solidFill>
                <a:latin typeface="Arial" pitchFamily="34" charset="0"/>
                <a:ea typeface="华文中宋" pitchFamily="2" charset="-122"/>
              </a:rPr>
              <a:t>对于半导体等晶体：</a:t>
            </a:r>
          </a:p>
        </p:txBody>
      </p:sp>
      <p:graphicFrame>
        <p:nvGraphicFramePr>
          <p:cNvPr id="201740" name="Object 7"/>
          <p:cNvGraphicFramePr>
            <a:graphicFrameLocks noChangeAspect="1"/>
          </p:cNvGraphicFramePr>
          <p:nvPr/>
        </p:nvGraphicFramePr>
        <p:xfrm>
          <a:off x="8328026" y="4221164"/>
          <a:ext cx="2087563" cy="498475"/>
        </p:xfrm>
        <a:graphic>
          <a:graphicData uri="http://schemas.openxmlformats.org/presentationml/2006/ole">
            <mc:AlternateContent xmlns:mc="http://schemas.openxmlformats.org/markup-compatibility/2006">
              <mc:Choice xmlns:v="urn:schemas-microsoft-com:vml" Requires="v">
                <p:oleObj spid="_x0000_s64517" name="Equation" r:id="rId9" imgW="850531" imgH="203112" progId="Equation.DSMT4">
                  <p:embed/>
                </p:oleObj>
              </mc:Choice>
              <mc:Fallback>
                <p:oleObj name="Equation" r:id="rId9" imgW="850531"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8026" y="4221164"/>
                        <a:ext cx="208756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1" name="Text Box 17"/>
          <p:cNvSpPr txBox="1">
            <a:spLocks noChangeArrowheads="1"/>
          </p:cNvSpPr>
          <p:nvPr/>
        </p:nvSpPr>
        <p:spPr bwMode="auto">
          <a:xfrm>
            <a:off x="7751763" y="47244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solidFill>
                  <a:srgbClr val="0000CC"/>
                </a:solidFill>
                <a:latin typeface="Arial" pitchFamily="34" charset="0"/>
                <a:ea typeface="华文中宋" pitchFamily="2" charset="-122"/>
              </a:rPr>
              <a:t>忽略</a:t>
            </a:r>
          </a:p>
        </p:txBody>
      </p:sp>
      <p:graphicFrame>
        <p:nvGraphicFramePr>
          <p:cNvPr id="201742" name="Object 8"/>
          <p:cNvGraphicFramePr>
            <a:graphicFrameLocks noChangeAspect="1"/>
          </p:cNvGraphicFramePr>
          <p:nvPr/>
        </p:nvGraphicFramePr>
        <p:xfrm>
          <a:off x="8616950" y="4724401"/>
          <a:ext cx="1239838" cy="576263"/>
        </p:xfrm>
        <a:graphic>
          <a:graphicData uri="http://schemas.openxmlformats.org/presentationml/2006/ole">
            <mc:AlternateContent xmlns:mc="http://schemas.openxmlformats.org/markup-compatibility/2006">
              <mc:Choice xmlns:v="urn:schemas-microsoft-com:vml" Requires="v">
                <p:oleObj spid="_x0000_s64518" name="Equation" r:id="rId11" imgW="520474" imgH="203112" progId="Equation.DSMT4">
                  <p:embed/>
                </p:oleObj>
              </mc:Choice>
              <mc:Fallback>
                <p:oleObj name="Equation" r:id="rId11" imgW="520474" imgH="20311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950" y="4724401"/>
                        <a:ext cx="12398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3" name="Text Box 15"/>
          <p:cNvSpPr txBox="1">
            <a:spLocks noChangeArrowheads="1"/>
          </p:cNvSpPr>
          <p:nvPr/>
        </p:nvSpPr>
        <p:spPr bwMode="auto">
          <a:xfrm>
            <a:off x="3359150" y="4868863"/>
            <a:ext cx="3000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t>
            </a:r>
          </a:p>
        </p:txBody>
      </p:sp>
      <p:sp>
        <p:nvSpPr>
          <p:cNvPr id="201744" name="Line 16"/>
          <p:cNvSpPr>
            <a:spLocks noChangeShapeType="1"/>
          </p:cNvSpPr>
          <p:nvPr/>
        </p:nvSpPr>
        <p:spPr bwMode="auto">
          <a:xfrm>
            <a:off x="5087938" y="3716338"/>
            <a:ext cx="1439862" cy="792162"/>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1745" name="Rectangle 20"/>
          <p:cNvSpPr>
            <a:spLocks noChangeArrowheads="1"/>
          </p:cNvSpPr>
          <p:nvPr/>
        </p:nvSpPr>
        <p:spPr bwMode="auto">
          <a:xfrm>
            <a:off x="7319963" y="5373689"/>
            <a:ext cx="2622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华文中宋" pitchFamily="2" charset="-122"/>
                <a:ea typeface="华文中宋" pitchFamily="2" charset="-122"/>
              </a:rPr>
              <a:t>应力</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杨式模量</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应变</a:t>
            </a:r>
          </a:p>
        </p:txBody>
      </p:sp>
      <p:graphicFrame>
        <p:nvGraphicFramePr>
          <p:cNvPr id="201746" name="Object 4"/>
          <p:cNvGraphicFramePr>
            <a:graphicFrameLocks noChangeAspect="1"/>
          </p:cNvGraphicFramePr>
          <p:nvPr/>
        </p:nvGraphicFramePr>
        <p:xfrm>
          <a:off x="7608889" y="5805488"/>
          <a:ext cx="1152525" cy="423862"/>
        </p:xfrm>
        <a:graphic>
          <a:graphicData uri="http://schemas.openxmlformats.org/presentationml/2006/ole">
            <mc:AlternateContent xmlns:mc="http://schemas.openxmlformats.org/markup-compatibility/2006">
              <mc:Choice xmlns:v="urn:schemas-microsoft-com:vml" Requires="v">
                <p:oleObj spid="_x0000_s64519" name="Equation" r:id="rId13" imgW="482181" imgH="177646" progId="Equation.DSMT4">
                  <p:embed/>
                </p:oleObj>
              </mc:Choice>
              <mc:Fallback>
                <p:oleObj name="Equation" r:id="rId13" imgW="482181" imgH="17764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8889" y="5805488"/>
                        <a:ext cx="1152525"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47" name="Object 19"/>
          <p:cNvGraphicFramePr>
            <a:graphicFrameLocks noChangeAspect="1"/>
          </p:cNvGraphicFramePr>
          <p:nvPr/>
        </p:nvGraphicFramePr>
        <p:xfrm>
          <a:off x="6888163" y="5373688"/>
          <a:ext cx="431800" cy="392112"/>
        </p:xfrm>
        <a:graphic>
          <a:graphicData uri="http://schemas.openxmlformats.org/presentationml/2006/ole">
            <mc:AlternateContent xmlns:mc="http://schemas.openxmlformats.org/markup-compatibility/2006">
              <mc:Choice xmlns:v="urn:schemas-microsoft-com:vml" Requires="v">
                <p:oleObj spid="_x0000_s64520" name="Equation" r:id="rId15" imgW="139680" imgH="126720" progId="Equation.DSMT4">
                  <p:embed/>
                </p:oleObj>
              </mc:Choice>
              <mc:Fallback>
                <p:oleObj name="Equation" r:id="rId15" imgW="139680" imgH="1267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88163" y="5373688"/>
                        <a:ext cx="4318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48" name="Object 3"/>
          <p:cNvGraphicFramePr>
            <a:graphicFrameLocks noChangeAspect="1"/>
          </p:cNvGraphicFramePr>
          <p:nvPr/>
        </p:nvGraphicFramePr>
        <p:xfrm>
          <a:off x="3719513" y="5719764"/>
          <a:ext cx="1655762" cy="1138237"/>
        </p:xfrm>
        <a:graphic>
          <a:graphicData uri="http://schemas.openxmlformats.org/presentationml/2006/ole">
            <mc:AlternateContent xmlns:mc="http://schemas.openxmlformats.org/markup-compatibility/2006">
              <mc:Choice xmlns:v="urn:schemas-microsoft-com:vml" Requires="v">
                <p:oleObj spid="_x0000_s64521" name="Equation" r:id="rId17" imgW="609600" imgH="419100" progId="Equation.DSMT4">
                  <p:embed/>
                </p:oleObj>
              </mc:Choice>
              <mc:Fallback>
                <p:oleObj name="Equation" r:id="rId17" imgW="609600" imgH="4191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19513" y="5719764"/>
                        <a:ext cx="1655762" cy="11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9" name="Rectangle 23"/>
          <p:cNvSpPr>
            <a:spLocks noChangeArrowheads="1"/>
          </p:cNvSpPr>
          <p:nvPr/>
        </p:nvSpPr>
        <p:spPr bwMode="auto">
          <a:xfrm>
            <a:off x="7464425" y="623728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ea typeface="华文中宋" pitchFamily="2" charset="-122"/>
              </a:rPr>
              <a:t>为压阻系数</a:t>
            </a:r>
          </a:p>
        </p:txBody>
      </p:sp>
      <p:graphicFrame>
        <p:nvGraphicFramePr>
          <p:cNvPr id="201750" name="Object 5"/>
          <p:cNvGraphicFramePr>
            <a:graphicFrameLocks noChangeAspect="1"/>
          </p:cNvGraphicFramePr>
          <p:nvPr/>
        </p:nvGraphicFramePr>
        <p:xfrm>
          <a:off x="7104064" y="6237289"/>
          <a:ext cx="503237" cy="503237"/>
        </p:xfrm>
        <a:graphic>
          <a:graphicData uri="http://schemas.openxmlformats.org/presentationml/2006/ole">
            <mc:AlternateContent xmlns:mc="http://schemas.openxmlformats.org/markup-compatibility/2006">
              <mc:Choice xmlns:v="urn:schemas-microsoft-com:vml" Requires="v">
                <p:oleObj spid="_x0000_s64522" name="公式" r:id="rId19" imgW="139700" imgH="139700" progId="Equation.3">
                  <p:embed/>
                </p:oleObj>
              </mc:Choice>
              <mc:Fallback>
                <p:oleObj name="公式" r:id="rId19" imgW="139700" imgH="1397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04064" y="6237289"/>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1751" name="Object 5"/>
          <p:cNvGraphicFramePr>
            <a:graphicFrameLocks noChangeAspect="1"/>
          </p:cNvGraphicFramePr>
          <p:nvPr/>
        </p:nvGraphicFramePr>
        <p:xfrm>
          <a:off x="3935414" y="1916114"/>
          <a:ext cx="503237" cy="503237"/>
        </p:xfrm>
        <a:graphic>
          <a:graphicData uri="http://schemas.openxmlformats.org/presentationml/2006/ole">
            <mc:AlternateContent xmlns:mc="http://schemas.openxmlformats.org/markup-compatibility/2006">
              <mc:Choice xmlns:v="urn:schemas-microsoft-com:vml" Requires="v">
                <p:oleObj spid="_x0000_s64523" name="公式" r:id="rId21" imgW="139700" imgH="139700" progId="Equation.3">
                  <p:embed/>
                </p:oleObj>
              </mc:Choice>
              <mc:Fallback>
                <p:oleObj name="公式" r:id="rId21" imgW="139700" imgH="1397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5414" y="1916114"/>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43305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3779" name="Object 5"/>
          <p:cNvGraphicFramePr>
            <a:graphicFrameLocks noChangeAspect="1"/>
          </p:cNvGraphicFramePr>
          <p:nvPr/>
        </p:nvGraphicFramePr>
        <p:xfrm>
          <a:off x="2711451" y="188913"/>
          <a:ext cx="6480175" cy="2235200"/>
        </p:xfrm>
        <a:graphic>
          <a:graphicData uri="http://schemas.openxmlformats.org/presentationml/2006/ole">
            <mc:AlternateContent xmlns:mc="http://schemas.openxmlformats.org/markup-compatibility/2006">
              <mc:Choice xmlns:v="urn:schemas-microsoft-com:vml" Requires="v">
                <p:oleObj spid="_x0000_s65538" name="Equation" r:id="rId3" imgW="2159000" imgH="1041400" progId="Equation.DSMT4">
                  <p:embed/>
                </p:oleObj>
              </mc:Choice>
              <mc:Fallback>
                <p:oleObj name="Equation" r:id="rId3" imgW="2159000" imgH="1041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1" y="188913"/>
                        <a:ext cx="648017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81" name="Object 3"/>
          <p:cNvGraphicFramePr>
            <a:graphicFrameLocks noChangeAspect="1"/>
          </p:cNvGraphicFramePr>
          <p:nvPr/>
        </p:nvGraphicFramePr>
        <p:xfrm>
          <a:off x="4656139" y="2492375"/>
          <a:ext cx="1584325" cy="528638"/>
        </p:xfrm>
        <a:graphic>
          <a:graphicData uri="http://schemas.openxmlformats.org/presentationml/2006/ole">
            <mc:AlternateContent xmlns:mc="http://schemas.openxmlformats.org/markup-compatibility/2006">
              <mc:Choice xmlns:v="urn:schemas-microsoft-com:vml" Requires="v">
                <p:oleObj spid="_x0000_s65539" name="Equation" r:id="rId5" imgW="609336" imgH="203112" progId="Equation.DSMT4">
                  <p:embed/>
                </p:oleObj>
              </mc:Choice>
              <mc:Fallback>
                <p:oleObj name="Equation" r:id="rId5" imgW="609336"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2492375"/>
                        <a:ext cx="1584325"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2" name="Object 4"/>
          <p:cNvGraphicFramePr>
            <a:graphicFrameLocks noChangeAspect="1"/>
          </p:cNvGraphicFramePr>
          <p:nvPr/>
        </p:nvGraphicFramePr>
        <p:xfrm>
          <a:off x="4367214" y="3357564"/>
          <a:ext cx="1785937" cy="530225"/>
        </p:xfrm>
        <a:graphic>
          <a:graphicData uri="http://schemas.openxmlformats.org/presentationml/2006/ole">
            <mc:AlternateContent xmlns:mc="http://schemas.openxmlformats.org/markup-compatibility/2006">
              <mc:Choice xmlns:v="urn:schemas-microsoft-com:vml" Requires="v">
                <p:oleObj spid="_x0000_s65540" name="Equation" r:id="rId7" imgW="685800" imgH="203200" progId="Equation.DSMT4">
                  <p:embed/>
                </p:oleObj>
              </mc:Choice>
              <mc:Fallback>
                <p:oleObj name="Equation" r:id="rId7" imgW="6858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7214" y="3357564"/>
                        <a:ext cx="17859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3" name="Object 7"/>
          <p:cNvGraphicFramePr>
            <a:graphicFrameLocks noChangeAspect="1"/>
          </p:cNvGraphicFramePr>
          <p:nvPr/>
        </p:nvGraphicFramePr>
        <p:xfrm>
          <a:off x="1919289" y="3357563"/>
          <a:ext cx="433387" cy="393700"/>
        </p:xfrm>
        <a:graphic>
          <a:graphicData uri="http://schemas.openxmlformats.org/presentationml/2006/ole">
            <mc:AlternateContent xmlns:mc="http://schemas.openxmlformats.org/markup-compatibility/2006">
              <mc:Choice xmlns:v="urn:schemas-microsoft-com:vml" Requires="v">
                <p:oleObj spid="_x0000_s65541" name="Equation" r:id="rId9" imgW="139518" imgH="126835" progId="Equation.DSMT4">
                  <p:embed/>
                </p:oleObj>
              </mc:Choice>
              <mc:Fallback>
                <p:oleObj name="Equation" r:id="rId9" imgW="139518" imgH="12683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9289" y="3357563"/>
                        <a:ext cx="433387"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4" name="Object 9"/>
          <p:cNvGraphicFramePr>
            <a:graphicFrameLocks noChangeAspect="1"/>
          </p:cNvGraphicFramePr>
          <p:nvPr/>
        </p:nvGraphicFramePr>
        <p:xfrm>
          <a:off x="6383338" y="3429001"/>
          <a:ext cx="430212" cy="390525"/>
        </p:xfrm>
        <a:graphic>
          <a:graphicData uri="http://schemas.openxmlformats.org/presentationml/2006/ole">
            <mc:AlternateContent xmlns:mc="http://schemas.openxmlformats.org/markup-compatibility/2006">
              <mc:Choice xmlns:v="urn:schemas-microsoft-com:vml" Requires="v">
                <p:oleObj spid="_x0000_s65542" name="Equation" r:id="rId11" imgW="139518" imgH="126835" progId="Equation.DSMT4">
                  <p:embed/>
                </p:oleObj>
              </mc:Choice>
              <mc:Fallback>
                <p:oleObj name="Equation" r:id="rId11" imgW="139518" imgH="12683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83338" y="3429001"/>
                        <a:ext cx="430212"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5" name="Object 5"/>
          <p:cNvGraphicFramePr>
            <a:graphicFrameLocks noChangeAspect="1"/>
          </p:cNvGraphicFramePr>
          <p:nvPr/>
        </p:nvGraphicFramePr>
        <p:xfrm>
          <a:off x="6888164" y="3357564"/>
          <a:ext cx="1901825" cy="554037"/>
        </p:xfrm>
        <a:graphic>
          <a:graphicData uri="http://schemas.openxmlformats.org/presentationml/2006/ole">
            <mc:AlternateContent xmlns:mc="http://schemas.openxmlformats.org/markup-compatibility/2006">
              <mc:Choice xmlns:v="urn:schemas-microsoft-com:vml" Requires="v">
                <p:oleObj spid="_x0000_s65543" name="Equation" r:id="rId13" imgW="698197" imgH="203112" progId="Equation.DSMT4">
                  <p:embed/>
                </p:oleObj>
              </mc:Choice>
              <mc:Fallback>
                <p:oleObj name="Equation" r:id="rId13" imgW="698197"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8164" y="3357564"/>
                        <a:ext cx="190182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6" name="Object 6"/>
          <p:cNvGraphicFramePr>
            <a:graphicFrameLocks noChangeAspect="1"/>
          </p:cNvGraphicFramePr>
          <p:nvPr/>
        </p:nvGraphicFramePr>
        <p:xfrm>
          <a:off x="3863976" y="4076700"/>
          <a:ext cx="2339975" cy="501650"/>
        </p:xfrm>
        <a:graphic>
          <a:graphicData uri="http://schemas.openxmlformats.org/presentationml/2006/ole">
            <mc:AlternateContent xmlns:mc="http://schemas.openxmlformats.org/markup-compatibility/2006">
              <mc:Choice xmlns:v="urn:schemas-microsoft-com:vml" Requires="v">
                <p:oleObj spid="_x0000_s65544" name="Equation" r:id="rId15" imgW="889000" imgH="190500" progId="Equation.DSMT4">
                  <p:embed/>
                </p:oleObj>
              </mc:Choice>
              <mc:Fallback>
                <p:oleObj name="Equation" r:id="rId15" imgW="889000" imgH="1905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63976" y="4076700"/>
                        <a:ext cx="233997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7" name="Object 7"/>
          <p:cNvGraphicFramePr>
            <a:graphicFrameLocks noChangeAspect="1"/>
          </p:cNvGraphicFramePr>
          <p:nvPr/>
        </p:nvGraphicFramePr>
        <p:xfrm>
          <a:off x="6096001" y="4076701"/>
          <a:ext cx="2036763" cy="517525"/>
        </p:xfrm>
        <a:graphic>
          <a:graphicData uri="http://schemas.openxmlformats.org/presentationml/2006/ole">
            <mc:AlternateContent xmlns:mc="http://schemas.openxmlformats.org/markup-compatibility/2006">
              <mc:Choice xmlns:v="urn:schemas-microsoft-com:vml" Requires="v">
                <p:oleObj spid="_x0000_s65545" name="Equation" r:id="rId17" imgW="799753" imgH="203112" progId="Equation.DSMT4">
                  <p:embed/>
                </p:oleObj>
              </mc:Choice>
              <mc:Fallback>
                <p:oleObj name="Equation" r:id="rId17" imgW="799753" imgH="20311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6001" y="4076701"/>
                        <a:ext cx="20367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8" name="Object 8"/>
          <p:cNvGraphicFramePr>
            <a:graphicFrameLocks noChangeAspect="1"/>
          </p:cNvGraphicFramePr>
          <p:nvPr/>
        </p:nvGraphicFramePr>
        <p:xfrm>
          <a:off x="3935414" y="4724400"/>
          <a:ext cx="2663825" cy="1098550"/>
        </p:xfrm>
        <a:graphic>
          <a:graphicData uri="http://schemas.openxmlformats.org/presentationml/2006/ole">
            <mc:AlternateContent xmlns:mc="http://schemas.openxmlformats.org/markup-compatibility/2006">
              <mc:Choice xmlns:v="urn:schemas-microsoft-com:vml" Requires="v">
                <p:oleObj spid="_x0000_s65546" name="Equation" r:id="rId19" imgW="1016000" imgH="419100" progId="Equation.DSMT4">
                  <p:embed/>
                </p:oleObj>
              </mc:Choice>
              <mc:Fallback>
                <p:oleObj name="Equation" r:id="rId19" imgW="1016000" imgH="4191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5414" y="4724400"/>
                        <a:ext cx="2663825"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3789" name="Rectangle 14"/>
          <p:cNvSpPr>
            <a:spLocks noChangeArrowheads="1"/>
          </p:cNvSpPr>
          <p:nvPr/>
        </p:nvSpPr>
        <p:spPr bwMode="auto">
          <a:xfrm>
            <a:off x="1963739" y="5994401"/>
            <a:ext cx="7750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90000"/>
              </a:lnSpc>
              <a:buClr>
                <a:schemeClr val="folHlink"/>
              </a:buClr>
              <a:buSzPct val="60000"/>
              <a:buFont typeface="Wingdings" pitchFamily="2" charset="2"/>
              <a:buNone/>
            </a:pPr>
            <a:r>
              <a:rPr lang="zh-CN" altLang="en-US" sz="2000">
                <a:latin typeface="华文中宋" pitchFamily="2" charset="-122"/>
                <a:ea typeface="华文中宋" pitchFamily="2" charset="-122"/>
              </a:rPr>
              <a:t>对于晶体    </a:t>
            </a:r>
            <a:r>
              <a:rPr lang="zh-CN" altLang="el-GR" sz="2000">
                <a:latin typeface="华文中宋" pitchFamily="2" charset="-122"/>
                <a:ea typeface="华文中宋" pitchFamily="2" charset="-122"/>
              </a:rPr>
              <a:t>为各向异性，</a:t>
            </a:r>
            <a:r>
              <a:rPr lang="zh-CN" altLang="en-US" sz="2000">
                <a:latin typeface="华文中宋" pitchFamily="2" charset="-122"/>
                <a:ea typeface="华文中宋" pitchFamily="2" charset="-122"/>
              </a:rPr>
              <a:t>   </a:t>
            </a:r>
            <a:r>
              <a:rPr lang="zh-CN" altLang="el-GR" sz="2000">
                <a:latin typeface="华文中宋" pitchFamily="2" charset="-122"/>
                <a:ea typeface="华文中宋" pitchFamily="2" charset="-122"/>
              </a:rPr>
              <a:t>是个矩阵应力</a:t>
            </a:r>
            <a:r>
              <a:rPr lang="zh-CN" altLang="en-US" sz="2000">
                <a:latin typeface="华文中宋" pitchFamily="2" charset="-122"/>
                <a:ea typeface="华文中宋" pitchFamily="2" charset="-122"/>
              </a:rPr>
              <a:t>，</a:t>
            </a:r>
            <a:r>
              <a:rPr lang="el-GR" altLang="zh-CN" sz="2000">
                <a:solidFill>
                  <a:srgbClr val="0000CC"/>
                </a:solidFill>
                <a:latin typeface="华文中宋" pitchFamily="2" charset="-122"/>
                <a:ea typeface="华文中宋" pitchFamily="2" charset="-122"/>
              </a:rPr>
              <a:t>T</a:t>
            </a:r>
            <a:r>
              <a:rPr lang="zh-CN" altLang="el-GR" sz="2000">
                <a:solidFill>
                  <a:srgbClr val="0000CC"/>
                </a:solidFill>
                <a:latin typeface="华文中宋" pitchFamily="2" charset="-122"/>
                <a:ea typeface="华文中宋" pitchFamily="2" charset="-122"/>
              </a:rPr>
              <a:t>可以在</a:t>
            </a:r>
            <a:r>
              <a:rPr lang="el-GR" altLang="zh-CN" sz="2000">
                <a:solidFill>
                  <a:srgbClr val="0000CC"/>
                </a:solidFill>
                <a:latin typeface="华文中宋" pitchFamily="2" charset="-122"/>
                <a:ea typeface="华文中宋" pitchFamily="2" charset="-122"/>
              </a:rPr>
              <a:t>6</a:t>
            </a:r>
            <a:r>
              <a:rPr lang="zh-CN" altLang="el-GR" sz="2000">
                <a:solidFill>
                  <a:srgbClr val="0000CC"/>
                </a:solidFill>
                <a:latin typeface="华文中宋" pitchFamily="2" charset="-122"/>
                <a:ea typeface="华文中宋" pitchFamily="2" charset="-122"/>
              </a:rPr>
              <a:t>个方向上施加</a:t>
            </a:r>
            <a:r>
              <a:rPr lang="en-US" altLang="zh-CN" sz="2000">
                <a:latin typeface="华文中宋" pitchFamily="2" charset="-122"/>
                <a:ea typeface="华文中宋" pitchFamily="2" charset="-122"/>
              </a:rPr>
              <a:t>.</a:t>
            </a:r>
          </a:p>
        </p:txBody>
      </p:sp>
      <p:graphicFrame>
        <p:nvGraphicFramePr>
          <p:cNvPr id="203790" name="Object 9"/>
          <p:cNvGraphicFramePr>
            <a:graphicFrameLocks noChangeAspect="1"/>
          </p:cNvGraphicFramePr>
          <p:nvPr/>
        </p:nvGraphicFramePr>
        <p:xfrm>
          <a:off x="3071814" y="6021389"/>
          <a:ext cx="357187" cy="357187"/>
        </p:xfrm>
        <a:graphic>
          <a:graphicData uri="http://schemas.openxmlformats.org/presentationml/2006/ole">
            <mc:AlternateContent xmlns:mc="http://schemas.openxmlformats.org/markup-compatibility/2006">
              <mc:Choice xmlns:v="urn:schemas-microsoft-com:vml" Requires="v">
                <p:oleObj spid="_x0000_s65547" name="公式" r:id="rId21" imgW="139700" imgH="139700" progId="Equation.3">
                  <p:embed/>
                </p:oleObj>
              </mc:Choice>
              <mc:Fallback>
                <p:oleObj name="公式" r:id="rId21" imgW="139700" imgH="1397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71814" y="6021389"/>
                        <a:ext cx="3571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91" name="Object 9"/>
          <p:cNvGraphicFramePr>
            <a:graphicFrameLocks noChangeAspect="1"/>
          </p:cNvGraphicFramePr>
          <p:nvPr/>
        </p:nvGraphicFramePr>
        <p:xfrm>
          <a:off x="4872039" y="6021389"/>
          <a:ext cx="357187" cy="357187"/>
        </p:xfrm>
        <a:graphic>
          <a:graphicData uri="http://schemas.openxmlformats.org/presentationml/2006/ole">
            <mc:AlternateContent xmlns:mc="http://schemas.openxmlformats.org/markup-compatibility/2006">
              <mc:Choice xmlns:v="urn:schemas-microsoft-com:vml" Requires="v">
                <p:oleObj spid="_x0000_s65548" name="公式" r:id="rId23" imgW="139700" imgH="139700" progId="Equation.3">
                  <p:embed/>
                </p:oleObj>
              </mc:Choice>
              <mc:Fallback>
                <p:oleObj name="公式" r:id="rId23" imgW="139700" imgH="1397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72039" y="6021389"/>
                        <a:ext cx="3571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93" name="Object 3"/>
          <p:cNvGraphicFramePr>
            <a:graphicFrameLocks noChangeAspect="1"/>
          </p:cNvGraphicFramePr>
          <p:nvPr/>
        </p:nvGraphicFramePr>
        <p:xfrm>
          <a:off x="2640014" y="3213100"/>
          <a:ext cx="1368425" cy="941388"/>
        </p:xfrm>
        <a:graphic>
          <a:graphicData uri="http://schemas.openxmlformats.org/presentationml/2006/ole">
            <mc:AlternateContent xmlns:mc="http://schemas.openxmlformats.org/markup-compatibility/2006">
              <mc:Choice xmlns:v="urn:schemas-microsoft-com:vml" Requires="v">
                <p:oleObj spid="_x0000_s65549" name="Equation" r:id="rId24" imgW="609600" imgH="419100" progId="Equation.DSMT4">
                  <p:embed/>
                </p:oleObj>
              </mc:Choice>
              <mc:Fallback>
                <p:oleObj name="Equation" r:id="rId24" imgW="609600" imgH="4191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40014" y="3213100"/>
                        <a:ext cx="1368425"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804315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Line 2"/>
          <p:cNvSpPr>
            <a:spLocks noChangeShapeType="1"/>
          </p:cNvSpPr>
          <p:nvPr/>
        </p:nvSpPr>
        <p:spPr bwMode="auto">
          <a:xfrm>
            <a:off x="3575050" y="620713"/>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79" name="Line 3"/>
          <p:cNvSpPr>
            <a:spLocks noChangeShapeType="1"/>
          </p:cNvSpPr>
          <p:nvPr/>
        </p:nvSpPr>
        <p:spPr bwMode="auto">
          <a:xfrm flipV="1">
            <a:off x="5087938" y="620714"/>
            <a:ext cx="0"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0" name="Line 4"/>
          <p:cNvSpPr>
            <a:spLocks noChangeShapeType="1"/>
          </p:cNvSpPr>
          <p:nvPr/>
        </p:nvSpPr>
        <p:spPr bwMode="auto">
          <a:xfrm>
            <a:off x="7319964" y="2924175"/>
            <a:ext cx="7207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1" name="Line 5"/>
          <p:cNvSpPr>
            <a:spLocks noChangeShapeType="1"/>
          </p:cNvSpPr>
          <p:nvPr/>
        </p:nvSpPr>
        <p:spPr bwMode="auto">
          <a:xfrm flipH="1">
            <a:off x="3863976" y="3357563"/>
            <a:ext cx="792163" cy="863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2" name="AutoShape 6"/>
          <p:cNvSpPr>
            <a:spLocks noChangeArrowheads="1"/>
          </p:cNvSpPr>
          <p:nvPr/>
        </p:nvSpPr>
        <p:spPr bwMode="auto">
          <a:xfrm>
            <a:off x="4511675" y="1196976"/>
            <a:ext cx="2808288" cy="2303463"/>
          </a:xfrm>
          <a:prstGeom prst="cube">
            <a:avLst>
              <a:gd name="adj" fmla="val 25000"/>
            </a:avLst>
          </a:prstGeom>
          <a:gradFill rotWithShape="1">
            <a:gsLst>
              <a:gs pos="0">
                <a:srgbClr val="66FFFF">
                  <a:gamma/>
                  <a:tint val="0"/>
                  <a:invGamma/>
                </a:srgbClr>
              </a:gs>
              <a:gs pos="50000">
                <a:srgbClr val="66FFFF"/>
              </a:gs>
              <a:gs pos="100000">
                <a:srgbClr val="66FFFF">
                  <a:gamma/>
                  <a:tint val="0"/>
                  <a:invGamma/>
                </a:srgbClr>
              </a:gs>
            </a:gsLst>
            <a:lin ang="5400000" scaled="1"/>
          </a:gradFill>
          <a:ln w="38100">
            <a:solidFill>
              <a:srgbClr val="0000CC"/>
            </a:solidFill>
            <a:miter lim="800000"/>
            <a:headEnd/>
            <a:tailEnd/>
          </a:ln>
          <a:effectLst>
            <a:prstShdw prst="shdw17" dist="17961" dir="2700000">
              <a:srgbClr val="0000CC">
                <a:gamma/>
                <a:shade val="60000"/>
                <a:invGamma/>
              </a:srgbClr>
            </a:prstShdw>
          </a:effectLst>
        </p:spPr>
        <p:txBody>
          <a:bodyPr wrap="none" anchor="ctr"/>
          <a:lstStyle/>
          <a:p>
            <a:endParaRPr lang="zh-CN" altLang="en-US"/>
          </a:p>
        </p:txBody>
      </p:sp>
      <p:sp>
        <p:nvSpPr>
          <p:cNvPr id="510983" name="Text Box 7"/>
          <p:cNvSpPr txBox="1">
            <a:spLocks noChangeArrowheads="1"/>
          </p:cNvSpPr>
          <p:nvPr/>
        </p:nvSpPr>
        <p:spPr bwMode="auto">
          <a:xfrm>
            <a:off x="4943475" y="188913"/>
            <a:ext cx="2920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Z</a:t>
            </a:r>
          </a:p>
        </p:txBody>
      </p:sp>
      <p:sp>
        <p:nvSpPr>
          <p:cNvPr id="510984" name="Text Box 8"/>
          <p:cNvSpPr txBox="1">
            <a:spLocks noChangeArrowheads="1"/>
          </p:cNvSpPr>
          <p:nvPr/>
        </p:nvSpPr>
        <p:spPr bwMode="auto">
          <a:xfrm>
            <a:off x="3432175" y="3933825"/>
            <a:ext cx="3048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X</a:t>
            </a:r>
          </a:p>
        </p:txBody>
      </p:sp>
      <p:sp>
        <p:nvSpPr>
          <p:cNvPr id="510985" name="Text Box 9"/>
          <p:cNvSpPr txBox="1">
            <a:spLocks noChangeArrowheads="1"/>
          </p:cNvSpPr>
          <p:nvPr/>
        </p:nvSpPr>
        <p:spPr bwMode="auto">
          <a:xfrm>
            <a:off x="8040688" y="2708275"/>
            <a:ext cx="29687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Y</a:t>
            </a:r>
          </a:p>
        </p:txBody>
      </p:sp>
      <p:graphicFrame>
        <p:nvGraphicFramePr>
          <p:cNvPr id="510986" name="Object 10"/>
          <p:cNvGraphicFramePr>
            <a:graphicFrameLocks noGrp="1" noChangeAspect="1"/>
          </p:cNvGraphicFramePr>
          <p:nvPr>
            <p:ph sz="quarter" idx="1"/>
          </p:nvPr>
        </p:nvGraphicFramePr>
        <p:xfrm>
          <a:off x="3792539" y="3284538"/>
          <a:ext cx="352425" cy="576262"/>
        </p:xfrm>
        <a:graphic>
          <a:graphicData uri="http://schemas.openxmlformats.org/presentationml/2006/ole">
            <mc:AlternateContent xmlns:mc="http://schemas.openxmlformats.org/markup-compatibility/2006">
              <mc:Choice xmlns:v="urn:schemas-microsoft-com:vml" Requires="v">
                <p:oleObj spid="_x0000_s66562" name="Equation" r:id="rId3" imgW="139680" imgH="228600" progId="Equation.DSMT4">
                  <p:embed/>
                </p:oleObj>
              </mc:Choice>
              <mc:Fallback>
                <p:oleObj name="Equation" r:id="rId3" imgW="1396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9" y="3284538"/>
                        <a:ext cx="352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88" name="Object 12"/>
          <p:cNvGraphicFramePr>
            <a:graphicFrameLocks noGrp="1" noChangeAspect="1"/>
          </p:cNvGraphicFramePr>
          <p:nvPr>
            <p:ph sz="quarter" idx="2"/>
          </p:nvPr>
        </p:nvGraphicFramePr>
        <p:xfrm>
          <a:off x="6240464" y="2492376"/>
          <a:ext cx="376237" cy="449263"/>
        </p:xfrm>
        <a:graphic>
          <a:graphicData uri="http://schemas.openxmlformats.org/presentationml/2006/ole">
            <mc:AlternateContent xmlns:mc="http://schemas.openxmlformats.org/markup-compatibility/2006">
              <mc:Choice xmlns:v="urn:schemas-microsoft-com:vml" Requires="v">
                <p:oleObj spid="_x0000_s66563" name="Equation" r:id="rId5" imgW="164880" imgH="228600" progId="Equation.DSMT4">
                  <p:embed/>
                </p:oleObj>
              </mc:Choice>
              <mc:Fallback>
                <p:oleObj name="Equation" r:id="rId5" imgW="1648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464" y="2492376"/>
                        <a:ext cx="376237"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1" name="Object 15"/>
          <p:cNvGraphicFramePr>
            <a:graphicFrameLocks noGrp="1" noChangeAspect="1"/>
          </p:cNvGraphicFramePr>
          <p:nvPr>
            <p:ph sz="quarter" idx="3"/>
          </p:nvPr>
        </p:nvGraphicFramePr>
        <p:xfrm>
          <a:off x="7608888" y="2349500"/>
          <a:ext cx="381000" cy="527050"/>
        </p:xfrm>
        <a:graphic>
          <a:graphicData uri="http://schemas.openxmlformats.org/presentationml/2006/ole">
            <mc:AlternateContent xmlns:mc="http://schemas.openxmlformats.org/markup-compatibility/2006">
              <mc:Choice xmlns:v="urn:schemas-microsoft-com:vml" Requires="v">
                <p:oleObj spid="_x0000_s66564"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8888" y="2349500"/>
                        <a:ext cx="3810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0994" name="Line 18"/>
          <p:cNvSpPr>
            <a:spLocks noChangeShapeType="1"/>
          </p:cNvSpPr>
          <p:nvPr/>
        </p:nvSpPr>
        <p:spPr bwMode="auto">
          <a:xfrm flipH="1" flipV="1">
            <a:off x="5880100" y="1268414"/>
            <a:ext cx="719138" cy="288925"/>
          </a:xfrm>
          <a:prstGeom prst="line">
            <a:avLst/>
          </a:prstGeom>
          <a:noFill/>
          <a:ln w="28575">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10995" name="Object 19"/>
          <p:cNvGraphicFramePr>
            <a:graphicFrameLocks noGrp="1" noChangeAspect="1"/>
          </p:cNvGraphicFramePr>
          <p:nvPr>
            <p:ph sz="quarter" idx="4"/>
          </p:nvPr>
        </p:nvGraphicFramePr>
        <p:xfrm>
          <a:off x="5591175" y="1196976"/>
          <a:ext cx="323850" cy="447675"/>
        </p:xfrm>
        <a:graphic>
          <a:graphicData uri="http://schemas.openxmlformats.org/presentationml/2006/ole">
            <mc:AlternateContent xmlns:mc="http://schemas.openxmlformats.org/markup-compatibility/2006">
              <mc:Choice xmlns:v="urn:schemas-microsoft-com:vml" Requires="v">
                <p:oleObj spid="_x0000_s66565" name="Equation" r:id="rId9" imgW="164880" imgH="228600" progId="Equation.DSMT4">
                  <p:embed/>
                </p:oleObj>
              </mc:Choice>
              <mc:Fallback>
                <p:oleObj name="Equation" r:id="rId9" imgW="16488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1175" y="1196976"/>
                        <a:ext cx="32385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8" name="Object 22"/>
          <p:cNvGraphicFramePr>
            <a:graphicFrameLocks noChangeAspect="1"/>
          </p:cNvGraphicFramePr>
          <p:nvPr/>
        </p:nvGraphicFramePr>
        <p:xfrm>
          <a:off x="4656139" y="765175"/>
          <a:ext cx="376237" cy="565150"/>
        </p:xfrm>
        <a:graphic>
          <a:graphicData uri="http://schemas.openxmlformats.org/presentationml/2006/ole">
            <mc:AlternateContent xmlns:mc="http://schemas.openxmlformats.org/markup-compatibility/2006">
              <mc:Choice xmlns:v="urn:schemas-microsoft-com:vml" Requires="v">
                <p:oleObj spid="_x0000_s66566" name="Equation" r:id="rId11" imgW="152280" imgH="228600" progId="Equation.DSMT4">
                  <p:embed/>
                </p:oleObj>
              </mc:Choice>
              <mc:Fallback>
                <p:oleObj name="Equation" r:id="rId11" imgW="1522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6139" y="765175"/>
                        <a:ext cx="376237"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9" name="Object 23"/>
          <p:cNvGraphicFramePr>
            <a:graphicFrameLocks noChangeAspect="1"/>
          </p:cNvGraphicFramePr>
          <p:nvPr/>
        </p:nvGraphicFramePr>
        <p:xfrm>
          <a:off x="6888163" y="1989139"/>
          <a:ext cx="487362" cy="636587"/>
        </p:xfrm>
        <a:graphic>
          <a:graphicData uri="http://schemas.openxmlformats.org/presentationml/2006/ole">
            <mc:AlternateContent xmlns:mc="http://schemas.openxmlformats.org/markup-compatibility/2006">
              <mc:Choice xmlns:v="urn:schemas-microsoft-com:vml" Requires="v">
                <p:oleObj spid="_x0000_s66567" name="Equation" r:id="rId13" imgW="152280" imgH="228600" progId="Equation.DSMT4">
                  <p:embed/>
                </p:oleObj>
              </mc:Choice>
              <mc:Fallback>
                <p:oleObj name="Equation" r:id="rId13" imgW="15228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8163" y="1989139"/>
                        <a:ext cx="487362"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1000" name="Line 24"/>
          <p:cNvSpPr>
            <a:spLocks noChangeShapeType="1"/>
          </p:cNvSpPr>
          <p:nvPr/>
        </p:nvSpPr>
        <p:spPr bwMode="auto">
          <a:xfrm flipV="1">
            <a:off x="6888164" y="1628776"/>
            <a:ext cx="217487" cy="936625"/>
          </a:xfrm>
          <a:prstGeom prst="line">
            <a:avLst/>
          </a:prstGeom>
          <a:noFill/>
          <a:ln w="1270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1" name="Line 25"/>
          <p:cNvSpPr>
            <a:spLocks noChangeShapeType="1"/>
          </p:cNvSpPr>
          <p:nvPr/>
        </p:nvSpPr>
        <p:spPr bwMode="auto">
          <a:xfrm flipH="1" flipV="1">
            <a:off x="5303838" y="1989139"/>
            <a:ext cx="792162" cy="719137"/>
          </a:xfrm>
          <a:prstGeom prst="line">
            <a:avLst/>
          </a:prstGeom>
          <a:noFill/>
          <a:ln w="1905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2" name="Line 26"/>
          <p:cNvSpPr>
            <a:spLocks noChangeShapeType="1"/>
          </p:cNvSpPr>
          <p:nvPr/>
        </p:nvSpPr>
        <p:spPr bwMode="auto">
          <a:xfrm>
            <a:off x="5303838" y="2060576"/>
            <a:ext cx="0" cy="720725"/>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3" name="Line 27"/>
          <p:cNvSpPr>
            <a:spLocks noChangeShapeType="1"/>
          </p:cNvSpPr>
          <p:nvPr/>
        </p:nvSpPr>
        <p:spPr bwMode="auto">
          <a:xfrm flipV="1">
            <a:off x="5375276" y="1989138"/>
            <a:ext cx="792163" cy="0"/>
          </a:xfrm>
          <a:prstGeom prst="line">
            <a:avLst/>
          </a:prstGeom>
          <a:noFill/>
          <a:ln w="317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11004" name="Object 28"/>
          <p:cNvGraphicFramePr>
            <a:graphicFrameLocks noChangeAspect="1"/>
          </p:cNvGraphicFramePr>
          <p:nvPr/>
        </p:nvGraphicFramePr>
        <p:xfrm>
          <a:off x="5303839" y="2492376"/>
          <a:ext cx="420687" cy="504825"/>
        </p:xfrm>
        <a:graphic>
          <a:graphicData uri="http://schemas.openxmlformats.org/presentationml/2006/ole">
            <mc:AlternateContent xmlns:mc="http://schemas.openxmlformats.org/markup-compatibility/2006">
              <mc:Choice xmlns:v="urn:schemas-microsoft-com:vml" Requires="v">
                <p:oleObj spid="_x0000_s66568" name="Equation" r:id="rId15" imgW="190440" imgH="228600" progId="Equation.DSMT4">
                  <p:embed/>
                </p:oleObj>
              </mc:Choice>
              <mc:Fallback>
                <p:oleObj name="Equation" r:id="rId15" imgW="19044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03839" y="2492376"/>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1005" name="Object 29"/>
          <p:cNvGraphicFramePr>
            <a:graphicFrameLocks noChangeAspect="1"/>
          </p:cNvGraphicFramePr>
          <p:nvPr/>
        </p:nvGraphicFramePr>
        <p:xfrm>
          <a:off x="5880100" y="2060576"/>
          <a:ext cx="420688" cy="504825"/>
        </p:xfrm>
        <a:graphic>
          <a:graphicData uri="http://schemas.openxmlformats.org/presentationml/2006/ole">
            <mc:AlternateContent xmlns:mc="http://schemas.openxmlformats.org/markup-compatibility/2006">
              <mc:Choice xmlns:v="urn:schemas-microsoft-com:vml" Requires="v">
                <p:oleObj spid="_x0000_s66569" name="Equation" r:id="rId17" imgW="190440" imgH="228600" progId="Equation.DSMT4">
                  <p:embed/>
                </p:oleObj>
              </mc:Choice>
              <mc:Fallback>
                <p:oleObj name="Equation" r:id="rId17" imgW="19044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80100" y="2060576"/>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1006" name="Line 30"/>
          <p:cNvSpPr>
            <a:spLocks noChangeShapeType="1"/>
          </p:cNvSpPr>
          <p:nvPr/>
        </p:nvSpPr>
        <p:spPr bwMode="auto">
          <a:xfrm>
            <a:off x="5087938" y="1125538"/>
            <a:ext cx="0" cy="1727200"/>
          </a:xfrm>
          <a:prstGeom prst="line">
            <a:avLst/>
          </a:prstGeom>
          <a:noFill/>
          <a:ln w="3175">
            <a:solidFill>
              <a:schemeClr val="tx1"/>
            </a:solidFill>
            <a:prstDash val="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7" name="Line 31"/>
          <p:cNvSpPr>
            <a:spLocks noChangeShapeType="1"/>
          </p:cNvSpPr>
          <p:nvPr/>
        </p:nvSpPr>
        <p:spPr bwMode="auto">
          <a:xfrm flipV="1">
            <a:off x="5087939" y="2924175"/>
            <a:ext cx="2160587" cy="0"/>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8" name="Line 32"/>
          <p:cNvSpPr>
            <a:spLocks noChangeShapeType="1"/>
          </p:cNvSpPr>
          <p:nvPr/>
        </p:nvSpPr>
        <p:spPr bwMode="auto">
          <a:xfrm flipH="1">
            <a:off x="4583114" y="2924176"/>
            <a:ext cx="504825" cy="504825"/>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9" name="TextBox 4"/>
          <p:cNvSpPr txBox="1">
            <a:spLocks noChangeArrowheads="1"/>
          </p:cNvSpPr>
          <p:nvPr/>
        </p:nvSpPr>
        <p:spPr bwMode="auto">
          <a:xfrm>
            <a:off x="2063751" y="4437064"/>
            <a:ext cx="81375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dirty="0">
                <a:latin typeface="华文中宋" pitchFamily="2" charset="-122"/>
                <a:ea typeface="华文中宋" pitchFamily="2" charset="-122"/>
              </a:rPr>
              <a:t>含义：使立方晶系电阻率发生变化的六种外力</a:t>
            </a:r>
          </a:p>
          <a:p>
            <a:pPr eaLnBrk="1" hangingPunct="1">
              <a:spcBef>
                <a:spcPct val="0"/>
              </a:spcBef>
              <a:buFontTx/>
              <a:buNone/>
            </a:pP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1</a:t>
            </a:r>
            <a:r>
              <a:rPr lang="zh-CN" altLang="en-US" sz="2000" dirty="0">
                <a:latin typeface="华文中宋" pitchFamily="2" charset="-122"/>
                <a:ea typeface="华文中宋" pitchFamily="2" charset="-122"/>
              </a:rPr>
              <a:t>）沿</a:t>
            </a:r>
            <a:r>
              <a:rPr lang="en-US" altLang="zh-CN" sz="2000" dirty="0">
                <a:latin typeface="华文中宋" pitchFamily="2" charset="-122"/>
                <a:ea typeface="华文中宋" pitchFamily="2" charset="-122"/>
              </a:rPr>
              <a:t>x</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y</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z</a:t>
            </a:r>
            <a:r>
              <a:rPr lang="zh-CN" altLang="en-US" sz="2000" dirty="0">
                <a:latin typeface="华文中宋" pitchFamily="2" charset="-122"/>
                <a:ea typeface="华文中宋" pitchFamily="2" charset="-122"/>
              </a:rPr>
              <a:t>轴方向应力</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1</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2</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3</a:t>
            </a:r>
            <a:r>
              <a:rPr lang="zh-CN" altLang="en-US" sz="2000" dirty="0">
                <a:latin typeface="华文中宋" pitchFamily="2" charset="-122"/>
                <a:ea typeface="华文中宋" pitchFamily="2" charset="-122"/>
              </a:rPr>
              <a:t>使轴向电阻变化</a:t>
            </a:r>
          </a:p>
          <a:p>
            <a:pPr eaLnBrk="1" hangingPunct="1">
              <a:spcBef>
                <a:spcPct val="0"/>
              </a:spcBef>
              <a:buFontTx/>
              <a:buNone/>
            </a:pPr>
            <a:endParaRPr lang="zh-CN" altLang="en-US" sz="2000" dirty="0">
              <a:latin typeface="华文中宋" pitchFamily="2" charset="-122"/>
              <a:ea typeface="华文中宋" pitchFamily="2" charset="-122"/>
            </a:endParaRPr>
          </a:p>
          <a:p>
            <a:pPr eaLnBrk="1" hangingPunct="1">
              <a:spcBef>
                <a:spcPct val="0"/>
              </a:spcBef>
              <a:buFontTx/>
              <a:buNone/>
            </a:pPr>
            <a:r>
              <a:rPr lang="zh-CN" altLang="en-US" sz="2000" dirty="0">
                <a:latin typeface="华文中宋" pitchFamily="2" charset="-122"/>
                <a:ea typeface="华文中宋" pitchFamily="2" charset="-122"/>
              </a:rPr>
              <a:t>            （</a:t>
            </a:r>
            <a:r>
              <a:rPr lang="en-US" altLang="zh-CN" sz="2000" dirty="0">
                <a:latin typeface="华文中宋" pitchFamily="2" charset="-122"/>
                <a:ea typeface="华文中宋" pitchFamily="2" charset="-122"/>
              </a:rPr>
              <a:t>2</a:t>
            </a:r>
            <a:r>
              <a:rPr lang="zh-CN" altLang="en-US" sz="2000" dirty="0">
                <a:latin typeface="华文中宋" pitchFamily="2" charset="-122"/>
                <a:ea typeface="华文中宋" pitchFamily="2" charset="-122"/>
              </a:rPr>
              <a:t>）使平面</a:t>
            </a:r>
            <a:r>
              <a:rPr lang="en-US" altLang="zh-CN" sz="2000" dirty="0" err="1">
                <a:latin typeface="华文中宋" pitchFamily="2" charset="-122"/>
                <a:ea typeface="华文中宋" pitchFamily="2" charset="-122"/>
              </a:rPr>
              <a:t>yz</a:t>
            </a:r>
            <a:r>
              <a:rPr lang="zh-CN" altLang="en-US" sz="2000" dirty="0">
                <a:latin typeface="华文中宋" pitchFamily="2" charset="-122"/>
                <a:ea typeface="华文中宋" pitchFamily="2" charset="-122"/>
              </a:rPr>
              <a:t>、</a:t>
            </a:r>
            <a:r>
              <a:rPr lang="en-US" altLang="zh-CN" sz="2000" dirty="0" err="1">
                <a:latin typeface="华文中宋" pitchFamily="2" charset="-122"/>
                <a:ea typeface="华文中宋" pitchFamily="2" charset="-122"/>
              </a:rPr>
              <a:t>zx</a:t>
            </a:r>
            <a:r>
              <a:rPr lang="zh-CN" altLang="en-US" sz="2000" dirty="0">
                <a:latin typeface="华文中宋" pitchFamily="2" charset="-122"/>
                <a:ea typeface="华文中宋" pitchFamily="2" charset="-122"/>
              </a:rPr>
              <a:t>、</a:t>
            </a:r>
            <a:r>
              <a:rPr lang="en-US" altLang="zh-CN" sz="2000" dirty="0" err="1">
                <a:latin typeface="华文中宋" pitchFamily="2" charset="-122"/>
                <a:ea typeface="华文中宋" pitchFamily="2" charset="-122"/>
              </a:rPr>
              <a:t>xy</a:t>
            </a:r>
            <a:r>
              <a:rPr lang="zh-CN" altLang="en-US" sz="2000" dirty="0">
                <a:latin typeface="华文中宋" pitchFamily="2" charset="-122"/>
                <a:ea typeface="华文中宋" pitchFamily="2" charset="-122"/>
              </a:rPr>
              <a:t>分别绕</a:t>
            </a:r>
            <a:r>
              <a:rPr lang="en-US" altLang="zh-CN" sz="2000" dirty="0">
                <a:latin typeface="华文中宋" pitchFamily="2" charset="-122"/>
                <a:ea typeface="华文中宋" pitchFamily="2" charset="-122"/>
              </a:rPr>
              <a:t>x</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y</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z</a:t>
            </a:r>
            <a:r>
              <a:rPr lang="zh-CN" altLang="en-US" sz="2000" dirty="0">
                <a:latin typeface="华文中宋" pitchFamily="2" charset="-122"/>
                <a:ea typeface="华文中宋" pitchFamily="2" charset="-122"/>
              </a:rPr>
              <a:t>轴切向力</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4</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5</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6</a:t>
            </a:r>
          </a:p>
          <a:p>
            <a:pPr eaLnBrk="1" hangingPunct="1">
              <a:spcBef>
                <a:spcPct val="0"/>
              </a:spcBef>
              <a:buFontTx/>
              <a:buNone/>
            </a:pPr>
            <a:r>
              <a:rPr lang="zh-CN" altLang="en-US" sz="2000" dirty="0">
                <a:latin typeface="华文中宋" pitchFamily="2" charset="-122"/>
                <a:ea typeface="华文中宋" pitchFamily="2" charset="-122"/>
              </a:rPr>
              <a:t>                    分别对三个轴向电阻率变化有贡献</a:t>
            </a:r>
          </a:p>
        </p:txBody>
      </p:sp>
      <p:grpSp>
        <p:nvGrpSpPr>
          <p:cNvPr id="511010" name="Group 4"/>
          <p:cNvGrpSpPr>
            <a:grpSpLocks/>
          </p:cNvGrpSpPr>
          <p:nvPr/>
        </p:nvGrpSpPr>
        <p:grpSpPr bwMode="auto">
          <a:xfrm>
            <a:off x="7967664" y="333375"/>
            <a:ext cx="2020887" cy="1873250"/>
            <a:chOff x="4140" y="7446"/>
            <a:chExt cx="3780" cy="3264"/>
          </a:xfrm>
        </p:grpSpPr>
        <p:sp>
          <p:nvSpPr>
            <p:cNvPr id="511011"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511012"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511013"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511014"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511015"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511016"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511017"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511018"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511019"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511020"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1"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2"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1023"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4"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5"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6"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1027"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spTree>
    <p:extLst>
      <p:ext uri="{BB962C8B-B14F-4D97-AF65-F5344CB8AC3E}">
        <p14:creationId xmlns:p14="http://schemas.microsoft.com/office/powerpoint/2010/main" val="1038546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826" name="Object 2"/>
          <p:cNvGraphicFramePr>
            <a:graphicFrameLocks noGrp="1" noChangeAspect="1"/>
          </p:cNvGraphicFramePr>
          <p:nvPr>
            <p:ph idx="4294967295"/>
          </p:nvPr>
        </p:nvGraphicFramePr>
        <p:xfrm>
          <a:off x="2881313" y="785813"/>
          <a:ext cx="5929312" cy="2538412"/>
        </p:xfrm>
        <a:graphic>
          <a:graphicData uri="http://schemas.openxmlformats.org/presentationml/2006/ole">
            <mc:AlternateContent xmlns:mc="http://schemas.openxmlformats.org/markup-compatibility/2006">
              <mc:Choice xmlns:v="urn:schemas-microsoft-com:vml" Requires="v">
                <p:oleObj spid="_x0000_s67586" name="Equation" r:id="rId3" imgW="3263900" imgH="1397000" progId="Equation.DSMT4">
                  <p:embed/>
                </p:oleObj>
              </mc:Choice>
              <mc:Fallback>
                <p:oleObj name="Equation" r:id="rId3" imgW="3263900" imgH="1397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785813"/>
                        <a:ext cx="5929312" cy="253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827" name="Text Box 3"/>
          <p:cNvSpPr txBox="1">
            <a:spLocks noChangeArrowheads="1"/>
          </p:cNvSpPr>
          <p:nvPr/>
        </p:nvSpPr>
        <p:spPr bwMode="auto">
          <a:xfrm>
            <a:off x="1952626" y="214313"/>
            <a:ext cx="432117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l-GR" sz="2800">
                <a:latin typeface="Tahoma" pitchFamily="34" charset="0"/>
              </a:rPr>
              <a:t>半导体单晶硅矩阵形式：</a:t>
            </a:r>
            <a:endParaRPr lang="el-GR" altLang="zh-CN" sz="2800">
              <a:latin typeface="Tahoma" pitchFamily="34" charset="0"/>
            </a:endParaRPr>
          </a:p>
          <a:p>
            <a:pPr eaLnBrk="1" hangingPunct="1">
              <a:spcBef>
                <a:spcPct val="50000"/>
              </a:spcBef>
              <a:buFontTx/>
              <a:buNone/>
            </a:pPr>
            <a:endParaRPr lang="en-US" altLang="zh-CN" sz="1800">
              <a:latin typeface="Tahoma" pitchFamily="34" charset="0"/>
            </a:endParaRPr>
          </a:p>
        </p:txBody>
      </p:sp>
      <p:graphicFrame>
        <p:nvGraphicFramePr>
          <p:cNvPr id="205830" name="Object 3"/>
          <p:cNvGraphicFramePr>
            <a:graphicFrameLocks noChangeAspect="1"/>
          </p:cNvGraphicFramePr>
          <p:nvPr/>
        </p:nvGraphicFramePr>
        <p:xfrm>
          <a:off x="1919288" y="3284539"/>
          <a:ext cx="8424862" cy="1095375"/>
        </p:xfrm>
        <a:graphic>
          <a:graphicData uri="http://schemas.openxmlformats.org/presentationml/2006/ole">
            <mc:AlternateContent xmlns:mc="http://schemas.openxmlformats.org/markup-compatibility/2006">
              <mc:Choice xmlns:v="urn:schemas-microsoft-com:vml" Requires="v">
                <p:oleObj spid="_x0000_s67587" name="Equation" r:id="rId5" imgW="3111500" imgH="419100" progId="Equation.DSMT4">
                  <p:embed/>
                </p:oleObj>
              </mc:Choice>
              <mc:Fallback>
                <p:oleObj name="Equation" r:id="rId5" imgW="31115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8" y="3284539"/>
                        <a:ext cx="8424862"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831" name="Object 4"/>
          <p:cNvGraphicFramePr>
            <a:graphicFrameLocks noChangeAspect="1"/>
          </p:cNvGraphicFramePr>
          <p:nvPr/>
        </p:nvGraphicFramePr>
        <p:xfrm>
          <a:off x="1774826" y="4365625"/>
          <a:ext cx="8569325" cy="1125538"/>
        </p:xfrm>
        <a:graphic>
          <a:graphicData uri="http://schemas.openxmlformats.org/presentationml/2006/ole">
            <mc:AlternateContent xmlns:mc="http://schemas.openxmlformats.org/markup-compatibility/2006">
              <mc:Choice xmlns:v="urn:schemas-microsoft-com:vml" Requires="v">
                <p:oleObj spid="_x0000_s67588" name="Equation" r:id="rId7" imgW="3136900" imgH="419100" progId="Equation.DSMT4">
                  <p:embed/>
                </p:oleObj>
              </mc:Choice>
              <mc:Fallback>
                <p:oleObj name="Equation" r:id="rId7" imgW="31369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4826" y="4365625"/>
                        <a:ext cx="8569325"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524000" y="5589240"/>
                <a:ext cx="9191940" cy="971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𝐸</m:t>
                              </m:r>
                            </m:e>
                            <m:sub>
                              <m:r>
                                <a:rPr lang="en-US" altLang="zh-CN" sz="2800" i="1">
                                  <a:latin typeface="Cambria Math"/>
                                </a:rPr>
                                <m:t>3</m:t>
                              </m:r>
                            </m:sub>
                          </m:sSub>
                        </m:num>
                        <m:den>
                          <m:r>
                            <a:rPr lang="zh-CN" altLang="en-US" sz="2800" i="1">
                              <a:latin typeface="Cambria Math"/>
                            </a:rPr>
                            <m:t>𝜌</m:t>
                          </m:r>
                        </m:den>
                      </m:f>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3</m:t>
                          </m:r>
                        </m:sub>
                      </m:sSub>
                      <m:d>
                        <m:dPr>
                          <m:begChr m:val="["/>
                          <m:endChr m:val="]"/>
                          <m:ctrlPr>
                            <a:rPr lang="en-US" altLang="zh-CN" sz="2800" i="1">
                              <a:latin typeface="Cambria Math" panose="02040503050406030204" pitchFamily="18" charset="0"/>
                            </a:rPr>
                          </m:ctrlPr>
                        </m:dPr>
                        <m:e>
                          <m:r>
                            <a:rPr lang="en-US" altLang="zh-CN" sz="2800" i="1">
                              <a:latin typeface="Cambria Math"/>
                            </a:rPr>
                            <m:t>1+</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11</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33</m:t>
                              </m:r>
                            </m:sub>
                          </m:sSub>
                          <m:r>
                            <a:rPr lang="en-US" altLang="zh-CN" sz="2800" i="1">
                              <a:latin typeface="Cambria Math"/>
                            </a:rPr>
                            <m:t>+</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12</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11</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22</m:t>
                                  </m:r>
                                </m:sub>
                              </m:sSub>
                            </m:e>
                          </m:d>
                        </m:e>
                      </m:d>
                      <m:r>
                        <a:rPr lang="en-US" altLang="zh-CN" sz="2800" i="1">
                          <a:latin typeface="Cambria Math"/>
                        </a:rPr>
                        <m:t>+</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44</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1</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13</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2</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23</m:t>
                          </m:r>
                        </m:sub>
                      </m:sSub>
                      <m:r>
                        <a:rPr lang="en-US" altLang="zh-CN" sz="2800" i="1">
                          <a:latin typeface="Cambria Math"/>
                        </a:rPr>
                        <m:t>)</m:t>
                      </m:r>
                    </m:oMath>
                  </m:oMathPara>
                </a14:m>
                <a:endParaRPr lang="zh-CN" altLang="en-US" sz="2800"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0" y="5589239"/>
                <a:ext cx="9191940" cy="971869"/>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34460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6" name="Text Box 4"/>
          <p:cNvSpPr txBox="1">
            <a:spLocks noChangeArrowheads="1"/>
          </p:cNvSpPr>
          <p:nvPr/>
        </p:nvSpPr>
        <p:spPr bwMode="auto">
          <a:xfrm>
            <a:off x="1774825" y="2781301"/>
            <a:ext cx="3510898"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t>2)</a:t>
            </a:r>
            <a:r>
              <a:rPr lang="zh-CN" altLang="en-US" sz="2400" b="1" dirty="0"/>
              <a:t>加横向力，作用力方向</a:t>
            </a:r>
          </a:p>
          <a:p>
            <a:r>
              <a:rPr lang="zh-CN" altLang="en-US" sz="2400" b="1" dirty="0"/>
              <a:t>    与通电电流方向垂直</a:t>
            </a:r>
          </a:p>
        </p:txBody>
      </p:sp>
      <p:sp>
        <p:nvSpPr>
          <p:cNvPr id="515080" name="Rectangle 8"/>
          <p:cNvSpPr>
            <a:spLocks noChangeArrowheads="1"/>
          </p:cNvSpPr>
          <p:nvPr/>
        </p:nvSpPr>
        <p:spPr bwMode="auto">
          <a:xfrm>
            <a:off x="9480550" y="3357563"/>
            <a:ext cx="24237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20000"/>
              </a:spcBef>
              <a:buFont typeface="Wingdings" pitchFamily="2" charset="2"/>
              <a:buNone/>
            </a:pPr>
            <a:r>
              <a:rPr lang="en-US" altLang="zh-CN">
                <a:solidFill>
                  <a:srgbClr val="FF66FF"/>
                </a:solidFill>
              </a:rPr>
              <a:t>I</a:t>
            </a:r>
          </a:p>
        </p:txBody>
      </p:sp>
      <p:sp>
        <p:nvSpPr>
          <p:cNvPr id="515081" name="Line 4"/>
          <p:cNvSpPr>
            <a:spLocks noChangeShapeType="1"/>
          </p:cNvSpPr>
          <p:nvPr/>
        </p:nvSpPr>
        <p:spPr bwMode="auto">
          <a:xfrm flipH="1">
            <a:off x="8040688" y="3573463"/>
            <a:ext cx="1295400"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2" name="Line 5"/>
          <p:cNvSpPr>
            <a:spLocks noChangeShapeType="1"/>
          </p:cNvSpPr>
          <p:nvPr/>
        </p:nvSpPr>
        <p:spPr bwMode="auto">
          <a:xfrm>
            <a:off x="6816725" y="2852739"/>
            <a:ext cx="0" cy="554037"/>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4" name="Rectangle 2"/>
          <p:cNvSpPr>
            <a:spLocks noChangeArrowheads="1"/>
          </p:cNvSpPr>
          <p:nvPr/>
        </p:nvSpPr>
        <p:spPr bwMode="auto">
          <a:xfrm>
            <a:off x="1524000" y="4221163"/>
            <a:ext cx="1441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0" hangingPunct="0">
              <a:defRPr sz="4400">
                <a:solidFill>
                  <a:schemeClr val="tx1"/>
                </a:solidFill>
                <a:latin typeface="Calibri" pitchFamily="34" charset="0"/>
                <a:ea typeface="宋体" pitchFamily="2" charset="-122"/>
              </a:defRPr>
            </a:lvl1pPr>
            <a:lvl2pPr algn="ctr" eaLnBrk="0" hangingPunct="0">
              <a:defRPr sz="4400">
                <a:solidFill>
                  <a:schemeClr val="tx1"/>
                </a:solidFill>
                <a:latin typeface="Calibri" pitchFamily="34" charset="0"/>
                <a:ea typeface="宋体" pitchFamily="2" charset="-122"/>
              </a:defRPr>
            </a:lvl2pPr>
            <a:lvl3pPr algn="ctr" eaLnBrk="0" hangingPunct="0">
              <a:defRPr sz="4400">
                <a:solidFill>
                  <a:schemeClr val="tx1"/>
                </a:solidFill>
                <a:latin typeface="Calibri" pitchFamily="34" charset="0"/>
                <a:ea typeface="宋体" pitchFamily="2" charset="-122"/>
              </a:defRPr>
            </a:lvl3pPr>
            <a:lvl4pPr algn="ctr" eaLnBrk="0" hangingPunct="0">
              <a:defRPr sz="4400">
                <a:solidFill>
                  <a:schemeClr val="tx1"/>
                </a:solidFill>
                <a:latin typeface="Calibri" pitchFamily="34" charset="0"/>
                <a:ea typeface="宋体" pitchFamily="2" charset="-122"/>
              </a:defRPr>
            </a:lvl4pPr>
            <a:lvl5pPr algn="ctr" eaLnBrk="0" hangingPunct="0">
              <a:defRPr sz="4400">
                <a:solidFill>
                  <a:schemeClr val="tx1"/>
                </a:solidFill>
                <a:latin typeface="Calibri" pitchFamily="34" charset="0"/>
                <a:ea typeface="宋体" pitchFamily="2" charset="-122"/>
              </a:defRPr>
            </a:lvl5pPr>
            <a:lvl6pPr marL="457200" algn="ctr"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eaLnBrk="0" fontAlgn="base" hangingPunct="0">
              <a:spcBef>
                <a:spcPct val="0"/>
              </a:spcBef>
              <a:spcAft>
                <a:spcPct val="0"/>
              </a:spcAft>
              <a:defRPr sz="4400">
                <a:solidFill>
                  <a:schemeClr val="tx1"/>
                </a:solidFill>
                <a:latin typeface="Calibri" pitchFamily="34" charset="0"/>
                <a:ea typeface="宋体" pitchFamily="2" charset="-122"/>
              </a:defRPr>
            </a:lvl9pPr>
          </a:lstStyle>
          <a:p>
            <a:pPr eaLnBrk="1" hangingPunct="1"/>
            <a:r>
              <a:rPr lang="en-US" altLang="zh-CN" sz="2400">
                <a:latin typeface="华文中宋" pitchFamily="2" charset="-122"/>
                <a:ea typeface="华文中宋" pitchFamily="2" charset="-122"/>
              </a:rPr>
              <a:t>3) </a:t>
            </a:r>
            <a:r>
              <a:rPr lang="zh-CN" altLang="en-US" sz="2400">
                <a:latin typeface="华文中宋" pitchFamily="2" charset="-122"/>
                <a:ea typeface="华文中宋" pitchFamily="2" charset="-122"/>
              </a:rPr>
              <a:t>实际</a:t>
            </a:r>
          </a:p>
        </p:txBody>
      </p:sp>
      <p:pic>
        <p:nvPicPr>
          <p:cNvPr id="515085" name="Picture 3"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216" y="3814763"/>
            <a:ext cx="531388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86" name="Text Box 4"/>
          <p:cNvSpPr txBox="1">
            <a:spLocks noChangeArrowheads="1"/>
          </p:cNvSpPr>
          <p:nvPr/>
        </p:nvSpPr>
        <p:spPr bwMode="auto">
          <a:xfrm>
            <a:off x="2493963" y="6240461"/>
            <a:ext cx="6964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dirty="0">
                <a:latin typeface="华文中宋" pitchFamily="2" charset="-122"/>
                <a:ea typeface="华文中宋" pitchFamily="2" charset="-122"/>
              </a:rPr>
              <a:t>薄膜制作方法：真空蒸镀，溅射，</a:t>
            </a:r>
            <a:r>
              <a:rPr lang="en-US" altLang="zh-CN" sz="2400" dirty="0">
                <a:latin typeface="华文中宋" pitchFamily="2" charset="-122"/>
                <a:ea typeface="华文中宋" pitchFamily="2" charset="-122"/>
              </a:rPr>
              <a:t>CVD</a:t>
            </a:r>
            <a:r>
              <a:rPr lang="zh-CN" altLang="en-US" sz="2400" dirty="0">
                <a:latin typeface="华文中宋" pitchFamily="2" charset="-122"/>
                <a:ea typeface="华文中宋" pitchFamily="2" charset="-122"/>
              </a:rPr>
              <a:t>，刻蚀技术</a:t>
            </a:r>
          </a:p>
        </p:txBody>
      </p:sp>
      <p:sp>
        <p:nvSpPr>
          <p:cNvPr id="515087" name="AutoShape 3"/>
          <p:cNvSpPr>
            <a:spLocks noChangeArrowheads="1"/>
          </p:cNvSpPr>
          <p:nvPr/>
        </p:nvSpPr>
        <p:spPr bwMode="auto">
          <a:xfrm>
            <a:off x="5591175" y="3284539"/>
            <a:ext cx="2667000" cy="681037"/>
          </a:xfrm>
          <a:prstGeom prst="cube">
            <a:avLst>
              <a:gd name="adj" fmla="val 48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515088" name="Line 6"/>
          <p:cNvSpPr>
            <a:spLocks noChangeShapeType="1"/>
          </p:cNvSpPr>
          <p:nvPr/>
        </p:nvSpPr>
        <p:spPr bwMode="auto">
          <a:xfrm flipV="1">
            <a:off x="6240463" y="3644900"/>
            <a:ext cx="469900" cy="503238"/>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9" name="Rectangle 17"/>
          <p:cNvSpPr>
            <a:spLocks noChangeArrowheads="1"/>
          </p:cNvSpPr>
          <p:nvPr/>
        </p:nvSpPr>
        <p:spPr bwMode="auto">
          <a:xfrm>
            <a:off x="5808663" y="3644900"/>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0" name="Rectangle 18"/>
          <p:cNvSpPr>
            <a:spLocks noChangeArrowheads="1"/>
          </p:cNvSpPr>
          <p:nvPr/>
        </p:nvSpPr>
        <p:spPr bwMode="auto">
          <a:xfrm>
            <a:off x="6959600" y="2852738"/>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1" name="Text Box 19"/>
          <p:cNvSpPr txBox="1">
            <a:spLocks noChangeArrowheads="1"/>
          </p:cNvSpPr>
          <p:nvPr/>
        </p:nvSpPr>
        <p:spPr bwMode="auto">
          <a:xfrm>
            <a:off x="2279650" y="211138"/>
            <a:ext cx="2160588" cy="519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solidFill>
                  <a:srgbClr val="0000CC"/>
                </a:solidFill>
              </a:rPr>
              <a:t>2</a:t>
            </a:r>
            <a:r>
              <a:rPr lang="zh-CN" altLang="en-US" sz="2800" b="1">
                <a:solidFill>
                  <a:srgbClr val="0000CC"/>
                </a:solidFill>
              </a:rPr>
              <a:t>．实际应用</a:t>
            </a:r>
          </a:p>
        </p:txBody>
      </p:sp>
      <p:sp>
        <p:nvSpPr>
          <p:cNvPr id="515092" name="Text Box 20"/>
          <p:cNvSpPr txBox="1">
            <a:spLocks noChangeArrowheads="1"/>
          </p:cNvSpPr>
          <p:nvPr/>
        </p:nvSpPr>
        <p:spPr bwMode="auto">
          <a:xfrm>
            <a:off x="1703388" y="836614"/>
            <a:ext cx="3725700"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t>1</a:t>
            </a:r>
            <a:r>
              <a:rPr lang="zh-CN" altLang="en-US" sz="2400" b="1" dirty="0"/>
              <a:t>）外加纵向应力，作用力</a:t>
            </a:r>
          </a:p>
          <a:p>
            <a:r>
              <a:rPr lang="zh-CN" altLang="en-US" sz="2400" b="1" dirty="0"/>
              <a:t>     与通电电流一致</a:t>
            </a:r>
          </a:p>
        </p:txBody>
      </p:sp>
      <p:sp>
        <p:nvSpPr>
          <p:cNvPr id="515093" name="AutoShape 3"/>
          <p:cNvSpPr>
            <a:spLocks noChangeArrowheads="1"/>
          </p:cNvSpPr>
          <p:nvPr/>
        </p:nvSpPr>
        <p:spPr bwMode="auto">
          <a:xfrm>
            <a:off x="4008438" y="1844675"/>
            <a:ext cx="2667000" cy="681038"/>
          </a:xfrm>
          <a:prstGeom prst="cube">
            <a:avLst>
              <a:gd name="adj" fmla="val 48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515094" name="Line 4"/>
          <p:cNvSpPr>
            <a:spLocks noChangeShapeType="1"/>
          </p:cNvSpPr>
          <p:nvPr/>
        </p:nvSpPr>
        <p:spPr bwMode="auto">
          <a:xfrm flipH="1">
            <a:off x="6600825" y="2060575"/>
            <a:ext cx="1079500"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95" name="Line 5"/>
          <p:cNvSpPr>
            <a:spLocks noChangeShapeType="1"/>
          </p:cNvSpPr>
          <p:nvPr/>
        </p:nvSpPr>
        <p:spPr bwMode="auto">
          <a:xfrm flipH="1">
            <a:off x="6456364" y="2205038"/>
            <a:ext cx="1152525" cy="0"/>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96" name="Rectangle 24"/>
          <p:cNvSpPr>
            <a:spLocks noChangeArrowheads="1"/>
          </p:cNvSpPr>
          <p:nvPr/>
        </p:nvSpPr>
        <p:spPr bwMode="auto">
          <a:xfrm>
            <a:off x="7680325" y="1700213"/>
            <a:ext cx="24237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20000"/>
              </a:spcBef>
              <a:buFont typeface="Wingdings" pitchFamily="2" charset="2"/>
              <a:buNone/>
            </a:pPr>
            <a:r>
              <a:rPr lang="en-US" altLang="zh-CN">
                <a:solidFill>
                  <a:srgbClr val="FF66FF"/>
                </a:solidFill>
              </a:rPr>
              <a:t>I</a:t>
            </a:r>
          </a:p>
        </p:txBody>
      </p:sp>
      <p:sp>
        <p:nvSpPr>
          <p:cNvPr id="515097" name="Rectangle 25"/>
          <p:cNvSpPr>
            <a:spLocks noChangeArrowheads="1"/>
          </p:cNvSpPr>
          <p:nvPr/>
        </p:nvSpPr>
        <p:spPr bwMode="auto">
          <a:xfrm>
            <a:off x="7464425" y="2060575"/>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8" name="Rectangle 8"/>
          <p:cNvSpPr>
            <a:spLocks noChangeArrowheads="1"/>
          </p:cNvSpPr>
          <p:nvPr/>
        </p:nvSpPr>
        <p:spPr bwMode="auto">
          <a:xfrm>
            <a:off x="9551989" y="476250"/>
            <a:ext cx="288925" cy="649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515099" name="Rectangle 10"/>
          <p:cNvSpPr>
            <a:spLocks noChangeArrowheads="1"/>
          </p:cNvSpPr>
          <p:nvPr/>
        </p:nvSpPr>
        <p:spPr bwMode="auto">
          <a:xfrm>
            <a:off x="9551989" y="1412875"/>
            <a:ext cx="287337"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515100" name="Text Box 14"/>
          <p:cNvSpPr txBox="1">
            <a:spLocks noChangeArrowheads="1"/>
          </p:cNvSpPr>
          <p:nvPr/>
        </p:nvSpPr>
        <p:spPr bwMode="auto">
          <a:xfrm>
            <a:off x="8401050" y="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E</a:t>
            </a:r>
          </a:p>
        </p:txBody>
      </p:sp>
      <p:sp>
        <p:nvSpPr>
          <p:cNvPr id="515101" name="Text Box 15"/>
          <p:cNvSpPr txBox="1">
            <a:spLocks noChangeArrowheads="1"/>
          </p:cNvSpPr>
          <p:nvPr/>
        </p:nvSpPr>
        <p:spPr bwMode="auto">
          <a:xfrm>
            <a:off x="10056813" y="16287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U</a:t>
            </a:r>
          </a:p>
        </p:txBody>
      </p:sp>
      <p:cxnSp>
        <p:nvCxnSpPr>
          <p:cNvPr id="515102" name="AutoShape 30"/>
          <p:cNvCxnSpPr>
            <a:cxnSpLocks noChangeShapeType="1"/>
            <a:endCxn id="515098" idx="0"/>
          </p:cNvCxnSpPr>
          <p:nvPr/>
        </p:nvCxnSpPr>
        <p:spPr bwMode="auto">
          <a:xfrm>
            <a:off x="8904288" y="188914"/>
            <a:ext cx="792162" cy="287337"/>
          </a:xfrm>
          <a:prstGeom prst="bentConnector2">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515103" name="Line 31"/>
          <p:cNvSpPr>
            <a:spLocks noChangeShapeType="1"/>
          </p:cNvSpPr>
          <p:nvPr/>
        </p:nvSpPr>
        <p:spPr bwMode="auto">
          <a:xfrm>
            <a:off x="9696450" y="1125539"/>
            <a:ext cx="0"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cxnSp>
        <p:nvCxnSpPr>
          <p:cNvPr id="515104" name="AutoShape 32"/>
          <p:cNvCxnSpPr>
            <a:cxnSpLocks noChangeShapeType="1"/>
            <a:stCxn id="515099" idx="2"/>
          </p:cNvCxnSpPr>
          <p:nvPr/>
        </p:nvCxnSpPr>
        <p:spPr bwMode="auto">
          <a:xfrm rot="5400000">
            <a:off x="9191626" y="1844676"/>
            <a:ext cx="288925" cy="720725"/>
          </a:xfrm>
          <a:prstGeom prst="bentConnector2">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515105" name="Line 33"/>
          <p:cNvSpPr>
            <a:spLocks noChangeShapeType="1"/>
          </p:cNvSpPr>
          <p:nvPr/>
        </p:nvSpPr>
        <p:spPr bwMode="auto">
          <a:xfrm>
            <a:off x="9696450" y="2349500"/>
            <a:ext cx="6477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5107" name="Line 35"/>
          <p:cNvSpPr>
            <a:spLocks noChangeShapeType="1"/>
          </p:cNvSpPr>
          <p:nvPr/>
        </p:nvSpPr>
        <p:spPr bwMode="auto">
          <a:xfrm>
            <a:off x="9696450" y="1268413"/>
            <a:ext cx="6477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5108" name="Line 18"/>
          <p:cNvSpPr>
            <a:spLocks noChangeShapeType="1"/>
          </p:cNvSpPr>
          <p:nvPr/>
        </p:nvSpPr>
        <p:spPr bwMode="auto">
          <a:xfrm flipV="1">
            <a:off x="9625013" y="2133601"/>
            <a:ext cx="0" cy="3603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109" name="Rectangle 37"/>
          <p:cNvSpPr>
            <a:spLocks noChangeArrowheads="1"/>
          </p:cNvSpPr>
          <p:nvPr/>
        </p:nvSpPr>
        <p:spPr bwMode="auto">
          <a:xfrm>
            <a:off x="9336088" y="2565400"/>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110" name="Rectangle 38"/>
          <p:cNvSpPr>
            <a:spLocks noChangeArrowheads="1"/>
          </p:cNvSpPr>
          <p:nvPr/>
        </p:nvSpPr>
        <p:spPr bwMode="auto">
          <a:xfrm>
            <a:off x="8975725" y="1196975"/>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111" name="Line 16"/>
          <p:cNvSpPr>
            <a:spLocks noChangeShapeType="1"/>
          </p:cNvSpPr>
          <p:nvPr/>
        </p:nvSpPr>
        <p:spPr bwMode="auto">
          <a:xfrm>
            <a:off x="8975725" y="1773238"/>
            <a:ext cx="503238" cy="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1426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AEDE444-29DD-444F-AB3F-BCC4E16A32AF}"/>
              </a:ext>
            </a:extLst>
          </p:cNvPr>
          <p:cNvSpPr/>
          <p:nvPr/>
        </p:nvSpPr>
        <p:spPr>
          <a:xfrm>
            <a:off x="8349545" y="3687782"/>
            <a:ext cx="2185214" cy="461665"/>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探测最“羞涩”粒子</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zh-CN" sz="1200" b="1" dirty="0">
                <a:solidFill>
                  <a:srgbClr val="0000CC"/>
                </a:solidFill>
                <a:latin typeface="微软雅黑" panose="020B0503020204020204" pitchFamily="34" charset="-122"/>
                <a:ea typeface="微软雅黑" panose="020B0503020204020204" pitchFamily="34" charset="-122"/>
              </a:rPr>
              <a:t>的微型探测器</a:t>
            </a:r>
            <a:r>
              <a:rPr lang="zh-CN" altLang="en-US" sz="1200" b="1" dirty="0">
                <a:solidFill>
                  <a:srgbClr val="0000CC"/>
                </a:solidFill>
                <a:latin typeface="微软雅黑" panose="020B0503020204020204" pitchFamily="34" charset="-122"/>
                <a:ea typeface="微软雅黑" panose="020B0503020204020204" pitchFamily="34" charset="-122"/>
              </a:rPr>
              <a:t>（微波炉大小）</a:t>
            </a:r>
            <a:endParaRPr lang="zh-CN" altLang="zh-CN" sz="1200" dirty="0">
              <a:solidFill>
                <a:srgbClr val="0000CC"/>
              </a:solidFill>
              <a:latin typeface="微软雅黑" panose="020B0503020204020204" pitchFamily="34" charset="-122"/>
              <a:ea typeface="微软雅黑" panose="020B0503020204020204" pitchFamily="34" charset="-122"/>
            </a:endParaRPr>
          </a:p>
        </p:txBody>
      </p:sp>
      <p:pic>
        <p:nvPicPr>
          <p:cNvPr id="5" name="图片 4" descr="http://image109.360doc.com/DownloadImg/2018/01/0707/121187826_25_20180107075002159.jpg">
            <a:extLst>
              <a:ext uri="{FF2B5EF4-FFF2-40B4-BE49-F238E27FC236}">
                <a16:creationId xmlns:a16="http://schemas.microsoft.com/office/drawing/2014/main" id="{1266A304-14E7-40A5-AE9A-3F93743EE55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16280" y="2296950"/>
            <a:ext cx="1392628" cy="1360054"/>
          </a:xfrm>
          <a:prstGeom prst="rect">
            <a:avLst/>
          </a:prstGeom>
          <a:noFill/>
          <a:ln>
            <a:noFill/>
          </a:ln>
        </p:spPr>
      </p:pic>
      <p:sp>
        <p:nvSpPr>
          <p:cNvPr id="10" name="矩形 9">
            <a:extLst>
              <a:ext uri="{FF2B5EF4-FFF2-40B4-BE49-F238E27FC236}">
                <a16:creationId xmlns:a16="http://schemas.microsoft.com/office/drawing/2014/main" id="{6AFB7909-F58D-4EBD-BD82-47C6FFB26214}"/>
              </a:ext>
            </a:extLst>
          </p:cNvPr>
          <p:cNvSpPr/>
          <p:nvPr/>
        </p:nvSpPr>
        <p:spPr>
          <a:xfrm>
            <a:off x="8160230" y="5872296"/>
            <a:ext cx="2185214" cy="523220"/>
          </a:xfrm>
          <a:prstGeom prst="rect">
            <a:avLst/>
          </a:prstGeom>
        </p:spPr>
        <p:txBody>
          <a:bodyPr wrap="square">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ATLAS</a:t>
            </a:r>
            <a:r>
              <a:rPr lang="zh-CN" altLang="en-US" sz="1400" b="1" dirty="0">
                <a:solidFill>
                  <a:srgbClr val="FF0000"/>
                </a:solidFill>
                <a:latin typeface="微软雅黑" panose="020B0503020204020204" pitchFamily="34" charset="-122"/>
                <a:ea typeface="微软雅黑" panose="020B0503020204020204" pitchFamily="34" charset="-122"/>
              </a:rPr>
              <a:t>是大型强子对撞机</a:t>
            </a:r>
            <a:endParaRPr lang="en-US" altLang="zh-CN" sz="1400" b="1" dirty="0">
              <a:solidFill>
                <a:srgbClr val="FF0000"/>
              </a:solidFill>
              <a:latin typeface="微软雅黑" panose="020B0503020204020204" pitchFamily="34" charset="-122"/>
              <a:ea typeface="微软雅黑" panose="020B0503020204020204" pitchFamily="34" charset="-122"/>
            </a:endParaRPr>
          </a:p>
          <a:p>
            <a:r>
              <a:rPr lang="zh-CN" altLang="en-US" sz="1400" b="1" dirty="0">
                <a:solidFill>
                  <a:srgbClr val="FF0000"/>
                </a:solidFill>
                <a:latin typeface="微软雅黑" panose="020B0503020204020204" pitchFamily="34" charset="-122"/>
                <a:ea typeface="微软雅黑" panose="020B0503020204020204" pitchFamily="34" charset="-122"/>
              </a:rPr>
              <a:t>两个通用探测器中的一个</a:t>
            </a:r>
          </a:p>
        </p:txBody>
      </p:sp>
      <p:pic>
        <p:nvPicPr>
          <p:cNvPr id="13" name="内容占位符 3" descr="完全放入液体亚低温保持器后拍到的第一个ATLAS内部探测器端盖照片U1235P2DT20080812103308.jpg">
            <a:extLst>
              <a:ext uri="{FF2B5EF4-FFF2-40B4-BE49-F238E27FC236}">
                <a16:creationId xmlns:a16="http://schemas.microsoft.com/office/drawing/2014/main" id="{ADABED6B-84AB-48E2-B67A-3D609A3F82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13580" y="4197330"/>
            <a:ext cx="2044886" cy="1238306"/>
          </a:xfrm>
          <a:prstGeom prst="rect">
            <a:avLst/>
          </a:prstGeom>
        </p:spPr>
      </p:pic>
      <p:sp>
        <p:nvSpPr>
          <p:cNvPr id="11" name="矩形 10">
            <a:extLst>
              <a:ext uri="{FF2B5EF4-FFF2-40B4-BE49-F238E27FC236}">
                <a16:creationId xmlns:a16="http://schemas.microsoft.com/office/drawing/2014/main" id="{61326C29-2F6F-4892-ACB5-5F696A7832B9}"/>
              </a:ext>
            </a:extLst>
          </p:cNvPr>
          <p:cNvSpPr/>
          <p:nvPr/>
        </p:nvSpPr>
        <p:spPr>
          <a:xfrm>
            <a:off x="8507885" y="1496732"/>
            <a:ext cx="1818831" cy="523220"/>
          </a:xfrm>
          <a:prstGeom prst="rect">
            <a:avLst/>
          </a:prstGeom>
        </p:spPr>
        <p:txBody>
          <a:bodyPr wrap="non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2000</a:t>
            </a:r>
            <a:r>
              <a:rPr lang="zh-CN" altLang="en-US" sz="1400" b="1" dirty="0">
                <a:solidFill>
                  <a:srgbClr val="0000CC"/>
                </a:solidFill>
                <a:latin typeface="微软雅黑" panose="020B0503020204020204" pitchFamily="34" charset="-122"/>
                <a:ea typeface="微软雅黑" panose="020B0503020204020204" pitchFamily="34" charset="-122"/>
              </a:rPr>
              <a:t>万像素</a:t>
            </a:r>
            <a:endParaRPr lang="en-US" altLang="zh-CN" sz="1400" b="1" dirty="0">
              <a:solidFill>
                <a:srgbClr val="0000CC"/>
              </a:solidFill>
              <a:latin typeface="微软雅黑" panose="020B0503020204020204" pitchFamily="34" charset="-122"/>
              <a:ea typeface="微软雅黑" panose="020B0503020204020204" pitchFamily="34" charset="-122"/>
            </a:endParaRPr>
          </a:p>
          <a:p>
            <a:r>
              <a:rPr lang="en-US" altLang="zh-CN" sz="1400" b="1" dirty="0">
                <a:solidFill>
                  <a:srgbClr val="0000CC"/>
                </a:solidFill>
                <a:latin typeface="微软雅黑" panose="020B0503020204020204" pitchFamily="34" charset="-122"/>
                <a:ea typeface="微软雅黑" panose="020B0503020204020204" pitchFamily="34" charset="-122"/>
              </a:rPr>
              <a:t>CCD</a:t>
            </a:r>
            <a:r>
              <a:rPr lang="zh-CN" altLang="en-US" sz="1400" b="1" dirty="0">
                <a:solidFill>
                  <a:srgbClr val="0000CC"/>
                </a:solidFill>
                <a:latin typeface="微软雅黑" panose="020B0503020204020204" pitchFamily="34" charset="-122"/>
                <a:ea typeface="微软雅黑" panose="020B0503020204020204" pitchFamily="34" charset="-122"/>
              </a:rPr>
              <a:t>图像传感器芯片</a:t>
            </a:r>
            <a:endParaRPr lang="en-US" altLang="zh-CN" sz="1400" b="1" dirty="0">
              <a:solidFill>
                <a:srgbClr val="0000CC"/>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205A7DBB-4079-4EA1-AEC5-D7B9227C7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201" y="200301"/>
            <a:ext cx="2449244" cy="1296059"/>
          </a:xfrm>
          <a:prstGeom prst="rect">
            <a:avLst/>
          </a:prstGeom>
        </p:spPr>
      </p:pic>
      <p:sp>
        <p:nvSpPr>
          <p:cNvPr id="16" name="文本框 15">
            <a:extLst>
              <a:ext uri="{FF2B5EF4-FFF2-40B4-BE49-F238E27FC236}">
                <a16:creationId xmlns:a16="http://schemas.microsoft.com/office/drawing/2014/main" id="{14D75CA4-36EF-4B69-A0F1-C0AB5BA5DE53}"/>
              </a:ext>
            </a:extLst>
          </p:cNvPr>
          <p:cNvSpPr txBox="1"/>
          <p:nvPr/>
        </p:nvSpPr>
        <p:spPr>
          <a:xfrm>
            <a:off x="2251549" y="380072"/>
            <a:ext cx="1912703" cy="461665"/>
          </a:xfrm>
          <a:prstGeom prst="rect">
            <a:avLst/>
          </a:prstGeom>
          <a:noFill/>
        </p:spPr>
        <p:txBody>
          <a:bodyPr wrap="none" rtlCol="0">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、发展方向</a:t>
            </a:r>
          </a:p>
        </p:txBody>
      </p:sp>
      <p:sp>
        <p:nvSpPr>
          <p:cNvPr id="14" name="文本框 13">
            <a:extLst>
              <a:ext uri="{FF2B5EF4-FFF2-40B4-BE49-F238E27FC236}">
                <a16:creationId xmlns:a16="http://schemas.microsoft.com/office/drawing/2014/main" id="{0D9AFF89-6395-466F-983B-328CB69FF72B}"/>
              </a:ext>
            </a:extLst>
          </p:cNvPr>
          <p:cNvSpPr txBox="1"/>
          <p:nvPr/>
        </p:nvSpPr>
        <p:spPr>
          <a:xfrm>
            <a:off x="2538946" y="841736"/>
            <a:ext cx="5674634"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新原理、新结构、新材料、新工艺</a:t>
            </a:r>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微型化、智能化、可移动性</a:t>
            </a: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无线网络化。</a:t>
            </a:r>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精度高、寿命长、高可靠、信息安全、安全保密</a:t>
            </a:r>
            <a:endParaRPr lang="en-US" altLang="zh-CN" sz="20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201ECC5-B27B-4605-A682-81404949A770}"/>
              </a:ext>
            </a:extLst>
          </p:cNvPr>
          <p:cNvSpPr txBox="1"/>
          <p:nvPr/>
        </p:nvSpPr>
        <p:spPr>
          <a:xfrm>
            <a:off x="2259563" y="2454752"/>
            <a:ext cx="1904689" cy="461665"/>
          </a:xfrm>
          <a:prstGeom prst="rect">
            <a:avLst/>
          </a:prstGeom>
          <a:noFill/>
        </p:spPr>
        <p:txBody>
          <a:bodyPr wrap="none" rtlCol="0">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、国际态势</a:t>
            </a:r>
          </a:p>
        </p:txBody>
      </p:sp>
      <p:sp>
        <p:nvSpPr>
          <p:cNvPr id="21" name="矩形 20">
            <a:extLst>
              <a:ext uri="{FF2B5EF4-FFF2-40B4-BE49-F238E27FC236}">
                <a16:creationId xmlns:a16="http://schemas.microsoft.com/office/drawing/2014/main" id="{D29140CA-0507-4242-9082-CA7C65F5DED2}"/>
              </a:ext>
            </a:extLst>
          </p:cNvPr>
          <p:cNvSpPr/>
          <p:nvPr/>
        </p:nvSpPr>
        <p:spPr>
          <a:xfrm>
            <a:off x="2784038" y="4354818"/>
            <a:ext cx="5376598" cy="923330"/>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全球从事传感器研制与生产厂家约为</a:t>
            </a:r>
            <a:r>
              <a:rPr lang="en-US" altLang="zh-CN" b="1" dirty="0">
                <a:solidFill>
                  <a:srgbClr val="FF0000"/>
                </a:solidFill>
                <a:latin typeface="微软雅黑" panose="020B0503020204020204" pitchFamily="34" charset="-122"/>
                <a:ea typeface="微软雅黑" panose="020B0503020204020204" pitchFamily="34" charset="-122"/>
              </a:rPr>
              <a:t>6500</a:t>
            </a:r>
            <a:r>
              <a:rPr lang="zh-CN" altLang="en-US" b="1" dirty="0">
                <a:solidFill>
                  <a:srgbClr val="FF0000"/>
                </a:solidFill>
                <a:latin typeface="微软雅黑" panose="020B0503020204020204" pitchFamily="34" charset="-122"/>
                <a:ea typeface="微软雅黑" panose="020B0503020204020204" pitchFamily="34" charset="-122"/>
              </a:rPr>
              <a:t>多家</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美国、欧洲、日本均超过</a:t>
            </a:r>
            <a:r>
              <a:rPr lang="en-US" altLang="zh-CN" b="1" dirty="0">
                <a:latin typeface="微软雅黑" panose="020B0503020204020204" pitchFamily="34" charset="-122"/>
                <a:ea typeface="微软雅黑" panose="020B0503020204020204" pitchFamily="34" charset="-122"/>
              </a:rPr>
              <a:t>1000</a:t>
            </a:r>
            <a:r>
              <a:rPr lang="zh-CN" altLang="en-US" b="1" dirty="0">
                <a:latin typeface="微软雅黑" panose="020B0503020204020204" pitchFamily="34" charset="-122"/>
                <a:ea typeface="微软雅黑" panose="020B0503020204020204" pitchFamily="34" charset="-122"/>
              </a:rPr>
              <a:t>家、</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      俄罗斯</a:t>
            </a:r>
            <a:r>
              <a:rPr lang="en-US" altLang="zh-CN" b="1" dirty="0">
                <a:latin typeface="微软雅黑" panose="020B0503020204020204" pitchFamily="34" charset="-122"/>
                <a:ea typeface="微软雅黑" panose="020B0503020204020204" pitchFamily="34" charset="-122"/>
              </a:rPr>
              <a:t>800</a:t>
            </a:r>
            <a:r>
              <a:rPr lang="zh-CN" altLang="en-US" b="1" dirty="0">
                <a:latin typeface="微软雅黑" panose="020B0503020204020204" pitchFamily="34" charset="-122"/>
                <a:ea typeface="微软雅黑" panose="020B0503020204020204" pitchFamily="34" charset="-122"/>
              </a:rPr>
              <a:t>多家，其它国家和地区</a:t>
            </a:r>
            <a:r>
              <a:rPr lang="en-US" altLang="zh-CN" b="1" dirty="0">
                <a:latin typeface="微软雅黑" panose="020B0503020204020204" pitchFamily="34" charset="-122"/>
                <a:ea typeface="微软雅黑" panose="020B0503020204020204" pitchFamily="34" charset="-122"/>
              </a:rPr>
              <a:t>2700</a:t>
            </a:r>
            <a:r>
              <a:rPr lang="zh-CN" altLang="en-US" b="1" dirty="0">
                <a:latin typeface="微软雅黑" panose="020B0503020204020204" pitchFamily="34" charset="-122"/>
                <a:ea typeface="微软雅黑" panose="020B0503020204020204" pitchFamily="34" charset="-122"/>
              </a:rPr>
              <a:t>多家</a:t>
            </a:r>
          </a:p>
        </p:txBody>
      </p:sp>
      <p:sp>
        <p:nvSpPr>
          <p:cNvPr id="22" name="矩形 21">
            <a:extLst>
              <a:ext uri="{FF2B5EF4-FFF2-40B4-BE49-F238E27FC236}">
                <a16:creationId xmlns:a16="http://schemas.microsoft.com/office/drawing/2014/main" id="{44BBCDDE-BD90-422F-B207-97394492C3F6}"/>
              </a:ext>
            </a:extLst>
          </p:cNvPr>
          <p:cNvSpPr/>
          <p:nvPr/>
        </p:nvSpPr>
        <p:spPr>
          <a:xfrm>
            <a:off x="2927648" y="5439419"/>
            <a:ext cx="4572000" cy="923330"/>
          </a:xfrm>
          <a:prstGeom prst="rect">
            <a:avLst/>
          </a:prstGeom>
        </p:spPr>
        <p:txBody>
          <a:bodyPr>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市场销售方面：美国占</a:t>
            </a:r>
            <a:r>
              <a:rPr lang="en-US" altLang="zh-CN" b="1" dirty="0">
                <a:solidFill>
                  <a:srgbClr val="FF0000"/>
                </a:solidFill>
                <a:latin typeface="微软雅黑" panose="020B0503020204020204" pitchFamily="34" charset="-122"/>
                <a:ea typeface="微软雅黑" panose="020B0503020204020204" pitchFamily="34" charset="-122"/>
              </a:rPr>
              <a:t>35%</a:t>
            </a:r>
            <a:r>
              <a:rPr lang="zh-CN" altLang="en-US" b="1" dirty="0">
                <a:solidFill>
                  <a:srgbClr val="2F2F2F"/>
                </a:solidFill>
                <a:latin typeface="微软雅黑" panose="020B0503020204020204" pitchFamily="34" charset="-122"/>
                <a:ea typeface="微软雅黑" panose="020B0503020204020204" pitchFamily="34" charset="-122"/>
              </a:rPr>
              <a:t>，日本约占</a:t>
            </a:r>
            <a:r>
              <a:rPr lang="en-US" altLang="zh-CN" b="1" dirty="0">
                <a:solidFill>
                  <a:srgbClr val="2F2F2F"/>
                </a:solidFill>
                <a:latin typeface="微软雅黑" panose="020B0503020204020204" pitchFamily="34" charset="-122"/>
                <a:ea typeface="微软雅黑" panose="020B0503020204020204" pitchFamily="34" charset="-122"/>
              </a:rPr>
              <a:t>20%</a:t>
            </a:r>
            <a:r>
              <a:rPr lang="zh-CN" altLang="en-US" b="1" dirty="0">
                <a:solidFill>
                  <a:srgbClr val="2F2F2F"/>
                </a:solidFill>
                <a:latin typeface="微软雅黑" panose="020B0503020204020204" pitchFamily="34" charset="-122"/>
                <a:ea typeface="微软雅黑" panose="020B0503020204020204" pitchFamily="34" charset="-122"/>
              </a:rPr>
              <a:t>，德国约占</a:t>
            </a:r>
            <a:r>
              <a:rPr lang="en-US" altLang="zh-CN" b="1" dirty="0">
                <a:solidFill>
                  <a:srgbClr val="2F2F2F"/>
                </a:solidFill>
                <a:latin typeface="微软雅黑" panose="020B0503020204020204" pitchFamily="34" charset="-122"/>
                <a:ea typeface="微软雅黑" panose="020B0503020204020204" pitchFamily="34" charset="-122"/>
              </a:rPr>
              <a:t>15%</a:t>
            </a:r>
            <a:r>
              <a:rPr lang="zh-CN" altLang="en-US" b="1" dirty="0">
                <a:solidFill>
                  <a:srgbClr val="2F2F2F"/>
                </a:solidFill>
                <a:latin typeface="微软雅黑" panose="020B0503020204020204" pitchFamily="34" charset="-122"/>
                <a:ea typeface="微软雅黑" panose="020B0503020204020204" pitchFamily="34" charset="-122"/>
              </a:rPr>
              <a:t>。</a:t>
            </a:r>
            <a:r>
              <a:rPr lang="zh-CN" altLang="en-US" b="1" dirty="0">
                <a:solidFill>
                  <a:srgbClr val="0000CC"/>
                </a:solidFill>
                <a:latin typeface="微软雅黑" panose="020B0503020204020204" pitchFamily="34" charset="-122"/>
                <a:ea typeface="微软雅黑" panose="020B0503020204020204" pitchFamily="34" charset="-122"/>
              </a:rPr>
              <a:t>三国的销售总额占据了世界市场的</a:t>
            </a:r>
            <a:r>
              <a:rPr lang="en-US" altLang="zh-CN" b="1" dirty="0">
                <a:solidFill>
                  <a:srgbClr val="0000CC"/>
                </a:solidFill>
                <a:latin typeface="微软雅黑" panose="020B0503020204020204" pitchFamily="34" charset="-122"/>
                <a:ea typeface="微软雅黑" panose="020B0503020204020204" pitchFamily="34" charset="-122"/>
              </a:rPr>
              <a:t>70%</a:t>
            </a:r>
            <a:r>
              <a:rPr lang="zh-CN" altLang="en-US" b="1" dirty="0">
                <a:solidFill>
                  <a:srgbClr val="0000CC"/>
                </a:solidFill>
                <a:latin typeface="微软雅黑" panose="020B0503020204020204" pitchFamily="34" charset="-122"/>
                <a:ea typeface="微软雅黑" panose="020B0503020204020204" pitchFamily="34" charset="-122"/>
              </a:rPr>
              <a:t>。</a:t>
            </a:r>
          </a:p>
        </p:txBody>
      </p:sp>
      <p:sp>
        <p:nvSpPr>
          <p:cNvPr id="23" name="矩形 22">
            <a:extLst>
              <a:ext uri="{FF2B5EF4-FFF2-40B4-BE49-F238E27FC236}">
                <a16:creationId xmlns:a16="http://schemas.microsoft.com/office/drawing/2014/main" id="{1D1E0F5B-048D-4D15-957E-5184C3F8EEE9}"/>
              </a:ext>
            </a:extLst>
          </p:cNvPr>
          <p:cNvSpPr/>
          <p:nvPr/>
        </p:nvSpPr>
        <p:spPr>
          <a:xfrm>
            <a:off x="2783632" y="2914454"/>
            <a:ext cx="5376598" cy="1200329"/>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全球传感器约有</a:t>
            </a:r>
            <a:r>
              <a:rPr lang="en-US" altLang="zh-CN" b="1" dirty="0">
                <a:solidFill>
                  <a:srgbClr val="FF0000"/>
                </a:solidFill>
                <a:latin typeface="微软雅黑" panose="020B0503020204020204" pitchFamily="34" charset="-122"/>
                <a:ea typeface="微软雅黑" panose="020B0503020204020204" pitchFamily="34" charset="-122"/>
              </a:rPr>
              <a:t>2.6</a:t>
            </a:r>
            <a:r>
              <a:rPr lang="zh-CN" altLang="en-US" b="1" dirty="0">
                <a:solidFill>
                  <a:srgbClr val="FF0000"/>
                </a:solidFill>
                <a:latin typeface="微软雅黑" panose="020B0503020204020204" pitchFamily="34" charset="-122"/>
                <a:ea typeface="微软雅黑" panose="020B0503020204020204" pitchFamily="34" charset="-122"/>
              </a:rPr>
              <a:t>万余种类型</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我国约有</a:t>
            </a:r>
            <a:r>
              <a:rPr lang="en-US" altLang="zh-CN" b="1" dirty="0">
                <a:solidFill>
                  <a:srgbClr val="FF0000"/>
                </a:solidFill>
                <a:latin typeface="微软雅黑" panose="020B0503020204020204" pitchFamily="34" charset="-122"/>
                <a:ea typeface="微软雅黑" panose="020B0503020204020204" pitchFamily="34" charset="-122"/>
              </a:rPr>
              <a:t>1.2</a:t>
            </a:r>
            <a:r>
              <a:rPr lang="zh-CN" altLang="en-US" b="1" dirty="0">
                <a:solidFill>
                  <a:srgbClr val="FF0000"/>
                </a:solidFill>
                <a:latin typeface="微软雅黑" panose="020B0503020204020204" pitchFamily="34" charset="-122"/>
                <a:ea typeface="微软雅黑" panose="020B0503020204020204" pitchFamily="34" charset="-122"/>
              </a:rPr>
              <a:t>万多种</a:t>
            </a:r>
            <a:r>
              <a:rPr lang="zh-CN" altLang="en-US" b="1" dirty="0">
                <a:solidFill>
                  <a:srgbClr val="2F2F2F"/>
                </a:solidFill>
                <a:latin typeface="微软雅黑" panose="020B0503020204020204" pitchFamily="34" charset="-122"/>
                <a:ea typeface="微软雅黑" panose="020B0503020204020204" pitchFamily="34" charset="-122"/>
              </a:rPr>
              <a:t>，不足全球的</a:t>
            </a:r>
            <a:r>
              <a:rPr lang="en-US" altLang="zh-CN" b="1" dirty="0">
                <a:solidFill>
                  <a:srgbClr val="2F2F2F"/>
                </a:solidFill>
                <a:latin typeface="微软雅黑" panose="020B0503020204020204" pitchFamily="34" charset="-122"/>
                <a:ea typeface="微软雅黑" panose="020B0503020204020204" pitchFamily="34" charset="-122"/>
              </a:rPr>
              <a:t>1/2</a:t>
            </a:r>
            <a:r>
              <a:rPr lang="zh-CN" altLang="en-US" b="1" dirty="0">
                <a:solidFill>
                  <a:srgbClr val="2F2F2F"/>
                </a:solidFill>
                <a:latin typeface="微软雅黑" panose="020B0503020204020204" pitchFamily="34" charset="-122"/>
                <a:ea typeface="微软雅黑" panose="020B0503020204020204" pitchFamily="34" charset="-122"/>
              </a:rPr>
              <a:t>，大多为常规类型和品种，在医疗、科研、微生物、化学分析等</a:t>
            </a:r>
            <a:r>
              <a:rPr lang="zh-CN" altLang="en-US" b="1" dirty="0">
                <a:solidFill>
                  <a:srgbClr val="0000CC"/>
                </a:solidFill>
                <a:latin typeface="微软雅黑" panose="020B0503020204020204" pitchFamily="34" charset="-122"/>
                <a:ea typeface="微软雅黑" panose="020B0503020204020204" pitchFamily="34" charset="-122"/>
              </a:rPr>
              <a:t>特种高端领域</a:t>
            </a:r>
            <a:r>
              <a:rPr lang="zh-CN" altLang="en-US" b="1" dirty="0">
                <a:solidFill>
                  <a:srgbClr val="2F2F2F"/>
                </a:solidFill>
                <a:latin typeface="微软雅黑" panose="020B0503020204020204" pitchFamily="34" charset="-122"/>
                <a:ea typeface="微软雅黑" panose="020B0503020204020204" pitchFamily="34" charset="-122"/>
              </a:rPr>
              <a:t>仍有大量品种</a:t>
            </a:r>
            <a:r>
              <a:rPr lang="zh-CN" altLang="en-US" b="1" dirty="0">
                <a:solidFill>
                  <a:srgbClr val="FF0000"/>
                </a:solidFill>
                <a:latin typeface="微软雅黑" panose="020B0503020204020204" pitchFamily="34" charset="-122"/>
                <a:ea typeface="微软雅黑" panose="020B0503020204020204" pitchFamily="34" charset="-122"/>
              </a:rPr>
              <a:t>短缺或空白</a:t>
            </a:r>
            <a:r>
              <a:rPr lang="zh-CN" altLang="en-US" b="1" dirty="0">
                <a:solidFill>
                  <a:srgbClr val="2F2F2F"/>
                </a:solidFill>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88035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p:cNvSpPr txBox="1">
            <a:spLocks noChangeArrowheads="1"/>
          </p:cNvSpPr>
          <p:nvPr/>
        </p:nvSpPr>
        <p:spPr bwMode="auto">
          <a:xfrm>
            <a:off x="2424113" y="2276476"/>
            <a:ext cx="165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t>如果只加</a:t>
            </a:r>
          </a:p>
        </p:txBody>
      </p:sp>
      <p:graphicFrame>
        <p:nvGraphicFramePr>
          <p:cNvPr id="210947" name="Object 3"/>
          <p:cNvGraphicFramePr>
            <a:graphicFrameLocks noGrp="1" noChangeAspect="1"/>
          </p:cNvGraphicFramePr>
          <p:nvPr>
            <p:ph sz="half" idx="4294967295"/>
          </p:nvPr>
        </p:nvGraphicFramePr>
        <p:xfrm>
          <a:off x="4008438" y="2420939"/>
          <a:ext cx="476250" cy="344487"/>
        </p:xfrm>
        <a:graphic>
          <a:graphicData uri="http://schemas.openxmlformats.org/presentationml/2006/ole">
            <mc:AlternateContent xmlns:mc="http://schemas.openxmlformats.org/markup-compatibility/2006">
              <mc:Choice xmlns:v="urn:schemas-microsoft-com:vml" Requires="v">
                <p:oleObj spid="_x0000_s68610" name="公式" r:id="rId3" imgW="203024" imgH="152268" progId="Equation.3">
                  <p:embed/>
                </p:oleObj>
              </mc:Choice>
              <mc:Fallback>
                <p:oleObj name="公式" r:id="rId3" imgW="203024" imgH="15226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8" y="2420939"/>
                        <a:ext cx="476250"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0948" name="Object 4"/>
          <p:cNvGraphicFramePr>
            <a:graphicFrameLocks noGrp="1" noChangeAspect="1"/>
          </p:cNvGraphicFramePr>
          <p:nvPr>
            <p:ph sz="half" idx="4294967295"/>
          </p:nvPr>
        </p:nvGraphicFramePr>
        <p:xfrm>
          <a:off x="2768601" y="2957513"/>
          <a:ext cx="4259263" cy="1077912"/>
        </p:xfrm>
        <a:graphic>
          <a:graphicData uri="http://schemas.openxmlformats.org/presentationml/2006/ole">
            <mc:AlternateContent xmlns:mc="http://schemas.openxmlformats.org/markup-compatibility/2006">
              <mc:Choice xmlns:v="urn:schemas-microsoft-com:vml" Requires="v">
                <p:oleObj spid="_x0000_s68611" name="公式" r:id="rId5" imgW="1587500" imgH="381000" progId="Equation.3">
                  <p:embed/>
                </p:oleObj>
              </mc:Choice>
              <mc:Fallback>
                <p:oleObj name="公式" r:id="rId5" imgW="1587500" imgH="38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8601" y="2957513"/>
                        <a:ext cx="42592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0949" name="Rectangle 5"/>
          <p:cNvSpPr>
            <a:spLocks noChangeArrowheads="1"/>
          </p:cNvSpPr>
          <p:nvPr/>
        </p:nvSpPr>
        <p:spPr bwMode="auto">
          <a:xfrm>
            <a:off x="2640013" y="26035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a:latin typeface="Tahoma" pitchFamily="34" charset="0"/>
              </a:rPr>
              <a:t>公式简化</a:t>
            </a:r>
          </a:p>
        </p:txBody>
      </p:sp>
      <p:graphicFrame>
        <p:nvGraphicFramePr>
          <p:cNvPr id="210950" name="Object 3"/>
          <p:cNvGraphicFramePr>
            <a:graphicFrameLocks noChangeAspect="1"/>
          </p:cNvGraphicFramePr>
          <p:nvPr/>
        </p:nvGraphicFramePr>
        <p:xfrm>
          <a:off x="1847851" y="1052514"/>
          <a:ext cx="8424863" cy="1095375"/>
        </p:xfrm>
        <a:graphic>
          <a:graphicData uri="http://schemas.openxmlformats.org/presentationml/2006/ole">
            <mc:AlternateContent xmlns:mc="http://schemas.openxmlformats.org/markup-compatibility/2006">
              <mc:Choice xmlns:v="urn:schemas-microsoft-com:vml" Requires="v">
                <p:oleObj spid="_x0000_s68612" name="Equation" r:id="rId7" imgW="3111500" imgH="419100" progId="Equation.DSMT4">
                  <p:embed/>
                </p:oleObj>
              </mc:Choice>
              <mc:Fallback>
                <p:oleObj name="Equation" r:id="rId7" imgW="31115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7851" y="1052514"/>
                        <a:ext cx="84248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0951" name="Object 3"/>
          <p:cNvGraphicFramePr>
            <a:graphicFrameLocks noChangeAspect="1"/>
          </p:cNvGraphicFramePr>
          <p:nvPr/>
        </p:nvGraphicFramePr>
        <p:xfrm>
          <a:off x="3000376" y="4797426"/>
          <a:ext cx="2957513" cy="1095375"/>
        </p:xfrm>
        <a:graphic>
          <a:graphicData uri="http://schemas.openxmlformats.org/presentationml/2006/ole">
            <mc:AlternateContent xmlns:mc="http://schemas.openxmlformats.org/markup-compatibility/2006">
              <mc:Choice xmlns:v="urn:schemas-microsoft-com:vml" Requires="v">
                <p:oleObj spid="_x0000_s68613" name="Equation" r:id="rId9" imgW="1091726" imgH="418918" progId="Equation.DSMT4">
                  <p:embed/>
                </p:oleObj>
              </mc:Choice>
              <mc:Fallback>
                <p:oleObj name="Equation" r:id="rId9" imgW="1091726" imgH="41891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0376" y="4797426"/>
                        <a:ext cx="295751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0952" name="Text Box 9"/>
          <p:cNvSpPr txBox="1">
            <a:spLocks noChangeArrowheads="1"/>
          </p:cNvSpPr>
          <p:nvPr/>
        </p:nvSpPr>
        <p:spPr bwMode="auto">
          <a:xfrm>
            <a:off x="2474913" y="414813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rPr>
              <a:t>如果只加</a:t>
            </a:r>
            <a:endParaRPr lang="en-US" altLang="zh-CN" sz="2400">
              <a:latin typeface="Arial" pitchFamily="34" charset="0"/>
            </a:endParaRPr>
          </a:p>
        </p:txBody>
      </p:sp>
      <p:graphicFrame>
        <p:nvGraphicFramePr>
          <p:cNvPr id="210953" name="Object 10"/>
          <p:cNvGraphicFramePr>
            <a:graphicFrameLocks noChangeAspect="1"/>
          </p:cNvGraphicFramePr>
          <p:nvPr/>
        </p:nvGraphicFramePr>
        <p:xfrm>
          <a:off x="3792539" y="4149725"/>
          <a:ext cx="485775" cy="546100"/>
        </p:xfrm>
        <a:graphic>
          <a:graphicData uri="http://schemas.openxmlformats.org/presentationml/2006/ole">
            <mc:AlternateContent xmlns:mc="http://schemas.openxmlformats.org/markup-compatibility/2006">
              <mc:Choice xmlns:v="urn:schemas-microsoft-com:vml" Requires="v">
                <p:oleObj spid="_x0000_s68614" name="Equation" r:id="rId11" imgW="203112" imgH="228501" progId="Equation.DSMT4">
                  <p:embed/>
                </p:oleObj>
              </mc:Choice>
              <mc:Fallback>
                <p:oleObj name="Equation" r:id="rId11" imgW="203112"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539" y="4149725"/>
                        <a:ext cx="485775"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777457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p:cNvSpPr>
          <p:nvPr>
            <p:ph type="title" sz="quarter"/>
          </p:nvPr>
        </p:nvSpPr>
        <p:spPr>
          <a:xfrm>
            <a:off x="1981200" y="274638"/>
            <a:ext cx="4546600" cy="1143000"/>
          </a:xfrm>
        </p:spPr>
        <p:txBody>
          <a:bodyPr/>
          <a:lstStyle/>
          <a:p>
            <a:r>
              <a:rPr lang="en-US" altLang="zh-CN" sz="3200" b="1">
                <a:solidFill>
                  <a:srgbClr val="000000"/>
                </a:solidFill>
                <a:latin typeface="华文中宋" pitchFamily="2" charset="-122"/>
                <a:ea typeface="华文中宋" pitchFamily="2" charset="-122"/>
              </a:rPr>
              <a:t>4</a:t>
            </a:r>
            <a:r>
              <a:rPr lang="zh-CN" altLang="en-US" sz="3200" b="1">
                <a:solidFill>
                  <a:srgbClr val="000000"/>
                </a:solidFill>
                <a:latin typeface="华文中宋" pitchFamily="2" charset="-122"/>
                <a:ea typeface="华文中宋" pitchFamily="2" charset="-122"/>
              </a:rPr>
              <a:t>）任意晶向的压阻效应</a:t>
            </a:r>
          </a:p>
        </p:txBody>
      </p:sp>
      <p:graphicFrame>
        <p:nvGraphicFramePr>
          <p:cNvPr id="211971" name="Object 18"/>
          <p:cNvGraphicFramePr>
            <a:graphicFrameLocks noGrp="1" noChangeAspect="1"/>
          </p:cNvGraphicFramePr>
          <p:nvPr>
            <p:ph sz="quarter" idx="1"/>
          </p:nvPr>
        </p:nvGraphicFramePr>
        <p:xfrm>
          <a:off x="8616950" y="1989138"/>
          <a:ext cx="217488" cy="354012"/>
        </p:xfrm>
        <a:graphic>
          <a:graphicData uri="http://schemas.openxmlformats.org/presentationml/2006/ole">
            <mc:AlternateContent xmlns:mc="http://schemas.openxmlformats.org/markup-compatibility/2006">
              <mc:Choice xmlns:v="urn:schemas-microsoft-com:vml" Requires="v">
                <p:oleObj spid="_x0000_s69634" name="Equation" r:id="rId3" imgW="101468" imgH="164885" progId="Equation.DSMT4">
                  <p:embed/>
                </p:oleObj>
              </mc:Choice>
              <mc:Fallback>
                <p:oleObj name="Equation" r:id="rId3" imgW="101468"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950" y="1989138"/>
                        <a:ext cx="217488"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2" name="Object 20"/>
          <p:cNvGraphicFramePr>
            <a:graphicFrameLocks noGrp="1" noChangeAspect="1"/>
          </p:cNvGraphicFramePr>
          <p:nvPr>
            <p:ph sz="quarter" idx="2"/>
          </p:nvPr>
        </p:nvGraphicFramePr>
        <p:xfrm>
          <a:off x="8007350" y="2578100"/>
          <a:ext cx="368300" cy="228600"/>
        </p:xfrm>
        <a:graphic>
          <a:graphicData uri="http://schemas.openxmlformats.org/presentationml/2006/ole">
            <mc:AlternateContent xmlns:mc="http://schemas.openxmlformats.org/markup-compatibility/2006">
              <mc:Choice xmlns:v="urn:schemas-microsoft-com:vml" Requires="v">
                <p:oleObj spid="_x0000_s69635" name="Equation" r:id="rId5" imgW="368300" imgH="228600" progId="Equation.DSMT4">
                  <p:embed/>
                </p:oleObj>
              </mc:Choice>
              <mc:Fallback>
                <p:oleObj name="Equation" r:id="rId5" imgW="3683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2578100"/>
                        <a:ext cx="3683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3" name="Object 22"/>
          <p:cNvGraphicFramePr>
            <a:graphicFrameLocks noGrp="1" noChangeAspect="1"/>
          </p:cNvGraphicFramePr>
          <p:nvPr>
            <p:ph sz="quarter" idx="3"/>
          </p:nvPr>
        </p:nvGraphicFramePr>
        <p:xfrm>
          <a:off x="9767888" y="1412876"/>
          <a:ext cx="766762" cy="474663"/>
        </p:xfrm>
        <a:graphic>
          <a:graphicData uri="http://schemas.openxmlformats.org/presentationml/2006/ole">
            <mc:AlternateContent xmlns:mc="http://schemas.openxmlformats.org/markup-compatibility/2006">
              <mc:Choice xmlns:v="urn:schemas-microsoft-com:vml" Requires="v">
                <p:oleObj spid="_x0000_s69636" name="Equation" r:id="rId7" imgW="368300" imgH="228600" progId="Equation.DSMT4">
                  <p:embed/>
                </p:oleObj>
              </mc:Choice>
              <mc:Fallback>
                <p:oleObj name="Equation" r:id="rId7" imgW="3683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7888" y="1412876"/>
                        <a:ext cx="766762"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74" name="Line 4"/>
          <p:cNvSpPr>
            <a:spLocks noChangeShapeType="1"/>
          </p:cNvSpPr>
          <p:nvPr/>
        </p:nvSpPr>
        <p:spPr bwMode="auto">
          <a:xfrm>
            <a:off x="8183563" y="2708275"/>
            <a:ext cx="1873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5" name="Line 5"/>
          <p:cNvSpPr>
            <a:spLocks noChangeShapeType="1"/>
          </p:cNvSpPr>
          <p:nvPr/>
        </p:nvSpPr>
        <p:spPr bwMode="auto">
          <a:xfrm flipV="1">
            <a:off x="8183563" y="836613"/>
            <a:ext cx="0" cy="1871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6" name="Line 6"/>
          <p:cNvSpPr>
            <a:spLocks noChangeShapeType="1"/>
          </p:cNvSpPr>
          <p:nvPr/>
        </p:nvSpPr>
        <p:spPr bwMode="auto">
          <a:xfrm flipH="1">
            <a:off x="7319963" y="2708276"/>
            <a:ext cx="86360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7" name="Rectangle 7"/>
          <p:cNvSpPr>
            <a:spLocks noChangeArrowheads="1"/>
          </p:cNvSpPr>
          <p:nvPr/>
        </p:nvSpPr>
        <p:spPr bwMode="auto">
          <a:xfrm rot="4224330">
            <a:off x="9263856" y="1845469"/>
            <a:ext cx="338138" cy="9144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1978" name="Line 8"/>
          <p:cNvSpPr>
            <a:spLocks noChangeShapeType="1"/>
          </p:cNvSpPr>
          <p:nvPr/>
        </p:nvSpPr>
        <p:spPr bwMode="auto">
          <a:xfrm flipV="1">
            <a:off x="8183563" y="1989139"/>
            <a:ext cx="2089150" cy="7191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9" name="Line 11"/>
          <p:cNvSpPr>
            <a:spLocks noChangeShapeType="1"/>
          </p:cNvSpPr>
          <p:nvPr/>
        </p:nvSpPr>
        <p:spPr bwMode="auto">
          <a:xfrm flipH="1" flipV="1">
            <a:off x="9120188" y="1484314"/>
            <a:ext cx="144462" cy="504825"/>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0" name="Line 12"/>
          <p:cNvSpPr>
            <a:spLocks noChangeShapeType="1"/>
          </p:cNvSpPr>
          <p:nvPr/>
        </p:nvSpPr>
        <p:spPr bwMode="auto">
          <a:xfrm flipV="1">
            <a:off x="9264651" y="1773238"/>
            <a:ext cx="576263" cy="215900"/>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1" name="Line 13"/>
          <p:cNvSpPr>
            <a:spLocks noChangeShapeType="1"/>
          </p:cNvSpPr>
          <p:nvPr/>
        </p:nvSpPr>
        <p:spPr bwMode="auto">
          <a:xfrm flipV="1">
            <a:off x="8256589" y="2349500"/>
            <a:ext cx="574675" cy="21748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2" name="Text Box 14"/>
          <p:cNvSpPr txBox="1">
            <a:spLocks noChangeArrowheads="1"/>
          </p:cNvSpPr>
          <p:nvPr/>
        </p:nvSpPr>
        <p:spPr bwMode="auto">
          <a:xfrm>
            <a:off x="6600826" y="3141663"/>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1</a:t>
            </a:r>
          </a:p>
        </p:txBody>
      </p:sp>
      <p:sp>
        <p:nvSpPr>
          <p:cNvPr id="211983" name="Text Box 15"/>
          <p:cNvSpPr txBox="1">
            <a:spLocks noChangeArrowheads="1"/>
          </p:cNvSpPr>
          <p:nvPr/>
        </p:nvSpPr>
        <p:spPr bwMode="auto">
          <a:xfrm>
            <a:off x="9696451" y="2781300"/>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2</a:t>
            </a:r>
          </a:p>
        </p:txBody>
      </p:sp>
      <p:sp>
        <p:nvSpPr>
          <p:cNvPr id="211984" name="Text Box 16"/>
          <p:cNvSpPr txBox="1">
            <a:spLocks noChangeArrowheads="1"/>
          </p:cNvSpPr>
          <p:nvPr/>
        </p:nvSpPr>
        <p:spPr bwMode="auto">
          <a:xfrm>
            <a:off x="7896226" y="549275"/>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3</a:t>
            </a:r>
          </a:p>
        </p:txBody>
      </p:sp>
      <p:sp>
        <p:nvSpPr>
          <p:cNvPr id="211985" name="Text Box 17"/>
          <p:cNvSpPr txBox="1">
            <a:spLocks noChangeArrowheads="1"/>
          </p:cNvSpPr>
          <p:nvPr/>
        </p:nvSpPr>
        <p:spPr bwMode="auto">
          <a:xfrm>
            <a:off x="8112125" y="2133600"/>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Arial" pitchFamily="34" charset="0"/>
                <a:ea typeface="华文中宋" pitchFamily="2" charset="-122"/>
              </a:rPr>
              <a:t>电流</a:t>
            </a:r>
            <a:endParaRPr lang="en-US" altLang="zh-CN" sz="1600">
              <a:latin typeface="Arial" pitchFamily="34" charset="0"/>
              <a:ea typeface="华文中宋" pitchFamily="2" charset="-122"/>
            </a:endParaRPr>
          </a:p>
        </p:txBody>
      </p:sp>
      <p:graphicFrame>
        <p:nvGraphicFramePr>
          <p:cNvPr id="211986" name="Object 24"/>
          <p:cNvGraphicFramePr>
            <a:graphicFrameLocks noGrp="1" noChangeAspect="1"/>
          </p:cNvGraphicFramePr>
          <p:nvPr>
            <p:ph sz="quarter" idx="4"/>
          </p:nvPr>
        </p:nvGraphicFramePr>
        <p:xfrm>
          <a:off x="8543925" y="1125539"/>
          <a:ext cx="769938" cy="477837"/>
        </p:xfrm>
        <a:graphic>
          <a:graphicData uri="http://schemas.openxmlformats.org/presentationml/2006/ole">
            <mc:AlternateContent xmlns:mc="http://schemas.openxmlformats.org/markup-compatibility/2006">
              <mc:Choice xmlns:v="urn:schemas-microsoft-com:vml" Requires="v">
                <p:oleObj spid="_x0000_s69637" name="Equation" r:id="rId9" imgW="368300" imgH="228600" progId="Equation.DSMT4">
                  <p:embed/>
                </p:oleObj>
              </mc:Choice>
              <mc:Fallback>
                <p:oleObj name="Equation" r:id="rId9" imgW="3683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43925" y="1125539"/>
                        <a:ext cx="769938"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87" name="Text Box 26"/>
          <p:cNvSpPr txBox="1">
            <a:spLocks noChangeArrowheads="1"/>
          </p:cNvSpPr>
          <p:nvPr/>
        </p:nvSpPr>
        <p:spPr bwMode="auto">
          <a:xfrm>
            <a:off x="9409113" y="22764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R</a:t>
            </a:r>
          </a:p>
        </p:txBody>
      </p:sp>
      <p:graphicFrame>
        <p:nvGraphicFramePr>
          <p:cNvPr id="211988" name="Object 27"/>
          <p:cNvGraphicFramePr>
            <a:graphicFrameLocks noChangeAspect="1"/>
          </p:cNvGraphicFramePr>
          <p:nvPr/>
        </p:nvGraphicFramePr>
        <p:xfrm>
          <a:off x="2782888" y="1125539"/>
          <a:ext cx="2881312" cy="1063625"/>
        </p:xfrm>
        <a:graphic>
          <a:graphicData uri="http://schemas.openxmlformats.org/presentationml/2006/ole">
            <mc:AlternateContent xmlns:mc="http://schemas.openxmlformats.org/markup-compatibility/2006">
              <mc:Choice xmlns:v="urn:schemas-microsoft-com:vml" Requires="v">
                <p:oleObj spid="_x0000_s69638" name="Equation" r:id="rId11" imgW="1066337" imgH="393529" progId="Equation.DSMT4">
                  <p:embed/>
                </p:oleObj>
              </mc:Choice>
              <mc:Fallback>
                <p:oleObj name="Equation" r:id="rId11" imgW="1066337" imgH="39352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2888" y="1125539"/>
                        <a:ext cx="2881312"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89" name="Object 28"/>
          <p:cNvGraphicFramePr>
            <a:graphicFrameLocks noChangeAspect="1"/>
          </p:cNvGraphicFramePr>
          <p:nvPr/>
        </p:nvGraphicFramePr>
        <p:xfrm>
          <a:off x="2782889" y="2133600"/>
          <a:ext cx="769937" cy="477838"/>
        </p:xfrm>
        <a:graphic>
          <a:graphicData uri="http://schemas.openxmlformats.org/presentationml/2006/ole">
            <mc:AlternateContent xmlns:mc="http://schemas.openxmlformats.org/markup-compatibility/2006">
              <mc:Choice xmlns:v="urn:schemas-microsoft-com:vml" Requires="v">
                <p:oleObj spid="_x0000_s69639" name="Equation" r:id="rId13" imgW="368300" imgH="228600" progId="Equation.DSMT4">
                  <p:embed/>
                </p:oleObj>
              </mc:Choice>
              <mc:Fallback>
                <p:oleObj name="Equation" r:id="rId13" imgW="3683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889" y="2133600"/>
                        <a:ext cx="76993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0" name="Object 29"/>
          <p:cNvGraphicFramePr>
            <a:graphicFrameLocks noChangeAspect="1"/>
          </p:cNvGraphicFramePr>
          <p:nvPr/>
        </p:nvGraphicFramePr>
        <p:xfrm>
          <a:off x="2855913" y="2565401"/>
          <a:ext cx="766762" cy="474663"/>
        </p:xfrm>
        <a:graphic>
          <a:graphicData uri="http://schemas.openxmlformats.org/presentationml/2006/ole">
            <mc:AlternateContent xmlns:mc="http://schemas.openxmlformats.org/markup-compatibility/2006">
              <mc:Choice xmlns:v="urn:schemas-microsoft-com:vml" Requires="v">
                <p:oleObj spid="_x0000_s69640" name="Equation" r:id="rId14" imgW="368300" imgH="228600" progId="Equation.DSMT4">
                  <p:embed/>
                </p:oleObj>
              </mc:Choice>
              <mc:Fallback>
                <p:oleObj name="Equation" r:id="rId14" imgW="3683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913" y="2565401"/>
                        <a:ext cx="766762"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91" name="Text Box 30"/>
          <p:cNvSpPr txBox="1">
            <a:spLocks noChangeArrowheads="1"/>
          </p:cNvSpPr>
          <p:nvPr/>
        </p:nvSpPr>
        <p:spPr bwMode="auto">
          <a:xfrm>
            <a:off x="3575050" y="2060576"/>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Arial" pitchFamily="34" charset="0"/>
                <a:ea typeface="华文中宋" pitchFamily="2" charset="-122"/>
              </a:rPr>
              <a:t>横向应力，横向压阻系数</a:t>
            </a:r>
            <a:endParaRPr lang="en-US" altLang="zh-CN" sz="2000">
              <a:latin typeface="Arial" pitchFamily="34" charset="0"/>
              <a:ea typeface="华文中宋" pitchFamily="2" charset="-122"/>
            </a:endParaRPr>
          </a:p>
        </p:txBody>
      </p:sp>
      <p:sp>
        <p:nvSpPr>
          <p:cNvPr id="211992" name="Text Box 32"/>
          <p:cNvSpPr txBox="1">
            <a:spLocks noChangeArrowheads="1"/>
          </p:cNvSpPr>
          <p:nvPr/>
        </p:nvSpPr>
        <p:spPr bwMode="auto">
          <a:xfrm>
            <a:off x="3719513" y="2565401"/>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Arial" pitchFamily="34" charset="0"/>
                <a:ea typeface="华文中宋" pitchFamily="2" charset="-122"/>
              </a:rPr>
              <a:t>纵向应力，纵向压阻系数</a:t>
            </a:r>
          </a:p>
        </p:txBody>
      </p:sp>
      <p:sp>
        <p:nvSpPr>
          <p:cNvPr id="211993" name="Text Box 34"/>
          <p:cNvSpPr txBox="1">
            <a:spLocks noChangeArrowheads="1"/>
          </p:cNvSpPr>
          <p:nvPr/>
        </p:nvSpPr>
        <p:spPr bwMode="auto">
          <a:xfrm>
            <a:off x="2208213" y="3141663"/>
            <a:ext cx="4464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ea typeface="华文中宋" pitchFamily="2" charset="-122"/>
              </a:rPr>
              <a:t>确定</a:t>
            </a:r>
            <a:r>
              <a:rPr lang="zh-CN" altLang="en-US" sz="2400">
                <a:latin typeface="Arial" pitchFamily="34" charset="0"/>
              </a:rPr>
              <a:t>               </a:t>
            </a:r>
            <a:r>
              <a:rPr lang="zh-CN" altLang="en-US" sz="2400">
                <a:latin typeface="Arial" pitchFamily="34" charset="0"/>
                <a:ea typeface="华文中宋" pitchFamily="2" charset="-122"/>
              </a:rPr>
              <a:t>，以单晶硅为例：</a:t>
            </a:r>
            <a:endParaRPr lang="en-US" altLang="zh-CN" sz="2400">
              <a:latin typeface="Arial" pitchFamily="34" charset="0"/>
              <a:ea typeface="华文中宋" pitchFamily="2" charset="-122"/>
            </a:endParaRPr>
          </a:p>
        </p:txBody>
      </p:sp>
      <p:graphicFrame>
        <p:nvGraphicFramePr>
          <p:cNvPr id="211994" name="Object 35"/>
          <p:cNvGraphicFramePr>
            <a:graphicFrameLocks noChangeAspect="1"/>
          </p:cNvGraphicFramePr>
          <p:nvPr/>
        </p:nvGraphicFramePr>
        <p:xfrm>
          <a:off x="3071813" y="3141664"/>
          <a:ext cx="792162" cy="509587"/>
        </p:xfrm>
        <a:graphic>
          <a:graphicData uri="http://schemas.openxmlformats.org/presentationml/2006/ole">
            <mc:AlternateContent xmlns:mc="http://schemas.openxmlformats.org/markup-compatibility/2006">
              <mc:Choice xmlns:v="urn:schemas-microsoft-com:vml" Requires="v">
                <p:oleObj spid="_x0000_s69641" name="Equation" r:id="rId15" imgW="355446" imgH="228501" progId="Equation.DSMT4">
                  <p:embed/>
                </p:oleObj>
              </mc:Choice>
              <mc:Fallback>
                <p:oleObj name="Equation" r:id="rId15" imgW="355446"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71813" y="3141664"/>
                        <a:ext cx="792162"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5" name="Object 36"/>
          <p:cNvGraphicFramePr>
            <a:graphicFrameLocks noChangeAspect="1"/>
          </p:cNvGraphicFramePr>
          <p:nvPr/>
        </p:nvGraphicFramePr>
        <p:xfrm>
          <a:off x="2351088" y="3644900"/>
          <a:ext cx="7561262" cy="636588"/>
        </p:xfrm>
        <a:graphic>
          <a:graphicData uri="http://schemas.openxmlformats.org/presentationml/2006/ole">
            <mc:AlternateContent xmlns:mc="http://schemas.openxmlformats.org/markup-compatibility/2006">
              <mc:Choice xmlns:v="urn:schemas-microsoft-com:vml" Requires="v">
                <p:oleObj spid="_x0000_s69642" name="Equation" r:id="rId17" imgW="2870200" imgH="241300" progId="Equation.DSMT4">
                  <p:embed/>
                </p:oleObj>
              </mc:Choice>
              <mc:Fallback>
                <p:oleObj name="Equation" r:id="rId17" imgW="2870200" imgH="2413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1088" y="3644900"/>
                        <a:ext cx="7561262"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6" name="Object 37"/>
          <p:cNvGraphicFramePr>
            <a:graphicFrameLocks noChangeAspect="1"/>
          </p:cNvGraphicFramePr>
          <p:nvPr/>
        </p:nvGraphicFramePr>
        <p:xfrm>
          <a:off x="2424113" y="4437064"/>
          <a:ext cx="7359650" cy="636587"/>
        </p:xfrm>
        <a:graphic>
          <a:graphicData uri="http://schemas.openxmlformats.org/presentationml/2006/ole">
            <mc:AlternateContent xmlns:mc="http://schemas.openxmlformats.org/markup-compatibility/2006">
              <mc:Choice xmlns:v="urn:schemas-microsoft-com:vml" Requires="v">
                <p:oleObj spid="_x0000_s69643" name="Equation" r:id="rId19" imgW="2794000" imgH="241300" progId="Equation.DSMT4">
                  <p:embed/>
                </p:oleObj>
              </mc:Choice>
              <mc:Fallback>
                <p:oleObj name="Equation" r:id="rId19" imgW="2794000" imgH="2413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24113" y="4437064"/>
                        <a:ext cx="7359650"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7" name="Object 38"/>
          <p:cNvGraphicFramePr>
            <a:graphicFrameLocks noChangeAspect="1"/>
          </p:cNvGraphicFramePr>
          <p:nvPr/>
        </p:nvGraphicFramePr>
        <p:xfrm>
          <a:off x="2424113" y="5373689"/>
          <a:ext cx="1223962" cy="1023937"/>
        </p:xfrm>
        <a:graphic>
          <a:graphicData uri="http://schemas.openxmlformats.org/presentationml/2006/ole">
            <mc:AlternateContent xmlns:mc="http://schemas.openxmlformats.org/markup-compatibility/2006">
              <mc:Choice xmlns:v="urn:schemas-microsoft-com:vml" Requires="v">
                <p:oleObj spid="_x0000_s69644" name="Equation" r:id="rId21" imgW="545863" imgH="457002" progId="Equation.DSMT4">
                  <p:embed/>
                </p:oleObj>
              </mc:Choice>
              <mc:Fallback>
                <p:oleObj name="Equation" r:id="rId21" imgW="545863" imgH="45700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24113" y="5373689"/>
                        <a:ext cx="1223962" cy="102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98" name="Text Box 39"/>
          <p:cNvSpPr txBox="1">
            <a:spLocks noChangeArrowheads="1"/>
          </p:cNvSpPr>
          <p:nvPr/>
        </p:nvSpPr>
        <p:spPr bwMode="auto">
          <a:xfrm>
            <a:off x="3700463" y="53736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1999" name="Text Box 40"/>
          <p:cNvSpPr txBox="1">
            <a:spLocks noChangeArrowheads="1"/>
          </p:cNvSpPr>
          <p:nvPr/>
        </p:nvSpPr>
        <p:spPr bwMode="auto">
          <a:xfrm>
            <a:off x="3863975" y="5445125"/>
            <a:ext cx="6292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为</a:t>
            </a:r>
            <a:r>
              <a:rPr lang="en-US" altLang="zh-CN" sz="2400" b="1" dirty="0">
                <a:latin typeface="Arial" pitchFamily="34" charset="0"/>
              </a:rPr>
              <a:t>P</a:t>
            </a:r>
            <a:r>
              <a:rPr lang="zh-CN" altLang="en-US" sz="2400" b="1" dirty="0">
                <a:latin typeface="Arial" pitchFamily="34" charset="0"/>
              </a:rPr>
              <a:t>方向</a:t>
            </a:r>
            <a:r>
              <a:rPr lang="en-US" altLang="zh-CN" sz="2400" b="1" dirty="0">
                <a:latin typeface="Arial" pitchFamily="34" charset="0"/>
              </a:rPr>
              <a:t> </a:t>
            </a:r>
            <a:r>
              <a:rPr lang="zh-CN" altLang="en-US" sz="2400" b="1" dirty="0">
                <a:latin typeface="Arial" pitchFamily="34" charset="0"/>
              </a:rPr>
              <a:t>在标准立方晶格坐标系中的方向余弦</a:t>
            </a:r>
          </a:p>
        </p:txBody>
      </p:sp>
      <p:sp>
        <p:nvSpPr>
          <p:cNvPr id="212000" name="Text Box 41"/>
          <p:cNvSpPr txBox="1">
            <a:spLocks noChangeArrowheads="1"/>
          </p:cNvSpPr>
          <p:nvPr/>
        </p:nvSpPr>
        <p:spPr bwMode="auto">
          <a:xfrm>
            <a:off x="3935414" y="5949950"/>
            <a:ext cx="6326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为</a:t>
            </a:r>
            <a:r>
              <a:rPr lang="en-US" altLang="zh-CN" sz="2400" b="1" dirty="0">
                <a:latin typeface="Arial" pitchFamily="34" charset="0"/>
              </a:rPr>
              <a:t>Q</a:t>
            </a:r>
            <a:r>
              <a:rPr lang="zh-CN" altLang="en-US" sz="2400" b="1" dirty="0">
                <a:latin typeface="Arial" pitchFamily="34" charset="0"/>
              </a:rPr>
              <a:t>方向</a:t>
            </a:r>
            <a:r>
              <a:rPr lang="en-US" altLang="zh-CN" sz="2400" b="1" dirty="0">
                <a:latin typeface="Arial" pitchFamily="34" charset="0"/>
              </a:rPr>
              <a:t> </a:t>
            </a:r>
            <a:r>
              <a:rPr lang="zh-CN" altLang="en-US" sz="2400" b="1" dirty="0">
                <a:latin typeface="Arial" pitchFamily="34" charset="0"/>
              </a:rPr>
              <a:t>在标准立方晶格坐标系中的方向余弦</a:t>
            </a:r>
          </a:p>
        </p:txBody>
      </p:sp>
      <p:sp>
        <p:nvSpPr>
          <p:cNvPr id="212001" name="Text Box 42"/>
          <p:cNvSpPr txBox="1">
            <a:spLocks noChangeArrowheads="1"/>
          </p:cNvSpPr>
          <p:nvPr/>
        </p:nvSpPr>
        <p:spPr bwMode="auto">
          <a:xfrm>
            <a:off x="9939338" y="1916113"/>
            <a:ext cx="7286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600">
                <a:latin typeface="Arial" pitchFamily="34" charset="0"/>
              </a:rPr>
              <a:t>P</a:t>
            </a:r>
            <a:r>
              <a:rPr lang="zh-CN" altLang="en-US" sz="1600">
                <a:latin typeface="Arial" pitchFamily="34" charset="0"/>
              </a:rPr>
              <a:t>方向</a:t>
            </a:r>
          </a:p>
        </p:txBody>
      </p:sp>
      <p:sp>
        <p:nvSpPr>
          <p:cNvPr id="212002" name="Text Box 43"/>
          <p:cNvSpPr txBox="1">
            <a:spLocks noChangeArrowheads="1"/>
          </p:cNvSpPr>
          <p:nvPr/>
        </p:nvSpPr>
        <p:spPr bwMode="auto">
          <a:xfrm>
            <a:off x="8759826" y="1557338"/>
            <a:ext cx="752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600">
                <a:latin typeface="Arial" pitchFamily="34" charset="0"/>
              </a:rPr>
              <a:t>Q</a:t>
            </a:r>
            <a:r>
              <a:rPr lang="zh-CN" altLang="en-US" sz="1600">
                <a:latin typeface="Arial" pitchFamily="34" charset="0"/>
              </a:rPr>
              <a:t>方向</a:t>
            </a:r>
          </a:p>
        </p:txBody>
      </p:sp>
    </p:spTree>
    <p:extLst>
      <p:ext uri="{BB962C8B-B14F-4D97-AF65-F5344CB8AC3E}">
        <p14:creationId xmlns:p14="http://schemas.microsoft.com/office/powerpoint/2010/main" val="15464667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idx="4294967295"/>
          </p:nvPr>
        </p:nvSpPr>
        <p:spPr>
          <a:xfrm>
            <a:off x="2208214" y="549276"/>
            <a:ext cx="4751387" cy="766763"/>
          </a:xfrm>
        </p:spPr>
        <p:txBody>
          <a:bodyPr/>
          <a:lstStyle/>
          <a:p>
            <a:pPr eaLnBrk="1" hangingPunct="1"/>
            <a:r>
              <a:rPr lang="en-US" altLang="zh-CN" sz="2800" b="1">
                <a:latin typeface="华文中宋" pitchFamily="2" charset="-122"/>
                <a:ea typeface="华文中宋" pitchFamily="2" charset="-122"/>
              </a:rPr>
              <a:t>5</a:t>
            </a:r>
            <a:r>
              <a:rPr lang="zh-CN" altLang="en-US" sz="2800" b="1">
                <a:latin typeface="华文中宋" pitchFamily="2" charset="-122"/>
                <a:ea typeface="华文中宋" pitchFamily="2" charset="-122"/>
              </a:rPr>
              <a:t>）</a:t>
            </a:r>
            <a:r>
              <a:rPr lang="en-US" altLang="zh-CN" sz="2800" b="1">
                <a:latin typeface="华文中宋" pitchFamily="2" charset="-122"/>
                <a:ea typeface="华文中宋" pitchFamily="2" charset="-122"/>
              </a:rPr>
              <a:t>X</a:t>
            </a:r>
            <a:r>
              <a:rPr lang="zh-CN" altLang="en-US" sz="2800" b="1">
                <a:latin typeface="华文中宋" pitchFamily="2" charset="-122"/>
                <a:ea typeface="华文中宋" pitchFamily="2" charset="-122"/>
              </a:rPr>
              <a:t>型硅压力传感器</a:t>
            </a:r>
          </a:p>
        </p:txBody>
      </p:sp>
      <p:sp>
        <p:nvSpPr>
          <p:cNvPr id="214019" name="Rectangle 3"/>
          <p:cNvSpPr>
            <a:spLocks noGrp="1" noChangeArrowheads="1"/>
          </p:cNvSpPr>
          <p:nvPr>
            <p:ph type="body" sz="half" idx="4294967295"/>
          </p:nvPr>
        </p:nvSpPr>
        <p:spPr>
          <a:xfrm>
            <a:off x="2711450" y="1412876"/>
            <a:ext cx="1949450" cy="619125"/>
          </a:xfrm>
        </p:spPr>
        <p:txBody>
          <a:bodyPr/>
          <a:lstStyle/>
          <a:p>
            <a:pPr eaLnBrk="1" hangingPunct="1">
              <a:buFont typeface="Wingdings" pitchFamily="2" charset="2"/>
              <a:buNone/>
            </a:pPr>
            <a:r>
              <a:rPr lang="zh-CN" altLang="en-US" sz="2400" b="1">
                <a:solidFill>
                  <a:srgbClr val="0000CC"/>
                </a:solidFill>
                <a:ea typeface="华文中宋" pitchFamily="2" charset="-122"/>
              </a:rPr>
              <a:t>对于硅材料</a:t>
            </a:r>
          </a:p>
          <a:p>
            <a:pPr eaLnBrk="1" hangingPunct="1">
              <a:buFont typeface="Wingdings" pitchFamily="2" charset="2"/>
              <a:buNone/>
            </a:pPr>
            <a:endParaRPr lang="en-US" altLang="zh-CN" sz="2400"/>
          </a:p>
        </p:txBody>
      </p:sp>
      <p:graphicFrame>
        <p:nvGraphicFramePr>
          <p:cNvPr id="214020" name="Object 4"/>
          <p:cNvGraphicFramePr>
            <a:graphicFrameLocks noGrp="1" noChangeAspect="1"/>
          </p:cNvGraphicFramePr>
          <p:nvPr>
            <p:ph sz="quarter" idx="4294967295"/>
          </p:nvPr>
        </p:nvGraphicFramePr>
        <p:xfrm>
          <a:off x="3359150" y="3789363"/>
          <a:ext cx="865188" cy="577850"/>
        </p:xfrm>
        <a:graphic>
          <a:graphicData uri="http://schemas.openxmlformats.org/presentationml/2006/ole">
            <mc:AlternateContent xmlns:mc="http://schemas.openxmlformats.org/markup-compatibility/2006">
              <mc:Choice xmlns:v="urn:schemas-microsoft-com:vml" Requires="v">
                <p:oleObj spid="_x0000_s70658" name="公式" r:id="rId3" imgW="190335" imgH="126890" progId="Equation.3">
                  <p:embed/>
                </p:oleObj>
              </mc:Choice>
              <mc:Fallback>
                <p:oleObj name="公式" r:id="rId3" imgW="190335" imgH="126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3789363"/>
                        <a:ext cx="8651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21" name="Text Box 5"/>
          <p:cNvSpPr txBox="1">
            <a:spLocks noChangeArrowheads="1"/>
          </p:cNvSpPr>
          <p:nvPr/>
        </p:nvSpPr>
        <p:spPr bwMode="auto">
          <a:xfrm>
            <a:off x="5232401" y="1989138"/>
            <a:ext cx="1223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rgbClr val="0000CC"/>
                </a:solidFill>
                <a:latin typeface="Tahoma" pitchFamily="34" charset="0"/>
              </a:rPr>
              <a:t>P</a:t>
            </a:r>
            <a:r>
              <a:rPr lang="zh-CN" altLang="en-US" sz="2400">
                <a:solidFill>
                  <a:srgbClr val="0000CC"/>
                </a:solidFill>
                <a:latin typeface="Tahoma" pitchFamily="34" charset="0"/>
                <a:ea typeface="华文中宋" pitchFamily="2" charset="-122"/>
              </a:rPr>
              <a:t>型硅</a:t>
            </a:r>
          </a:p>
        </p:txBody>
      </p:sp>
      <p:sp>
        <p:nvSpPr>
          <p:cNvPr id="214022" name="Text Box 6"/>
          <p:cNvSpPr txBox="1">
            <a:spLocks noChangeArrowheads="1"/>
          </p:cNvSpPr>
          <p:nvPr/>
        </p:nvSpPr>
        <p:spPr bwMode="auto">
          <a:xfrm>
            <a:off x="6888164" y="1989138"/>
            <a:ext cx="1031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rgbClr val="0000CC"/>
                </a:solidFill>
                <a:latin typeface="Tahoma" pitchFamily="34" charset="0"/>
              </a:rPr>
              <a:t>N</a:t>
            </a:r>
            <a:r>
              <a:rPr lang="zh-CN" altLang="en-US" sz="2400">
                <a:solidFill>
                  <a:srgbClr val="0000CC"/>
                </a:solidFill>
                <a:latin typeface="Tahoma" pitchFamily="34" charset="0"/>
                <a:ea typeface="华文中宋" pitchFamily="2" charset="-122"/>
              </a:rPr>
              <a:t>型硅</a:t>
            </a:r>
          </a:p>
        </p:txBody>
      </p:sp>
      <p:graphicFrame>
        <p:nvGraphicFramePr>
          <p:cNvPr id="214023" name="Object 7"/>
          <p:cNvGraphicFramePr>
            <a:graphicFrameLocks noGrp="1" noChangeAspect="1"/>
          </p:cNvGraphicFramePr>
          <p:nvPr>
            <p:ph sz="quarter" idx="4294967295"/>
          </p:nvPr>
        </p:nvGraphicFramePr>
        <p:xfrm>
          <a:off x="3359150" y="4508500"/>
          <a:ext cx="865188" cy="541338"/>
        </p:xfrm>
        <a:graphic>
          <a:graphicData uri="http://schemas.openxmlformats.org/presentationml/2006/ole">
            <mc:AlternateContent xmlns:mc="http://schemas.openxmlformats.org/markup-compatibility/2006">
              <mc:Choice xmlns:v="urn:schemas-microsoft-com:vml" Requires="v">
                <p:oleObj spid="_x0000_s70659" name="公式" r:id="rId5" imgW="202936" imgH="126835" progId="Equation.3">
                  <p:embed/>
                </p:oleObj>
              </mc:Choice>
              <mc:Fallback>
                <p:oleObj name="公式" r:id="rId5" imgW="202936" imgH="1268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150" y="4508500"/>
                        <a:ext cx="8651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4024" name="Object 8"/>
          <p:cNvGraphicFramePr>
            <a:graphicFrameLocks noChangeAspect="1"/>
          </p:cNvGraphicFramePr>
          <p:nvPr/>
        </p:nvGraphicFramePr>
        <p:xfrm>
          <a:off x="3359150" y="3141664"/>
          <a:ext cx="935038" cy="623887"/>
        </p:xfrm>
        <a:graphic>
          <a:graphicData uri="http://schemas.openxmlformats.org/presentationml/2006/ole">
            <mc:AlternateContent xmlns:mc="http://schemas.openxmlformats.org/markup-compatibility/2006">
              <mc:Choice xmlns:v="urn:schemas-microsoft-com:vml" Requires="v">
                <p:oleObj spid="_x0000_s70660" name="公式" r:id="rId7" imgW="190335" imgH="126890" progId="Equation.3">
                  <p:embed/>
                </p:oleObj>
              </mc:Choice>
              <mc:Fallback>
                <p:oleObj name="公式" r:id="rId7" imgW="190335" imgH="126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9150" y="3141664"/>
                        <a:ext cx="93503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25" name="Text Box 9"/>
          <p:cNvSpPr txBox="1">
            <a:spLocks noChangeArrowheads="1"/>
          </p:cNvSpPr>
          <p:nvPr/>
        </p:nvSpPr>
        <p:spPr bwMode="auto">
          <a:xfrm>
            <a:off x="5519739" y="3086101"/>
            <a:ext cx="808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-6.6</a:t>
            </a:r>
          </a:p>
        </p:txBody>
      </p:sp>
      <p:sp>
        <p:nvSpPr>
          <p:cNvPr id="214026" name="Text Box 10"/>
          <p:cNvSpPr txBox="1">
            <a:spLocks noChangeArrowheads="1"/>
          </p:cNvSpPr>
          <p:nvPr/>
        </p:nvSpPr>
        <p:spPr bwMode="auto">
          <a:xfrm>
            <a:off x="7032626" y="3068638"/>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-102.2</a:t>
            </a:r>
          </a:p>
        </p:txBody>
      </p:sp>
      <p:sp>
        <p:nvSpPr>
          <p:cNvPr id="214027" name="Text Box 11"/>
          <p:cNvSpPr txBox="1">
            <a:spLocks noChangeArrowheads="1"/>
          </p:cNvSpPr>
          <p:nvPr/>
        </p:nvSpPr>
        <p:spPr bwMode="auto">
          <a:xfrm>
            <a:off x="5519739" y="3733801"/>
            <a:ext cx="808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-1.1</a:t>
            </a:r>
          </a:p>
        </p:txBody>
      </p:sp>
      <p:sp>
        <p:nvSpPr>
          <p:cNvPr id="214028" name="Text Box 12"/>
          <p:cNvSpPr txBox="1">
            <a:spLocks noChangeArrowheads="1"/>
          </p:cNvSpPr>
          <p:nvPr/>
        </p:nvSpPr>
        <p:spPr bwMode="auto">
          <a:xfrm>
            <a:off x="7319964" y="3716338"/>
            <a:ext cx="935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53.4</a:t>
            </a:r>
          </a:p>
        </p:txBody>
      </p:sp>
      <p:sp>
        <p:nvSpPr>
          <p:cNvPr id="214029" name="Text Box 13"/>
          <p:cNvSpPr txBox="1">
            <a:spLocks noChangeArrowheads="1"/>
          </p:cNvSpPr>
          <p:nvPr/>
        </p:nvSpPr>
        <p:spPr bwMode="auto">
          <a:xfrm>
            <a:off x="5448300" y="4454526"/>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138.1</a:t>
            </a:r>
          </a:p>
        </p:txBody>
      </p:sp>
      <p:sp>
        <p:nvSpPr>
          <p:cNvPr id="214030" name="Text Box 14"/>
          <p:cNvSpPr txBox="1">
            <a:spLocks noChangeArrowheads="1"/>
          </p:cNvSpPr>
          <p:nvPr/>
        </p:nvSpPr>
        <p:spPr bwMode="auto">
          <a:xfrm>
            <a:off x="7175500" y="4437063"/>
            <a:ext cx="1081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-13.6</a:t>
            </a:r>
          </a:p>
        </p:txBody>
      </p:sp>
      <p:graphicFrame>
        <p:nvGraphicFramePr>
          <p:cNvPr id="214031" name="Object 15"/>
          <p:cNvGraphicFramePr>
            <a:graphicFrameLocks noChangeAspect="1"/>
          </p:cNvGraphicFramePr>
          <p:nvPr/>
        </p:nvGraphicFramePr>
        <p:xfrm>
          <a:off x="2640013" y="5229225"/>
          <a:ext cx="576262" cy="522288"/>
        </p:xfrm>
        <a:graphic>
          <a:graphicData uri="http://schemas.openxmlformats.org/presentationml/2006/ole">
            <mc:AlternateContent xmlns:mc="http://schemas.openxmlformats.org/markup-compatibility/2006">
              <mc:Choice xmlns:v="urn:schemas-microsoft-com:vml" Requires="v">
                <p:oleObj spid="_x0000_s70661" name="公式" r:id="rId9" imgW="139518" imgH="126835" progId="Equation.3">
                  <p:embed/>
                </p:oleObj>
              </mc:Choice>
              <mc:Fallback>
                <p:oleObj name="公式" r:id="rId9" imgW="139518" imgH="12683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0013" y="5229225"/>
                        <a:ext cx="57626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32" name="Text Box 16"/>
          <p:cNvSpPr txBox="1">
            <a:spLocks noChangeArrowheads="1"/>
          </p:cNvSpPr>
          <p:nvPr/>
        </p:nvSpPr>
        <p:spPr bwMode="auto">
          <a:xfrm>
            <a:off x="3071814" y="5157788"/>
            <a:ext cx="2160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的单位：</a:t>
            </a:r>
          </a:p>
        </p:txBody>
      </p:sp>
      <p:graphicFrame>
        <p:nvGraphicFramePr>
          <p:cNvPr id="214033" name="Object 17"/>
          <p:cNvGraphicFramePr>
            <a:graphicFrameLocks noChangeAspect="1"/>
          </p:cNvGraphicFramePr>
          <p:nvPr/>
        </p:nvGraphicFramePr>
        <p:xfrm>
          <a:off x="4513264" y="5157788"/>
          <a:ext cx="1944687" cy="576262"/>
        </p:xfrm>
        <a:graphic>
          <a:graphicData uri="http://schemas.openxmlformats.org/presentationml/2006/ole">
            <mc:AlternateContent xmlns:mc="http://schemas.openxmlformats.org/markup-compatibility/2006">
              <mc:Choice xmlns:v="urn:schemas-microsoft-com:vml" Requires="v">
                <p:oleObj spid="_x0000_s70662" name="公式" r:id="rId11" imgW="685800" imgH="203200" progId="Equation.3">
                  <p:embed/>
                </p:oleObj>
              </mc:Choice>
              <mc:Fallback>
                <p:oleObj name="公式" r:id="rId11" imgW="6858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3264" y="5157788"/>
                        <a:ext cx="19446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4" name="Text Box 18"/>
          <p:cNvSpPr txBox="1">
            <a:spLocks noChangeArrowheads="1"/>
          </p:cNvSpPr>
          <p:nvPr/>
        </p:nvSpPr>
        <p:spPr bwMode="auto">
          <a:xfrm>
            <a:off x="6456363" y="515778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或</a:t>
            </a:r>
          </a:p>
        </p:txBody>
      </p:sp>
      <p:graphicFrame>
        <p:nvGraphicFramePr>
          <p:cNvPr id="214035" name="Object 19"/>
          <p:cNvGraphicFramePr>
            <a:graphicFrameLocks noChangeAspect="1"/>
          </p:cNvGraphicFramePr>
          <p:nvPr/>
        </p:nvGraphicFramePr>
        <p:xfrm>
          <a:off x="7032625" y="5157789"/>
          <a:ext cx="2089150" cy="579437"/>
        </p:xfrm>
        <a:graphic>
          <a:graphicData uri="http://schemas.openxmlformats.org/presentationml/2006/ole">
            <mc:AlternateContent xmlns:mc="http://schemas.openxmlformats.org/markup-compatibility/2006">
              <mc:Choice xmlns:v="urn:schemas-microsoft-com:vml" Requires="v">
                <p:oleObj spid="_x0000_s70663" name="公式" r:id="rId13" imgW="825500" imgH="228600" progId="Equation.3">
                  <p:embed/>
                </p:oleObj>
              </mc:Choice>
              <mc:Fallback>
                <p:oleObj name="公式" r:id="rId13" imgW="8255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2625" y="5157789"/>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6" name="Text Box 20"/>
          <p:cNvSpPr txBox="1">
            <a:spLocks noChangeArrowheads="1"/>
          </p:cNvSpPr>
          <p:nvPr/>
        </p:nvSpPr>
        <p:spPr bwMode="auto">
          <a:xfrm>
            <a:off x="3340101" y="5908676"/>
            <a:ext cx="3128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a:t>
            </a:r>
            <a:r>
              <a:rPr lang="en-US" altLang="zh-CN" sz="2800">
                <a:latin typeface="Tahoma" pitchFamily="34" charset="0"/>
              </a:rPr>
              <a:t>1dyn</a:t>
            </a:r>
            <a:r>
              <a:rPr lang="zh-CN" altLang="en-US" sz="2800">
                <a:latin typeface="Tahoma" pitchFamily="34" charset="0"/>
              </a:rPr>
              <a:t>＝          ）</a:t>
            </a:r>
          </a:p>
        </p:txBody>
      </p:sp>
      <p:graphicFrame>
        <p:nvGraphicFramePr>
          <p:cNvPr id="214037" name="Object 21"/>
          <p:cNvGraphicFramePr>
            <a:graphicFrameLocks noChangeAspect="1"/>
          </p:cNvGraphicFramePr>
          <p:nvPr/>
        </p:nvGraphicFramePr>
        <p:xfrm>
          <a:off x="4943475" y="5805488"/>
          <a:ext cx="1081088" cy="558800"/>
        </p:xfrm>
        <a:graphic>
          <a:graphicData uri="http://schemas.openxmlformats.org/presentationml/2006/ole">
            <mc:AlternateContent xmlns:mc="http://schemas.openxmlformats.org/markup-compatibility/2006">
              <mc:Choice xmlns:v="urn:schemas-microsoft-com:vml" Requires="v">
                <p:oleObj spid="_x0000_s70664" name="公式" r:id="rId15" imgW="393529" imgH="203112" progId="Equation.3">
                  <p:embed/>
                </p:oleObj>
              </mc:Choice>
              <mc:Fallback>
                <p:oleObj name="公式" r:id="rId15" imgW="393529"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3475" y="5805488"/>
                        <a:ext cx="10810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9" name="Text Box 23"/>
          <p:cNvSpPr txBox="1">
            <a:spLocks noChangeArrowheads="1"/>
          </p:cNvSpPr>
          <p:nvPr/>
        </p:nvSpPr>
        <p:spPr bwMode="auto">
          <a:xfrm>
            <a:off x="2640013" y="2420938"/>
            <a:ext cx="1338828"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t>电阻率</a:t>
            </a:r>
            <a:r>
              <a:rPr lang="zh-CN" altLang="en-US" dirty="0"/>
              <a:t>：</a:t>
            </a:r>
          </a:p>
        </p:txBody>
      </p:sp>
      <p:graphicFrame>
        <p:nvGraphicFramePr>
          <p:cNvPr id="214040" name="Object 24"/>
          <p:cNvGraphicFramePr>
            <a:graphicFrameLocks noChangeAspect="1"/>
          </p:cNvGraphicFramePr>
          <p:nvPr/>
        </p:nvGraphicFramePr>
        <p:xfrm>
          <a:off x="3863976" y="2420938"/>
          <a:ext cx="1223963" cy="463550"/>
        </p:xfrm>
        <a:graphic>
          <a:graphicData uri="http://schemas.openxmlformats.org/presentationml/2006/ole">
            <mc:AlternateContent xmlns:mc="http://schemas.openxmlformats.org/markup-compatibility/2006">
              <mc:Choice xmlns:v="urn:schemas-microsoft-com:vml" Requires="v">
                <p:oleObj spid="_x0000_s70665" name="Equation" r:id="rId17" imgW="469800" imgH="177480" progId="Equation.DSMT4">
                  <p:embed/>
                </p:oleObj>
              </mc:Choice>
              <mc:Fallback>
                <p:oleObj name="Equation" r:id="rId17" imgW="469800" imgH="1774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63976" y="2420938"/>
                        <a:ext cx="1223963"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41" name="Text Box 25"/>
          <p:cNvSpPr txBox="1">
            <a:spLocks noChangeArrowheads="1"/>
          </p:cNvSpPr>
          <p:nvPr/>
        </p:nvSpPr>
        <p:spPr bwMode="auto">
          <a:xfrm>
            <a:off x="5591175" y="2492375"/>
            <a:ext cx="6604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itchFamily="2" charset="-122"/>
              </a:rPr>
              <a:t>7.8</a:t>
            </a:r>
          </a:p>
        </p:txBody>
      </p:sp>
      <p:sp>
        <p:nvSpPr>
          <p:cNvPr id="214042" name="Text Box 26"/>
          <p:cNvSpPr txBox="1">
            <a:spLocks noChangeArrowheads="1"/>
          </p:cNvSpPr>
          <p:nvPr/>
        </p:nvSpPr>
        <p:spPr bwMode="auto">
          <a:xfrm>
            <a:off x="7104063" y="2492375"/>
            <a:ext cx="1008062"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400" b="1" dirty="0">
                <a:latin typeface="华文中宋" pitchFamily="2" charset="-122"/>
              </a:rPr>
              <a:t>11.7</a:t>
            </a:r>
          </a:p>
        </p:txBody>
      </p:sp>
    </p:spTree>
    <p:extLst>
      <p:ext uri="{BB962C8B-B14F-4D97-AF65-F5344CB8AC3E}">
        <p14:creationId xmlns:p14="http://schemas.microsoft.com/office/powerpoint/2010/main" val="26143977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body" sz="half" idx="4294967295"/>
          </p:nvPr>
        </p:nvSpPr>
        <p:spPr>
          <a:xfrm>
            <a:off x="2024063" y="500064"/>
            <a:ext cx="8215312" cy="5000625"/>
          </a:xfrm>
        </p:spPr>
        <p:txBody>
          <a:bodyPr/>
          <a:lstStyle/>
          <a:p>
            <a:pPr eaLnBrk="1" hangingPunct="1">
              <a:lnSpc>
                <a:spcPct val="125000"/>
              </a:lnSpc>
              <a:buFont typeface="Wingdings" pitchFamily="2" charset="2"/>
              <a:buNone/>
            </a:pPr>
            <a:r>
              <a:rPr lang="zh-CN" altLang="en-US" b="1" dirty="0">
                <a:solidFill>
                  <a:srgbClr val="FF0000"/>
                </a:solidFill>
              </a:rPr>
              <a:t>可见：</a:t>
            </a:r>
            <a:r>
              <a:rPr lang="en-US" altLang="zh-CN" b="1" dirty="0"/>
              <a:t>N</a:t>
            </a:r>
            <a:r>
              <a:rPr lang="zh-CN" altLang="en-US" b="1" dirty="0"/>
              <a:t>型比</a:t>
            </a:r>
            <a:r>
              <a:rPr lang="en-US" altLang="zh-CN" b="1" dirty="0"/>
              <a:t>P</a:t>
            </a:r>
            <a:r>
              <a:rPr lang="zh-CN" altLang="en-US" b="1" dirty="0"/>
              <a:t>型的         和         大</a:t>
            </a:r>
          </a:p>
          <a:p>
            <a:pPr eaLnBrk="1" hangingPunct="1">
              <a:lnSpc>
                <a:spcPct val="125000"/>
              </a:lnSpc>
              <a:buFont typeface="Wingdings" pitchFamily="2" charset="2"/>
              <a:buNone/>
            </a:pPr>
            <a:r>
              <a:rPr lang="zh-CN" altLang="en-US" b="1" dirty="0"/>
              <a:t>             </a:t>
            </a:r>
            <a:r>
              <a:rPr lang="en-US" altLang="zh-CN" b="1" dirty="0"/>
              <a:t>P</a:t>
            </a:r>
            <a:r>
              <a:rPr lang="zh-CN" altLang="en-US" b="1" dirty="0"/>
              <a:t>型比</a:t>
            </a:r>
            <a:r>
              <a:rPr lang="en-US" altLang="zh-CN" b="1" dirty="0"/>
              <a:t>N</a:t>
            </a:r>
            <a:r>
              <a:rPr lang="zh-CN" altLang="en-US" b="1" dirty="0"/>
              <a:t>型的        大很多</a:t>
            </a:r>
          </a:p>
          <a:p>
            <a:pPr eaLnBrk="1" hangingPunct="1">
              <a:lnSpc>
                <a:spcPct val="125000"/>
              </a:lnSpc>
              <a:buFont typeface="Wingdings" pitchFamily="2" charset="2"/>
              <a:buNone/>
            </a:pPr>
            <a:r>
              <a:rPr lang="zh-CN" altLang="en-US" b="1" dirty="0"/>
              <a:t>   如果：利用</a:t>
            </a:r>
            <a:r>
              <a:rPr lang="en-US" altLang="zh-CN" b="1" dirty="0"/>
              <a:t>P</a:t>
            </a:r>
            <a:r>
              <a:rPr lang="zh-CN" altLang="en-US" b="1" dirty="0"/>
              <a:t>型        可以获得较大的压阻效应，上述可用的        在三个方向上都存在。</a:t>
            </a:r>
          </a:p>
          <a:p>
            <a:pPr eaLnBrk="1" hangingPunct="1">
              <a:lnSpc>
                <a:spcPct val="125000"/>
              </a:lnSpc>
              <a:buFont typeface="Wingdings" pitchFamily="2" charset="2"/>
              <a:buNone/>
            </a:pPr>
            <a:r>
              <a:rPr lang="zh-CN" altLang="en-US" b="1" dirty="0"/>
              <a:t>考虑公式：</a:t>
            </a:r>
          </a:p>
          <a:p>
            <a:pPr>
              <a:lnSpc>
                <a:spcPct val="125000"/>
              </a:lnSpc>
              <a:buNone/>
            </a:pPr>
            <a:r>
              <a:rPr lang="en-US" altLang="zh-CN" b="1" dirty="0"/>
              <a:t> </a:t>
            </a:r>
          </a:p>
        </p:txBody>
      </p:sp>
      <p:graphicFrame>
        <p:nvGraphicFramePr>
          <p:cNvPr id="215043" name="Object 3"/>
          <p:cNvGraphicFramePr>
            <a:graphicFrameLocks noGrp="1" noChangeAspect="1"/>
          </p:cNvGraphicFramePr>
          <p:nvPr>
            <p:ph sz="quarter" idx="4294967295"/>
          </p:nvPr>
        </p:nvGraphicFramePr>
        <p:xfrm>
          <a:off x="4656138" y="1844675"/>
          <a:ext cx="785812" cy="490538"/>
        </p:xfrm>
        <a:graphic>
          <a:graphicData uri="http://schemas.openxmlformats.org/presentationml/2006/ole">
            <mc:AlternateContent xmlns:mc="http://schemas.openxmlformats.org/markup-compatibility/2006">
              <mc:Choice xmlns:v="urn:schemas-microsoft-com:vml" Requires="v">
                <p:oleObj spid="_x0000_s71682" name="公式" r:id="rId3" imgW="202936" imgH="126835" progId="Equation.3">
                  <p:embed/>
                </p:oleObj>
              </mc:Choice>
              <mc:Fallback>
                <p:oleObj name="公式" r:id="rId3" imgW="202936" imgH="1268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138" y="1844675"/>
                        <a:ext cx="78581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4" name="Object 4"/>
          <p:cNvGraphicFramePr>
            <a:graphicFrameLocks noChangeAspect="1"/>
          </p:cNvGraphicFramePr>
          <p:nvPr/>
        </p:nvGraphicFramePr>
        <p:xfrm>
          <a:off x="6240464" y="620714"/>
          <a:ext cx="714375" cy="477837"/>
        </p:xfrm>
        <a:graphic>
          <a:graphicData uri="http://schemas.openxmlformats.org/presentationml/2006/ole">
            <mc:AlternateContent xmlns:mc="http://schemas.openxmlformats.org/markup-compatibility/2006">
              <mc:Choice xmlns:v="urn:schemas-microsoft-com:vml" Requires="v">
                <p:oleObj spid="_x0000_s71683" name="公式" r:id="rId5" imgW="190335" imgH="126890" progId="Equation.3">
                  <p:embed/>
                </p:oleObj>
              </mc:Choice>
              <mc:Fallback>
                <p:oleObj name="公式" r:id="rId5" imgW="190335" imgH="126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464" y="620714"/>
                        <a:ext cx="7143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5" name="Object 5"/>
          <p:cNvGraphicFramePr>
            <a:graphicFrameLocks noChangeAspect="1"/>
          </p:cNvGraphicFramePr>
          <p:nvPr/>
        </p:nvGraphicFramePr>
        <p:xfrm>
          <a:off x="5087939" y="620713"/>
          <a:ext cx="714375" cy="476250"/>
        </p:xfrm>
        <a:graphic>
          <a:graphicData uri="http://schemas.openxmlformats.org/presentationml/2006/ole">
            <mc:AlternateContent xmlns:mc="http://schemas.openxmlformats.org/markup-compatibility/2006">
              <mc:Choice xmlns:v="urn:schemas-microsoft-com:vml" Requires="v">
                <p:oleObj spid="_x0000_s71684" name="公式" r:id="rId7" imgW="190335" imgH="126890" progId="Equation.3">
                  <p:embed/>
                </p:oleObj>
              </mc:Choice>
              <mc:Fallback>
                <p:oleObj name="公式" r:id="rId7" imgW="190335" imgH="126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939" y="620713"/>
                        <a:ext cx="7143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6" name="Object 6"/>
          <p:cNvGraphicFramePr>
            <a:graphicFrameLocks noChangeAspect="1"/>
          </p:cNvGraphicFramePr>
          <p:nvPr/>
        </p:nvGraphicFramePr>
        <p:xfrm>
          <a:off x="5052786" y="1196753"/>
          <a:ext cx="714375" cy="446087"/>
        </p:xfrm>
        <a:graphic>
          <a:graphicData uri="http://schemas.openxmlformats.org/presentationml/2006/ole">
            <mc:AlternateContent xmlns:mc="http://schemas.openxmlformats.org/markup-compatibility/2006">
              <mc:Choice xmlns:v="urn:schemas-microsoft-com:vml" Requires="v">
                <p:oleObj spid="_x0000_s71685" name="公式" r:id="rId9" imgW="202936" imgH="126835" progId="Equation.3">
                  <p:embed/>
                </p:oleObj>
              </mc:Choice>
              <mc:Fallback>
                <p:oleObj name="公式" r:id="rId9" imgW="202936" imgH="1268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786" y="1196753"/>
                        <a:ext cx="7143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7" name="Object 7"/>
          <p:cNvGraphicFramePr>
            <a:graphicFrameLocks noChangeAspect="1"/>
          </p:cNvGraphicFramePr>
          <p:nvPr/>
        </p:nvGraphicFramePr>
        <p:xfrm>
          <a:off x="3792538" y="2420938"/>
          <a:ext cx="781050" cy="488950"/>
        </p:xfrm>
        <a:graphic>
          <a:graphicData uri="http://schemas.openxmlformats.org/presentationml/2006/ole">
            <mc:AlternateContent xmlns:mc="http://schemas.openxmlformats.org/markup-compatibility/2006">
              <mc:Choice xmlns:v="urn:schemas-microsoft-com:vml" Requires="v">
                <p:oleObj spid="_x0000_s71686" name="Equation" r:id="rId10" imgW="202936" imgH="126835" progId="Equation.DSMT4">
                  <p:embed/>
                </p:oleObj>
              </mc:Choice>
              <mc:Fallback>
                <p:oleObj name="Equation" r:id="rId10" imgW="202936" imgH="12683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2420938"/>
                        <a:ext cx="7810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8" name="Object 8"/>
          <p:cNvGraphicFramePr>
            <a:graphicFrameLocks noGrp="1" noChangeAspect="1"/>
          </p:cNvGraphicFramePr>
          <p:nvPr>
            <p:ph sz="quarter" idx="4294967295"/>
          </p:nvPr>
        </p:nvGraphicFramePr>
        <p:xfrm>
          <a:off x="2423593" y="3501008"/>
          <a:ext cx="7839075" cy="1071562"/>
        </p:xfrm>
        <a:graphic>
          <a:graphicData uri="http://schemas.openxmlformats.org/presentationml/2006/ole">
            <mc:AlternateContent xmlns:mc="http://schemas.openxmlformats.org/markup-compatibility/2006">
              <mc:Choice xmlns:v="urn:schemas-microsoft-com:vml" Requires="v">
                <p:oleObj spid="_x0000_s71687" name="公式" r:id="rId11" imgW="2781300" imgH="381000" progId="Equation.3">
                  <p:embed/>
                </p:oleObj>
              </mc:Choice>
              <mc:Fallback>
                <p:oleObj name="公式" r:id="rId11" imgW="2781300" imgH="38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3593" y="3501008"/>
                        <a:ext cx="783907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Grp="1" noChangeAspect="1"/>
          </p:cNvGraphicFramePr>
          <p:nvPr/>
        </p:nvGraphicFramePr>
        <p:xfrm>
          <a:off x="2836466" y="5379490"/>
          <a:ext cx="2035399" cy="630302"/>
        </p:xfrm>
        <a:graphic>
          <a:graphicData uri="http://schemas.openxmlformats.org/presentationml/2006/ole">
            <mc:AlternateContent xmlns:mc="http://schemas.openxmlformats.org/markup-compatibility/2006">
              <mc:Choice xmlns:v="urn:schemas-microsoft-com:vml" Requires="v">
                <p:oleObj spid="_x0000_s71688" name="公式" r:id="rId13" imgW="532937" imgH="164957" progId="Equation.3">
                  <p:embed/>
                </p:oleObj>
              </mc:Choice>
              <mc:Fallback>
                <p:oleObj name="公式" r:id="rId13" imgW="532937" imgH="164957" progId="Equation.3">
                  <p:embed/>
                  <p:pic>
                    <p:nvPicPr>
                      <p:cNvPr id="0" name=""/>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6466" y="5379490"/>
                        <a:ext cx="2035399" cy="630302"/>
                      </a:xfrm>
                      <a:prstGeom prst="rect">
                        <a:avLst/>
                      </a:prstGeom>
                      <a:noFill/>
                      <a:ln>
                        <a:noFill/>
                      </a:ln>
                    </p:spPr>
                  </p:pic>
                </p:oleObj>
              </mc:Fallback>
            </mc:AlternateContent>
          </a:graphicData>
        </a:graphic>
      </p:graphicFrame>
      <p:graphicFrame>
        <p:nvGraphicFramePr>
          <p:cNvPr id="3" name="对象 2"/>
          <p:cNvGraphicFramePr>
            <a:graphicFrameLocks noGrp="1" noChangeAspect="1"/>
          </p:cNvGraphicFramePr>
          <p:nvPr/>
        </p:nvGraphicFramePr>
        <p:xfrm>
          <a:off x="6672065" y="4725144"/>
          <a:ext cx="2016125" cy="1042988"/>
        </p:xfrm>
        <a:graphic>
          <a:graphicData uri="http://schemas.openxmlformats.org/presentationml/2006/ole">
            <mc:AlternateContent xmlns:mc="http://schemas.openxmlformats.org/markup-compatibility/2006">
              <mc:Choice xmlns:v="urn:schemas-microsoft-com:vml" Requires="v">
                <p:oleObj spid="_x0000_s71689" name="公式" r:id="rId15" imgW="736600" imgH="381000" progId="Equation.3">
                  <p:embed/>
                </p:oleObj>
              </mc:Choice>
              <mc:Fallback>
                <p:oleObj name="公式" r:id="rId15" imgW="736600" imgH="381000" progId="Equation.3">
                  <p:embed/>
                  <p:pic>
                    <p:nvPicPr>
                      <p:cNvPr id="0" name=""/>
                      <p:cNvPicPr>
                        <a:picLocks noGrp="1"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72065" y="4725144"/>
                        <a:ext cx="20161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6312024" y="6021289"/>
          <a:ext cx="2414588" cy="623887"/>
        </p:xfrm>
        <a:graphic>
          <a:graphicData uri="http://schemas.openxmlformats.org/presentationml/2006/ole">
            <mc:AlternateContent xmlns:mc="http://schemas.openxmlformats.org/markup-compatibility/2006">
              <mc:Choice xmlns:v="urn:schemas-microsoft-com:vml" Requires="v">
                <p:oleObj spid="_x0000_s71690" name="Equation" r:id="rId17" imgW="787058" imgH="203112" progId="Equation.DSMT4">
                  <p:embed/>
                </p:oleObj>
              </mc:Choice>
              <mc:Fallback>
                <p:oleObj name="Equation" r:id="rId17" imgW="787058" imgH="20311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12024" y="6021289"/>
                        <a:ext cx="241458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2279576" y="4725145"/>
            <a:ext cx="2592288" cy="1200329"/>
          </a:xfrm>
          <a:prstGeom prst="rect">
            <a:avLst/>
          </a:prstGeom>
        </p:spPr>
        <p:txBody>
          <a:bodyPr wrap="square">
            <a:spAutoFit/>
          </a:bodyPr>
          <a:lstStyle/>
          <a:p>
            <a:r>
              <a:rPr lang="zh-CN" altLang="en-US" sz="2400" b="1" dirty="0"/>
              <a:t>选取电流方向</a:t>
            </a:r>
            <a:endParaRPr lang="en-US" altLang="zh-CN" sz="2400" b="1" dirty="0"/>
          </a:p>
          <a:p>
            <a:endParaRPr lang="en-US" altLang="zh-CN" sz="2400" b="1" dirty="0"/>
          </a:p>
          <a:p>
            <a:r>
              <a:rPr lang="zh-CN" altLang="en-US" sz="2400" b="1" dirty="0"/>
              <a:t>令 </a:t>
            </a:r>
          </a:p>
        </p:txBody>
      </p:sp>
      <p:sp>
        <p:nvSpPr>
          <p:cNvPr id="6" name="矩形 5"/>
          <p:cNvSpPr/>
          <p:nvPr/>
        </p:nvSpPr>
        <p:spPr>
          <a:xfrm rot="10800000" flipV="1">
            <a:off x="5409974" y="4909810"/>
            <a:ext cx="451024" cy="784830"/>
          </a:xfrm>
          <a:prstGeom prst="rect">
            <a:avLst/>
          </a:prstGeom>
        </p:spPr>
        <p:txBody>
          <a:bodyPr wrap="square">
            <a:spAutoFit/>
          </a:bodyPr>
          <a:lstStyle/>
          <a:p>
            <a:pPr>
              <a:lnSpc>
                <a:spcPct val="125000"/>
              </a:lnSpc>
              <a:buNone/>
            </a:pPr>
            <a:r>
              <a:rPr lang="en-US" altLang="zh-CN" b="1" dirty="0"/>
              <a:t> </a:t>
            </a:r>
            <a:r>
              <a:rPr lang="zh-CN" altLang="en-US" b="1" dirty="0"/>
              <a:t>则</a:t>
            </a:r>
            <a:endParaRPr lang="en-US" altLang="zh-CN" b="1" dirty="0"/>
          </a:p>
        </p:txBody>
      </p:sp>
    </p:spTree>
    <p:extLst>
      <p:ext uri="{BB962C8B-B14F-4D97-AF65-F5344CB8AC3E}">
        <p14:creationId xmlns:p14="http://schemas.microsoft.com/office/powerpoint/2010/main" val="28823073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70" name="Text Box 6"/>
          <p:cNvSpPr txBox="1">
            <a:spLocks noChangeArrowheads="1"/>
          </p:cNvSpPr>
          <p:nvPr/>
        </p:nvSpPr>
        <p:spPr bwMode="auto">
          <a:xfrm>
            <a:off x="3215680" y="1052736"/>
            <a:ext cx="6624736"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注意：电流方向脚标是</a:t>
            </a:r>
            <a:r>
              <a:rPr lang="en-US" altLang="zh-CN" sz="2800" b="1" dirty="0">
                <a:latin typeface="华文中宋" panose="02010600040101010101" pitchFamily="2" charset="-122"/>
                <a:ea typeface="华文中宋" panose="02010600040101010101" pitchFamily="2" charset="-122"/>
              </a:rPr>
              <a:t>2</a:t>
            </a:r>
            <a:r>
              <a:rPr lang="zh-CN" altLang="en-US" sz="2800" b="1" dirty="0">
                <a:latin typeface="华文中宋" panose="02010600040101010101" pitchFamily="2" charset="-122"/>
                <a:ea typeface="华文中宋" panose="02010600040101010101" pitchFamily="2" charset="-122"/>
              </a:rPr>
              <a:t>，而由压阻形成电流方向脚标为</a:t>
            </a:r>
            <a:r>
              <a:rPr lang="en-US" altLang="zh-CN" sz="2800" b="1" dirty="0">
                <a:latin typeface="华文中宋" panose="02010600040101010101" pitchFamily="2" charset="-122"/>
                <a:ea typeface="华文中宋" panose="02010600040101010101" pitchFamily="2" charset="-122"/>
              </a:rPr>
              <a:t>1</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1.</a:t>
            </a:r>
            <a:r>
              <a:rPr lang="zh-CN" altLang="en-US" sz="2800" b="1" dirty="0">
                <a:latin typeface="华文中宋" panose="02010600040101010101" pitchFamily="2" charset="-122"/>
                <a:ea typeface="华文中宋" panose="02010600040101010101" pitchFamily="2" charset="-122"/>
              </a:rPr>
              <a:t>电流方向和电场方向垂直</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r>
              <a:rPr lang="zh-CN" altLang="en-US" sz="2800" b="1" dirty="0">
                <a:latin typeface="华文中宋" panose="02010600040101010101" pitchFamily="2" charset="-122"/>
                <a:ea typeface="华文中宋" panose="02010600040101010101" pitchFamily="2" charset="-122"/>
              </a:rPr>
              <a:t>   感受的是受剪切力时的压阻系数</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r>
              <a:rPr lang="zh-CN" altLang="en-US" sz="2800" b="1" dirty="0">
                <a:latin typeface="华文中宋" panose="02010600040101010101" pitchFamily="2" charset="-122"/>
                <a:ea typeface="华文中宋" panose="02010600040101010101" pitchFamily="2" charset="-122"/>
              </a:rPr>
              <a:t>    时剪切力的分量表示</a:t>
            </a: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p:txBody>
      </p:sp>
      <p:graphicFrame>
        <p:nvGraphicFramePr>
          <p:cNvPr id="216071" name="Object 7"/>
          <p:cNvGraphicFramePr>
            <a:graphicFrameLocks noChangeAspect="1"/>
          </p:cNvGraphicFramePr>
          <p:nvPr/>
        </p:nvGraphicFramePr>
        <p:xfrm>
          <a:off x="9191130" y="3573016"/>
          <a:ext cx="1150439" cy="720080"/>
        </p:xfrm>
        <a:graphic>
          <a:graphicData uri="http://schemas.openxmlformats.org/presentationml/2006/ole">
            <mc:AlternateContent xmlns:mc="http://schemas.openxmlformats.org/markup-compatibility/2006">
              <mc:Choice xmlns:v="urn:schemas-microsoft-com:vml" Requires="v">
                <p:oleObj spid="_x0000_s72706" name="公式" r:id="rId3" imgW="202936" imgH="126835" progId="Equation.3">
                  <p:embed/>
                </p:oleObj>
              </mc:Choice>
              <mc:Fallback>
                <p:oleObj name="公式" r:id="rId3" imgW="202936" imgH="1268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130" y="3573016"/>
                        <a:ext cx="1150439" cy="720080"/>
                      </a:xfrm>
                      <a:prstGeom prst="rect">
                        <a:avLst/>
                      </a:prstGeom>
                      <a:noFill/>
                      <a:ln>
                        <a:noFill/>
                      </a:ln>
                      <a:effectLst/>
                    </p:spPr>
                  </p:pic>
                </p:oleObj>
              </mc:Fallback>
            </mc:AlternateContent>
          </a:graphicData>
        </a:graphic>
      </p:graphicFrame>
      <p:graphicFrame>
        <p:nvGraphicFramePr>
          <p:cNvPr id="216072" name="Object 8"/>
          <p:cNvGraphicFramePr>
            <a:graphicFrameLocks noChangeAspect="1"/>
          </p:cNvGraphicFramePr>
          <p:nvPr/>
        </p:nvGraphicFramePr>
        <p:xfrm>
          <a:off x="7464153" y="4437112"/>
          <a:ext cx="918947" cy="648072"/>
        </p:xfrm>
        <a:graphic>
          <a:graphicData uri="http://schemas.openxmlformats.org/presentationml/2006/ole">
            <mc:AlternateContent xmlns:mc="http://schemas.openxmlformats.org/markup-compatibility/2006">
              <mc:Choice xmlns:v="urn:schemas-microsoft-com:vml" Requires="v">
                <p:oleObj spid="_x0000_s72707" name="公式" r:id="rId5" imgW="215713" imgH="152268" progId="Equation.3">
                  <p:embed/>
                </p:oleObj>
              </mc:Choice>
              <mc:Fallback>
                <p:oleObj name="公式" r:id="rId5" imgW="215713" imgH="15226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153" y="4437112"/>
                        <a:ext cx="918947" cy="6480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164860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7090" name="Rectangle 2"/>
          <p:cNvSpPr>
            <a:spLocks noGrp="1" noChangeArrowheads="1"/>
          </p:cNvSpPr>
          <p:nvPr>
            <p:ph type="body" sz="half" idx="4294967295"/>
          </p:nvPr>
        </p:nvSpPr>
        <p:spPr>
          <a:xfrm>
            <a:off x="1524000" y="3644900"/>
            <a:ext cx="3995738" cy="1728788"/>
          </a:xfrm>
        </p:spPr>
        <p:txBody>
          <a:bodyPr>
            <a:normAutofit lnSpcReduction="10000"/>
          </a:bodyPr>
          <a:lstStyle/>
          <a:p>
            <a:pPr eaLnBrk="1" hangingPunct="1">
              <a:lnSpc>
                <a:spcPct val="90000"/>
              </a:lnSpc>
              <a:buFont typeface="Wingdings" pitchFamily="2" charset="2"/>
              <a:buNone/>
            </a:pPr>
            <a:r>
              <a:rPr lang="zh-CN" altLang="en-US" sz="2400" b="1">
                <a:latin typeface="华文中宋" pitchFamily="2" charset="-122"/>
                <a:ea typeface="华文中宋" pitchFamily="2" charset="-122"/>
              </a:rPr>
              <a:t>可见：</a:t>
            </a:r>
          </a:p>
          <a:p>
            <a:pPr eaLnBrk="1" hangingPunct="1">
              <a:lnSpc>
                <a:spcPct val="90000"/>
              </a:lnSpc>
              <a:buFont typeface="Wingdings" pitchFamily="2" charset="2"/>
              <a:buNone/>
            </a:pPr>
            <a:r>
              <a:rPr lang="zh-CN" altLang="en-US" sz="2400" b="1">
                <a:latin typeface="华文中宋" pitchFamily="2" charset="-122"/>
                <a:ea typeface="华文中宋" pitchFamily="2" charset="-122"/>
              </a:rPr>
              <a:t>在切向力的作用下，只要</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分量存在，就在</a:t>
            </a:r>
            <a:r>
              <a:rPr lang="en-US" altLang="zh-CN" sz="2400" b="1">
                <a:latin typeface="华文中宋" pitchFamily="2" charset="-122"/>
                <a:ea typeface="华文中宋" pitchFamily="2" charset="-122"/>
              </a:rPr>
              <a:t>X</a:t>
            </a:r>
            <a:r>
              <a:rPr lang="zh-CN" altLang="en-US" sz="2400" b="1">
                <a:latin typeface="华文中宋" pitchFamily="2" charset="-122"/>
                <a:ea typeface="华文中宋" pitchFamily="2" charset="-122"/>
              </a:rPr>
              <a:t>方向上</a:t>
            </a:r>
          </a:p>
          <a:p>
            <a:pPr eaLnBrk="1" hangingPunct="1">
              <a:lnSpc>
                <a:spcPct val="90000"/>
              </a:lnSpc>
              <a:buFont typeface="Wingdings" pitchFamily="2" charset="2"/>
              <a:buNone/>
            </a:pPr>
            <a:r>
              <a:rPr lang="zh-CN" altLang="en-US" sz="2400" b="1">
                <a:latin typeface="华文中宋" pitchFamily="2" charset="-122"/>
                <a:ea typeface="华文中宋" pitchFamily="2" charset="-122"/>
              </a:rPr>
              <a:t>产生 电场变化</a:t>
            </a:r>
          </a:p>
        </p:txBody>
      </p:sp>
      <p:graphicFrame>
        <p:nvGraphicFramePr>
          <p:cNvPr id="217091" name="Object 3"/>
          <p:cNvGraphicFramePr>
            <a:graphicFrameLocks noGrp="1" noChangeAspect="1"/>
          </p:cNvGraphicFramePr>
          <p:nvPr>
            <p:ph sz="quarter" idx="4294967295"/>
          </p:nvPr>
        </p:nvGraphicFramePr>
        <p:xfrm>
          <a:off x="5448301" y="1844675"/>
          <a:ext cx="504825" cy="355600"/>
        </p:xfrm>
        <a:graphic>
          <a:graphicData uri="http://schemas.openxmlformats.org/presentationml/2006/ole">
            <mc:AlternateContent xmlns:mc="http://schemas.openxmlformats.org/markup-compatibility/2006">
              <mc:Choice xmlns:v="urn:schemas-microsoft-com:vml" Requires="v">
                <p:oleObj spid="_x0000_s73730" name="公式" r:id="rId3" imgW="215713" imgH="152268" progId="Equation.3">
                  <p:embed/>
                </p:oleObj>
              </mc:Choice>
              <mc:Fallback>
                <p:oleObj name="公式" r:id="rId3" imgW="215713" imgH="15226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301" y="1844675"/>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2" name="Object 4"/>
          <p:cNvGraphicFramePr>
            <a:graphicFrameLocks noGrp="1" noChangeAspect="1"/>
          </p:cNvGraphicFramePr>
          <p:nvPr>
            <p:ph sz="quarter" idx="4294967295"/>
          </p:nvPr>
        </p:nvGraphicFramePr>
        <p:xfrm>
          <a:off x="3575050" y="2205039"/>
          <a:ext cx="431800" cy="371475"/>
        </p:xfrm>
        <a:graphic>
          <a:graphicData uri="http://schemas.openxmlformats.org/presentationml/2006/ole">
            <mc:AlternateContent xmlns:mc="http://schemas.openxmlformats.org/markup-compatibility/2006">
              <mc:Choice xmlns:v="urn:schemas-microsoft-com:vml" Requires="v">
                <p:oleObj spid="_x0000_s73731" name="公式" r:id="rId5" imgW="177569" imgH="152202" progId="Equation.3">
                  <p:embed/>
                </p:oleObj>
              </mc:Choice>
              <mc:Fallback>
                <p:oleObj name="公式" r:id="rId5" imgW="177569" imgH="15220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050" y="2205039"/>
                        <a:ext cx="4318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17093" name="Picture 5" descr="绘图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4200" y="2593976"/>
            <a:ext cx="4535488"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5" name="Rectangle 43"/>
          <p:cNvSpPr>
            <a:spLocks noChangeArrowheads="1"/>
          </p:cNvSpPr>
          <p:nvPr/>
        </p:nvSpPr>
        <p:spPr bwMode="auto">
          <a:xfrm>
            <a:off x="6816726" y="4581525"/>
            <a:ext cx="1584325" cy="215900"/>
          </a:xfrm>
          <a:prstGeom prst="rect">
            <a:avLst/>
          </a:prstGeom>
          <a:solidFill>
            <a:srgbClr val="E40059"/>
          </a:solidFill>
          <a:ln w="9525">
            <a:solidFill>
              <a:srgbClr val="E4005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7096" name="Rectangle 44"/>
          <p:cNvSpPr>
            <a:spLocks noChangeArrowheads="1"/>
          </p:cNvSpPr>
          <p:nvPr/>
        </p:nvSpPr>
        <p:spPr bwMode="auto">
          <a:xfrm>
            <a:off x="7535863" y="3933826"/>
            <a:ext cx="215900" cy="1439863"/>
          </a:xfrm>
          <a:prstGeom prst="rect">
            <a:avLst/>
          </a:prstGeom>
          <a:solidFill>
            <a:srgbClr val="E4005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7134" name="Line 46"/>
          <p:cNvSpPr>
            <a:spLocks noChangeShapeType="1"/>
          </p:cNvSpPr>
          <p:nvPr/>
        </p:nvSpPr>
        <p:spPr bwMode="auto">
          <a:xfrm>
            <a:off x="3575050" y="620713"/>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5" name="Line 47"/>
          <p:cNvSpPr>
            <a:spLocks noChangeShapeType="1"/>
          </p:cNvSpPr>
          <p:nvPr/>
        </p:nvSpPr>
        <p:spPr bwMode="auto">
          <a:xfrm flipV="1">
            <a:off x="5087938" y="620714"/>
            <a:ext cx="0"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6" name="Line 48"/>
          <p:cNvSpPr>
            <a:spLocks noChangeShapeType="1"/>
          </p:cNvSpPr>
          <p:nvPr/>
        </p:nvSpPr>
        <p:spPr bwMode="auto">
          <a:xfrm>
            <a:off x="7319964" y="1987550"/>
            <a:ext cx="7207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7" name="Line 49"/>
          <p:cNvSpPr>
            <a:spLocks noChangeShapeType="1"/>
          </p:cNvSpPr>
          <p:nvPr/>
        </p:nvSpPr>
        <p:spPr bwMode="auto">
          <a:xfrm flipH="1">
            <a:off x="3863976" y="2420938"/>
            <a:ext cx="792163" cy="863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8" name="AutoShape 50"/>
          <p:cNvSpPr>
            <a:spLocks noChangeArrowheads="1"/>
          </p:cNvSpPr>
          <p:nvPr/>
        </p:nvSpPr>
        <p:spPr bwMode="auto">
          <a:xfrm>
            <a:off x="4511675" y="260351"/>
            <a:ext cx="2808288" cy="2303463"/>
          </a:xfrm>
          <a:prstGeom prst="cube">
            <a:avLst>
              <a:gd name="adj" fmla="val 25000"/>
            </a:avLst>
          </a:prstGeom>
          <a:gradFill rotWithShape="1">
            <a:gsLst>
              <a:gs pos="0">
                <a:srgbClr val="66FFFF">
                  <a:gamma/>
                  <a:tint val="0"/>
                  <a:invGamma/>
                </a:srgbClr>
              </a:gs>
              <a:gs pos="50000">
                <a:srgbClr val="66FFFF"/>
              </a:gs>
              <a:gs pos="100000">
                <a:srgbClr val="66FFFF">
                  <a:gamma/>
                  <a:tint val="0"/>
                  <a:invGamma/>
                </a:srgbClr>
              </a:gs>
            </a:gsLst>
            <a:lin ang="5400000" scaled="1"/>
          </a:gradFill>
          <a:ln w="38100">
            <a:solidFill>
              <a:srgbClr val="0000CC"/>
            </a:solidFill>
            <a:miter lim="800000"/>
            <a:headEnd/>
            <a:tailEnd/>
          </a:ln>
          <a:effectLst>
            <a:prstShdw prst="shdw17" dist="17961" dir="2700000">
              <a:srgbClr val="0000CC">
                <a:gamma/>
                <a:shade val="60000"/>
                <a:invGamma/>
              </a:srgbClr>
            </a:prstShdw>
          </a:effectLst>
        </p:spPr>
        <p:txBody>
          <a:bodyPr wrap="none" anchor="ctr"/>
          <a:lstStyle/>
          <a:p>
            <a:endParaRPr lang="zh-CN" altLang="en-US"/>
          </a:p>
        </p:txBody>
      </p:sp>
      <p:sp>
        <p:nvSpPr>
          <p:cNvPr id="217139" name="Text Box 51"/>
          <p:cNvSpPr txBox="1">
            <a:spLocks noChangeArrowheads="1"/>
          </p:cNvSpPr>
          <p:nvPr/>
        </p:nvSpPr>
        <p:spPr bwMode="auto">
          <a:xfrm>
            <a:off x="4367213" y="2636838"/>
            <a:ext cx="3048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X</a:t>
            </a:r>
          </a:p>
        </p:txBody>
      </p:sp>
      <p:sp>
        <p:nvSpPr>
          <p:cNvPr id="217140" name="Text Box 52"/>
          <p:cNvSpPr txBox="1">
            <a:spLocks noChangeArrowheads="1"/>
          </p:cNvSpPr>
          <p:nvPr/>
        </p:nvSpPr>
        <p:spPr bwMode="auto">
          <a:xfrm>
            <a:off x="8040688" y="1771650"/>
            <a:ext cx="29687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Y</a:t>
            </a:r>
          </a:p>
        </p:txBody>
      </p:sp>
      <p:graphicFrame>
        <p:nvGraphicFramePr>
          <p:cNvPr id="217141" name="Object 53"/>
          <p:cNvGraphicFramePr>
            <a:graphicFrameLocks noChangeAspect="1"/>
          </p:cNvGraphicFramePr>
          <p:nvPr/>
        </p:nvGraphicFramePr>
        <p:xfrm>
          <a:off x="3792539" y="2347913"/>
          <a:ext cx="352425" cy="576262"/>
        </p:xfrm>
        <a:graphic>
          <a:graphicData uri="http://schemas.openxmlformats.org/presentationml/2006/ole">
            <mc:AlternateContent xmlns:mc="http://schemas.openxmlformats.org/markup-compatibility/2006">
              <mc:Choice xmlns:v="urn:schemas-microsoft-com:vml" Requires="v">
                <p:oleObj spid="_x0000_s73732" name="Equation" r:id="rId8" imgW="139680" imgH="228600" progId="Equation.DSMT4">
                  <p:embed/>
                </p:oleObj>
              </mc:Choice>
              <mc:Fallback>
                <p:oleObj name="Equation" r:id="rId8" imgW="13968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2539" y="2347913"/>
                        <a:ext cx="352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2" name="Object 54"/>
          <p:cNvGraphicFramePr>
            <a:graphicFrameLocks noChangeAspect="1"/>
          </p:cNvGraphicFramePr>
          <p:nvPr/>
        </p:nvGraphicFramePr>
        <p:xfrm>
          <a:off x="6240464" y="1555751"/>
          <a:ext cx="376237" cy="449263"/>
        </p:xfrm>
        <a:graphic>
          <a:graphicData uri="http://schemas.openxmlformats.org/presentationml/2006/ole">
            <mc:AlternateContent xmlns:mc="http://schemas.openxmlformats.org/markup-compatibility/2006">
              <mc:Choice xmlns:v="urn:schemas-microsoft-com:vml" Requires="v">
                <p:oleObj spid="_x0000_s73733" name="Equation" r:id="rId10" imgW="164880" imgH="228600" progId="Equation.DSMT4">
                  <p:embed/>
                </p:oleObj>
              </mc:Choice>
              <mc:Fallback>
                <p:oleObj name="Equation" r:id="rId10" imgW="16488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0464" y="1555751"/>
                        <a:ext cx="376237"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3" name="Object 55"/>
          <p:cNvGraphicFramePr>
            <a:graphicFrameLocks noChangeAspect="1"/>
          </p:cNvGraphicFramePr>
          <p:nvPr/>
        </p:nvGraphicFramePr>
        <p:xfrm>
          <a:off x="7608888" y="1412875"/>
          <a:ext cx="381000" cy="527050"/>
        </p:xfrm>
        <a:graphic>
          <a:graphicData uri="http://schemas.openxmlformats.org/presentationml/2006/ole">
            <mc:AlternateContent xmlns:mc="http://schemas.openxmlformats.org/markup-compatibility/2006">
              <mc:Choice xmlns:v="urn:schemas-microsoft-com:vml" Requires="v">
                <p:oleObj spid="_x0000_s73734" name="Equation" r:id="rId12" imgW="164880" imgH="228600" progId="Equation.DSMT4">
                  <p:embed/>
                </p:oleObj>
              </mc:Choice>
              <mc:Fallback>
                <p:oleObj name="Equation" r:id="rId12" imgW="16488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8888" y="1412875"/>
                        <a:ext cx="3810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44" name="Line 56"/>
          <p:cNvSpPr>
            <a:spLocks noChangeShapeType="1"/>
          </p:cNvSpPr>
          <p:nvPr/>
        </p:nvSpPr>
        <p:spPr bwMode="auto">
          <a:xfrm flipH="1" flipV="1">
            <a:off x="5880100" y="331789"/>
            <a:ext cx="719138" cy="288925"/>
          </a:xfrm>
          <a:prstGeom prst="line">
            <a:avLst/>
          </a:prstGeom>
          <a:noFill/>
          <a:ln w="28575">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217145" name="Object 57"/>
          <p:cNvGraphicFramePr>
            <a:graphicFrameLocks noChangeAspect="1"/>
          </p:cNvGraphicFramePr>
          <p:nvPr/>
        </p:nvGraphicFramePr>
        <p:xfrm>
          <a:off x="5591175" y="260351"/>
          <a:ext cx="323850" cy="447675"/>
        </p:xfrm>
        <a:graphic>
          <a:graphicData uri="http://schemas.openxmlformats.org/presentationml/2006/ole">
            <mc:AlternateContent xmlns:mc="http://schemas.openxmlformats.org/markup-compatibility/2006">
              <mc:Choice xmlns:v="urn:schemas-microsoft-com:vml" Requires="v">
                <p:oleObj spid="_x0000_s73735" name="Equation" r:id="rId14" imgW="164880" imgH="228600" progId="Equation.DSMT4">
                  <p:embed/>
                </p:oleObj>
              </mc:Choice>
              <mc:Fallback>
                <p:oleObj name="Equation" r:id="rId14" imgW="16488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91175" y="260351"/>
                        <a:ext cx="32385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6" name="Object 58"/>
          <p:cNvGraphicFramePr>
            <a:graphicFrameLocks noChangeAspect="1"/>
          </p:cNvGraphicFramePr>
          <p:nvPr/>
        </p:nvGraphicFramePr>
        <p:xfrm>
          <a:off x="4511675" y="0"/>
          <a:ext cx="376238" cy="565150"/>
        </p:xfrm>
        <a:graphic>
          <a:graphicData uri="http://schemas.openxmlformats.org/presentationml/2006/ole">
            <mc:AlternateContent xmlns:mc="http://schemas.openxmlformats.org/markup-compatibility/2006">
              <mc:Choice xmlns:v="urn:schemas-microsoft-com:vml" Requires="v">
                <p:oleObj spid="_x0000_s73736" name="Equation" r:id="rId16" imgW="152280" imgH="228600" progId="Equation.DSMT4">
                  <p:embed/>
                </p:oleObj>
              </mc:Choice>
              <mc:Fallback>
                <p:oleObj name="Equation" r:id="rId16" imgW="1522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11675" y="0"/>
                        <a:ext cx="376238"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7" name="Object 59"/>
          <p:cNvGraphicFramePr>
            <a:graphicFrameLocks noChangeAspect="1"/>
          </p:cNvGraphicFramePr>
          <p:nvPr/>
        </p:nvGraphicFramePr>
        <p:xfrm>
          <a:off x="6888163" y="1052514"/>
          <a:ext cx="487362" cy="636587"/>
        </p:xfrm>
        <a:graphic>
          <a:graphicData uri="http://schemas.openxmlformats.org/presentationml/2006/ole">
            <mc:AlternateContent xmlns:mc="http://schemas.openxmlformats.org/markup-compatibility/2006">
              <mc:Choice xmlns:v="urn:schemas-microsoft-com:vml" Requires="v">
                <p:oleObj spid="_x0000_s73737" name="Equation" r:id="rId18" imgW="152280" imgH="228600" progId="Equation.DSMT4">
                  <p:embed/>
                </p:oleObj>
              </mc:Choice>
              <mc:Fallback>
                <p:oleObj name="Equation" r:id="rId18" imgW="15228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88163" y="1052514"/>
                        <a:ext cx="487362"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48" name="Line 60"/>
          <p:cNvSpPr>
            <a:spLocks noChangeShapeType="1"/>
          </p:cNvSpPr>
          <p:nvPr/>
        </p:nvSpPr>
        <p:spPr bwMode="auto">
          <a:xfrm flipV="1">
            <a:off x="6888164" y="692151"/>
            <a:ext cx="217487" cy="936625"/>
          </a:xfrm>
          <a:prstGeom prst="line">
            <a:avLst/>
          </a:prstGeom>
          <a:noFill/>
          <a:ln w="1270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49" name="Line 61"/>
          <p:cNvSpPr>
            <a:spLocks noChangeShapeType="1"/>
          </p:cNvSpPr>
          <p:nvPr/>
        </p:nvSpPr>
        <p:spPr bwMode="auto">
          <a:xfrm flipH="1" flipV="1">
            <a:off x="5303838" y="1052514"/>
            <a:ext cx="792162" cy="719137"/>
          </a:xfrm>
          <a:prstGeom prst="line">
            <a:avLst/>
          </a:prstGeom>
          <a:noFill/>
          <a:ln w="1905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0" name="Line 62"/>
          <p:cNvSpPr>
            <a:spLocks noChangeShapeType="1"/>
          </p:cNvSpPr>
          <p:nvPr/>
        </p:nvSpPr>
        <p:spPr bwMode="auto">
          <a:xfrm>
            <a:off x="5303838" y="1123951"/>
            <a:ext cx="0" cy="720725"/>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1" name="Line 63"/>
          <p:cNvSpPr>
            <a:spLocks noChangeShapeType="1"/>
          </p:cNvSpPr>
          <p:nvPr/>
        </p:nvSpPr>
        <p:spPr bwMode="auto">
          <a:xfrm flipV="1">
            <a:off x="5375276" y="1052513"/>
            <a:ext cx="792163" cy="0"/>
          </a:xfrm>
          <a:prstGeom prst="line">
            <a:avLst/>
          </a:prstGeom>
          <a:noFill/>
          <a:ln w="317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217152" name="Object 64"/>
          <p:cNvGraphicFramePr>
            <a:graphicFrameLocks noChangeAspect="1"/>
          </p:cNvGraphicFramePr>
          <p:nvPr/>
        </p:nvGraphicFramePr>
        <p:xfrm>
          <a:off x="5303839" y="1555751"/>
          <a:ext cx="420687" cy="504825"/>
        </p:xfrm>
        <a:graphic>
          <a:graphicData uri="http://schemas.openxmlformats.org/presentationml/2006/ole">
            <mc:AlternateContent xmlns:mc="http://schemas.openxmlformats.org/markup-compatibility/2006">
              <mc:Choice xmlns:v="urn:schemas-microsoft-com:vml" Requires="v">
                <p:oleObj spid="_x0000_s73738" name="Equation" r:id="rId20" imgW="190440" imgH="228600" progId="Equation.DSMT4">
                  <p:embed/>
                </p:oleObj>
              </mc:Choice>
              <mc:Fallback>
                <p:oleObj name="Equation" r:id="rId20" imgW="19044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03839" y="1555751"/>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53" name="Object 65"/>
          <p:cNvGraphicFramePr>
            <a:graphicFrameLocks noChangeAspect="1"/>
          </p:cNvGraphicFramePr>
          <p:nvPr/>
        </p:nvGraphicFramePr>
        <p:xfrm>
          <a:off x="5880100" y="1123951"/>
          <a:ext cx="420688" cy="504825"/>
        </p:xfrm>
        <a:graphic>
          <a:graphicData uri="http://schemas.openxmlformats.org/presentationml/2006/ole">
            <mc:AlternateContent xmlns:mc="http://schemas.openxmlformats.org/markup-compatibility/2006">
              <mc:Choice xmlns:v="urn:schemas-microsoft-com:vml" Requires="v">
                <p:oleObj spid="_x0000_s73739" name="Equation" r:id="rId22" imgW="190440" imgH="228600" progId="Equation.DSMT4">
                  <p:embed/>
                </p:oleObj>
              </mc:Choice>
              <mc:Fallback>
                <p:oleObj name="Equation" r:id="rId22" imgW="19044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80100" y="1123951"/>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54" name="Line 66"/>
          <p:cNvSpPr>
            <a:spLocks noChangeShapeType="1"/>
          </p:cNvSpPr>
          <p:nvPr/>
        </p:nvSpPr>
        <p:spPr bwMode="auto">
          <a:xfrm>
            <a:off x="5087938" y="188913"/>
            <a:ext cx="0" cy="1727200"/>
          </a:xfrm>
          <a:prstGeom prst="line">
            <a:avLst/>
          </a:prstGeom>
          <a:noFill/>
          <a:ln w="3175">
            <a:solidFill>
              <a:schemeClr val="tx1"/>
            </a:solidFill>
            <a:prstDash val="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5" name="Line 67"/>
          <p:cNvSpPr>
            <a:spLocks noChangeShapeType="1"/>
          </p:cNvSpPr>
          <p:nvPr/>
        </p:nvSpPr>
        <p:spPr bwMode="auto">
          <a:xfrm flipV="1">
            <a:off x="5087939" y="1987550"/>
            <a:ext cx="2160587" cy="0"/>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6" name="Line 68"/>
          <p:cNvSpPr>
            <a:spLocks noChangeShapeType="1"/>
          </p:cNvSpPr>
          <p:nvPr/>
        </p:nvSpPr>
        <p:spPr bwMode="auto">
          <a:xfrm flipH="1">
            <a:off x="4583114" y="1987551"/>
            <a:ext cx="504825" cy="504825"/>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grpSp>
        <p:nvGrpSpPr>
          <p:cNvPr id="217157" name="Group 4"/>
          <p:cNvGrpSpPr>
            <a:grpSpLocks/>
          </p:cNvGrpSpPr>
          <p:nvPr/>
        </p:nvGrpSpPr>
        <p:grpSpPr bwMode="auto">
          <a:xfrm>
            <a:off x="7967664" y="333375"/>
            <a:ext cx="2020887" cy="1873250"/>
            <a:chOff x="4140" y="7446"/>
            <a:chExt cx="3780" cy="3264"/>
          </a:xfrm>
        </p:grpSpPr>
        <p:sp>
          <p:nvSpPr>
            <p:cNvPr id="217158"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217159"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217160"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217161"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217162"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217163"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217164"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217165"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217166"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217167"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68"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69"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170"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1"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2"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3"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7174"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graphicFrame>
        <p:nvGraphicFramePr>
          <p:cNvPr id="217175" name="Object 87"/>
          <p:cNvGraphicFramePr>
            <a:graphicFrameLocks noChangeAspect="1"/>
          </p:cNvGraphicFramePr>
          <p:nvPr/>
        </p:nvGraphicFramePr>
        <p:xfrm>
          <a:off x="5087939" y="4005264"/>
          <a:ext cx="420687" cy="504825"/>
        </p:xfrm>
        <a:graphic>
          <a:graphicData uri="http://schemas.openxmlformats.org/presentationml/2006/ole">
            <mc:AlternateContent xmlns:mc="http://schemas.openxmlformats.org/markup-compatibility/2006">
              <mc:Choice xmlns:v="urn:schemas-microsoft-com:vml" Requires="v">
                <p:oleObj spid="_x0000_s73740" name="Equation" r:id="rId24" imgW="190440" imgH="228600" progId="Equation.DSMT4">
                  <p:embed/>
                </p:oleObj>
              </mc:Choice>
              <mc:Fallback>
                <p:oleObj name="Equation" r:id="rId24" imgW="19044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87939" y="4005264"/>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09625463"/>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idx="4294967295"/>
          </p:nvPr>
        </p:nvSpPr>
        <p:spPr/>
        <p:txBody>
          <a:bodyPr/>
          <a:lstStyle/>
          <a:p>
            <a:pPr eaLnBrk="1" hangingPunct="1"/>
            <a:r>
              <a:rPr lang="zh-CN" altLang="en-US" sz="3200"/>
              <a:t>如图所示</a:t>
            </a:r>
          </a:p>
        </p:txBody>
      </p:sp>
      <p:pic>
        <p:nvPicPr>
          <p:cNvPr id="218115" name="Picture 3" descr="绘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414" y="1916113"/>
            <a:ext cx="4143375"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6" name="TextBox 3"/>
          <p:cNvSpPr txBox="1">
            <a:spLocks noChangeArrowheads="1"/>
          </p:cNvSpPr>
          <p:nvPr/>
        </p:nvSpPr>
        <p:spPr bwMode="auto">
          <a:xfrm>
            <a:off x="8096250" y="4143375"/>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Y</a:t>
            </a:r>
            <a:endParaRPr lang="zh-CN" altLang="en-US" sz="1800"/>
          </a:p>
        </p:txBody>
      </p:sp>
      <p:sp>
        <p:nvSpPr>
          <p:cNvPr id="218117" name="TextBox 4"/>
          <p:cNvSpPr txBox="1">
            <a:spLocks noChangeArrowheads="1"/>
          </p:cNvSpPr>
          <p:nvPr/>
        </p:nvSpPr>
        <p:spPr bwMode="auto">
          <a:xfrm>
            <a:off x="6024563" y="1785938"/>
            <a:ext cx="304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X</a:t>
            </a:r>
            <a:endParaRPr lang="zh-CN" altLang="en-US" sz="1800"/>
          </a:p>
        </p:txBody>
      </p:sp>
      <p:sp>
        <p:nvSpPr>
          <p:cNvPr id="218118" name="Line 6"/>
          <p:cNvSpPr>
            <a:spLocks noChangeShapeType="1"/>
          </p:cNvSpPr>
          <p:nvPr/>
        </p:nvSpPr>
        <p:spPr bwMode="auto">
          <a:xfrm>
            <a:off x="3503614" y="2349500"/>
            <a:ext cx="1800225" cy="12954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19" name="Text Box 7"/>
          <p:cNvSpPr txBox="1">
            <a:spLocks noChangeArrowheads="1"/>
          </p:cNvSpPr>
          <p:nvPr/>
        </p:nvSpPr>
        <p:spPr bwMode="auto">
          <a:xfrm>
            <a:off x="3267075" y="1719263"/>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0000CC"/>
                </a:solidFill>
                <a:latin typeface="Arial" pitchFamily="34" charset="0"/>
              </a:rPr>
              <a:t>F</a:t>
            </a:r>
          </a:p>
        </p:txBody>
      </p:sp>
    </p:spTree>
    <p:extLst>
      <p:ext uri="{BB962C8B-B14F-4D97-AF65-F5344CB8AC3E}">
        <p14:creationId xmlns:p14="http://schemas.microsoft.com/office/powerpoint/2010/main" val="11270270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4655840" y="332657"/>
            <a:ext cx="2436886"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第二章重点内容 </a:t>
            </a:r>
          </a:p>
        </p:txBody>
      </p:sp>
      <p:sp>
        <p:nvSpPr>
          <p:cNvPr id="534531" name="Text Box 3"/>
          <p:cNvSpPr txBox="1">
            <a:spLocks noChangeArrowheads="1"/>
          </p:cNvSpPr>
          <p:nvPr/>
        </p:nvSpPr>
        <p:spPr bwMode="auto">
          <a:xfrm>
            <a:off x="1894444" y="910223"/>
            <a:ext cx="877355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、电阻应变效应原理</a:t>
            </a:r>
          </a:p>
          <a:p>
            <a:r>
              <a:rPr lang="zh-CN" altLang="en-US" sz="2400" b="1" dirty="0">
                <a:latin typeface="华文中宋" panose="02010600040101010101" pitchFamily="2" charset="-122"/>
                <a:ea typeface="华文中宋" panose="02010600040101010101" pitchFamily="2" charset="-122"/>
              </a:rPr>
              <a:t>      灵敏度系数各项含义</a:t>
            </a:r>
          </a:p>
          <a:p>
            <a:r>
              <a:rPr lang="zh-CN" altLang="en-US" sz="2400" b="1" dirty="0">
                <a:latin typeface="华文中宋" panose="02010600040101010101" pitchFamily="2" charset="-122"/>
                <a:ea typeface="华文中宋" panose="02010600040101010101" pitchFamily="2" charset="-122"/>
              </a:rPr>
              <a:t>      应变计灵敏度系数与金属丝灵敏度系数的区别</a:t>
            </a:r>
          </a:p>
          <a:p>
            <a:r>
              <a:rPr lang="zh-CN" altLang="en-US" sz="2400" b="1" dirty="0">
                <a:latin typeface="华文中宋" panose="02010600040101010101" pitchFamily="2" charset="-122"/>
                <a:ea typeface="华文中宋" panose="02010600040101010101" pitchFamily="2" charset="-122"/>
              </a:rPr>
              <a:t>      电桥灵敏度</a:t>
            </a:r>
          </a:p>
          <a:p>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、横向效应</a:t>
            </a:r>
          </a:p>
          <a:p>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、应变计动态特性  测量误差、应变片基长、工作频率的关系</a:t>
            </a:r>
          </a:p>
          <a:p>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、电桥检测电路的特点及其应用</a:t>
            </a:r>
          </a:p>
          <a:p>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、温度的影响及补偿方法</a:t>
            </a:r>
          </a:p>
          <a:p>
            <a:r>
              <a:rPr lang="en-US" altLang="zh-CN" sz="2400" b="1" dirty="0">
                <a:latin typeface="华文中宋" panose="02010600040101010101" pitchFamily="2" charset="-122"/>
                <a:ea typeface="华文中宋" panose="02010600040101010101" pitchFamily="2" charset="-122"/>
              </a:rPr>
              <a:t>6</a:t>
            </a:r>
            <a:r>
              <a:rPr lang="zh-CN" altLang="en-US" sz="2400" b="1" dirty="0">
                <a:latin typeface="华文中宋" panose="02010600040101010101" pitchFamily="2" charset="-122"/>
                <a:ea typeface="华文中宋" panose="02010600040101010101" pitchFamily="2" charset="-122"/>
              </a:rPr>
              <a:t>、弹性敏感元件、粘贴方法</a:t>
            </a:r>
          </a:p>
          <a:p>
            <a:r>
              <a:rPr lang="en-US" altLang="zh-CN" sz="2400" b="1" dirty="0">
                <a:latin typeface="华文中宋" panose="02010600040101010101" pitchFamily="2" charset="-122"/>
                <a:ea typeface="华文中宋" panose="02010600040101010101" pitchFamily="2" charset="-122"/>
              </a:rPr>
              <a:t>7</a:t>
            </a:r>
            <a:r>
              <a:rPr lang="zh-CN" altLang="en-US" sz="2400" b="1" dirty="0">
                <a:latin typeface="华文中宋" panose="02010600040101010101" pitchFamily="2" charset="-122"/>
                <a:ea typeface="华文中宋" panose="02010600040101010101" pitchFamily="2" charset="-122"/>
              </a:rPr>
              <a:t>、压阻传感器</a:t>
            </a:r>
          </a:p>
          <a:p>
            <a:r>
              <a:rPr lang="zh-CN" altLang="en-US" sz="2400" b="1" dirty="0">
                <a:latin typeface="华文中宋" panose="02010600040101010101" pitchFamily="2" charset="-122"/>
                <a:ea typeface="华文中宋" panose="02010600040101010101" pitchFamily="2" charset="-122"/>
              </a:rPr>
              <a:t>      压阻方程及其简化条件，从方程或简化方程画出应用示意图</a:t>
            </a:r>
          </a:p>
          <a:p>
            <a:r>
              <a:rPr lang="en-US" altLang="zh-CN" sz="2400" b="1" dirty="0">
                <a:latin typeface="华文中宋" panose="02010600040101010101" pitchFamily="2" charset="-122"/>
                <a:ea typeface="华文中宋" panose="02010600040101010101" pitchFamily="2" charset="-122"/>
              </a:rPr>
              <a:t>8</a:t>
            </a:r>
            <a:r>
              <a:rPr lang="zh-CN" altLang="en-US" sz="2400" b="1" dirty="0">
                <a:latin typeface="华文中宋" panose="02010600040101010101" pitchFamily="2" charset="-122"/>
                <a:ea typeface="华文中宋" panose="02010600040101010101" pitchFamily="2" charset="-122"/>
              </a:rPr>
              <a:t>、微加工工艺</a:t>
            </a:r>
          </a:p>
          <a:p>
            <a:r>
              <a:rPr lang="en-US" altLang="zh-CN" sz="2400" b="1" dirty="0">
                <a:latin typeface="华文中宋" panose="02010600040101010101" pitchFamily="2" charset="-122"/>
                <a:ea typeface="华文中宋" panose="02010600040101010101" pitchFamily="2" charset="-122"/>
              </a:rPr>
              <a:t>9</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X</a:t>
            </a:r>
            <a:r>
              <a:rPr lang="zh-CN" altLang="en-US" sz="2400" b="1" dirty="0">
                <a:latin typeface="华文中宋" panose="02010600040101010101" pitchFamily="2" charset="-122"/>
                <a:ea typeface="华文中宋" panose="02010600040101010101" pitchFamily="2" charset="-122"/>
              </a:rPr>
              <a:t>型硅压力传感器的工作原理。      </a:t>
            </a:r>
          </a:p>
          <a:p>
            <a:endParaRPr lang="zh-CN" altLang="en-US" sz="2400" b="1" dirty="0">
              <a:latin typeface="华文中宋" panose="02010600040101010101" pitchFamily="2" charset="-122"/>
              <a:ea typeface="华文中宋" panose="02010600040101010101" pitchFamily="2" charset="-122"/>
            </a:endParaRPr>
          </a:p>
        </p:txBody>
      </p:sp>
      <p:sp>
        <p:nvSpPr>
          <p:cNvPr id="534538" name="Text Box 10"/>
          <p:cNvSpPr txBox="1">
            <a:spLocks noChangeArrowheads="1"/>
          </p:cNvSpPr>
          <p:nvPr/>
        </p:nvSpPr>
        <p:spPr bwMode="auto">
          <a:xfrm>
            <a:off x="1926417" y="5798006"/>
            <a:ext cx="7645042"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anose="02010600040101010101" pitchFamily="2" charset="-122"/>
                <a:ea typeface="华文中宋" panose="02010600040101010101" pitchFamily="2" charset="-122"/>
              </a:rPr>
              <a:t>10</a:t>
            </a:r>
            <a:r>
              <a:rPr lang="zh-CN" altLang="en-US" sz="2400" b="1" dirty="0">
                <a:latin typeface="华文中宋" panose="02010600040101010101" pitchFamily="2" charset="-122"/>
                <a:ea typeface="华文中宋" panose="02010600040101010101" pitchFamily="2" charset="-122"/>
              </a:rPr>
              <a:t>、试设计一个采用金属丝应变计测量加速度的装置，</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给出其原理图。</a:t>
            </a:r>
          </a:p>
        </p:txBody>
      </p:sp>
    </p:spTree>
    <p:extLst>
      <p:ext uri="{BB962C8B-B14F-4D97-AF65-F5344CB8AC3E}">
        <p14:creationId xmlns:p14="http://schemas.microsoft.com/office/powerpoint/2010/main" val="15023969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495601" y="2852937"/>
            <a:ext cx="671512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r>
              <a:rPr lang="zh-CN" altLang="en-US" dirty="0"/>
              <a:t> </a:t>
            </a:r>
            <a:r>
              <a:rPr lang="zh-CN" altLang="en-US" sz="3200" b="1" dirty="0">
                <a:solidFill>
                  <a:srgbClr val="0000CC"/>
                </a:solidFill>
                <a:latin typeface="华文中宋" pitchFamily="2" charset="-122"/>
                <a:ea typeface="华文中宋" pitchFamily="2" charset="-122"/>
              </a:rPr>
              <a:t>第三</a:t>
            </a:r>
            <a:r>
              <a:rPr lang="zh-CN" altLang="en-US" sz="3200" dirty="0">
                <a:solidFill>
                  <a:srgbClr val="0000CC"/>
                </a:solidFill>
                <a:latin typeface="华文中宋" pitchFamily="2" charset="-122"/>
                <a:ea typeface="华文中宋" pitchFamily="2" charset="-122"/>
              </a:rPr>
              <a:t>节</a:t>
            </a:r>
            <a:r>
              <a:rPr lang="zh-CN" altLang="en-US" sz="3200" b="1" dirty="0">
                <a:solidFill>
                  <a:srgbClr val="0000CC"/>
                </a:solidFill>
                <a:latin typeface="华文中宋" pitchFamily="2" charset="-122"/>
                <a:ea typeface="华文中宋" pitchFamily="2" charset="-122"/>
              </a:rPr>
              <a:t>光电式传感器</a:t>
            </a:r>
          </a:p>
        </p:txBody>
      </p:sp>
    </p:spTree>
    <p:extLst>
      <p:ext uri="{BB962C8B-B14F-4D97-AF65-F5344CB8AC3E}">
        <p14:creationId xmlns:p14="http://schemas.microsoft.com/office/powerpoint/2010/main" val="29436636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4459" y="252925"/>
            <a:ext cx="1754033" cy="1594537"/>
          </a:xfrm>
          <a:prstGeom prst="rect">
            <a:avLst/>
          </a:prstGeom>
        </p:spPr>
      </p:pic>
      <p:pic>
        <p:nvPicPr>
          <p:cNvPr id="1026" name="Picture 2" descr="https://timgsa.baidu.com/timg?image&amp;quality=80&amp;size=b9999_10000&amp;sec=1489384533994&amp;di=e84dc67475ddffccb11fcc67068b0511&amp;imgtype=0&amp;src=http%3A%2F%2Fpics.jiancai.com%2Fimgextra%2Fimg01%2F167026790%2Fi1%2FT2p11LXgNbXXXXXXXX_%2521%25211670267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3111" y="252924"/>
            <a:ext cx="1744776" cy="159453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3364" y="252923"/>
            <a:ext cx="1772564" cy="145466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3413" y="2052734"/>
            <a:ext cx="1770017" cy="222068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3347" y="2073558"/>
            <a:ext cx="1926905" cy="2199862"/>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4457" y="4570444"/>
            <a:ext cx="1391720" cy="1855626"/>
          </a:xfrm>
          <a:prstGeom prst="rect">
            <a:avLst/>
          </a:prstGeom>
        </p:spPr>
      </p:pic>
      <p:pic>
        <p:nvPicPr>
          <p:cNvPr id="1028" name="Picture 4" descr="https://timgsa.baidu.com/timg?image&amp;quality=80&amp;size=b9999_10000&amp;sec=1489979714&amp;di=ce5c6b3ee83df41c5755b7667139a9b6&amp;imgtype=jpg&amp;er=1&amp;src=http%3A%2F%2Fwww.51wendang.com%2Fpic%2F5f7f692a43ef01d6f53f6d52%2F4-626-png_6_0_0_106_658_675_338_892.913_1262.834-1251-0-1597-125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2508" y="252925"/>
            <a:ext cx="2510580" cy="15945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489384827908&amp;di=ebac4833a911d72b267a60f6db3fa464&amp;imgtype=0&amp;src=http%3A%2F%2Fcn.made-in-china.com%2Fimage%2F4f0j01IvqEjCWyHRpGM%2F%25E5%2585%2589%25E7%2594%25B5%25E5%2580%258D%25E5%25A2%259E%25E7%25AE%25A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3004" y="2073558"/>
            <a:ext cx="2429398" cy="219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489384865709&amp;di=fedc6ed2879083d4ff69163c3faffe7c&amp;imgtype=0&amp;src=http%3A%2F%2Ffiles.instrument.com.cn%2F17img%2Ffiles%2F201404%2Fattachment%2Fc14071e0-c25e-4126-b0c6-f326b6f0b51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0168" y="2073558"/>
            <a:ext cx="2352921" cy="219986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00589" y="4570445"/>
            <a:ext cx="2431813" cy="1965261"/>
          </a:xfrm>
          <a:prstGeom prst="rect">
            <a:avLst/>
          </a:prstGeom>
        </p:spPr>
      </p:pic>
      <p:pic>
        <p:nvPicPr>
          <p:cNvPr id="11" name="图片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06107" y="4570445"/>
            <a:ext cx="2316980" cy="1965261"/>
          </a:xfrm>
          <a:prstGeom prst="rect">
            <a:avLst/>
          </a:prstGeom>
        </p:spPr>
      </p:pic>
      <p:pic>
        <p:nvPicPr>
          <p:cNvPr id="12" name="图片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63346" y="4570444"/>
            <a:ext cx="1965260" cy="1965260"/>
          </a:xfrm>
          <a:prstGeom prst="rect">
            <a:avLst/>
          </a:prstGeom>
        </p:spPr>
      </p:pic>
    </p:spTree>
    <p:extLst>
      <p:ext uri="{BB962C8B-B14F-4D97-AF65-F5344CB8AC3E}">
        <p14:creationId xmlns:p14="http://schemas.microsoft.com/office/powerpoint/2010/main" val="3542264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1" name="内容占位符 2"/>
          <p:cNvSpPr>
            <a:spLocks noGrp="1"/>
          </p:cNvSpPr>
          <p:nvPr>
            <p:ph idx="4294967295"/>
          </p:nvPr>
        </p:nvSpPr>
        <p:spPr>
          <a:xfrm>
            <a:off x="1981200" y="1000125"/>
            <a:ext cx="8229600" cy="5126038"/>
          </a:xfrm>
        </p:spPr>
        <p:txBody>
          <a:bodyPr/>
          <a:lstStyle/>
          <a:p>
            <a:pPr eaLnBrk="1" hangingPunct="1">
              <a:buFont typeface="Arial" pitchFamily="34" charset="0"/>
              <a:buNone/>
            </a:pPr>
            <a:r>
              <a:rPr lang="zh-CN" altLang="en-US" sz="2400" b="1" dirty="0">
                <a:latin typeface="微软雅黑" panose="020B0503020204020204" pitchFamily="34" charset="-122"/>
                <a:ea typeface="微软雅黑" panose="020B0503020204020204" pitchFamily="34" charset="-122"/>
              </a:rPr>
              <a:t>四</a:t>
            </a:r>
            <a:r>
              <a:rPr lang="zh-CN" altLang="en-US" sz="2400" b="1" dirty="0">
                <a:latin typeface="华文中宋" pitchFamily="2" charset="-122"/>
                <a:ea typeface="华文中宋" pitchFamily="2" charset="-122"/>
              </a:rPr>
              <a:t>、</a:t>
            </a:r>
            <a:r>
              <a:rPr lang="zh-CN" altLang="en-US" sz="2400" b="1" dirty="0">
                <a:latin typeface="微软雅黑" panose="020B0503020204020204" pitchFamily="34" charset="-122"/>
                <a:ea typeface="微软雅黑" panose="020B0503020204020204" pitchFamily="34" charset="-122"/>
              </a:rPr>
              <a:t>传感器发展历程</a:t>
            </a: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a:t>
            </a:r>
            <a:r>
              <a:rPr lang="zh-CN" altLang="en-US" sz="2000" b="1" dirty="0">
                <a:solidFill>
                  <a:srgbClr val="0000CC"/>
                </a:solidFill>
                <a:ea typeface="华文中宋" pitchFamily="2" charset="-122"/>
              </a:rPr>
              <a:t>压力测量的历史</a:t>
            </a:r>
            <a:r>
              <a:rPr lang="zh-CN" altLang="en-US" dirty="0"/>
              <a:t> </a:t>
            </a:r>
            <a:endParaRPr lang="zh-CN" altLang="en-US" sz="2400" b="1" dirty="0">
              <a:latin typeface="华文中宋" pitchFamily="2" charset="-122"/>
              <a:ea typeface="华文中宋" pitchFamily="2" charset="-122"/>
            </a:endParaRPr>
          </a:p>
          <a:p>
            <a:pPr eaLnBrk="1" hangingPunct="1">
              <a:buFont typeface="Arial" pitchFamily="34" charset="0"/>
              <a:buNone/>
            </a:pPr>
            <a:r>
              <a:rPr lang="en-US" altLang="zh-CN" sz="2000" b="1" dirty="0">
                <a:latin typeface="华文中宋" pitchFamily="2" charset="-122"/>
                <a:ea typeface="华文中宋" pitchFamily="2" charset="-122"/>
              </a:rPr>
              <a:t>1843</a:t>
            </a:r>
            <a:r>
              <a:rPr lang="zh-CN" altLang="en-US" sz="2000" b="1" dirty="0">
                <a:latin typeface="华文中宋" pitchFamily="2" charset="-122"/>
                <a:ea typeface="华文中宋" pitchFamily="2" charset="-122"/>
              </a:rPr>
              <a:t>法国科学家路辛</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维蒂，发明并制造了无液膜盒气压计，它用弹簧平衡代替液体来测量大气压力，弹簧在测量仪表中受压力作用而伸长。波登（</a:t>
            </a:r>
            <a:r>
              <a:rPr lang="en-US" altLang="zh-CN" sz="2000" b="1" dirty="0" err="1">
                <a:latin typeface="华文中宋" pitchFamily="2" charset="-122"/>
                <a:ea typeface="华文中宋" pitchFamily="2" charset="-122"/>
              </a:rPr>
              <a:t>BourdonSedeme</a:t>
            </a:r>
            <a:r>
              <a:rPr lang="zh-CN" altLang="en-US" sz="2000" b="1" dirty="0">
                <a:latin typeface="华文中宋" pitchFamily="2" charset="-122"/>
                <a:ea typeface="华文中宋" pitchFamily="2" charset="-122"/>
              </a:rPr>
              <a:t>公司创始人）使用维蒂的指示器方式</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于</a:t>
            </a:r>
            <a:r>
              <a:rPr lang="en-US" altLang="zh-CN" sz="2000" b="1" dirty="0">
                <a:latin typeface="华文中宋" pitchFamily="2" charset="-122"/>
                <a:ea typeface="华文中宋" pitchFamily="2" charset="-122"/>
              </a:rPr>
              <a:t>1849</a:t>
            </a:r>
            <a:r>
              <a:rPr lang="zh-CN" altLang="en-US" sz="2000" b="1" dirty="0">
                <a:latin typeface="华文中宋" pitchFamily="2" charset="-122"/>
                <a:ea typeface="华文中宋" pitchFamily="2" charset="-122"/>
              </a:rPr>
              <a:t>年获得用于更高压力的弹性金属曲管式压力计的专利权。</a:t>
            </a:r>
            <a:endParaRPr lang="zh-CN" altLang="en-US" sz="2400" b="1" dirty="0">
              <a:latin typeface="华文中宋" pitchFamily="2" charset="-122"/>
              <a:ea typeface="华文中宋" pitchFamily="2" charset="-122"/>
            </a:endParaRPr>
          </a:p>
          <a:p>
            <a:pPr eaLnBrk="1" hangingPunct="1">
              <a:buFont typeface="Arial" pitchFamily="34" charset="0"/>
              <a:buNone/>
            </a:pPr>
            <a:r>
              <a:rPr lang="zh-CN" altLang="en-US" sz="1400" dirty="0">
                <a:latin typeface="宋体" pitchFamily="2" charset="-122"/>
              </a:rPr>
              <a:t>    </a:t>
            </a:r>
            <a:r>
              <a:rPr lang="zh-CN" altLang="en-US" sz="1400" dirty="0">
                <a:solidFill>
                  <a:srgbClr val="FF0000"/>
                </a:solidFill>
                <a:latin typeface="宋体" pitchFamily="2" charset="-122"/>
              </a:rPr>
              <a:t>伽利略</a:t>
            </a:r>
            <a:r>
              <a:rPr lang="zh-CN" altLang="en-US" sz="1400" dirty="0">
                <a:latin typeface="宋体" pitchFamily="2" charset="-122"/>
              </a:rPr>
              <a:t>获得了用泵将河水抽到陆地灌溉的这种机器的专利。泵的核心是一个注射器。伽利略发现，水在抽水机中最高能上升到</a:t>
            </a:r>
            <a:r>
              <a:rPr lang="en-US" altLang="zh-CN" sz="1400" dirty="0">
                <a:latin typeface="宋体" pitchFamily="2" charset="-122"/>
              </a:rPr>
              <a:t>10</a:t>
            </a:r>
            <a:r>
              <a:rPr lang="zh-CN" altLang="en-US" sz="1400" dirty="0">
                <a:latin typeface="宋体" pitchFamily="2" charset="-122"/>
              </a:rPr>
              <a:t>米，但为何会产生这种现象不得其解 ，</a:t>
            </a:r>
            <a:r>
              <a:rPr lang="en-US" altLang="zh-CN" sz="1400" dirty="0">
                <a:solidFill>
                  <a:srgbClr val="FF0000"/>
                </a:solidFill>
              </a:rPr>
              <a:t>1644</a:t>
            </a:r>
            <a:r>
              <a:rPr lang="zh-CN" altLang="en-US" sz="1400" dirty="0">
                <a:solidFill>
                  <a:srgbClr val="FF0000"/>
                </a:solidFill>
              </a:rPr>
              <a:t>意大利物理学家托里切利</a:t>
            </a:r>
            <a:r>
              <a:rPr lang="zh-CN" altLang="en-US" sz="1400" dirty="0"/>
              <a:t>（</a:t>
            </a:r>
            <a:r>
              <a:rPr lang="en-US" altLang="zh-CN" sz="1400" dirty="0" err="1"/>
              <a:t>rorr</a:t>
            </a:r>
            <a:r>
              <a:rPr lang="zh-CN" altLang="en-US" sz="1400" dirty="0"/>
              <a:t>）在一个</a:t>
            </a:r>
            <a:r>
              <a:rPr lang="en-US" altLang="zh-CN" sz="1400" dirty="0"/>
              <a:t>1</a:t>
            </a:r>
            <a:r>
              <a:rPr lang="zh-CN" altLang="en-US" sz="1400" dirty="0"/>
              <a:t>米长一端密封的管子中加满水银，将它垂直放置，敞开的管口倒立进入水银槽中，水银柱始终是下降到</a:t>
            </a:r>
            <a:r>
              <a:rPr lang="en-US" altLang="zh-CN" sz="1400" dirty="0"/>
              <a:t>76</a:t>
            </a:r>
            <a:r>
              <a:rPr lang="zh-CN" altLang="en-US" sz="1400" dirty="0"/>
              <a:t>公分左右，法国物理学家、哲学家及数学家帕斯卡，在法国中部的多姆山进行了实验证实他称之为“压力”</a:t>
            </a:r>
          </a:p>
        </p:txBody>
      </p:sp>
      <p:pic>
        <p:nvPicPr>
          <p:cNvPr id="350212" name="图片 2" descr="气压计原理">
            <a:hlinkClick r:id="rId2" tooltip="&quot;气压计原理&quo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6" y="4365626"/>
            <a:ext cx="170656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213" name="图片 4" descr="无液气压计">
            <a:hlinkClick r:id="rId4" tooltip="&quot;无液气压计&quo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100" y="4365625"/>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14" name="Text Box 6"/>
          <p:cNvSpPr txBox="1">
            <a:spLocks noChangeArrowheads="1"/>
          </p:cNvSpPr>
          <p:nvPr/>
        </p:nvSpPr>
        <p:spPr bwMode="auto">
          <a:xfrm>
            <a:off x="4872038" y="1125539"/>
            <a:ext cx="5795962" cy="2746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1200" dirty="0"/>
              <a:t>（发表时间：</a:t>
            </a:r>
            <a:r>
              <a:rPr lang="en-US" altLang="zh-CN" sz="1200" dirty="0"/>
              <a:t>2012-10-25 09:16:00</a:t>
            </a:r>
            <a:r>
              <a:rPr lang="zh-CN" altLang="en-US" sz="1200" dirty="0"/>
              <a:t>文章出处：</a:t>
            </a:r>
            <a:r>
              <a:rPr lang="zh-CN" altLang="en-US" sz="1200" dirty="0">
                <a:hlinkClick r:id="rId6"/>
              </a:rPr>
              <a:t>传感器专家网</a:t>
            </a:r>
            <a:r>
              <a:rPr lang="zh-CN" altLang="en-US" sz="1200" dirty="0"/>
              <a:t>相关专题：</a:t>
            </a:r>
            <a:r>
              <a:rPr lang="zh-CN" altLang="en-US" sz="1200" dirty="0">
                <a:hlinkClick r:id="rId7"/>
              </a:rPr>
              <a:t>传感器新闻</a:t>
            </a:r>
            <a:r>
              <a:rPr lang="zh-CN" altLang="en-US" sz="1200" dirty="0"/>
              <a:t>）</a:t>
            </a:r>
          </a:p>
        </p:txBody>
      </p:sp>
    </p:spTree>
    <p:extLst>
      <p:ext uri="{BB962C8B-B14F-4D97-AF65-F5344CB8AC3E}">
        <p14:creationId xmlns:p14="http://schemas.microsoft.com/office/powerpoint/2010/main" val="14782380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idx="4294967295"/>
          </p:nvPr>
        </p:nvSpPr>
        <p:spPr>
          <a:xfrm>
            <a:off x="2279651" y="1"/>
            <a:ext cx="6715125" cy="766763"/>
          </a:xfrm>
        </p:spPr>
        <p:txBody>
          <a:bodyPr/>
          <a:lstStyle/>
          <a:p>
            <a:r>
              <a:rPr lang="zh-CN" altLang="en-US" dirty="0"/>
              <a:t> </a:t>
            </a:r>
            <a:r>
              <a:rPr lang="zh-CN" altLang="en-US" sz="3200" b="1" dirty="0">
                <a:solidFill>
                  <a:srgbClr val="0000CC"/>
                </a:solidFill>
                <a:latin typeface="华文中宋" pitchFamily="2" charset="-122"/>
                <a:ea typeface="华文中宋" pitchFamily="2" charset="-122"/>
              </a:rPr>
              <a:t>第三节 光电式传感器</a:t>
            </a:r>
          </a:p>
        </p:txBody>
      </p:sp>
      <p:sp>
        <p:nvSpPr>
          <p:cNvPr id="536579" name="Rectangle 3"/>
          <p:cNvSpPr>
            <a:spLocks noGrp="1" noChangeArrowheads="1"/>
          </p:cNvSpPr>
          <p:nvPr>
            <p:ph type="body" idx="4294967295"/>
          </p:nvPr>
        </p:nvSpPr>
        <p:spPr>
          <a:xfrm>
            <a:off x="1774825" y="1052513"/>
            <a:ext cx="8713788" cy="647700"/>
          </a:xfrm>
        </p:spPr>
        <p:txBody>
          <a:bodyPr/>
          <a:lstStyle/>
          <a:p>
            <a:r>
              <a:rPr lang="zh-CN" altLang="en-US" b="1">
                <a:solidFill>
                  <a:srgbClr val="FF0000"/>
                </a:solidFill>
                <a:latin typeface="华文中宋" pitchFamily="2" charset="-122"/>
                <a:ea typeface="华文中宋" pitchFamily="2" charset="-122"/>
              </a:rPr>
              <a:t>定义</a:t>
            </a:r>
            <a:r>
              <a:rPr lang="en-US" altLang="zh-CN" b="1">
                <a:solidFill>
                  <a:srgbClr val="FF0000"/>
                </a:solidFill>
                <a:latin typeface="华文中宋" pitchFamily="2" charset="-122"/>
                <a:ea typeface="华文中宋" pitchFamily="2" charset="-122"/>
              </a:rPr>
              <a:t>:</a:t>
            </a:r>
            <a:r>
              <a:rPr lang="zh-CN" altLang="en-US" sz="2400" b="1">
                <a:latin typeface="华文中宋" pitchFamily="2" charset="-122"/>
                <a:ea typeface="华文中宋" pitchFamily="2" charset="-122"/>
              </a:rPr>
              <a:t>光电式传感器是将光信号转换成电信号的光敏器件</a:t>
            </a:r>
            <a:r>
              <a:rPr lang="en-US" altLang="zh-CN" sz="2400" b="1">
                <a:latin typeface="华文中宋" pitchFamily="2" charset="-122"/>
                <a:ea typeface="华文中宋" pitchFamily="2" charset="-122"/>
              </a:rPr>
              <a:t>.</a:t>
            </a:r>
          </a:p>
        </p:txBody>
      </p:sp>
      <p:sp>
        <p:nvSpPr>
          <p:cNvPr id="536580" name="Rectangle 4"/>
          <p:cNvSpPr>
            <a:spLocks noChangeArrowheads="1"/>
          </p:cNvSpPr>
          <p:nvPr/>
        </p:nvSpPr>
        <p:spPr bwMode="auto">
          <a:xfrm>
            <a:off x="1992314" y="1557339"/>
            <a:ext cx="23764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800">
                <a:solidFill>
                  <a:srgbClr val="FF0000"/>
                </a:solidFill>
                <a:latin typeface="Calibri" pitchFamily="34" charset="0"/>
                <a:ea typeface="华文中宋" pitchFamily="2" charset="-122"/>
              </a:rPr>
              <a:t>一、光电效应</a:t>
            </a:r>
          </a:p>
        </p:txBody>
      </p:sp>
      <p:sp>
        <p:nvSpPr>
          <p:cNvPr id="536581" name="Rectangle 5"/>
          <p:cNvSpPr>
            <a:spLocks noChangeArrowheads="1"/>
          </p:cNvSpPr>
          <p:nvPr/>
        </p:nvSpPr>
        <p:spPr bwMode="auto">
          <a:xfrm>
            <a:off x="2855914" y="1989138"/>
            <a:ext cx="70564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a:latin typeface="Tahoma" pitchFamily="34" charset="0"/>
                <a:ea typeface="华文中宋" pitchFamily="2" charset="-122"/>
              </a:rPr>
              <a:t>物质在光的作用下释放电子的现象称为</a:t>
            </a:r>
            <a:r>
              <a:rPr lang="zh-CN" altLang="en-US">
                <a:solidFill>
                  <a:srgbClr val="0000CC"/>
                </a:solidFill>
                <a:latin typeface="Tahoma" pitchFamily="34" charset="0"/>
                <a:ea typeface="华文中宋" pitchFamily="2" charset="-122"/>
              </a:rPr>
              <a:t>光电效应</a:t>
            </a:r>
            <a:r>
              <a:rPr lang="zh-CN" altLang="en-US">
                <a:latin typeface="Tahoma" pitchFamily="34" charset="0"/>
                <a:ea typeface="华文中宋" pitchFamily="2" charset="-122"/>
              </a:rPr>
              <a:t>。</a:t>
            </a:r>
          </a:p>
          <a:p>
            <a:pPr eaLnBrk="1" hangingPunct="1"/>
            <a:r>
              <a:rPr lang="zh-CN" altLang="en-US">
                <a:latin typeface="Tahoma" pitchFamily="34" charset="0"/>
                <a:ea typeface="华文中宋" pitchFamily="2" charset="-122"/>
              </a:rPr>
              <a:t>光电子在外电场中运动形成的电流称为</a:t>
            </a:r>
            <a:r>
              <a:rPr lang="zh-CN" altLang="en-US">
                <a:solidFill>
                  <a:srgbClr val="0000CC"/>
                </a:solidFill>
                <a:latin typeface="Tahoma" pitchFamily="34" charset="0"/>
                <a:ea typeface="华文中宋" pitchFamily="2" charset="-122"/>
              </a:rPr>
              <a:t>光电流</a:t>
            </a:r>
            <a:r>
              <a:rPr lang="zh-CN" altLang="en-US">
                <a:latin typeface="Tahoma" pitchFamily="34" charset="0"/>
                <a:ea typeface="华文中宋" pitchFamily="2" charset="-122"/>
              </a:rPr>
              <a:t>。</a:t>
            </a:r>
          </a:p>
        </p:txBody>
      </p:sp>
      <p:sp>
        <p:nvSpPr>
          <p:cNvPr id="536582" name="Rectangle 6"/>
          <p:cNvSpPr>
            <a:spLocks noChangeArrowheads="1"/>
          </p:cNvSpPr>
          <p:nvPr/>
        </p:nvSpPr>
        <p:spPr bwMode="auto">
          <a:xfrm>
            <a:off x="2855913" y="2781300"/>
            <a:ext cx="76327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CC"/>
                </a:solidFill>
                <a:latin typeface="华文中宋" pitchFamily="2" charset="-122"/>
              </a:rPr>
              <a:t>光电效应的实验规律：</a:t>
            </a:r>
          </a:p>
          <a:p>
            <a:r>
              <a:rPr lang="zh-CN" altLang="en-US">
                <a:solidFill>
                  <a:srgbClr val="0000CC"/>
                </a:solidFill>
                <a:latin typeface="华文中宋" pitchFamily="2" charset="-122"/>
              </a:rPr>
              <a:t>   </a:t>
            </a:r>
            <a:r>
              <a:rPr lang="en-US" altLang="zh-CN">
                <a:solidFill>
                  <a:srgbClr val="0000CC"/>
                </a:solidFill>
                <a:latin typeface="华文中宋" pitchFamily="2" charset="-122"/>
              </a:rPr>
              <a:t>1</a:t>
            </a:r>
            <a:r>
              <a:rPr lang="zh-CN" altLang="en-US">
                <a:solidFill>
                  <a:srgbClr val="0000CC"/>
                </a:solidFill>
                <a:latin typeface="华文中宋" pitchFamily="2" charset="-122"/>
              </a:rPr>
              <a:t>）</a:t>
            </a:r>
            <a:r>
              <a:rPr lang="zh-CN" altLang="en-US">
                <a:latin typeface="华文中宋" pitchFamily="2" charset="-122"/>
              </a:rPr>
              <a:t>光电流的大小与入射光的强度成正比；</a:t>
            </a:r>
          </a:p>
          <a:p>
            <a:r>
              <a:rPr lang="zh-CN" altLang="en-US">
                <a:latin typeface="华文中宋" pitchFamily="2" charset="-122"/>
              </a:rPr>
              <a:t>   </a:t>
            </a:r>
            <a:r>
              <a:rPr lang="en-US" altLang="zh-CN">
                <a:solidFill>
                  <a:srgbClr val="0000CC"/>
                </a:solidFill>
                <a:latin typeface="华文中宋" pitchFamily="2" charset="-122"/>
              </a:rPr>
              <a:t>2</a:t>
            </a:r>
            <a:r>
              <a:rPr lang="zh-CN" altLang="en-US">
                <a:solidFill>
                  <a:srgbClr val="0000CC"/>
                </a:solidFill>
                <a:latin typeface="华文中宋" pitchFamily="2" charset="-122"/>
              </a:rPr>
              <a:t>）</a:t>
            </a:r>
            <a:r>
              <a:rPr lang="zh-CN" altLang="en-US">
                <a:latin typeface="华文中宋" pitchFamily="2" charset="-122"/>
              </a:rPr>
              <a:t>光电子的初动能只与入射光的频率有关，</a:t>
            </a:r>
          </a:p>
          <a:p>
            <a:r>
              <a:rPr lang="zh-CN" altLang="en-US">
                <a:latin typeface="华文中宋" pitchFamily="2" charset="-122"/>
              </a:rPr>
              <a:t>        与强度无关；</a:t>
            </a:r>
          </a:p>
          <a:p>
            <a:r>
              <a:rPr lang="zh-CN" altLang="en-US">
                <a:solidFill>
                  <a:srgbClr val="0000CC"/>
                </a:solidFill>
                <a:latin typeface="华文中宋" pitchFamily="2" charset="-122"/>
              </a:rPr>
              <a:t>   </a:t>
            </a:r>
            <a:r>
              <a:rPr lang="en-US" altLang="zh-CN">
                <a:solidFill>
                  <a:srgbClr val="0000CC"/>
                </a:solidFill>
                <a:latin typeface="华文中宋" pitchFamily="2" charset="-122"/>
              </a:rPr>
              <a:t>3</a:t>
            </a:r>
            <a:r>
              <a:rPr lang="zh-CN" altLang="en-US">
                <a:solidFill>
                  <a:srgbClr val="0000CC"/>
                </a:solidFill>
                <a:latin typeface="华文中宋" pitchFamily="2" charset="-122"/>
              </a:rPr>
              <a:t>）</a:t>
            </a:r>
            <a:r>
              <a:rPr lang="zh-CN" altLang="en-US">
                <a:latin typeface="华文中宋" pitchFamily="2" charset="-122"/>
              </a:rPr>
              <a:t>入射光频率低于某一极限频率时无光电子产生；</a:t>
            </a:r>
          </a:p>
          <a:p>
            <a:r>
              <a:rPr lang="zh-CN" altLang="en-US">
                <a:latin typeface="华文中宋" pitchFamily="2" charset="-122"/>
              </a:rPr>
              <a:t>   </a:t>
            </a:r>
            <a:r>
              <a:rPr lang="en-US" altLang="zh-CN">
                <a:solidFill>
                  <a:srgbClr val="0000CC"/>
                </a:solidFill>
                <a:latin typeface="华文中宋" pitchFamily="2" charset="-122"/>
              </a:rPr>
              <a:t>4)  </a:t>
            </a:r>
            <a:r>
              <a:rPr lang="zh-CN" altLang="en-US">
                <a:latin typeface="华文中宋" pitchFamily="2" charset="-122"/>
              </a:rPr>
              <a:t>光电子释放过程</a:t>
            </a:r>
            <a:r>
              <a:rPr lang="en-US" altLang="zh-CN">
                <a:latin typeface="华文中宋" pitchFamily="2" charset="-122"/>
              </a:rPr>
              <a:t>&lt;10-9 S.</a:t>
            </a:r>
          </a:p>
        </p:txBody>
      </p:sp>
      <p:sp>
        <p:nvSpPr>
          <p:cNvPr id="536583" name="Rectangle 7"/>
          <p:cNvSpPr>
            <a:spLocks noChangeArrowheads="1"/>
          </p:cNvSpPr>
          <p:nvPr/>
        </p:nvSpPr>
        <p:spPr bwMode="auto">
          <a:xfrm>
            <a:off x="2927351" y="5084764"/>
            <a:ext cx="66976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CC"/>
                </a:solidFill>
                <a:latin typeface="华文中宋" pitchFamily="2" charset="-122"/>
              </a:rPr>
              <a:t>光电效应分类：</a:t>
            </a:r>
          </a:p>
          <a:p>
            <a:r>
              <a:rPr lang="zh-CN" altLang="en-US">
                <a:latin typeface="华文中宋" pitchFamily="2" charset="-122"/>
              </a:rPr>
              <a:t>                外光电效应：光电子发射效应</a:t>
            </a:r>
          </a:p>
          <a:p>
            <a:r>
              <a:rPr lang="zh-CN" altLang="en-US">
                <a:latin typeface="华文中宋" pitchFamily="2" charset="-122"/>
              </a:rPr>
              <a:t>                内光电效应：光导效应</a:t>
            </a:r>
          </a:p>
          <a:p>
            <a:r>
              <a:rPr lang="zh-CN" altLang="en-US">
                <a:latin typeface="华文中宋" pitchFamily="2" charset="-122"/>
              </a:rPr>
              <a:t>                                   光生伏特效应</a:t>
            </a:r>
          </a:p>
        </p:txBody>
      </p:sp>
    </p:spTree>
    <p:extLst>
      <p:ext uri="{BB962C8B-B14F-4D97-AF65-F5344CB8AC3E}">
        <p14:creationId xmlns:p14="http://schemas.microsoft.com/office/powerpoint/2010/main" val="3347538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body" idx="4294967295"/>
          </p:nvPr>
        </p:nvSpPr>
        <p:spPr>
          <a:xfrm>
            <a:off x="1919288" y="2278063"/>
            <a:ext cx="8229600" cy="1511300"/>
          </a:xfrm>
        </p:spPr>
        <p:txBody>
          <a:bodyPr/>
          <a:lstStyle/>
          <a:p>
            <a:r>
              <a:rPr lang="zh-CN" altLang="en-US" sz="2400" b="1">
                <a:solidFill>
                  <a:srgbClr val="0000CC"/>
                </a:solidFill>
                <a:latin typeface="华文中宋" pitchFamily="2" charset="-122"/>
                <a:ea typeface="华文中宋" pitchFamily="2" charset="-122"/>
              </a:rPr>
              <a:t>金属电子势阱：</a:t>
            </a:r>
            <a:r>
              <a:rPr lang="zh-CN" altLang="en-US" sz="2400" b="1">
                <a:latin typeface="华文中宋" pitchFamily="2" charset="-122"/>
                <a:ea typeface="华文中宋" pitchFamily="2" charset="-122"/>
              </a:rPr>
              <a:t> </a:t>
            </a:r>
          </a:p>
          <a:p>
            <a:pPr>
              <a:buFont typeface="Arial" pitchFamily="34" charset="0"/>
              <a:buNone/>
            </a:pPr>
            <a:r>
              <a:rPr lang="zh-CN" altLang="en-US" sz="2400" b="1">
                <a:latin typeface="华文中宋" pitchFamily="2" charset="-122"/>
                <a:ea typeface="华文中宋" pitchFamily="2" charset="-122"/>
              </a:rPr>
              <a:t>         金属中，电子自由运动；能级低于体外，欲</a:t>
            </a:r>
          </a:p>
          <a:p>
            <a:pPr>
              <a:buFont typeface="Arial" pitchFamily="34" charset="0"/>
              <a:buNone/>
            </a:pPr>
            <a:r>
              <a:rPr lang="zh-CN" altLang="en-US" sz="2400" b="1">
                <a:latin typeface="华文中宋" pitchFamily="2" charset="-122"/>
                <a:ea typeface="华文中宋" pitchFamily="2" charset="-122"/>
              </a:rPr>
              <a:t>         使逸出，外界供给能量，如同在势阱中运动。</a:t>
            </a:r>
          </a:p>
        </p:txBody>
      </p:sp>
      <p:grpSp>
        <p:nvGrpSpPr>
          <p:cNvPr id="537603" name="Group 3"/>
          <p:cNvGrpSpPr>
            <a:grpSpLocks/>
          </p:cNvGrpSpPr>
          <p:nvPr/>
        </p:nvGrpSpPr>
        <p:grpSpPr bwMode="auto">
          <a:xfrm>
            <a:off x="2208213" y="4221163"/>
            <a:ext cx="4392612" cy="1873250"/>
            <a:chOff x="2666" y="2874"/>
            <a:chExt cx="5478" cy="2495"/>
          </a:xfrm>
        </p:grpSpPr>
        <p:grpSp>
          <p:nvGrpSpPr>
            <p:cNvPr id="537604" name="Group 4"/>
            <p:cNvGrpSpPr>
              <a:grpSpLocks/>
            </p:cNvGrpSpPr>
            <p:nvPr/>
          </p:nvGrpSpPr>
          <p:grpSpPr bwMode="auto">
            <a:xfrm>
              <a:off x="3918" y="3282"/>
              <a:ext cx="3443" cy="1630"/>
              <a:chOff x="3292" y="3282"/>
              <a:chExt cx="3756" cy="1630"/>
            </a:xfrm>
          </p:grpSpPr>
          <p:sp>
            <p:nvSpPr>
              <p:cNvPr id="537605" name="Line 5"/>
              <p:cNvSpPr>
                <a:spLocks noChangeShapeType="1"/>
              </p:cNvSpPr>
              <p:nvPr/>
            </p:nvSpPr>
            <p:spPr bwMode="auto">
              <a:xfrm>
                <a:off x="3292" y="4912"/>
                <a:ext cx="1878" cy="0"/>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06" name="Line 6"/>
              <p:cNvSpPr>
                <a:spLocks noChangeShapeType="1"/>
              </p:cNvSpPr>
              <p:nvPr/>
            </p:nvSpPr>
            <p:spPr bwMode="auto">
              <a:xfrm>
                <a:off x="5170" y="3282"/>
                <a:ext cx="1878" cy="1"/>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07" name="Line 7"/>
              <p:cNvSpPr>
                <a:spLocks noChangeShapeType="1"/>
              </p:cNvSpPr>
              <p:nvPr/>
            </p:nvSpPr>
            <p:spPr bwMode="auto">
              <a:xfrm rot="5400000">
                <a:off x="4356" y="4096"/>
                <a:ext cx="1630" cy="1"/>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7608" name="AutoShape 8"/>
            <p:cNvSpPr>
              <a:spLocks noChangeArrowheads="1"/>
            </p:cNvSpPr>
            <p:nvPr/>
          </p:nvSpPr>
          <p:spPr bwMode="auto">
            <a:xfrm flipH="1" flipV="1">
              <a:off x="5953"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09" name="AutoShape 9"/>
            <p:cNvSpPr>
              <a:spLocks noChangeArrowheads="1"/>
            </p:cNvSpPr>
            <p:nvPr/>
          </p:nvSpPr>
          <p:spPr bwMode="auto">
            <a:xfrm flipH="1" flipV="1">
              <a:off x="6109"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0" name="AutoShape 10"/>
            <p:cNvSpPr>
              <a:spLocks noChangeArrowheads="1"/>
            </p:cNvSpPr>
            <p:nvPr/>
          </p:nvSpPr>
          <p:spPr bwMode="auto">
            <a:xfrm flipH="1" flipV="1">
              <a:off x="6266"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1" name="AutoShape 11"/>
            <p:cNvSpPr>
              <a:spLocks noChangeArrowheads="1"/>
            </p:cNvSpPr>
            <p:nvPr/>
          </p:nvSpPr>
          <p:spPr bwMode="auto">
            <a:xfrm flipH="1" flipV="1">
              <a:off x="6579"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2" name="AutoShape 12"/>
            <p:cNvSpPr>
              <a:spLocks noChangeArrowheads="1"/>
            </p:cNvSpPr>
            <p:nvPr/>
          </p:nvSpPr>
          <p:spPr bwMode="auto">
            <a:xfrm flipH="1" flipV="1">
              <a:off x="6422"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3" name="AutoShape 13"/>
            <p:cNvSpPr>
              <a:spLocks noChangeArrowheads="1"/>
            </p:cNvSpPr>
            <p:nvPr/>
          </p:nvSpPr>
          <p:spPr bwMode="auto">
            <a:xfrm flipH="1" flipV="1">
              <a:off x="6735"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4" name="AutoShape 14"/>
            <p:cNvSpPr>
              <a:spLocks noChangeArrowheads="1"/>
            </p:cNvSpPr>
            <p:nvPr/>
          </p:nvSpPr>
          <p:spPr bwMode="auto">
            <a:xfrm flipH="1" flipV="1">
              <a:off x="6892"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5" name="AutoShape 15"/>
            <p:cNvSpPr>
              <a:spLocks noChangeArrowheads="1"/>
            </p:cNvSpPr>
            <p:nvPr/>
          </p:nvSpPr>
          <p:spPr bwMode="auto">
            <a:xfrm flipH="1" flipV="1">
              <a:off x="5953"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6" name="AutoShape 16"/>
            <p:cNvSpPr>
              <a:spLocks noChangeArrowheads="1"/>
            </p:cNvSpPr>
            <p:nvPr/>
          </p:nvSpPr>
          <p:spPr bwMode="auto">
            <a:xfrm flipH="1" flipV="1">
              <a:off x="6109"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7" name="AutoShape 17"/>
            <p:cNvSpPr>
              <a:spLocks noChangeArrowheads="1"/>
            </p:cNvSpPr>
            <p:nvPr/>
          </p:nvSpPr>
          <p:spPr bwMode="auto">
            <a:xfrm flipH="1" flipV="1">
              <a:off x="6266"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8" name="AutoShape 18"/>
            <p:cNvSpPr>
              <a:spLocks noChangeArrowheads="1"/>
            </p:cNvSpPr>
            <p:nvPr/>
          </p:nvSpPr>
          <p:spPr bwMode="auto">
            <a:xfrm flipH="1" flipV="1">
              <a:off x="6579"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9" name="AutoShape 19"/>
            <p:cNvSpPr>
              <a:spLocks noChangeArrowheads="1"/>
            </p:cNvSpPr>
            <p:nvPr/>
          </p:nvSpPr>
          <p:spPr bwMode="auto">
            <a:xfrm flipH="1" flipV="1">
              <a:off x="6422"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0" name="AutoShape 20"/>
            <p:cNvSpPr>
              <a:spLocks noChangeArrowheads="1"/>
            </p:cNvSpPr>
            <p:nvPr/>
          </p:nvSpPr>
          <p:spPr bwMode="auto">
            <a:xfrm flipH="1" flipV="1">
              <a:off x="6735"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1" name="AutoShape 21"/>
            <p:cNvSpPr>
              <a:spLocks noChangeArrowheads="1"/>
            </p:cNvSpPr>
            <p:nvPr/>
          </p:nvSpPr>
          <p:spPr bwMode="auto">
            <a:xfrm flipH="1" flipV="1">
              <a:off x="6892"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2" name="AutoShape 22"/>
            <p:cNvSpPr>
              <a:spLocks noChangeArrowheads="1"/>
            </p:cNvSpPr>
            <p:nvPr/>
          </p:nvSpPr>
          <p:spPr bwMode="auto">
            <a:xfrm flipH="1" flipV="1">
              <a:off x="4074"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3" name="AutoShape 23"/>
            <p:cNvSpPr>
              <a:spLocks noChangeArrowheads="1"/>
            </p:cNvSpPr>
            <p:nvPr/>
          </p:nvSpPr>
          <p:spPr bwMode="auto">
            <a:xfrm flipH="1" flipV="1">
              <a:off x="4231" y="5184"/>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4" name="AutoShape 24"/>
            <p:cNvSpPr>
              <a:spLocks noChangeArrowheads="1"/>
            </p:cNvSpPr>
            <p:nvPr/>
          </p:nvSpPr>
          <p:spPr bwMode="auto">
            <a:xfrm flipH="1" flipV="1">
              <a:off x="438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5" name="AutoShape 25"/>
            <p:cNvSpPr>
              <a:spLocks noChangeArrowheads="1"/>
            </p:cNvSpPr>
            <p:nvPr/>
          </p:nvSpPr>
          <p:spPr bwMode="auto">
            <a:xfrm flipH="1" flipV="1">
              <a:off x="4700"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6" name="AutoShape 26"/>
            <p:cNvSpPr>
              <a:spLocks noChangeArrowheads="1"/>
            </p:cNvSpPr>
            <p:nvPr/>
          </p:nvSpPr>
          <p:spPr bwMode="auto">
            <a:xfrm flipH="1" flipV="1">
              <a:off x="4544" y="5184"/>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7" name="AutoShape 27"/>
            <p:cNvSpPr>
              <a:spLocks noChangeArrowheads="1"/>
            </p:cNvSpPr>
            <p:nvPr/>
          </p:nvSpPr>
          <p:spPr bwMode="auto">
            <a:xfrm flipH="1" flipV="1">
              <a:off x="4074" y="5320"/>
              <a:ext cx="51"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8" name="AutoShape 28"/>
            <p:cNvSpPr>
              <a:spLocks noChangeArrowheads="1"/>
            </p:cNvSpPr>
            <p:nvPr/>
          </p:nvSpPr>
          <p:spPr bwMode="auto">
            <a:xfrm flipH="1" flipV="1">
              <a:off x="5013"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9" name="AutoShape 29"/>
            <p:cNvSpPr>
              <a:spLocks noChangeArrowheads="1"/>
            </p:cNvSpPr>
            <p:nvPr/>
          </p:nvSpPr>
          <p:spPr bwMode="auto">
            <a:xfrm flipH="1" flipV="1">
              <a:off x="4074"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0" name="AutoShape 30"/>
            <p:cNvSpPr>
              <a:spLocks noChangeArrowheads="1"/>
            </p:cNvSpPr>
            <p:nvPr/>
          </p:nvSpPr>
          <p:spPr bwMode="auto">
            <a:xfrm flipH="1" flipV="1">
              <a:off x="4231"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1" name="AutoShape 31"/>
            <p:cNvSpPr>
              <a:spLocks noChangeArrowheads="1"/>
            </p:cNvSpPr>
            <p:nvPr/>
          </p:nvSpPr>
          <p:spPr bwMode="auto">
            <a:xfrm flipH="1" flipV="1">
              <a:off x="4387"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2" name="AutoShape 32"/>
            <p:cNvSpPr>
              <a:spLocks noChangeArrowheads="1"/>
            </p:cNvSpPr>
            <p:nvPr/>
          </p:nvSpPr>
          <p:spPr bwMode="auto">
            <a:xfrm flipH="1" flipV="1">
              <a:off x="4700"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3" name="AutoShape 33"/>
            <p:cNvSpPr>
              <a:spLocks noChangeArrowheads="1"/>
            </p:cNvSpPr>
            <p:nvPr/>
          </p:nvSpPr>
          <p:spPr bwMode="auto">
            <a:xfrm flipH="1" flipV="1">
              <a:off x="4544"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4" name="AutoShape 34"/>
            <p:cNvSpPr>
              <a:spLocks noChangeArrowheads="1"/>
            </p:cNvSpPr>
            <p:nvPr/>
          </p:nvSpPr>
          <p:spPr bwMode="auto">
            <a:xfrm flipH="1" flipV="1">
              <a:off x="4857"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5" name="AutoShape 35"/>
            <p:cNvSpPr>
              <a:spLocks noChangeArrowheads="1"/>
            </p:cNvSpPr>
            <p:nvPr/>
          </p:nvSpPr>
          <p:spPr bwMode="auto">
            <a:xfrm flipH="1" flipV="1">
              <a:off x="5013"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6" name="AutoShape 36"/>
            <p:cNvSpPr>
              <a:spLocks noChangeArrowheads="1"/>
            </p:cNvSpPr>
            <p:nvPr/>
          </p:nvSpPr>
          <p:spPr bwMode="auto">
            <a:xfrm flipH="1" flipV="1">
              <a:off x="4388"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7" name="AutoShape 37"/>
            <p:cNvSpPr>
              <a:spLocks noChangeArrowheads="1"/>
            </p:cNvSpPr>
            <p:nvPr/>
          </p:nvSpPr>
          <p:spPr bwMode="auto">
            <a:xfrm flipH="1" flipV="1">
              <a:off x="4545"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8" name="AutoShape 38"/>
            <p:cNvSpPr>
              <a:spLocks noChangeArrowheads="1"/>
            </p:cNvSpPr>
            <p:nvPr/>
          </p:nvSpPr>
          <p:spPr bwMode="auto">
            <a:xfrm flipH="1" flipV="1">
              <a:off x="4701"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9" name="AutoShape 39"/>
            <p:cNvSpPr>
              <a:spLocks noChangeArrowheads="1"/>
            </p:cNvSpPr>
            <p:nvPr/>
          </p:nvSpPr>
          <p:spPr bwMode="auto">
            <a:xfrm flipH="1" flipV="1">
              <a:off x="5014"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0" name="AutoShape 40"/>
            <p:cNvSpPr>
              <a:spLocks noChangeArrowheads="1"/>
            </p:cNvSpPr>
            <p:nvPr/>
          </p:nvSpPr>
          <p:spPr bwMode="auto">
            <a:xfrm flipH="1" flipV="1">
              <a:off x="4858"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1" name="AutoShape 41"/>
            <p:cNvSpPr>
              <a:spLocks noChangeArrowheads="1"/>
            </p:cNvSpPr>
            <p:nvPr/>
          </p:nvSpPr>
          <p:spPr bwMode="auto">
            <a:xfrm flipH="1" flipV="1">
              <a:off x="5171"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2" name="AutoShape 42"/>
            <p:cNvSpPr>
              <a:spLocks noChangeArrowheads="1"/>
            </p:cNvSpPr>
            <p:nvPr/>
          </p:nvSpPr>
          <p:spPr bwMode="auto">
            <a:xfrm flipH="1" flipV="1">
              <a:off x="5327"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3" name="AutoShape 43"/>
            <p:cNvSpPr>
              <a:spLocks noChangeArrowheads="1"/>
            </p:cNvSpPr>
            <p:nvPr/>
          </p:nvSpPr>
          <p:spPr bwMode="auto">
            <a:xfrm flipH="1" flipV="1">
              <a:off x="485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4" name="AutoShape 44"/>
            <p:cNvSpPr>
              <a:spLocks noChangeArrowheads="1"/>
            </p:cNvSpPr>
            <p:nvPr/>
          </p:nvSpPr>
          <p:spPr bwMode="auto">
            <a:xfrm flipH="1" flipV="1">
              <a:off x="4231"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5" name="AutoShape 45"/>
            <p:cNvSpPr>
              <a:spLocks noChangeArrowheads="1"/>
            </p:cNvSpPr>
            <p:nvPr/>
          </p:nvSpPr>
          <p:spPr bwMode="auto">
            <a:xfrm flipH="1" flipV="1">
              <a:off x="4701"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6" name="AutoShape 46"/>
            <p:cNvSpPr>
              <a:spLocks noChangeArrowheads="1"/>
            </p:cNvSpPr>
            <p:nvPr/>
          </p:nvSpPr>
          <p:spPr bwMode="auto">
            <a:xfrm flipH="1" flipV="1">
              <a:off x="5170"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7" name="AutoShape 47"/>
            <p:cNvSpPr>
              <a:spLocks noChangeArrowheads="1"/>
            </p:cNvSpPr>
            <p:nvPr/>
          </p:nvSpPr>
          <p:spPr bwMode="auto">
            <a:xfrm flipH="1" flipV="1">
              <a:off x="5327"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8" name="AutoShape 48"/>
            <p:cNvSpPr>
              <a:spLocks noChangeArrowheads="1"/>
            </p:cNvSpPr>
            <p:nvPr/>
          </p:nvSpPr>
          <p:spPr bwMode="auto">
            <a:xfrm flipH="1" flipV="1">
              <a:off x="5171"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9" name="AutoShape 49"/>
            <p:cNvSpPr>
              <a:spLocks noChangeArrowheads="1"/>
            </p:cNvSpPr>
            <p:nvPr/>
          </p:nvSpPr>
          <p:spPr bwMode="auto">
            <a:xfrm flipH="1" flipV="1">
              <a:off x="532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0" name="AutoShape 50"/>
            <p:cNvSpPr>
              <a:spLocks noChangeArrowheads="1"/>
            </p:cNvSpPr>
            <p:nvPr/>
          </p:nvSpPr>
          <p:spPr bwMode="auto">
            <a:xfrm flipH="1" flipV="1">
              <a:off x="4074"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1" name="AutoShape 51"/>
            <p:cNvSpPr>
              <a:spLocks noChangeArrowheads="1"/>
            </p:cNvSpPr>
            <p:nvPr/>
          </p:nvSpPr>
          <p:spPr bwMode="auto">
            <a:xfrm flipH="1" flipV="1">
              <a:off x="4231"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2" name="AutoShape 52"/>
            <p:cNvSpPr>
              <a:spLocks noChangeArrowheads="1"/>
            </p:cNvSpPr>
            <p:nvPr/>
          </p:nvSpPr>
          <p:spPr bwMode="auto">
            <a:xfrm flipH="1" flipV="1">
              <a:off x="4387"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3" name="AutoShape 53"/>
            <p:cNvSpPr>
              <a:spLocks noChangeArrowheads="1"/>
            </p:cNvSpPr>
            <p:nvPr/>
          </p:nvSpPr>
          <p:spPr bwMode="auto">
            <a:xfrm flipH="1" flipV="1">
              <a:off x="4700"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4" name="AutoShape 54"/>
            <p:cNvSpPr>
              <a:spLocks noChangeArrowheads="1"/>
            </p:cNvSpPr>
            <p:nvPr/>
          </p:nvSpPr>
          <p:spPr bwMode="auto">
            <a:xfrm flipH="1" flipV="1">
              <a:off x="4544"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5" name="AutoShape 55"/>
            <p:cNvSpPr>
              <a:spLocks noChangeArrowheads="1"/>
            </p:cNvSpPr>
            <p:nvPr/>
          </p:nvSpPr>
          <p:spPr bwMode="auto">
            <a:xfrm flipH="1" flipV="1">
              <a:off x="4857"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6" name="AutoShape 56"/>
            <p:cNvSpPr>
              <a:spLocks noChangeArrowheads="1"/>
            </p:cNvSpPr>
            <p:nvPr/>
          </p:nvSpPr>
          <p:spPr bwMode="auto">
            <a:xfrm flipH="1" flipV="1">
              <a:off x="5013"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7" name="AutoShape 57"/>
            <p:cNvSpPr>
              <a:spLocks noChangeArrowheads="1"/>
            </p:cNvSpPr>
            <p:nvPr/>
          </p:nvSpPr>
          <p:spPr bwMode="auto">
            <a:xfrm flipH="1" flipV="1">
              <a:off x="5170"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8" name="AutoShape 58"/>
            <p:cNvSpPr>
              <a:spLocks noChangeArrowheads="1"/>
            </p:cNvSpPr>
            <p:nvPr/>
          </p:nvSpPr>
          <p:spPr bwMode="auto">
            <a:xfrm flipH="1" flipV="1">
              <a:off x="5327"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9" name="Line 59"/>
            <p:cNvSpPr>
              <a:spLocks noChangeShapeType="1"/>
            </p:cNvSpPr>
            <p:nvPr/>
          </p:nvSpPr>
          <p:spPr bwMode="auto">
            <a:xfrm rot="10800000">
              <a:off x="4700" y="3282"/>
              <a:ext cx="1" cy="16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7660" name="Line 60"/>
            <p:cNvSpPr>
              <a:spLocks noChangeShapeType="1"/>
            </p:cNvSpPr>
            <p:nvPr/>
          </p:nvSpPr>
          <p:spPr bwMode="auto">
            <a:xfrm>
              <a:off x="4700" y="3282"/>
              <a:ext cx="1" cy="16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7661" name="Line 61"/>
            <p:cNvSpPr>
              <a:spLocks noChangeShapeType="1"/>
            </p:cNvSpPr>
            <p:nvPr/>
          </p:nvSpPr>
          <p:spPr bwMode="auto">
            <a:xfrm>
              <a:off x="4387" y="3282"/>
              <a:ext cx="125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62" name="Text Box 62"/>
            <p:cNvSpPr txBox="1">
              <a:spLocks noChangeArrowheads="1"/>
            </p:cNvSpPr>
            <p:nvPr/>
          </p:nvSpPr>
          <p:spPr bwMode="auto">
            <a:xfrm>
              <a:off x="7518" y="2874"/>
              <a:ext cx="6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Eo</a:t>
              </a:r>
              <a:endParaRPr lang="en-US" altLang="zh-CN" sz="1800">
                <a:latin typeface="Tahoma" pitchFamily="34" charset="0"/>
              </a:endParaRPr>
            </a:p>
          </p:txBody>
        </p:sp>
        <p:sp>
          <p:nvSpPr>
            <p:cNvPr id="537663" name="Text Box 63"/>
            <p:cNvSpPr txBox="1">
              <a:spLocks noChangeArrowheads="1"/>
            </p:cNvSpPr>
            <p:nvPr/>
          </p:nvSpPr>
          <p:spPr bwMode="auto">
            <a:xfrm>
              <a:off x="3605" y="3825"/>
              <a:ext cx="6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Am</a:t>
              </a:r>
              <a:endParaRPr lang="en-US" altLang="zh-CN" sz="1800">
                <a:latin typeface="Tahoma" pitchFamily="34" charset="0"/>
              </a:endParaRPr>
            </a:p>
          </p:txBody>
        </p:sp>
        <p:sp>
          <p:nvSpPr>
            <p:cNvPr id="537664" name="Text Box 64"/>
            <p:cNvSpPr txBox="1">
              <a:spLocks noChangeArrowheads="1"/>
            </p:cNvSpPr>
            <p:nvPr/>
          </p:nvSpPr>
          <p:spPr bwMode="auto">
            <a:xfrm>
              <a:off x="2666" y="4640"/>
              <a:ext cx="1095"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(E</a:t>
              </a:r>
              <a:r>
                <a:rPr lang="en-US" altLang="zh-CN" sz="2200" baseline="-25000">
                  <a:latin typeface="Times New Roman" pitchFamily="18" charset="0"/>
                </a:rPr>
                <a:t>F</a:t>
              </a:r>
              <a:r>
                <a:rPr lang="en-US" altLang="zh-CN" sz="2200">
                  <a:latin typeface="Times New Roman" pitchFamily="18" charset="0"/>
                </a:rPr>
                <a:t>)m</a:t>
              </a:r>
              <a:endParaRPr lang="en-US" altLang="zh-CN" sz="1800">
                <a:latin typeface="Tahoma" pitchFamily="34" charset="0"/>
              </a:endParaRPr>
            </a:p>
          </p:txBody>
        </p:sp>
      </p:grpSp>
      <p:sp>
        <p:nvSpPr>
          <p:cNvPr id="537665" name="Rectangle 65"/>
          <p:cNvSpPr>
            <a:spLocks noChangeArrowheads="1"/>
          </p:cNvSpPr>
          <p:nvPr/>
        </p:nvSpPr>
        <p:spPr bwMode="auto">
          <a:xfrm>
            <a:off x="6564314" y="5013325"/>
            <a:ext cx="410368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tx2"/>
                </a:solidFill>
                <a:latin typeface="华文中宋" pitchFamily="2" charset="-122"/>
              </a:rPr>
              <a:t>E</a:t>
            </a:r>
            <a:r>
              <a:rPr lang="en-US" altLang="zh-CN" sz="1600">
                <a:solidFill>
                  <a:schemeClr val="tx2"/>
                </a:solidFill>
                <a:latin typeface="华文中宋" pitchFamily="2" charset="-122"/>
              </a:rPr>
              <a:t>0 </a:t>
            </a:r>
            <a:r>
              <a:rPr lang="en-US" altLang="zh-CN">
                <a:solidFill>
                  <a:schemeClr val="tx2"/>
                </a:solidFill>
                <a:latin typeface="华文中宋" pitchFamily="2" charset="-122"/>
              </a:rPr>
              <a:t>:  </a:t>
            </a:r>
            <a:r>
              <a:rPr lang="zh-CN" altLang="en-US">
                <a:solidFill>
                  <a:schemeClr val="tx2"/>
                </a:solidFill>
                <a:latin typeface="华文中宋" pitchFamily="2" charset="-122"/>
              </a:rPr>
              <a:t>真空中静止电子能量</a:t>
            </a:r>
          </a:p>
          <a:p>
            <a:r>
              <a:rPr lang="en-US" altLang="zh-CN">
                <a:solidFill>
                  <a:schemeClr val="tx2"/>
                </a:solidFill>
                <a:latin typeface="华文中宋" pitchFamily="2" charset="-122"/>
              </a:rPr>
              <a:t>E</a:t>
            </a:r>
            <a:r>
              <a:rPr lang="en-US" altLang="zh-CN" sz="1600">
                <a:solidFill>
                  <a:schemeClr val="tx2"/>
                </a:solidFill>
                <a:latin typeface="华文中宋" pitchFamily="2" charset="-122"/>
              </a:rPr>
              <a:t>F</a:t>
            </a:r>
            <a:r>
              <a:rPr lang="en-US" altLang="zh-CN">
                <a:solidFill>
                  <a:schemeClr val="tx2"/>
                </a:solidFill>
                <a:latin typeface="华文中宋" pitchFamily="2" charset="-122"/>
              </a:rPr>
              <a:t> :  </a:t>
            </a:r>
            <a:r>
              <a:rPr lang="zh-CN" altLang="en-US">
                <a:solidFill>
                  <a:schemeClr val="tx2"/>
                </a:solidFill>
                <a:latin typeface="华文中宋" pitchFamily="2" charset="-122"/>
              </a:rPr>
              <a:t>金属的费米能级     </a:t>
            </a:r>
          </a:p>
          <a:p>
            <a:r>
              <a:rPr lang="en-US" altLang="zh-CN">
                <a:solidFill>
                  <a:schemeClr val="tx2"/>
                </a:solidFill>
                <a:latin typeface="华文中宋" pitchFamily="2" charset="-122"/>
              </a:rPr>
              <a:t>A</a:t>
            </a:r>
            <a:r>
              <a:rPr lang="en-US" altLang="zh-CN" sz="1600">
                <a:solidFill>
                  <a:schemeClr val="tx2"/>
                </a:solidFill>
                <a:latin typeface="华文中宋" pitchFamily="2" charset="-122"/>
              </a:rPr>
              <a:t>m</a:t>
            </a:r>
            <a:r>
              <a:rPr lang="en-US" altLang="zh-CN">
                <a:solidFill>
                  <a:schemeClr val="tx2"/>
                </a:solidFill>
                <a:latin typeface="华文中宋" pitchFamily="2" charset="-122"/>
              </a:rPr>
              <a:t>:  </a:t>
            </a:r>
            <a:r>
              <a:rPr lang="zh-CN" altLang="en-US">
                <a:solidFill>
                  <a:schemeClr val="tx2"/>
                </a:solidFill>
                <a:latin typeface="华文中宋" pitchFamily="2" charset="-122"/>
              </a:rPr>
              <a:t>功函数</a:t>
            </a:r>
          </a:p>
        </p:txBody>
      </p:sp>
      <p:sp>
        <p:nvSpPr>
          <p:cNvPr id="537666" name="Rectangle 66"/>
          <p:cNvSpPr>
            <a:spLocks noChangeArrowheads="1"/>
          </p:cNvSpPr>
          <p:nvPr/>
        </p:nvSpPr>
        <p:spPr bwMode="auto">
          <a:xfrm>
            <a:off x="1774826" y="549276"/>
            <a:ext cx="5497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0000"/>
                </a:solidFill>
                <a:latin typeface="华文中宋" pitchFamily="2" charset="-122"/>
              </a:rPr>
              <a:t>1.</a:t>
            </a:r>
            <a:r>
              <a:rPr lang="zh-CN" altLang="en-US" sz="2800">
                <a:solidFill>
                  <a:srgbClr val="FF0000"/>
                </a:solidFill>
                <a:latin typeface="华文中宋" pitchFamily="2" charset="-122"/>
              </a:rPr>
              <a:t>外光电效应（光电子发射效应）</a:t>
            </a:r>
          </a:p>
        </p:txBody>
      </p:sp>
      <p:sp>
        <p:nvSpPr>
          <p:cNvPr id="537667" name="Rectangle 67"/>
          <p:cNvSpPr>
            <a:spLocks noChangeArrowheads="1"/>
          </p:cNvSpPr>
          <p:nvPr/>
        </p:nvSpPr>
        <p:spPr bwMode="auto">
          <a:xfrm>
            <a:off x="2135188" y="1125538"/>
            <a:ext cx="79930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在光的作用下，电子逸出物体表面，向外发射，称为外光电效应。</a:t>
            </a:r>
          </a:p>
        </p:txBody>
      </p:sp>
    </p:spTree>
    <p:extLst>
      <p:ext uri="{BB962C8B-B14F-4D97-AF65-F5344CB8AC3E}">
        <p14:creationId xmlns:p14="http://schemas.microsoft.com/office/powerpoint/2010/main" val="7887158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normAutofit/>
          </a:bodyPr>
          <a:lstStyle/>
          <a:p>
            <a:r>
              <a:rPr lang="zh-CN" altLang="en-US" sz="2500" b="1"/>
              <a:t>         </a:t>
            </a:r>
          </a:p>
        </p:txBody>
      </p:sp>
      <p:sp>
        <p:nvSpPr>
          <p:cNvPr id="7171" name="Rectangle 3"/>
          <p:cNvSpPr>
            <a:spLocks noGrp="1" noChangeArrowheads="1"/>
          </p:cNvSpPr>
          <p:nvPr>
            <p:ph type="body" idx="4294967295"/>
          </p:nvPr>
        </p:nvSpPr>
        <p:spPr>
          <a:xfrm>
            <a:off x="1880868" y="116633"/>
            <a:ext cx="8229600" cy="4525963"/>
          </a:xfrm>
        </p:spPr>
        <p:txBody>
          <a:bodyPr>
            <a:normAutofit lnSpcReduction="10000"/>
          </a:bodyPr>
          <a:lstStyle/>
          <a:p>
            <a:pPr>
              <a:lnSpc>
                <a:spcPct val="90000"/>
              </a:lnSpc>
            </a:pPr>
            <a:r>
              <a:rPr lang="zh-CN" altLang="en-US" sz="2600" b="1" dirty="0">
                <a:solidFill>
                  <a:srgbClr val="0000CC"/>
                </a:solidFill>
                <a:latin typeface="华文中宋" pitchFamily="2" charset="-122"/>
                <a:ea typeface="华文中宋" pitchFamily="2" charset="-122"/>
              </a:rPr>
              <a:t>① 金属功函数：</a:t>
            </a:r>
          </a:p>
          <a:p>
            <a:pPr>
              <a:lnSpc>
                <a:spcPct val="90000"/>
              </a:lnSpc>
              <a:buFont typeface="Arial" pitchFamily="34" charset="0"/>
              <a:buNone/>
            </a:pPr>
            <a:r>
              <a:rPr lang="zh-CN" altLang="en-US" sz="2600" b="1" dirty="0">
                <a:latin typeface="华文中宋" pitchFamily="2" charset="-122"/>
                <a:ea typeface="华文中宋" pitchFamily="2" charset="-122"/>
              </a:rPr>
              <a:t>         </a:t>
            </a:r>
            <a:r>
              <a:rPr lang="en-US" altLang="zh-CN" sz="2600" b="1" dirty="0" err="1">
                <a:latin typeface="华文中宋" pitchFamily="2" charset="-122"/>
                <a:ea typeface="华文中宋" pitchFamily="2" charset="-122"/>
              </a:rPr>
              <a:t>Eo</a:t>
            </a:r>
            <a:r>
              <a:rPr lang="zh-CN" altLang="en-US" sz="2600" b="1" dirty="0">
                <a:latin typeface="华文中宋" pitchFamily="2" charset="-122"/>
                <a:ea typeface="华文中宋" pitchFamily="2" charset="-122"/>
              </a:rPr>
              <a:t>与</a:t>
            </a:r>
            <a:r>
              <a:rPr lang="en-US" altLang="zh-CN" sz="2600" b="1" dirty="0">
                <a:latin typeface="华文中宋" pitchFamily="2" charset="-122"/>
                <a:ea typeface="华文中宋" pitchFamily="2" charset="-122"/>
              </a:rPr>
              <a:t>E</a:t>
            </a:r>
            <a:r>
              <a:rPr lang="en-US" altLang="zh-CN" sz="2600" b="1" baseline="-25000" dirty="0">
                <a:latin typeface="华文中宋" pitchFamily="2" charset="-122"/>
                <a:ea typeface="华文中宋" pitchFamily="2" charset="-122"/>
              </a:rPr>
              <a:t>F</a:t>
            </a:r>
            <a:r>
              <a:rPr lang="zh-CN" altLang="en-US" sz="2600" b="1" dirty="0">
                <a:latin typeface="华文中宋" pitchFamily="2" charset="-122"/>
                <a:ea typeface="华文中宋" pitchFamily="2" charset="-122"/>
              </a:rPr>
              <a:t>之差，是电子逸出的最小能量。</a:t>
            </a:r>
          </a:p>
          <a:p>
            <a:pPr>
              <a:lnSpc>
                <a:spcPct val="90000"/>
              </a:lnSpc>
              <a:buFont typeface="Arial" pitchFamily="34" charset="0"/>
              <a:buNone/>
            </a:pPr>
            <a:r>
              <a:rPr lang="zh-CN" altLang="en-US" sz="2600" b="1" dirty="0">
                <a:latin typeface="华文中宋" pitchFamily="2" charset="-122"/>
                <a:ea typeface="华文中宋" pitchFamily="2" charset="-122"/>
              </a:rPr>
              <a:t>                  </a:t>
            </a:r>
            <a:r>
              <a:rPr lang="en-US" altLang="zh-CN" sz="2600" b="1" dirty="0">
                <a:latin typeface="华文中宋" pitchFamily="2" charset="-122"/>
                <a:ea typeface="华文中宋" pitchFamily="2" charset="-122"/>
              </a:rPr>
              <a:t>A</a:t>
            </a:r>
            <a:r>
              <a:rPr lang="en-US" altLang="zh-CN" sz="2600" b="1" baseline="-25000" dirty="0">
                <a:latin typeface="华文中宋" pitchFamily="2" charset="-122"/>
                <a:ea typeface="华文中宋" pitchFamily="2" charset="-122"/>
              </a:rPr>
              <a:t>m</a:t>
            </a:r>
            <a:r>
              <a:rPr lang="en-US" altLang="zh-CN" sz="2600" b="1" dirty="0">
                <a:latin typeface="华文中宋" pitchFamily="2" charset="-122"/>
                <a:ea typeface="华文中宋" pitchFamily="2" charset="-122"/>
              </a:rPr>
              <a:t>=</a:t>
            </a:r>
            <a:r>
              <a:rPr lang="en-US" altLang="zh-CN" sz="2600" b="1" dirty="0" err="1">
                <a:latin typeface="华文中宋" pitchFamily="2" charset="-122"/>
                <a:ea typeface="华文中宋" pitchFamily="2" charset="-122"/>
              </a:rPr>
              <a:t>Fo</a:t>
            </a:r>
            <a:r>
              <a:rPr lang="en-US" altLang="zh-CN" sz="2600" b="1" dirty="0">
                <a:latin typeface="华文中宋" pitchFamily="2" charset="-122"/>
                <a:ea typeface="华文中宋" pitchFamily="2" charset="-122"/>
              </a:rPr>
              <a:t>- (E</a:t>
            </a:r>
            <a:r>
              <a:rPr lang="en-US" altLang="zh-CN" sz="2600" b="1" baseline="-25000" dirty="0">
                <a:latin typeface="华文中宋" pitchFamily="2" charset="-122"/>
                <a:ea typeface="华文中宋" pitchFamily="2" charset="-122"/>
              </a:rPr>
              <a:t>F</a:t>
            </a:r>
            <a:r>
              <a:rPr lang="en-US" altLang="zh-CN" sz="2600" b="1" dirty="0">
                <a:latin typeface="华文中宋" pitchFamily="2" charset="-122"/>
                <a:ea typeface="华文中宋" pitchFamily="2" charset="-122"/>
              </a:rPr>
              <a:t>)</a:t>
            </a:r>
            <a:r>
              <a:rPr lang="en-US" altLang="zh-CN" sz="2600" b="1" baseline="-25000" dirty="0">
                <a:latin typeface="华文中宋" pitchFamily="2" charset="-122"/>
                <a:ea typeface="华文中宋" pitchFamily="2" charset="-122"/>
              </a:rPr>
              <a:t>m  </a:t>
            </a:r>
          </a:p>
          <a:p>
            <a:pPr>
              <a:lnSpc>
                <a:spcPct val="90000"/>
              </a:lnSpc>
              <a:buFont typeface="Arial" pitchFamily="34" charset="0"/>
              <a:buNone/>
            </a:pPr>
            <a:r>
              <a:rPr lang="en-US" altLang="zh-CN" sz="2600" b="1" baseline="-25000" dirty="0">
                <a:latin typeface="华文中宋" pitchFamily="2" charset="-122"/>
                <a:ea typeface="华文中宋" pitchFamily="2" charset="-122"/>
              </a:rPr>
              <a:t>            </a:t>
            </a:r>
            <a:r>
              <a:rPr lang="zh-CN" altLang="en-US" sz="2600" b="1" dirty="0">
                <a:latin typeface="华文中宋" pitchFamily="2" charset="-122"/>
                <a:ea typeface="华文中宋" pitchFamily="2" charset="-122"/>
              </a:rPr>
              <a:t>金属功函数的量级：电子伏特级。</a:t>
            </a:r>
          </a:p>
          <a:p>
            <a:pPr>
              <a:lnSpc>
                <a:spcPct val="90000"/>
              </a:lnSpc>
              <a:buFont typeface="Arial" pitchFamily="34" charset="0"/>
              <a:buNone/>
            </a:pPr>
            <a:r>
              <a:rPr lang="zh-CN" altLang="en-US" sz="2600" b="1" dirty="0">
                <a:latin typeface="华文中宋" pitchFamily="2" charset="-122"/>
                <a:ea typeface="华文中宋" pitchFamily="2" charset="-122"/>
              </a:rPr>
              <a:t>          例：铯的功函数最低，为</a:t>
            </a:r>
            <a:r>
              <a:rPr lang="en-US" altLang="zh-CN" sz="2600" b="1" dirty="0">
                <a:latin typeface="华文中宋" pitchFamily="2" charset="-122"/>
                <a:ea typeface="华文中宋" pitchFamily="2" charset="-122"/>
              </a:rPr>
              <a:t>1.92eV.</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铂的功函数最高，为</a:t>
            </a:r>
            <a:r>
              <a:rPr lang="en-US" altLang="zh-CN" sz="2600" b="1" dirty="0">
                <a:latin typeface="华文中宋" pitchFamily="2" charset="-122"/>
                <a:ea typeface="华文中宋" pitchFamily="2" charset="-122"/>
              </a:rPr>
              <a:t>5.65 eV.</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钼：</a:t>
            </a:r>
            <a:r>
              <a:rPr lang="en-US" altLang="zh-CN" sz="2600" b="1" dirty="0">
                <a:latin typeface="华文中宋" pitchFamily="2" charset="-122"/>
                <a:ea typeface="华文中宋" pitchFamily="2" charset="-122"/>
              </a:rPr>
              <a:t>4.6</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银：</a:t>
            </a:r>
            <a:r>
              <a:rPr lang="en-US" altLang="zh-CN" sz="2600" b="1" dirty="0">
                <a:latin typeface="华文中宋" pitchFamily="2" charset="-122"/>
                <a:ea typeface="华文中宋" pitchFamily="2" charset="-122"/>
              </a:rPr>
              <a:t>4.26</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钨：</a:t>
            </a:r>
            <a:r>
              <a:rPr lang="en-US" altLang="zh-CN" sz="2600" b="1" dirty="0">
                <a:latin typeface="华文中宋" pitchFamily="2" charset="-122"/>
                <a:ea typeface="华文中宋" pitchFamily="2" charset="-122"/>
              </a:rPr>
              <a:t>4.55     </a:t>
            </a:r>
          </a:p>
          <a:p>
            <a:pPr>
              <a:lnSpc>
                <a:spcPct val="90000"/>
              </a:lnSpc>
              <a:buFont typeface="Arial" pitchFamily="34" charset="0"/>
              <a:buNone/>
            </a:pPr>
            <a:r>
              <a:rPr lang="en-US" altLang="zh-CN" sz="2600" baseline="-25000" dirty="0"/>
              <a:t>          </a:t>
            </a:r>
          </a:p>
        </p:txBody>
      </p:sp>
      <p:sp>
        <p:nvSpPr>
          <p:cNvPr id="538628" name="Rectangle 4"/>
          <p:cNvSpPr>
            <a:spLocks noChangeArrowheads="1"/>
          </p:cNvSpPr>
          <p:nvPr/>
        </p:nvSpPr>
        <p:spPr bwMode="auto">
          <a:xfrm>
            <a:off x="2351584" y="4077072"/>
            <a:ext cx="745456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solidFill>
                  <a:srgbClr val="0000CC"/>
                </a:solidFill>
                <a:latin typeface="华文中宋" pitchFamily="2" charset="-122"/>
              </a:rPr>
              <a:t>② 光子能量：</a:t>
            </a:r>
          </a:p>
          <a:p>
            <a:r>
              <a:rPr lang="zh-CN" altLang="en-US" dirty="0">
                <a:latin typeface="华文中宋" pitchFamily="2" charset="-122"/>
              </a:rPr>
              <a:t>                        </a:t>
            </a:r>
            <a:r>
              <a:rPr lang="en-US" altLang="zh-CN" sz="2800" dirty="0">
                <a:latin typeface="华文中宋" pitchFamily="2" charset="-122"/>
              </a:rPr>
              <a:t>Q=</a:t>
            </a:r>
            <a:r>
              <a:rPr lang="en-US" altLang="zh-CN" sz="2800" dirty="0" err="1">
                <a:latin typeface="华文中宋" pitchFamily="2" charset="-122"/>
              </a:rPr>
              <a:t>hv</a:t>
            </a:r>
            <a:endParaRPr lang="en-US" altLang="zh-CN" sz="2800" dirty="0">
              <a:latin typeface="华文中宋" pitchFamily="2" charset="-122"/>
            </a:endParaRPr>
          </a:p>
          <a:p>
            <a:endParaRPr lang="en-US" altLang="zh-CN" sz="2800" dirty="0">
              <a:latin typeface="华文中宋" pitchFamily="2" charset="-122"/>
            </a:endParaRPr>
          </a:p>
          <a:p>
            <a:r>
              <a:rPr lang="en-US" altLang="zh-CN" sz="2800" dirty="0">
                <a:latin typeface="华文中宋" pitchFamily="2" charset="-122"/>
              </a:rPr>
              <a:t>              h:</a:t>
            </a:r>
            <a:r>
              <a:rPr lang="zh-CN" altLang="en-US" sz="2800" dirty="0">
                <a:latin typeface="华文中宋" pitchFamily="2" charset="-122"/>
              </a:rPr>
              <a:t>普朗克常量  </a:t>
            </a:r>
            <a:r>
              <a:rPr lang="en-US" altLang="zh-CN" sz="2800" dirty="0">
                <a:latin typeface="华文中宋" pitchFamily="2" charset="-122"/>
              </a:rPr>
              <a:t>6.626×10-34 J.S</a:t>
            </a:r>
          </a:p>
          <a:p>
            <a:r>
              <a:rPr lang="en-US" altLang="zh-CN" sz="2800" dirty="0">
                <a:latin typeface="华文中宋" pitchFamily="2" charset="-122"/>
              </a:rPr>
              <a:t>              v</a:t>
            </a:r>
            <a:r>
              <a:rPr lang="zh-CN" altLang="en-US" sz="2800" dirty="0">
                <a:latin typeface="华文中宋" pitchFamily="2" charset="-122"/>
              </a:rPr>
              <a:t>：光的频率</a:t>
            </a:r>
            <a:endParaRPr lang="zh-CN" altLang="ru-RU" sz="2800" dirty="0">
              <a:latin typeface="华文中宋" pitchFamily="2" charset="-122"/>
            </a:endParaRPr>
          </a:p>
        </p:txBody>
      </p:sp>
    </p:spTree>
    <p:extLst>
      <p:ext uri="{BB962C8B-B14F-4D97-AF65-F5344CB8AC3E}">
        <p14:creationId xmlns:p14="http://schemas.microsoft.com/office/powerpoint/2010/main" val="4511435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ChangeArrowheads="1"/>
          </p:cNvSpPr>
          <p:nvPr/>
        </p:nvSpPr>
        <p:spPr bwMode="auto">
          <a:xfrm>
            <a:off x="1992313" y="333375"/>
            <a:ext cx="77724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20000"/>
              </a:spcBef>
            </a:pPr>
            <a:r>
              <a:rPr lang="zh-CN" altLang="en-US" sz="2800" dirty="0">
                <a:solidFill>
                  <a:srgbClr val="0000CC"/>
                </a:solidFill>
                <a:latin typeface="Calibri" pitchFamily="34" charset="0"/>
              </a:rPr>
              <a:t>③逸出条件：</a:t>
            </a:r>
          </a:p>
          <a:p>
            <a:pPr eaLnBrk="1" hangingPunct="1">
              <a:spcBef>
                <a:spcPct val="20000"/>
              </a:spcBef>
            </a:pPr>
            <a:r>
              <a:rPr lang="zh-CN" altLang="en-US" sz="2800" dirty="0">
                <a:latin typeface="Calibri" pitchFamily="34" charset="0"/>
                <a:cs typeface="Tahoma" pitchFamily="34" charset="0"/>
              </a:rPr>
              <a:t>                  </a:t>
            </a:r>
            <a:r>
              <a:rPr lang="en-US" altLang="zh-CN" sz="2800" dirty="0">
                <a:latin typeface="Calibri" pitchFamily="34" charset="0"/>
                <a:cs typeface="Tahoma" pitchFamily="34" charset="0"/>
              </a:rPr>
              <a:t>e </a:t>
            </a:r>
            <a:r>
              <a:rPr lang="zh-CN" altLang="en-US" sz="2800" dirty="0">
                <a:latin typeface="Calibri" pitchFamily="34" charset="0"/>
                <a:cs typeface="Tahoma" pitchFamily="34" charset="0"/>
              </a:rPr>
              <a:t>吸收 </a:t>
            </a:r>
            <a:r>
              <a:rPr lang="en-US" altLang="zh-CN" sz="2800" dirty="0">
                <a:latin typeface="Calibri" pitchFamily="34" charset="0"/>
                <a:cs typeface="Tahoma" pitchFamily="34" charset="0"/>
              </a:rPr>
              <a:t>Q</a:t>
            </a:r>
          </a:p>
          <a:p>
            <a:pPr eaLnBrk="1" hangingPunct="1">
              <a:spcBef>
                <a:spcPct val="20000"/>
              </a:spcBef>
            </a:pPr>
            <a:r>
              <a:rPr lang="en-US" altLang="zh-CN" sz="2800" dirty="0">
                <a:latin typeface="Calibri" pitchFamily="34" charset="0"/>
                <a:cs typeface="Tahoma" pitchFamily="34" charset="0"/>
              </a:rPr>
              <a:t>                  </a:t>
            </a:r>
            <a:endParaRPr lang="ru-RU" altLang="zh-CN" sz="3200" dirty="0">
              <a:latin typeface="Calibri" pitchFamily="34" charset="0"/>
            </a:endParaRPr>
          </a:p>
        </p:txBody>
      </p:sp>
      <p:grpSp>
        <p:nvGrpSpPr>
          <p:cNvPr id="539651" name="Group 3"/>
          <p:cNvGrpSpPr>
            <a:grpSpLocks/>
          </p:cNvGrpSpPr>
          <p:nvPr/>
        </p:nvGrpSpPr>
        <p:grpSpPr bwMode="auto">
          <a:xfrm>
            <a:off x="4511676" y="1700214"/>
            <a:ext cx="5040313" cy="2232025"/>
            <a:chOff x="3761" y="3418"/>
            <a:chExt cx="5479" cy="1902"/>
          </a:xfrm>
        </p:grpSpPr>
        <p:sp>
          <p:nvSpPr>
            <p:cNvPr id="539652" name="Line 4"/>
            <p:cNvSpPr>
              <a:spLocks noChangeShapeType="1"/>
            </p:cNvSpPr>
            <p:nvPr/>
          </p:nvSpPr>
          <p:spPr bwMode="auto">
            <a:xfrm flipV="1">
              <a:off x="3761" y="4505"/>
              <a:ext cx="4226" cy="1"/>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39653" name="Line 5"/>
            <p:cNvSpPr>
              <a:spLocks noChangeShapeType="1"/>
            </p:cNvSpPr>
            <p:nvPr/>
          </p:nvSpPr>
          <p:spPr bwMode="auto">
            <a:xfrm>
              <a:off x="4387" y="3418"/>
              <a:ext cx="1" cy="19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4" name="Text Box 6"/>
            <p:cNvSpPr txBox="1">
              <a:spLocks noChangeArrowheads="1"/>
            </p:cNvSpPr>
            <p:nvPr/>
          </p:nvSpPr>
          <p:spPr bwMode="auto">
            <a:xfrm>
              <a:off x="4231" y="4369"/>
              <a:ext cx="15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0</a:t>
              </a:r>
              <a:endParaRPr lang="en-US" altLang="zh-CN" sz="1800">
                <a:latin typeface="Tahoma" pitchFamily="34" charset="0"/>
              </a:endParaRPr>
            </a:p>
          </p:txBody>
        </p:sp>
        <p:sp>
          <p:nvSpPr>
            <p:cNvPr id="539655" name="Line 7"/>
            <p:cNvSpPr>
              <a:spLocks noChangeShapeType="1"/>
            </p:cNvSpPr>
            <p:nvPr/>
          </p:nvSpPr>
          <p:spPr bwMode="auto">
            <a:xfrm>
              <a:off x="5483" y="3825"/>
              <a:ext cx="1" cy="1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6" name="Text Box 8"/>
            <p:cNvSpPr txBox="1">
              <a:spLocks noChangeArrowheads="1"/>
            </p:cNvSpPr>
            <p:nvPr/>
          </p:nvSpPr>
          <p:spPr bwMode="auto">
            <a:xfrm>
              <a:off x="5327" y="4912"/>
              <a:ext cx="3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A</a:t>
              </a:r>
              <a:endParaRPr lang="en-US" altLang="zh-CN" sz="1800">
                <a:latin typeface="Tahoma" pitchFamily="34" charset="0"/>
              </a:endParaRPr>
            </a:p>
          </p:txBody>
        </p:sp>
        <p:sp>
          <p:nvSpPr>
            <p:cNvPr id="539657" name="Line 9"/>
            <p:cNvSpPr>
              <a:spLocks noChangeShapeType="1"/>
            </p:cNvSpPr>
            <p:nvPr/>
          </p:nvSpPr>
          <p:spPr bwMode="auto">
            <a:xfrm>
              <a:off x="5483" y="4369"/>
              <a:ext cx="2348" cy="1"/>
            </a:xfrm>
            <a:prstGeom prst="line">
              <a:avLst/>
            </a:prstGeom>
            <a:noFill/>
            <a:ln w="5715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8" name="Text Box 10"/>
            <p:cNvSpPr txBox="1">
              <a:spLocks noChangeArrowheads="1"/>
            </p:cNvSpPr>
            <p:nvPr/>
          </p:nvSpPr>
          <p:spPr bwMode="auto">
            <a:xfrm>
              <a:off x="8144" y="4369"/>
              <a:ext cx="312"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hv</a:t>
              </a:r>
              <a:endParaRPr lang="en-US" altLang="zh-CN" sz="1800">
                <a:latin typeface="Tahoma" pitchFamily="34" charset="0"/>
              </a:endParaRPr>
            </a:p>
          </p:txBody>
        </p:sp>
        <p:sp>
          <p:nvSpPr>
            <p:cNvPr id="539659" name="Text Box 11"/>
            <p:cNvSpPr txBox="1">
              <a:spLocks noChangeArrowheads="1"/>
            </p:cNvSpPr>
            <p:nvPr/>
          </p:nvSpPr>
          <p:spPr bwMode="auto">
            <a:xfrm>
              <a:off x="5796" y="3689"/>
              <a:ext cx="344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solidFill>
                    <a:srgbClr val="000000"/>
                  </a:solidFill>
                  <a:latin typeface="Times New Roman" pitchFamily="18" charset="0"/>
                </a:rPr>
                <a:t>半无限空间</a:t>
              </a:r>
              <a:r>
                <a:rPr lang="en-US" altLang="zh-CN">
                  <a:solidFill>
                    <a:srgbClr val="000000"/>
                  </a:solidFill>
                  <a:latin typeface="Times New Roman" pitchFamily="18" charset="0"/>
                </a:rPr>
                <a:t>(</a:t>
              </a:r>
              <a:r>
                <a:rPr lang="zh-CN" altLang="en-US">
                  <a:solidFill>
                    <a:srgbClr val="000000"/>
                  </a:solidFill>
                  <a:latin typeface="Times New Roman" pitchFamily="18" charset="0"/>
                </a:rPr>
                <a:t>频率限制</a:t>
              </a:r>
              <a:r>
                <a:rPr lang="en-US" altLang="zh-CN">
                  <a:solidFill>
                    <a:srgbClr val="000000"/>
                  </a:solidFill>
                  <a:latin typeface="Times New Roman" pitchFamily="18" charset="0"/>
                </a:rPr>
                <a:t>)</a:t>
              </a:r>
              <a:endParaRPr lang="en-US" altLang="zh-CN">
                <a:latin typeface="Tahoma" pitchFamily="34" charset="0"/>
              </a:endParaRPr>
            </a:p>
          </p:txBody>
        </p:sp>
      </p:grpSp>
      <p:sp>
        <p:nvSpPr>
          <p:cNvPr id="539660" name="AutoShape 12"/>
          <p:cNvSpPr>
            <a:spLocks noChangeArrowheads="1"/>
          </p:cNvSpPr>
          <p:nvPr/>
        </p:nvSpPr>
        <p:spPr bwMode="auto">
          <a:xfrm>
            <a:off x="7680325" y="3284538"/>
            <a:ext cx="914400" cy="792162"/>
          </a:xfrm>
          <a:prstGeom prst="wedgeRectCallout">
            <a:avLst>
              <a:gd name="adj1" fmla="val -208333"/>
              <a:gd name="adj2" fmla="val -71444"/>
            </a:avLst>
          </a:prstGeom>
          <a:solidFill>
            <a:schemeClr val="accent1"/>
          </a:solidFill>
          <a:ln w="9525">
            <a:solidFill>
              <a:schemeClr val="tx1"/>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000">
                <a:latin typeface="Calibri" pitchFamily="34" charset="0"/>
              </a:rPr>
              <a:t>临界波长</a:t>
            </a:r>
          </a:p>
        </p:txBody>
      </p:sp>
      <p:graphicFrame>
        <p:nvGraphicFramePr>
          <p:cNvPr id="539661" name="Object 2"/>
          <p:cNvGraphicFramePr>
            <a:graphicFrameLocks noChangeAspect="1"/>
          </p:cNvGraphicFramePr>
          <p:nvPr/>
        </p:nvGraphicFramePr>
        <p:xfrm>
          <a:off x="3575050" y="4581526"/>
          <a:ext cx="2952750" cy="1203325"/>
        </p:xfrm>
        <a:graphic>
          <a:graphicData uri="http://schemas.openxmlformats.org/presentationml/2006/ole">
            <mc:AlternateContent xmlns:mc="http://schemas.openxmlformats.org/markup-compatibility/2006">
              <mc:Choice xmlns:v="urn:schemas-microsoft-com:vml" Requires="v">
                <p:oleObj spid="_x0000_s74754" name="Equation" r:id="rId3" imgW="965160" imgH="393480" progId="Equation.DSMT4">
                  <p:embed/>
                </p:oleObj>
              </mc:Choice>
              <mc:Fallback>
                <p:oleObj name="Equation" r:id="rId3" imgW="96516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0" y="4581526"/>
                        <a:ext cx="2952750"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9662" name="Rectangle 14"/>
          <p:cNvSpPr>
            <a:spLocks noChangeArrowheads="1"/>
          </p:cNvSpPr>
          <p:nvPr/>
        </p:nvSpPr>
        <p:spPr bwMode="auto">
          <a:xfrm>
            <a:off x="2063751" y="3789364"/>
            <a:ext cx="66960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CC"/>
                </a:solidFill>
                <a:latin typeface="华文中宋" pitchFamily="2" charset="-122"/>
              </a:rPr>
              <a:t>④逸出电子的动能</a:t>
            </a:r>
          </a:p>
          <a:p>
            <a:r>
              <a:rPr lang="zh-CN" altLang="en-US">
                <a:latin typeface="华文中宋" pitchFamily="2" charset="-122"/>
              </a:rPr>
              <a:t>      由能量守恒定律（爱因斯坦光电效应方程）</a:t>
            </a:r>
          </a:p>
        </p:txBody>
      </p:sp>
      <p:grpSp>
        <p:nvGrpSpPr>
          <p:cNvPr id="539663" name="Group 4"/>
          <p:cNvGrpSpPr>
            <a:grpSpLocks/>
          </p:cNvGrpSpPr>
          <p:nvPr/>
        </p:nvGrpSpPr>
        <p:grpSpPr bwMode="auto">
          <a:xfrm>
            <a:off x="7324526" y="5373687"/>
            <a:ext cx="3165675" cy="1121753"/>
            <a:chOff x="1256" y="2750"/>
            <a:chExt cx="4207" cy="888"/>
          </a:xfrm>
        </p:grpSpPr>
        <p:sp>
          <p:nvSpPr>
            <p:cNvPr id="539664" name="Rectangle 5"/>
            <p:cNvSpPr>
              <a:spLocks noChangeArrowheads="1"/>
            </p:cNvSpPr>
            <p:nvPr/>
          </p:nvSpPr>
          <p:spPr bwMode="auto">
            <a:xfrm>
              <a:off x="1701" y="2840"/>
              <a:ext cx="3762"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20000"/>
                </a:spcBef>
              </a:pPr>
              <a:r>
                <a:rPr lang="zh-CN" altLang="en-US" sz="2800">
                  <a:latin typeface="Calibri" pitchFamily="34" charset="0"/>
                </a:rPr>
                <a:t>：</a:t>
              </a:r>
              <a:r>
                <a:rPr lang="zh-CN" altLang="en-US">
                  <a:latin typeface="Calibri" pitchFamily="34" charset="0"/>
                </a:rPr>
                <a:t>逸出初速度</a:t>
              </a:r>
            </a:p>
            <a:p>
              <a:pPr eaLnBrk="1" hangingPunct="1">
                <a:spcBef>
                  <a:spcPct val="20000"/>
                </a:spcBef>
              </a:pPr>
              <a:r>
                <a:rPr lang="zh-CN" altLang="en-US" sz="2800">
                  <a:latin typeface="Calibri" pitchFamily="34" charset="0"/>
                </a:rPr>
                <a:t>：</a:t>
              </a:r>
              <a:r>
                <a:rPr lang="zh-CN" altLang="en-US">
                  <a:latin typeface="Calibri" pitchFamily="34" charset="0"/>
                </a:rPr>
                <a:t>电子质量</a:t>
              </a:r>
              <a:r>
                <a:rPr lang="zh-CN" altLang="en-US" sz="2800">
                  <a:latin typeface="Calibri" pitchFamily="34" charset="0"/>
                </a:rPr>
                <a:t>                       </a:t>
              </a:r>
              <a:endParaRPr lang="zh-CN" altLang="ru-RU" sz="2800">
                <a:latin typeface="Calibri" pitchFamily="34" charset="0"/>
              </a:endParaRPr>
            </a:p>
          </p:txBody>
        </p:sp>
        <p:graphicFrame>
          <p:nvGraphicFramePr>
            <p:cNvPr id="539665" name="Object 3"/>
            <p:cNvGraphicFramePr>
              <a:graphicFrameLocks noChangeAspect="1"/>
            </p:cNvGraphicFramePr>
            <p:nvPr/>
          </p:nvGraphicFramePr>
          <p:xfrm>
            <a:off x="1383" y="2750"/>
            <a:ext cx="342" cy="499"/>
          </p:xfrm>
          <a:graphic>
            <a:graphicData uri="http://schemas.openxmlformats.org/presentationml/2006/ole">
              <mc:AlternateContent xmlns:mc="http://schemas.openxmlformats.org/markup-compatibility/2006">
                <mc:Choice xmlns:v="urn:schemas-microsoft-com:vml" Requires="v">
                  <p:oleObj spid="_x0000_s74755" name="Equation" r:id="rId5" imgW="164880" imgH="241200" progId="Equation.DSMT4">
                    <p:embed/>
                  </p:oleObj>
                </mc:Choice>
                <mc:Fallback>
                  <p:oleObj name="Equation" r:id="rId5" imgW="16488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3" y="2750"/>
                          <a:ext cx="342"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9666" name="Object 4"/>
            <p:cNvGraphicFramePr>
              <a:graphicFrameLocks noChangeAspect="1"/>
            </p:cNvGraphicFramePr>
            <p:nvPr>
              <p:extLst>
                <p:ext uri="{D42A27DB-BD31-4B8C-83A1-F6EECF244321}">
                  <p14:modId xmlns:p14="http://schemas.microsoft.com/office/powerpoint/2010/main" val="4118968387"/>
                </p:ext>
              </p:extLst>
            </p:nvPr>
          </p:nvGraphicFramePr>
          <p:xfrm>
            <a:off x="1256" y="3347"/>
            <a:ext cx="890" cy="291"/>
          </p:xfrm>
          <a:graphic>
            <a:graphicData uri="http://schemas.openxmlformats.org/presentationml/2006/ole">
              <mc:AlternateContent xmlns:mc="http://schemas.openxmlformats.org/markup-compatibility/2006">
                <mc:Choice xmlns:v="urn:schemas-microsoft-com:vml" Requires="v">
                  <p:oleObj spid="_x0000_s74756" name="Equation" r:id="rId7" imgW="164880" imgH="139680" progId="Equation.DSMT4">
                    <p:embed/>
                  </p:oleObj>
                </mc:Choice>
                <mc:Fallback>
                  <p:oleObj name="Equation" r:id="rId7" imgW="164880" imgH="1396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6" y="3347"/>
                          <a:ext cx="89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39667" name="Object 2"/>
          <p:cNvGraphicFramePr>
            <a:graphicFrameLocks noChangeAspect="1"/>
          </p:cNvGraphicFramePr>
          <p:nvPr/>
        </p:nvGraphicFramePr>
        <p:xfrm>
          <a:off x="3648075" y="5654676"/>
          <a:ext cx="2952750" cy="1203325"/>
        </p:xfrm>
        <a:graphic>
          <a:graphicData uri="http://schemas.openxmlformats.org/presentationml/2006/ole">
            <mc:AlternateContent xmlns:mc="http://schemas.openxmlformats.org/markup-compatibility/2006">
              <mc:Choice xmlns:v="urn:schemas-microsoft-com:vml" Requires="v">
                <p:oleObj spid="_x0000_s74757" name="Equation" r:id="rId9" imgW="965160" imgH="393480" progId="Equation.DSMT4">
                  <p:embed/>
                </p:oleObj>
              </mc:Choice>
              <mc:Fallback>
                <p:oleObj name="Equation" r:id="rId9" imgW="965160" imgH="393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8075" y="5654676"/>
                        <a:ext cx="2952750"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323224" y="903288"/>
                <a:ext cx="21210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a:rPr>
                        <m:t>𝑸</m:t>
                      </m:r>
                      <m:r>
                        <a:rPr lang="en-US" altLang="zh-CN" sz="2800" i="1">
                          <a:latin typeface="Cambria Math"/>
                        </a:rPr>
                        <m:t>=</m:t>
                      </m:r>
                      <m:r>
                        <a:rPr lang="en-US" altLang="zh-CN" sz="2800" b="1" i="1">
                          <a:latin typeface="Cambria Math"/>
                        </a:rPr>
                        <m:t>𝒉</m:t>
                      </m:r>
                      <m:r>
                        <m:rPr>
                          <m:sty m:val="p"/>
                        </m:rPr>
                        <a:rPr lang="el-GR" altLang="zh-CN" sz="2800" b="1" i="1">
                          <a:latin typeface="Cambria Math"/>
                        </a:rPr>
                        <m:t>ν</m:t>
                      </m:r>
                      <m:r>
                        <a:rPr lang="el-GR" altLang="zh-CN" sz="2800" b="1" i="1">
                          <a:latin typeface="Cambria Math"/>
                          <a:ea typeface="Cambria Math"/>
                        </a:rPr>
                        <m:t>&gt;</m:t>
                      </m:r>
                      <m:r>
                        <a:rPr lang="en-US" altLang="zh-CN" sz="2800" b="1" i="1">
                          <a:latin typeface="Cambria Math"/>
                          <a:ea typeface="Cambria Math"/>
                        </a:rPr>
                        <m:t>𝑨</m:t>
                      </m:r>
                    </m:oMath>
                  </m:oMathPara>
                </a14:m>
                <a:endParaRPr lang="zh-CN" alt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5323224" y="903288"/>
                <a:ext cx="2121030" cy="523220"/>
              </a:xfrm>
              <a:prstGeom prst="rect">
                <a:avLst/>
              </a:prstGeom>
              <a:blipFill>
                <a:blip r:embed="rId11"/>
                <a:stretch>
                  <a:fillRect/>
                </a:stretch>
              </a:blipFill>
            </p:spPr>
            <p:txBody>
              <a:bodyPr/>
              <a:lstStyle/>
              <a:p>
                <a:r>
                  <a:rPr lang="zh-CN" altLang="en-US">
                    <a:noFill/>
                  </a:rPr>
                  <a:t> </a:t>
                </a:r>
              </a:p>
            </p:txBody>
          </p:sp>
        </mc:Fallback>
      </mc:AlternateContent>
      <p:sp>
        <p:nvSpPr>
          <p:cNvPr id="3" name="矩形 2"/>
          <p:cNvSpPr/>
          <p:nvPr/>
        </p:nvSpPr>
        <p:spPr>
          <a:xfrm>
            <a:off x="8687250" y="3054448"/>
            <a:ext cx="1859512" cy="1338828"/>
          </a:xfrm>
          <a:prstGeom prst="rect">
            <a:avLst/>
          </a:prstGeom>
        </p:spPr>
        <p:txBody>
          <a:bodyPr wrap="square">
            <a:spAutoFit/>
          </a:bodyPr>
          <a:lstStyle/>
          <a:p>
            <a:pPr>
              <a:lnSpc>
                <a:spcPct val="90000"/>
              </a:lnSpc>
              <a:buFont typeface="Arial" pitchFamily="34" charset="0"/>
              <a:buNone/>
            </a:pPr>
            <a:r>
              <a:rPr lang="zh-CN" altLang="en-US" dirty="0">
                <a:latin typeface="华文中宋" pitchFamily="2" charset="-122"/>
              </a:rPr>
              <a:t> 铯：</a:t>
            </a:r>
            <a:r>
              <a:rPr lang="en-US" altLang="zh-CN" dirty="0">
                <a:latin typeface="华文中宋" pitchFamily="2" charset="-122"/>
              </a:rPr>
              <a:t>1.92eV.</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铂：</a:t>
            </a:r>
            <a:r>
              <a:rPr lang="en-US" altLang="zh-CN" dirty="0">
                <a:latin typeface="华文中宋" pitchFamily="2" charset="-122"/>
              </a:rPr>
              <a:t>5.65 eV.</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钼：</a:t>
            </a:r>
            <a:r>
              <a:rPr lang="en-US" altLang="zh-CN" dirty="0">
                <a:latin typeface="华文中宋" pitchFamily="2" charset="-122"/>
              </a:rPr>
              <a:t>4.6</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银：</a:t>
            </a:r>
            <a:r>
              <a:rPr lang="en-US" altLang="zh-CN" dirty="0">
                <a:latin typeface="华文中宋" pitchFamily="2" charset="-122"/>
              </a:rPr>
              <a:t>4.26</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钨：</a:t>
            </a:r>
            <a:r>
              <a:rPr lang="en-US" altLang="zh-CN" dirty="0">
                <a:latin typeface="华文中宋" pitchFamily="2" charset="-122"/>
              </a:rPr>
              <a:t>4.55     </a:t>
            </a:r>
          </a:p>
        </p:txBody>
      </p:sp>
    </p:spTree>
    <p:extLst>
      <p:ext uri="{BB962C8B-B14F-4D97-AF65-F5344CB8AC3E}">
        <p14:creationId xmlns:p14="http://schemas.microsoft.com/office/powerpoint/2010/main" val="16117140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0675" name="Object 3"/>
          <p:cNvGraphicFramePr>
            <a:graphicFrameLocks noGrp="1" noChangeAspect="1"/>
          </p:cNvGraphicFramePr>
          <p:nvPr>
            <p:ph sz="quarter" idx="4294967295"/>
          </p:nvPr>
        </p:nvGraphicFramePr>
        <p:xfrm>
          <a:off x="5808664" y="2349501"/>
          <a:ext cx="573087" cy="987425"/>
        </p:xfrm>
        <a:graphic>
          <a:graphicData uri="http://schemas.openxmlformats.org/presentationml/2006/ole">
            <mc:AlternateContent xmlns:mc="http://schemas.openxmlformats.org/markup-compatibility/2006">
              <mc:Choice xmlns:v="urn:schemas-microsoft-com:vml" Requires="v">
                <p:oleObj spid="_x0000_s75778" name="Equation" r:id="rId3" imgW="228600" imgH="393480" progId="Equation.DSMT4">
                  <p:embed/>
                </p:oleObj>
              </mc:Choice>
              <mc:Fallback>
                <p:oleObj name="Equation" r:id="rId3" imgW="22860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664" y="2349501"/>
                        <a:ext cx="573087"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0676" name="Object 4"/>
          <p:cNvGraphicFramePr>
            <a:graphicFrameLocks noGrp="1" noChangeAspect="1"/>
          </p:cNvGraphicFramePr>
          <p:nvPr>
            <p:ph sz="quarter" idx="4294967295"/>
          </p:nvPr>
        </p:nvGraphicFramePr>
        <p:xfrm>
          <a:off x="2782889" y="3716339"/>
          <a:ext cx="5337175" cy="1222375"/>
        </p:xfrm>
        <a:graphic>
          <a:graphicData uri="http://schemas.openxmlformats.org/presentationml/2006/ole">
            <mc:AlternateContent xmlns:mc="http://schemas.openxmlformats.org/markup-compatibility/2006">
              <mc:Choice xmlns:v="urn:schemas-microsoft-com:vml" Requires="v">
                <p:oleObj spid="_x0000_s75779" name="Equation" r:id="rId5" imgW="1828800" imgH="419040" progId="Equation.DSMT4">
                  <p:embed/>
                </p:oleObj>
              </mc:Choice>
              <mc:Fallback>
                <p:oleObj name="Equation" r:id="rId5" imgW="182880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9" y="3716339"/>
                        <a:ext cx="5337175"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0677" name="Text Box 5"/>
          <p:cNvSpPr txBox="1">
            <a:spLocks noChangeArrowheads="1"/>
          </p:cNvSpPr>
          <p:nvPr/>
        </p:nvSpPr>
        <p:spPr bwMode="auto">
          <a:xfrm>
            <a:off x="2135188" y="1125538"/>
            <a:ext cx="76327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dirty="0">
                <a:solidFill>
                  <a:srgbClr val="0000CC"/>
                </a:solidFill>
                <a:latin typeface="Tahoma" pitchFamily="34" charset="0"/>
              </a:rPr>
              <a:t>⑤</a:t>
            </a:r>
            <a:r>
              <a:rPr lang="en-US" altLang="zh-CN" sz="2800" dirty="0">
                <a:solidFill>
                  <a:srgbClr val="0000CC"/>
                </a:solidFill>
                <a:latin typeface="Times New Roman" pitchFamily="18" charset="0"/>
              </a:rPr>
              <a:t> </a:t>
            </a:r>
            <a:r>
              <a:rPr lang="zh-CN" altLang="en-US" sz="2800" dirty="0">
                <a:solidFill>
                  <a:srgbClr val="0000CC"/>
                </a:solidFill>
                <a:latin typeface="Times New Roman" pitchFamily="18" charset="0"/>
              </a:rPr>
              <a:t>光敏电流密度   </a:t>
            </a:r>
            <a:r>
              <a:rPr lang="en-US" altLang="zh-CN" sz="2800" dirty="0" err="1">
                <a:solidFill>
                  <a:srgbClr val="0000CC"/>
                </a:solidFill>
                <a:latin typeface="Times New Roman" pitchFamily="18" charset="0"/>
              </a:rPr>
              <a:t>i</a:t>
            </a:r>
            <a:r>
              <a:rPr lang="en-US" altLang="zh-CN" sz="2800" baseline="-25000" dirty="0" err="1">
                <a:solidFill>
                  <a:srgbClr val="0000CC"/>
                </a:solidFill>
                <a:latin typeface="Times New Roman" pitchFamily="18" charset="0"/>
              </a:rPr>
              <a:t>p</a:t>
            </a:r>
            <a:endParaRPr lang="en-US" altLang="zh-CN" sz="2800" baseline="-25000" dirty="0">
              <a:solidFill>
                <a:srgbClr val="0000CC"/>
              </a:solidFill>
              <a:latin typeface="Times New Roman" pitchFamily="18" charset="0"/>
            </a:endParaRPr>
          </a:p>
          <a:p>
            <a:pPr eaLnBrk="1" hangingPunct="1">
              <a:spcBef>
                <a:spcPct val="50000"/>
              </a:spcBef>
            </a:pPr>
            <a:r>
              <a:rPr lang="zh-CN" altLang="en-US" sz="2800" dirty="0">
                <a:latin typeface="Times New Roman" pitchFamily="18" charset="0"/>
              </a:rPr>
              <a:t>设：入射光功率</a:t>
            </a:r>
            <a:r>
              <a:rPr lang="en-US" altLang="zh-CN" sz="2800" dirty="0">
                <a:latin typeface="Times New Roman" pitchFamily="18" charset="0"/>
              </a:rPr>
              <a:t>P</a:t>
            </a:r>
            <a:r>
              <a:rPr lang="zh-CN" altLang="en-US" sz="2800" dirty="0">
                <a:latin typeface="Times New Roman" pitchFamily="18" charset="0"/>
              </a:rPr>
              <a:t>，则有，每秒入射光子数</a:t>
            </a:r>
          </a:p>
        </p:txBody>
      </p:sp>
      <p:graphicFrame>
        <p:nvGraphicFramePr>
          <p:cNvPr id="540678" name="Object 5"/>
          <p:cNvGraphicFramePr>
            <a:graphicFrameLocks noGrp="1" noChangeAspect="1"/>
          </p:cNvGraphicFramePr>
          <p:nvPr>
            <p:ph sz="quarter" idx="4294967295"/>
          </p:nvPr>
        </p:nvGraphicFramePr>
        <p:xfrm>
          <a:off x="5016501" y="5157788"/>
          <a:ext cx="1800225" cy="1014412"/>
        </p:xfrm>
        <a:graphic>
          <a:graphicData uri="http://schemas.openxmlformats.org/presentationml/2006/ole">
            <mc:AlternateContent xmlns:mc="http://schemas.openxmlformats.org/markup-compatibility/2006">
              <mc:Choice xmlns:v="urn:schemas-microsoft-com:vml" Requires="v">
                <p:oleObj spid="_x0000_s75780" name="Equation" r:id="rId7" imgW="698400" imgH="393480" progId="Equation.DSMT4">
                  <p:embed/>
                </p:oleObj>
              </mc:Choice>
              <mc:Fallback>
                <p:oleObj name="Equation" r:id="rId7" imgW="69840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1" y="5157788"/>
                        <a:ext cx="1800225"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0679" name="Rectangle 7"/>
          <p:cNvSpPr>
            <a:spLocks noChangeArrowheads="1"/>
          </p:cNvSpPr>
          <p:nvPr/>
        </p:nvSpPr>
        <p:spPr bwMode="auto">
          <a:xfrm>
            <a:off x="4943475" y="3789363"/>
            <a:ext cx="2376488" cy="4826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800">
                <a:latin typeface="Calibri" pitchFamily="34" charset="0"/>
              </a:rPr>
              <a:t>生成载流子数</a:t>
            </a:r>
          </a:p>
        </p:txBody>
      </p:sp>
    </p:spTree>
    <p:extLst>
      <p:ext uri="{BB962C8B-B14F-4D97-AF65-F5344CB8AC3E}">
        <p14:creationId xmlns:p14="http://schemas.microsoft.com/office/powerpoint/2010/main" val="15032904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body" sz="half" idx="4294967295"/>
          </p:nvPr>
        </p:nvSpPr>
        <p:spPr>
          <a:xfrm>
            <a:off x="1981201" y="2781301"/>
            <a:ext cx="4035425" cy="3344863"/>
          </a:xfrm>
        </p:spPr>
        <p:txBody>
          <a:bodyPr/>
          <a:lstStyle/>
          <a:p>
            <a:r>
              <a:rPr lang="zh-CN" altLang="en-US" sz="2400" b="1">
                <a:solidFill>
                  <a:srgbClr val="0000CC"/>
                </a:solidFill>
              </a:rPr>
              <a:t>例：半导体</a:t>
            </a:r>
          </a:p>
        </p:txBody>
      </p:sp>
      <p:grpSp>
        <p:nvGrpSpPr>
          <p:cNvPr id="541700" name="Group 4"/>
          <p:cNvGrpSpPr>
            <a:grpSpLocks noChangeAspect="1"/>
          </p:cNvGrpSpPr>
          <p:nvPr/>
        </p:nvGrpSpPr>
        <p:grpSpPr bwMode="auto">
          <a:xfrm>
            <a:off x="4583113" y="2708276"/>
            <a:ext cx="5257800" cy="1800225"/>
            <a:chOff x="1800" y="150"/>
            <a:chExt cx="8280" cy="4836"/>
          </a:xfrm>
        </p:grpSpPr>
        <p:sp>
          <p:nvSpPr>
            <p:cNvPr id="541701" name="AutoShape 5"/>
            <p:cNvSpPr>
              <a:spLocks noChangeAspect="1" noChangeArrowheads="1"/>
            </p:cNvSpPr>
            <p:nvPr/>
          </p:nvSpPr>
          <p:spPr bwMode="auto">
            <a:xfrm>
              <a:off x="1800" y="150"/>
              <a:ext cx="8280" cy="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grpSp>
          <p:nvGrpSpPr>
            <p:cNvPr id="541702" name="Group 6"/>
            <p:cNvGrpSpPr>
              <a:grpSpLocks/>
            </p:cNvGrpSpPr>
            <p:nvPr/>
          </p:nvGrpSpPr>
          <p:grpSpPr bwMode="auto">
            <a:xfrm>
              <a:off x="3312" y="930"/>
              <a:ext cx="6300" cy="3121"/>
              <a:chOff x="3312" y="930"/>
              <a:chExt cx="6300" cy="3121"/>
            </a:xfrm>
          </p:grpSpPr>
          <p:sp>
            <p:nvSpPr>
              <p:cNvPr id="541703" name="Text Box 7"/>
              <p:cNvSpPr txBox="1">
                <a:spLocks noChangeArrowheads="1"/>
              </p:cNvSpPr>
              <p:nvPr/>
            </p:nvSpPr>
            <p:spPr bwMode="auto">
              <a:xfrm>
                <a:off x="8892" y="1086"/>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d</a:t>
                </a:r>
                <a:endParaRPr lang="en-US" altLang="zh-CN" sz="1800">
                  <a:latin typeface="Tahoma" pitchFamily="34" charset="0"/>
                </a:endParaRPr>
              </a:p>
            </p:txBody>
          </p:sp>
          <p:sp>
            <p:nvSpPr>
              <p:cNvPr id="541704" name="Text Box 8"/>
              <p:cNvSpPr txBox="1">
                <a:spLocks noChangeArrowheads="1"/>
              </p:cNvSpPr>
              <p:nvPr/>
            </p:nvSpPr>
            <p:spPr bwMode="auto">
              <a:xfrm>
                <a:off x="8892" y="327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v</a:t>
                </a:r>
                <a:endParaRPr lang="en-US" altLang="zh-CN" sz="1800">
                  <a:latin typeface="Tahoma" pitchFamily="34" charset="0"/>
                </a:endParaRPr>
              </a:p>
            </p:txBody>
          </p:sp>
          <p:sp>
            <p:nvSpPr>
              <p:cNvPr id="541705" name="Text Box 9"/>
              <p:cNvSpPr txBox="1">
                <a:spLocks noChangeArrowheads="1"/>
              </p:cNvSpPr>
              <p:nvPr/>
            </p:nvSpPr>
            <p:spPr bwMode="auto">
              <a:xfrm>
                <a:off x="3312" y="1866"/>
                <a:ext cx="900"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hν</a:t>
                </a:r>
                <a:endParaRPr lang="en-US" altLang="zh-CN" sz="1800">
                  <a:latin typeface="Tahoma" pitchFamily="34" charset="0"/>
                </a:endParaRPr>
              </a:p>
            </p:txBody>
          </p:sp>
          <p:sp>
            <p:nvSpPr>
              <p:cNvPr id="541706" name="Text Box 10"/>
              <p:cNvSpPr txBox="1">
                <a:spLocks noChangeArrowheads="1"/>
              </p:cNvSpPr>
              <p:nvPr/>
            </p:nvSpPr>
            <p:spPr bwMode="auto">
              <a:xfrm>
                <a:off x="7812" y="2178"/>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g</a:t>
                </a:r>
                <a:endParaRPr lang="en-US" altLang="zh-CN" sz="1800">
                  <a:latin typeface="Tahoma" pitchFamily="34" charset="0"/>
                </a:endParaRPr>
              </a:p>
            </p:txBody>
          </p:sp>
          <p:sp>
            <p:nvSpPr>
              <p:cNvPr id="541707" name="Line 11"/>
              <p:cNvSpPr>
                <a:spLocks noChangeShapeType="1"/>
              </p:cNvSpPr>
              <p:nvPr/>
            </p:nvSpPr>
            <p:spPr bwMode="auto">
              <a:xfrm>
                <a:off x="3672" y="930"/>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08" name="Line 12"/>
              <p:cNvSpPr>
                <a:spLocks noChangeShapeType="1"/>
              </p:cNvSpPr>
              <p:nvPr/>
            </p:nvSpPr>
            <p:spPr bwMode="auto">
              <a:xfrm>
                <a:off x="3672" y="1085"/>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09" name="Line 13"/>
              <p:cNvSpPr>
                <a:spLocks noChangeShapeType="1"/>
              </p:cNvSpPr>
              <p:nvPr/>
            </p:nvSpPr>
            <p:spPr bwMode="auto">
              <a:xfrm>
                <a:off x="3672" y="1241"/>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0" name="Line 14"/>
              <p:cNvSpPr>
                <a:spLocks noChangeShapeType="1"/>
              </p:cNvSpPr>
              <p:nvPr/>
            </p:nvSpPr>
            <p:spPr bwMode="auto">
              <a:xfrm>
                <a:off x="3672" y="1398"/>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1" name="Line 15"/>
              <p:cNvSpPr>
                <a:spLocks noChangeShapeType="1"/>
              </p:cNvSpPr>
              <p:nvPr/>
            </p:nvSpPr>
            <p:spPr bwMode="auto">
              <a:xfrm>
                <a:off x="3672" y="1554"/>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2" name="Line 16"/>
              <p:cNvSpPr>
                <a:spLocks noChangeShapeType="1"/>
              </p:cNvSpPr>
              <p:nvPr/>
            </p:nvSpPr>
            <p:spPr bwMode="auto">
              <a:xfrm>
                <a:off x="3672" y="3426"/>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3" name="Line 17"/>
              <p:cNvSpPr>
                <a:spLocks noChangeShapeType="1"/>
              </p:cNvSpPr>
              <p:nvPr/>
            </p:nvSpPr>
            <p:spPr bwMode="auto">
              <a:xfrm>
                <a:off x="3672" y="3581"/>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4" name="Line 18"/>
              <p:cNvSpPr>
                <a:spLocks noChangeShapeType="1"/>
              </p:cNvSpPr>
              <p:nvPr/>
            </p:nvSpPr>
            <p:spPr bwMode="auto">
              <a:xfrm>
                <a:off x="3672" y="3737"/>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5" name="Line 19"/>
              <p:cNvSpPr>
                <a:spLocks noChangeShapeType="1"/>
              </p:cNvSpPr>
              <p:nvPr/>
            </p:nvSpPr>
            <p:spPr bwMode="auto">
              <a:xfrm>
                <a:off x="3672" y="3894"/>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6" name="Line 20"/>
              <p:cNvSpPr>
                <a:spLocks noChangeShapeType="1"/>
              </p:cNvSpPr>
              <p:nvPr/>
            </p:nvSpPr>
            <p:spPr bwMode="auto">
              <a:xfrm>
                <a:off x="3672" y="4050"/>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7" name="Line 21"/>
              <p:cNvSpPr>
                <a:spLocks noChangeShapeType="1"/>
              </p:cNvSpPr>
              <p:nvPr/>
            </p:nvSpPr>
            <p:spPr bwMode="auto">
              <a:xfrm flipV="1">
                <a:off x="6372" y="1398"/>
                <a:ext cx="1" cy="2184"/>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1718" name="Line 22"/>
              <p:cNvSpPr>
                <a:spLocks noChangeShapeType="1"/>
              </p:cNvSpPr>
              <p:nvPr/>
            </p:nvSpPr>
            <p:spPr bwMode="auto">
              <a:xfrm flipV="1">
                <a:off x="7812" y="1554"/>
                <a:ext cx="1" cy="1872"/>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41719" name="Freeform 23"/>
              <p:cNvSpPr>
                <a:spLocks/>
              </p:cNvSpPr>
              <p:nvPr/>
            </p:nvSpPr>
            <p:spPr bwMode="auto">
              <a:xfrm>
                <a:off x="3492" y="2178"/>
                <a:ext cx="2340" cy="468"/>
              </a:xfrm>
              <a:custGeom>
                <a:avLst/>
                <a:gdLst>
                  <a:gd name="T0" fmla="*/ 0 w 2340"/>
                  <a:gd name="T1" fmla="*/ 312 h 468"/>
                  <a:gd name="T2" fmla="*/ 720 w 2340"/>
                  <a:gd name="T3" fmla="*/ 312 h 468"/>
                  <a:gd name="T4" fmla="*/ 900 w 2340"/>
                  <a:gd name="T5" fmla="*/ 0 h 468"/>
                  <a:gd name="T6" fmla="*/ 1080 w 2340"/>
                  <a:gd name="T7" fmla="*/ 468 h 468"/>
                  <a:gd name="T8" fmla="*/ 1260 w 2340"/>
                  <a:gd name="T9" fmla="*/ 0 h 468"/>
                  <a:gd name="T10" fmla="*/ 1440 w 2340"/>
                  <a:gd name="T11" fmla="*/ 468 h 468"/>
                  <a:gd name="T12" fmla="*/ 1620 w 2340"/>
                  <a:gd name="T13" fmla="*/ 0 h 468"/>
                  <a:gd name="T14" fmla="*/ 1800 w 2340"/>
                  <a:gd name="T15" fmla="*/ 312 h 468"/>
                  <a:gd name="T16" fmla="*/ 2340 w 2340"/>
                  <a:gd name="T17" fmla="*/ 312 h 4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0"/>
                  <a:gd name="T28" fmla="*/ 0 h 468"/>
                  <a:gd name="T29" fmla="*/ 2340 w 2340"/>
                  <a:gd name="T30" fmla="*/ 468 h 4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0" h="468">
                    <a:moveTo>
                      <a:pt x="0" y="312"/>
                    </a:moveTo>
                    <a:lnTo>
                      <a:pt x="720" y="312"/>
                    </a:lnTo>
                    <a:lnTo>
                      <a:pt x="900" y="0"/>
                    </a:lnTo>
                    <a:lnTo>
                      <a:pt x="1080" y="468"/>
                    </a:lnTo>
                    <a:lnTo>
                      <a:pt x="1260" y="0"/>
                    </a:lnTo>
                    <a:lnTo>
                      <a:pt x="1440" y="468"/>
                    </a:lnTo>
                    <a:lnTo>
                      <a:pt x="1620" y="0"/>
                    </a:lnTo>
                    <a:lnTo>
                      <a:pt x="1800" y="312"/>
                    </a:lnTo>
                    <a:lnTo>
                      <a:pt x="2340" y="312"/>
                    </a:lnTo>
                  </a:path>
                </a:pathLst>
              </a:custGeom>
              <a:noFill/>
              <a:ln w="9525">
                <a:solidFill>
                  <a:srgbClr val="000000"/>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41720" name="Text Box 24"/>
          <p:cNvSpPr txBox="1">
            <a:spLocks noChangeArrowheads="1"/>
          </p:cNvSpPr>
          <p:nvPr/>
        </p:nvSpPr>
        <p:spPr bwMode="auto">
          <a:xfrm>
            <a:off x="2855914" y="4508501"/>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跃迁条件：</a:t>
            </a:r>
          </a:p>
        </p:txBody>
      </p:sp>
      <p:graphicFrame>
        <p:nvGraphicFramePr>
          <p:cNvPr id="541721" name="Object 3"/>
          <p:cNvGraphicFramePr>
            <a:graphicFrameLocks noGrp="1" noChangeAspect="1"/>
          </p:cNvGraphicFramePr>
          <p:nvPr>
            <p:ph sz="quarter" idx="4294967295"/>
          </p:nvPr>
        </p:nvGraphicFramePr>
        <p:xfrm>
          <a:off x="4732339" y="4576764"/>
          <a:ext cx="1444625" cy="561975"/>
        </p:xfrm>
        <a:graphic>
          <a:graphicData uri="http://schemas.openxmlformats.org/presentationml/2006/ole">
            <mc:AlternateContent xmlns:mc="http://schemas.openxmlformats.org/markup-compatibility/2006">
              <mc:Choice xmlns:v="urn:schemas-microsoft-com:vml" Requires="v">
                <p:oleObj spid="_x0000_s76802" name="Equation" r:id="rId3" imgW="545760" imgH="203040" progId="Equation.DSMT4">
                  <p:embed/>
                </p:oleObj>
              </mc:Choice>
              <mc:Fallback>
                <p:oleObj name="Equation" r:id="rId3" imgW="54576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339" y="4576764"/>
                        <a:ext cx="144462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22" name="Object 4"/>
          <p:cNvGraphicFramePr>
            <a:graphicFrameLocks noChangeAspect="1"/>
          </p:cNvGraphicFramePr>
          <p:nvPr/>
        </p:nvGraphicFramePr>
        <p:xfrm>
          <a:off x="6743701" y="4437063"/>
          <a:ext cx="1338263" cy="882650"/>
        </p:xfrm>
        <a:graphic>
          <a:graphicData uri="http://schemas.openxmlformats.org/presentationml/2006/ole">
            <mc:AlternateContent xmlns:mc="http://schemas.openxmlformats.org/markup-compatibility/2006">
              <mc:Choice xmlns:v="urn:schemas-microsoft-com:vml" Requires="v">
                <p:oleObj spid="_x0000_s76803" name="Equation" r:id="rId5" imgW="596880" imgH="393480" progId="Equation.DSMT4">
                  <p:embed/>
                </p:oleObj>
              </mc:Choice>
              <mc:Fallback>
                <p:oleObj name="Equation" r:id="rId5" imgW="5968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1" y="4437063"/>
                        <a:ext cx="1338263"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23" name="Object 5"/>
          <p:cNvGraphicFramePr>
            <a:graphicFrameLocks noChangeAspect="1"/>
          </p:cNvGraphicFramePr>
          <p:nvPr/>
        </p:nvGraphicFramePr>
        <p:xfrm>
          <a:off x="4800600" y="5516563"/>
          <a:ext cx="1111250" cy="939800"/>
        </p:xfrm>
        <a:graphic>
          <a:graphicData uri="http://schemas.openxmlformats.org/presentationml/2006/ole">
            <mc:AlternateContent xmlns:mc="http://schemas.openxmlformats.org/markup-compatibility/2006">
              <mc:Choice xmlns:v="urn:schemas-microsoft-com:vml" Requires="v">
                <p:oleObj spid="_x0000_s76804" name="Equation" r:id="rId7" imgW="495000" imgH="419040" progId="Equation.DSMT4">
                  <p:embed/>
                </p:oleObj>
              </mc:Choice>
              <mc:Fallback>
                <p:oleObj name="Equation" r:id="rId7" imgW="49500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5516563"/>
                        <a:ext cx="111125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1724" name="AutoShape 28"/>
          <p:cNvSpPr>
            <a:spLocks noChangeArrowheads="1"/>
          </p:cNvSpPr>
          <p:nvPr/>
        </p:nvSpPr>
        <p:spPr bwMode="auto">
          <a:xfrm>
            <a:off x="1847850" y="5805488"/>
            <a:ext cx="1562100" cy="609600"/>
          </a:xfrm>
          <a:prstGeom prst="wedgeRectCallout">
            <a:avLst>
              <a:gd name="adj1" fmla="val 128250"/>
              <a:gd name="adj2" fmla="val -28644"/>
            </a:avLst>
          </a:prstGeom>
          <a:solidFill>
            <a:schemeClr val="accent1"/>
          </a:solidFill>
          <a:ln w="9525">
            <a:solidFill>
              <a:schemeClr val="tx1"/>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000">
                <a:latin typeface="Calibri" pitchFamily="34" charset="0"/>
              </a:rPr>
              <a:t>临界波长</a:t>
            </a:r>
          </a:p>
        </p:txBody>
      </p:sp>
      <p:sp>
        <p:nvSpPr>
          <p:cNvPr id="541725" name="Rectangle 29"/>
          <p:cNvSpPr>
            <a:spLocks noChangeArrowheads="1"/>
          </p:cNvSpPr>
          <p:nvPr/>
        </p:nvSpPr>
        <p:spPr bwMode="auto">
          <a:xfrm>
            <a:off x="2063751" y="333375"/>
            <a:ext cx="820896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solidFill>
                  <a:srgbClr val="FF0000"/>
                </a:solidFill>
                <a:latin typeface="华文中宋" pitchFamily="2" charset="-122"/>
              </a:rPr>
              <a:t>2</a:t>
            </a:r>
            <a:r>
              <a:rPr lang="zh-CN" altLang="en-US" dirty="0">
                <a:solidFill>
                  <a:srgbClr val="FF0000"/>
                </a:solidFill>
                <a:latin typeface="华文中宋" pitchFamily="2" charset="-122"/>
              </a:rPr>
              <a:t>、内光电效应</a:t>
            </a:r>
          </a:p>
          <a:p>
            <a:r>
              <a:rPr lang="zh-CN" altLang="en-US" dirty="0">
                <a:solidFill>
                  <a:srgbClr val="000099"/>
                </a:solidFill>
                <a:latin typeface="华文中宋" pitchFamily="2" charset="-122"/>
              </a:rPr>
              <a:t>①  光电导效应：</a:t>
            </a:r>
          </a:p>
          <a:p>
            <a:r>
              <a:rPr lang="zh-CN" altLang="en-US" dirty="0">
                <a:latin typeface="华文中宋" pitchFamily="2" charset="-122"/>
              </a:rPr>
              <a:t>     </a:t>
            </a:r>
            <a:r>
              <a:rPr lang="zh-CN" altLang="en-US" dirty="0">
                <a:solidFill>
                  <a:srgbClr val="000099"/>
                </a:solidFill>
                <a:latin typeface="华文中宋" pitchFamily="2" charset="-122"/>
              </a:rPr>
              <a:t>光作用下引起物质（半导体）电导率发生变化的现象。</a:t>
            </a:r>
          </a:p>
          <a:p>
            <a:r>
              <a:rPr lang="zh-CN" altLang="en-US" dirty="0">
                <a:solidFill>
                  <a:srgbClr val="000099"/>
                </a:solidFill>
                <a:latin typeface="华文中宋" pitchFamily="2" charset="-122"/>
              </a:rPr>
              <a:t>     </a:t>
            </a:r>
            <a:r>
              <a:rPr lang="zh-CN" altLang="en-US" dirty="0">
                <a:latin typeface="华文中宋" pitchFamily="2" charset="-122"/>
              </a:rPr>
              <a:t>光作用→电子吸收光能量→束缚态变为自由态→ </a:t>
            </a:r>
          </a:p>
          <a:p>
            <a:r>
              <a:rPr lang="zh-CN" altLang="en-US" dirty="0">
                <a:latin typeface="华文中宋" pitchFamily="2" charset="-122"/>
              </a:rPr>
              <a:t>             材料电导率变化</a:t>
            </a:r>
          </a:p>
        </p:txBody>
      </p:sp>
      <p:sp>
        <p:nvSpPr>
          <p:cNvPr id="541726" name="Line 30"/>
          <p:cNvSpPr>
            <a:spLocks noChangeShapeType="1"/>
          </p:cNvSpPr>
          <p:nvPr/>
        </p:nvSpPr>
        <p:spPr bwMode="auto">
          <a:xfrm>
            <a:off x="2782888" y="2060575"/>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1727" name="Rectangle 31"/>
          <p:cNvSpPr>
            <a:spLocks noChangeArrowheads="1"/>
          </p:cNvSpPr>
          <p:nvPr/>
        </p:nvSpPr>
        <p:spPr bwMode="auto">
          <a:xfrm>
            <a:off x="6456364" y="5783264"/>
            <a:ext cx="1698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FF0000"/>
                </a:solidFill>
                <a:latin typeface="华文中宋" pitchFamily="2" charset="-122"/>
              </a:rPr>
              <a:t>例：</a:t>
            </a:r>
            <a:r>
              <a:rPr lang="en-US" altLang="zh-CN" sz="2000">
                <a:solidFill>
                  <a:srgbClr val="FF0000"/>
                </a:solidFill>
                <a:latin typeface="华文中宋" pitchFamily="2" charset="-122"/>
              </a:rPr>
              <a:t>Si</a:t>
            </a:r>
            <a:r>
              <a:rPr lang="zh-CN" altLang="en-US" sz="2000">
                <a:solidFill>
                  <a:srgbClr val="FF0000"/>
                </a:solidFill>
                <a:latin typeface="华文中宋" pitchFamily="2" charset="-122"/>
              </a:rPr>
              <a:t>（硅）</a:t>
            </a:r>
          </a:p>
        </p:txBody>
      </p:sp>
      <p:graphicFrame>
        <p:nvGraphicFramePr>
          <p:cNvPr id="541728" name="Object 2"/>
          <p:cNvGraphicFramePr>
            <a:graphicFrameLocks noChangeAspect="1"/>
          </p:cNvGraphicFramePr>
          <p:nvPr/>
        </p:nvGraphicFramePr>
        <p:xfrm>
          <a:off x="8112126" y="5734051"/>
          <a:ext cx="1895475" cy="474663"/>
        </p:xfrm>
        <a:graphic>
          <a:graphicData uri="http://schemas.openxmlformats.org/presentationml/2006/ole">
            <mc:AlternateContent xmlns:mc="http://schemas.openxmlformats.org/markup-compatibility/2006">
              <mc:Choice xmlns:v="urn:schemas-microsoft-com:vml" Requires="v">
                <p:oleObj spid="_x0000_s76805" name="Equation" r:id="rId9" imgW="812520" imgH="203040" progId="Equation.DSMT4">
                  <p:embed/>
                </p:oleObj>
              </mc:Choice>
              <mc:Fallback>
                <p:oleObj name="Equation" r:id="rId9" imgW="812520" imgH="2030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2126" y="5734051"/>
                        <a:ext cx="189547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29" name="Object 3"/>
          <p:cNvGraphicFramePr>
            <a:graphicFrameLocks noChangeAspect="1"/>
          </p:cNvGraphicFramePr>
          <p:nvPr/>
        </p:nvGraphicFramePr>
        <p:xfrm>
          <a:off x="8183563" y="6092825"/>
          <a:ext cx="1511300" cy="566738"/>
        </p:xfrm>
        <a:graphic>
          <a:graphicData uri="http://schemas.openxmlformats.org/presentationml/2006/ole">
            <mc:AlternateContent xmlns:mc="http://schemas.openxmlformats.org/markup-compatibility/2006">
              <mc:Choice xmlns:v="urn:schemas-microsoft-com:vml" Requires="v">
                <p:oleObj spid="_x0000_s76806" name="Equation" r:id="rId11" imgW="609480" imgH="228600" progId="Equation.DSMT4">
                  <p:embed/>
                </p:oleObj>
              </mc:Choice>
              <mc:Fallback>
                <p:oleObj name="Equation" r:id="rId11" imgW="6094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83563" y="6092825"/>
                        <a:ext cx="151130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980750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body" idx="4294967295"/>
          </p:nvPr>
        </p:nvSpPr>
        <p:spPr>
          <a:xfrm>
            <a:off x="2135188" y="333376"/>
            <a:ext cx="8064500" cy="1871663"/>
          </a:xfrm>
        </p:spPr>
        <p:txBody>
          <a:bodyPr/>
          <a:lstStyle/>
          <a:p>
            <a:r>
              <a:rPr lang="zh-CN" altLang="en-US" sz="2400" b="1">
                <a:solidFill>
                  <a:srgbClr val="000099"/>
                </a:solidFill>
                <a:latin typeface="华文中宋" pitchFamily="2" charset="-122"/>
                <a:ea typeface="华文中宋" pitchFamily="2" charset="-122"/>
              </a:rPr>
              <a:t>②光生伏特效应</a:t>
            </a:r>
          </a:p>
          <a:p>
            <a:pPr>
              <a:buFont typeface="Arial" pitchFamily="34" charset="0"/>
              <a:buNone/>
            </a:pPr>
            <a:r>
              <a:rPr lang="zh-CN" altLang="en-US" sz="2400" b="1">
                <a:latin typeface="华文中宋" pitchFamily="2" charset="-122"/>
                <a:ea typeface="华文中宋" pitchFamily="2" charset="-122"/>
              </a:rPr>
              <a:t>       在光照下，内建电场引起半导体</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结上产生电动势</a:t>
            </a:r>
          </a:p>
          <a:p>
            <a:pPr>
              <a:buFont typeface="Arial" pitchFamily="34" charset="0"/>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结原理：</a:t>
            </a:r>
          </a:p>
        </p:txBody>
      </p:sp>
      <p:sp>
        <p:nvSpPr>
          <p:cNvPr id="542723" name="Text Box 3"/>
          <p:cNvSpPr txBox="1">
            <a:spLocks noChangeArrowheads="1"/>
          </p:cNvSpPr>
          <p:nvPr/>
        </p:nvSpPr>
        <p:spPr bwMode="auto">
          <a:xfrm>
            <a:off x="6024563" y="1844676"/>
            <a:ext cx="1143000" cy="61277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latin typeface="Times New Roman" pitchFamily="18" charset="0"/>
              </a:rPr>
              <a:t>     </a:t>
            </a:r>
            <a:r>
              <a:rPr lang="en-US" altLang="zh-CN">
                <a:latin typeface="Times New Roman" pitchFamily="18" charset="0"/>
              </a:rPr>
              <a:t>P</a:t>
            </a:r>
            <a:endParaRPr lang="en-US" altLang="zh-CN" sz="1800">
              <a:latin typeface="Tahoma" pitchFamily="34" charset="0"/>
            </a:endParaRPr>
          </a:p>
        </p:txBody>
      </p:sp>
      <p:sp>
        <p:nvSpPr>
          <p:cNvPr id="542724" name="Text Box 4"/>
          <p:cNvSpPr txBox="1">
            <a:spLocks noChangeArrowheads="1"/>
          </p:cNvSpPr>
          <p:nvPr/>
        </p:nvSpPr>
        <p:spPr bwMode="auto">
          <a:xfrm>
            <a:off x="7464425" y="1844676"/>
            <a:ext cx="1143000" cy="61277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latin typeface="Times New Roman" pitchFamily="18" charset="0"/>
              </a:rPr>
              <a:t>     </a:t>
            </a:r>
            <a:r>
              <a:rPr lang="en-US" altLang="zh-CN">
                <a:latin typeface="Times New Roman" pitchFamily="18" charset="0"/>
              </a:rPr>
              <a:t>N</a:t>
            </a:r>
            <a:endParaRPr lang="en-US" altLang="zh-CN" sz="1800">
              <a:latin typeface="Tahoma" pitchFamily="34" charset="0"/>
            </a:endParaRPr>
          </a:p>
        </p:txBody>
      </p:sp>
      <p:sp>
        <p:nvSpPr>
          <p:cNvPr id="542725" name="Text Box 5"/>
          <p:cNvSpPr txBox="1">
            <a:spLocks noChangeArrowheads="1"/>
          </p:cNvSpPr>
          <p:nvPr/>
        </p:nvSpPr>
        <p:spPr bwMode="auto">
          <a:xfrm>
            <a:off x="4656139" y="2924175"/>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扩散</a:t>
            </a:r>
          </a:p>
        </p:txBody>
      </p:sp>
      <p:grpSp>
        <p:nvGrpSpPr>
          <p:cNvPr id="542726" name="Group 6"/>
          <p:cNvGrpSpPr>
            <a:grpSpLocks/>
          </p:cNvGrpSpPr>
          <p:nvPr/>
        </p:nvGrpSpPr>
        <p:grpSpPr bwMode="auto">
          <a:xfrm>
            <a:off x="6096001" y="2636838"/>
            <a:ext cx="2524125" cy="1263650"/>
            <a:chOff x="3852" y="6624"/>
            <a:chExt cx="3240" cy="1638"/>
          </a:xfrm>
        </p:grpSpPr>
        <p:sp>
          <p:nvSpPr>
            <p:cNvPr id="542727" name="Line 7"/>
            <p:cNvSpPr>
              <a:spLocks noChangeShapeType="1"/>
            </p:cNvSpPr>
            <p:nvPr/>
          </p:nvSpPr>
          <p:spPr bwMode="auto">
            <a:xfrm flipH="1">
              <a:off x="5112" y="6936"/>
              <a:ext cx="720" cy="3"/>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28" name="Line 8"/>
            <p:cNvSpPr>
              <a:spLocks noChangeShapeType="1"/>
            </p:cNvSpPr>
            <p:nvPr/>
          </p:nvSpPr>
          <p:spPr bwMode="auto">
            <a:xfrm>
              <a:off x="5112" y="7326"/>
              <a:ext cx="719" cy="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29" name="Text Box 9"/>
            <p:cNvSpPr txBox="1">
              <a:spLocks noChangeArrowheads="1"/>
            </p:cNvSpPr>
            <p:nvPr/>
          </p:nvSpPr>
          <p:spPr bwMode="auto">
            <a:xfrm>
              <a:off x="5832" y="662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0" name="Text Box 10"/>
            <p:cNvSpPr txBox="1">
              <a:spLocks noChangeArrowheads="1"/>
            </p:cNvSpPr>
            <p:nvPr/>
          </p:nvSpPr>
          <p:spPr bwMode="auto">
            <a:xfrm>
              <a:off x="5832" y="709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1" name="Text Box 11"/>
            <p:cNvSpPr txBox="1">
              <a:spLocks noChangeArrowheads="1"/>
            </p:cNvSpPr>
            <p:nvPr/>
          </p:nvSpPr>
          <p:spPr bwMode="auto">
            <a:xfrm>
              <a:off x="4752" y="662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2" name="Text Box 12"/>
            <p:cNvSpPr txBox="1">
              <a:spLocks noChangeArrowheads="1"/>
            </p:cNvSpPr>
            <p:nvPr/>
          </p:nvSpPr>
          <p:spPr bwMode="auto">
            <a:xfrm>
              <a:off x="4752" y="709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3" name="Rectangle 13"/>
            <p:cNvSpPr>
              <a:spLocks noChangeArrowheads="1"/>
            </p:cNvSpPr>
            <p:nvPr/>
          </p:nvSpPr>
          <p:spPr bwMode="auto">
            <a:xfrm>
              <a:off x="547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34" name="Rectangle 14"/>
            <p:cNvSpPr>
              <a:spLocks noChangeArrowheads="1"/>
            </p:cNvSpPr>
            <p:nvPr/>
          </p:nvSpPr>
          <p:spPr bwMode="auto">
            <a:xfrm>
              <a:off x="385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grpSp>
      <p:sp>
        <p:nvSpPr>
          <p:cNvPr id="542735" name="Text Box 15"/>
          <p:cNvSpPr txBox="1">
            <a:spLocks noChangeArrowheads="1"/>
          </p:cNvSpPr>
          <p:nvPr/>
        </p:nvSpPr>
        <p:spPr bwMode="auto">
          <a:xfrm>
            <a:off x="6240463" y="2781300"/>
            <a:ext cx="457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P</a:t>
            </a:r>
            <a:endParaRPr lang="en-US" altLang="zh-CN" sz="1800">
              <a:latin typeface="Tahoma" pitchFamily="34" charset="0"/>
            </a:endParaRPr>
          </a:p>
        </p:txBody>
      </p:sp>
      <p:sp>
        <p:nvSpPr>
          <p:cNvPr id="542736" name="Text Box 16"/>
          <p:cNvSpPr txBox="1">
            <a:spLocks noChangeArrowheads="1"/>
          </p:cNvSpPr>
          <p:nvPr/>
        </p:nvSpPr>
        <p:spPr bwMode="auto">
          <a:xfrm>
            <a:off x="8112125" y="2852738"/>
            <a:ext cx="457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N</a:t>
            </a:r>
            <a:endParaRPr lang="en-US" altLang="zh-CN" sz="1800">
              <a:latin typeface="Tahoma" pitchFamily="34" charset="0"/>
            </a:endParaRPr>
          </a:p>
        </p:txBody>
      </p:sp>
      <p:sp>
        <p:nvSpPr>
          <p:cNvPr id="542737" name="Rectangle 17"/>
          <p:cNvSpPr>
            <a:spLocks noChangeArrowheads="1"/>
          </p:cNvSpPr>
          <p:nvPr/>
        </p:nvSpPr>
        <p:spPr bwMode="auto">
          <a:xfrm>
            <a:off x="4367213" y="465296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内建电场</a:t>
            </a:r>
          </a:p>
        </p:txBody>
      </p:sp>
      <p:grpSp>
        <p:nvGrpSpPr>
          <p:cNvPr id="542738" name="Group 2"/>
          <p:cNvGrpSpPr>
            <a:grpSpLocks/>
          </p:cNvGrpSpPr>
          <p:nvPr/>
        </p:nvGrpSpPr>
        <p:grpSpPr bwMode="auto">
          <a:xfrm>
            <a:off x="6096001" y="4292601"/>
            <a:ext cx="2519363" cy="1584325"/>
            <a:chOff x="3852" y="6234"/>
            <a:chExt cx="3240" cy="2262"/>
          </a:xfrm>
        </p:grpSpPr>
        <p:sp>
          <p:nvSpPr>
            <p:cNvPr id="542739" name="Text Box 3"/>
            <p:cNvSpPr txBox="1">
              <a:spLocks noChangeArrowheads="1"/>
            </p:cNvSpPr>
            <p:nvPr/>
          </p:nvSpPr>
          <p:spPr bwMode="auto">
            <a:xfrm>
              <a:off x="5472" y="670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0" name="Text Box 4"/>
            <p:cNvSpPr txBox="1">
              <a:spLocks noChangeArrowheads="1"/>
            </p:cNvSpPr>
            <p:nvPr/>
          </p:nvSpPr>
          <p:spPr bwMode="auto">
            <a:xfrm>
              <a:off x="547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1" name="Text Box 5"/>
            <p:cNvSpPr txBox="1">
              <a:spLocks noChangeArrowheads="1"/>
            </p:cNvSpPr>
            <p:nvPr/>
          </p:nvSpPr>
          <p:spPr bwMode="auto">
            <a:xfrm>
              <a:off x="5112" y="670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2" name="Text Box 6"/>
            <p:cNvSpPr txBox="1">
              <a:spLocks noChangeArrowheads="1"/>
            </p:cNvSpPr>
            <p:nvPr/>
          </p:nvSpPr>
          <p:spPr bwMode="auto">
            <a:xfrm>
              <a:off x="511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3" name="Rectangle 7"/>
            <p:cNvSpPr>
              <a:spLocks noChangeArrowheads="1"/>
            </p:cNvSpPr>
            <p:nvPr/>
          </p:nvSpPr>
          <p:spPr bwMode="auto">
            <a:xfrm>
              <a:off x="5472" y="6741"/>
              <a:ext cx="1620" cy="97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44" name="Rectangle 8"/>
            <p:cNvSpPr>
              <a:spLocks noChangeArrowheads="1"/>
            </p:cNvSpPr>
            <p:nvPr/>
          </p:nvSpPr>
          <p:spPr bwMode="auto">
            <a:xfrm>
              <a:off x="3852" y="6741"/>
              <a:ext cx="1620" cy="97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45" name="Text Box 9"/>
            <p:cNvSpPr txBox="1">
              <a:spLocks noChangeArrowheads="1"/>
            </p:cNvSpPr>
            <p:nvPr/>
          </p:nvSpPr>
          <p:spPr bwMode="auto">
            <a:xfrm>
              <a:off x="42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P</a:t>
              </a:r>
              <a:endParaRPr lang="en-US" altLang="zh-CN" sz="1800">
                <a:latin typeface="Tahoma" pitchFamily="34" charset="0"/>
              </a:endParaRPr>
            </a:p>
          </p:txBody>
        </p:sp>
        <p:sp>
          <p:nvSpPr>
            <p:cNvPr id="542746" name="Text Box 10"/>
            <p:cNvSpPr txBox="1">
              <a:spLocks noChangeArrowheads="1"/>
            </p:cNvSpPr>
            <p:nvPr/>
          </p:nvSpPr>
          <p:spPr bwMode="auto">
            <a:xfrm>
              <a:off x="60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N</a:t>
              </a:r>
              <a:endParaRPr lang="en-US" altLang="zh-CN" sz="1800">
                <a:latin typeface="Tahoma" pitchFamily="34" charset="0"/>
              </a:endParaRPr>
            </a:p>
          </p:txBody>
        </p:sp>
        <p:sp>
          <p:nvSpPr>
            <p:cNvPr id="542747" name="Text Box 11"/>
            <p:cNvSpPr txBox="1">
              <a:spLocks noChangeArrowheads="1"/>
            </p:cNvSpPr>
            <p:nvPr/>
          </p:nvSpPr>
          <p:spPr bwMode="auto">
            <a:xfrm>
              <a:off x="5112" y="7326"/>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8" name="Text Box 12"/>
            <p:cNvSpPr txBox="1">
              <a:spLocks noChangeArrowheads="1"/>
            </p:cNvSpPr>
            <p:nvPr/>
          </p:nvSpPr>
          <p:spPr bwMode="auto">
            <a:xfrm>
              <a:off x="5472" y="7326"/>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9" name="Line 13"/>
            <p:cNvSpPr>
              <a:spLocks noChangeShapeType="1"/>
            </p:cNvSpPr>
            <p:nvPr/>
          </p:nvSpPr>
          <p:spPr bwMode="auto">
            <a:xfrm>
              <a:off x="5112" y="6546"/>
              <a:ext cx="1" cy="124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0" name="Line 14"/>
            <p:cNvSpPr>
              <a:spLocks noChangeShapeType="1"/>
            </p:cNvSpPr>
            <p:nvPr/>
          </p:nvSpPr>
          <p:spPr bwMode="auto">
            <a:xfrm>
              <a:off x="5832" y="6546"/>
              <a:ext cx="1" cy="124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1" name="Line 15"/>
            <p:cNvSpPr>
              <a:spLocks noChangeShapeType="1"/>
            </p:cNvSpPr>
            <p:nvPr/>
          </p:nvSpPr>
          <p:spPr bwMode="auto">
            <a:xfrm>
              <a:off x="5472" y="6390"/>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2" name="Text Box 16"/>
            <p:cNvSpPr txBox="1">
              <a:spLocks noChangeArrowheads="1"/>
            </p:cNvSpPr>
            <p:nvPr/>
          </p:nvSpPr>
          <p:spPr bwMode="auto">
            <a:xfrm>
              <a:off x="5472" y="779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E</a:t>
              </a:r>
              <a:endParaRPr lang="en-US" altLang="zh-CN" sz="1800">
                <a:latin typeface="Tahoma" pitchFamily="34" charset="0"/>
              </a:endParaRPr>
            </a:p>
          </p:txBody>
        </p:sp>
        <p:sp>
          <p:nvSpPr>
            <p:cNvPr id="542753" name="Line 17"/>
            <p:cNvSpPr>
              <a:spLocks noChangeShapeType="1"/>
            </p:cNvSpPr>
            <p:nvPr/>
          </p:nvSpPr>
          <p:spPr bwMode="auto">
            <a:xfrm flipH="1">
              <a:off x="5112" y="8106"/>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54" name="Line 18"/>
            <p:cNvSpPr>
              <a:spLocks noChangeShapeType="1"/>
            </p:cNvSpPr>
            <p:nvPr/>
          </p:nvSpPr>
          <p:spPr bwMode="auto">
            <a:xfrm flipH="1">
              <a:off x="5112" y="7170"/>
              <a:ext cx="720" cy="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2755" name="Text Box 20"/>
          <p:cNvSpPr txBox="1">
            <a:spLocks noChangeArrowheads="1"/>
          </p:cNvSpPr>
          <p:nvPr/>
        </p:nvSpPr>
        <p:spPr bwMode="auto">
          <a:xfrm>
            <a:off x="2640014" y="5949951"/>
            <a:ext cx="755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   </a:t>
            </a:r>
            <a:r>
              <a:rPr lang="zh-CN" altLang="en-US">
                <a:solidFill>
                  <a:srgbClr val="FF0000"/>
                </a:solidFill>
                <a:latin typeface="华文中宋" pitchFamily="2" charset="-122"/>
                <a:ea typeface="华文中宋" pitchFamily="2" charset="-122"/>
              </a:rPr>
              <a:t>动态平衡</a:t>
            </a:r>
            <a:r>
              <a:rPr lang="en-US" altLang="zh-CN">
                <a:solidFill>
                  <a:srgbClr val="FF0000"/>
                </a:solidFill>
                <a:latin typeface="华文中宋" pitchFamily="2" charset="-122"/>
                <a:ea typeface="华文中宋" pitchFamily="2" charset="-122"/>
              </a:rPr>
              <a:t>:  </a:t>
            </a:r>
            <a:r>
              <a:rPr lang="zh-CN" altLang="en-US">
                <a:solidFill>
                  <a:srgbClr val="FF0000"/>
                </a:solidFill>
                <a:latin typeface="华文中宋" pitchFamily="2" charset="-122"/>
                <a:ea typeface="华文中宋" pitchFamily="2" charset="-122"/>
              </a:rPr>
              <a:t>扩散过去数等于与内建电场</a:t>
            </a:r>
            <a:r>
              <a:rPr lang="en-US" altLang="zh-CN">
                <a:solidFill>
                  <a:srgbClr val="FF0000"/>
                </a:solidFill>
                <a:latin typeface="华文中宋" pitchFamily="2" charset="-122"/>
                <a:ea typeface="华文中宋" pitchFamily="2" charset="-122"/>
              </a:rPr>
              <a:t>E</a:t>
            </a:r>
            <a:r>
              <a:rPr lang="zh-CN" altLang="en-US">
                <a:solidFill>
                  <a:srgbClr val="FF0000"/>
                </a:solidFill>
                <a:latin typeface="华文中宋" pitchFamily="2" charset="-122"/>
                <a:ea typeface="华文中宋" pitchFamily="2" charset="-122"/>
              </a:rPr>
              <a:t>拉回数   </a:t>
            </a:r>
          </a:p>
        </p:txBody>
      </p:sp>
    </p:spTree>
    <p:extLst>
      <p:ext uri="{BB962C8B-B14F-4D97-AF65-F5344CB8AC3E}">
        <p14:creationId xmlns:p14="http://schemas.microsoft.com/office/powerpoint/2010/main" val="17665333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body" idx="4294967295"/>
          </p:nvPr>
        </p:nvSpPr>
        <p:spPr>
          <a:xfrm>
            <a:off x="1919288" y="476251"/>
            <a:ext cx="8229600" cy="2111375"/>
          </a:xfrm>
        </p:spPr>
        <p:txBody>
          <a:bodyPr/>
          <a:lstStyle/>
          <a:p>
            <a:pPr>
              <a:buFont typeface="Arial" pitchFamily="34" charset="0"/>
              <a:buNone/>
            </a:pPr>
            <a:r>
              <a:rPr lang="zh-CN" altLang="en-US"/>
              <a:t>   </a:t>
            </a: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、光生伏特</a:t>
            </a:r>
          </a:p>
          <a:p>
            <a:pPr>
              <a:buFont typeface="Arial" pitchFamily="34" charset="0"/>
              <a:buNone/>
            </a:pPr>
            <a:r>
              <a:rPr lang="zh-CN" altLang="en-US" sz="2400" b="1">
                <a:latin typeface="华文中宋" pitchFamily="2" charset="-122"/>
                <a:ea typeface="华文中宋" pitchFamily="2" charset="-122"/>
              </a:rPr>
              <a:t>        光照</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吸收跃迁</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电子孔穴对</a:t>
            </a:r>
          </a:p>
          <a:p>
            <a:pPr>
              <a:buFont typeface="Arial" pitchFamily="34" charset="0"/>
              <a:buNone/>
            </a:pPr>
            <a:r>
              <a:rPr lang="zh-CN" altLang="en-US" sz="2400" b="1">
                <a:latin typeface="华文中宋" pitchFamily="2" charset="-122"/>
                <a:ea typeface="华文中宋" pitchFamily="2" charset="-122"/>
              </a:rPr>
              <a:t>        内建电场作用</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电子</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区，空穴</a:t>
            </a:r>
            <a:r>
              <a:rPr lang="en-US" altLang="zh-CN" sz="2400" b="1">
                <a:latin typeface="华文中宋" pitchFamily="2" charset="-122"/>
                <a:ea typeface="华文中宋" pitchFamily="2" charset="-122"/>
              </a:rPr>
              <a:t>P</a:t>
            </a:r>
            <a:r>
              <a:rPr lang="zh-CN" altLang="en-US" sz="2400" b="1">
                <a:latin typeface="华文中宋" pitchFamily="2" charset="-122"/>
                <a:ea typeface="华文中宋" pitchFamily="2" charset="-122"/>
              </a:rPr>
              <a:t>区</a:t>
            </a:r>
          </a:p>
        </p:txBody>
      </p:sp>
      <p:grpSp>
        <p:nvGrpSpPr>
          <p:cNvPr id="543747" name="Group 3"/>
          <p:cNvGrpSpPr>
            <a:grpSpLocks/>
          </p:cNvGrpSpPr>
          <p:nvPr/>
        </p:nvGrpSpPr>
        <p:grpSpPr bwMode="auto">
          <a:xfrm>
            <a:off x="4224338" y="2205039"/>
            <a:ext cx="3981450" cy="1819275"/>
            <a:chOff x="3312" y="6234"/>
            <a:chExt cx="4320" cy="2184"/>
          </a:xfrm>
        </p:grpSpPr>
        <p:sp>
          <p:nvSpPr>
            <p:cNvPr id="543748" name="Text Box 4"/>
            <p:cNvSpPr txBox="1">
              <a:spLocks noChangeArrowheads="1"/>
            </p:cNvSpPr>
            <p:nvPr/>
          </p:nvSpPr>
          <p:spPr bwMode="auto">
            <a:xfrm>
              <a:off x="7092" y="7170"/>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000">
                  <a:latin typeface="Times New Roman" pitchFamily="18" charset="0"/>
                </a:rPr>
                <a:t>-</a:t>
              </a:r>
              <a:endParaRPr lang="en-US" altLang="zh-CN" sz="2000">
                <a:latin typeface="Tahoma" pitchFamily="34" charset="0"/>
              </a:endParaRPr>
            </a:p>
          </p:txBody>
        </p:sp>
        <p:grpSp>
          <p:nvGrpSpPr>
            <p:cNvPr id="543749" name="Group 5"/>
            <p:cNvGrpSpPr>
              <a:grpSpLocks/>
            </p:cNvGrpSpPr>
            <p:nvPr/>
          </p:nvGrpSpPr>
          <p:grpSpPr bwMode="auto">
            <a:xfrm>
              <a:off x="3312" y="6234"/>
              <a:ext cx="3780" cy="2184"/>
              <a:chOff x="3312" y="6234"/>
              <a:chExt cx="3780" cy="2184"/>
            </a:xfrm>
          </p:grpSpPr>
          <p:sp>
            <p:nvSpPr>
              <p:cNvPr id="543750" name="Text Box 6"/>
              <p:cNvSpPr txBox="1">
                <a:spLocks noChangeArrowheads="1"/>
              </p:cNvSpPr>
              <p:nvPr/>
            </p:nvSpPr>
            <p:spPr bwMode="auto">
              <a:xfrm>
                <a:off x="331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a:t>
                </a:r>
                <a:endParaRPr lang="en-US" altLang="zh-CN" sz="1600">
                  <a:latin typeface="Tahoma" pitchFamily="34" charset="0"/>
                </a:endParaRPr>
              </a:p>
            </p:txBody>
          </p:sp>
          <p:sp>
            <p:nvSpPr>
              <p:cNvPr id="543751" name="Rectangle 7"/>
              <p:cNvSpPr>
                <a:spLocks noChangeArrowheads="1"/>
              </p:cNvSpPr>
              <p:nvPr/>
            </p:nvSpPr>
            <p:spPr bwMode="auto">
              <a:xfrm>
                <a:off x="547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3752" name="Rectangle 8"/>
              <p:cNvSpPr>
                <a:spLocks noChangeArrowheads="1"/>
              </p:cNvSpPr>
              <p:nvPr/>
            </p:nvSpPr>
            <p:spPr bwMode="auto">
              <a:xfrm>
                <a:off x="385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3753" name="Text Box 9"/>
              <p:cNvSpPr txBox="1">
                <a:spLocks noChangeArrowheads="1"/>
              </p:cNvSpPr>
              <p:nvPr/>
            </p:nvSpPr>
            <p:spPr bwMode="auto">
              <a:xfrm>
                <a:off x="439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P</a:t>
                </a:r>
                <a:endParaRPr lang="en-US" altLang="zh-CN" sz="1800">
                  <a:latin typeface="Tahoma" pitchFamily="34" charset="0"/>
                </a:endParaRPr>
              </a:p>
            </p:txBody>
          </p:sp>
          <p:sp>
            <p:nvSpPr>
              <p:cNvPr id="543754" name="Text Box 10"/>
              <p:cNvSpPr txBox="1">
                <a:spLocks noChangeArrowheads="1"/>
              </p:cNvSpPr>
              <p:nvPr/>
            </p:nvSpPr>
            <p:spPr bwMode="auto">
              <a:xfrm>
                <a:off x="60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N</a:t>
                </a:r>
                <a:endParaRPr lang="en-US" altLang="zh-CN" sz="1800">
                  <a:latin typeface="Tahoma" pitchFamily="34" charset="0"/>
                </a:endParaRPr>
              </a:p>
            </p:txBody>
          </p:sp>
          <p:sp>
            <p:nvSpPr>
              <p:cNvPr id="543755" name="Line 11"/>
              <p:cNvSpPr>
                <a:spLocks noChangeShapeType="1"/>
              </p:cNvSpPr>
              <p:nvPr/>
            </p:nvSpPr>
            <p:spPr bwMode="auto">
              <a:xfrm>
                <a:off x="5112" y="6546"/>
                <a:ext cx="1" cy="140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6" name="Line 12"/>
              <p:cNvSpPr>
                <a:spLocks noChangeShapeType="1"/>
              </p:cNvSpPr>
              <p:nvPr/>
            </p:nvSpPr>
            <p:spPr bwMode="auto">
              <a:xfrm>
                <a:off x="5832" y="6546"/>
                <a:ext cx="1" cy="140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7" name="Line 13"/>
              <p:cNvSpPr>
                <a:spLocks noChangeShapeType="1"/>
              </p:cNvSpPr>
              <p:nvPr/>
            </p:nvSpPr>
            <p:spPr bwMode="auto">
              <a:xfrm>
                <a:off x="5472" y="6390"/>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8" name="Line 14"/>
              <p:cNvSpPr>
                <a:spLocks noChangeShapeType="1"/>
              </p:cNvSpPr>
              <p:nvPr/>
            </p:nvSpPr>
            <p:spPr bwMode="auto">
              <a:xfrm>
                <a:off x="5652" y="7013"/>
                <a:ext cx="540" cy="1"/>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59" name="Line 15"/>
              <p:cNvSpPr>
                <a:spLocks noChangeShapeType="1"/>
              </p:cNvSpPr>
              <p:nvPr/>
            </p:nvSpPr>
            <p:spPr bwMode="auto">
              <a:xfrm flipH="1">
                <a:off x="4752" y="7014"/>
                <a:ext cx="54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60" name="Text Box 16"/>
              <p:cNvSpPr txBox="1">
                <a:spLocks noChangeArrowheads="1"/>
              </p:cNvSpPr>
              <p:nvPr/>
            </p:nvSpPr>
            <p:spPr bwMode="auto">
              <a:xfrm>
                <a:off x="4392" y="6858"/>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3761" name="Text Box 17"/>
              <p:cNvSpPr txBox="1">
                <a:spLocks noChangeArrowheads="1"/>
              </p:cNvSpPr>
              <p:nvPr/>
            </p:nvSpPr>
            <p:spPr bwMode="auto">
              <a:xfrm>
                <a:off x="6012" y="6858"/>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3762" name="Line 18"/>
              <p:cNvSpPr>
                <a:spLocks noChangeShapeType="1"/>
              </p:cNvSpPr>
              <p:nvPr/>
            </p:nvSpPr>
            <p:spPr bwMode="auto">
              <a:xfrm flipH="1">
                <a:off x="5112" y="7482"/>
                <a:ext cx="720"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63" name="Text Box 19"/>
              <p:cNvSpPr txBox="1">
                <a:spLocks noChangeArrowheads="1"/>
              </p:cNvSpPr>
              <p:nvPr/>
            </p:nvSpPr>
            <p:spPr bwMode="auto">
              <a:xfrm>
                <a:off x="5292" y="701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E</a:t>
                </a:r>
                <a:endParaRPr lang="en-US" altLang="zh-CN" sz="1800">
                  <a:latin typeface="Tahoma" pitchFamily="34" charset="0"/>
                </a:endParaRPr>
              </a:p>
            </p:txBody>
          </p:sp>
          <p:sp>
            <p:nvSpPr>
              <p:cNvPr id="543764" name="Text Box 20"/>
              <p:cNvSpPr txBox="1">
                <a:spLocks noChangeArrowheads="1"/>
              </p:cNvSpPr>
              <p:nvPr/>
            </p:nvSpPr>
            <p:spPr bwMode="auto">
              <a:xfrm>
                <a:off x="4212" y="7638"/>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dp</a:t>
                </a:r>
                <a:endParaRPr lang="en-US" altLang="zh-CN" sz="1800">
                  <a:latin typeface="Tahoma" pitchFamily="34" charset="0"/>
                </a:endParaRPr>
              </a:p>
            </p:txBody>
          </p:sp>
          <p:sp>
            <p:nvSpPr>
              <p:cNvPr id="543765" name="Text Box 21"/>
              <p:cNvSpPr txBox="1">
                <a:spLocks noChangeArrowheads="1"/>
              </p:cNvSpPr>
              <p:nvPr/>
            </p:nvSpPr>
            <p:spPr bwMode="auto">
              <a:xfrm>
                <a:off x="6192" y="7638"/>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dn</a:t>
                </a:r>
                <a:endParaRPr lang="en-US" altLang="zh-CN" sz="1800">
                  <a:latin typeface="Tahoma" pitchFamily="34" charset="0"/>
                </a:endParaRPr>
              </a:p>
            </p:txBody>
          </p:sp>
        </p:grpSp>
      </p:grpSp>
      <p:sp>
        <p:nvSpPr>
          <p:cNvPr id="543766" name="Rectangle 22"/>
          <p:cNvSpPr>
            <a:spLocks noChangeArrowheads="1"/>
          </p:cNvSpPr>
          <p:nvPr/>
        </p:nvSpPr>
        <p:spPr bwMode="auto">
          <a:xfrm>
            <a:off x="9409113" y="1773239"/>
            <a:ext cx="2778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000">
                <a:latin typeface="Calibri" pitchFamily="34" charset="0"/>
              </a:rPr>
              <a:t>○</a:t>
            </a:r>
          </a:p>
        </p:txBody>
      </p:sp>
      <p:sp>
        <p:nvSpPr>
          <p:cNvPr id="543767" name="Text Box 23"/>
          <p:cNvSpPr txBox="1">
            <a:spLocks noChangeArrowheads="1"/>
          </p:cNvSpPr>
          <p:nvPr/>
        </p:nvSpPr>
        <p:spPr bwMode="auto">
          <a:xfrm>
            <a:off x="4656138" y="2636838"/>
            <a:ext cx="379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400">
                <a:latin typeface="Calibri" pitchFamily="34" charset="0"/>
              </a:rPr>
              <a:t>++++</a:t>
            </a:r>
          </a:p>
        </p:txBody>
      </p:sp>
      <p:sp>
        <p:nvSpPr>
          <p:cNvPr id="543768" name="Text Box 24"/>
          <p:cNvSpPr txBox="1">
            <a:spLocks noChangeArrowheads="1"/>
          </p:cNvSpPr>
          <p:nvPr/>
        </p:nvSpPr>
        <p:spPr bwMode="auto">
          <a:xfrm>
            <a:off x="7391401" y="2708276"/>
            <a:ext cx="307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600">
                <a:latin typeface="Calibri" pitchFamily="34" charset="0"/>
              </a:rPr>
              <a:t>----</a:t>
            </a:r>
          </a:p>
        </p:txBody>
      </p:sp>
      <p:sp>
        <p:nvSpPr>
          <p:cNvPr id="543769" name="Rectangle 25"/>
          <p:cNvSpPr>
            <a:spLocks noChangeArrowheads="1"/>
          </p:cNvSpPr>
          <p:nvPr/>
        </p:nvSpPr>
        <p:spPr bwMode="auto">
          <a:xfrm>
            <a:off x="2424113" y="4508501"/>
            <a:ext cx="4572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华文中宋" pitchFamily="2" charset="-122"/>
              </a:rPr>
              <a:t>c</a:t>
            </a:r>
            <a:r>
              <a:rPr lang="zh-CN" altLang="en-US">
                <a:latin typeface="华文中宋" pitchFamily="2" charset="-122"/>
              </a:rPr>
              <a:t>、产生条件</a:t>
            </a:r>
            <a:r>
              <a:rPr lang="en-US" altLang="zh-CN">
                <a:latin typeface="华文中宋" pitchFamily="2" charset="-122"/>
              </a:rPr>
              <a:t>:</a:t>
            </a:r>
          </a:p>
          <a:p>
            <a:r>
              <a:rPr lang="en-US" altLang="zh-CN">
                <a:latin typeface="华文中宋" pitchFamily="2" charset="-122"/>
              </a:rPr>
              <a:t>                 </a:t>
            </a:r>
            <a:r>
              <a:rPr lang="zh-CN" altLang="en-US">
                <a:latin typeface="华文中宋" pitchFamily="2" charset="-122"/>
              </a:rPr>
              <a:t>光子能量</a:t>
            </a:r>
          </a:p>
          <a:p>
            <a:endParaRPr lang="zh-CN" altLang="en-US">
              <a:latin typeface="华文中宋" pitchFamily="2" charset="-122"/>
            </a:endParaRPr>
          </a:p>
          <a:p>
            <a:r>
              <a:rPr lang="zh-CN" altLang="en-US">
                <a:latin typeface="华文中宋" pitchFamily="2" charset="-122"/>
              </a:rPr>
              <a:t>                  扩散长度（寿命）</a:t>
            </a:r>
          </a:p>
        </p:txBody>
      </p:sp>
      <p:graphicFrame>
        <p:nvGraphicFramePr>
          <p:cNvPr id="543770" name="Object 3"/>
          <p:cNvGraphicFramePr>
            <a:graphicFrameLocks noChangeAspect="1"/>
          </p:cNvGraphicFramePr>
          <p:nvPr/>
        </p:nvGraphicFramePr>
        <p:xfrm>
          <a:off x="6743700" y="5516564"/>
          <a:ext cx="1841500" cy="574675"/>
        </p:xfrm>
        <a:graphic>
          <a:graphicData uri="http://schemas.openxmlformats.org/presentationml/2006/ole">
            <mc:AlternateContent xmlns:mc="http://schemas.openxmlformats.org/markup-compatibility/2006">
              <mc:Choice xmlns:v="urn:schemas-microsoft-com:vml" Requires="v">
                <p:oleObj spid="_x0000_s77826" name="Equation" r:id="rId3" imgW="533160" imgH="203040" progId="Equation.DSMT4">
                  <p:embed/>
                </p:oleObj>
              </mc:Choice>
              <mc:Fallback>
                <p:oleObj name="Equation" r:id="rId3" imgW="53316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5516564"/>
                        <a:ext cx="18415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048316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p:cNvSpPr>
          <p:nvPr>
            <p:ph type="body" sz="half" idx="1"/>
          </p:nvPr>
        </p:nvSpPr>
        <p:spPr>
          <a:xfrm>
            <a:off x="2034375" y="1249362"/>
            <a:ext cx="3384376" cy="2917304"/>
          </a:xfrm>
        </p:spPr>
        <p:txBody>
          <a:bodyPr>
            <a:normAutofit lnSpcReduction="10000"/>
          </a:bodyPr>
          <a:lstStyle/>
          <a:p>
            <a:pPr>
              <a:lnSpc>
                <a:spcPct val="80000"/>
              </a:lnSpc>
            </a:pPr>
            <a:r>
              <a:rPr lang="zh-CN" altLang="en-US" sz="2000" b="1" dirty="0">
                <a:solidFill>
                  <a:srgbClr val="0000CC"/>
                </a:solidFill>
                <a:latin typeface="华文中宋" pitchFamily="2" charset="-122"/>
                <a:ea typeface="华文中宋" pitchFamily="2" charset="-122"/>
              </a:rPr>
              <a:t>晶体自然极化，形成固有偶极矩，在其两表面产生大小相等、符号相反的电荷，</a:t>
            </a:r>
            <a:r>
              <a:rPr lang="zh-CN" altLang="en-US" sz="2000" b="1" dirty="0">
                <a:latin typeface="华文中宋" pitchFamily="2" charset="-122"/>
                <a:ea typeface="华文中宋" pitchFamily="2" charset="-122"/>
              </a:rPr>
              <a:t>在外界作用下，晶体在温度变化时，其电偶极矩发生变化，两表面电荷随之变化。</a:t>
            </a:r>
            <a:endParaRPr lang="zh-CN" altLang="en-US" sz="2000" b="1" dirty="0">
              <a:solidFill>
                <a:srgbClr val="0000CC"/>
              </a:solidFill>
              <a:latin typeface="华文中宋" pitchFamily="2" charset="-122"/>
              <a:ea typeface="华文中宋" pitchFamily="2" charset="-122"/>
            </a:endParaRPr>
          </a:p>
          <a:p>
            <a:pPr>
              <a:lnSpc>
                <a:spcPct val="80000"/>
              </a:lnSpc>
              <a:buFont typeface="Arial" pitchFamily="34" charset="0"/>
              <a:buNone/>
            </a:pPr>
            <a:r>
              <a:rPr lang="zh-CN" altLang="en-US" sz="2000" b="1" dirty="0">
                <a:latin typeface="华文中宋" pitchFamily="2" charset="-122"/>
                <a:ea typeface="华文中宋" pitchFamily="2" charset="-122"/>
              </a:rPr>
              <a:t>      （  晶体：电石，水晶，钛酸钡，铌酸锂等）</a:t>
            </a:r>
          </a:p>
          <a:p>
            <a:pPr>
              <a:lnSpc>
                <a:spcPct val="80000"/>
              </a:lnSpc>
              <a:buFont typeface="Arial" pitchFamily="34" charset="0"/>
              <a:buNone/>
            </a:pPr>
            <a:r>
              <a:rPr lang="zh-CN" altLang="en-US" sz="2000" b="1" dirty="0">
                <a:latin typeface="华文中宋" pitchFamily="2" charset="-122"/>
                <a:ea typeface="华文中宋" pitchFamily="2" charset="-122"/>
              </a:rPr>
              <a:t>      即：某些材料具有自发极化特征，与温度有关</a:t>
            </a:r>
          </a:p>
          <a:p>
            <a:pPr>
              <a:lnSpc>
                <a:spcPct val="80000"/>
              </a:lnSpc>
              <a:buFont typeface="Arial" pitchFamily="34" charset="0"/>
              <a:buNone/>
            </a:pPr>
            <a:endParaRPr lang="zh-CN" altLang="en-US" sz="2000" b="1" dirty="0">
              <a:latin typeface="华文中宋" pitchFamily="2" charset="-122"/>
              <a:ea typeface="华文中宋" pitchFamily="2" charset="-122"/>
            </a:endParaRPr>
          </a:p>
        </p:txBody>
      </p:sp>
      <p:graphicFrame>
        <p:nvGraphicFramePr>
          <p:cNvPr id="544771" name="Object 3"/>
          <p:cNvGraphicFramePr>
            <a:graphicFrameLocks noGrp="1" noChangeAspect="1"/>
          </p:cNvGraphicFramePr>
          <p:nvPr>
            <p:ph sz="half" idx="2"/>
          </p:nvPr>
        </p:nvGraphicFramePr>
        <p:xfrm>
          <a:off x="5664200" y="1412876"/>
          <a:ext cx="4679950" cy="4094163"/>
        </p:xfrm>
        <a:graphic>
          <a:graphicData uri="http://schemas.openxmlformats.org/presentationml/2006/ole">
            <mc:AlternateContent xmlns:mc="http://schemas.openxmlformats.org/markup-compatibility/2006">
              <mc:Choice xmlns:v="urn:schemas-microsoft-com:vml" Requires="v">
                <p:oleObj spid="_x0000_s78850" name="Visio" r:id="rId3" imgW="5814441" imgH="5086731" progId="Visio.Drawing.11">
                  <p:embed/>
                </p:oleObj>
              </mc:Choice>
              <mc:Fallback>
                <p:oleObj name="Visio" r:id="rId3" imgW="5814441" imgH="508673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1412876"/>
                        <a:ext cx="4679950" cy="409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4772" name="Text Box 4"/>
          <p:cNvSpPr txBox="1">
            <a:spLocks noChangeArrowheads="1"/>
          </p:cNvSpPr>
          <p:nvPr/>
        </p:nvSpPr>
        <p:spPr bwMode="auto">
          <a:xfrm>
            <a:off x="2063750" y="260351"/>
            <a:ext cx="2432050" cy="519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a:solidFill>
                  <a:srgbClr val="0000CC"/>
                </a:solidFill>
                <a:latin typeface="华文中宋" pitchFamily="2" charset="-122"/>
              </a:rPr>
              <a:t>二 热释电效应</a:t>
            </a:r>
          </a:p>
        </p:txBody>
      </p:sp>
      <p:sp>
        <p:nvSpPr>
          <p:cNvPr id="544773" name="Rectangle 5"/>
          <p:cNvSpPr>
            <a:spLocks/>
          </p:cNvSpPr>
          <p:nvPr/>
        </p:nvSpPr>
        <p:spPr bwMode="auto">
          <a:xfrm>
            <a:off x="1703389" y="4581526"/>
            <a:ext cx="41751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buFont typeface="Arial" pitchFamily="34" charset="0"/>
              <a:buNone/>
            </a:pPr>
            <a:r>
              <a:rPr lang="zh-CN" altLang="en-US" sz="1200" dirty="0">
                <a:latin typeface="华文中宋" pitchFamily="2" charset="-122"/>
                <a:ea typeface="华文中宋" pitchFamily="2" charset="-122"/>
              </a:rPr>
              <a:t>    </a:t>
            </a:r>
            <a:r>
              <a:rPr lang="zh-CN" altLang="en-US" sz="1200" dirty="0">
                <a:solidFill>
                  <a:srgbClr val="0000FF"/>
                </a:solidFill>
                <a:latin typeface="华文中宋" pitchFamily="2" charset="-122"/>
                <a:ea typeface="华文中宋" pitchFamily="2" charset="-122"/>
              </a:rPr>
              <a:t>材料                     居里温度    波长          热释电系数</a:t>
            </a:r>
          </a:p>
          <a:p>
            <a:pPr>
              <a:buFont typeface="Arial" pitchFamily="34" charset="0"/>
              <a:buNone/>
            </a:pPr>
            <a:r>
              <a:rPr lang="zh-CN" altLang="en-US" sz="1200" dirty="0">
                <a:latin typeface="华文中宋" pitchFamily="2" charset="-122"/>
                <a:ea typeface="华文中宋" pitchFamily="2" charset="-122"/>
              </a:rPr>
              <a:t>  硫酸三甘肽          </a:t>
            </a:r>
            <a:r>
              <a:rPr lang="en-US" altLang="zh-CN" sz="1200" dirty="0">
                <a:latin typeface="华文中宋" pitchFamily="2" charset="-122"/>
                <a:ea typeface="华文中宋" pitchFamily="2" charset="-122"/>
              </a:rPr>
              <a:t>Tc=40℃      um=0.25-2     0.04</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铌酸锶钡             </a:t>
            </a:r>
            <a:r>
              <a:rPr lang="en-US" altLang="zh-CN" sz="1200" dirty="0">
                <a:latin typeface="华文中宋" pitchFamily="2" charset="-122"/>
                <a:ea typeface="华文中宋" pitchFamily="2" charset="-122"/>
              </a:rPr>
              <a:t>Tc=120℃     um=0.5-6      0.066</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钛酸铅（陶瓷）    </a:t>
            </a:r>
            <a:r>
              <a:rPr lang="en-US" altLang="zh-CN" sz="1200" dirty="0">
                <a:latin typeface="华文中宋" pitchFamily="2" charset="-122"/>
                <a:ea typeface="华文中宋" pitchFamily="2" charset="-122"/>
              </a:rPr>
              <a:t>Tc=365℃    um=0.6-6       0.06</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钛酸锂                 </a:t>
            </a:r>
            <a:r>
              <a:rPr lang="en-US" altLang="zh-CN" sz="1200" dirty="0">
                <a:latin typeface="华文中宋" pitchFamily="2" charset="-122"/>
                <a:ea typeface="华文中宋" pitchFamily="2" charset="-122"/>
              </a:rPr>
              <a:t>Tc=660℃    um=0.5-6       0.023</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钡酸锂                 </a:t>
            </a:r>
            <a:r>
              <a:rPr lang="en-US" altLang="zh-CN" sz="1200" dirty="0">
                <a:latin typeface="华文中宋" pitchFamily="2" charset="-122"/>
                <a:ea typeface="华文中宋" pitchFamily="2" charset="-122"/>
              </a:rPr>
              <a:t>Tc=1200℃  um=0.4-5       0.004</a:t>
            </a:r>
            <a:endParaRPr lang="zh-CN" altLang="en-US" sz="1200" dirty="0">
              <a:latin typeface="华文中宋" pitchFamily="2" charset="-122"/>
              <a:ea typeface="华文中宋" pitchFamily="2" charset="-122"/>
            </a:endParaRPr>
          </a:p>
        </p:txBody>
      </p:sp>
      <p:sp>
        <p:nvSpPr>
          <p:cNvPr id="544774" name="Text Box 6"/>
          <p:cNvSpPr txBox="1">
            <a:spLocks noChangeArrowheads="1"/>
          </p:cNvSpPr>
          <p:nvPr/>
        </p:nvSpPr>
        <p:spPr bwMode="auto">
          <a:xfrm>
            <a:off x="2063750" y="852488"/>
            <a:ext cx="1103312"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dirty="0">
                <a:latin typeface="华文中宋" pitchFamily="2" charset="-122"/>
              </a:rPr>
              <a:t>1</a:t>
            </a:r>
            <a:r>
              <a:rPr lang="zh-CN" altLang="en-US" sz="2000" dirty="0">
                <a:latin typeface="华文中宋" pitchFamily="2" charset="-122"/>
              </a:rPr>
              <a:t>、原理</a:t>
            </a:r>
          </a:p>
        </p:txBody>
      </p:sp>
    </p:spTree>
    <p:extLst>
      <p:ext uri="{BB962C8B-B14F-4D97-AF65-F5344CB8AC3E}">
        <p14:creationId xmlns:p14="http://schemas.microsoft.com/office/powerpoint/2010/main" val="13029210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p:cNvSpPr>
          <p:nvPr>
            <p:ph type="body" idx="1"/>
          </p:nvPr>
        </p:nvSpPr>
        <p:spPr>
          <a:xfrm>
            <a:off x="1847851" y="620713"/>
            <a:ext cx="8291513" cy="2260600"/>
          </a:xfrm>
        </p:spPr>
        <p:txBody>
          <a:bodyPr>
            <a:normAutofit lnSpcReduction="10000"/>
          </a:bodyPr>
          <a:lstStyle/>
          <a:p>
            <a:r>
              <a:rPr lang="zh-CN" altLang="en-US" sz="2000" b="1" dirty="0">
                <a:latin typeface="华文中宋" pitchFamily="2" charset="-122"/>
                <a:ea typeface="华文中宋" pitchFamily="2" charset="-122"/>
              </a:rPr>
              <a:t>平衡－光照－温度变化－极化值变化－释放电荷形成电流－平衡</a:t>
            </a:r>
          </a:p>
          <a:p>
            <a:r>
              <a:rPr lang="zh-CN" altLang="en-US" sz="2000" b="1" dirty="0">
                <a:latin typeface="华文中宋" pitchFamily="2" charset="-122"/>
                <a:ea typeface="华文中宋" pitchFamily="2" charset="-122"/>
              </a:rPr>
              <a:t>可见：温度不变化，经过一段时间－平衡－无电流</a:t>
            </a:r>
          </a:p>
          <a:p>
            <a:pPr>
              <a:buFont typeface="Arial" pitchFamily="34" charset="0"/>
              <a:buNone/>
            </a:pPr>
            <a:r>
              <a:rPr lang="zh-CN" altLang="en-US" sz="2000" b="1" dirty="0">
                <a:solidFill>
                  <a:srgbClr val="0000FF"/>
                </a:solidFill>
                <a:latin typeface="华文中宋" pitchFamily="2" charset="-122"/>
                <a:ea typeface="华文中宋" pitchFamily="2" charset="-122"/>
              </a:rPr>
              <a:t>              ◎</a:t>
            </a:r>
            <a:r>
              <a:rPr lang="zh-CN" altLang="en-US" sz="2000" b="1" dirty="0">
                <a:latin typeface="华文中宋" pitchFamily="2" charset="-122"/>
                <a:ea typeface="华文中宋" pitchFamily="2" charset="-122"/>
              </a:rPr>
              <a:t>只能探测光辐射的变化</a:t>
            </a:r>
          </a:p>
          <a:p>
            <a:pPr>
              <a:buFont typeface="Arial" pitchFamily="34" charset="0"/>
              <a:buNone/>
            </a:pPr>
            <a:r>
              <a:rPr lang="zh-CN" altLang="en-US" sz="2000" b="1" dirty="0">
                <a:solidFill>
                  <a:srgbClr val="0000FF"/>
                </a:solidFill>
                <a:latin typeface="华文中宋" pitchFamily="2" charset="-122"/>
                <a:ea typeface="华文中宋" pitchFamily="2" charset="-122"/>
              </a:rPr>
              <a:t>              ◎</a:t>
            </a:r>
            <a:r>
              <a:rPr lang="zh-CN" altLang="en-US" sz="2000" b="1" dirty="0">
                <a:latin typeface="华文中宋" pitchFamily="2" charset="-122"/>
                <a:ea typeface="华文中宋" pitchFamily="2" charset="-122"/>
              </a:rPr>
              <a:t>优点：工作时无需冷却、无需偏压</a:t>
            </a:r>
          </a:p>
          <a:p>
            <a:pPr>
              <a:buFont typeface="Arial" pitchFamily="34" charset="0"/>
              <a:buNone/>
            </a:pPr>
            <a:r>
              <a:rPr lang="zh-CN" altLang="en-US" sz="2000" b="1" dirty="0">
                <a:latin typeface="华文中宋" pitchFamily="2" charset="-122"/>
                <a:ea typeface="华文中宋" pitchFamily="2" charset="-122"/>
              </a:rPr>
              <a:t>                       室温或高温下工作</a:t>
            </a:r>
          </a:p>
          <a:p>
            <a:pPr>
              <a:buFont typeface="Arial" pitchFamily="34" charset="0"/>
              <a:buNone/>
            </a:pPr>
            <a:r>
              <a:rPr lang="zh-CN" altLang="en-US" sz="2000" b="1" dirty="0">
                <a:latin typeface="华文中宋" pitchFamily="2" charset="-122"/>
                <a:ea typeface="华文中宋" pitchFamily="2" charset="-122"/>
              </a:rPr>
              <a:t>                       近紫外</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远红外 光谱响应</a:t>
            </a:r>
          </a:p>
        </p:txBody>
      </p:sp>
      <p:graphicFrame>
        <p:nvGraphicFramePr>
          <p:cNvPr id="545795" name="Object 3"/>
          <p:cNvGraphicFramePr>
            <a:graphicFrameLocks noChangeAspect="1"/>
          </p:cNvGraphicFramePr>
          <p:nvPr/>
        </p:nvGraphicFramePr>
        <p:xfrm>
          <a:off x="3143250" y="4724400"/>
          <a:ext cx="3665538" cy="749300"/>
        </p:xfrm>
        <a:graphic>
          <a:graphicData uri="http://schemas.openxmlformats.org/presentationml/2006/ole">
            <mc:AlternateContent xmlns:mc="http://schemas.openxmlformats.org/markup-compatibility/2006">
              <mc:Choice xmlns:v="urn:schemas-microsoft-com:vml" Requires="v">
                <p:oleObj spid="_x0000_s79874" name="Equation" r:id="rId3" imgW="2133360" imgH="419040" progId="Equation.DSMT4">
                  <p:embed/>
                </p:oleObj>
              </mc:Choice>
              <mc:Fallback>
                <p:oleObj name="Equation" r:id="rId3" imgW="213336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4724400"/>
                        <a:ext cx="3665538"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5796" name="Object 4"/>
          <p:cNvGraphicFramePr>
            <a:graphicFrameLocks noChangeAspect="1"/>
          </p:cNvGraphicFramePr>
          <p:nvPr/>
        </p:nvGraphicFramePr>
        <p:xfrm>
          <a:off x="3143251" y="5856289"/>
          <a:ext cx="657225" cy="663575"/>
        </p:xfrm>
        <a:graphic>
          <a:graphicData uri="http://schemas.openxmlformats.org/presentationml/2006/ole">
            <mc:AlternateContent xmlns:mc="http://schemas.openxmlformats.org/markup-compatibility/2006">
              <mc:Choice xmlns:v="urn:schemas-microsoft-com:vml" Requires="v">
                <p:oleObj spid="_x0000_s79875" name="Equation" r:id="rId5" imgW="406080" imgH="393480" progId="Equation.DSMT4">
                  <p:embed/>
                </p:oleObj>
              </mc:Choice>
              <mc:Fallback>
                <p:oleObj name="Equation" r:id="rId5" imgW="4060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1" y="5856289"/>
                        <a:ext cx="65722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5797" name="Rectangle 5"/>
          <p:cNvSpPr>
            <a:spLocks noChangeArrowheads="1"/>
          </p:cNvSpPr>
          <p:nvPr/>
        </p:nvSpPr>
        <p:spPr bwMode="auto">
          <a:xfrm>
            <a:off x="2640013" y="3860800"/>
            <a:ext cx="3416320"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ea typeface="宋体" pitchFamily="2" charset="-122"/>
              </a:rPr>
              <a:t>由不平衡－平衡时间为中和时间</a:t>
            </a:r>
          </a:p>
        </p:txBody>
      </p:sp>
      <p:sp>
        <p:nvSpPr>
          <p:cNvPr id="545798" name="Rectangle 6"/>
          <p:cNvSpPr>
            <a:spLocks noChangeArrowheads="1"/>
          </p:cNvSpPr>
          <p:nvPr/>
        </p:nvSpPr>
        <p:spPr bwMode="auto">
          <a:xfrm>
            <a:off x="2855913" y="4292600"/>
            <a:ext cx="234230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spcBef>
                <a:spcPct val="20000"/>
              </a:spcBef>
              <a:buFont typeface="Arial" pitchFamily="34" charset="0"/>
              <a:buChar char="•"/>
            </a:pPr>
            <a:r>
              <a:rPr lang="zh-CN" altLang="en-US">
                <a:ea typeface="宋体" pitchFamily="2" charset="-122"/>
              </a:rPr>
              <a:t>设：中和平均时间为</a:t>
            </a:r>
          </a:p>
        </p:txBody>
      </p:sp>
      <p:sp>
        <p:nvSpPr>
          <p:cNvPr id="545799" name="Rectangle 7"/>
          <p:cNvSpPr>
            <a:spLocks noChangeArrowheads="1"/>
          </p:cNvSpPr>
          <p:nvPr/>
        </p:nvSpPr>
        <p:spPr bwMode="auto">
          <a:xfrm>
            <a:off x="1847850" y="3359150"/>
            <a:ext cx="162897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0000CC"/>
                </a:solidFill>
                <a:latin typeface="华文中宋" pitchFamily="2" charset="-122"/>
              </a:rPr>
              <a:t>2 </a:t>
            </a:r>
            <a:r>
              <a:rPr lang="zh-CN" altLang="en-US">
                <a:solidFill>
                  <a:srgbClr val="0000CC"/>
                </a:solidFill>
                <a:latin typeface="华文中宋" pitchFamily="2" charset="-122"/>
              </a:rPr>
              <a:t>、调制频率</a:t>
            </a:r>
            <a:r>
              <a:rPr lang="en-US" altLang="zh-CN">
                <a:solidFill>
                  <a:srgbClr val="0000CC"/>
                </a:solidFill>
                <a:latin typeface="华文中宋" pitchFamily="2" charset="-122"/>
              </a:rPr>
              <a:t>f</a:t>
            </a:r>
            <a:endParaRPr lang="zh-CN" altLang="en-US">
              <a:solidFill>
                <a:srgbClr val="0000CC"/>
              </a:solidFill>
              <a:latin typeface="华文中宋" pitchFamily="2" charset="-122"/>
            </a:endParaRPr>
          </a:p>
        </p:txBody>
      </p:sp>
    </p:spTree>
    <p:extLst>
      <p:ext uri="{BB962C8B-B14F-4D97-AF65-F5344CB8AC3E}">
        <p14:creationId xmlns:p14="http://schemas.microsoft.com/office/powerpoint/2010/main" val="3933845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5" name="Rectangle 3"/>
          <p:cNvSpPr>
            <a:spLocks noGrp="1"/>
          </p:cNvSpPr>
          <p:nvPr>
            <p:ph type="body" idx="1"/>
          </p:nvPr>
        </p:nvSpPr>
        <p:spPr>
          <a:xfrm>
            <a:off x="1981200" y="692151"/>
            <a:ext cx="8229600" cy="5434013"/>
          </a:xfrm>
        </p:spPr>
        <p:txBody>
          <a:bodyPr>
            <a:normAutofit/>
          </a:bodyPr>
          <a:lstStyle/>
          <a:p>
            <a:pPr>
              <a:buFont typeface="Arial" pitchFamily="34" charset="0"/>
              <a:buNone/>
            </a:pPr>
            <a:r>
              <a:rPr lang="zh-CN" altLang="en-US" b="1" dirty="0">
                <a:latin typeface="华文中宋" panose="02010600040101010101" pitchFamily="2" charset="-122"/>
                <a:ea typeface="华文中宋" panose="02010600040101010101" pitchFamily="2" charset="-122"/>
              </a:rPr>
              <a:t>   </a:t>
            </a:r>
            <a:r>
              <a:rPr lang="en-US" altLang="zh-CN" b="1" dirty="0">
                <a:solidFill>
                  <a:srgbClr val="0000CC"/>
                </a:solidFill>
                <a:latin typeface="华文中宋" pitchFamily="2" charset="-122"/>
                <a:ea typeface="华文中宋" pitchFamily="2" charset="-122"/>
              </a:rPr>
              <a:t>2</a:t>
            </a:r>
            <a:r>
              <a:rPr lang="zh-CN" altLang="en-US" b="1" dirty="0">
                <a:solidFill>
                  <a:srgbClr val="0000CC"/>
                </a:solidFill>
                <a:latin typeface="华文中宋" pitchFamily="2" charset="-122"/>
                <a:ea typeface="华文中宋" pitchFamily="2" charset="-122"/>
              </a:rPr>
              <a:t>、电气测量技术 </a:t>
            </a:r>
          </a:p>
        </p:txBody>
      </p:sp>
      <p:sp>
        <p:nvSpPr>
          <p:cNvPr id="351236" name="Rectangle 4"/>
          <p:cNvSpPr>
            <a:spLocks noChangeArrowheads="1"/>
          </p:cNvSpPr>
          <p:nvPr/>
        </p:nvSpPr>
        <p:spPr bwMode="auto">
          <a:xfrm>
            <a:off x="2555876" y="1498770"/>
            <a:ext cx="7212533" cy="1015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1938</a:t>
            </a:r>
            <a:r>
              <a:rPr lang="zh-CN" altLang="en-US" sz="2000" b="1" dirty="0">
                <a:solidFill>
                  <a:srgbClr val="FF0000"/>
                </a:solidFill>
                <a:latin typeface="华文中宋" panose="02010600040101010101" pitchFamily="2" charset="-122"/>
                <a:ea typeface="华文中宋" panose="02010600040101010101" pitchFamily="2" charset="-122"/>
              </a:rPr>
              <a:t>年</a:t>
            </a:r>
            <a:r>
              <a:rPr lang="zh-CN" altLang="en-US" sz="2000" b="1" dirty="0">
                <a:latin typeface="华文中宋" panose="02010600040101010101" pitchFamily="2" charset="-122"/>
                <a:ea typeface="华文中宋" panose="02010600040101010101" pitchFamily="2" charset="-122"/>
              </a:rPr>
              <a:t>加州理工学院的西蒙斯</a:t>
            </a:r>
            <a:r>
              <a:rPr lang="en-US" altLang="zh-CN" sz="2000" b="1" dirty="0">
                <a:latin typeface="华文中宋" panose="02010600040101010101" pitchFamily="2" charset="-122"/>
                <a:ea typeface="华文中宋" panose="02010600040101010101" pitchFamily="2" charset="-122"/>
              </a:rPr>
              <a:t>(</a:t>
            </a:r>
            <a:r>
              <a:rPr lang="en-US" altLang="zh-CN" sz="2000" b="1" dirty="0" err="1">
                <a:latin typeface="华文中宋" panose="02010600040101010101" pitchFamily="2" charset="-122"/>
                <a:ea typeface="华文中宋" panose="02010600040101010101" pitchFamily="2" charset="-122"/>
              </a:rPr>
              <a:t>E.Simmons</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和麻省理工学院</a:t>
            </a:r>
          </a:p>
          <a:p>
            <a:pPr eaLnBrk="0" hangingPunct="0"/>
            <a:r>
              <a:rPr lang="zh-CN" altLang="en-US" sz="2000" b="1" dirty="0">
                <a:latin typeface="华文中宋" panose="02010600040101010101" pitchFamily="2" charset="-122"/>
                <a:ea typeface="华文中宋" panose="02010600040101010101" pitchFamily="2" charset="-122"/>
              </a:rPr>
              <a:t>的鲁奇</a:t>
            </a:r>
            <a:r>
              <a:rPr lang="en-US" altLang="zh-CN" sz="2000" b="1" dirty="0">
                <a:latin typeface="华文中宋" panose="02010600040101010101" pitchFamily="2" charset="-122"/>
                <a:ea typeface="华文中宋" panose="02010600040101010101" pitchFamily="2" charset="-122"/>
              </a:rPr>
              <a:t>(</a:t>
            </a:r>
            <a:r>
              <a:rPr lang="en-US" altLang="zh-CN" sz="2000" b="1" dirty="0" err="1">
                <a:latin typeface="华文中宋" panose="02010600040101010101" pitchFamily="2" charset="-122"/>
                <a:ea typeface="华文中宋" panose="02010600040101010101" pitchFamily="2" charset="-122"/>
              </a:rPr>
              <a:t>A.Ruge</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分别独立研制出了（粘贴型纸基）电阻应</a:t>
            </a:r>
          </a:p>
          <a:p>
            <a:pPr eaLnBrk="0" hangingPunct="0"/>
            <a:r>
              <a:rPr lang="zh-CN" altLang="en-US" sz="2000" b="1" dirty="0">
                <a:latin typeface="华文中宋" panose="02010600040101010101" pitchFamily="2" charset="-122"/>
                <a:ea typeface="华文中宋" panose="02010600040101010101" pitchFamily="2" charset="-122"/>
              </a:rPr>
              <a:t>变计 </a:t>
            </a:r>
          </a:p>
        </p:txBody>
      </p:sp>
      <p:sp>
        <p:nvSpPr>
          <p:cNvPr id="351237" name="Rectangle 5"/>
          <p:cNvSpPr>
            <a:spLocks noChangeArrowheads="1"/>
          </p:cNvSpPr>
          <p:nvPr/>
        </p:nvSpPr>
        <p:spPr bwMode="auto">
          <a:xfrm>
            <a:off x="2566988" y="2593945"/>
            <a:ext cx="3978974"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1955</a:t>
            </a:r>
            <a:r>
              <a:rPr lang="zh-CN" altLang="en-US" sz="2000" b="1" dirty="0">
                <a:latin typeface="华文中宋" panose="02010600040101010101" pitchFamily="2" charset="-122"/>
                <a:ea typeface="华文中宋" panose="02010600040101010101" pitchFamily="2" charset="-122"/>
              </a:rPr>
              <a:t>第一个设计出的箔式应变片 </a:t>
            </a:r>
          </a:p>
        </p:txBody>
      </p:sp>
      <p:sp>
        <p:nvSpPr>
          <p:cNvPr id="351238" name="Text Box 6"/>
          <p:cNvSpPr txBox="1">
            <a:spLocks noChangeArrowheads="1"/>
          </p:cNvSpPr>
          <p:nvPr/>
        </p:nvSpPr>
        <p:spPr bwMode="auto">
          <a:xfrm>
            <a:off x="2495550" y="3068639"/>
            <a:ext cx="6718506" cy="1015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在</a:t>
            </a:r>
            <a:r>
              <a:rPr lang="en-US" altLang="zh-CN" sz="2000" b="1" dirty="0">
                <a:solidFill>
                  <a:srgbClr val="FF0000"/>
                </a:solidFill>
                <a:latin typeface="华文中宋" panose="02010600040101010101" pitchFamily="2" charset="-122"/>
                <a:ea typeface="华文中宋" panose="02010600040101010101" pitchFamily="2" charset="-122"/>
              </a:rPr>
              <a:t>20</a:t>
            </a:r>
            <a:r>
              <a:rPr lang="zh-CN" altLang="en-US" sz="2000" b="1" dirty="0">
                <a:solidFill>
                  <a:srgbClr val="FF0000"/>
                </a:solidFill>
                <a:latin typeface="华文中宋" panose="02010600040101010101" pitchFamily="2" charset="-122"/>
                <a:ea typeface="华文中宋" panose="02010600040101010101" pitchFamily="2" charset="-122"/>
              </a:rPr>
              <a:t>世纪</a:t>
            </a:r>
            <a:r>
              <a:rPr lang="en-US" altLang="zh-CN" sz="2000" b="1" dirty="0">
                <a:solidFill>
                  <a:srgbClr val="FF0000"/>
                </a:solidFill>
                <a:latin typeface="华文中宋" panose="02010600040101010101" pitchFamily="2" charset="-122"/>
                <a:ea typeface="华文中宋" panose="02010600040101010101" pitchFamily="2" charset="-122"/>
              </a:rPr>
              <a:t>60</a:t>
            </a:r>
            <a:r>
              <a:rPr lang="zh-CN" altLang="en-US" sz="2000" b="1" dirty="0">
                <a:solidFill>
                  <a:srgbClr val="FF0000"/>
                </a:solidFill>
                <a:latin typeface="华文中宋" panose="02010600040101010101" pitchFamily="2" charset="-122"/>
                <a:ea typeface="华文中宋" panose="02010600040101010101" pitchFamily="2" charset="-122"/>
              </a:rPr>
              <a:t>年代</a:t>
            </a:r>
            <a:r>
              <a:rPr lang="zh-CN" altLang="en-US" sz="2000" b="1" dirty="0">
                <a:latin typeface="华文中宋" panose="02010600040101010101" pitchFamily="2" charset="-122"/>
                <a:ea typeface="华文中宋" panose="02010600040101010101" pitchFamily="2" charset="-122"/>
              </a:rPr>
              <a:t>，塔森推出了具有良好的稳定性和低磁滞</a:t>
            </a:r>
          </a:p>
          <a:p>
            <a:r>
              <a:rPr lang="zh-CN" altLang="en-US" sz="2000" b="1" dirty="0">
                <a:latin typeface="华文中宋" panose="02010600040101010101" pitchFamily="2" charset="-122"/>
                <a:ea typeface="华文中宋" panose="02010600040101010101" pitchFamily="2" charset="-122"/>
              </a:rPr>
              <a:t>的第一代薄膜传感器。今天，该技术在高压市场扮演着主</a:t>
            </a:r>
          </a:p>
          <a:p>
            <a:r>
              <a:rPr lang="zh-CN" altLang="en-US" sz="2000" b="1" dirty="0">
                <a:latin typeface="华文中宋" panose="02010600040101010101" pitchFamily="2" charset="-122"/>
                <a:ea typeface="华文中宋" panose="02010600040101010101" pitchFamily="2" charset="-122"/>
              </a:rPr>
              <a:t>要的角色。 </a:t>
            </a:r>
          </a:p>
        </p:txBody>
      </p:sp>
      <p:sp>
        <p:nvSpPr>
          <p:cNvPr id="351239" name="Rectangle 7"/>
          <p:cNvSpPr>
            <a:spLocks noChangeArrowheads="1"/>
          </p:cNvSpPr>
          <p:nvPr/>
        </p:nvSpPr>
        <p:spPr bwMode="auto">
          <a:xfrm>
            <a:off x="2495550" y="4349819"/>
            <a:ext cx="6017994" cy="70788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1973</a:t>
            </a:r>
            <a:r>
              <a:rPr lang="en-US" altLang="zh-CN" sz="2000" b="1" dirty="0">
                <a:latin typeface="华文中宋" panose="02010600040101010101" pitchFamily="2" charset="-122"/>
                <a:ea typeface="华文中宋" panose="02010600040101010101" pitchFamily="2" charset="-122"/>
              </a:rPr>
              <a:t>WilliamR.Poyle</a:t>
            </a:r>
            <a:r>
              <a:rPr lang="zh-CN" altLang="en-US" sz="2000" b="1" dirty="0">
                <a:latin typeface="华文中宋" panose="02010600040101010101" pitchFamily="2" charset="-122"/>
                <a:ea typeface="华文中宋" panose="02010600040101010101" pitchFamily="2" charset="-122"/>
              </a:rPr>
              <a:t>申请了以玻璃或石英为基础的</a:t>
            </a:r>
          </a:p>
          <a:p>
            <a:pPr eaLnBrk="0" hangingPunct="0"/>
            <a:r>
              <a:rPr lang="zh-CN" altLang="en-US" sz="2000" b="1" dirty="0">
                <a:latin typeface="华文中宋" panose="02010600040101010101" pitchFamily="2" charset="-122"/>
                <a:ea typeface="华文中宋" panose="02010600040101010101" pitchFamily="2" charset="-122"/>
              </a:rPr>
              <a:t>电容传感器专利 </a:t>
            </a:r>
          </a:p>
        </p:txBody>
      </p:sp>
      <p:sp>
        <p:nvSpPr>
          <p:cNvPr id="351240" name="Text Box 8"/>
          <p:cNvSpPr txBox="1">
            <a:spLocks noChangeArrowheads="1"/>
          </p:cNvSpPr>
          <p:nvPr/>
        </p:nvSpPr>
        <p:spPr bwMode="auto">
          <a:xfrm>
            <a:off x="2566988" y="5229225"/>
            <a:ext cx="5545108"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b="1" dirty="0">
                <a:solidFill>
                  <a:srgbClr val="FF0000"/>
                </a:solidFill>
                <a:latin typeface="华文中宋" pitchFamily="2" charset="-122"/>
                <a:ea typeface="华文中宋" panose="02010600040101010101" pitchFamily="2" charset="-122"/>
              </a:rPr>
              <a:t>1979</a:t>
            </a:r>
            <a:r>
              <a:rPr lang="zh-CN" altLang="en-US" sz="2000" b="1" dirty="0">
                <a:latin typeface="华文中宋" pitchFamily="2" charset="-122"/>
                <a:ea typeface="华文中宋" panose="02010600040101010101" pitchFamily="2" charset="-122"/>
              </a:rPr>
              <a:t>年鲍勃</a:t>
            </a:r>
            <a:r>
              <a:rPr lang="en-US" altLang="zh-CN" sz="2000" b="1" dirty="0">
                <a:latin typeface="华文中宋" pitchFamily="2" charset="-122"/>
                <a:ea typeface="华文中宋" panose="02010600040101010101" pitchFamily="2" charset="-122"/>
              </a:rPr>
              <a:t>·</a:t>
            </a:r>
            <a:r>
              <a:rPr lang="zh-CN" altLang="en-US" sz="2000" b="1" dirty="0">
                <a:latin typeface="华文中宋" pitchFamily="2" charset="-122"/>
                <a:ea typeface="华文中宋" panose="02010600040101010101" pitchFamily="2" charset="-122"/>
              </a:rPr>
              <a:t>贝尔在陶瓷的基础上申请了专利</a:t>
            </a:r>
            <a:r>
              <a:rPr lang="zh-CN" altLang="en-US" sz="2000" dirty="0">
                <a:latin typeface="华文中宋" pitchFamily="2" charset="-122"/>
                <a:ea typeface="华文中宋" panose="02010600040101010101" pitchFamily="2" charset="-122"/>
              </a:rPr>
              <a:t> </a:t>
            </a:r>
          </a:p>
        </p:txBody>
      </p:sp>
    </p:spTree>
    <p:extLst>
      <p:ext uri="{BB962C8B-B14F-4D97-AF65-F5344CB8AC3E}">
        <p14:creationId xmlns:p14="http://schemas.microsoft.com/office/powerpoint/2010/main" val="17418788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p:cNvSpPr>
          <p:nvPr>
            <p:ph type="title"/>
          </p:nvPr>
        </p:nvSpPr>
        <p:spPr>
          <a:xfrm>
            <a:off x="1981200" y="274638"/>
            <a:ext cx="3322638" cy="1143000"/>
          </a:xfrm>
        </p:spPr>
        <p:txBody>
          <a:bodyPr/>
          <a:lstStyle/>
          <a:p>
            <a:r>
              <a:rPr lang="en-US" altLang="zh-CN" sz="3200" b="1">
                <a:latin typeface="华文中宋" pitchFamily="2" charset="-122"/>
                <a:ea typeface="华文中宋" pitchFamily="2" charset="-122"/>
              </a:rPr>
              <a:t>3 </a:t>
            </a:r>
            <a:r>
              <a:rPr lang="zh-CN" altLang="en-US" sz="3200" b="1">
                <a:latin typeface="华文中宋" pitchFamily="2" charset="-122"/>
                <a:ea typeface="华文中宋" pitchFamily="2" charset="-122"/>
              </a:rPr>
              <a:t>、输出信号</a:t>
            </a:r>
          </a:p>
        </p:txBody>
      </p:sp>
      <p:sp>
        <p:nvSpPr>
          <p:cNvPr id="546819" name="Rectangle 3"/>
          <p:cNvSpPr>
            <a:spLocks noGrp="1"/>
          </p:cNvSpPr>
          <p:nvPr>
            <p:ph type="body" sz="half" idx="1"/>
          </p:nvPr>
        </p:nvSpPr>
        <p:spPr>
          <a:xfrm>
            <a:off x="1981201" y="1600201"/>
            <a:ext cx="7326313" cy="4525963"/>
          </a:xfrm>
        </p:spPr>
        <p:txBody>
          <a:bodyPr/>
          <a:lstStyle/>
          <a:p>
            <a:r>
              <a:rPr lang="zh-CN" altLang="en-US" b="1" dirty="0"/>
              <a:t>设电阻上压降变化</a:t>
            </a:r>
            <a:r>
              <a:rPr lang="el-GR" altLang="zh-CN" b="1" dirty="0">
                <a:cs typeface="Tahoma" pitchFamily="34" charset="0"/>
              </a:rPr>
              <a:t>Δ</a:t>
            </a:r>
            <a:r>
              <a:rPr lang="en-US" altLang="zh-CN" b="1" dirty="0">
                <a:cs typeface="Tahoma" pitchFamily="34" charset="0"/>
              </a:rPr>
              <a:t>U</a:t>
            </a:r>
          </a:p>
          <a:p>
            <a:r>
              <a:rPr lang="zh-CN" altLang="en-US" b="1" dirty="0">
                <a:solidFill>
                  <a:srgbClr val="FF0000"/>
                </a:solidFill>
                <a:cs typeface="Tahoma" pitchFamily="34" charset="0"/>
              </a:rPr>
              <a:t>实验证实</a:t>
            </a:r>
            <a:endParaRPr lang="zh-CN" altLang="el-GR" b="1" dirty="0">
              <a:solidFill>
                <a:srgbClr val="FF0000"/>
              </a:solidFill>
              <a:cs typeface="Tahoma" pitchFamily="34" charset="0"/>
            </a:endParaRPr>
          </a:p>
        </p:txBody>
      </p:sp>
      <p:graphicFrame>
        <p:nvGraphicFramePr>
          <p:cNvPr id="546820" name="Object 4"/>
          <p:cNvGraphicFramePr>
            <a:graphicFrameLocks noGrp="1" noChangeAspect="1"/>
          </p:cNvGraphicFramePr>
          <p:nvPr>
            <p:ph sz="half" idx="2"/>
          </p:nvPr>
        </p:nvGraphicFramePr>
        <p:xfrm>
          <a:off x="2640013" y="2924176"/>
          <a:ext cx="6481762" cy="1147763"/>
        </p:xfrm>
        <a:graphic>
          <a:graphicData uri="http://schemas.openxmlformats.org/presentationml/2006/ole">
            <mc:AlternateContent xmlns:mc="http://schemas.openxmlformats.org/markup-compatibility/2006">
              <mc:Choice xmlns:v="urn:schemas-microsoft-com:vml" Requires="v">
                <p:oleObj spid="_x0000_s80898" name="Equation" r:id="rId3" imgW="2311200" imgH="393480" progId="Equation.DSMT4">
                  <p:embed/>
                </p:oleObj>
              </mc:Choice>
              <mc:Fallback>
                <p:oleObj name="Equation" r:id="rId3" imgW="231120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3" y="2924176"/>
                        <a:ext cx="6481762"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6821" name="Text Box 5"/>
          <p:cNvSpPr txBox="1">
            <a:spLocks noChangeArrowheads="1"/>
          </p:cNvSpPr>
          <p:nvPr/>
        </p:nvSpPr>
        <p:spPr bwMode="auto">
          <a:xfrm>
            <a:off x="2927350" y="4797426"/>
            <a:ext cx="6624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latin typeface="Tahoma" pitchFamily="34" charset="0"/>
                <a:ea typeface="宋体" pitchFamily="2" charset="-122"/>
              </a:rPr>
              <a:t>S </a:t>
            </a:r>
            <a:r>
              <a:rPr lang="zh-CN" altLang="en-US" sz="2800">
                <a:latin typeface="Tahoma" pitchFamily="34" charset="0"/>
                <a:ea typeface="宋体" pitchFamily="2" charset="-122"/>
              </a:rPr>
              <a:t>电极面积   </a:t>
            </a:r>
            <a:r>
              <a:rPr lang="en-US" altLang="zh-CN" sz="2800">
                <a:latin typeface="Tahoma" pitchFamily="34" charset="0"/>
                <a:ea typeface="宋体" pitchFamily="2" charset="-122"/>
              </a:rPr>
              <a:t>dPs/dT </a:t>
            </a:r>
            <a:r>
              <a:rPr lang="zh-CN" altLang="en-US" sz="2800">
                <a:latin typeface="Tahoma" pitchFamily="34" charset="0"/>
                <a:ea typeface="宋体" pitchFamily="2" charset="-122"/>
              </a:rPr>
              <a:t>热释电系数</a:t>
            </a:r>
          </a:p>
        </p:txBody>
      </p:sp>
      <p:sp>
        <p:nvSpPr>
          <p:cNvPr id="546822" name="Line 6"/>
          <p:cNvSpPr>
            <a:spLocks noChangeShapeType="1"/>
          </p:cNvSpPr>
          <p:nvPr/>
        </p:nvSpPr>
        <p:spPr bwMode="auto">
          <a:xfrm flipV="1">
            <a:off x="7824788" y="692150"/>
            <a:ext cx="792162"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3" name="Line 7"/>
          <p:cNvSpPr>
            <a:spLocks noChangeShapeType="1"/>
          </p:cNvSpPr>
          <p:nvPr/>
        </p:nvSpPr>
        <p:spPr bwMode="auto">
          <a:xfrm>
            <a:off x="8616950" y="69215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4" name="Line 8"/>
          <p:cNvSpPr>
            <a:spLocks noChangeShapeType="1"/>
          </p:cNvSpPr>
          <p:nvPr/>
        </p:nvSpPr>
        <p:spPr bwMode="auto">
          <a:xfrm>
            <a:off x="7824788" y="11255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5" name="Line 9"/>
          <p:cNvSpPr>
            <a:spLocks noChangeShapeType="1"/>
          </p:cNvSpPr>
          <p:nvPr/>
        </p:nvSpPr>
        <p:spPr bwMode="auto">
          <a:xfrm flipV="1">
            <a:off x="8040688" y="692150"/>
            <a:ext cx="792162"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6" name="Line 10"/>
          <p:cNvSpPr>
            <a:spLocks noChangeShapeType="1"/>
          </p:cNvSpPr>
          <p:nvPr/>
        </p:nvSpPr>
        <p:spPr bwMode="auto">
          <a:xfrm>
            <a:off x="7824788" y="1125539"/>
            <a:ext cx="0" cy="719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7" name="Line 11"/>
          <p:cNvSpPr>
            <a:spLocks noChangeShapeType="1"/>
          </p:cNvSpPr>
          <p:nvPr/>
        </p:nvSpPr>
        <p:spPr bwMode="auto">
          <a:xfrm>
            <a:off x="8040688" y="1125539"/>
            <a:ext cx="0" cy="719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8" name="Line 12"/>
          <p:cNvSpPr>
            <a:spLocks noChangeShapeType="1"/>
          </p:cNvSpPr>
          <p:nvPr/>
        </p:nvSpPr>
        <p:spPr bwMode="auto">
          <a:xfrm>
            <a:off x="7824788" y="18446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9" name="Line 13"/>
          <p:cNvSpPr>
            <a:spLocks noChangeShapeType="1"/>
          </p:cNvSpPr>
          <p:nvPr/>
        </p:nvSpPr>
        <p:spPr bwMode="auto">
          <a:xfrm flipH="1">
            <a:off x="8832850" y="692151"/>
            <a:ext cx="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0" name="Line 14"/>
          <p:cNvSpPr>
            <a:spLocks noChangeShapeType="1"/>
          </p:cNvSpPr>
          <p:nvPr/>
        </p:nvSpPr>
        <p:spPr bwMode="auto">
          <a:xfrm flipV="1">
            <a:off x="8040688" y="1412875"/>
            <a:ext cx="792162"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1" name="Line 15"/>
          <p:cNvSpPr>
            <a:spLocks noChangeShapeType="1"/>
          </p:cNvSpPr>
          <p:nvPr/>
        </p:nvSpPr>
        <p:spPr bwMode="auto">
          <a:xfrm>
            <a:off x="8401050" y="1268413"/>
            <a:ext cx="1511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2" name="Line 16"/>
          <p:cNvSpPr>
            <a:spLocks noChangeShapeType="1"/>
          </p:cNvSpPr>
          <p:nvPr/>
        </p:nvSpPr>
        <p:spPr bwMode="auto">
          <a:xfrm flipH="1" flipV="1">
            <a:off x="7319964" y="1341438"/>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3" name="Line 17"/>
          <p:cNvSpPr>
            <a:spLocks noChangeShapeType="1"/>
          </p:cNvSpPr>
          <p:nvPr/>
        </p:nvSpPr>
        <p:spPr bwMode="auto">
          <a:xfrm>
            <a:off x="7319963" y="1341438"/>
            <a:ext cx="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4" name="Line 18"/>
          <p:cNvSpPr>
            <a:spLocks noChangeShapeType="1"/>
          </p:cNvSpPr>
          <p:nvPr/>
        </p:nvSpPr>
        <p:spPr bwMode="auto">
          <a:xfrm>
            <a:off x="7319964" y="2349500"/>
            <a:ext cx="25923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5" name="Rectangle 19"/>
          <p:cNvSpPr>
            <a:spLocks noChangeArrowheads="1"/>
          </p:cNvSpPr>
          <p:nvPr/>
        </p:nvSpPr>
        <p:spPr bwMode="auto">
          <a:xfrm>
            <a:off x="9264651" y="1557339"/>
            <a:ext cx="144463" cy="503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836" name="Line 20"/>
          <p:cNvSpPr>
            <a:spLocks noChangeShapeType="1"/>
          </p:cNvSpPr>
          <p:nvPr/>
        </p:nvSpPr>
        <p:spPr bwMode="auto">
          <a:xfrm flipV="1">
            <a:off x="9336088" y="1268414"/>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7" name="Line 21"/>
          <p:cNvSpPr>
            <a:spLocks noChangeShapeType="1"/>
          </p:cNvSpPr>
          <p:nvPr/>
        </p:nvSpPr>
        <p:spPr bwMode="auto">
          <a:xfrm>
            <a:off x="9336088" y="2060576"/>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8" name="Text Box 22"/>
          <p:cNvSpPr txBox="1">
            <a:spLocks noChangeArrowheads="1"/>
          </p:cNvSpPr>
          <p:nvPr/>
        </p:nvSpPr>
        <p:spPr bwMode="auto">
          <a:xfrm>
            <a:off x="8904288" y="1557338"/>
            <a:ext cx="3177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R</a:t>
            </a:r>
          </a:p>
        </p:txBody>
      </p:sp>
      <p:sp>
        <p:nvSpPr>
          <p:cNvPr id="546839" name="Text Box 23"/>
          <p:cNvSpPr txBox="1">
            <a:spLocks noChangeArrowheads="1"/>
          </p:cNvSpPr>
          <p:nvPr/>
        </p:nvSpPr>
        <p:spPr bwMode="auto">
          <a:xfrm>
            <a:off x="9675813" y="1504951"/>
            <a:ext cx="577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a:t>
            </a:r>
            <a:r>
              <a:rPr lang="en-US" altLang="zh-CN">
                <a:ea typeface="宋体" pitchFamily="2" charset="-122"/>
              </a:rPr>
              <a:t>U</a:t>
            </a:r>
          </a:p>
        </p:txBody>
      </p:sp>
    </p:spTree>
    <p:extLst>
      <p:ext uri="{BB962C8B-B14F-4D97-AF65-F5344CB8AC3E}">
        <p14:creationId xmlns:p14="http://schemas.microsoft.com/office/powerpoint/2010/main" val="34446273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7842" name="Object 2"/>
          <p:cNvGraphicFramePr>
            <a:graphicFrameLocks noGrp="1" noChangeAspect="1"/>
          </p:cNvGraphicFramePr>
          <p:nvPr>
            <p:ph idx="4294967295"/>
          </p:nvPr>
        </p:nvGraphicFramePr>
        <p:xfrm>
          <a:off x="1524000" y="2663825"/>
          <a:ext cx="4217988" cy="3962400"/>
        </p:xfrm>
        <a:graphic>
          <a:graphicData uri="http://schemas.openxmlformats.org/presentationml/2006/ole">
            <mc:AlternateContent xmlns:mc="http://schemas.openxmlformats.org/markup-compatibility/2006">
              <mc:Choice xmlns:v="urn:schemas-microsoft-com:vml" Requires="v">
                <p:oleObj spid="_x0000_s81922" name="Visio" r:id="rId3" imgW="3244596" imgH="3048000" progId="Visio.Drawing.11">
                  <p:embed/>
                </p:oleObj>
              </mc:Choice>
              <mc:Fallback>
                <p:oleObj name="Visio" r:id="rId3" imgW="3244596" imgH="30480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663825"/>
                        <a:ext cx="4217988" cy="3962400"/>
                      </a:xfrm>
                      <a:prstGeom prst="rect">
                        <a:avLst/>
                      </a:prstGeom>
                    </p:spPr>
                  </p:pic>
                </p:oleObj>
              </mc:Fallback>
            </mc:AlternateContent>
          </a:graphicData>
        </a:graphic>
      </p:graphicFrame>
      <p:sp>
        <p:nvSpPr>
          <p:cNvPr id="547843" name="Rectangle 3"/>
          <p:cNvSpPr>
            <a:spLocks noChangeArrowheads="1"/>
          </p:cNvSpPr>
          <p:nvPr/>
        </p:nvSpPr>
        <p:spPr bwMode="auto">
          <a:xfrm>
            <a:off x="1992314" y="190500"/>
            <a:ext cx="209063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0000CC"/>
                </a:solidFill>
                <a:latin typeface="华文中宋" pitchFamily="2" charset="-122"/>
              </a:rPr>
              <a:t>三</a:t>
            </a:r>
            <a:r>
              <a:rPr lang="en-US" altLang="zh-CN">
                <a:solidFill>
                  <a:srgbClr val="0000CC"/>
                </a:solidFill>
                <a:latin typeface="华文中宋" pitchFamily="2" charset="-122"/>
              </a:rPr>
              <a:t>. </a:t>
            </a:r>
            <a:r>
              <a:rPr lang="zh-CN" altLang="en-US">
                <a:solidFill>
                  <a:srgbClr val="0000CC"/>
                </a:solidFill>
                <a:latin typeface="华文中宋" pitchFamily="2" charset="-122"/>
              </a:rPr>
              <a:t>光的吸收系数</a:t>
            </a:r>
            <a:r>
              <a:rPr lang="el-GR" altLang="zh-CN">
                <a:solidFill>
                  <a:srgbClr val="0000CC"/>
                </a:solidFill>
                <a:latin typeface="华文中宋" pitchFamily="2" charset="-122"/>
              </a:rPr>
              <a:t>α</a:t>
            </a:r>
            <a:endParaRPr lang="zh-CN" altLang="en-US">
              <a:solidFill>
                <a:srgbClr val="0000CC"/>
              </a:solidFill>
              <a:latin typeface="华文中宋" pitchFamily="2" charset="-122"/>
            </a:endParaRPr>
          </a:p>
        </p:txBody>
      </p:sp>
      <p:sp>
        <p:nvSpPr>
          <p:cNvPr id="547844" name="Rectangle 4"/>
          <p:cNvSpPr>
            <a:spLocks noChangeArrowheads="1"/>
          </p:cNvSpPr>
          <p:nvPr/>
        </p:nvSpPr>
        <p:spPr bwMode="auto">
          <a:xfrm>
            <a:off x="2424113" y="692150"/>
            <a:ext cx="3816350" cy="147732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a:t>光是否可以在半导体材料中传播？</a:t>
            </a:r>
          </a:p>
          <a:p>
            <a:r>
              <a:rPr lang="zh-CN" altLang="en-US"/>
              <a:t>光照射在半导体材料上是否都进入？</a:t>
            </a:r>
          </a:p>
          <a:p>
            <a:r>
              <a:rPr lang="zh-CN" altLang="en-US"/>
              <a:t>为什么传播很短？</a:t>
            </a:r>
          </a:p>
          <a:p>
            <a:r>
              <a:rPr lang="zh-CN" altLang="en-US"/>
              <a:t>衰减的原因是什么？</a:t>
            </a:r>
          </a:p>
          <a:p>
            <a:r>
              <a:rPr lang="zh-CN" altLang="en-US"/>
              <a:t>光可以在其中传播多深？</a:t>
            </a:r>
          </a:p>
        </p:txBody>
      </p:sp>
      <p:graphicFrame>
        <p:nvGraphicFramePr>
          <p:cNvPr id="547845" name="Object 5"/>
          <p:cNvGraphicFramePr>
            <a:graphicFrameLocks noChangeAspect="1"/>
          </p:cNvGraphicFramePr>
          <p:nvPr/>
        </p:nvGraphicFramePr>
        <p:xfrm>
          <a:off x="6527800" y="260350"/>
          <a:ext cx="2305050" cy="1303338"/>
        </p:xfrm>
        <a:graphic>
          <a:graphicData uri="http://schemas.openxmlformats.org/presentationml/2006/ole">
            <mc:AlternateContent xmlns:mc="http://schemas.openxmlformats.org/markup-compatibility/2006">
              <mc:Choice xmlns:v="urn:schemas-microsoft-com:vml" Requires="v">
                <p:oleObj spid="_x0000_s81923" name="Equation" r:id="rId5" imgW="1168200" imgH="660240" progId="Equation.DSMT4">
                  <p:embed/>
                </p:oleObj>
              </mc:Choice>
              <mc:Fallback>
                <p:oleObj name="Equation" r:id="rId5" imgW="1168200" imgH="660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800" y="260350"/>
                        <a:ext cx="2305050" cy="1303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7846" name="Object 2"/>
          <p:cNvGraphicFramePr>
            <a:graphicFrameLocks noChangeAspect="1"/>
          </p:cNvGraphicFramePr>
          <p:nvPr/>
        </p:nvGraphicFramePr>
        <p:xfrm>
          <a:off x="5448301" y="1125539"/>
          <a:ext cx="4741863" cy="4967287"/>
        </p:xfrm>
        <a:graphic>
          <a:graphicData uri="http://schemas.openxmlformats.org/presentationml/2006/ole">
            <mc:AlternateContent xmlns:mc="http://schemas.openxmlformats.org/markup-compatibility/2006">
              <mc:Choice xmlns:v="urn:schemas-microsoft-com:vml" Requires="v">
                <p:oleObj spid="_x0000_s81924" name="Visio" r:id="rId7" imgW="3043809" imgH="3129915" progId="Visio.Drawing.11">
                  <p:embed/>
                </p:oleObj>
              </mc:Choice>
              <mc:Fallback>
                <p:oleObj name="Visio" r:id="rId7" imgW="3043809" imgH="3129915"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8301" y="1125539"/>
                        <a:ext cx="4741863"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7847" name="Object 7"/>
          <p:cNvGraphicFramePr>
            <a:graphicFrameLocks noChangeAspect="1"/>
          </p:cNvGraphicFramePr>
          <p:nvPr/>
        </p:nvGraphicFramePr>
        <p:xfrm>
          <a:off x="6311900" y="5661026"/>
          <a:ext cx="3600450" cy="955675"/>
        </p:xfrm>
        <a:graphic>
          <a:graphicData uri="http://schemas.openxmlformats.org/presentationml/2006/ole">
            <mc:AlternateContent xmlns:mc="http://schemas.openxmlformats.org/markup-compatibility/2006">
              <mc:Choice xmlns:v="urn:schemas-microsoft-com:vml" Requires="v">
                <p:oleObj spid="_x0000_s81925" name="Equation" r:id="rId9" imgW="1625400" imgH="431640" progId="Equation.DSMT4">
                  <p:embed/>
                </p:oleObj>
              </mc:Choice>
              <mc:Fallback>
                <p:oleObj name="Equation" r:id="rId9" imgW="162540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1900" y="5661026"/>
                        <a:ext cx="3600450"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7848" name="Text Box 8"/>
          <p:cNvSpPr txBox="1">
            <a:spLocks noChangeArrowheads="1"/>
          </p:cNvSpPr>
          <p:nvPr/>
        </p:nvSpPr>
        <p:spPr bwMode="auto">
          <a:xfrm>
            <a:off x="4008439" y="5970588"/>
            <a:ext cx="18004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平均穿透深度：</a:t>
            </a:r>
          </a:p>
        </p:txBody>
      </p:sp>
    </p:spTree>
    <p:extLst>
      <p:ext uri="{BB962C8B-B14F-4D97-AF65-F5344CB8AC3E}">
        <p14:creationId xmlns:p14="http://schemas.microsoft.com/office/powerpoint/2010/main" val="6892797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866" name="Picture 2" descr="20101018150236WJ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6659563" cy="4784725"/>
          </a:xfrm>
          <a:prstGeom prst="rect">
            <a:avLst/>
          </a:prstGeom>
          <a:noFill/>
          <a:extLst>
            <a:ext uri="{909E8E84-426E-40DD-AFC4-6F175D3DCCD1}">
              <a14:hiddenFill xmlns:a14="http://schemas.microsoft.com/office/drawing/2010/main">
                <a:solidFill>
                  <a:srgbClr val="FFFFFF"/>
                </a:solidFill>
              </a14:hiddenFill>
            </a:ext>
          </a:extLst>
        </p:spPr>
      </p:pic>
      <p:pic>
        <p:nvPicPr>
          <p:cNvPr id="548867" name="Picture 3" descr="2008021315035520110608140804107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648" y="4402329"/>
            <a:ext cx="3923035" cy="236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0037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1981201" y="274638"/>
            <a:ext cx="2530475" cy="1143000"/>
          </a:xfrm>
        </p:spPr>
        <p:txBody>
          <a:bodyPr/>
          <a:lstStyle/>
          <a:p>
            <a:r>
              <a:rPr lang="zh-CN" altLang="en-US" sz="2800" b="1">
                <a:solidFill>
                  <a:srgbClr val="0000CC"/>
                </a:solidFill>
                <a:latin typeface="华文中宋" pitchFamily="2" charset="-122"/>
                <a:ea typeface="华文中宋" pitchFamily="2" charset="-122"/>
              </a:rPr>
              <a:t>四、 特性</a:t>
            </a:r>
          </a:p>
        </p:txBody>
      </p:sp>
      <p:sp>
        <p:nvSpPr>
          <p:cNvPr id="44035" name="Rectangle 3"/>
          <p:cNvSpPr>
            <a:spLocks noGrp="1" noChangeArrowheads="1"/>
          </p:cNvSpPr>
          <p:nvPr>
            <p:ph type="body" sz="half" idx="4294967295"/>
          </p:nvPr>
        </p:nvSpPr>
        <p:spPr>
          <a:xfrm>
            <a:off x="1966769" y="1390217"/>
            <a:ext cx="7961313" cy="4459288"/>
          </a:xfrm>
        </p:spPr>
        <p:txBody>
          <a:bodyPr/>
          <a:lstStyle/>
          <a:p>
            <a:pPr>
              <a:buFont typeface="Arial" charset="0"/>
              <a:buNone/>
            </a:pPr>
            <a:r>
              <a:rPr lang="zh-CN" altLang="en-US" dirty="0">
                <a:solidFill>
                  <a:srgbClr val="FF0000"/>
                </a:solidFill>
              </a:rPr>
              <a:t> </a:t>
            </a:r>
            <a:r>
              <a:rPr lang="en-US" altLang="zh-CN" b="1" dirty="0">
                <a:solidFill>
                  <a:srgbClr val="FF0000"/>
                </a:solidFill>
              </a:rPr>
              <a:t>1.</a:t>
            </a:r>
            <a:r>
              <a:rPr lang="zh-CN" altLang="en-US" b="1" dirty="0">
                <a:solidFill>
                  <a:srgbClr val="FF0000"/>
                </a:solidFill>
              </a:rPr>
              <a:t>灵敏度 </a:t>
            </a:r>
            <a:r>
              <a:rPr lang="en-US" altLang="zh-CN" b="1" dirty="0">
                <a:solidFill>
                  <a:srgbClr val="FF0000"/>
                </a:solidFill>
              </a:rPr>
              <a:t>S</a:t>
            </a:r>
          </a:p>
          <a:p>
            <a:pPr>
              <a:buFont typeface="Arial" charset="0"/>
              <a:buNone/>
            </a:pPr>
            <a:r>
              <a:rPr lang="en-US" altLang="zh-CN" b="1" dirty="0"/>
              <a:t>       </a:t>
            </a:r>
            <a:r>
              <a:rPr lang="zh-CN" altLang="en-US" b="1" dirty="0"/>
              <a:t>表示方法 </a:t>
            </a:r>
            <a:r>
              <a:rPr lang="en-US" altLang="zh-CN" b="1" dirty="0"/>
              <a:t>S=                            </a:t>
            </a:r>
          </a:p>
          <a:p>
            <a:pPr>
              <a:buFont typeface="Arial" charset="0"/>
              <a:buNone/>
            </a:pPr>
            <a:r>
              <a:rPr lang="en-US" altLang="zh-CN" b="1" dirty="0"/>
              <a:t>                                                     </a:t>
            </a:r>
          </a:p>
          <a:p>
            <a:pPr>
              <a:buFont typeface="Arial" charset="0"/>
              <a:buNone/>
            </a:pPr>
            <a:r>
              <a:rPr lang="en-US" altLang="zh-CN" b="1" dirty="0"/>
              <a:t>                                         </a:t>
            </a:r>
          </a:p>
          <a:p>
            <a:pPr>
              <a:buFont typeface="Arial" charset="0"/>
              <a:buNone/>
            </a:pPr>
            <a:r>
              <a:rPr lang="en-US" altLang="zh-CN" b="1" dirty="0"/>
              <a:t>    </a:t>
            </a:r>
          </a:p>
          <a:p>
            <a:pPr>
              <a:buFont typeface="Arial" charset="0"/>
              <a:buNone/>
            </a:pPr>
            <a:r>
              <a:rPr lang="en-US" altLang="zh-CN" b="1" dirty="0"/>
              <a:t>      </a:t>
            </a:r>
          </a:p>
        </p:txBody>
      </p:sp>
      <p:sp>
        <p:nvSpPr>
          <p:cNvPr id="44037" name="Rectangle 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44038" name="Object 3"/>
          <p:cNvGraphicFramePr>
            <a:graphicFrameLocks noChangeAspect="1"/>
          </p:cNvGraphicFramePr>
          <p:nvPr/>
        </p:nvGraphicFramePr>
        <p:xfrm>
          <a:off x="4929043" y="1685492"/>
          <a:ext cx="1447800" cy="1036638"/>
        </p:xfrm>
        <a:graphic>
          <a:graphicData uri="http://schemas.openxmlformats.org/presentationml/2006/ole">
            <mc:AlternateContent xmlns:mc="http://schemas.openxmlformats.org/markup-compatibility/2006">
              <mc:Choice xmlns:v="urn:schemas-microsoft-com:vml" Requires="v">
                <p:oleObj spid="_x0000_s82946" name="Equation" r:id="rId3" imgW="520700" imgH="419100" progId="Equation.DSMT4">
                  <p:embed/>
                </p:oleObj>
              </mc:Choice>
              <mc:Fallback>
                <p:oleObj name="Equation" r:id="rId3" imgW="5207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043" y="1685492"/>
                        <a:ext cx="14478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9" name="Rectangle 7"/>
          <p:cNvSpPr>
            <a:spLocks noChangeArrowheads="1"/>
          </p:cNvSpPr>
          <p:nvPr/>
        </p:nvSpPr>
        <p:spPr bwMode="auto">
          <a:xfrm>
            <a:off x="7072168" y="1314017"/>
            <a:ext cx="2249488" cy="6604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a:latin typeface="Tahoma" pitchFamily="34" charset="0"/>
              </a:rPr>
              <a:t>1</a:t>
            </a:r>
            <a:r>
              <a:rPr lang="zh-CN" altLang="en-US" sz="1800">
                <a:latin typeface="Tahoma" pitchFamily="34" charset="0"/>
              </a:rPr>
              <a:t>、光电流</a:t>
            </a:r>
            <a:r>
              <a:rPr lang="en-US" altLang="zh-CN" sz="1800">
                <a:latin typeface="Tahoma" pitchFamily="34" charset="0"/>
              </a:rPr>
              <a:t>(A)</a:t>
            </a:r>
          </a:p>
          <a:p>
            <a:pPr algn="ctr" eaLnBrk="1" hangingPunct="1">
              <a:spcBef>
                <a:spcPct val="0"/>
              </a:spcBef>
              <a:buFontTx/>
              <a:buNone/>
            </a:pPr>
            <a:r>
              <a:rPr lang="en-US" altLang="zh-CN" sz="1800">
                <a:latin typeface="Tahoma" pitchFamily="34" charset="0"/>
              </a:rPr>
              <a:t>2</a:t>
            </a:r>
            <a:r>
              <a:rPr lang="zh-CN" altLang="en-US" sz="1800">
                <a:latin typeface="Tahoma" pitchFamily="34" charset="0"/>
              </a:rPr>
              <a:t>、光电压</a:t>
            </a:r>
            <a:r>
              <a:rPr lang="en-US" altLang="zh-CN" sz="1800">
                <a:latin typeface="Tahoma" pitchFamily="34" charset="0"/>
              </a:rPr>
              <a:t>(V)</a:t>
            </a:r>
          </a:p>
        </p:txBody>
      </p:sp>
      <p:sp>
        <p:nvSpPr>
          <p:cNvPr id="44040" name="Line 8"/>
          <p:cNvSpPr>
            <a:spLocks noChangeShapeType="1"/>
          </p:cNvSpPr>
          <p:nvPr/>
        </p:nvSpPr>
        <p:spPr bwMode="auto">
          <a:xfrm flipV="1">
            <a:off x="6462568" y="1695017"/>
            <a:ext cx="457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1" name="Rectangle 9"/>
          <p:cNvSpPr>
            <a:spLocks noChangeArrowheads="1"/>
          </p:cNvSpPr>
          <p:nvPr/>
        </p:nvSpPr>
        <p:spPr bwMode="auto">
          <a:xfrm>
            <a:off x="6081568" y="2261755"/>
            <a:ext cx="10795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9600">
                <a:latin typeface="Tahoma" pitchFamily="34" charset="0"/>
              </a:rPr>
              <a:t>｛</a:t>
            </a:r>
          </a:p>
        </p:txBody>
      </p:sp>
      <p:sp>
        <p:nvSpPr>
          <p:cNvPr id="44042" name="Line 10"/>
          <p:cNvSpPr>
            <a:spLocks noChangeShapeType="1"/>
          </p:cNvSpPr>
          <p:nvPr/>
        </p:nvSpPr>
        <p:spPr bwMode="auto">
          <a:xfrm>
            <a:off x="6233968" y="2609417"/>
            <a:ext cx="609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3" name="Rectangle 11"/>
          <p:cNvSpPr>
            <a:spLocks noChangeArrowheads="1"/>
          </p:cNvSpPr>
          <p:nvPr/>
        </p:nvSpPr>
        <p:spPr bwMode="auto">
          <a:xfrm>
            <a:off x="7305531" y="2261755"/>
            <a:ext cx="2862262" cy="3810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a:solidFill>
                  <a:srgbClr val="0000CC"/>
                </a:solidFill>
                <a:latin typeface="Tahoma" pitchFamily="34" charset="0"/>
              </a:rPr>
              <a:t>1</a:t>
            </a:r>
            <a:r>
              <a:rPr lang="zh-CN" altLang="en-US" sz="1800">
                <a:solidFill>
                  <a:srgbClr val="0000CC"/>
                </a:solidFill>
                <a:latin typeface="Tahoma" pitchFamily="34" charset="0"/>
              </a:rPr>
              <a:t>、光通量                流明灵敏度</a:t>
            </a:r>
          </a:p>
        </p:txBody>
      </p:sp>
      <p:sp>
        <p:nvSpPr>
          <p:cNvPr id="44044" name="Rectangle 13"/>
          <p:cNvSpPr>
            <a:spLocks noChangeArrowheads="1"/>
          </p:cNvSpPr>
          <p:nvPr/>
        </p:nvSpPr>
        <p:spPr bwMode="auto">
          <a:xfrm>
            <a:off x="7234093" y="2622118"/>
            <a:ext cx="3240088" cy="360363"/>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a:solidFill>
                  <a:srgbClr val="0000CC"/>
                </a:solidFill>
                <a:latin typeface="Tahoma" pitchFamily="34" charset="0"/>
              </a:rPr>
              <a:t>2</a:t>
            </a:r>
            <a:r>
              <a:rPr lang="zh-CN" altLang="en-US" sz="1800">
                <a:solidFill>
                  <a:srgbClr val="0000CC"/>
                </a:solidFill>
                <a:latin typeface="Tahoma" pitchFamily="34" charset="0"/>
              </a:rPr>
              <a:t>、受光面照强度    勒克斯灵敏度</a:t>
            </a:r>
          </a:p>
        </p:txBody>
      </p:sp>
      <p:sp>
        <p:nvSpPr>
          <p:cNvPr id="44045" name="Rectangle 15"/>
          <p:cNvSpPr>
            <a:spLocks noChangeArrowheads="1"/>
          </p:cNvSpPr>
          <p:nvPr/>
        </p:nvSpPr>
        <p:spPr bwMode="auto">
          <a:xfrm>
            <a:off x="7018194" y="2909455"/>
            <a:ext cx="3635375" cy="360362"/>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a:solidFill>
                  <a:srgbClr val="0000CC"/>
                </a:solidFill>
                <a:latin typeface="Tahoma" pitchFamily="34" charset="0"/>
              </a:rPr>
              <a:t>3</a:t>
            </a:r>
            <a:r>
              <a:rPr lang="zh-CN" altLang="en-US" sz="1800">
                <a:solidFill>
                  <a:srgbClr val="0000CC"/>
                </a:solidFill>
                <a:latin typeface="Tahoma" pitchFamily="34" charset="0"/>
              </a:rPr>
              <a:t>、辐射通量              辐射灵敏度</a:t>
            </a:r>
          </a:p>
        </p:txBody>
      </p:sp>
      <p:sp>
        <p:nvSpPr>
          <p:cNvPr id="44046" name="Text Box 14"/>
          <p:cNvSpPr txBox="1">
            <a:spLocks noChangeArrowheads="1"/>
          </p:cNvSpPr>
          <p:nvPr/>
        </p:nvSpPr>
        <p:spPr bwMode="auto">
          <a:xfrm>
            <a:off x="7089631" y="3342843"/>
            <a:ext cx="316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1800">
                <a:solidFill>
                  <a:srgbClr val="FF0000"/>
                </a:solidFill>
              </a:rPr>
              <a:t>4</a:t>
            </a:r>
            <a:r>
              <a:rPr lang="zh-CN" altLang="en-US" sz="1800">
                <a:solidFill>
                  <a:srgbClr val="FF0000"/>
                </a:solidFill>
              </a:rPr>
              <a:t>、入射光功率         响应度</a:t>
            </a:r>
          </a:p>
        </p:txBody>
      </p:sp>
      <p:sp>
        <p:nvSpPr>
          <p:cNvPr id="44047" name="Text Box 15"/>
          <p:cNvSpPr txBox="1">
            <a:spLocks noChangeArrowheads="1"/>
          </p:cNvSpPr>
          <p:nvPr/>
        </p:nvSpPr>
        <p:spPr bwMode="auto">
          <a:xfrm>
            <a:off x="2481119" y="3630180"/>
            <a:ext cx="37914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800">
                <a:solidFill>
                  <a:srgbClr val="FF0000"/>
                </a:solidFill>
              </a:rPr>
              <a:t>输入光功率（响应度）</a:t>
            </a:r>
          </a:p>
        </p:txBody>
      </p:sp>
      <p:graphicFrame>
        <p:nvGraphicFramePr>
          <p:cNvPr id="44048" name="Object 16"/>
          <p:cNvGraphicFramePr>
            <a:graphicFrameLocks noChangeAspect="1"/>
          </p:cNvGraphicFramePr>
          <p:nvPr/>
        </p:nvGraphicFramePr>
        <p:xfrm>
          <a:off x="3489181" y="4206442"/>
          <a:ext cx="1181100" cy="979488"/>
        </p:xfrm>
        <a:graphic>
          <a:graphicData uri="http://schemas.openxmlformats.org/presentationml/2006/ole">
            <mc:AlternateContent xmlns:mc="http://schemas.openxmlformats.org/markup-compatibility/2006">
              <mc:Choice xmlns:v="urn:schemas-microsoft-com:vml" Requires="v">
                <p:oleObj spid="_x0000_s82947" name="公式" r:id="rId5" imgW="520474" imgH="431613" progId="Equation.3">
                  <p:embed/>
                </p:oleObj>
              </mc:Choice>
              <mc:Fallback>
                <p:oleObj name="公式" r:id="rId5" imgW="520474"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9181" y="4206442"/>
                        <a:ext cx="118110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9" name="Object 17"/>
          <p:cNvGraphicFramePr>
            <a:graphicFrameLocks noChangeAspect="1"/>
          </p:cNvGraphicFramePr>
          <p:nvPr/>
        </p:nvGraphicFramePr>
        <p:xfrm>
          <a:off x="6513369" y="4206442"/>
          <a:ext cx="1223963" cy="1066800"/>
        </p:xfrm>
        <a:graphic>
          <a:graphicData uri="http://schemas.openxmlformats.org/presentationml/2006/ole">
            <mc:AlternateContent xmlns:mc="http://schemas.openxmlformats.org/markup-compatibility/2006">
              <mc:Choice xmlns:v="urn:schemas-microsoft-com:vml" Requires="v">
                <p:oleObj spid="_x0000_s82948" name="公式" r:id="rId7" imgW="495085" imgH="431613" progId="Equation.3">
                  <p:embed/>
                </p:oleObj>
              </mc:Choice>
              <mc:Fallback>
                <p:oleObj name="公式" r:id="rId7" imgW="495085"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3369" y="4206442"/>
                        <a:ext cx="1223963"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0" name="Text Box 18"/>
          <p:cNvSpPr txBox="1">
            <a:spLocks noChangeArrowheads="1"/>
          </p:cNvSpPr>
          <p:nvPr/>
        </p:nvSpPr>
        <p:spPr bwMode="auto">
          <a:xfrm>
            <a:off x="3057381" y="5358968"/>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rgbClr val="0000CC"/>
                </a:solidFill>
              </a:rPr>
              <a:t>电压响应度</a:t>
            </a:r>
          </a:p>
        </p:txBody>
      </p:sp>
      <p:sp>
        <p:nvSpPr>
          <p:cNvPr id="44051" name="Text Box 19"/>
          <p:cNvSpPr txBox="1">
            <a:spLocks noChangeArrowheads="1"/>
          </p:cNvSpPr>
          <p:nvPr/>
        </p:nvSpPr>
        <p:spPr bwMode="auto">
          <a:xfrm>
            <a:off x="6368907" y="5430405"/>
            <a:ext cx="196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rgbClr val="0000CC"/>
                </a:solidFill>
              </a:rPr>
              <a:t>电流响应度</a:t>
            </a:r>
            <a:endParaRPr lang="zh-CN" altLang="en-US" b="0">
              <a:solidFill>
                <a:srgbClr val="0000CC"/>
              </a:solidFill>
            </a:endParaRPr>
          </a:p>
        </p:txBody>
      </p:sp>
    </p:spTree>
    <p:extLst>
      <p:ext uri="{BB962C8B-B14F-4D97-AF65-F5344CB8AC3E}">
        <p14:creationId xmlns:p14="http://schemas.microsoft.com/office/powerpoint/2010/main" val="16255988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524001" y="26442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45059" name="Object 2"/>
          <p:cNvGraphicFramePr>
            <a:graphicFrameLocks noChangeAspect="1"/>
          </p:cNvGraphicFramePr>
          <p:nvPr/>
        </p:nvGraphicFramePr>
        <p:xfrm>
          <a:off x="8472488" y="2276476"/>
          <a:ext cx="1655762" cy="1522413"/>
        </p:xfrm>
        <a:graphic>
          <a:graphicData uri="http://schemas.openxmlformats.org/presentationml/2006/ole">
            <mc:AlternateContent xmlns:mc="http://schemas.openxmlformats.org/markup-compatibility/2006">
              <mc:Choice xmlns:v="urn:schemas-microsoft-com:vml" Requires="v">
                <p:oleObj spid="_x0000_s83970" r:id="rId3" imgW="8026603" imgH="3544519" progId="Visio.Drawing.11">
                  <p:embed/>
                </p:oleObj>
              </mc:Choice>
              <mc:Fallback>
                <p:oleObj r:id="rId3" imgW="8026603" imgH="354451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48653" r="75369"/>
                      <a:stretch>
                        <a:fillRect/>
                      </a:stretch>
                    </p:blipFill>
                    <p:spPr bwMode="auto">
                      <a:xfrm>
                        <a:off x="8472488" y="2276476"/>
                        <a:ext cx="1655762"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0" name="Object 3"/>
          <p:cNvGraphicFramePr>
            <a:graphicFrameLocks noGrp="1" noChangeAspect="1"/>
          </p:cNvGraphicFramePr>
          <p:nvPr>
            <p:ph idx="4294967295"/>
          </p:nvPr>
        </p:nvGraphicFramePr>
        <p:xfrm>
          <a:off x="8759825" y="3716339"/>
          <a:ext cx="966788" cy="496887"/>
        </p:xfrm>
        <a:graphic>
          <a:graphicData uri="http://schemas.openxmlformats.org/presentationml/2006/ole">
            <mc:AlternateContent xmlns:mc="http://schemas.openxmlformats.org/markup-compatibility/2006">
              <mc:Choice xmlns:v="urn:schemas-microsoft-com:vml" Requires="v">
                <p:oleObj spid="_x0000_s83971" name="Equation" r:id="rId5" imgW="419100" imgH="228600" progId="Equation.DSMT4">
                  <p:embed/>
                </p:oleObj>
              </mc:Choice>
              <mc:Fallback>
                <p:oleObj name="Equation" r:id="rId5" imgW="419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9825" y="3716339"/>
                        <a:ext cx="966788"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5061" name="Group 5"/>
          <p:cNvGrpSpPr>
            <a:grpSpLocks/>
          </p:cNvGrpSpPr>
          <p:nvPr/>
        </p:nvGrpSpPr>
        <p:grpSpPr bwMode="auto">
          <a:xfrm>
            <a:off x="5664200" y="4652963"/>
            <a:ext cx="4572000" cy="1828800"/>
            <a:chOff x="2666" y="2738"/>
            <a:chExt cx="4069" cy="1359"/>
          </a:xfrm>
        </p:grpSpPr>
        <p:sp>
          <p:nvSpPr>
            <p:cNvPr id="45093" name="Line 6"/>
            <p:cNvSpPr>
              <a:spLocks noChangeShapeType="1"/>
            </p:cNvSpPr>
            <p:nvPr/>
          </p:nvSpPr>
          <p:spPr bwMode="auto">
            <a:xfrm>
              <a:off x="4074" y="2874"/>
              <a:ext cx="26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4" name="Line 7"/>
            <p:cNvSpPr>
              <a:spLocks noChangeShapeType="1"/>
            </p:cNvSpPr>
            <p:nvPr/>
          </p:nvSpPr>
          <p:spPr bwMode="auto">
            <a:xfrm>
              <a:off x="4074" y="3961"/>
              <a:ext cx="266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5" name="Line 8"/>
            <p:cNvSpPr>
              <a:spLocks noChangeShapeType="1"/>
            </p:cNvSpPr>
            <p:nvPr/>
          </p:nvSpPr>
          <p:spPr bwMode="auto">
            <a:xfrm flipV="1">
              <a:off x="5327" y="2738"/>
              <a:ext cx="1" cy="135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6" name="Line 9"/>
            <p:cNvSpPr>
              <a:spLocks noChangeShapeType="1"/>
            </p:cNvSpPr>
            <p:nvPr/>
          </p:nvSpPr>
          <p:spPr bwMode="auto">
            <a:xfrm>
              <a:off x="3761" y="2874"/>
              <a:ext cx="0" cy="1087"/>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7" name="Text Box 10"/>
            <p:cNvSpPr txBox="1">
              <a:spLocks noChangeArrowheads="1"/>
            </p:cNvSpPr>
            <p:nvPr/>
          </p:nvSpPr>
          <p:spPr bwMode="auto">
            <a:xfrm>
              <a:off x="2666" y="3146"/>
              <a:ext cx="939" cy="4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zh-CN" altLang="en-US" sz="2000">
                  <a:latin typeface="Times New Roman" pitchFamily="18" charset="0"/>
                </a:rPr>
                <a:t>有宽度</a:t>
              </a:r>
              <a:endParaRPr lang="zh-CN" altLang="en-US" sz="2000">
                <a:latin typeface="Tahoma" pitchFamily="34" charset="0"/>
              </a:endParaRPr>
            </a:p>
          </p:txBody>
        </p:sp>
        <p:grpSp>
          <p:nvGrpSpPr>
            <p:cNvPr id="45098" name="Group 11"/>
            <p:cNvGrpSpPr>
              <a:grpSpLocks/>
            </p:cNvGrpSpPr>
            <p:nvPr/>
          </p:nvGrpSpPr>
          <p:grpSpPr bwMode="auto">
            <a:xfrm>
              <a:off x="5640" y="3282"/>
              <a:ext cx="782" cy="136"/>
              <a:chOff x="5640" y="3282"/>
              <a:chExt cx="782" cy="136"/>
            </a:xfrm>
          </p:grpSpPr>
          <p:sp>
            <p:nvSpPr>
              <p:cNvPr id="45099" name="Freeform 12"/>
              <p:cNvSpPr>
                <a:spLocks/>
              </p:cNvSpPr>
              <p:nvPr/>
            </p:nvSpPr>
            <p:spPr bwMode="auto">
              <a:xfrm>
                <a:off x="5640" y="3282"/>
                <a:ext cx="469" cy="136"/>
              </a:xfrm>
              <a:custGeom>
                <a:avLst/>
                <a:gdLst>
                  <a:gd name="T0" fmla="*/ 0 w 900"/>
                  <a:gd name="T1" fmla="*/ 0 h 156"/>
                  <a:gd name="T2" fmla="*/ 94 w 900"/>
                  <a:gd name="T3" fmla="*/ 136 h 156"/>
                  <a:gd name="T4" fmla="*/ 188 w 900"/>
                  <a:gd name="T5" fmla="*/ 0 h 156"/>
                  <a:gd name="T6" fmla="*/ 281 w 900"/>
                  <a:gd name="T7" fmla="*/ 136 h 156"/>
                  <a:gd name="T8" fmla="*/ 375 w 900"/>
                  <a:gd name="T9" fmla="*/ 0 h 156"/>
                  <a:gd name="T10" fmla="*/ 469 w 900"/>
                  <a:gd name="T11" fmla="*/ 136 h 156"/>
                  <a:gd name="T12" fmla="*/ 0 60000 65536"/>
                  <a:gd name="T13" fmla="*/ 0 60000 65536"/>
                  <a:gd name="T14" fmla="*/ 0 60000 65536"/>
                  <a:gd name="T15" fmla="*/ 0 60000 65536"/>
                  <a:gd name="T16" fmla="*/ 0 60000 65536"/>
                  <a:gd name="T17" fmla="*/ 0 60000 65536"/>
                  <a:gd name="T18" fmla="*/ 0 w 900"/>
                  <a:gd name="T19" fmla="*/ 0 h 156"/>
                  <a:gd name="T20" fmla="*/ 900 w 900"/>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900" h="156">
                    <a:moveTo>
                      <a:pt x="0" y="0"/>
                    </a:moveTo>
                    <a:cubicBezTo>
                      <a:pt x="60" y="78"/>
                      <a:pt x="120" y="156"/>
                      <a:pt x="180" y="156"/>
                    </a:cubicBezTo>
                    <a:cubicBezTo>
                      <a:pt x="240" y="156"/>
                      <a:pt x="300" y="0"/>
                      <a:pt x="360" y="0"/>
                    </a:cubicBezTo>
                    <a:cubicBezTo>
                      <a:pt x="420" y="0"/>
                      <a:pt x="480" y="156"/>
                      <a:pt x="540" y="156"/>
                    </a:cubicBezTo>
                    <a:cubicBezTo>
                      <a:pt x="600" y="156"/>
                      <a:pt x="660" y="0"/>
                      <a:pt x="720" y="0"/>
                    </a:cubicBezTo>
                    <a:cubicBezTo>
                      <a:pt x="780" y="0"/>
                      <a:pt x="840" y="78"/>
                      <a:pt x="900" y="15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00" name="Line 13"/>
              <p:cNvSpPr>
                <a:spLocks noChangeShapeType="1"/>
              </p:cNvSpPr>
              <p:nvPr/>
            </p:nvSpPr>
            <p:spPr bwMode="auto">
              <a:xfrm>
                <a:off x="6109" y="3418"/>
                <a:ext cx="3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45062" name="Line 14"/>
          <p:cNvSpPr>
            <a:spLocks noChangeShapeType="1"/>
          </p:cNvSpPr>
          <p:nvPr/>
        </p:nvSpPr>
        <p:spPr bwMode="auto">
          <a:xfrm>
            <a:off x="8255000" y="3933825"/>
            <a:ext cx="217488"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3" name="Text Box 15"/>
          <p:cNvSpPr txBox="1">
            <a:spLocks noChangeArrowheads="1"/>
          </p:cNvSpPr>
          <p:nvPr/>
        </p:nvSpPr>
        <p:spPr bwMode="auto">
          <a:xfrm>
            <a:off x="7391400" y="3789363"/>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1800">
                <a:latin typeface="Tahoma" pitchFamily="34" charset="0"/>
              </a:rPr>
              <a:t>机理</a:t>
            </a:r>
          </a:p>
        </p:txBody>
      </p:sp>
      <p:sp>
        <p:nvSpPr>
          <p:cNvPr id="45064" name="Line 16"/>
          <p:cNvSpPr>
            <a:spLocks noChangeShapeType="1"/>
          </p:cNvSpPr>
          <p:nvPr/>
        </p:nvSpPr>
        <p:spPr bwMode="auto">
          <a:xfrm>
            <a:off x="7248525" y="4797425"/>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5" name="Line 17"/>
          <p:cNvSpPr>
            <a:spLocks noChangeShapeType="1"/>
          </p:cNvSpPr>
          <p:nvPr/>
        </p:nvSpPr>
        <p:spPr bwMode="auto">
          <a:xfrm>
            <a:off x="7248525" y="4725988"/>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6" name="Line 18"/>
          <p:cNvSpPr>
            <a:spLocks noChangeShapeType="1"/>
          </p:cNvSpPr>
          <p:nvPr/>
        </p:nvSpPr>
        <p:spPr bwMode="auto">
          <a:xfrm>
            <a:off x="7391400" y="4652963"/>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7" name="Line 19"/>
          <p:cNvSpPr>
            <a:spLocks noChangeShapeType="1"/>
          </p:cNvSpPr>
          <p:nvPr/>
        </p:nvSpPr>
        <p:spPr bwMode="auto">
          <a:xfrm>
            <a:off x="7248525" y="4581525"/>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8" name="Line 20"/>
          <p:cNvSpPr>
            <a:spLocks noChangeShapeType="1"/>
          </p:cNvSpPr>
          <p:nvPr/>
        </p:nvSpPr>
        <p:spPr bwMode="auto">
          <a:xfrm>
            <a:off x="7391401" y="4510088"/>
            <a:ext cx="2879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9" name="Line 21"/>
          <p:cNvSpPr>
            <a:spLocks noChangeShapeType="1"/>
          </p:cNvSpPr>
          <p:nvPr/>
        </p:nvSpPr>
        <p:spPr bwMode="auto">
          <a:xfrm>
            <a:off x="7175500" y="4437063"/>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0" name="Line 22"/>
          <p:cNvSpPr>
            <a:spLocks noChangeShapeType="1"/>
          </p:cNvSpPr>
          <p:nvPr/>
        </p:nvSpPr>
        <p:spPr bwMode="auto">
          <a:xfrm>
            <a:off x="7319963" y="6381750"/>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1" name="Line 23"/>
          <p:cNvSpPr>
            <a:spLocks noChangeShapeType="1"/>
          </p:cNvSpPr>
          <p:nvPr/>
        </p:nvSpPr>
        <p:spPr bwMode="auto">
          <a:xfrm>
            <a:off x="7248525" y="6526213"/>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2" name="Line 24"/>
          <p:cNvSpPr>
            <a:spLocks noChangeShapeType="1"/>
          </p:cNvSpPr>
          <p:nvPr/>
        </p:nvSpPr>
        <p:spPr bwMode="auto">
          <a:xfrm>
            <a:off x="7319963" y="6453188"/>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3" name="Line 25"/>
          <p:cNvSpPr>
            <a:spLocks noChangeShapeType="1"/>
          </p:cNvSpPr>
          <p:nvPr/>
        </p:nvSpPr>
        <p:spPr bwMode="auto">
          <a:xfrm>
            <a:off x="7319964" y="6597650"/>
            <a:ext cx="30241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4" name="Line 26"/>
          <p:cNvSpPr>
            <a:spLocks noChangeShapeType="1"/>
          </p:cNvSpPr>
          <p:nvPr/>
        </p:nvSpPr>
        <p:spPr bwMode="auto">
          <a:xfrm>
            <a:off x="7319964" y="6742113"/>
            <a:ext cx="30241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5" name="Line 27"/>
          <p:cNvSpPr>
            <a:spLocks noChangeShapeType="1"/>
          </p:cNvSpPr>
          <p:nvPr/>
        </p:nvSpPr>
        <p:spPr bwMode="auto">
          <a:xfrm>
            <a:off x="7464426" y="6669088"/>
            <a:ext cx="28813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6" name="Text Box 28"/>
          <p:cNvSpPr txBox="1">
            <a:spLocks noChangeArrowheads="1"/>
          </p:cNvSpPr>
          <p:nvPr/>
        </p:nvSpPr>
        <p:spPr bwMode="auto">
          <a:xfrm>
            <a:off x="2063750" y="1989139"/>
            <a:ext cx="64389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latin typeface="华文中宋" pitchFamily="2" charset="-122"/>
                <a:ea typeface="华文中宋" pitchFamily="2" charset="-122"/>
              </a:rPr>
              <a:t>原因：</a:t>
            </a:r>
            <a:r>
              <a:rPr lang="en-US" altLang="zh-CN" sz="2000">
                <a:latin typeface="华文中宋" pitchFamily="2" charset="-122"/>
                <a:ea typeface="华文中宋" pitchFamily="2" charset="-122"/>
              </a:rPr>
              <a:t>1</a:t>
            </a:r>
            <a:r>
              <a:rPr lang="zh-CN" altLang="en-US" sz="2000">
                <a:latin typeface="华文中宋" pitchFamily="2" charset="-122"/>
                <a:ea typeface="华文中宋" pitchFamily="2" charset="-122"/>
              </a:rPr>
              <a:t>、对应不同材料都有各自峰值波长</a:t>
            </a:r>
          </a:p>
          <a:p>
            <a:pPr eaLnBrk="1" hangingPunct="1"/>
            <a:r>
              <a:rPr lang="zh-CN" altLang="en-US" sz="2000">
                <a:latin typeface="华文中宋" pitchFamily="2" charset="-122"/>
                <a:ea typeface="华文中宋" pitchFamily="2" charset="-122"/>
              </a:rPr>
              <a:t>           </a:t>
            </a:r>
            <a:r>
              <a:rPr lang="en-US" altLang="zh-CN" sz="2000">
                <a:latin typeface="华文中宋" pitchFamily="2" charset="-122"/>
                <a:ea typeface="华文中宋" pitchFamily="2" charset="-122"/>
              </a:rPr>
              <a:t>2</a:t>
            </a:r>
            <a:r>
              <a:rPr lang="zh-CN" altLang="en-US" sz="2000">
                <a:latin typeface="华文中宋" pitchFamily="2" charset="-122"/>
                <a:ea typeface="华文中宋" pitchFamily="2" charset="-122"/>
              </a:rPr>
              <a:t>、对应某一波长，有展宽，因能带有宽度</a:t>
            </a:r>
          </a:p>
          <a:p>
            <a:pPr eaLnBrk="1" hangingPunct="1"/>
            <a:r>
              <a:rPr lang="zh-CN" altLang="en-US" sz="2000">
                <a:latin typeface="华文中宋" pitchFamily="2" charset="-122"/>
                <a:ea typeface="华文中宋" pitchFamily="2" charset="-122"/>
              </a:rPr>
              <a:t>           </a:t>
            </a:r>
            <a:r>
              <a:rPr lang="en-US" altLang="zh-CN" sz="2000">
                <a:latin typeface="华文中宋" pitchFamily="2" charset="-122"/>
                <a:ea typeface="华文中宋" pitchFamily="2" charset="-122"/>
              </a:rPr>
              <a:t>3</a:t>
            </a:r>
            <a:r>
              <a:rPr lang="zh-CN" altLang="en-US" sz="2000">
                <a:latin typeface="华文中宋" pitchFamily="2" charset="-122"/>
                <a:ea typeface="华文中宋" pitchFamily="2" charset="-122"/>
              </a:rPr>
              <a:t>、短波处下降，是因同样能量下，光子数少了</a:t>
            </a:r>
            <a:r>
              <a:rPr lang="zh-CN" altLang="en-US" sz="1800" b="0"/>
              <a:t>  </a:t>
            </a:r>
          </a:p>
        </p:txBody>
      </p:sp>
      <p:sp>
        <p:nvSpPr>
          <p:cNvPr id="45077" name="Line 29"/>
          <p:cNvSpPr>
            <a:spLocks noChangeShapeType="1"/>
          </p:cNvSpPr>
          <p:nvPr/>
        </p:nvSpPr>
        <p:spPr bwMode="auto">
          <a:xfrm flipV="1">
            <a:off x="2063750" y="3562350"/>
            <a:ext cx="0" cy="23764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8" name="Line 30"/>
          <p:cNvSpPr>
            <a:spLocks noChangeShapeType="1"/>
          </p:cNvSpPr>
          <p:nvPr/>
        </p:nvSpPr>
        <p:spPr bwMode="auto">
          <a:xfrm>
            <a:off x="2063750" y="5938838"/>
            <a:ext cx="33845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5079" name="Object 31"/>
          <p:cNvGraphicFramePr>
            <a:graphicFrameLocks noChangeAspect="1"/>
          </p:cNvGraphicFramePr>
          <p:nvPr/>
        </p:nvGraphicFramePr>
        <p:xfrm>
          <a:off x="3287713" y="6010275"/>
          <a:ext cx="1727200" cy="476250"/>
        </p:xfrm>
        <a:graphic>
          <a:graphicData uri="http://schemas.openxmlformats.org/presentationml/2006/ole">
            <mc:AlternateContent xmlns:mc="http://schemas.openxmlformats.org/markup-compatibility/2006">
              <mc:Choice xmlns:v="urn:schemas-microsoft-com:vml" Requires="v">
                <p:oleObj spid="_x0000_s83972" name="公式" r:id="rId7" imgW="736600" imgH="203200" progId="Equation.3">
                  <p:embed/>
                </p:oleObj>
              </mc:Choice>
              <mc:Fallback>
                <p:oleObj name="公式" r:id="rId7" imgW="7366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7713" y="6010275"/>
                        <a:ext cx="17272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80" name="Object 32"/>
          <p:cNvGraphicFramePr>
            <a:graphicFrameLocks noChangeAspect="1"/>
          </p:cNvGraphicFramePr>
          <p:nvPr/>
        </p:nvGraphicFramePr>
        <p:xfrm>
          <a:off x="1524000" y="2997201"/>
          <a:ext cx="1042988" cy="455613"/>
        </p:xfrm>
        <a:graphic>
          <a:graphicData uri="http://schemas.openxmlformats.org/presentationml/2006/ole">
            <mc:AlternateContent xmlns:mc="http://schemas.openxmlformats.org/markup-compatibility/2006">
              <mc:Choice xmlns:v="urn:schemas-microsoft-com:vml" Requires="v">
                <p:oleObj spid="_x0000_s83973" name="公式" r:id="rId9" imgW="405872" imgH="177569" progId="Equation.3">
                  <p:embed/>
                </p:oleObj>
              </mc:Choice>
              <mc:Fallback>
                <p:oleObj name="公式" r:id="rId9" imgW="405872" imgH="17756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2997201"/>
                        <a:ext cx="1042988"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81" name="Freeform 33"/>
          <p:cNvSpPr>
            <a:spLocks/>
          </p:cNvSpPr>
          <p:nvPr/>
        </p:nvSpPr>
        <p:spPr bwMode="auto">
          <a:xfrm>
            <a:off x="2208213" y="3743326"/>
            <a:ext cx="3371850" cy="1871663"/>
          </a:xfrm>
          <a:custGeom>
            <a:avLst/>
            <a:gdLst>
              <a:gd name="T0" fmla="*/ 0 w 2124"/>
              <a:gd name="T1" fmla="*/ 1763713 h 1179"/>
              <a:gd name="T2" fmla="*/ 503238 w 2124"/>
              <a:gd name="T3" fmla="*/ 1619250 h 1179"/>
              <a:gd name="T4" fmla="*/ 1800225 w 2124"/>
              <a:gd name="T5" fmla="*/ 250825 h 1179"/>
              <a:gd name="T6" fmla="*/ 2519363 w 2124"/>
              <a:gd name="T7" fmla="*/ 179388 h 1179"/>
              <a:gd name="T8" fmla="*/ 3240088 w 2124"/>
              <a:gd name="T9" fmla="*/ 1330325 h 1179"/>
              <a:gd name="T10" fmla="*/ 3311525 w 2124"/>
              <a:gd name="T11" fmla="*/ 1403350 h 11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24" h="1179">
                <a:moveTo>
                  <a:pt x="0" y="1111"/>
                </a:moveTo>
                <a:cubicBezTo>
                  <a:pt x="64" y="1145"/>
                  <a:pt x="128" y="1179"/>
                  <a:pt x="317" y="1020"/>
                </a:cubicBezTo>
                <a:cubicBezTo>
                  <a:pt x="506" y="861"/>
                  <a:pt x="922" y="309"/>
                  <a:pt x="1134" y="158"/>
                </a:cubicBezTo>
                <a:cubicBezTo>
                  <a:pt x="1346" y="7"/>
                  <a:pt x="1436" y="0"/>
                  <a:pt x="1587" y="113"/>
                </a:cubicBezTo>
                <a:cubicBezTo>
                  <a:pt x="1738" y="226"/>
                  <a:pt x="1958" y="710"/>
                  <a:pt x="2041" y="838"/>
                </a:cubicBezTo>
                <a:cubicBezTo>
                  <a:pt x="2124" y="966"/>
                  <a:pt x="2105" y="925"/>
                  <a:pt x="2086" y="884"/>
                </a:cubicBezTo>
              </a:path>
            </a:pathLst>
          </a:custGeom>
          <a:noFill/>
          <a:ln w="3810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2" name="Freeform 34"/>
          <p:cNvSpPr>
            <a:spLocks/>
          </p:cNvSpPr>
          <p:nvPr/>
        </p:nvSpPr>
        <p:spPr bwMode="auto">
          <a:xfrm>
            <a:off x="2711450" y="3370263"/>
            <a:ext cx="2808288" cy="2208212"/>
          </a:xfrm>
          <a:custGeom>
            <a:avLst/>
            <a:gdLst>
              <a:gd name="T0" fmla="*/ 0 w 1769"/>
              <a:gd name="T1" fmla="*/ 2208212 h 1391"/>
              <a:gd name="T2" fmla="*/ 431800 w 1769"/>
              <a:gd name="T3" fmla="*/ 1847850 h 1391"/>
              <a:gd name="T4" fmla="*/ 720725 w 1769"/>
              <a:gd name="T5" fmla="*/ 1416050 h 1391"/>
              <a:gd name="T6" fmla="*/ 1296988 w 1769"/>
              <a:gd name="T7" fmla="*/ 407987 h 1391"/>
              <a:gd name="T8" fmla="*/ 1728788 w 1769"/>
              <a:gd name="T9" fmla="*/ 47625 h 1391"/>
              <a:gd name="T10" fmla="*/ 2016125 w 1769"/>
              <a:gd name="T11" fmla="*/ 120650 h 1391"/>
              <a:gd name="T12" fmla="*/ 2305050 w 1769"/>
              <a:gd name="T13" fmla="*/ 552450 h 1391"/>
              <a:gd name="T14" fmla="*/ 2592388 w 1769"/>
              <a:gd name="T15" fmla="*/ 1271587 h 1391"/>
              <a:gd name="T16" fmla="*/ 2808288 w 1769"/>
              <a:gd name="T17" fmla="*/ 1776412 h 1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69" h="1391">
                <a:moveTo>
                  <a:pt x="0" y="1391"/>
                </a:moveTo>
                <a:cubicBezTo>
                  <a:pt x="98" y="1319"/>
                  <a:pt x="196" y="1247"/>
                  <a:pt x="272" y="1164"/>
                </a:cubicBezTo>
                <a:cubicBezTo>
                  <a:pt x="348" y="1081"/>
                  <a:pt x="363" y="1043"/>
                  <a:pt x="454" y="892"/>
                </a:cubicBezTo>
                <a:cubicBezTo>
                  <a:pt x="545" y="741"/>
                  <a:pt x="711" y="401"/>
                  <a:pt x="817" y="257"/>
                </a:cubicBezTo>
                <a:cubicBezTo>
                  <a:pt x="923" y="113"/>
                  <a:pt x="1014" y="60"/>
                  <a:pt x="1089" y="30"/>
                </a:cubicBezTo>
                <a:cubicBezTo>
                  <a:pt x="1164" y="0"/>
                  <a:pt x="1210" y="23"/>
                  <a:pt x="1270" y="76"/>
                </a:cubicBezTo>
                <a:cubicBezTo>
                  <a:pt x="1330" y="129"/>
                  <a:pt x="1392" y="227"/>
                  <a:pt x="1452" y="348"/>
                </a:cubicBezTo>
                <a:cubicBezTo>
                  <a:pt x="1512" y="469"/>
                  <a:pt x="1580" y="673"/>
                  <a:pt x="1633" y="801"/>
                </a:cubicBezTo>
                <a:cubicBezTo>
                  <a:pt x="1686" y="929"/>
                  <a:pt x="1746" y="1066"/>
                  <a:pt x="1769" y="1119"/>
                </a:cubicBezTo>
              </a:path>
            </a:pathLst>
          </a:custGeom>
          <a:noFill/>
          <a:ln w="38100" cmpd="sng">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3" name="Freeform 35"/>
          <p:cNvSpPr>
            <a:spLocks/>
          </p:cNvSpPr>
          <p:nvPr/>
        </p:nvSpPr>
        <p:spPr bwMode="auto">
          <a:xfrm>
            <a:off x="3935414" y="3789363"/>
            <a:ext cx="1584325" cy="1644650"/>
          </a:xfrm>
          <a:custGeom>
            <a:avLst/>
            <a:gdLst>
              <a:gd name="T0" fmla="*/ 0 w 998"/>
              <a:gd name="T1" fmla="*/ 1644650 h 1036"/>
              <a:gd name="T2" fmla="*/ 360363 w 998"/>
              <a:gd name="T3" fmla="*/ 1284288 h 1036"/>
              <a:gd name="T4" fmla="*/ 720725 w 998"/>
              <a:gd name="T5" fmla="*/ 636588 h 1036"/>
              <a:gd name="T6" fmla="*/ 1008063 w 998"/>
              <a:gd name="T7" fmla="*/ 133350 h 1036"/>
              <a:gd name="T8" fmla="*/ 1223963 w 998"/>
              <a:gd name="T9" fmla="*/ 60325 h 1036"/>
              <a:gd name="T10" fmla="*/ 1439863 w 998"/>
              <a:gd name="T11" fmla="*/ 492125 h 1036"/>
              <a:gd name="T12" fmla="*/ 1584325 w 998"/>
              <a:gd name="T13" fmla="*/ 996950 h 10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8" h="1036">
                <a:moveTo>
                  <a:pt x="0" y="1036"/>
                </a:moveTo>
                <a:cubicBezTo>
                  <a:pt x="75" y="975"/>
                  <a:pt x="151" y="915"/>
                  <a:pt x="227" y="809"/>
                </a:cubicBezTo>
                <a:cubicBezTo>
                  <a:pt x="303" y="703"/>
                  <a:pt x="386" y="522"/>
                  <a:pt x="454" y="401"/>
                </a:cubicBezTo>
                <a:cubicBezTo>
                  <a:pt x="522" y="280"/>
                  <a:pt x="582" y="145"/>
                  <a:pt x="635" y="84"/>
                </a:cubicBezTo>
                <a:cubicBezTo>
                  <a:pt x="688" y="23"/>
                  <a:pt x="726" y="0"/>
                  <a:pt x="771" y="38"/>
                </a:cubicBezTo>
                <a:cubicBezTo>
                  <a:pt x="816" y="76"/>
                  <a:pt x="869" y="212"/>
                  <a:pt x="907" y="310"/>
                </a:cubicBezTo>
                <a:cubicBezTo>
                  <a:pt x="945" y="408"/>
                  <a:pt x="983" y="575"/>
                  <a:pt x="998" y="628"/>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4" name="Line 36"/>
          <p:cNvSpPr>
            <a:spLocks noChangeShapeType="1"/>
          </p:cNvSpPr>
          <p:nvPr/>
        </p:nvSpPr>
        <p:spPr bwMode="auto">
          <a:xfrm>
            <a:off x="5087938" y="3057525"/>
            <a:ext cx="0" cy="3384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5" name="Line 37"/>
          <p:cNvSpPr>
            <a:spLocks noChangeShapeType="1"/>
          </p:cNvSpPr>
          <p:nvPr/>
        </p:nvSpPr>
        <p:spPr bwMode="auto">
          <a:xfrm flipH="1">
            <a:off x="4367214" y="3057526"/>
            <a:ext cx="73025" cy="3457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6" name="Line 38"/>
          <p:cNvSpPr>
            <a:spLocks noChangeShapeType="1"/>
          </p:cNvSpPr>
          <p:nvPr/>
        </p:nvSpPr>
        <p:spPr bwMode="auto">
          <a:xfrm>
            <a:off x="4583113" y="3057526"/>
            <a:ext cx="0" cy="3457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7" name="Text Box 39"/>
          <p:cNvSpPr txBox="1">
            <a:spLocks noChangeArrowheads="1"/>
          </p:cNvSpPr>
          <p:nvPr/>
        </p:nvSpPr>
        <p:spPr bwMode="auto">
          <a:xfrm>
            <a:off x="2279650" y="3429000"/>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t>峰值波长</a:t>
            </a:r>
          </a:p>
        </p:txBody>
      </p:sp>
      <p:sp>
        <p:nvSpPr>
          <p:cNvPr id="731176" name="Rectangle 40"/>
          <p:cNvSpPr>
            <a:spLocks noChangeArrowheads="1"/>
          </p:cNvSpPr>
          <p:nvPr/>
        </p:nvSpPr>
        <p:spPr bwMode="auto">
          <a:xfrm>
            <a:off x="1703388" y="188914"/>
            <a:ext cx="4572000" cy="64633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solidFill>
                  <a:srgbClr val="FF0000"/>
                </a:solidFill>
                <a:latin typeface="华文中宋" pitchFamily="2" charset="-122"/>
                <a:ea typeface="华文中宋" pitchFamily="2" charset="-122"/>
              </a:rPr>
              <a:t>2 </a:t>
            </a:r>
            <a:r>
              <a:rPr lang="zh-CN" altLang="en-US">
                <a:solidFill>
                  <a:srgbClr val="FF0000"/>
                </a:solidFill>
                <a:latin typeface="华文中宋" pitchFamily="2" charset="-122"/>
                <a:ea typeface="华文中宋" pitchFamily="2" charset="-122"/>
              </a:rPr>
              <a:t>、光谱响应特性</a:t>
            </a:r>
          </a:p>
          <a:p>
            <a:pPr>
              <a:defRPr/>
            </a:pPr>
            <a:r>
              <a:rPr lang="zh-CN" altLang="en-US">
                <a:solidFill>
                  <a:srgbClr val="000099"/>
                </a:solidFill>
                <a:latin typeface="Arial" pitchFamily="34" charset="0"/>
                <a:ea typeface="宋体" pitchFamily="2" charset="-122"/>
              </a:rPr>
              <a:t>        光谱灵敏度度与峰值波长</a:t>
            </a:r>
          </a:p>
        </p:txBody>
      </p:sp>
      <p:sp>
        <p:nvSpPr>
          <p:cNvPr id="45089" name="Text Box 11"/>
          <p:cNvSpPr txBox="1">
            <a:spLocks noChangeArrowheads="1"/>
          </p:cNvSpPr>
          <p:nvPr/>
        </p:nvSpPr>
        <p:spPr bwMode="auto">
          <a:xfrm>
            <a:off x="4367214" y="188913"/>
            <a:ext cx="93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t>S(</a:t>
            </a:r>
            <a:r>
              <a:rPr lang="el-GR" altLang="zh-CN" sz="2400"/>
              <a:t>λ</a:t>
            </a:r>
            <a:r>
              <a:rPr lang="en-US" altLang="zh-CN" sz="2400"/>
              <a:t>)</a:t>
            </a:r>
          </a:p>
        </p:txBody>
      </p:sp>
      <p:graphicFrame>
        <p:nvGraphicFramePr>
          <p:cNvPr id="45090" name="Object 42"/>
          <p:cNvGraphicFramePr>
            <a:graphicFrameLocks noChangeAspect="1"/>
          </p:cNvGraphicFramePr>
          <p:nvPr/>
        </p:nvGraphicFramePr>
        <p:xfrm>
          <a:off x="4697414" y="908050"/>
          <a:ext cx="5462587" cy="1016000"/>
        </p:xfrm>
        <a:graphic>
          <a:graphicData uri="http://schemas.openxmlformats.org/presentationml/2006/ole">
            <mc:AlternateContent xmlns:mc="http://schemas.openxmlformats.org/markup-compatibility/2006">
              <mc:Choice xmlns:v="urn:schemas-microsoft-com:vml" Requires="v">
                <p:oleObj spid="_x0000_s83974" name="公式" r:id="rId11" imgW="2387520" imgH="444240" progId="Equation.3">
                  <p:embed/>
                </p:oleObj>
              </mc:Choice>
              <mc:Fallback>
                <p:oleObj name="公式" r:id="rId11" imgW="2387520" imgH="444240" progId="Equation.3">
                  <p:embed/>
                  <p:pic>
                    <p:nvPicPr>
                      <p:cNvPr id="0" name=""/>
                      <p:cNvPicPr>
                        <a:picLocks noChangeAspect="1" noChangeArrowheads="1"/>
                      </p:cNvPicPr>
                      <p:nvPr/>
                    </p:nvPicPr>
                    <p:blipFill>
                      <a:blip r:embed="rId12"/>
                      <a:srcRect/>
                      <a:stretch>
                        <a:fillRect/>
                      </a:stretch>
                    </p:blipFill>
                    <p:spPr bwMode="auto">
                      <a:xfrm>
                        <a:off x="4697414" y="908050"/>
                        <a:ext cx="54625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91" name="AutoShape 13"/>
          <p:cNvSpPr>
            <a:spLocks noChangeArrowheads="1"/>
          </p:cNvSpPr>
          <p:nvPr/>
        </p:nvSpPr>
        <p:spPr bwMode="auto">
          <a:xfrm>
            <a:off x="7032625" y="260350"/>
            <a:ext cx="1150938" cy="431800"/>
          </a:xfrm>
          <a:prstGeom prst="wedgeRectCallout">
            <a:avLst>
              <a:gd name="adj1" fmla="val 40343"/>
              <a:gd name="adj2" fmla="val 115440"/>
            </a:avLst>
          </a:prstGeom>
          <a:solidFill>
            <a:schemeClr val="accent1"/>
          </a:solidFill>
          <a:ln w="9525">
            <a:solidFill>
              <a:schemeClr val="tx1"/>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r" eaLnBrk="1" hangingPunct="1">
              <a:spcBef>
                <a:spcPct val="0"/>
              </a:spcBef>
              <a:buFontTx/>
              <a:buNone/>
            </a:pPr>
            <a:r>
              <a:rPr lang="zh-CN" altLang="en-US" sz="1800"/>
              <a:t>器件反映</a:t>
            </a:r>
          </a:p>
        </p:txBody>
      </p:sp>
      <p:sp>
        <p:nvSpPr>
          <p:cNvPr id="45092" name="AutoShape 12"/>
          <p:cNvSpPr>
            <a:spLocks noChangeArrowheads="1"/>
          </p:cNvSpPr>
          <p:nvPr/>
        </p:nvSpPr>
        <p:spPr bwMode="auto">
          <a:xfrm>
            <a:off x="7319964" y="1916113"/>
            <a:ext cx="1728787" cy="360362"/>
          </a:xfrm>
          <a:prstGeom prst="wedgeRectCallout">
            <a:avLst>
              <a:gd name="adj1" fmla="val -9227"/>
              <a:gd name="adj2" fmla="val -80398"/>
            </a:avLst>
          </a:prstGeom>
          <a:solidFill>
            <a:schemeClr val="accent1"/>
          </a:solidFill>
          <a:ln w="9525">
            <a:solidFill>
              <a:schemeClr val="tx1"/>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zh-CN" altLang="en-US" sz="1800"/>
              <a:t>单色辐射通量</a:t>
            </a:r>
          </a:p>
        </p:txBody>
      </p:sp>
      <p:sp>
        <p:nvSpPr>
          <p:cNvPr id="2" name="TextBox 1"/>
          <p:cNvSpPr txBox="1"/>
          <p:nvPr/>
        </p:nvSpPr>
        <p:spPr>
          <a:xfrm>
            <a:off x="5352295" y="3133878"/>
            <a:ext cx="1107996" cy="369332"/>
          </a:xfrm>
          <a:prstGeom prst="rect">
            <a:avLst/>
          </a:prstGeom>
          <a:noFill/>
        </p:spPr>
        <p:txBody>
          <a:bodyPr wrap="none" rtlCol="0">
            <a:spAutoFit/>
          </a:bodyPr>
          <a:lstStyle/>
          <a:p>
            <a:r>
              <a:rPr lang="zh-CN" altLang="en-US" dirty="0">
                <a:solidFill>
                  <a:srgbClr val="FF0000"/>
                </a:solidFill>
              </a:rPr>
              <a:t>峰值波长</a:t>
            </a:r>
          </a:p>
        </p:txBody>
      </p:sp>
      <p:cxnSp>
        <p:nvCxnSpPr>
          <p:cNvPr id="4" name="直接箭头连接符 3"/>
          <p:cNvCxnSpPr/>
          <p:nvPr/>
        </p:nvCxnSpPr>
        <p:spPr>
          <a:xfrm flipH="1">
            <a:off x="4583115" y="3226212"/>
            <a:ext cx="769181" cy="92333"/>
          </a:xfrm>
          <a:prstGeom prst="straightConnector1">
            <a:avLst/>
          </a:prstGeom>
          <a:ln w="28575">
            <a:solidFill>
              <a:srgbClr val="33CC3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2" idx="1"/>
          </p:cNvCxnSpPr>
          <p:nvPr/>
        </p:nvCxnSpPr>
        <p:spPr>
          <a:xfrm flipH="1">
            <a:off x="4440239" y="3318545"/>
            <a:ext cx="912057" cy="424781"/>
          </a:xfrm>
          <a:prstGeom prst="straightConnector1">
            <a:avLst/>
          </a:prstGeom>
          <a:ln w="28575">
            <a:solidFill>
              <a:srgbClr val="0000CC"/>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 idx="1"/>
          </p:cNvCxnSpPr>
          <p:nvPr/>
        </p:nvCxnSpPr>
        <p:spPr>
          <a:xfrm flipH="1">
            <a:off x="5087939" y="3318545"/>
            <a:ext cx="264357" cy="424781"/>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7783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423593" y="764704"/>
                <a:ext cx="2791085" cy="369332"/>
              </a:xfrm>
              <a:prstGeom prst="rect">
                <a:avLst/>
              </a:prstGeom>
              <a:noFill/>
            </p:spPr>
            <p:txBody>
              <a:bodyPr wrap="none" rtlCol="0">
                <a:spAutoFit/>
              </a:bodyPr>
              <a:lstStyle/>
              <a:p>
                <a:r>
                  <a:rPr lang="en-US" altLang="zh-CN" dirty="0">
                    <a:solidFill>
                      <a:srgbClr val="FF0000"/>
                    </a:solidFill>
                  </a:rPr>
                  <a:t>3</a:t>
                </a:r>
                <a:r>
                  <a:rPr lang="zh-CN" altLang="en-US" dirty="0">
                    <a:solidFill>
                      <a:srgbClr val="FF0000"/>
                    </a:solidFill>
                  </a:rPr>
                  <a:t>、相对光谱灵敏度</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a:rPr>
                          <m:t> </m:t>
                        </m:r>
                        <m:r>
                          <a:rPr lang="en-US" altLang="zh-CN" b="1" i="1">
                            <a:solidFill>
                              <a:srgbClr val="FF0000"/>
                            </a:solidFill>
                            <a:latin typeface="Cambria Math"/>
                          </a:rPr>
                          <m:t>𝑺</m:t>
                        </m:r>
                      </m:e>
                      <m:sub>
                        <m:r>
                          <a:rPr lang="en-US" altLang="zh-CN" b="1" i="1">
                            <a:solidFill>
                              <a:srgbClr val="FF0000"/>
                            </a:solidFill>
                            <a:latin typeface="Cambria Math"/>
                          </a:rPr>
                          <m:t>𝒓</m:t>
                        </m:r>
                      </m:sub>
                    </m:sSub>
                    <m:r>
                      <a:rPr lang="en-US" altLang="zh-CN" b="1" i="1">
                        <a:solidFill>
                          <a:srgbClr val="FF0000"/>
                        </a:solidFill>
                        <a:latin typeface="Cambria Math"/>
                      </a:rPr>
                      <m:t>(</m:t>
                    </m:r>
                  </m:oMath>
                </a14:m>
                <a:r>
                  <a:rPr lang="zh-CN" altLang="en-US" dirty="0">
                    <a:solidFill>
                      <a:srgbClr val="FF0000"/>
                    </a:solidFill>
                  </a:rPr>
                  <a:t>𝛌</a:t>
                </a:r>
                <a:r>
                  <a:rPr lang="en-US" altLang="zh-CN" dirty="0">
                    <a:solidFill>
                      <a:srgbClr val="FF0000"/>
                    </a:solidFill>
                  </a:rPr>
                  <a:t>) </a:t>
                </a:r>
                <a:endParaRPr lang="zh-CN" altLang="en-US"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423593" y="764704"/>
                <a:ext cx="2791085" cy="369332"/>
              </a:xfrm>
              <a:prstGeom prst="rect">
                <a:avLst/>
              </a:prstGeom>
              <a:blipFill>
                <a:blip r:embed="rId2"/>
                <a:stretch>
                  <a:fillRect l="-1969" t="-13115" r="-438"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264145" y="1244950"/>
                <a:ext cx="1704954"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a:rPr>
                            <m:t>𝑺</m:t>
                          </m:r>
                        </m:e>
                        <m:sub>
                          <m:r>
                            <a:rPr lang="en-US" altLang="zh-CN" b="1" i="1">
                              <a:latin typeface="Cambria Math"/>
                            </a:rPr>
                            <m:t>𝒓</m:t>
                          </m:r>
                        </m:sub>
                      </m:sSub>
                      <m:r>
                        <a:rPr lang="en-US" altLang="zh-CN" b="1" i="1">
                          <a:latin typeface="Cambria Math"/>
                        </a:rPr>
                        <m:t>(</m:t>
                      </m:r>
                      <m:r>
                        <a:rPr lang="zh-CN" altLang="en-US" b="1" i="1">
                          <a:latin typeface="Cambria Math"/>
                        </a:rPr>
                        <m:t>𝜆</m:t>
                      </m:r>
                      <m:r>
                        <a:rPr lang="en-US" altLang="zh-CN" b="1" i="1">
                          <a:latin typeface="Cambria Math"/>
                        </a:rPr>
                        <m:t>)</m:t>
                      </m:r>
                      <m:r>
                        <a:rPr lang="en-US" altLang="zh-CN" i="1">
                          <a:latin typeface="Cambria Math"/>
                        </a:rPr>
                        <m:t>=</m:t>
                      </m:r>
                      <m:f>
                        <m:fPr>
                          <m:ctrlPr>
                            <a:rPr lang="en-US" altLang="zh-CN" i="1">
                              <a:latin typeface="Cambria Math" panose="02040503050406030204" pitchFamily="18" charset="0"/>
                            </a:rPr>
                          </m:ctrlPr>
                        </m:fPr>
                        <m:num>
                          <m:r>
                            <a:rPr lang="en-US" altLang="zh-CN" b="1" i="1">
                              <a:latin typeface="Cambria Math"/>
                            </a:rPr>
                            <m:t>𝑺</m:t>
                          </m:r>
                          <m:r>
                            <a:rPr lang="en-US" altLang="zh-CN" b="1" i="1">
                              <a:latin typeface="Cambria Math"/>
                            </a:rPr>
                            <m:t>(</m:t>
                          </m:r>
                          <m:r>
                            <a:rPr lang="zh-CN" altLang="en-US" b="1" i="1">
                              <a:latin typeface="Cambria Math"/>
                            </a:rPr>
                            <m:t>𝜆</m:t>
                          </m:r>
                          <m:r>
                            <a:rPr lang="en-US" altLang="zh-CN" b="1" i="1">
                              <a:latin typeface="Cambria Math"/>
                            </a:rPr>
                            <m:t>)</m:t>
                          </m:r>
                        </m:num>
                        <m:den>
                          <m:r>
                            <a:rPr lang="en-US" altLang="zh-CN" b="1" i="1">
                              <a:latin typeface="Cambria Math"/>
                            </a:rPr>
                            <m:t>𝑺</m:t>
                          </m:r>
                          <m:r>
                            <a:rPr lang="en-US" altLang="zh-CN" b="1" i="1">
                              <a:latin typeface="Cambria Math"/>
                            </a:rPr>
                            <m:t>(</m:t>
                          </m:r>
                          <m:sSub>
                            <m:sSubPr>
                              <m:ctrlPr>
                                <a:rPr lang="en-US" altLang="zh-CN" b="1" i="1">
                                  <a:latin typeface="Cambria Math" panose="02040503050406030204" pitchFamily="18" charset="0"/>
                                </a:rPr>
                              </m:ctrlPr>
                            </m:sSubPr>
                            <m:e>
                              <m:r>
                                <a:rPr lang="zh-CN" altLang="en-US" b="1" i="1">
                                  <a:latin typeface="Cambria Math"/>
                                </a:rPr>
                                <m:t>𝜆</m:t>
                              </m:r>
                            </m:e>
                            <m:sub>
                              <m:r>
                                <a:rPr lang="en-US" altLang="zh-CN" b="1" i="1">
                                  <a:latin typeface="Cambria Math"/>
                                </a:rPr>
                                <m:t>𝒎</m:t>
                              </m:r>
                            </m:sub>
                          </m:sSub>
                          <m:r>
                            <a:rPr lang="en-US" altLang="zh-CN" b="1" i="1">
                              <a:latin typeface="Cambria Math"/>
                            </a:rPr>
                            <m:t>)</m:t>
                          </m:r>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64145" y="1244950"/>
                <a:ext cx="1704954" cy="669094"/>
              </a:xfrm>
              <a:prstGeom prst="rect">
                <a:avLst/>
              </a:prstGeom>
              <a:blipFill>
                <a:blip r:embed="rId3"/>
                <a:stretch>
                  <a:fillRect/>
                </a:stretch>
              </a:blipFill>
            </p:spPr>
            <p:txBody>
              <a:bodyPr/>
              <a:lstStyle/>
              <a:p>
                <a:r>
                  <a:rPr lang="zh-CN" altLang="en-US">
                    <a:noFill/>
                  </a:rPr>
                  <a:t> </a:t>
                </a:r>
              </a:p>
            </p:txBody>
          </p:sp>
        </mc:Fallback>
      </mc:AlternateContent>
      <p:cxnSp>
        <p:nvCxnSpPr>
          <p:cNvPr id="5" name="直接连接符 4"/>
          <p:cNvCxnSpPr/>
          <p:nvPr/>
        </p:nvCxnSpPr>
        <p:spPr>
          <a:xfrm>
            <a:off x="2423592" y="3501008"/>
            <a:ext cx="24482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19936" y="3501008"/>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647728" y="2106276"/>
            <a:ext cx="36004" cy="16827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888088" y="2106276"/>
            <a:ext cx="0" cy="16827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95600" y="5157192"/>
            <a:ext cx="23762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47728" y="4221088"/>
            <a:ext cx="0" cy="1440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19936" y="5157192"/>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88088" y="4221088"/>
            <a:ext cx="0" cy="1440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639616" y="4437112"/>
            <a:ext cx="561662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472265" y="4206279"/>
            <a:ext cx="800219" cy="369332"/>
          </a:xfrm>
          <a:prstGeom prst="rect">
            <a:avLst/>
          </a:prstGeom>
          <a:noFill/>
        </p:spPr>
        <p:txBody>
          <a:bodyPr wrap="none" rtlCol="0">
            <a:spAutoFit/>
          </a:bodyPr>
          <a:lstStyle/>
          <a:p>
            <a:r>
              <a:rPr lang="en-US" altLang="zh-CN" dirty="0"/>
              <a:t>(100%)</a:t>
            </a:r>
            <a:endParaRPr lang="zh-CN" altLang="en-US" dirty="0"/>
          </a:p>
        </p:txBody>
      </p:sp>
      <p:sp>
        <p:nvSpPr>
          <p:cNvPr id="28" name="任意多边形 27"/>
          <p:cNvSpPr/>
          <p:nvPr/>
        </p:nvSpPr>
        <p:spPr>
          <a:xfrm>
            <a:off x="6165274" y="2421797"/>
            <a:ext cx="1662545" cy="1014131"/>
          </a:xfrm>
          <a:custGeom>
            <a:avLst/>
            <a:gdLst>
              <a:gd name="connsiteX0" fmla="*/ 0 w 1662545"/>
              <a:gd name="connsiteY0" fmla="*/ 1014131 h 1014131"/>
              <a:gd name="connsiteX1" fmla="*/ 360218 w 1662545"/>
              <a:gd name="connsiteY1" fmla="*/ 903295 h 1014131"/>
              <a:gd name="connsiteX2" fmla="*/ 568036 w 1662545"/>
              <a:gd name="connsiteY2" fmla="*/ 404531 h 1014131"/>
              <a:gd name="connsiteX3" fmla="*/ 637309 w 1662545"/>
              <a:gd name="connsiteY3" fmla="*/ 58168 h 1014131"/>
              <a:gd name="connsiteX4" fmla="*/ 720436 w 1662545"/>
              <a:gd name="connsiteY4" fmla="*/ 2749 h 1014131"/>
              <a:gd name="connsiteX5" fmla="*/ 845127 w 1662545"/>
              <a:gd name="connsiteY5" fmla="*/ 85877 h 1014131"/>
              <a:gd name="connsiteX6" fmla="*/ 1039091 w 1662545"/>
              <a:gd name="connsiteY6" fmla="*/ 709331 h 1014131"/>
              <a:gd name="connsiteX7" fmla="*/ 1662545 w 1662545"/>
              <a:gd name="connsiteY7" fmla="*/ 972568 h 101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545" h="1014131">
                <a:moveTo>
                  <a:pt x="0" y="1014131"/>
                </a:moveTo>
                <a:cubicBezTo>
                  <a:pt x="132772" y="1009513"/>
                  <a:pt x="265545" y="1004895"/>
                  <a:pt x="360218" y="903295"/>
                </a:cubicBezTo>
                <a:cubicBezTo>
                  <a:pt x="454891" y="801695"/>
                  <a:pt x="521854" y="545386"/>
                  <a:pt x="568036" y="404531"/>
                </a:cubicBezTo>
                <a:cubicBezTo>
                  <a:pt x="614218" y="263676"/>
                  <a:pt x="611909" y="125132"/>
                  <a:pt x="637309" y="58168"/>
                </a:cubicBezTo>
                <a:cubicBezTo>
                  <a:pt x="662709" y="-8796"/>
                  <a:pt x="685800" y="-1869"/>
                  <a:pt x="720436" y="2749"/>
                </a:cubicBezTo>
                <a:cubicBezTo>
                  <a:pt x="755072" y="7367"/>
                  <a:pt x="792018" y="-31887"/>
                  <a:pt x="845127" y="85877"/>
                </a:cubicBezTo>
                <a:cubicBezTo>
                  <a:pt x="898236" y="203641"/>
                  <a:pt x="902855" y="561549"/>
                  <a:pt x="1039091" y="709331"/>
                </a:cubicBezTo>
                <a:cubicBezTo>
                  <a:pt x="1175327" y="857113"/>
                  <a:pt x="1418936" y="914840"/>
                  <a:pt x="1662545" y="972568"/>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2798619" y="2687659"/>
            <a:ext cx="1690255" cy="678997"/>
          </a:xfrm>
          <a:custGeom>
            <a:avLst/>
            <a:gdLst>
              <a:gd name="connsiteX0" fmla="*/ 0 w 1690255"/>
              <a:gd name="connsiteY0" fmla="*/ 678997 h 678997"/>
              <a:gd name="connsiteX1" fmla="*/ 304800 w 1690255"/>
              <a:gd name="connsiteY1" fmla="*/ 595869 h 678997"/>
              <a:gd name="connsiteX2" fmla="*/ 512618 w 1690255"/>
              <a:gd name="connsiteY2" fmla="*/ 249506 h 678997"/>
              <a:gd name="connsiteX3" fmla="*/ 637309 w 1690255"/>
              <a:gd name="connsiteY3" fmla="*/ 69397 h 678997"/>
              <a:gd name="connsiteX4" fmla="*/ 872837 w 1690255"/>
              <a:gd name="connsiteY4" fmla="*/ 124 h 678997"/>
              <a:gd name="connsiteX5" fmla="*/ 1149927 w 1690255"/>
              <a:gd name="connsiteY5" fmla="*/ 83251 h 678997"/>
              <a:gd name="connsiteX6" fmla="*/ 1399309 w 1690255"/>
              <a:gd name="connsiteY6" fmla="*/ 471178 h 678997"/>
              <a:gd name="connsiteX7" fmla="*/ 1690255 w 1690255"/>
              <a:gd name="connsiteY7" fmla="*/ 651287 h 678997"/>
              <a:gd name="connsiteX8" fmla="*/ 1690255 w 1690255"/>
              <a:gd name="connsiteY8" fmla="*/ 651287 h 6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255" h="678997">
                <a:moveTo>
                  <a:pt x="0" y="678997"/>
                </a:moveTo>
                <a:cubicBezTo>
                  <a:pt x="109682" y="673224"/>
                  <a:pt x="219364" y="667451"/>
                  <a:pt x="304800" y="595869"/>
                </a:cubicBezTo>
                <a:cubicBezTo>
                  <a:pt x="390236" y="524287"/>
                  <a:pt x="457200" y="337251"/>
                  <a:pt x="512618" y="249506"/>
                </a:cubicBezTo>
                <a:cubicBezTo>
                  <a:pt x="568036" y="161761"/>
                  <a:pt x="577273" y="110961"/>
                  <a:pt x="637309" y="69397"/>
                </a:cubicBezTo>
                <a:cubicBezTo>
                  <a:pt x="697345" y="27833"/>
                  <a:pt x="787401" y="-2185"/>
                  <a:pt x="872837" y="124"/>
                </a:cubicBezTo>
                <a:cubicBezTo>
                  <a:pt x="958273" y="2433"/>
                  <a:pt x="1062182" y="4742"/>
                  <a:pt x="1149927" y="83251"/>
                </a:cubicBezTo>
                <a:cubicBezTo>
                  <a:pt x="1237672" y="161760"/>
                  <a:pt x="1309254" y="376505"/>
                  <a:pt x="1399309" y="471178"/>
                </a:cubicBezTo>
                <a:cubicBezTo>
                  <a:pt x="1489364" y="565851"/>
                  <a:pt x="1690255" y="651287"/>
                  <a:pt x="1690255" y="651287"/>
                </a:cubicBezTo>
                <a:lnTo>
                  <a:pt x="1690255" y="651287"/>
                </a:ln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CC"/>
              </a:solidFill>
            </a:endParaRPr>
          </a:p>
        </p:txBody>
      </p:sp>
      <p:cxnSp>
        <p:nvCxnSpPr>
          <p:cNvPr id="34" name="直接连接符 33"/>
          <p:cNvCxnSpPr/>
          <p:nvPr/>
        </p:nvCxnSpPr>
        <p:spPr>
          <a:xfrm>
            <a:off x="2639616" y="2687658"/>
            <a:ext cx="383353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2826327" y="4442538"/>
            <a:ext cx="1620982" cy="642081"/>
          </a:xfrm>
          <a:custGeom>
            <a:avLst/>
            <a:gdLst>
              <a:gd name="connsiteX0" fmla="*/ 0 w 1620982"/>
              <a:gd name="connsiteY0" fmla="*/ 642081 h 642081"/>
              <a:gd name="connsiteX1" fmla="*/ 290946 w 1620982"/>
              <a:gd name="connsiteY1" fmla="*/ 572808 h 642081"/>
              <a:gd name="connsiteX2" fmla="*/ 374073 w 1620982"/>
              <a:gd name="connsiteY2" fmla="*/ 364990 h 642081"/>
              <a:gd name="connsiteX3" fmla="*/ 498764 w 1620982"/>
              <a:gd name="connsiteY3" fmla="*/ 143318 h 642081"/>
              <a:gd name="connsiteX4" fmla="*/ 692728 w 1620982"/>
              <a:gd name="connsiteY4" fmla="*/ 32481 h 642081"/>
              <a:gd name="connsiteX5" fmla="*/ 831273 w 1620982"/>
              <a:gd name="connsiteY5" fmla="*/ 4772 h 642081"/>
              <a:gd name="connsiteX6" fmla="*/ 1122218 w 1620982"/>
              <a:gd name="connsiteY6" fmla="*/ 115608 h 642081"/>
              <a:gd name="connsiteX7" fmla="*/ 1343891 w 1620982"/>
              <a:gd name="connsiteY7" fmla="*/ 461972 h 642081"/>
              <a:gd name="connsiteX8" fmla="*/ 1620982 w 1620982"/>
              <a:gd name="connsiteY8" fmla="*/ 586663 h 642081"/>
              <a:gd name="connsiteX9" fmla="*/ 1620982 w 1620982"/>
              <a:gd name="connsiteY9" fmla="*/ 586663 h 64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982" h="642081">
                <a:moveTo>
                  <a:pt x="0" y="642081"/>
                </a:moveTo>
                <a:cubicBezTo>
                  <a:pt x="114300" y="630535"/>
                  <a:pt x="228601" y="618990"/>
                  <a:pt x="290946" y="572808"/>
                </a:cubicBezTo>
                <a:cubicBezTo>
                  <a:pt x="353291" y="526626"/>
                  <a:pt x="339437" y="436572"/>
                  <a:pt x="374073" y="364990"/>
                </a:cubicBezTo>
                <a:cubicBezTo>
                  <a:pt x="408709" y="293408"/>
                  <a:pt x="445655" y="198736"/>
                  <a:pt x="498764" y="143318"/>
                </a:cubicBezTo>
                <a:cubicBezTo>
                  <a:pt x="551873" y="87900"/>
                  <a:pt x="637310" y="55572"/>
                  <a:pt x="692728" y="32481"/>
                </a:cubicBezTo>
                <a:cubicBezTo>
                  <a:pt x="748146" y="9390"/>
                  <a:pt x="759691" y="-9083"/>
                  <a:pt x="831273" y="4772"/>
                </a:cubicBezTo>
                <a:cubicBezTo>
                  <a:pt x="902855" y="18626"/>
                  <a:pt x="1036782" y="39408"/>
                  <a:pt x="1122218" y="115608"/>
                </a:cubicBezTo>
                <a:cubicBezTo>
                  <a:pt x="1207654" y="191808"/>
                  <a:pt x="1260764" y="383463"/>
                  <a:pt x="1343891" y="461972"/>
                </a:cubicBezTo>
                <a:cubicBezTo>
                  <a:pt x="1427018" y="540481"/>
                  <a:pt x="1620982" y="586663"/>
                  <a:pt x="1620982" y="586663"/>
                </a:cubicBezTo>
                <a:lnTo>
                  <a:pt x="1620982" y="586663"/>
                </a:ln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6317674" y="4447310"/>
            <a:ext cx="1302327" cy="637309"/>
          </a:xfrm>
          <a:custGeom>
            <a:avLst/>
            <a:gdLst>
              <a:gd name="connsiteX0" fmla="*/ 0 w 1302327"/>
              <a:gd name="connsiteY0" fmla="*/ 623455 h 637309"/>
              <a:gd name="connsiteX1" fmla="*/ 221672 w 1302327"/>
              <a:gd name="connsiteY1" fmla="*/ 581891 h 637309"/>
              <a:gd name="connsiteX2" fmla="*/ 360218 w 1302327"/>
              <a:gd name="connsiteY2" fmla="*/ 304800 h 637309"/>
              <a:gd name="connsiteX3" fmla="*/ 429491 w 1302327"/>
              <a:gd name="connsiteY3" fmla="*/ 83127 h 637309"/>
              <a:gd name="connsiteX4" fmla="*/ 554182 w 1302327"/>
              <a:gd name="connsiteY4" fmla="*/ 0 h 637309"/>
              <a:gd name="connsiteX5" fmla="*/ 678872 w 1302327"/>
              <a:gd name="connsiteY5" fmla="*/ 69273 h 637309"/>
              <a:gd name="connsiteX6" fmla="*/ 762000 w 1302327"/>
              <a:gd name="connsiteY6" fmla="*/ 290946 h 637309"/>
              <a:gd name="connsiteX7" fmla="*/ 900545 w 1302327"/>
              <a:gd name="connsiteY7" fmla="*/ 484909 h 637309"/>
              <a:gd name="connsiteX8" fmla="*/ 1149927 w 1302327"/>
              <a:gd name="connsiteY8" fmla="*/ 609600 h 637309"/>
              <a:gd name="connsiteX9" fmla="*/ 1302327 w 1302327"/>
              <a:gd name="connsiteY9" fmla="*/ 637309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2327" h="637309">
                <a:moveTo>
                  <a:pt x="0" y="623455"/>
                </a:moveTo>
                <a:cubicBezTo>
                  <a:pt x="80818" y="629227"/>
                  <a:pt x="161636" y="635000"/>
                  <a:pt x="221672" y="581891"/>
                </a:cubicBezTo>
                <a:cubicBezTo>
                  <a:pt x="281708" y="528782"/>
                  <a:pt x="325582" y="387927"/>
                  <a:pt x="360218" y="304800"/>
                </a:cubicBezTo>
                <a:cubicBezTo>
                  <a:pt x="394855" y="221673"/>
                  <a:pt x="397164" y="133927"/>
                  <a:pt x="429491" y="83127"/>
                </a:cubicBezTo>
                <a:cubicBezTo>
                  <a:pt x="461818" y="32327"/>
                  <a:pt x="512619" y="2309"/>
                  <a:pt x="554182" y="0"/>
                </a:cubicBezTo>
                <a:cubicBezTo>
                  <a:pt x="595746" y="-2309"/>
                  <a:pt x="644236" y="20782"/>
                  <a:pt x="678872" y="69273"/>
                </a:cubicBezTo>
                <a:cubicBezTo>
                  <a:pt x="713508" y="117764"/>
                  <a:pt x="725055" y="221674"/>
                  <a:pt x="762000" y="290946"/>
                </a:cubicBezTo>
                <a:cubicBezTo>
                  <a:pt x="798945" y="360218"/>
                  <a:pt x="835891" y="431800"/>
                  <a:pt x="900545" y="484909"/>
                </a:cubicBezTo>
                <a:cubicBezTo>
                  <a:pt x="965199" y="538018"/>
                  <a:pt x="1082963" y="584200"/>
                  <a:pt x="1149927" y="609600"/>
                </a:cubicBezTo>
                <a:cubicBezTo>
                  <a:pt x="1216891" y="635000"/>
                  <a:pt x="1259609" y="636154"/>
                  <a:pt x="1302327" y="637309"/>
                </a:cubicBezTo>
              </a:path>
            </a:pathLst>
          </a:custGeom>
          <a:noFill/>
          <a:ln w="38100">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0" name="矩形 39"/>
              <p:cNvSpPr/>
              <p:nvPr/>
            </p:nvSpPr>
            <p:spPr>
              <a:xfrm>
                <a:off x="7933909" y="4206278"/>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 </m:t>
                          </m:r>
                          <m:r>
                            <a:rPr lang="en-US" altLang="zh-CN" i="1">
                              <a:latin typeface="Cambria Math"/>
                            </a:rPr>
                            <m:t>𝑺</m:t>
                          </m:r>
                        </m:e>
                        <m:sub>
                          <m:r>
                            <a:rPr lang="en-US" altLang="zh-CN" i="1">
                              <a:latin typeface="Cambria Math"/>
                            </a:rPr>
                            <m:t>𝒓</m:t>
                          </m:r>
                        </m:sub>
                      </m:sSub>
                    </m:oMath>
                  </m:oMathPara>
                </a14:m>
                <a:endParaRPr lang="zh-CN" altLang="en-US" dirty="0"/>
              </a:p>
            </p:txBody>
          </p:sp>
        </mc:Choice>
        <mc:Fallback xmlns="">
          <p:sp>
            <p:nvSpPr>
              <p:cNvPr id="40" name="矩形 39"/>
              <p:cNvSpPr>
                <a:spLocks noRot="1" noChangeAspect="1" noMove="1" noResize="1" noEditPoints="1" noAdjustHandles="1" noChangeArrowheads="1" noChangeShapeType="1" noTextEdit="1"/>
              </p:cNvSpPr>
              <p:nvPr/>
            </p:nvSpPr>
            <p:spPr>
              <a:xfrm>
                <a:off x="7933909" y="4206278"/>
                <a:ext cx="529247" cy="369332"/>
              </a:xfrm>
              <a:prstGeom prst="rect">
                <a:avLst/>
              </a:prstGeom>
              <a:blipFill>
                <a:blip r:embed="rId4"/>
                <a:stretch>
                  <a:fillRect/>
                </a:stretch>
              </a:blipFill>
            </p:spPr>
            <p:txBody>
              <a:bodyPr/>
              <a:lstStyle/>
              <a:p>
                <a:r>
                  <a:rPr lang="zh-CN" altLang="en-US">
                    <a:noFill/>
                  </a:rPr>
                  <a:t> </a:t>
                </a:r>
              </a:p>
            </p:txBody>
          </p:sp>
        </mc:Fallback>
      </mc:AlternateContent>
      <p:sp>
        <p:nvSpPr>
          <p:cNvPr id="41" name="TextBox 40"/>
          <p:cNvSpPr txBox="1"/>
          <p:nvPr/>
        </p:nvSpPr>
        <p:spPr>
          <a:xfrm>
            <a:off x="6407282" y="1444780"/>
            <a:ext cx="665567" cy="369332"/>
          </a:xfrm>
          <a:prstGeom prst="rect">
            <a:avLst/>
          </a:prstGeom>
          <a:noFill/>
        </p:spPr>
        <p:txBody>
          <a:bodyPr wrap="none" rtlCol="0">
            <a:spAutoFit/>
          </a:bodyPr>
          <a:lstStyle/>
          <a:p>
            <a:r>
              <a:rPr lang="en-US" altLang="zh-CN" dirty="0"/>
              <a:t>100%</a:t>
            </a:r>
            <a:endParaRPr lang="zh-CN" altLang="en-US" dirty="0"/>
          </a:p>
        </p:txBody>
      </p:sp>
      <p:cxnSp>
        <p:nvCxnSpPr>
          <p:cNvPr id="43" name="直接连接符 42"/>
          <p:cNvCxnSpPr/>
          <p:nvPr/>
        </p:nvCxnSpPr>
        <p:spPr>
          <a:xfrm>
            <a:off x="3935760" y="2421796"/>
            <a:ext cx="43204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44"/>
              <p:cNvSpPr/>
              <p:nvPr/>
            </p:nvSpPr>
            <p:spPr>
              <a:xfrm>
                <a:off x="7497892" y="2126771"/>
                <a:ext cx="862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33CC33"/>
                          </a:solidFill>
                          <a:latin typeface="Cambria Math"/>
                        </a:rPr>
                        <m:t>𝑺</m:t>
                      </m:r>
                      <m:r>
                        <a:rPr lang="en-US" altLang="zh-CN" i="1">
                          <a:solidFill>
                            <a:srgbClr val="33CC33"/>
                          </a:solidFill>
                          <a:latin typeface="Cambria Math"/>
                        </a:rPr>
                        <m:t>(</m:t>
                      </m:r>
                      <m:sSub>
                        <m:sSubPr>
                          <m:ctrlPr>
                            <a:rPr lang="en-US" altLang="zh-CN" i="1">
                              <a:solidFill>
                                <a:srgbClr val="33CC33"/>
                              </a:solidFill>
                              <a:latin typeface="Cambria Math" panose="02040503050406030204" pitchFamily="18" charset="0"/>
                            </a:rPr>
                          </m:ctrlPr>
                        </m:sSubPr>
                        <m:e>
                          <m:r>
                            <a:rPr lang="zh-CN" altLang="en-US" i="1">
                              <a:solidFill>
                                <a:srgbClr val="33CC33"/>
                              </a:solidFill>
                              <a:latin typeface="Cambria Math"/>
                            </a:rPr>
                            <m:t>𝜆</m:t>
                          </m:r>
                        </m:e>
                        <m:sub>
                          <m:r>
                            <a:rPr lang="en-US" altLang="zh-CN" i="1">
                              <a:solidFill>
                                <a:srgbClr val="33CC33"/>
                              </a:solidFill>
                              <a:latin typeface="Cambria Math"/>
                            </a:rPr>
                            <m:t>𝒎</m:t>
                          </m:r>
                        </m:sub>
                      </m:sSub>
                      <m:r>
                        <a:rPr lang="en-US" altLang="zh-CN" i="1">
                          <a:solidFill>
                            <a:srgbClr val="33CC33"/>
                          </a:solidFill>
                          <a:latin typeface="Cambria Math"/>
                        </a:rPr>
                        <m:t>)</m:t>
                      </m:r>
                    </m:oMath>
                  </m:oMathPara>
                </a14:m>
                <a:endParaRPr lang="zh-CN" altLang="en-US" dirty="0">
                  <a:solidFill>
                    <a:srgbClr val="33CC33"/>
                  </a:solidFill>
                  <a:latin typeface="微软雅黑" panose="020B0503020204020204" pitchFamily="34" charset="-122"/>
                  <a:ea typeface="微软雅黑" panose="020B0503020204020204" pitchFamily="34" charset="-122"/>
                </a:endParaRPr>
              </a:p>
            </p:txBody>
          </p:sp>
        </mc:Choice>
        <mc:Fallback xmlns="">
          <p:sp>
            <p:nvSpPr>
              <p:cNvPr id="45" name="矩形 44"/>
              <p:cNvSpPr>
                <a:spLocks noRot="1" noChangeAspect="1" noMove="1" noResize="1" noEditPoints="1" noAdjustHandles="1" noChangeArrowheads="1" noChangeShapeType="1" noTextEdit="1"/>
              </p:cNvSpPr>
              <p:nvPr/>
            </p:nvSpPr>
            <p:spPr>
              <a:xfrm>
                <a:off x="7497892" y="2126771"/>
                <a:ext cx="862672" cy="369332"/>
              </a:xfrm>
              <a:prstGeom prst="rect">
                <a:avLst/>
              </a:prstGeom>
              <a:blipFill>
                <a:blip r:embed="rId5"/>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738274" y="2671571"/>
                <a:ext cx="862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0000CC"/>
                          </a:solidFill>
                          <a:latin typeface="Cambria Math"/>
                        </a:rPr>
                        <m:t>𝑺</m:t>
                      </m:r>
                      <m:r>
                        <a:rPr lang="en-US" altLang="zh-CN" i="1">
                          <a:solidFill>
                            <a:srgbClr val="0000CC"/>
                          </a:solidFill>
                          <a:latin typeface="Cambria Math"/>
                        </a:rPr>
                        <m:t>(</m:t>
                      </m:r>
                      <m:sSub>
                        <m:sSubPr>
                          <m:ctrlPr>
                            <a:rPr lang="en-US" altLang="zh-CN" i="1">
                              <a:solidFill>
                                <a:srgbClr val="0000CC"/>
                              </a:solidFill>
                              <a:latin typeface="Cambria Math" panose="02040503050406030204" pitchFamily="18" charset="0"/>
                            </a:rPr>
                          </m:ctrlPr>
                        </m:sSubPr>
                        <m:e>
                          <m:r>
                            <a:rPr lang="zh-CN" altLang="en-US" i="1">
                              <a:solidFill>
                                <a:srgbClr val="0000CC"/>
                              </a:solidFill>
                              <a:latin typeface="Cambria Math"/>
                            </a:rPr>
                            <m:t>𝜆</m:t>
                          </m:r>
                        </m:e>
                        <m:sub>
                          <m:r>
                            <a:rPr lang="en-US" altLang="zh-CN" i="1">
                              <a:solidFill>
                                <a:srgbClr val="0000CC"/>
                              </a:solidFill>
                              <a:latin typeface="Cambria Math"/>
                            </a:rPr>
                            <m:t>𝒎</m:t>
                          </m:r>
                        </m:sub>
                      </m:sSub>
                      <m:r>
                        <a:rPr lang="en-US" altLang="zh-CN" i="1">
                          <a:solidFill>
                            <a:srgbClr val="0000CC"/>
                          </a:solidFill>
                          <a:latin typeface="Cambria Math"/>
                        </a:rPr>
                        <m:t>)</m:t>
                      </m:r>
                    </m:oMath>
                  </m:oMathPara>
                </a14:m>
                <a:endParaRPr lang="zh-CN" altLang="en-US" dirty="0">
                  <a:solidFill>
                    <a:srgbClr val="0000CC"/>
                  </a:solidFill>
                  <a:latin typeface="微软雅黑" panose="020B0503020204020204" pitchFamily="34" charset="-122"/>
                  <a:ea typeface="微软雅黑" panose="020B0503020204020204" pitchFamily="34" charset="-122"/>
                </a:endParaRPr>
              </a:p>
            </p:txBody>
          </p:sp>
        </mc:Choice>
        <mc:Fallback xmlns="">
          <p:sp>
            <p:nvSpPr>
              <p:cNvPr id="46" name="矩形 45"/>
              <p:cNvSpPr>
                <a:spLocks noRot="1" noChangeAspect="1" noMove="1" noResize="1" noEditPoints="1" noAdjustHandles="1" noChangeArrowheads="1" noChangeShapeType="1" noTextEdit="1"/>
              </p:cNvSpPr>
              <p:nvPr/>
            </p:nvSpPr>
            <p:spPr>
              <a:xfrm>
                <a:off x="1738274" y="2671571"/>
                <a:ext cx="862672" cy="369332"/>
              </a:xfrm>
              <a:prstGeom prst="rect">
                <a:avLst/>
              </a:prstGeom>
              <a:blipFill>
                <a:blip r:embed="rId6"/>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44898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1847850" y="260350"/>
            <a:ext cx="8281988"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buFontTx/>
              <a:buNone/>
            </a:pPr>
            <a:r>
              <a:rPr lang="en-US" altLang="zh-CN" sz="2400" dirty="0">
                <a:solidFill>
                  <a:srgbClr val="FF0000"/>
                </a:solidFill>
                <a:latin typeface="华文中宋" pitchFamily="2" charset="-122"/>
                <a:ea typeface="华文中宋" pitchFamily="2" charset="-122"/>
              </a:rPr>
              <a:t>3 .</a:t>
            </a:r>
            <a:r>
              <a:rPr lang="zh-CN" altLang="en-US" sz="2400" dirty="0">
                <a:solidFill>
                  <a:srgbClr val="FF0000"/>
                </a:solidFill>
                <a:latin typeface="华文中宋" pitchFamily="2" charset="-122"/>
                <a:ea typeface="华文中宋" pitchFamily="2" charset="-122"/>
              </a:rPr>
              <a:t>频率特性</a:t>
            </a:r>
            <a:r>
              <a:rPr lang="zh-CN" altLang="en-US" sz="2800" dirty="0">
                <a:solidFill>
                  <a:srgbClr val="000099"/>
                </a:solidFill>
              </a:rPr>
              <a:t>：</a:t>
            </a:r>
          </a:p>
          <a:p>
            <a:pPr eaLnBrk="1" hangingPunct="1">
              <a:buFontTx/>
              <a:buNone/>
            </a:pPr>
            <a:r>
              <a:rPr lang="zh-CN" altLang="en-US" sz="2400" dirty="0">
                <a:solidFill>
                  <a:srgbClr val="0000CC"/>
                </a:solidFill>
                <a:latin typeface="微软雅黑" panose="020B0503020204020204" pitchFamily="34" charset="-122"/>
                <a:ea typeface="微软雅黑" panose="020B0503020204020204" pitchFamily="34" charset="-122"/>
              </a:rPr>
              <a:t>   定义</a:t>
            </a:r>
            <a:r>
              <a:rPr lang="zh-CN" altLang="en-US" sz="2400" dirty="0">
                <a:solidFill>
                  <a:srgbClr val="0000CC"/>
                </a:solidFill>
              </a:rPr>
              <a:t>：</a:t>
            </a:r>
            <a:r>
              <a:rPr lang="zh-CN" altLang="en-US" sz="2400" dirty="0"/>
              <a:t>              随入射辐射通量的调制频</a:t>
            </a:r>
          </a:p>
          <a:p>
            <a:pPr eaLnBrk="1" hangingPunct="1">
              <a:buFontTx/>
              <a:buNone/>
            </a:pPr>
            <a:r>
              <a:rPr lang="zh-CN" altLang="en-US" sz="2400" dirty="0"/>
              <a:t>             率变化的特性。</a:t>
            </a:r>
          </a:p>
          <a:p>
            <a:pPr eaLnBrk="1" hangingPunct="1">
              <a:buFontTx/>
              <a:buNone/>
            </a:pPr>
            <a:r>
              <a:rPr lang="zh-CN" altLang="en-US" sz="2400" dirty="0"/>
              <a:t>             原因：响应为粒子过程。</a:t>
            </a:r>
          </a:p>
          <a:p>
            <a:pPr eaLnBrk="1" hangingPunct="1">
              <a:buFontTx/>
              <a:buNone/>
            </a:pPr>
            <a:endParaRPr lang="zh-CN" altLang="en-US" sz="2800" dirty="0"/>
          </a:p>
          <a:p>
            <a:pPr eaLnBrk="1" hangingPunct="1">
              <a:buFontTx/>
              <a:buNone/>
            </a:pPr>
            <a:endParaRPr lang="zh-CN" altLang="en-US" sz="2800" dirty="0"/>
          </a:p>
          <a:p>
            <a:pPr eaLnBrk="1" hangingPunct="1">
              <a:buFontTx/>
              <a:buNone/>
            </a:pPr>
            <a:endParaRPr lang="zh-CN" altLang="en-US" sz="2800" dirty="0"/>
          </a:p>
          <a:p>
            <a:pPr eaLnBrk="1" hangingPunct="1">
              <a:buFontTx/>
              <a:buNone/>
            </a:pPr>
            <a:endParaRPr lang="zh-CN" altLang="en-US" sz="1800" dirty="0">
              <a:latin typeface="Arial" charset="0"/>
            </a:endParaRPr>
          </a:p>
        </p:txBody>
      </p:sp>
      <p:grpSp>
        <p:nvGrpSpPr>
          <p:cNvPr id="46083" name="Group 3"/>
          <p:cNvGrpSpPr>
            <a:grpSpLocks/>
          </p:cNvGrpSpPr>
          <p:nvPr/>
        </p:nvGrpSpPr>
        <p:grpSpPr bwMode="auto">
          <a:xfrm>
            <a:off x="2063750" y="2349500"/>
            <a:ext cx="4457700" cy="1206500"/>
            <a:chOff x="2666" y="2738"/>
            <a:chExt cx="6104" cy="1654"/>
          </a:xfrm>
        </p:grpSpPr>
        <p:sp>
          <p:nvSpPr>
            <p:cNvPr id="46122" name="Line 4"/>
            <p:cNvSpPr>
              <a:spLocks noChangeShapeType="1"/>
            </p:cNvSpPr>
            <p:nvPr/>
          </p:nvSpPr>
          <p:spPr bwMode="auto">
            <a:xfrm>
              <a:off x="2666" y="3961"/>
              <a:ext cx="469"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6123" name="Group 5"/>
            <p:cNvGrpSpPr>
              <a:grpSpLocks/>
            </p:cNvGrpSpPr>
            <p:nvPr/>
          </p:nvGrpSpPr>
          <p:grpSpPr bwMode="auto">
            <a:xfrm>
              <a:off x="3135" y="2874"/>
              <a:ext cx="2035" cy="409"/>
              <a:chOff x="3448" y="2874"/>
              <a:chExt cx="3755" cy="409"/>
            </a:xfrm>
          </p:grpSpPr>
          <p:sp>
            <p:nvSpPr>
              <p:cNvPr id="46166" name="Line 6"/>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7" name="Line 7"/>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8" name="Line 8"/>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69" name="Group 9"/>
              <p:cNvGrpSpPr>
                <a:grpSpLocks/>
              </p:cNvGrpSpPr>
              <p:nvPr/>
            </p:nvGrpSpPr>
            <p:grpSpPr bwMode="auto">
              <a:xfrm>
                <a:off x="3918" y="2874"/>
                <a:ext cx="627" cy="408"/>
                <a:chOff x="3918" y="2874"/>
                <a:chExt cx="627" cy="408"/>
              </a:xfrm>
            </p:grpSpPr>
            <p:sp>
              <p:nvSpPr>
                <p:cNvPr id="46179" name="Line 10"/>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80" name="Line 11"/>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81" name="Line 12"/>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70" name="Group 13"/>
              <p:cNvGrpSpPr>
                <a:grpSpLocks/>
              </p:cNvGrpSpPr>
              <p:nvPr/>
            </p:nvGrpSpPr>
            <p:grpSpPr bwMode="auto">
              <a:xfrm>
                <a:off x="5013" y="2874"/>
                <a:ext cx="627" cy="408"/>
                <a:chOff x="3918" y="2874"/>
                <a:chExt cx="627" cy="408"/>
              </a:xfrm>
            </p:grpSpPr>
            <p:sp>
              <p:nvSpPr>
                <p:cNvPr id="46176" name="Line 14"/>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7" name="Line 15"/>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8" name="Line 16"/>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71" name="Group 17"/>
              <p:cNvGrpSpPr>
                <a:grpSpLocks/>
              </p:cNvGrpSpPr>
              <p:nvPr/>
            </p:nvGrpSpPr>
            <p:grpSpPr bwMode="auto">
              <a:xfrm>
                <a:off x="6109" y="2874"/>
                <a:ext cx="628" cy="408"/>
                <a:chOff x="3918" y="2874"/>
                <a:chExt cx="627" cy="408"/>
              </a:xfrm>
            </p:grpSpPr>
            <p:sp>
              <p:nvSpPr>
                <p:cNvPr id="46173" name="Line 18"/>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4" name="Line 19"/>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5" name="Line 20"/>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72" name="Line 21"/>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4" name="Line 22"/>
            <p:cNvSpPr>
              <a:spLocks noChangeShapeType="1"/>
            </p:cNvSpPr>
            <p:nvPr/>
          </p:nvSpPr>
          <p:spPr bwMode="auto">
            <a:xfrm>
              <a:off x="5170" y="3010"/>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25" name="Text Box 23"/>
            <p:cNvSpPr txBox="1">
              <a:spLocks noChangeArrowheads="1"/>
            </p:cNvSpPr>
            <p:nvPr/>
          </p:nvSpPr>
          <p:spPr bwMode="auto">
            <a:xfrm>
              <a:off x="5640" y="2738"/>
              <a:ext cx="626" cy="679"/>
            </a:xfrm>
            <a:prstGeom prst="rect">
              <a:avLst/>
            </a:prstGeom>
            <a:solidFill>
              <a:srgbClr val="FFFFFF"/>
            </a:solidFill>
            <a:ln w="9525">
              <a:solidFill>
                <a:srgbClr val="000000"/>
              </a:solidFill>
              <a:miter lim="800000"/>
              <a:headEnd/>
              <a:tailEnd/>
            </a:ln>
          </p:spPr>
          <p:txBody>
            <a:bodyPr lIns="72000" tIns="72000" rIns="72000" bIns="72000"/>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400">
                  <a:solidFill>
                    <a:srgbClr val="000000"/>
                  </a:solidFill>
                  <a:latin typeface="Times New Roman" pitchFamily="18" charset="0"/>
                </a:rPr>
                <a:t>D</a:t>
              </a:r>
              <a:endParaRPr lang="en-US" altLang="zh-CN" sz="1800">
                <a:latin typeface="Tahoma" pitchFamily="34" charset="0"/>
              </a:endParaRPr>
            </a:p>
          </p:txBody>
        </p:sp>
        <p:grpSp>
          <p:nvGrpSpPr>
            <p:cNvPr id="46126" name="Group 24"/>
            <p:cNvGrpSpPr>
              <a:grpSpLocks/>
            </p:cNvGrpSpPr>
            <p:nvPr/>
          </p:nvGrpSpPr>
          <p:grpSpPr bwMode="auto">
            <a:xfrm>
              <a:off x="6735" y="2874"/>
              <a:ext cx="2035" cy="409"/>
              <a:chOff x="3448" y="2874"/>
              <a:chExt cx="3755" cy="409"/>
            </a:xfrm>
          </p:grpSpPr>
          <p:sp>
            <p:nvSpPr>
              <p:cNvPr id="46150" name="Line 25"/>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1" name="Line 26"/>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2" name="Line 27"/>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53" name="Group 28"/>
              <p:cNvGrpSpPr>
                <a:grpSpLocks/>
              </p:cNvGrpSpPr>
              <p:nvPr/>
            </p:nvGrpSpPr>
            <p:grpSpPr bwMode="auto">
              <a:xfrm>
                <a:off x="3918" y="2874"/>
                <a:ext cx="627" cy="408"/>
                <a:chOff x="3918" y="2874"/>
                <a:chExt cx="627" cy="408"/>
              </a:xfrm>
            </p:grpSpPr>
            <p:sp>
              <p:nvSpPr>
                <p:cNvPr id="46163" name="Line 29"/>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4" name="Line 30"/>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5" name="Line 31"/>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54" name="Group 32"/>
              <p:cNvGrpSpPr>
                <a:grpSpLocks/>
              </p:cNvGrpSpPr>
              <p:nvPr/>
            </p:nvGrpSpPr>
            <p:grpSpPr bwMode="auto">
              <a:xfrm>
                <a:off x="5013" y="2874"/>
                <a:ext cx="627" cy="408"/>
                <a:chOff x="3918" y="2874"/>
                <a:chExt cx="627" cy="408"/>
              </a:xfrm>
            </p:grpSpPr>
            <p:sp>
              <p:nvSpPr>
                <p:cNvPr id="46160" name="Line 33"/>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1" name="Line 34"/>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2" name="Line 35"/>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55" name="Group 36"/>
              <p:cNvGrpSpPr>
                <a:grpSpLocks/>
              </p:cNvGrpSpPr>
              <p:nvPr/>
            </p:nvGrpSpPr>
            <p:grpSpPr bwMode="auto">
              <a:xfrm>
                <a:off x="6109" y="2874"/>
                <a:ext cx="628" cy="408"/>
                <a:chOff x="3918" y="2874"/>
                <a:chExt cx="627" cy="408"/>
              </a:xfrm>
            </p:grpSpPr>
            <p:sp>
              <p:nvSpPr>
                <p:cNvPr id="46157" name="Line 37"/>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8" name="Line 38"/>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9" name="Line 39"/>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56" name="Line 40"/>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7" name="Line 41"/>
            <p:cNvSpPr>
              <a:spLocks noChangeShapeType="1"/>
            </p:cNvSpPr>
            <p:nvPr/>
          </p:nvSpPr>
          <p:spPr bwMode="auto">
            <a:xfrm>
              <a:off x="6266" y="3010"/>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6128" name="Group 42"/>
            <p:cNvGrpSpPr>
              <a:grpSpLocks/>
            </p:cNvGrpSpPr>
            <p:nvPr/>
          </p:nvGrpSpPr>
          <p:grpSpPr bwMode="auto">
            <a:xfrm>
              <a:off x="3605" y="3825"/>
              <a:ext cx="1095" cy="410"/>
              <a:chOff x="3448" y="2874"/>
              <a:chExt cx="3755" cy="409"/>
            </a:xfrm>
          </p:grpSpPr>
          <p:sp>
            <p:nvSpPr>
              <p:cNvPr id="46134" name="Line 43"/>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35" name="Line 44"/>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36" name="Line 45"/>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37" name="Group 46"/>
              <p:cNvGrpSpPr>
                <a:grpSpLocks/>
              </p:cNvGrpSpPr>
              <p:nvPr/>
            </p:nvGrpSpPr>
            <p:grpSpPr bwMode="auto">
              <a:xfrm>
                <a:off x="3918" y="2874"/>
                <a:ext cx="627" cy="408"/>
                <a:chOff x="3918" y="2874"/>
                <a:chExt cx="627" cy="408"/>
              </a:xfrm>
            </p:grpSpPr>
            <p:sp>
              <p:nvSpPr>
                <p:cNvPr id="46147" name="Line 47"/>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8" name="Line 48"/>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9" name="Line 49"/>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38" name="Group 50"/>
              <p:cNvGrpSpPr>
                <a:grpSpLocks/>
              </p:cNvGrpSpPr>
              <p:nvPr/>
            </p:nvGrpSpPr>
            <p:grpSpPr bwMode="auto">
              <a:xfrm>
                <a:off x="5013" y="2874"/>
                <a:ext cx="627" cy="408"/>
                <a:chOff x="3918" y="2874"/>
                <a:chExt cx="627" cy="408"/>
              </a:xfrm>
            </p:grpSpPr>
            <p:sp>
              <p:nvSpPr>
                <p:cNvPr id="46144" name="Line 51"/>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5" name="Line 52"/>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6" name="Line 53"/>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39" name="Group 54"/>
              <p:cNvGrpSpPr>
                <a:grpSpLocks/>
              </p:cNvGrpSpPr>
              <p:nvPr/>
            </p:nvGrpSpPr>
            <p:grpSpPr bwMode="auto">
              <a:xfrm>
                <a:off x="6109" y="2874"/>
                <a:ext cx="628" cy="408"/>
                <a:chOff x="3918" y="2874"/>
                <a:chExt cx="627" cy="408"/>
              </a:xfrm>
            </p:grpSpPr>
            <p:sp>
              <p:nvSpPr>
                <p:cNvPr id="46141" name="Line 55"/>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2" name="Line 56"/>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3" name="Line 57"/>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40" name="Line 58"/>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9" name="Line 59"/>
            <p:cNvSpPr>
              <a:spLocks noChangeShapeType="1"/>
            </p:cNvSpPr>
            <p:nvPr/>
          </p:nvSpPr>
          <p:spPr bwMode="auto">
            <a:xfrm>
              <a:off x="2666" y="3010"/>
              <a:ext cx="469"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0" name="Line 60"/>
            <p:cNvSpPr>
              <a:spLocks noChangeShapeType="1"/>
            </p:cNvSpPr>
            <p:nvPr/>
          </p:nvSpPr>
          <p:spPr bwMode="auto">
            <a:xfrm>
              <a:off x="5170" y="3961"/>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1" name="Text Box 61"/>
            <p:cNvSpPr txBox="1">
              <a:spLocks noChangeArrowheads="1"/>
            </p:cNvSpPr>
            <p:nvPr/>
          </p:nvSpPr>
          <p:spPr bwMode="auto">
            <a:xfrm>
              <a:off x="5640" y="3689"/>
              <a:ext cx="625" cy="679"/>
            </a:xfrm>
            <a:prstGeom prst="rect">
              <a:avLst/>
            </a:prstGeom>
            <a:solidFill>
              <a:srgbClr val="FFFFFF"/>
            </a:solidFill>
            <a:ln w="9525">
              <a:solidFill>
                <a:srgbClr val="000000"/>
              </a:solidFill>
              <a:miter lim="800000"/>
              <a:headEnd/>
              <a:tailEnd/>
            </a:ln>
          </p:spPr>
          <p:txBody>
            <a:bodyPr lIns="72000" tIns="72000" rIns="72000" bIns="72000"/>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400">
                  <a:solidFill>
                    <a:srgbClr val="000000"/>
                  </a:solidFill>
                  <a:latin typeface="Times New Roman" pitchFamily="18" charset="0"/>
                </a:rPr>
                <a:t>D</a:t>
              </a:r>
              <a:endParaRPr lang="en-US" altLang="zh-CN" sz="1800">
                <a:latin typeface="Tahoma" pitchFamily="34" charset="0"/>
              </a:endParaRPr>
            </a:p>
          </p:txBody>
        </p:sp>
        <p:sp>
          <p:nvSpPr>
            <p:cNvPr id="46132" name="Line 62"/>
            <p:cNvSpPr>
              <a:spLocks noChangeShapeType="1"/>
            </p:cNvSpPr>
            <p:nvPr/>
          </p:nvSpPr>
          <p:spPr bwMode="auto">
            <a:xfrm>
              <a:off x="6266" y="3961"/>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46133"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 y="3726"/>
              <a:ext cx="1318"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84" name="Rectangle 64"/>
          <p:cNvSpPr>
            <a:spLocks noChangeArrowheads="1"/>
          </p:cNvSpPr>
          <p:nvPr/>
        </p:nvSpPr>
        <p:spPr bwMode="auto">
          <a:xfrm>
            <a:off x="1847850" y="3716338"/>
            <a:ext cx="165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ea typeface="华文中宋" pitchFamily="2" charset="-122"/>
              </a:rPr>
              <a:t>一般关系：</a:t>
            </a:r>
          </a:p>
        </p:txBody>
      </p:sp>
      <p:graphicFrame>
        <p:nvGraphicFramePr>
          <p:cNvPr id="46085" name="Object 2"/>
          <p:cNvGraphicFramePr>
            <a:graphicFrameLocks noChangeAspect="1"/>
          </p:cNvGraphicFramePr>
          <p:nvPr/>
        </p:nvGraphicFramePr>
        <p:xfrm>
          <a:off x="2495550" y="4652963"/>
          <a:ext cx="3887788" cy="1166812"/>
        </p:xfrm>
        <a:graphic>
          <a:graphicData uri="http://schemas.openxmlformats.org/presentationml/2006/ole">
            <mc:AlternateContent xmlns:mc="http://schemas.openxmlformats.org/markup-compatibility/2006">
              <mc:Choice xmlns:v="urn:schemas-microsoft-com:vml" Requires="v">
                <p:oleObj spid="_x0000_s84994" name="Equation" r:id="rId4" imgW="1397000" imgH="419100" progId="Equation.DSMT4">
                  <p:embed/>
                </p:oleObj>
              </mc:Choice>
              <mc:Fallback>
                <p:oleObj name="Equation" r:id="rId4" imgW="13970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4652963"/>
                        <a:ext cx="3887788" cy="116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6" name="Text Box 66"/>
          <p:cNvSpPr txBox="1">
            <a:spLocks noChangeArrowheads="1"/>
          </p:cNvSpPr>
          <p:nvPr/>
        </p:nvSpPr>
        <p:spPr bwMode="auto">
          <a:xfrm>
            <a:off x="5951539" y="4365626"/>
            <a:ext cx="765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1800">
                <a:latin typeface="华文中宋" pitchFamily="2" charset="-122"/>
                <a:ea typeface="华文中宋" pitchFamily="2" charset="-122"/>
              </a:rPr>
              <a:t>f=0</a:t>
            </a:r>
            <a:r>
              <a:rPr lang="zh-CN" altLang="en-US" sz="1800">
                <a:latin typeface="华文中宋" pitchFamily="2" charset="-122"/>
                <a:ea typeface="华文中宋" pitchFamily="2" charset="-122"/>
              </a:rPr>
              <a:t>时</a:t>
            </a:r>
          </a:p>
        </p:txBody>
      </p:sp>
      <p:sp>
        <p:nvSpPr>
          <p:cNvPr id="46087" name="Line 67"/>
          <p:cNvSpPr>
            <a:spLocks noChangeShapeType="1"/>
          </p:cNvSpPr>
          <p:nvPr/>
        </p:nvSpPr>
        <p:spPr bwMode="auto">
          <a:xfrm flipH="1">
            <a:off x="5448301" y="4724401"/>
            <a:ext cx="57467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8" name="Text Box 68"/>
          <p:cNvSpPr txBox="1">
            <a:spLocks noChangeArrowheads="1"/>
          </p:cNvSpPr>
          <p:nvPr/>
        </p:nvSpPr>
        <p:spPr bwMode="auto">
          <a:xfrm>
            <a:off x="5808663" y="60928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t>响应时间</a:t>
            </a:r>
          </a:p>
        </p:txBody>
      </p:sp>
      <p:sp>
        <p:nvSpPr>
          <p:cNvPr id="46089" name="Line 69"/>
          <p:cNvSpPr>
            <a:spLocks noChangeShapeType="1"/>
          </p:cNvSpPr>
          <p:nvPr/>
        </p:nvSpPr>
        <p:spPr bwMode="auto">
          <a:xfrm flipH="1" flipV="1">
            <a:off x="5951539" y="5734050"/>
            <a:ext cx="504825"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0" name="Text Box 70"/>
          <p:cNvSpPr txBox="1">
            <a:spLocks noChangeArrowheads="1"/>
          </p:cNvSpPr>
          <p:nvPr/>
        </p:nvSpPr>
        <p:spPr bwMode="auto">
          <a:xfrm>
            <a:off x="4367213" y="60928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t>响应频率</a:t>
            </a:r>
          </a:p>
        </p:txBody>
      </p:sp>
      <p:sp>
        <p:nvSpPr>
          <p:cNvPr id="46091" name="Line 71"/>
          <p:cNvSpPr>
            <a:spLocks noChangeShapeType="1"/>
          </p:cNvSpPr>
          <p:nvPr/>
        </p:nvSpPr>
        <p:spPr bwMode="auto">
          <a:xfrm flipV="1">
            <a:off x="5303838" y="5805489"/>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6092" name="Object 72"/>
          <p:cNvGraphicFramePr>
            <a:graphicFrameLocks noChangeAspect="1"/>
          </p:cNvGraphicFramePr>
          <p:nvPr/>
        </p:nvGraphicFramePr>
        <p:xfrm>
          <a:off x="3282823" y="816731"/>
          <a:ext cx="719138" cy="404813"/>
        </p:xfrm>
        <a:graphic>
          <a:graphicData uri="http://schemas.openxmlformats.org/presentationml/2006/ole">
            <mc:AlternateContent xmlns:mc="http://schemas.openxmlformats.org/markup-compatibility/2006">
              <mc:Choice xmlns:v="urn:schemas-microsoft-com:vml" Requires="v">
                <p:oleObj spid="_x0000_s84995" name="Equation" r:id="rId6" imgW="406224" imgH="228501" progId="Equation.DSMT4">
                  <p:embed/>
                </p:oleObj>
              </mc:Choice>
              <mc:Fallback>
                <p:oleObj name="Equation" r:id="rId6" imgW="406224"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2823" y="816731"/>
                        <a:ext cx="719138"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2233" name="Line 73"/>
          <p:cNvSpPr>
            <a:spLocks noChangeShapeType="1"/>
          </p:cNvSpPr>
          <p:nvPr/>
        </p:nvSpPr>
        <p:spPr bwMode="auto">
          <a:xfrm flipH="1" flipV="1">
            <a:off x="7751763" y="3141663"/>
            <a:ext cx="0" cy="23034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4" name="Line 74"/>
          <p:cNvSpPr>
            <a:spLocks noChangeShapeType="1"/>
          </p:cNvSpPr>
          <p:nvPr/>
        </p:nvSpPr>
        <p:spPr bwMode="auto">
          <a:xfrm>
            <a:off x="7751764" y="5445125"/>
            <a:ext cx="2700337"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5" name="Line 75"/>
          <p:cNvSpPr>
            <a:spLocks noChangeShapeType="1"/>
          </p:cNvSpPr>
          <p:nvPr/>
        </p:nvSpPr>
        <p:spPr bwMode="auto">
          <a:xfrm flipV="1">
            <a:off x="7751763" y="50847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6" name="Line 76"/>
          <p:cNvSpPr>
            <a:spLocks noChangeShapeType="1"/>
          </p:cNvSpPr>
          <p:nvPr/>
        </p:nvSpPr>
        <p:spPr bwMode="auto">
          <a:xfrm>
            <a:off x="7751763" y="4724400"/>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7" name="Line 77"/>
          <p:cNvSpPr>
            <a:spLocks noChangeShapeType="1"/>
          </p:cNvSpPr>
          <p:nvPr/>
        </p:nvSpPr>
        <p:spPr bwMode="auto">
          <a:xfrm>
            <a:off x="7751763" y="4365625"/>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8" name="Line 78"/>
          <p:cNvSpPr>
            <a:spLocks noChangeShapeType="1"/>
          </p:cNvSpPr>
          <p:nvPr/>
        </p:nvSpPr>
        <p:spPr bwMode="auto">
          <a:xfrm>
            <a:off x="7751763" y="40052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9" name="Line 79"/>
          <p:cNvSpPr>
            <a:spLocks noChangeShapeType="1"/>
          </p:cNvSpPr>
          <p:nvPr/>
        </p:nvSpPr>
        <p:spPr bwMode="auto">
          <a:xfrm>
            <a:off x="7751763" y="35734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0" name="Text Box 80"/>
          <p:cNvSpPr txBox="1">
            <a:spLocks noChangeArrowheads="1"/>
          </p:cNvSpPr>
          <p:nvPr/>
        </p:nvSpPr>
        <p:spPr bwMode="auto">
          <a:xfrm>
            <a:off x="7443788" y="5248275"/>
            <a:ext cx="31290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0</a:t>
            </a:r>
          </a:p>
        </p:txBody>
      </p:sp>
      <p:sp>
        <p:nvSpPr>
          <p:cNvPr id="732241" name="Text Box 81"/>
          <p:cNvSpPr txBox="1">
            <a:spLocks noChangeArrowheads="1"/>
          </p:cNvSpPr>
          <p:nvPr/>
        </p:nvSpPr>
        <p:spPr bwMode="auto">
          <a:xfrm>
            <a:off x="7248525" y="4868863"/>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20</a:t>
            </a:r>
          </a:p>
        </p:txBody>
      </p:sp>
      <p:sp>
        <p:nvSpPr>
          <p:cNvPr id="732242" name="Text Box 82"/>
          <p:cNvSpPr txBox="1">
            <a:spLocks noChangeArrowheads="1"/>
          </p:cNvSpPr>
          <p:nvPr/>
        </p:nvSpPr>
        <p:spPr bwMode="auto">
          <a:xfrm>
            <a:off x="7248525" y="4508500"/>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40</a:t>
            </a:r>
          </a:p>
        </p:txBody>
      </p:sp>
      <p:sp>
        <p:nvSpPr>
          <p:cNvPr id="732243" name="Text Box 83"/>
          <p:cNvSpPr txBox="1">
            <a:spLocks noChangeArrowheads="1"/>
          </p:cNvSpPr>
          <p:nvPr/>
        </p:nvSpPr>
        <p:spPr bwMode="auto">
          <a:xfrm>
            <a:off x="7227888" y="4095750"/>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60</a:t>
            </a:r>
          </a:p>
        </p:txBody>
      </p:sp>
      <p:sp>
        <p:nvSpPr>
          <p:cNvPr id="732244" name="Text Box 84"/>
          <p:cNvSpPr txBox="1">
            <a:spLocks noChangeArrowheads="1"/>
          </p:cNvSpPr>
          <p:nvPr/>
        </p:nvSpPr>
        <p:spPr bwMode="auto">
          <a:xfrm>
            <a:off x="7248525" y="3716338"/>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80</a:t>
            </a:r>
          </a:p>
        </p:txBody>
      </p:sp>
      <p:sp>
        <p:nvSpPr>
          <p:cNvPr id="732245" name="Text Box 85"/>
          <p:cNvSpPr txBox="1">
            <a:spLocks noChangeArrowheads="1"/>
          </p:cNvSpPr>
          <p:nvPr/>
        </p:nvSpPr>
        <p:spPr bwMode="auto">
          <a:xfrm>
            <a:off x="7104064" y="3357563"/>
            <a:ext cx="56938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a:t>
            </a:r>
          </a:p>
        </p:txBody>
      </p:sp>
      <p:sp>
        <p:nvSpPr>
          <p:cNvPr id="732246" name="Line 86"/>
          <p:cNvSpPr>
            <a:spLocks noChangeShapeType="1"/>
          </p:cNvSpPr>
          <p:nvPr/>
        </p:nvSpPr>
        <p:spPr bwMode="auto">
          <a:xfrm flipV="1">
            <a:off x="8328025"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7" name="Line 87"/>
          <p:cNvSpPr>
            <a:spLocks noChangeShapeType="1"/>
          </p:cNvSpPr>
          <p:nvPr/>
        </p:nvSpPr>
        <p:spPr bwMode="auto">
          <a:xfrm flipV="1">
            <a:off x="8975725"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8" name="Line 88"/>
          <p:cNvSpPr>
            <a:spLocks noChangeShapeType="1"/>
          </p:cNvSpPr>
          <p:nvPr/>
        </p:nvSpPr>
        <p:spPr bwMode="auto">
          <a:xfrm flipV="1">
            <a:off x="9551988"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9" name="Line 89"/>
          <p:cNvSpPr>
            <a:spLocks noChangeShapeType="1"/>
          </p:cNvSpPr>
          <p:nvPr/>
        </p:nvSpPr>
        <p:spPr bwMode="auto">
          <a:xfrm flipV="1">
            <a:off x="10128250"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50" name="Text Box 90"/>
          <p:cNvSpPr txBox="1">
            <a:spLocks noChangeArrowheads="1"/>
          </p:cNvSpPr>
          <p:nvPr/>
        </p:nvSpPr>
        <p:spPr bwMode="auto">
          <a:xfrm>
            <a:off x="8616951" y="5373688"/>
            <a:ext cx="56938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a:t>
            </a:r>
          </a:p>
        </p:txBody>
      </p:sp>
      <p:sp>
        <p:nvSpPr>
          <p:cNvPr id="732252" name="Text Box 92"/>
          <p:cNvSpPr txBox="1">
            <a:spLocks noChangeArrowheads="1"/>
          </p:cNvSpPr>
          <p:nvPr/>
        </p:nvSpPr>
        <p:spPr bwMode="auto">
          <a:xfrm>
            <a:off x="9264650" y="5373688"/>
            <a:ext cx="42832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1k</a:t>
            </a:r>
          </a:p>
        </p:txBody>
      </p:sp>
      <p:sp>
        <p:nvSpPr>
          <p:cNvPr id="732253" name="Text Box 93"/>
          <p:cNvSpPr txBox="1">
            <a:spLocks noChangeArrowheads="1"/>
          </p:cNvSpPr>
          <p:nvPr/>
        </p:nvSpPr>
        <p:spPr bwMode="auto">
          <a:xfrm>
            <a:off x="7948613" y="5392738"/>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a:t>
            </a:r>
          </a:p>
        </p:txBody>
      </p:sp>
      <p:sp>
        <p:nvSpPr>
          <p:cNvPr id="732254" name="Text Box 94"/>
          <p:cNvSpPr txBox="1">
            <a:spLocks noChangeArrowheads="1"/>
          </p:cNvSpPr>
          <p:nvPr/>
        </p:nvSpPr>
        <p:spPr bwMode="auto">
          <a:xfrm>
            <a:off x="9820276" y="5392738"/>
            <a:ext cx="5565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10k</a:t>
            </a:r>
          </a:p>
        </p:txBody>
      </p:sp>
      <p:sp>
        <p:nvSpPr>
          <p:cNvPr id="732256" name="Text Box 96"/>
          <p:cNvSpPr txBox="1">
            <a:spLocks noChangeArrowheads="1"/>
          </p:cNvSpPr>
          <p:nvPr/>
        </p:nvSpPr>
        <p:spPr bwMode="auto">
          <a:xfrm>
            <a:off x="8740776" y="5732463"/>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en-US" altLang="zh-CN">
              <a:latin typeface="Arial" pitchFamily="34" charset="0"/>
              <a:ea typeface="宋体" pitchFamily="2" charset="-122"/>
            </a:endParaRPr>
          </a:p>
        </p:txBody>
      </p:sp>
      <p:graphicFrame>
        <p:nvGraphicFramePr>
          <p:cNvPr id="46115" name="Object 97"/>
          <p:cNvGraphicFramePr>
            <a:graphicFrameLocks noChangeAspect="1"/>
          </p:cNvGraphicFramePr>
          <p:nvPr/>
        </p:nvGraphicFramePr>
        <p:xfrm>
          <a:off x="8543925" y="5805488"/>
          <a:ext cx="863600" cy="431800"/>
        </p:xfrm>
        <a:graphic>
          <a:graphicData uri="http://schemas.openxmlformats.org/presentationml/2006/ole">
            <mc:AlternateContent xmlns:mc="http://schemas.openxmlformats.org/markup-compatibility/2006">
              <mc:Choice xmlns:v="urn:schemas-microsoft-com:vml" Requires="v">
                <p:oleObj spid="_x0000_s84996" name="Equation" r:id="rId8" imgW="457200" imgH="228600" progId="Equation.DSMT4">
                  <p:embed/>
                </p:oleObj>
              </mc:Choice>
              <mc:Fallback>
                <p:oleObj name="Equation" r:id="rId8" imgW="4572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3925" y="5805488"/>
                        <a:ext cx="863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16" name="Object 98"/>
          <p:cNvGraphicFramePr>
            <a:graphicFrameLocks noChangeAspect="1"/>
          </p:cNvGraphicFramePr>
          <p:nvPr/>
        </p:nvGraphicFramePr>
        <p:xfrm>
          <a:off x="7319963" y="2636838"/>
          <a:ext cx="863600" cy="487362"/>
        </p:xfrm>
        <a:graphic>
          <a:graphicData uri="http://schemas.openxmlformats.org/presentationml/2006/ole">
            <mc:AlternateContent xmlns:mc="http://schemas.openxmlformats.org/markup-compatibility/2006">
              <mc:Choice xmlns:v="urn:schemas-microsoft-com:vml" Requires="v">
                <p:oleObj spid="_x0000_s84997" name="Equation" r:id="rId10" imgW="406224" imgH="228501" progId="Equation.DSMT4">
                  <p:embed/>
                </p:oleObj>
              </mc:Choice>
              <mc:Fallback>
                <p:oleObj name="Equation" r:id="rId10" imgW="406224"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9963" y="2636838"/>
                        <a:ext cx="863600"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2259" name="Freeform 99"/>
          <p:cNvSpPr>
            <a:spLocks/>
          </p:cNvSpPr>
          <p:nvPr/>
        </p:nvSpPr>
        <p:spPr bwMode="auto">
          <a:xfrm>
            <a:off x="7824789" y="3562351"/>
            <a:ext cx="2447925" cy="371475"/>
          </a:xfrm>
          <a:custGeom>
            <a:avLst/>
            <a:gdLst>
              <a:gd name="T0" fmla="*/ 0 w 1542"/>
              <a:gd name="T1" fmla="*/ 7 h 234"/>
              <a:gd name="T2" fmla="*/ 861 w 1542"/>
              <a:gd name="T3" fmla="*/ 7 h 234"/>
              <a:gd name="T4" fmla="*/ 1270 w 1542"/>
              <a:gd name="T5" fmla="*/ 52 h 234"/>
              <a:gd name="T6" fmla="*/ 1496 w 1542"/>
              <a:gd name="T7" fmla="*/ 188 h 234"/>
              <a:gd name="T8" fmla="*/ 1542 w 1542"/>
              <a:gd name="T9" fmla="*/ 234 h 234"/>
            </a:gdLst>
            <a:ahLst/>
            <a:cxnLst>
              <a:cxn ang="0">
                <a:pos x="T0" y="T1"/>
              </a:cxn>
              <a:cxn ang="0">
                <a:pos x="T2" y="T3"/>
              </a:cxn>
              <a:cxn ang="0">
                <a:pos x="T4" y="T5"/>
              </a:cxn>
              <a:cxn ang="0">
                <a:pos x="T6" y="T7"/>
              </a:cxn>
              <a:cxn ang="0">
                <a:pos x="T8" y="T9"/>
              </a:cxn>
            </a:cxnLst>
            <a:rect l="0" t="0" r="r" b="b"/>
            <a:pathLst>
              <a:path w="1542" h="234">
                <a:moveTo>
                  <a:pt x="0" y="7"/>
                </a:moveTo>
                <a:cubicBezTo>
                  <a:pt x="324" y="3"/>
                  <a:pt x="649" y="0"/>
                  <a:pt x="861" y="7"/>
                </a:cubicBezTo>
                <a:cubicBezTo>
                  <a:pt x="1073" y="14"/>
                  <a:pt x="1164" y="22"/>
                  <a:pt x="1270" y="52"/>
                </a:cubicBezTo>
                <a:cubicBezTo>
                  <a:pt x="1376" y="82"/>
                  <a:pt x="1451" y="158"/>
                  <a:pt x="1496" y="188"/>
                </a:cubicBezTo>
                <a:cubicBezTo>
                  <a:pt x="1541" y="218"/>
                  <a:pt x="1534" y="226"/>
                  <a:pt x="1542" y="234"/>
                </a:cubicBezTo>
              </a:path>
            </a:pathLst>
          </a:cu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Lst>
        </p:spPr>
        <p:txBody>
          <a:bodyPr/>
          <a:lstStyle/>
          <a:p>
            <a:pPr>
              <a:defRPr/>
            </a:pPr>
            <a:endParaRPr lang="zh-CN" altLang="en-US">
              <a:latin typeface="Arial" pitchFamily="34" charset="0"/>
              <a:ea typeface="宋体" pitchFamily="2" charset="-122"/>
            </a:endParaRPr>
          </a:p>
        </p:txBody>
      </p:sp>
      <p:sp>
        <p:nvSpPr>
          <p:cNvPr id="46118" name="Freeform 100"/>
          <p:cNvSpPr>
            <a:spLocks/>
          </p:cNvSpPr>
          <p:nvPr/>
        </p:nvSpPr>
        <p:spPr bwMode="auto">
          <a:xfrm>
            <a:off x="7824789" y="3573463"/>
            <a:ext cx="2447925" cy="431800"/>
          </a:xfrm>
          <a:custGeom>
            <a:avLst/>
            <a:gdLst>
              <a:gd name="T0" fmla="*/ 0 w 1542"/>
              <a:gd name="T1" fmla="*/ 0 h 272"/>
              <a:gd name="T2" fmla="*/ 1223963 w 1542"/>
              <a:gd name="T3" fmla="*/ 71438 h 272"/>
              <a:gd name="T4" fmla="*/ 1871663 w 1542"/>
              <a:gd name="T5" fmla="*/ 142875 h 272"/>
              <a:gd name="T6" fmla="*/ 2232025 w 1542"/>
              <a:gd name="T7" fmla="*/ 287338 h 272"/>
              <a:gd name="T8" fmla="*/ 2447925 w 1542"/>
              <a:gd name="T9" fmla="*/ 43180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2" h="272">
                <a:moveTo>
                  <a:pt x="0" y="0"/>
                </a:moveTo>
                <a:cubicBezTo>
                  <a:pt x="287" y="15"/>
                  <a:pt x="575" y="30"/>
                  <a:pt x="771" y="45"/>
                </a:cubicBezTo>
                <a:cubicBezTo>
                  <a:pt x="967" y="60"/>
                  <a:pt x="1073" y="67"/>
                  <a:pt x="1179" y="90"/>
                </a:cubicBezTo>
                <a:cubicBezTo>
                  <a:pt x="1285" y="113"/>
                  <a:pt x="1346" y="151"/>
                  <a:pt x="1406" y="181"/>
                </a:cubicBezTo>
                <a:cubicBezTo>
                  <a:pt x="1466" y="211"/>
                  <a:pt x="1519" y="257"/>
                  <a:pt x="1542" y="272"/>
                </a:cubicBezTo>
              </a:path>
            </a:pathLst>
          </a:custGeom>
          <a:noFill/>
          <a:ln w="28575" cmpd="sng">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6119" name="Freeform 102"/>
          <p:cNvSpPr>
            <a:spLocks/>
          </p:cNvSpPr>
          <p:nvPr/>
        </p:nvSpPr>
        <p:spPr bwMode="auto">
          <a:xfrm>
            <a:off x="7751764" y="3644901"/>
            <a:ext cx="2232025" cy="1655763"/>
          </a:xfrm>
          <a:custGeom>
            <a:avLst/>
            <a:gdLst>
              <a:gd name="T0" fmla="*/ 0 w 1406"/>
              <a:gd name="T1" fmla="*/ 0 h 1043"/>
              <a:gd name="T2" fmla="*/ 215900 w 1406"/>
              <a:gd name="T3" fmla="*/ 71438 h 1043"/>
              <a:gd name="T4" fmla="*/ 504825 w 1406"/>
              <a:gd name="T5" fmla="*/ 144463 h 1043"/>
              <a:gd name="T6" fmla="*/ 936625 w 1406"/>
              <a:gd name="T7" fmla="*/ 360363 h 1043"/>
              <a:gd name="T8" fmla="*/ 1152525 w 1406"/>
              <a:gd name="T9" fmla="*/ 576263 h 1043"/>
              <a:gd name="T10" fmla="*/ 1439863 w 1406"/>
              <a:gd name="T11" fmla="*/ 1223963 h 1043"/>
              <a:gd name="T12" fmla="*/ 1800225 w 1406"/>
              <a:gd name="T13" fmla="*/ 1512888 h 1043"/>
              <a:gd name="T14" fmla="*/ 2232025 w 1406"/>
              <a:gd name="T15" fmla="*/ 1655763 h 10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06" h="1043">
                <a:moveTo>
                  <a:pt x="0" y="0"/>
                </a:moveTo>
                <a:cubicBezTo>
                  <a:pt x="41" y="15"/>
                  <a:pt x="83" y="30"/>
                  <a:pt x="136" y="45"/>
                </a:cubicBezTo>
                <a:cubicBezTo>
                  <a:pt x="189" y="60"/>
                  <a:pt x="242" y="61"/>
                  <a:pt x="318" y="91"/>
                </a:cubicBezTo>
                <a:cubicBezTo>
                  <a:pt x="394" y="121"/>
                  <a:pt x="522" y="182"/>
                  <a:pt x="590" y="227"/>
                </a:cubicBezTo>
                <a:cubicBezTo>
                  <a:pt x="658" y="272"/>
                  <a:pt x="673" y="272"/>
                  <a:pt x="726" y="363"/>
                </a:cubicBezTo>
                <a:cubicBezTo>
                  <a:pt x="779" y="454"/>
                  <a:pt x="839" y="673"/>
                  <a:pt x="907" y="771"/>
                </a:cubicBezTo>
                <a:cubicBezTo>
                  <a:pt x="975" y="869"/>
                  <a:pt x="1051" y="908"/>
                  <a:pt x="1134" y="953"/>
                </a:cubicBezTo>
                <a:cubicBezTo>
                  <a:pt x="1217" y="998"/>
                  <a:pt x="1361" y="1028"/>
                  <a:pt x="1406" y="1043"/>
                </a:cubicBezTo>
              </a:path>
            </a:pathLst>
          </a:custGeom>
          <a:noFill/>
          <a:ln w="28575" cmpd="sng">
            <a:solidFill>
              <a:srgbClr val="0000CC"/>
            </a:solidFill>
            <a:round/>
            <a:headEnd/>
            <a:tailEnd/>
          </a:ln>
          <a:effectLst>
            <a:prstShdw prst="shdw17" dist="17961" dir="2700000">
              <a:srgbClr val="00007A"/>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732263" name="Text Box 103"/>
          <p:cNvSpPr txBox="1">
            <a:spLocks noChangeArrowheads="1"/>
          </p:cNvSpPr>
          <p:nvPr/>
        </p:nvSpPr>
        <p:spPr bwMode="auto">
          <a:xfrm>
            <a:off x="8667751" y="3121026"/>
            <a:ext cx="950913"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Arial" pitchFamily="34" charset="0"/>
                <a:ea typeface="宋体" pitchFamily="2" charset="-122"/>
              </a:rPr>
              <a:t>硫化铅</a:t>
            </a:r>
          </a:p>
        </p:txBody>
      </p:sp>
      <p:sp>
        <p:nvSpPr>
          <p:cNvPr id="732264" name="Text Box 104"/>
          <p:cNvSpPr txBox="1">
            <a:spLocks noChangeArrowheads="1"/>
          </p:cNvSpPr>
          <p:nvPr/>
        </p:nvSpPr>
        <p:spPr bwMode="auto">
          <a:xfrm>
            <a:off x="9099550" y="4287839"/>
            <a:ext cx="10922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latin typeface="Arial" pitchFamily="34" charset="0"/>
                <a:ea typeface="宋体" pitchFamily="2" charset="-122"/>
              </a:rPr>
              <a:t>2</a:t>
            </a:r>
            <a:r>
              <a:rPr lang="zh-CN" altLang="en-US" sz="2000">
                <a:latin typeface="Arial" pitchFamily="34" charset="0"/>
                <a:ea typeface="宋体" pitchFamily="2" charset="-122"/>
              </a:rPr>
              <a:t>硫化铊</a:t>
            </a:r>
          </a:p>
        </p:txBody>
      </p:sp>
    </p:spTree>
    <p:extLst>
      <p:ext uri="{BB962C8B-B14F-4D97-AF65-F5344CB8AC3E}">
        <p14:creationId xmlns:p14="http://schemas.microsoft.com/office/powerpoint/2010/main" val="20917644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2208213" y="3933826"/>
            <a:ext cx="451598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2800" dirty="0">
                <a:solidFill>
                  <a:srgbClr val="FF0000"/>
                </a:solidFill>
                <a:latin typeface="华文中宋" panose="02010600040101010101" pitchFamily="2" charset="-122"/>
                <a:ea typeface="华文中宋" panose="02010600040101010101" pitchFamily="2" charset="-122"/>
              </a:rPr>
              <a:t>5</a:t>
            </a:r>
            <a:r>
              <a:rPr lang="zh-CN" altLang="en-US" sz="2800" dirty="0">
                <a:solidFill>
                  <a:srgbClr val="FF0000"/>
                </a:solidFill>
                <a:latin typeface="华文中宋" panose="02010600040101010101" pitchFamily="2" charset="-122"/>
                <a:ea typeface="华文中宋" panose="02010600040101010101" pitchFamily="2" charset="-122"/>
              </a:rPr>
              <a:t>、伏安特性</a:t>
            </a:r>
          </a:p>
          <a:p>
            <a:pPr eaLnBrk="1" hangingPunct="1"/>
            <a:r>
              <a:rPr lang="zh-CN" altLang="en-US" sz="2800" dirty="0">
                <a:solidFill>
                  <a:srgbClr val="FF0000"/>
                </a:solidFill>
                <a:latin typeface="华文中宋" panose="02010600040101010101" pitchFamily="2" charset="-122"/>
                <a:ea typeface="华文中宋" panose="02010600040101010101" pitchFamily="2" charset="-122"/>
              </a:rPr>
              <a:t>      </a:t>
            </a:r>
            <a:r>
              <a:rPr lang="zh-CN" altLang="en-US" dirty="0">
                <a:solidFill>
                  <a:srgbClr val="0000CC"/>
                </a:solidFill>
                <a:latin typeface="华文中宋" panose="02010600040101010101" pitchFamily="2" charset="-122"/>
                <a:ea typeface="华文中宋" panose="02010600040101010101" pitchFamily="2" charset="-122"/>
              </a:rPr>
              <a:t>给定光通量和照度下，</a:t>
            </a:r>
          </a:p>
          <a:p>
            <a:pPr eaLnBrk="1" hangingPunct="1"/>
            <a:r>
              <a:rPr lang="zh-CN" altLang="en-US" dirty="0">
                <a:solidFill>
                  <a:srgbClr val="0000CC"/>
                </a:solidFill>
                <a:latin typeface="华文中宋" panose="02010600040101010101" pitchFamily="2" charset="-122"/>
                <a:ea typeface="华文中宋" panose="02010600040101010101" pitchFamily="2" charset="-122"/>
              </a:rPr>
              <a:t>光电流与器件两端电压的关系。</a:t>
            </a:r>
          </a:p>
        </p:txBody>
      </p:sp>
      <p:sp>
        <p:nvSpPr>
          <p:cNvPr id="916485" name="Text Box 5"/>
          <p:cNvSpPr txBox="1">
            <a:spLocks noChangeArrowheads="1"/>
          </p:cNvSpPr>
          <p:nvPr/>
        </p:nvSpPr>
        <p:spPr bwMode="auto">
          <a:xfrm>
            <a:off x="1971676" y="476250"/>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zh-CN" altLang="en-US">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916486" name="Text Box 6"/>
              <p:cNvSpPr txBox="1">
                <a:spLocks noChangeArrowheads="1"/>
              </p:cNvSpPr>
              <p:nvPr/>
            </p:nvSpPr>
            <p:spPr bwMode="auto">
              <a:xfrm>
                <a:off x="2259013" y="641350"/>
                <a:ext cx="22075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a:solidFill>
                      <a:schemeClr val="accent1"/>
                    </a:solidFill>
                  </a14:hiddenFill>
                </a:ext>
                <a:ext uri="{91240B29-F687-4F45-9708-019B960494DF}">
                  <a14:hiddenLine w="9525">
                    <a:solidFill>
                      <a:srgbClr val="FF0000"/>
                    </a:solidFill>
                    <a:miter lim="800000"/>
                    <a:headEnd/>
                    <a:tailEnd/>
                  </a14:hiddenLine>
                </a:ext>
              </a:extLst>
            </p:spPr>
            <p:txBody>
              <a:bodyPr wrap="none">
                <a:spAutoFit/>
              </a:bodyPr>
              <a:lstStyle/>
              <a:p>
                <a:pPr>
                  <a:defRPr/>
                </a:pPr>
                <a:r>
                  <a:rPr lang="en-US" altLang="zh-CN" dirty="0">
                    <a:solidFill>
                      <a:srgbClr val="FF0000"/>
                    </a:solidFill>
                    <a:latin typeface="华文中宋" pitchFamily="2" charset="-122"/>
                    <a:ea typeface="华文中宋" pitchFamily="2" charset="-122"/>
                  </a:rPr>
                  <a:t>4</a:t>
                </a:r>
                <a:r>
                  <a:rPr lang="zh-CN" altLang="en-US" dirty="0">
                    <a:solidFill>
                      <a:srgbClr val="FF0000"/>
                    </a:solidFill>
                    <a:latin typeface="华文中宋" pitchFamily="2" charset="-122"/>
                    <a:ea typeface="华文中宋" pitchFamily="2" charset="-122"/>
                  </a:rPr>
                  <a:t>、归一化探测率</a:t>
                </a:r>
                <a14:m>
                  <m:oMath xmlns:m="http://schemas.openxmlformats.org/officeDocument/2006/math">
                    <m:sSup>
                      <m:sSupPr>
                        <m:ctrlPr>
                          <a:rPr lang="en-US" altLang="zh-CN" i="1">
                            <a:solidFill>
                              <a:srgbClr val="FF0000"/>
                            </a:solidFill>
                            <a:latin typeface="Cambria Math" panose="02040503050406030204" pitchFamily="18" charset="0"/>
                            <a:ea typeface="华文中宋" pitchFamily="2" charset="-122"/>
                          </a:rPr>
                        </m:ctrlPr>
                      </m:sSupPr>
                      <m:e>
                        <m:r>
                          <a:rPr lang="en-US" altLang="zh-CN" b="1" i="1">
                            <a:solidFill>
                              <a:srgbClr val="FF0000"/>
                            </a:solidFill>
                            <a:latin typeface="Cambria Math"/>
                            <a:ea typeface="华文中宋" pitchFamily="2" charset="-122"/>
                          </a:rPr>
                          <m:t>𝑫</m:t>
                        </m:r>
                      </m:e>
                      <m:sup>
                        <m:r>
                          <a:rPr lang="zh-CN" altLang="en-US" b="1" i="1">
                            <a:solidFill>
                              <a:srgbClr val="FF0000"/>
                            </a:solidFill>
                            <a:latin typeface="Cambria Math"/>
                            <a:ea typeface="华文中宋" pitchFamily="2" charset="-122"/>
                          </a:rPr>
                          <m:t>∗</m:t>
                        </m:r>
                      </m:sup>
                    </m:sSup>
                  </m:oMath>
                </a14:m>
                <a:endParaRPr lang="zh-CN" altLang="en-US" dirty="0">
                  <a:solidFill>
                    <a:srgbClr val="FF0000"/>
                  </a:solidFill>
                  <a:latin typeface="华文中宋" pitchFamily="2" charset="-122"/>
                  <a:ea typeface="华文中宋" pitchFamily="2" charset="-122"/>
                </a:endParaRPr>
              </a:p>
            </p:txBody>
          </p:sp>
        </mc:Choice>
        <mc:Fallback xmlns="">
          <p:sp>
            <p:nvSpPr>
              <p:cNvPr id="916486" name="Text Box 6"/>
              <p:cNvSpPr txBox="1">
                <a:spLocks noRot="1" noChangeAspect="1" noMove="1" noResize="1" noEditPoints="1" noAdjustHandles="1" noChangeArrowheads="1" noChangeShapeType="1" noTextEdit="1"/>
              </p:cNvSpPr>
              <p:nvPr/>
            </p:nvSpPr>
            <p:spPr bwMode="auto">
              <a:xfrm>
                <a:off x="2259013" y="641350"/>
                <a:ext cx="2207592" cy="369332"/>
              </a:xfrm>
              <a:prstGeom prst="rect">
                <a:avLst/>
              </a:prstGeom>
              <a:blipFill>
                <a:blip r:embed="rId2"/>
                <a:stretch>
                  <a:fillRect l="-1630" t="-2985" b="-17910"/>
                </a:stretch>
              </a:blip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Lst>
            </p:spPr>
            <p:txBody>
              <a:bodyPr/>
              <a:lstStyle/>
              <a:p>
                <a:r>
                  <a:rPr lang="zh-CN" altLang="en-US">
                    <a:noFill/>
                  </a:rPr>
                  <a:t> </a:t>
                </a:r>
              </a:p>
            </p:txBody>
          </p:sp>
        </mc:Fallback>
      </mc:AlternateContent>
      <p:sp>
        <p:nvSpPr>
          <p:cNvPr id="916487" name="Line 7"/>
          <p:cNvSpPr>
            <a:spLocks noChangeShapeType="1"/>
          </p:cNvSpPr>
          <p:nvPr/>
        </p:nvSpPr>
        <p:spPr bwMode="auto">
          <a:xfrm flipV="1">
            <a:off x="7175500" y="4005264"/>
            <a:ext cx="0" cy="21605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16488" name="Line 8"/>
          <p:cNvSpPr>
            <a:spLocks noChangeShapeType="1"/>
          </p:cNvSpPr>
          <p:nvPr/>
        </p:nvSpPr>
        <p:spPr bwMode="auto">
          <a:xfrm>
            <a:off x="7175501" y="6165850"/>
            <a:ext cx="27352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16489" name="Text Box 9"/>
          <p:cNvSpPr txBox="1">
            <a:spLocks noChangeArrowheads="1"/>
          </p:cNvSpPr>
          <p:nvPr/>
        </p:nvSpPr>
        <p:spPr bwMode="auto">
          <a:xfrm>
            <a:off x="9120189" y="6165850"/>
            <a:ext cx="69762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U / V</a:t>
            </a:r>
          </a:p>
        </p:txBody>
      </p:sp>
      <p:sp>
        <p:nvSpPr>
          <p:cNvPr id="916491" name="Text Box 11"/>
          <p:cNvSpPr txBox="1">
            <a:spLocks noChangeArrowheads="1"/>
          </p:cNvSpPr>
          <p:nvPr/>
        </p:nvSpPr>
        <p:spPr bwMode="auto">
          <a:xfrm>
            <a:off x="7299326" y="3879850"/>
            <a:ext cx="78739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 / mA</a:t>
            </a:r>
          </a:p>
        </p:txBody>
      </p:sp>
      <p:sp>
        <p:nvSpPr>
          <p:cNvPr id="47113" name="Line 12"/>
          <p:cNvSpPr>
            <a:spLocks noChangeShapeType="1"/>
          </p:cNvSpPr>
          <p:nvPr/>
        </p:nvSpPr>
        <p:spPr bwMode="auto">
          <a:xfrm flipV="1">
            <a:off x="7175500" y="4076700"/>
            <a:ext cx="1944688" cy="208915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47114" name="Line 13"/>
          <p:cNvSpPr>
            <a:spLocks noChangeShapeType="1"/>
          </p:cNvSpPr>
          <p:nvPr/>
        </p:nvSpPr>
        <p:spPr bwMode="auto">
          <a:xfrm flipV="1">
            <a:off x="7175501" y="5589588"/>
            <a:ext cx="2449513" cy="576262"/>
          </a:xfrm>
          <a:prstGeom prst="line">
            <a:avLst/>
          </a:prstGeom>
          <a:noFill/>
          <a:ln w="9525">
            <a:solidFill>
              <a:srgbClr val="0000CC"/>
            </a:solidFill>
            <a:round/>
            <a:headEnd/>
            <a:tailEnd/>
          </a:ln>
          <a:effectLst>
            <a:prstShdw prst="shdw17" dist="17961" dir="2700000">
              <a:srgbClr val="00007A"/>
            </a:prstShdw>
          </a:effectLst>
          <a:extLst>
            <a:ext uri="{909E8E84-426E-40DD-AFC4-6F175D3DCCD1}">
              <a14:hiddenFill xmlns:a14="http://schemas.microsoft.com/office/drawing/2010/main">
                <a:noFill/>
              </a14:hiddenFill>
            </a:ext>
          </a:extLst>
        </p:spPr>
        <p:txBody>
          <a:bodyPr/>
          <a:lstStyle/>
          <a:p>
            <a:endParaRPr lang="zh-CN" altLang="en-US"/>
          </a:p>
        </p:txBody>
      </p:sp>
      <p:sp>
        <p:nvSpPr>
          <p:cNvPr id="916494" name="Text Box 14"/>
          <p:cNvSpPr txBox="1">
            <a:spLocks noChangeArrowheads="1"/>
          </p:cNvSpPr>
          <p:nvPr/>
        </p:nvSpPr>
        <p:spPr bwMode="auto">
          <a:xfrm>
            <a:off x="8596313" y="5307013"/>
            <a:ext cx="874712"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无光照</a:t>
            </a:r>
          </a:p>
        </p:txBody>
      </p:sp>
      <p:sp>
        <p:nvSpPr>
          <p:cNvPr id="916495" name="Text Box 15"/>
          <p:cNvSpPr txBox="1">
            <a:spLocks noChangeArrowheads="1"/>
          </p:cNvSpPr>
          <p:nvPr/>
        </p:nvSpPr>
        <p:spPr bwMode="auto">
          <a:xfrm>
            <a:off x="8812214" y="4383088"/>
            <a:ext cx="8130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 Ix</a:t>
            </a:r>
          </a:p>
        </p:txBody>
      </p:sp>
      <mc:AlternateContent xmlns:mc="http://schemas.openxmlformats.org/markup-compatibility/2006" xmlns:a14="http://schemas.microsoft.com/office/drawing/2010/main">
        <mc:Choice Requires="a14">
          <p:sp>
            <p:nvSpPr>
              <p:cNvPr id="2" name="TextBox 1"/>
              <p:cNvSpPr txBox="1"/>
              <p:nvPr/>
            </p:nvSpPr>
            <p:spPr>
              <a:xfrm>
                <a:off x="2974203" y="1133073"/>
                <a:ext cx="5219634" cy="646331"/>
              </a:xfrm>
              <a:prstGeom prst="rect">
                <a:avLst/>
              </a:prstGeom>
              <a:noFill/>
            </p:spPr>
            <p:txBody>
              <a:bodyPr wrap="none" rtlCol="0">
                <a:spAutoFit/>
              </a:bodyPr>
              <a:lstStyle/>
              <a:p>
                <a:r>
                  <a:rPr lang="zh-CN" altLang="en-US" dirty="0">
                    <a:solidFill>
                      <a:srgbClr val="0000CC"/>
                    </a:solidFill>
                  </a:rPr>
                  <a:t>单位灵敏面面积</a:t>
                </a:r>
                <a:r>
                  <a:rPr lang="en-US" altLang="zh-CN" dirty="0">
                    <a:solidFill>
                      <a:srgbClr val="0000CC"/>
                    </a:solidFill>
                  </a:rPr>
                  <a:t>S</a:t>
                </a:r>
                <a:r>
                  <a:rPr lang="zh-CN" altLang="en-US" dirty="0">
                    <a:solidFill>
                      <a:srgbClr val="0000CC"/>
                    </a:solidFill>
                  </a:rPr>
                  <a:t>、单位带宽</a:t>
                </a:r>
                <a:r>
                  <a:rPr lang="el-GR" altLang="zh-CN" dirty="0">
                    <a:solidFill>
                      <a:srgbClr val="0000CC"/>
                    </a:solidFill>
                  </a:rPr>
                  <a:t>Δ</a:t>
                </a:r>
                <a:r>
                  <a:rPr lang="en-US" altLang="zh-CN" dirty="0">
                    <a:solidFill>
                      <a:srgbClr val="0000CC"/>
                    </a:solidFill>
                  </a:rPr>
                  <a:t>f</a:t>
                </a:r>
                <a:r>
                  <a:rPr lang="zh-CN" altLang="en-US" dirty="0">
                    <a:solidFill>
                      <a:srgbClr val="0000CC"/>
                    </a:solidFill>
                  </a:rPr>
                  <a:t>、单位辐射通量</a:t>
                </a:r>
                <a14:m>
                  <m:oMath xmlns:m="http://schemas.openxmlformats.org/officeDocument/2006/math">
                    <m:sSub>
                      <m:sSubPr>
                        <m:ctrlPr>
                          <a:rPr lang="en-US" altLang="zh-CN" i="1">
                            <a:solidFill>
                              <a:srgbClr val="0000CC"/>
                            </a:solidFill>
                            <a:latin typeface="Cambria Math" panose="02040503050406030204" pitchFamily="18" charset="0"/>
                          </a:rPr>
                        </m:ctrlPr>
                      </m:sSubPr>
                      <m:e>
                        <m:r>
                          <m:rPr>
                            <m:sty m:val="p"/>
                          </m:rPr>
                          <a:rPr lang="el-GR" altLang="zh-CN" i="1">
                            <a:solidFill>
                              <a:srgbClr val="0000CC"/>
                            </a:solidFill>
                            <a:latin typeface="Cambria Math"/>
                          </a:rPr>
                          <m:t>Φ</m:t>
                        </m:r>
                      </m:e>
                      <m:sub>
                        <m:r>
                          <a:rPr lang="en-US" altLang="zh-CN" b="1" i="1">
                            <a:solidFill>
                              <a:srgbClr val="0000CC"/>
                            </a:solidFill>
                            <a:latin typeface="Cambria Math"/>
                          </a:rPr>
                          <m:t>𝑯</m:t>
                        </m:r>
                      </m:sub>
                    </m:sSub>
                  </m:oMath>
                </a14:m>
                <a:endParaRPr lang="en-US" altLang="zh-CN" dirty="0">
                  <a:solidFill>
                    <a:srgbClr val="0000CC"/>
                  </a:solidFill>
                </a:endParaRPr>
              </a:p>
              <a:p>
                <a:r>
                  <a:rPr lang="zh-CN" altLang="en-US" dirty="0">
                    <a:solidFill>
                      <a:srgbClr val="0000CC"/>
                    </a:solidFill>
                  </a:rPr>
                  <a:t>时器件的信噪比 </a:t>
                </a:r>
              </a:p>
            </p:txBody>
          </p:sp>
        </mc:Choice>
        <mc:Fallback xmlns="">
          <p:sp>
            <p:nvSpPr>
              <p:cNvPr id="2" name="TextBox 1"/>
              <p:cNvSpPr txBox="1">
                <a:spLocks noRot="1" noChangeAspect="1" noMove="1" noResize="1" noEditPoints="1" noAdjustHandles="1" noChangeArrowheads="1" noChangeShapeType="1" noTextEdit="1"/>
              </p:cNvSpPr>
              <p:nvPr/>
            </p:nvSpPr>
            <p:spPr>
              <a:xfrm>
                <a:off x="2974203" y="1133073"/>
                <a:ext cx="5219634" cy="646331"/>
              </a:xfrm>
              <a:prstGeom prst="rect">
                <a:avLst/>
              </a:prstGeom>
              <a:blipFill>
                <a:blip r:embed="rId3"/>
                <a:stretch>
                  <a:fillRect l="-1051" t="-8491" b="-113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632368" y="2204864"/>
                <a:ext cx="2428678" cy="10312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a:rPr>
                            <m:t>𝑫</m:t>
                          </m:r>
                        </m:e>
                        <m:sup>
                          <m:r>
                            <a:rPr lang="zh-CN" altLang="en-US" b="1" i="1">
                              <a:latin typeface="Cambria Math"/>
                            </a:rPr>
                            <m:t>∗</m:t>
                          </m:r>
                        </m:sup>
                      </m:sSup>
                      <m:r>
                        <a:rPr lang="en-US" altLang="zh-CN" i="1">
                          <a:latin typeface="Cambria Math"/>
                        </a:rPr>
                        <m:t>=</m:t>
                      </m:r>
                      <m:f>
                        <m:fPr>
                          <m:ctrlPr>
                            <a:rPr lang="en-US" altLang="zh-CN" i="1">
                              <a:latin typeface="Cambria Math" panose="02040503050406030204" pitchFamily="18" charset="0"/>
                            </a:rPr>
                          </m:ctrlPr>
                        </m:fPr>
                        <m:num>
                          <m:rad>
                            <m:radPr>
                              <m:degHide m:val="on"/>
                              <m:ctrlPr>
                                <a:rPr lang="en-US" altLang="zh-CN" i="1">
                                  <a:latin typeface="Cambria Math" panose="02040503050406030204" pitchFamily="18" charset="0"/>
                                </a:rPr>
                              </m:ctrlPr>
                            </m:radPr>
                            <m:deg/>
                            <m:e>
                              <m:r>
                                <a:rPr lang="en-US" altLang="zh-CN" b="1" i="1">
                                  <a:latin typeface="Cambria Math"/>
                                </a:rPr>
                                <m:t>𝑨</m:t>
                              </m:r>
                              <m:r>
                                <a:rPr lang="en-US" altLang="zh-CN" b="1" i="1">
                                  <a:latin typeface="Cambria Math"/>
                                  <a:ea typeface="Cambria Math"/>
                                </a:rPr>
                                <m:t>∆</m:t>
                              </m:r>
                              <m:r>
                                <a:rPr lang="en-US" altLang="zh-CN" b="1" i="1">
                                  <a:latin typeface="Cambria Math"/>
                                  <a:ea typeface="Cambria Math"/>
                                </a:rPr>
                                <m:t>𝒇</m:t>
                              </m:r>
                            </m:e>
                          </m:rad>
                        </m:num>
                        <m:den>
                          <m:sSub>
                            <m:sSubPr>
                              <m:ctrlPr>
                                <a:rPr lang="en-US" altLang="zh-CN" i="1">
                                  <a:latin typeface="Cambria Math" panose="02040503050406030204" pitchFamily="18" charset="0"/>
                                </a:rPr>
                              </m:ctrlPr>
                            </m:sSubPr>
                            <m:e>
                              <m:r>
                                <m:rPr>
                                  <m:sty m:val="p"/>
                                </m:rPr>
                                <a:rPr lang="el-GR" altLang="zh-CN" i="1">
                                  <a:latin typeface="Cambria Math"/>
                                </a:rPr>
                                <m:t>Φ</m:t>
                              </m:r>
                            </m:e>
                            <m:sub>
                              <m:r>
                                <a:rPr lang="en-US" altLang="zh-CN" b="1" i="1">
                                  <a:latin typeface="Cambria Math"/>
                                </a:rPr>
                                <m:t>𝑯</m:t>
                              </m:r>
                            </m:sub>
                          </m:sSub>
                        </m:den>
                      </m:f>
                      <m:r>
                        <a:rPr lang="en-US" altLang="zh-CN" b="1" i="1">
                          <a:latin typeface="Cambria Math"/>
                        </a:rPr>
                        <m:t>=</m:t>
                      </m:r>
                      <m:f>
                        <m:fPr>
                          <m:ctrlPr>
                            <a:rPr lang="en-US" altLang="zh-CN" b="1" i="1">
                              <a:latin typeface="Cambria Math" panose="02040503050406030204" pitchFamily="18" charset="0"/>
                            </a:rPr>
                          </m:ctrlPr>
                        </m:fPr>
                        <m:num>
                          <m:r>
                            <a:rPr lang="en-US" altLang="zh-CN" b="1" i="1">
                              <a:latin typeface="Cambria Math"/>
                            </a:rPr>
                            <m:t>𝑺</m:t>
                          </m:r>
                          <m:rad>
                            <m:radPr>
                              <m:degHide m:val="on"/>
                              <m:ctrlPr>
                                <a:rPr lang="en-US" altLang="zh-CN" b="1" i="1">
                                  <a:latin typeface="Cambria Math" panose="02040503050406030204" pitchFamily="18" charset="0"/>
                                </a:rPr>
                              </m:ctrlPr>
                            </m:radPr>
                            <m:deg/>
                            <m:e>
                              <m:r>
                                <a:rPr lang="en-US" altLang="zh-CN" b="1" i="1">
                                  <a:latin typeface="Cambria Math"/>
                                </a:rPr>
                                <m:t>𝑨</m:t>
                              </m:r>
                              <m:r>
                                <a:rPr lang="en-US" altLang="zh-CN" b="1" i="1">
                                  <a:latin typeface="Cambria Math"/>
                                  <a:ea typeface="Cambria Math"/>
                                </a:rPr>
                                <m:t>∆</m:t>
                              </m:r>
                              <m:r>
                                <a:rPr lang="en-US" altLang="zh-CN" b="1" i="1">
                                  <a:latin typeface="Cambria Math"/>
                                  <a:ea typeface="Cambria Math"/>
                                </a:rPr>
                                <m:t>𝒇</m:t>
                              </m:r>
                            </m:e>
                          </m:rad>
                        </m:num>
                        <m:den>
                          <m:rad>
                            <m:radPr>
                              <m:degHide m:val="on"/>
                              <m:ctrlPr>
                                <a:rPr lang="en-US" altLang="zh-CN" b="1" i="1">
                                  <a:latin typeface="Cambria Math" panose="02040503050406030204" pitchFamily="18" charset="0"/>
                                </a:rPr>
                              </m:ctrlPr>
                            </m:radPr>
                            <m:deg/>
                            <m:e>
                              <m:acc>
                                <m:accPr>
                                  <m:chr m:val="̅"/>
                                  <m:ctrlPr>
                                    <a:rPr lang="en-US" altLang="zh-CN" b="1" i="1">
                                      <a:latin typeface="Cambria Math" panose="02040503050406030204" pitchFamily="18" charset="0"/>
                                    </a:rPr>
                                  </m:ctrlPr>
                                </m:accPr>
                                <m:e>
                                  <m:sSubSup>
                                    <m:sSubSupPr>
                                      <m:ctrlPr>
                                        <a:rPr lang="en-US" altLang="zh-CN" b="1" i="1">
                                          <a:latin typeface="Cambria Math" panose="02040503050406030204" pitchFamily="18" charset="0"/>
                                        </a:rPr>
                                      </m:ctrlPr>
                                    </m:sSubSupPr>
                                    <m:e>
                                      <m:sSub>
                                        <m:sSubPr>
                                          <m:ctrlPr>
                                            <a:rPr lang="en-US" altLang="zh-CN" b="1" i="1">
                                              <a:latin typeface="Cambria Math" panose="02040503050406030204" pitchFamily="18" charset="0"/>
                                            </a:rPr>
                                          </m:ctrlPr>
                                        </m:sSubPr>
                                        <m:e>
                                          <m:r>
                                            <a:rPr lang="en-US" altLang="zh-CN" b="1" i="1">
                                              <a:latin typeface="Cambria Math"/>
                                            </a:rPr>
                                            <m:t>𝑼</m:t>
                                          </m:r>
                                        </m:e>
                                        <m:sub>
                                          <m:r>
                                            <a:rPr lang="en-US" altLang="zh-CN" b="1" i="1">
                                              <a:latin typeface="Cambria Math"/>
                                            </a:rPr>
                                            <m:t>𝒁</m:t>
                                          </m:r>
                                        </m:sub>
                                      </m:sSub>
                                    </m:e>
                                    <m:sub/>
                                    <m:sup>
                                      <m:r>
                                        <a:rPr lang="en-US" altLang="zh-CN" b="1" i="1">
                                          <a:latin typeface="Cambria Math"/>
                                        </a:rPr>
                                        <m:t>𝟐</m:t>
                                      </m:r>
                                    </m:sup>
                                  </m:sSubSup>
                                </m:e>
                              </m:acc>
                            </m:e>
                          </m:rad>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632368" y="2204864"/>
                <a:ext cx="2428678" cy="103124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15119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83251" y="280170"/>
            <a:ext cx="341151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1</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人工智能与先进机器学习</a:t>
            </a:r>
          </a:p>
        </p:txBody>
      </p:sp>
      <p:sp>
        <p:nvSpPr>
          <p:cNvPr id="7" name="矩形 6"/>
          <p:cNvSpPr/>
          <p:nvPr/>
        </p:nvSpPr>
        <p:spPr>
          <a:xfrm>
            <a:off x="5683251" y="680280"/>
            <a:ext cx="2121093"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2</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智能应用程序</a:t>
            </a:r>
          </a:p>
        </p:txBody>
      </p:sp>
      <p:sp>
        <p:nvSpPr>
          <p:cNvPr id="8" name="矩形 7"/>
          <p:cNvSpPr/>
          <p:nvPr/>
        </p:nvSpPr>
        <p:spPr>
          <a:xfrm>
            <a:off x="8562222" y="720480"/>
            <a:ext cx="1625766"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3</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智能物件</a:t>
            </a:r>
          </a:p>
        </p:txBody>
      </p:sp>
      <p:sp>
        <p:nvSpPr>
          <p:cNvPr id="9" name="矩形 8"/>
          <p:cNvSpPr/>
          <p:nvPr/>
        </p:nvSpPr>
        <p:spPr>
          <a:xfrm>
            <a:off x="5643755" y="975438"/>
            <a:ext cx="2895344"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4</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虚拟现实与增强现实</a:t>
            </a:r>
          </a:p>
        </p:txBody>
      </p:sp>
      <p:sp>
        <p:nvSpPr>
          <p:cNvPr id="10" name="矩形 9"/>
          <p:cNvSpPr/>
          <p:nvPr/>
        </p:nvSpPr>
        <p:spPr>
          <a:xfrm>
            <a:off x="8556550" y="1004268"/>
            <a:ext cx="1625766"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5</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数码分身</a:t>
            </a:r>
          </a:p>
        </p:txBody>
      </p:sp>
      <p:sp>
        <p:nvSpPr>
          <p:cNvPr id="11" name="矩形 10"/>
          <p:cNvSpPr/>
          <p:nvPr/>
        </p:nvSpPr>
        <p:spPr>
          <a:xfrm>
            <a:off x="5836722" y="2501645"/>
            <a:ext cx="4651766" cy="4247317"/>
          </a:xfrm>
          <a:prstGeom prst="rect">
            <a:avLst/>
          </a:prstGeom>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数码分身：</a:t>
            </a:r>
            <a:endParaRPr lang="en-US" altLang="zh-CN" b="1" dirty="0">
              <a:solidFill>
                <a:srgbClr val="FF0000"/>
              </a:solidFill>
              <a:latin typeface="华文中宋" panose="02010600040101010101" pitchFamily="2" charset="-122"/>
              <a:ea typeface="华文中宋" panose="02010600040101010101" pitchFamily="2" charset="-122"/>
            </a:endParaRPr>
          </a:p>
          <a:p>
            <a:r>
              <a:rPr lang="en-US" altLang="zh-CN" b="1" dirty="0">
                <a:solidFill>
                  <a:srgbClr val="FF0000"/>
                </a:solidFill>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是</a:t>
            </a:r>
            <a:r>
              <a:rPr lang="zh-CN" altLang="en-US" b="1" dirty="0">
                <a:solidFill>
                  <a:srgbClr val="0000CC"/>
                </a:solidFill>
                <a:latin typeface="华文中宋" panose="02010600040101010101" pitchFamily="2" charset="-122"/>
                <a:ea typeface="华文中宋" panose="02010600040101010101" pitchFamily="2" charset="-122"/>
              </a:rPr>
              <a:t>指某种实体物品或系统的动态软件模式</a:t>
            </a:r>
            <a:r>
              <a:rPr lang="zh-CN" altLang="en-US" b="1" dirty="0">
                <a:latin typeface="华文中宋" panose="02010600040101010101" pitchFamily="2" charset="-122"/>
                <a:ea typeface="华文中宋" panose="02010600040101010101" pitchFamily="2" charset="-122"/>
              </a:rPr>
              <a:t>。</a:t>
            </a:r>
            <a:endParaRPr lang="en-US" altLang="zh-CN" b="1" dirty="0">
              <a:latin typeface="华文中宋" panose="02010600040101010101" pitchFamily="2" charset="-122"/>
              <a:ea typeface="华文中宋" panose="02010600040101010101" pitchFamily="2" charset="-122"/>
            </a:endParaRPr>
          </a:p>
          <a:p>
            <a:r>
              <a:rPr lang="en-US" altLang="zh-CN"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借由</a:t>
            </a:r>
            <a:r>
              <a:rPr lang="zh-CN" altLang="en-US" b="1" dirty="0">
                <a:latin typeface="华文中宋" panose="02010600040101010101" pitchFamily="2" charset="-122"/>
                <a:ea typeface="华文中宋" panose="02010600040101010101" pitchFamily="2" charset="-122"/>
              </a:rPr>
              <a:t>感应器搜集的资料来侦测状态、回应变化、改善操作及增加价值。数码分身结合了后设资料（</a:t>
            </a:r>
            <a:r>
              <a:rPr lang="en-US" altLang="zh-CN" b="1" dirty="0">
                <a:latin typeface="华文中宋" panose="02010600040101010101" pitchFamily="2" charset="-122"/>
                <a:ea typeface="华文中宋" panose="02010600040101010101" pitchFamily="2" charset="-122"/>
              </a:rPr>
              <a:t>Metadata</a:t>
            </a:r>
            <a:r>
              <a:rPr lang="zh-CN" altLang="en-US" b="1" dirty="0">
                <a:latin typeface="华文中宋" panose="02010600040101010101" pitchFamily="2" charset="-122"/>
                <a:ea typeface="华文中宋" panose="02010600040101010101" pitchFamily="2" charset="-122"/>
              </a:rPr>
              <a:t>，如分类、组成和结构）、条件或状态（如地点和温度）、事件资料（如时间序列）以及分析（如演算法和规则）。</a:t>
            </a:r>
          </a:p>
          <a:p>
            <a:r>
              <a:rPr lang="zh-CN" altLang="en-US"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未来</a:t>
            </a:r>
            <a:r>
              <a:rPr lang="zh-CN" altLang="en-US" b="1" dirty="0">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物品都将拥有数码分身</a:t>
            </a:r>
            <a:r>
              <a:rPr lang="zh-CN" altLang="en-US" b="1" dirty="0">
                <a:latin typeface="华文中宋" panose="02010600040101010101" pitchFamily="2" charset="-122"/>
                <a:ea typeface="华文中宋" panose="02010600040101010101" pitchFamily="2" charset="-122"/>
              </a:rPr>
              <a:t>。</a:t>
            </a:r>
            <a:endParaRPr lang="en-US" altLang="zh-CN" b="1" dirty="0">
              <a:latin typeface="华文中宋" panose="02010600040101010101" pitchFamily="2" charset="-122"/>
              <a:ea typeface="华文中宋" panose="02010600040101010101" pitchFamily="2" charset="-122"/>
            </a:endParaRPr>
          </a:p>
          <a:p>
            <a:r>
              <a:rPr lang="zh-CN" altLang="en-US" b="1" dirty="0">
                <a:latin typeface="华文中宋" panose="02010600040101010101" pitchFamily="2" charset="-122"/>
                <a:ea typeface="华文中宋" panose="02010600040101010101" pitchFamily="2" charset="-122"/>
              </a:rPr>
              <a:t>   企业将</a:t>
            </a:r>
            <a:r>
              <a:rPr lang="zh-CN" altLang="en-US" b="1" dirty="0">
                <a:solidFill>
                  <a:srgbClr val="FF0000"/>
                </a:solidFill>
                <a:latin typeface="华文中宋" panose="02010600040101010101" pitchFamily="2" charset="-122"/>
                <a:ea typeface="华文中宋" panose="02010600040101010101" pitchFamily="2" charset="-122"/>
              </a:rPr>
              <a:t>利用</a:t>
            </a:r>
            <a:r>
              <a:rPr lang="zh-CN" altLang="en-US" b="1" dirty="0">
                <a:latin typeface="华文中宋" panose="02010600040101010101" pitchFamily="2" charset="-122"/>
                <a:ea typeface="华文中宋" panose="02010600040101010101" pitchFamily="2" charset="-122"/>
              </a:rPr>
              <a:t>数码分身主动地进行及规划设备维修、设计生产流程、厂房运作、预测设备故障或提升营运效率、及辅助产品开发。因此，数码分身最终将成为一种结合技术人员和传统监测与控制设备（如压力计、压力阀）的代理人。</a:t>
            </a:r>
          </a:p>
        </p:txBody>
      </p:sp>
      <p:sp>
        <p:nvSpPr>
          <p:cNvPr id="12" name="矩形 11"/>
          <p:cNvSpPr/>
          <p:nvPr/>
        </p:nvSpPr>
        <p:spPr>
          <a:xfrm>
            <a:off x="5662810" y="1336805"/>
            <a:ext cx="289374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6</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区块链和分散式总帐</a:t>
            </a:r>
          </a:p>
        </p:txBody>
      </p:sp>
      <p:sp>
        <p:nvSpPr>
          <p:cNvPr id="13" name="矩形 12"/>
          <p:cNvSpPr/>
          <p:nvPr/>
        </p:nvSpPr>
        <p:spPr>
          <a:xfrm>
            <a:off x="8539100" y="1336805"/>
            <a:ext cx="1882247"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7</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对话式系统</a:t>
            </a:r>
          </a:p>
        </p:txBody>
      </p:sp>
      <p:sp>
        <p:nvSpPr>
          <p:cNvPr id="14" name="矩形 13"/>
          <p:cNvSpPr/>
          <p:nvPr/>
        </p:nvSpPr>
        <p:spPr>
          <a:xfrm>
            <a:off x="5655031" y="1659736"/>
            <a:ext cx="341151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8</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网状应用程序和服务架构</a:t>
            </a:r>
          </a:p>
        </p:txBody>
      </p:sp>
      <p:sp>
        <p:nvSpPr>
          <p:cNvPr id="15" name="矩形 14"/>
          <p:cNvSpPr/>
          <p:nvPr/>
        </p:nvSpPr>
        <p:spPr>
          <a:xfrm>
            <a:off x="5714981" y="2059846"/>
            <a:ext cx="2121093"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9</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数码科技平台</a:t>
            </a:r>
          </a:p>
        </p:txBody>
      </p:sp>
      <p:sp>
        <p:nvSpPr>
          <p:cNvPr id="16" name="矩形 15"/>
          <p:cNvSpPr/>
          <p:nvPr/>
        </p:nvSpPr>
        <p:spPr>
          <a:xfrm>
            <a:off x="8044030" y="2101534"/>
            <a:ext cx="2553904"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10</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适应性安全架构</a:t>
            </a:r>
          </a:p>
        </p:txBody>
      </p:sp>
      <p:pic>
        <p:nvPicPr>
          <p:cNvPr id="1026" name="Picture 2" descr="http://www.elecfans.com/uploads/allimg/161027/2160275-16102G45P6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260650"/>
            <a:ext cx="3546127" cy="5760639"/>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2062100" y="6023536"/>
            <a:ext cx="3405013" cy="523220"/>
          </a:xfrm>
          <a:prstGeom prst="rect">
            <a:avLst/>
          </a:prstGeom>
        </p:spPr>
        <p:txBody>
          <a:bodyPr wrap="squar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Gartner</a:t>
            </a:r>
            <a:r>
              <a:rPr lang="zh-CN" altLang="en-US" sz="1400" b="1" dirty="0">
                <a:solidFill>
                  <a:srgbClr val="0000CC"/>
                </a:solidFill>
                <a:latin typeface="微软雅黑" panose="020B0503020204020204" pitchFamily="34" charset="-122"/>
                <a:ea typeface="微软雅黑" panose="020B0503020204020204" pitchFamily="34" charset="-122"/>
              </a:rPr>
              <a:t> </a:t>
            </a:r>
            <a:r>
              <a:rPr lang="en-US" altLang="zh-CN" sz="1400" b="1" dirty="0">
                <a:solidFill>
                  <a:srgbClr val="0000CC"/>
                </a:solidFill>
                <a:latin typeface="微软雅黑" panose="020B0503020204020204" pitchFamily="34" charset="-122"/>
                <a:ea typeface="微软雅黑" panose="020B0503020204020204" pitchFamily="34" charset="-122"/>
              </a:rPr>
              <a:t>Group</a:t>
            </a:r>
            <a:r>
              <a:rPr lang="zh-CN" altLang="en-US" sz="1400" b="1" dirty="0">
                <a:solidFill>
                  <a:srgbClr val="0000CC"/>
                </a:solidFill>
                <a:latin typeface="微软雅黑" panose="020B0503020204020204" pitchFamily="34" charset="-122"/>
                <a:ea typeface="微软雅黑" panose="020B0503020204020204" pitchFamily="34" charset="-122"/>
              </a:rPr>
              <a:t>，信息咨询公司，</a:t>
            </a:r>
            <a:r>
              <a:rPr lang="en-US" altLang="zh-CN" sz="1400" b="1" dirty="0">
                <a:solidFill>
                  <a:srgbClr val="0000CC"/>
                </a:solidFill>
                <a:latin typeface="微软雅黑" panose="020B0503020204020204" pitchFamily="34" charset="-122"/>
                <a:ea typeface="微软雅黑" panose="020B0503020204020204" pitchFamily="34" charset="-122"/>
              </a:rPr>
              <a:t>1979</a:t>
            </a:r>
            <a:r>
              <a:rPr lang="zh-CN" altLang="en-US" sz="1400" b="1" dirty="0">
                <a:solidFill>
                  <a:srgbClr val="0000CC"/>
                </a:solidFill>
                <a:latin typeface="微软雅黑" panose="020B0503020204020204" pitchFamily="34" charset="-122"/>
                <a:ea typeface="微软雅黑" panose="020B0503020204020204" pitchFamily="34" charset="-122"/>
              </a:rPr>
              <a:t>年成立，美国。</a:t>
            </a:r>
          </a:p>
        </p:txBody>
      </p:sp>
    </p:spTree>
    <p:extLst>
      <p:ext uri="{BB962C8B-B14F-4D97-AF65-F5344CB8AC3E}">
        <p14:creationId xmlns:p14="http://schemas.microsoft.com/office/powerpoint/2010/main" val="18948827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Text Box 2"/>
          <p:cNvSpPr txBox="1">
            <a:spLocks noChangeArrowheads="1"/>
          </p:cNvSpPr>
          <p:nvPr/>
        </p:nvSpPr>
        <p:spPr bwMode="auto">
          <a:xfrm>
            <a:off x="2063750" y="2708275"/>
            <a:ext cx="187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a:latin typeface="华文中宋" pitchFamily="2" charset="-122"/>
                <a:ea typeface="华文中宋" pitchFamily="2" charset="-122"/>
              </a:rPr>
              <a:t>2) </a:t>
            </a:r>
            <a:r>
              <a:rPr lang="zh-CN" altLang="en-US">
                <a:latin typeface="华文中宋" pitchFamily="2" charset="-122"/>
                <a:ea typeface="华文中宋" pitchFamily="2" charset="-122"/>
              </a:rPr>
              <a:t>结构</a:t>
            </a:r>
          </a:p>
        </p:txBody>
      </p:sp>
      <p:graphicFrame>
        <p:nvGraphicFramePr>
          <p:cNvPr id="553987" name="Object 2"/>
          <p:cNvGraphicFramePr>
            <a:graphicFrameLocks noChangeAspect="1"/>
          </p:cNvGraphicFramePr>
          <p:nvPr/>
        </p:nvGraphicFramePr>
        <p:xfrm>
          <a:off x="1703389" y="3284539"/>
          <a:ext cx="3444875" cy="2624137"/>
        </p:xfrm>
        <a:graphic>
          <a:graphicData uri="http://schemas.openxmlformats.org/presentationml/2006/ole">
            <mc:AlternateContent xmlns:mc="http://schemas.openxmlformats.org/markup-compatibility/2006">
              <mc:Choice xmlns:v="urn:schemas-microsoft-com:vml" Requires="v">
                <p:oleObj spid="_x0000_s86018" name="Visio" r:id="rId3" imgW="3445459" imgH="2623718" progId="Visio.Drawing.11">
                  <p:embed/>
                </p:oleObj>
              </mc:Choice>
              <mc:Fallback>
                <p:oleObj name="Visio" r:id="rId3" imgW="3445459" imgH="262371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9" y="3284539"/>
                        <a:ext cx="3444875" cy="262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988" name="Object 3"/>
          <p:cNvGraphicFramePr>
            <a:graphicFrameLocks noChangeAspect="1"/>
          </p:cNvGraphicFramePr>
          <p:nvPr/>
        </p:nvGraphicFramePr>
        <p:xfrm>
          <a:off x="5519738" y="2492375"/>
          <a:ext cx="3459162" cy="4171950"/>
        </p:xfrm>
        <a:graphic>
          <a:graphicData uri="http://schemas.openxmlformats.org/presentationml/2006/ole">
            <mc:AlternateContent xmlns:mc="http://schemas.openxmlformats.org/markup-compatibility/2006">
              <mc:Choice xmlns:v="urn:schemas-microsoft-com:vml" Requires="v">
                <p:oleObj spid="_x0000_s86019" name="Visio" r:id="rId5" imgW="3519221" imgH="4243730" progId="Visio.Drawing.11">
                  <p:embed/>
                </p:oleObj>
              </mc:Choice>
              <mc:Fallback>
                <p:oleObj name="Visio" r:id="rId5" imgW="3519221" imgH="424373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8" y="2492375"/>
                        <a:ext cx="3459162"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989" name="Text Box 5"/>
          <p:cNvSpPr txBox="1">
            <a:spLocks noChangeArrowheads="1"/>
          </p:cNvSpPr>
          <p:nvPr/>
        </p:nvSpPr>
        <p:spPr bwMode="auto">
          <a:xfrm>
            <a:off x="7175501" y="4581526"/>
            <a:ext cx="163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800">
                <a:latin typeface="Calibri" pitchFamily="34" charset="0"/>
              </a:rPr>
              <a:t>(</a:t>
            </a:r>
            <a:r>
              <a:rPr lang="zh-CN" altLang="en-US" sz="1800">
                <a:latin typeface="Calibri" pitchFamily="34" charset="0"/>
              </a:rPr>
              <a:t>氩、氖、氦）</a:t>
            </a:r>
          </a:p>
        </p:txBody>
      </p:sp>
      <p:sp>
        <p:nvSpPr>
          <p:cNvPr id="553990" name="Text Box 6"/>
          <p:cNvSpPr txBox="1">
            <a:spLocks noChangeArrowheads="1"/>
          </p:cNvSpPr>
          <p:nvPr/>
        </p:nvSpPr>
        <p:spPr bwMode="auto">
          <a:xfrm>
            <a:off x="2187576" y="352425"/>
            <a:ext cx="18004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1232D2"/>
                </a:solidFill>
              </a:rPr>
              <a:t>五、光电传感器</a:t>
            </a:r>
          </a:p>
        </p:txBody>
      </p:sp>
      <p:sp>
        <p:nvSpPr>
          <p:cNvPr id="553991" name="Text Box 3"/>
          <p:cNvSpPr txBox="1">
            <a:spLocks noChangeArrowheads="1"/>
          </p:cNvSpPr>
          <p:nvPr/>
        </p:nvSpPr>
        <p:spPr bwMode="auto">
          <a:xfrm>
            <a:off x="2495550" y="981076"/>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dirty="0">
                <a:solidFill>
                  <a:srgbClr val="0000CC"/>
                </a:solidFill>
                <a:latin typeface="Tahoma" pitchFamily="34" charset="0"/>
              </a:rPr>
              <a:t>1.</a:t>
            </a:r>
            <a:r>
              <a:rPr lang="zh-CN" altLang="en-US" sz="2800" dirty="0">
                <a:solidFill>
                  <a:srgbClr val="0000CC"/>
                </a:solidFill>
                <a:latin typeface="Tahoma" pitchFamily="34" charset="0"/>
              </a:rPr>
              <a:t>光电管</a:t>
            </a:r>
          </a:p>
        </p:txBody>
      </p:sp>
      <p:sp>
        <p:nvSpPr>
          <p:cNvPr id="553992" name="Text Box 8"/>
          <p:cNvSpPr txBox="1">
            <a:spLocks noChangeArrowheads="1"/>
          </p:cNvSpPr>
          <p:nvPr/>
        </p:nvSpPr>
        <p:spPr bwMode="auto">
          <a:xfrm>
            <a:off x="2063751" y="1628776"/>
            <a:ext cx="4012637" cy="64633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ea typeface="宋体" pitchFamily="2" charset="-122"/>
              </a:rPr>
              <a:t>1)</a:t>
            </a:r>
            <a:r>
              <a:rPr lang="zh-CN" altLang="en-US">
                <a:ea typeface="宋体" pitchFamily="2" charset="-122"/>
              </a:rPr>
              <a:t>原理</a:t>
            </a:r>
            <a:r>
              <a:rPr lang="en-US" altLang="zh-CN">
                <a:ea typeface="宋体" pitchFamily="2" charset="-122"/>
              </a:rPr>
              <a:t>:</a:t>
            </a:r>
            <a:r>
              <a:rPr lang="zh-CN" altLang="en-US">
                <a:ea typeface="宋体" pitchFamily="2" charset="-122"/>
              </a:rPr>
              <a:t>外光电效应</a:t>
            </a:r>
          </a:p>
          <a:p>
            <a:r>
              <a:rPr lang="zh-CN" altLang="en-US">
                <a:ea typeface="宋体" pitchFamily="2" charset="-122"/>
              </a:rPr>
              <a:t>    光照</a:t>
            </a:r>
            <a:r>
              <a:rPr lang="en-US" altLang="zh-CN">
                <a:ea typeface="宋体" pitchFamily="2" charset="-122"/>
              </a:rPr>
              <a:t>-</a:t>
            </a:r>
            <a:r>
              <a:rPr lang="zh-CN" altLang="en-US">
                <a:ea typeface="宋体" pitchFamily="2" charset="-122"/>
              </a:rPr>
              <a:t>发射电子</a:t>
            </a:r>
            <a:r>
              <a:rPr lang="en-US" altLang="zh-CN">
                <a:ea typeface="宋体" pitchFamily="2" charset="-122"/>
              </a:rPr>
              <a:t>-</a:t>
            </a:r>
            <a:r>
              <a:rPr lang="zh-CN" altLang="en-US">
                <a:ea typeface="宋体" pitchFamily="2" charset="-122"/>
              </a:rPr>
              <a:t>电场加速</a:t>
            </a:r>
            <a:r>
              <a:rPr lang="en-US" altLang="zh-CN">
                <a:ea typeface="宋体" pitchFamily="2" charset="-122"/>
              </a:rPr>
              <a:t>-</a:t>
            </a:r>
            <a:r>
              <a:rPr lang="zh-CN" altLang="en-US">
                <a:ea typeface="宋体" pitchFamily="2" charset="-122"/>
              </a:rPr>
              <a:t>阳极收集</a:t>
            </a:r>
          </a:p>
        </p:txBody>
      </p:sp>
      <p:pic>
        <p:nvPicPr>
          <p:cNvPr id="553993"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19964" y="188914"/>
            <a:ext cx="3201987"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94" name="图片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82885" y="5157192"/>
            <a:ext cx="2491441" cy="146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a:xfrm flipH="1">
            <a:off x="4305156" y="4114087"/>
            <a:ext cx="63871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389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9" name="Rectangle 3"/>
          <p:cNvSpPr>
            <a:spLocks noGrp="1"/>
          </p:cNvSpPr>
          <p:nvPr>
            <p:ph type="body" idx="1"/>
          </p:nvPr>
        </p:nvSpPr>
        <p:spPr>
          <a:xfrm>
            <a:off x="1795399" y="1052464"/>
            <a:ext cx="8229600" cy="1368425"/>
          </a:xfrm>
        </p:spPr>
        <p:txBody>
          <a:bodyPr>
            <a:normAutofit/>
          </a:bodyPr>
          <a:lstStyle/>
          <a:p>
            <a:pPr>
              <a:buFont typeface="Arial" pitchFamily="34" charset="0"/>
              <a:buNone/>
            </a:pPr>
            <a:r>
              <a:rPr lang="zh-CN" altLang="en-US" sz="2400" dirty="0">
                <a:solidFill>
                  <a:srgbClr val="0000CC"/>
                </a:solidFill>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itchFamily="2" charset="-122"/>
                <a:ea typeface="华文中宋" pitchFamily="2" charset="-122"/>
              </a:rPr>
              <a:t>3</a:t>
            </a:r>
            <a:r>
              <a:rPr lang="zh-CN" altLang="en-US" sz="2400" b="1" dirty="0">
                <a:solidFill>
                  <a:srgbClr val="0000CC"/>
                </a:solidFill>
                <a:latin typeface="华文中宋" pitchFamily="2" charset="-122"/>
                <a:ea typeface="华文中宋" pitchFamily="2" charset="-122"/>
              </a:rPr>
              <a:t>、传感器时代</a:t>
            </a:r>
          </a:p>
          <a:p>
            <a:pPr>
              <a:buFont typeface="Arial" pitchFamily="34" charset="0"/>
              <a:buNone/>
            </a:pPr>
            <a:r>
              <a:rPr lang="en-US" altLang="zh-CN" sz="2400" b="1" dirty="0">
                <a:solidFill>
                  <a:srgbClr val="FF0000"/>
                </a:solidFill>
                <a:latin typeface="华文中宋" pitchFamily="2" charset="-122"/>
                <a:ea typeface="华文中宋" pitchFamily="2" charset="-122"/>
              </a:rPr>
              <a:t>        1967</a:t>
            </a:r>
            <a:r>
              <a:rPr lang="zh-CN" altLang="en-US" sz="2400" b="1" dirty="0">
                <a:solidFill>
                  <a:srgbClr val="FF0000"/>
                </a:solidFill>
                <a:latin typeface="华文中宋" pitchFamily="2" charset="-122"/>
                <a:ea typeface="华文中宋" pitchFamily="2" charset="-122"/>
              </a:rPr>
              <a:t>年</a:t>
            </a:r>
            <a:r>
              <a:rPr lang="zh-CN" altLang="en-US" sz="2400" b="1" dirty="0">
                <a:latin typeface="华文中宋" pitchFamily="2" charset="-122"/>
                <a:ea typeface="华文中宋" pitchFamily="2" charset="-122"/>
              </a:rPr>
              <a:t>，齐亚斯和约翰</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伊根申请了边缘约束的</a:t>
            </a:r>
          </a:p>
          <a:p>
            <a:pPr>
              <a:buFont typeface="Arial" pitchFamily="34" charset="0"/>
              <a:buNone/>
            </a:pPr>
            <a:r>
              <a:rPr lang="zh-CN" altLang="en-US" sz="2400" b="1" dirty="0">
                <a:latin typeface="华文中宋" pitchFamily="2" charset="-122"/>
                <a:ea typeface="华文中宋" pitchFamily="2" charset="-122"/>
              </a:rPr>
              <a:t>          硅膜片的专利</a:t>
            </a: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p:txBody>
      </p:sp>
      <p:sp>
        <p:nvSpPr>
          <p:cNvPr id="352260" name="Rectangle 4"/>
          <p:cNvSpPr>
            <a:spLocks noChangeArrowheads="1"/>
          </p:cNvSpPr>
          <p:nvPr/>
        </p:nvSpPr>
        <p:spPr bwMode="auto">
          <a:xfrm>
            <a:off x="2370967" y="2561805"/>
            <a:ext cx="6587060"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400" b="1" dirty="0">
                <a:solidFill>
                  <a:srgbClr val="FF0000"/>
                </a:solidFill>
                <a:latin typeface="华文中宋" pitchFamily="2" charset="-122"/>
                <a:ea typeface="华文中宋" panose="02010600040101010101" pitchFamily="2" charset="-122"/>
              </a:rPr>
              <a:t>1969</a:t>
            </a:r>
            <a:r>
              <a:rPr lang="zh-CN" altLang="en-US" sz="2400" b="1" dirty="0">
                <a:solidFill>
                  <a:srgbClr val="FF0000"/>
                </a:solidFill>
                <a:latin typeface="华文中宋" pitchFamily="2" charset="-122"/>
                <a:ea typeface="华文中宋" panose="02010600040101010101" pitchFamily="2" charset="-122"/>
              </a:rPr>
              <a:t>年</a:t>
            </a:r>
            <a:r>
              <a:rPr lang="zh-CN" altLang="en-US" sz="2400" b="1" dirty="0">
                <a:latin typeface="华文中宋" pitchFamily="2" charset="-122"/>
                <a:ea typeface="华文中宋" panose="02010600040101010101" pitchFamily="2" charset="-122"/>
              </a:rPr>
              <a:t>，凯勒申请了批量预制硅传感器的专利 </a:t>
            </a:r>
          </a:p>
        </p:txBody>
      </p:sp>
      <p:sp>
        <p:nvSpPr>
          <p:cNvPr id="352261" name="Text Box 5"/>
          <p:cNvSpPr txBox="1">
            <a:spLocks noChangeArrowheads="1"/>
          </p:cNvSpPr>
          <p:nvPr/>
        </p:nvSpPr>
        <p:spPr bwMode="auto">
          <a:xfrm>
            <a:off x="2370968" y="3284711"/>
            <a:ext cx="8186857" cy="19389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七十年代初</a:t>
            </a:r>
            <a:r>
              <a:rPr lang="zh-CN" altLang="en-US" sz="2400" b="1" dirty="0">
                <a:latin typeface="华文中宋" panose="02010600040101010101" pitchFamily="2" charset="-122"/>
                <a:ea typeface="华文中宋" panose="02010600040101010101" pitchFamily="2" charset="-122"/>
              </a:rPr>
              <a:t>，</a:t>
            </a:r>
            <a:r>
              <a:rPr lang="zh-CN" altLang="en-US" sz="2400" b="1" dirty="0">
                <a:solidFill>
                  <a:srgbClr val="0000CC"/>
                </a:solidFill>
                <a:latin typeface="华文中宋" panose="02010600040101010101" pitchFamily="2" charset="-122"/>
                <a:ea typeface="华文中宋" panose="02010600040101010101" pitchFamily="2" charset="-122"/>
              </a:rPr>
              <a:t>我国成立第一个</a:t>
            </a:r>
            <a:r>
              <a:rPr lang="zh-CN" altLang="en-US" sz="2400" b="1" dirty="0">
                <a:latin typeface="华文中宋" panose="02010600040101010101" pitchFamily="2" charset="-122"/>
                <a:ea typeface="华文中宋" panose="02010600040101010101" pitchFamily="2" charset="-122"/>
              </a:rPr>
              <a:t>压力传感器专业化研究所，</a:t>
            </a:r>
          </a:p>
          <a:p>
            <a:r>
              <a:rPr lang="zh-CN" altLang="en-US" sz="2400" b="1" dirty="0">
                <a:latin typeface="华文中宋" panose="02010600040101010101" pitchFamily="2" charset="-122"/>
                <a:ea typeface="华文中宋" panose="02010600040101010101" pitchFamily="2" charset="-122"/>
              </a:rPr>
              <a:t>中国宝鸡传感器研究所，国家力敏传感器生产、开发基地。</a:t>
            </a:r>
            <a:endParaRPr lang="en-US" altLang="zh-CN"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en-US" altLang="zh-CN" sz="2400" b="1" dirty="0">
                <a:solidFill>
                  <a:srgbClr val="FF0000"/>
                </a:solidFill>
                <a:latin typeface="华文中宋" panose="02010600040101010101" pitchFamily="2" charset="-122"/>
                <a:ea typeface="华文中宋" panose="02010600040101010101" pitchFamily="2" charset="-122"/>
              </a:rPr>
              <a:t>1975</a:t>
            </a:r>
            <a:r>
              <a:rPr lang="zh-CN" altLang="en-US" sz="2400" b="1" dirty="0">
                <a:solidFill>
                  <a:srgbClr val="FF0000"/>
                </a:solidFill>
                <a:latin typeface="华文中宋" panose="02010600040101010101" pitchFamily="2" charset="-122"/>
                <a:ea typeface="华文中宋" panose="02010600040101010101" pitchFamily="2" charset="-122"/>
              </a:rPr>
              <a:t>年</a:t>
            </a:r>
            <a:r>
              <a:rPr lang="en-US" altLang="zh-CN" sz="2400" b="1" dirty="0">
                <a:solidFill>
                  <a:srgbClr val="FF0000"/>
                </a:solidFill>
                <a:latin typeface="华文中宋" panose="02010600040101010101" pitchFamily="2" charset="-122"/>
                <a:ea typeface="华文中宋" panose="02010600040101010101" pitchFamily="2" charset="-122"/>
              </a:rPr>
              <a:t>5</a:t>
            </a:r>
            <a:r>
              <a:rPr lang="zh-CN" altLang="en-US" sz="2400" b="1" dirty="0">
                <a:solidFill>
                  <a:srgbClr val="FF0000"/>
                </a:solidFill>
                <a:latin typeface="华文中宋" panose="02010600040101010101" pitchFamily="2" charset="-122"/>
                <a:ea typeface="华文中宋" panose="02010600040101010101" pitchFamily="2" charset="-122"/>
              </a:rPr>
              <a:t>月</a:t>
            </a:r>
            <a:r>
              <a:rPr lang="zh-CN" altLang="en-US" sz="2400" b="1" dirty="0">
                <a:latin typeface="华文中宋" panose="02010600040101010101" pitchFamily="2" charset="-122"/>
                <a:ea typeface="华文中宋" panose="02010600040101010101" pitchFamily="2" charset="-122"/>
              </a:rPr>
              <a:t>在这里正式鉴定了中国第一个商品化压阻压力</a:t>
            </a:r>
          </a:p>
          <a:p>
            <a:r>
              <a:rPr lang="zh-CN" altLang="en-US" sz="2400" b="1" dirty="0">
                <a:latin typeface="华文中宋" panose="02010600040101010101" pitchFamily="2" charset="-122"/>
                <a:ea typeface="华文中宋" panose="02010600040101010101" pitchFamily="2" charset="-122"/>
              </a:rPr>
              <a:t>传感器系列</a:t>
            </a:r>
            <a:r>
              <a:rPr lang="en-US" altLang="zh-CN" sz="2400" b="1" dirty="0">
                <a:latin typeface="华文中宋" panose="02010600040101010101" pitchFamily="2" charset="-122"/>
                <a:ea typeface="华文中宋" panose="02010600040101010101" pitchFamily="2" charset="-122"/>
              </a:rPr>
              <a:t>CYG2-6</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a:t>
            </a:r>
          </a:p>
        </p:txBody>
      </p:sp>
      <p:sp>
        <p:nvSpPr>
          <p:cNvPr id="352262" name="Text Box 6"/>
          <p:cNvSpPr txBox="1">
            <a:spLocks noChangeArrowheads="1"/>
          </p:cNvSpPr>
          <p:nvPr/>
        </p:nvSpPr>
        <p:spPr bwMode="auto">
          <a:xfrm>
            <a:off x="1431926" y="4602163"/>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zh-CN" altLang="en-US"/>
          </a:p>
        </p:txBody>
      </p:sp>
    </p:spTree>
    <p:extLst>
      <p:ext uri="{BB962C8B-B14F-4D97-AF65-F5344CB8AC3E}">
        <p14:creationId xmlns:p14="http://schemas.microsoft.com/office/powerpoint/2010/main" val="16505644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ext Box 2"/>
          <p:cNvSpPr txBox="1">
            <a:spLocks noChangeArrowheads="1"/>
          </p:cNvSpPr>
          <p:nvPr/>
        </p:nvSpPr>
        <p:spPr bwMode="auto">
          <a:xfrm>
            <a:off x="2927350" y="1125538"/>
            <a:ext cx="208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3)</a:t>
            </a:r>
            <a:r>
              <a:rPr lang="zh-CN" altLang="en-US" sz="2800">
                <a:latin typeface="Tahoma" pitchFamily="34" charset="0"/>
              </a:rPr>
              <a:t>伏安特性</a:t>
            </a:r>
          </a:p>
        </p:txBody>
      </p:sp>
      <p:pic>
        <p:nvPicPr>
          <p:cNvPr id="5550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41809" r="8209" b="8641"/>
          <a:stretch>
            <a:fillRect/>
          </a:stretch>
        </p:blipFill>
        <p:spPr bwMode="auto">
          <a:xfrm>
            <a:off x="3071814" y="2708275"/>
            <a:ext cx="3455987"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12" name="Text Box 4"/>
          <p:cNvSpPr txBox="1">
            <a:spLocks noChangeArrowheads="1"/>
          </p:cNvSpPr>
          <p:nvPr/>
        </p:nvSpPr>
        <p:spPr bwMode="auto">
          <a:xfrm>
            <a:off x="1703388" y="2492376"/>
            <a:ext cx="14398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rPr>
              <a:t>阳极电流</a:t>
            </a:r>
          </a:p>
          <a:p>
            <a:pPr eaLnBrk="1" hangingPunct="1">
              <a:spcBef>
                <a:spcPct val="50000"/>
              </a:spcBef>
            </a:pPr>
            <a:r>
              <a:rPr lang="en-US" altLang="zh-CN">
                <a:latin typeface="宋体" pitchFamily="2" charset="-122"/>
              </a:rPr>
              <a:t>(</a:t>
            </a:r>
            <a:r>
              <a:rPr lang="el-GR" altLang="zh-CN">
                <a:latin typeface="宋体" pitchFamily="2" charset="-122"/>
              </a:rPr>
              <a:t>μ</a:t>
            </a:r>
            <a:r>
              <a:rPr lang="en-US" altLang="zh-CN">
                <a:latin typeface="宋体" pitchFamily="2" charset="-122"/>
              </a:rPr>
              <a:t>A)</a:t>
            </a:r>
            <a:endParaRPr lang="el-GR" altLang="zh-CN">
              <a:latin typeface="宋体" pitchFamily="2" charset="-122"/>
            </a:endParaRPr>
          </a:p>
        </p:txBody>
      </p:sp>
      <p:sp>
        <p:nvSpPr>
          <p:cNvPr id="555013" name="Text Box 5"/>
          <p:cNvSpPr txBox="1">
            <a:spLocks noChangeArrowheads="1"/>
          </p:cNvSpPr>
          <p:nvPr/>
        </p:nvSpPr>
        <p:spPr bwMode="auto">
          <a:xfrm>
            <a:off x="4943475" y="5300663"/>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dirty="0">
                <a:latin typeface="Tahoma" pitchFamily="34" charset="0"/>
              </a:rPr>
              <a:t>V</a:t>
            </a:r>
            <a:r>
              <a:rPr lang="zh-CN" altLang="en-US" dirty="0">
                <a:latin typeface="Tahoma" pitchFamily="34" charset="0"/>
              </a:rPr>
              <a:t>阳极电压</a:t>
            </a:r>
            <a:endParaRPr lang="zh-CN" altLang="el-GR" dirty="0">
              <a:latin typeface="宋体" pitchFamily="2" charset="-122"/>
            </a:endParaRPr>
          </a:p>
        </p:txBody>
      </p:sp>
      <p:sp>
        <p:nvSpPr>
          <p:cNvPr id="555014" name="Text Box 6"/>
          <p:cNvSpPr txBox="1">
            <a:spLocks noChangeArrowheads="1"/>
          </p:cNvSpPr>
          <p:nvPr/>
        </p:nvSpPr>
        <p:spPr bwMode="auto">
          <a:xfrm>
            <a:off x="4079875" y="2492375"/>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rPr>
              <a:t>饱合点</a:t>
            </a:r>
            <a:endParaRPr lang="zh-CN" altLang="el-GR">
              <a:latin typeface="宋体" pitchFamily="2" charset="-122"/>
            </a:endParaRPr>
          </a:p>
        </p:txBody>
      </p:sp>
      <p:sp>
        <p:nvSpPr>
          <p:cNvPr id="555015" name="Line 7"/>
          <p:cNvSpPr>
            <a:spLocks noChangeShapeType="1"/>
          </p:cNvSpPr>
          <p:nvPr/>
        </p:nvSpPr>
        <p:spPr bwMode="auto">
          <a:xfrm flipH="1">
            <a:off x="3863975" y="2997200"/>
            <a:ext cx="2159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5550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2420938"/>
            <a:ext cx="3619500"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17" name="Oval 9"/>
          <p:cNvSpPr>
            <a:spLocks noChangeArrowheads="1"/>
          </p:cNvSpPr>
          <p:nvPr/>
        </p:nvSpPr>
        <p:spPr bwMode="auto">
          <a:xfrm>
            <a:off x="3143251" y="3213101"/>
            <a:ext cx="936625" cy="1800225"/>
          </a:xfrm>
          <a:prstGeom prst="ellipse">
            <a:avLst/>
          </a:prstGeom>
          <a:solidFill>
            <a:srgbClr val="7FD13B">
              <a:alpha val="17999"/>
            </a:srgb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5018" name="Line 10"/>
          <p:cNvSpPr>
            <a:spLocks noChangeShapeType="1"/>
          </p:cNvSpPr>
          <p:nvPr/>
        </p:nvSpPr>
        <p:spPr bwMode="auto">
          <a:xfrm flipV="1">
            <a:off x="3648076" y="1268414"/>
            <a:ext cx="2303463" cy="194468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19" name="Line 11"/>
          <p:cNvSpPr>
            <a:spLocks noChangeShapeType="1"/>
          </p:cNvSpPr>
          <p:nvPr/>
        </p:nvSpPr>
        <p:spPr bwMode="auto">
          <a:xfrm>
            <a:off x="7230110" y="188119"/>
            <a:ext cx="0" cy="1655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0" name="Line 12"/>
          <p:cNvSpPr>
            <a:spLocks noChangeShapeType="1"/>
          </p:cNvSpPr>
          <p:nvPr/>
        </p:nvSpPr>
        <p:spPr bwMode="auto">
          <a:xfrm>
            <a:off x="6942773" y="1627981"/>
            <a:ext cx="20875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1" name="Freeform 13"/>
          <p:cNvSpPr>
            <a:spLocks/>
          </p:cNvSpPr>
          <p:nvPr/>
        </p:nvSpPr>
        <p:spPr bwMode="auto">
          <a:xfrm>
            <a:off x="7230110" y="548481"/>
            <a:ext cx="1296988" cy="1079500"/>
          </a:xfrm>
          <a:custGeom>
            <a:avLst/>
            <a:gdLst>
              <a:gd name="T0" fmla="*/ 0 w 817"/>
              <a:gd name="T1" fmla="*/ 680 h 680"/>
              <a:gd name="T2" fmla="*/ 136 w 817"/>
              <a:gd name="T3" fmla="*/ 408 h 680"/>
              <a:gd name="T4" fmla="*/ 318 w 817"/>
              <a:gd name="T5" fmla="*/ 227 h 680"/>
              <a:gd name="T6" fmla="*/ 544 w 817"/>
              <a:gd name="T7" fmla="*/ 91 h 680"/>
              <a:gd name="T8" fmla="*/ 817 w 817"/>
              <a:gd name="T9" fmla="*/ 0 h 680"/>
            </a:gdLst>
            <a:ahLst/>
            <a:cxnLst>
              <a:cxn ang="0">
                <a:pos x="T0" y="T1"/>
              </a:cxn>
              <a:cxn ang="0">
                <a:pos x="T2" y="T3"/>
              </a:cxn>
              <a:cxn ang="0">
                <a:pos x="T4" y="T5"/>
              </a:cxn>
              <a:cxn ang="0">
                <a:pos x="T6" y="T7"/>
              </a:cxn>
              <a:cxn ang="0">
                <a:pos x="T8" y="T9"/>
              </a:cxn>
            </a:cxnLst>
            <a:rect l="0" t="0" r="r" b="b"/>
            <a:pathLst>
              <a:path w="817" h="680">
                <a:moveTo>
                  <a:pt x="0" y="680"/>
                </a:moveTo>
                <a:cubicBezTo>
                  <a:pt x="41" y="581"/>
                  <a:pt x="83" y="483"/>
                  <a:pt x="136" y="408"/>
                </a:cubicBezTo>
                <a:cubicBezTo>
                  <a:pt x="189" y="333"/>
                  <a:pt x="250" y="280"/>
                  <a:pt x="318" y="227"/>
                </a:cubicBezTo>
                <a:cubicBezTo>
                  <a:pt x="386" y="174"/>
                  <a:pt x="461" y="129"/>
                  <a:pt x="544" y="91"/>
                </a:cubicBezTo>
                <a:cubicBezTo>
                  <a:pt x="627" y="53"/>
                  <a:pt x="772" y="15"/>
                  <a:pt x="817"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2" name="Text Box 14"/>
          <p:cNvSpPr txBox="1">
            <a:spLocks noChangeArrowheads="1"/>
          </p:cNvSpPr>
          <p:nvPr/>
        </p:nvSpPr>
        <p:spPr bwMode="auto">
          <a:xfrm>
            <a:off x="7353935" y="1608932"/>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ea typeface="宋体" pitchFamily="2" charset="-122"/>
              </a:rPr>
              <a:t>伏安特性</a:t>
            </a:r>
          </a:p>
        </p:txBody>
      </p:sp>
      <p:sp>
        <p:nvSpPr>
          <p:cNvPr id="555023" name="Text Box 15"/>
          <p:cNvSpPr txBox="1">
            <a:spLocks noChangeArrowheads="1"/>
          </p:cNvSpPr>
          <p:nvPr/>
        </p:nvSpPr>
        <p:spPr bwMode="auto">
          <a:xfrm>
            <a:off x="8112125" y="5516564"/>
            <a:ext cx="1462088"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a:ea typeface="宋体" pitchFamily="2" charset="-122"/>
              </a:rPr>
              <a:t>充惰性气体</a:t>
            </a:r>
          </a:p>
        </p:txBody>
      </p:sp>
      <p:sp>
        <p:nvSpPr>
          <p:cNvPr id="555024" name="Text Box 16"/>
          <p:cNvSpPr txBox="1">
            <a:spLocks noChangeArrowheads="1"/>
          </p:cNvSpPr>
          <p:nvPr/>
        </p:nvSpPr>
        <p:spPr bwMode="auto">
          <a:xfrm>
            <a:off x="3432175" y="6092826"/>
            <a:ext cx="170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a:ea typeface="宋体" pitchFamily="2" charset="-122"/>
              </a:rPr>
              <a:t>未充惰性气体</a:t>
            </a:r>
          </a:p>
        </p:txBody>
      </p:sp>
      <p:sp>
        <p:nvSpPr>
          <p:cNvPr id="2" name="矩形 1"/>
          <p:cNvSpPr/>
          <p:nvPr/>
        </p:nvSpPr>
        <p:spPr>
          <a:xfrm>
            <a:off x="9076296" y="1397148"/>
            <a:ext cx="322524" cy="369332"/>
          </a:xfrm>
          <a:prstGeom prst="rect">
            <a:avLst/>
          </a:prstGeom>
        </p:spPr>
        <p:txBody>
          <a:bodyPr wrap="none">
            <a:spAutoFit/>
          </a:bodyPr>
          <a:lstStyle/>
          <a:p>
            <a:r>
              <a:rPr lang="en-US" altLang="zh-CN" dirty="0">
                <a:latin typeface="Tahoma" pitchFamily="34" charset="0"/>
              </a:rPr>
              <a:t>V</a:t>
            </a:r>
            <a:endParaRPr lang="zh-CN" altLang="en-US" dirty="0"/>
          </a:p>
        </p:txBody>
      </p:sp>
      <p:sp>
        <p:nvSpPr>
          <p:cNvPr id="3" name="TextBox 2"/>
          <p:cNvSpPr txBox="1"/>
          <p:nvPr/>
        </p:nvSpPr>
        <p:spPr>
          <a:xfrm>
            <a:off x="6869748" y="86816"/>
            <a:ext cx="242374" cy="369332"/>
          </a:xfrm>
          <a:prstGeom prst="rect">
            <a:avLst/>
          </a:prstGeom>
          <a:noFill/>
        </p:spPr>
        <p:txBody>
          <a:bodyPr wrap="none" rtlCol="0">
            <a:spAutoFit/>
          </a:bodyPr>
          <a:lstStyle/>
          <a:p>
            <a:r>
              <a:rPr lang="en-US" altLang="zh-CN" dirty="0"/>
              <a:t>I</a:t>
            </a:r>
            <a:endParaRPr lang="zh-CN" altLang="en-US" dirty="0"/>
          </a:p>
        </p:txBody>
      </p:sp>
    </p:spTree>
    <p:extLst>
      <p:ext uri="{BB962C8B-B14F-4D97-AF65-F5344CB8AC3E}">
        <p14:creationId xmlns:p14="http://schemas.microsoft.com/office/powerpoint/2010/main" val="3651959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ext Box 2"/>
          <p:cNvSpPr txBox="1">
            <a:spLocks noChangeArrowheads="1"/>
          </p:cNvSpPr>
          <p:nvPr/>
        </p:nvSpPr>
        <p:spPr bwMode="auto">
          <a:xfrm>
            <a:off x="2098676" y="908050"/>
            <a:ext cx="8569325"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dirty="0">
                <a:solidFill>
                  <a:srgbClr val="0000CC"/>
                </a:solidFill>
                <a:latin typeface="Tahoma" pitchFamily="34" charset="0"/>
                <a:ea typeface="华文中宋" pitchFamily="2" charset="-122"/>
              </a:rPr>
              <a:t>特点 ：</a:t>
            </a:r>
          </a:p>
          <a:p>
            <a:pPr eaLnBrk="1" hangingPunct="1">
              <a:spcBef>
                <a:spcPct val="50000"/>
              </a:spcBef>
            </a:pPr>
            <a:r>
              <a:rPr lang="en-US" altLang="zh-CN" dirty="0">
                <a:latin typeface="华文中宋" pitchFamily="2" charset="-122"/>
                <a:ea typeface="华文中宋" pitchFamily="2" charset="-122"/>
              </a:rPr>
              <a:t>1</a:t>
            </a:r>
            <a:r>
              <a:rPr lang="zh-CN" altLang="en-US" dirty="0">
                <a:latin typeface="华文中宋" pitchFamily="2" charset="-122"/>
                <a:ea typeface="华文中宋" pitchFamily="2" charset="-122"/>
              </a:rPr>
              <a:t>、一定光照时</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阳极电压达到一定程度饱合</a:t>
            </a:r>
            <a:r>
              <a:rPr lang="en-US" altLang="zh-CN" dirty="0">
                <a:latin typeface="华文中宋" pitchFamily="2" charset="-122"/>
                <a:ea typeface="华文中宋" pitchFamily="2" charset="-122"/>
              </a:rPr>
              <a:t>.</a:t>
            </a:r>
          </a:p>
          <a:p>
            <a:pPr eaLnBrk="1" hangingPunct="1">
              <a:spcBef>
                <a:spcPct val="50000"/>
              </a:spcBef>
            </a:pPr>
            <a:r>
              <a:rPr lang="en-US" altLang="zh-CN" dirty="0">
                <a:latin typeface="华文中宋" pitchFamily="2" charset="-122"/>
                <a:ea typeface="华文中宋" pitchFamily="2" charset="-122"/>
              </a:rPr>
              <a:t>2</a:t>
            </a:r>
            <a:r>
              <a:rPr lang="zh-CN" altLang="en-US" dirty="0">
                <a:latin typeface="华文中宋" pitchFamily="2" charset="-122"/>
                <a:ea typeface="华文中宋" pitchFamily="2" charset="-122"/>
              </a:rPr>
              <a:t>、电子越多</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更大的阳极电压才能收集完</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饱合点不同</a:t>
            </a:r>
            <a:r>
              <a:rPr lang="en-US" altLang="zh-CN" dirty="0">
                <a:latin typeface="华文中宋" pitchFamily="2" charset="-122"/>
                <a:ea typeface="华文中宋" pitchFamily="2" charset="-122"/>
              </a:rPr>
              <a:t>. </a:t>
            </a:r>
          </a:p>
          <a:p>
            <a:pPr eaLnBrk="1" hangingPunct="1">
              <a:spcBef>
                <a:spcPct val="50000"/>
              </a:spcBef>
            </a:pPr>
            <a:r>
              <a:rPr lang="en-US" altLang="zh-CN" dirty="0">
                <a:latin typeface="华文中宋" pitchFamily="2" charset="-122"/>
                <a:ea typeface="华文中宋" pitchFamily="2" charset="-122"/>
              </a:rPr>
              <a:t>3</a:t>
            </a:r>
            <a:r>
              <a:rPr lang="zh-CN" altLang="en-US" dirty="0">
                <a:latin typeface="华文中宋" pitchFamily="2" charset="-122"/>
                <a:ea typeface="华文中宋" pitchFamily="2" charset="-122"/>
              </a:rPr>
              <a:t>、充气光电管在在充气离子化电压附近时阳极电流急速上升。</a:t>
            </a:r>
            <a:r>
              <a:rPr lang="zh-CN" altLang="en-US" dirty="0">
                <a:latin typeface="Tahoma" pitchFamily="34" charset="0"/>
              </a:rPr>
              <a:t> </a:t>
            </a:r>
          </a:p>
        </p:txBody>
      </p:sp>
      <p:sp>
        <p:nvSpPr>
          <p:cNvPr id="556035" name="Text Box 3"/>
          <p:cNvSpPr txBox="1">
            <a:spLocks noChangeArrowheads="1"/>
          </p:cNvSpPr>
          <p:nvPr/>
        </p:nvSpPr>
        <p:spPr bwMode="auto">
          <a:xfrm>
            <a:off x="2063751" y="3141663"/>
            <a:ext cx="714169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dirty="0">
                <a:latin typeface="华文中宋" pitchFamily="2" charset="-122"/>
                <a:ea typeface="华文中宋" pitchFamily="2" charset="-122"/>
              </a:rPr>
              <a:t>4</a:t>
            </a:r>
            <a:r>
              <a:rPr lang="zh-CN" altLang="en-US" sz="2400" dirty="0">
                <a:latin typeface="华文中宋" pitchFamily="2" charset="-122"/>
                <a:ea typeface="华文中宋" pitchFamily="2" charset="-122"/>
              </a:rPr>
              <a:t>、改进</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提高灵敏度</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增加电流</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气体电离电</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充气</a:t>
            </a:r>
            <a:r>
              <a:rPr lang="en-US" altLang="zh-CN" sz="2400" dirty="0">
                <a:latin typeface="华文中宋" pitchFamily="2" charset="-122"/>
                <a:ea typeface="华文中宋" pitchFamily="2" charset="-122"/>
              </a:rPr>
              <a:t>.</a:t>
            </a:r>
          </a:p>
          <a:p>
            <a:pPr>
              <a:spcBef>
                <a:spcPct val="50000"/>
              </a:spcBef>
            </a:pPr>
            <a:r>
              <a:rPr lang="en-US" altLang="zh-CN" sz="2400" dirty="0">
                <a:latin typeface="华文中宋" pitchFamily="2" charset="-122"/>
                <a:ea typeface="华文中宋" pitchFamily="2" charset="-122"/>
              </a:rPr>
              <a:t>          </a:t>
            </a:r>
            <a:r>
              <a:rPr lang="zh-CN" altLang="en-US" sz="2400" dirty="0">
                <a:latin typeface="华文中宋" pitchFamily="2" charset="-122"/>
                <a:ea typeface="华文中宋" pitchFamily="2" charset="-122"/>
              </a:rPr>
              <a:t>特点</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灵敏度增加</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斜率大</a:t>
            </a:r>
            <a:r>
              <a:rPr lang="en-US" altLang="zh-CN" sz="2400" dirty="0">
                <a:latin typeface="华文中宋" pitchFamily="2" charset="-122"/>
                <a:ea typeface="华文中宋" pitchFamily="2" charset="-122"/>
              </a:rPr>
              <a:t>)</a:t>
            </a:r>
          </a:p>
          <a:p>
            <a:pPr>
              <a:spcBef>
                <a:spcPct val="50000"/>
              </a:spcBef>
            </a:pPr>
            <a:r>
              <a:rPr lang="en-US" altLang="zh-CN" sz="2400" dirty="0">
                <a:latin typeface="华文中宋" pitchFamily="2" charset="-122"/>
                <a:ea typeface="华文中宋" pitchFamily="2" charset="-122"/>
              </a:rPr>
              <a:t>                  </a:t>
            </a:r>
            <a:r>
              <a:rPr lang="zh-CN" altLang="en-US" sz="2400" dirty="0">
                <a:latin typeface="华文中宋" pitchFamily="2" charset="-122"/>
                <a:ea typeface="华文中宋" pitchFamily="2" charset="-122"/>
              </a:rPr>
              <a:t>稳定性</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频率特性变差</a:t>
            </a:r>
          </a:p>
          <a:p>
            <a:pPr>
              <a:spcBef>
                <a:spcPct val="50000"/>
              </a:spcBef>
            </a:pPr>
            <a:r>
              <a:rPr lang="en-US" altLang="zh-CN" sz="2400" dirty="0">
                <a:latin typeface="华文中宋" pitchFamily="2" charset="-122"/>
                <a:ea typeface="华文中宋" pitchFamily="2" charset="-122"/>
              </a:rPr>
              <a:t>5</a:t>
            </a:r>
            <a:r>
              <a:rPr lang="zh-CN" altLang="en-US" sz="2400" dirty="0">
                <a:latin typeface="华文中宋" pitchFamily="2" charset="-122"/>
                <a:ea typeface="华文中宋" pitchFamily="2" charset="-122"/>
              </a:rPr>
              <a:t>、响应特性</a:t>
            </a:r>
          </a:p>
          <a:p>
            <a:pPr>
              <a:spcBef>
                <a:spcPct val="50000"/>
              </a:spcBef>
            </a:pPr>
            <a:r>
              <a:rPr lang="zh-CN" altLang="en-US" sz="2400" dirty="0">
                <a:latin typeface="华文中宋" pitchFamily="2" charset="-122"/>
                <a:ea typeface="华文中宋" pitchFamily="2" charset="-122"/>
              </a:rPr>
              <a:t>     光电变换时间短</a:t>
            </a:r>
            <a:r>
              <a:rPr lang="en-US" altLang="zh-CN" sz="2400" dirty="0">
                <a:latin typeface="华文中宋" pitchFamily="2" charset="-122"/>
                <a:ea typeface="华文中宋" pitchFamily="2" charset="-122"/>
              </a:rPr>
              <a:t>---10-12S    </a:t>
            </a:r>
            <a:r>
              <a:rPr lang="zh-CN" altLang="en-US" sz="2400" dirty="0">
                <a:latin typeface="华文中宋" pitchFamily="2" charset="-122"/>
                <a:ea typeface="华文中宋" pitchFamily="2" charset="-122"/>
              </a:rPr>
              <a:t>电子输运时间为主</a:t>
            </a:r>
          </a:p>
        </p:txBody>
      </p:sp>
    </p:spTree>
    <p:extLst>
      <p:ext uri="{BB962C8B-B14F-4D97-AF65-F5344CB8AC3E}">
        <p14:creationId xmlns:p14="http://schemas.microsoft.com/office/powerpoint/2010/main" val="42780068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ext Box 2"/>
          <p:cNvSpPr txBox="1">
            <a:spLocks noChangeArrowheads="1"/>
          </p:cNvSpPr>
          <p:nvPr/>
        </p:nvSpPr>
        <p:spPr bwMode="auto">
          <a:xfrm>
            <a:off x="2208213" y="836613"/>
            <a:ext cx="360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3600">
                <a:solidFill>
                  <a:srgbClr val="1232D2"/>
                </a:solidFill>
                <a:latin typeface="Tahoma" pitchFamily="34" charset="0"/>
              </a:rPr>
              <a:t>2.</a:t>
            </a:r>
            <a:r>
              <a:rPr lang="zh-CN" altLang="en-US" sz="3600">
                <a:solidFill>
                  <a:srgbClr val="1232D2"/>
                </a:solidFill>
                <a:latin typeface="Tahoma" pitchFamily="34" charset="0"/>
              </a:rPr>
              <a:t>光电倍增管</a:t>
            </a:r>
          </a:p>
        </p:txBody>
      </p:sp>
      <p:sp>
        <p:nvSpPr>
          <p:cNvPr id="557059" name="Text Box 3"/>
          <p:cNvSpPr txBox="1">
            <a:spLocks noChangeArrowheads="1"/>
          </p:cNvSpPr>
          <p:nvPr/>
        </p:nvSpPr>
        <p:spPr bwMode="auto">
          <a:xfrm>
            <a:off x="2640014" y="1628776"/>
            <a:ext cx="712787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1)</a:t>
            </a:r>
            <a:r>
              <a:rPr lang="zh-CN" altLang="en-US" sz="2800">
                <a:latin typeface="Tahoma" pitchFamily="34" charset="0"/>
              </a:rPr>
              <a:t>原理</a:t>
            </a:r>
            <a:r>
              <a:rPr lang="en-US" altLang="zh-CN" sz="2800">
                <a:latin typeface="Tahoma" pitchFamily="34" charset="0"/>
              </a:rPr>
              <a:t>:</a:t>
            </a:r>
            <a:r>
              <a:rPr lang="zh-CN" altLang="en-US" sz="2800">
                <a:latin typeface="Tahoma" pitchFamily="34" charset="0"/>
              </a:rPr>
              <a:t>外光电效应</a:t>
            </a:r>
            <a:r>
              <a:rPr lang="en-US" altLang="zh-CN" sz="2800">
                <a:latin typeface="Tahoma" pitchFamily="34" charset="0"/>
              </a:rPr>
              <a:t>,</a:t>
            </a:r>
            <a:r>
              <a:rPr lang="zh-CN" altLang="en-US" sz="2800">
                <a:latin typeface="Tahoma" pitchFamily="34" charset="0"/>
              </a:rPr>
              <a:t>电子二次释放效应</a:t>
            </a:r>
            <a:r>
              <a:rPr lang="en-US" altLang="zh-CN" sz="2800">
                <a:latin typeface="Tahoma" pitchFamily="34" charset="0"/>
              </a:rPr>
              <a:t>.</a:t>
            </a:r>
          </a:p>
          <a:p>
            <a:pPr eaLnBrk="1" hangingPunct="1">
              <a:spcBef>
                <a:spcPct val="50000"/>
              </a:spcBef>
            </a:pPr>
            <a:r>
              <a:rPr lang="en-US" altLang="zh-CN" sz="2800">
                <a:latin typeface="Tahoma" pitchFamily="34" charset="0"/>
              </a:rPr>
              <a:t>         </a:t>
            </a:r>
            <a:r>
              <a:rPr lang="zh-CN" altLang="en-US" sz="2800">
                <a:latin typeface="Tahoma" pitchFamily="34" charset="0"/>
              </a:rPr>
              <a:t>高速电子撞击固体表面</a:t>
            </a:r>
            <a:r>
              <a:rPr lang="en-US" altLang="zh-CN" sz="2800">
                <a:latin typeface="Tahoma" pitchFamily="34" charset="0"/>
              </a:rPr>
              <a:t>,</a:t>
            </a:r>
            <a:r>
              <a:rPr lang="zh-CN" altLang="en-US" sz="2800">
                <a:latin typeface="Tahoma" pitchFamily="34" charset="0"/>
              </a:rPr>
              <a:t>再次发射</a:t>
            </a:r>
            <a:r>
              <a:rPr lang="en-US" altLang="zh-CN" sz="2800">
                <a:latin typeface="Tahoma" pitchFamily="34" charset="0"/>
              </a:rPr>
              <a:t>.</a:t>
            </a:r>
          </a:p>
        </p:txBody>
      </p:sp>
      <p:sp>
        <p:nvSpPr>
          <p:cNvPr id="557060" name="Line 4"/>
          <p:cNvSpPr>
            <a:spLocks noChangeShapeType="1"/>
          </p:cNvSpPr>
          <p:nvPr/>
        </p:nvSpPr>
        <p:spPr bwMode="auto">
          <a:xfrm flipV="1">
            <a:off x="3000375" y="4076700"/>
            <a:ext cx="793750" cy="21590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1" name="Line 5"/>
          <p:cNvSpPr>
            <a:spLocks noChangeShapeType="1"/>
          </p:cNvSpPr>
          <p:nvPr/>
        </p:nvSpPr>
        <p:spPr bwMode="auto">
          <a:xfrm>
            <a:off x="3863975" y="3500438"/>
            <a:ext cx="215900" cy="100806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7062" name="Line 6"/>
          <p:cNvSpPr>
            <a:spLocks noChangeShapeType="1"/>
          </p:cNvSpPr>
          <p:nvPr/>
        </p:nvSpPr>
        <p:spPr bwMode="auto">
          <a:xfrm flipV="1">
            <a:off x="4440238" y="3500438"/>
            <a:ext cx="1727200" cy="576262"/>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3" name="Line 7"/>
          <p:cNvSpPr>
            <a:spLocks noChangeShapeType="1"/>
          </p:cNvSpPr>
          <p:nvPr/>
        </p:nvSpPr>
        <p:spPr bwMode="auto">
          <a:xfrm flipV="1">
            <a:off x="4727575" y="3141664"/>
            <a:ext cx="1079500" cy="503237"/>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4" name="Freeform 8"/>
          <p:cNvSpPr>
            <a:spLocks/>
          </p:cNvSpPr>
          <p:nvPr/>
        </p:nvSpPr>
        <p:spPr bwMode="auto">
          <a:xfrm rot="-863480">
            <a:off x="5664201" y="2852738"/>
            <a:ext cx="792163" cy="1223962"/>
          </a:xfrm>
          <a:custGeom>
            <a:avLst/>
            <a:gdLst>
              <a:gd name="T0" fmla="*/ 0 w 499"/>
              <a:gd name="T1" fmla="*/ 0 h 771"/>
              <a:gd name="T2" fmla="*/ 272 w 499"/>
              <a:gd name="T3" fmla="*/ 181 h 771"/>
              <a:gd name="T4" fmla="*/ 454 w 499"/>
              <a:gd name="T5" fmla="*/ 454 h 771"/>
              <a:gd name="T6" fmla="*/ 499 w 499"/>
              <a:gd name="T7" fmla="*/ 771 h 771"/>
              <a:gd name="T8" fmla="*/ 0 60000 65536"/>
              <a:gd name="T9" fmla="*/ 0 60000 65536"/>
              <a:gd name="T10" fmla="*/ 0 60000 65536"/>
              <a:gd name="T11" fmla="*/ 0 60000 65536"/>
              <a:gd name="T12" fmla="*/ 0 w 499"/>
              <a:gd name="T13" fmla="*/ 0 h 771"/>
              <a:gd name="T14" fmla="*/ 499 w 499"/>
              <a:gd name="T15" fmla="*/ 771 h 771"/>
            </a:gdLst>
            <a:ahLst/>
            <a:cxnLst>
              <a:cxn ang="T8">
                <a:pos x="T0" y="T1"/>
              </a:cxn>
              <a:cxn ang="T9">
                <a:pos x="T2" y="T3"/>
              </a:cxn>
              <a:cxn ang="T10">
                <a:pos x="T4" y="T5"/>
              </a:cxn>
              <a:cxn ang="T11">
                <a:pos x="T6" y="T7"/>
              </a:cxn>
            </a:cxnLst>
            <a:rect l="T12" t="T13" r="T14" b="T15"/>
            <a:pathLst>
              <a:path w="499" h="771">
                <a:moveTo>
                  <a:pt x="0" y="0"/>
                </a:moveTo>
                <a:cubicBezTo>
                  <a:pt x="98" y="52"/>
                  <a:pt x="196" y="105"/>
                  <a:pt x="272" y="181"/>
                </a:cubicBezTo>
                <a:cubicBezTo>
                  <a:pt x="348" y="257"/>
                  <a:pt x="416" y="356"/>
                  <a:pt x="454" y="454"/>
                </a:cubicBezTo>
                <a:cubicBezTo>
                  <a:pt x="492" y="552"/>
                  <a:pt x="495" y="661"/>
                  <a:pt x="499" y="771"/>
                </a:cubicBezTo>
              </a:path>
            </a:pathLst>
          </a:cu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065" name="Line 9"/>
          <p:cNvSpPr>
            <a:spLocks noChangeShapeType="1"/>
          </p:cNvSpPr>
          <p:nvPr/>
        </p:nvSpPr>
        <p:spPr bwMode="auto">
          <a:xfrm flipH="1">
            <a:off x="5375275" y="3284538"/>
            <a:ext cx="431800" cy="12239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6" name="Line 10"/>
          <p:cNvSpPr>
            <a:spLocks noChangeShapeType="1"/>
          </p:cNvSpPr>
          <p:nvPr/>
        </p:nvSpPr>
        <p:spPr bwMode="auto">
          <a:xfrm flipH="1">
            <a:off x="5735638" y="3357564"/>
            <a:ext cx="144462" cy="136683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7" name="Line 11"/>
          <p:cNvSpPr>
            <a:spLocks noChangeShapeType="1"/>
          </p:cNvSpPr>
          <p:nvPr/>
        </p:nvSpPr>
        <p:spPr bwMode="auto">
          <a:xfrm flipH="1">
            <a:off x="6024564" y="3644900"/>
            <a:ext cx="287337" cy="5032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8" name="Text Box 12"/>
          <p:cNvSpPr txBox="1">
            <a:spLocks noChangeArrowheads="1"/>
          </p:cNvSpPr>
          <p:nvPr/>
        </p:nvSpPr>
        <p:spPr bwMode="auto">
          <a:xfrm>
            <a:off x="2063751" y="4005263"/>
            <a:ext cx="1152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光照</a:t>
            </a:r>
          </a:p>
        </p:txBody>
      </p:sp>
      <p:sp>
        <p:nvSpPr>
          <p:cNvPr id="557069" name="Text Box 13"/>
          <p:cNvSpPr txBox="1">
            <a:spLocks noChangeArrowheads="1"/>
          </p:cNvSpPr>
          <p:nvPr/>
        </p:nvSpPr>
        <p:spPr bwMode="auto">
          <a:xfrm>
            <a:off x="4295775" y="2852739"/>
            <a:ext cx="1366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000">
                <a:latin typeface="Tahoma" pitchFamily="34" charset="0"/>
              </a:rPr>
              <a:t>固体表面</a:t>
            </a:r>
          </a:p>
        </p:txBody>
      </p:sp>
      <p:sp>
        <p:nvSpPr>
          <p:cNvPr id="557070" name="Text Box 14"/>
          <p:cNvSpPr txBox="1">
            <a:spLocks noChangeArrowheads="1"/>
          </p:cNvSpPr>
          <p:nvPr/>
        </p:nvSpPr>
        <p:spPr bwMode="auto">
          <a:xfrm>
            <a:off x="5951539" y="3213101"/>
            <a:ext cx="2447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000">
                <a:latin typeface="Tahoma" pitchFamily="34" charset="0"/>
              </a:rPr>
              <a:t>二次电子释放</a:t>
            </a:r>
          </a:p>
        </p:txBody>
      </p:sp>
      <p:sp>
        <p:nvSpPr>
          <p:cNvPr id="557071" name="Text Box 15"/>
          <p:cNvSpPr txBox="1">
            <a:spLocks noChangeArrowheads="1"/>
          </p:cNvSpPr>
          <p:nvPr/>
        </p:nvSpPr>
        <p:spPr bwMode="auto">
          <a:xfrm>
            <a:off x="2279650" y="5445125"/>
            <a:ext cx="74882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特点</a:t>
            </a:r>
            <a:r>
              <a:rPr lang="en-US" altLang="zh-CN" sz="2800">
                <a:latin typeface="Tahoma" pitchFamily="34" charset="0"/>
              </a:rPr>
              <a:t>:</a:t>
            </a:r>
            <a:r>
              <a:rPr lang="zh-CN" altLang="en-US" sz="2800">
                <a:latin typeface="Tahoma" pitchFamily="34" charset="0"/>
              </a:rPr>
              <a:t>由于一次发射后被加速</a:t>
            </a:r>
            <a:r>
              <a:rPr lang="en-US" altLang="zh-CN" sz="2800">
                <a:latin typeface="Tahoma" pitchFamily="34" charset="0"/>
              </a:rPr>
              <a:t>,</a:t>
            </a:r>
            <a:r>
              <a:rPr lang="zh-CN" altLang="en-US" sz="2800">
                <a:latin typeface="Tahoma" pitchFamily="34" charset="0"/>
              </a:rPr>
              <a:t>能量增加</a:t>
            </a:r>
            <a:r>
              <a:rPr lang="en-US" altLang="zh-CN" sz="2800">
                <a:latin typeface="Tahoma" pitchFamily="34" charset="0"/>
              </a:rPr>
              <a:t>,</a:t>
            </a:r>
            <a:r>
              <a:rPr lang="zh-CN" altLang="en-US" sz="2800">
                <a:latin typeface="Tahoma" pitchFamily="34" charset="0"/>
              </a:rPr>
              <a:t>撞击后更多的电子发射</a:t>
            </a:r>
            <a:r>
              <a:rPr lang="en-US" altLang="zh-CN" sz="2800">
                <a:latin typeface="Tahoma" pitchFamily="34" charset="0"/>
              </a:rPr>
              <a:t>.</a:t>
            </a:r>
          </a:p>
        </p:txBody>
      </p:sp>
      <p:sp>
        <p:nvSpPr>
          <p:cNvPr id="557072" name="Freeform 16"/>
          <p:cNvSpPr>
            <a:spLocks/>
          </p:cNvSpPr>
          <p:nvPr/>
        </p:nvSpPr>
        <p:spPr bwMode="auto">
          <a:xfrm>
            <a:off x="5159376" y="4508501"/>
            <a:ext cx="936625" cy="792163"/>
          </a:xfrm>
          <a:custGeom>
            <a:avLst/>
            <a:gdLst>
              <a:gd name="T0" fmla="*/ 0 w 544"/>
              <a:gd name="T1" fmla="*/ 0 h 408"/>
              <a:gd name="T2" fmla="*/ 136 w 544"/>
              <a:gd name="T3" fmla="*/ 181 h 408"/>
              <a:gd name="T4" fmla="*/ 317 w 544"/>
              <a:gd name="T5" fmla="*/ 317 h 408"/>
              <a:gd name="T6" fmla="*/ 544 w 544"/>
              <a:gd name="T7" fmla="*/ 408 h 408"/>
            </a:gdLst>
            <a:ahLst/>
            <a:cxnLst>
              <a:cxn ang="0">
                <a:pos x="T0" y="T1"/>
              </a:cxn>
              <a:cxn ang="0">
                <a:pos x="T2" y="T3"/>
              </a:cxn>
              <a:cxn ang="0">
                <a:pos x="T4" y="T5"/>
              </a:cxn>
              <a:cxn ang="0">
                <a:pos x="T6" y="T7"/>
              </a:cxn>
            </a:cxnLst>
            <a:rect l="0" t="0" r="r" b="b"/>
            <a:pathLst>
              <a:path w="544" h="408">
                <a:moveTo>
                  <a:pt x="0" y="0"/>
                </a:moveTo>
                <a:cubicBezTo>
                  <a:pt x="41" y="64"/>
                  <a:pt x="83" y="128"/>
                  <a:pt x="136" y="181"/>
                </a:cubicBezTo>
                <a:cubicBezTo>
                  <a:pt x="189" y="234"/>
                  <a:pt x="249" y="279"/>
                  <a:pt x="317" y="317"/>
                </a:cubicBezTo>
                <a:cubicBezTo>
                  <a:pt x="385" y="355"/>
                  <a:pt x="506" y="393"/>
                  <a:pt x="544" y="408"/>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3" name="Freeform 17"/>
          <p:cNvSpPr>
            <a:spLocks/>
          </p:cNvSpPr>
          <p:nvPr/>
        </p:nvSpPr>
        <p:spPr bwMode="auto">
          <a:xfrm rot="-1084209">
            <a:off x="7248526" y="2924175"/>
            <a:ext cx="792163" cy="1081088"/>
          </a:xfrm>
          <a:custGeom>
            <a:avLst/>
            <a:gdLst>
              <a:gd name="T0" fmla="*/ 0 w 499"/>
              <a:gd name="T1" fmla="*/ 0 h 499"/>
              <a:gd name="T2" fmla="*/ 272 w 499"/>
              <a:gd name="T3" fmla="*/ 136 h 499"/>
              <a:gd name="T4" fmla="*/ 499 w 499"/>
              <a:gd name="T5" fmla="*/ 499 h 499"/>
            </a:gdLst>
            <a:ahLst/>
            <a:cxnLst>
              <a:cxn ang="0">
                <a:pos x="T0" y="T1"/>
              </a:cxn>
              <a:cxn ang="0">
                <a:pos x="T2" y="T3"/>
              </a:cxn>
              <a:cxn ang="0">
                <a:pos x="T4" y="T5"/>
              </a:cxn>
            </a:cxnLst>
            <a:rect l="0" t="0" r="r" b="b"/>
            <a:pathLst>
              <a:path w="499" h="499">
                <a:moveTo>
                  <a:pt x="0" y="0"/>
                </a:moveTo>
                <a:cubicBezTo>
                  <a:pt x="94" y="26"/>
                  <a:pt x="189" y="53"/>
                  <a:pt x="272" y="136"/>
                </a:cubicBezTo>
                <a:cubicBezTo>
                  <a:pt x="355" y="219"/>
                  <a:pt x="461" y="439"/>
                  <a:pt x="499" y="499"/>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4" name="Freeform 18"/>
          <p:cNvSpPr>
            <a:spLocks/>
          </p:cNvSpPr>
          <p:nvPr/>
        </p:nvSpPr>
        <p:spPr bwMode="auto">
          <a:xfrm rot="-552024">
            <a:off x="7535863" y="4652964"/>
            <a:ext cx="1187450" cy="911225"/>
          </a:xfrm>
          <a:custGeom>
            <a:avLst/>
            <a:gdLst>
              <a:gd name="T0" fmla="*/ 0 w 748"/>
              <a:gd name="T1" fmla="*/ 0 h 574"/>
              <a:gd name="T2" fmla="*/ 136 w 748"/>
              <a:gd name="T3" fmla="*/ 181 h 574"/>
              <a:gd name="T4" fmla="*/ 317 w 748"/>
              <a:gd name="T5" fmla="*/ 362 h 574"/>
              <a:gd name="T6" fmla="*/ 680 w 748"/>
              <a:gd name="T7" fmla="*/ 544 h 574"/>
              <a:gd name="T8" fmla="*/ 726 w 748"/>
              <a:gd name="T9" fmla="*/ 544 h 574"/>
            </a:gdLst>
            <a:ahLst/>
            <a:cxnLst>
              <a:cxn ang="0">
                <a:pos x="T0" y="T1"/>
              </a:cxn>
              <a:cxn ang="0">
                <a:pos x="T2" y="T3"/>
              </a:cxn>
              <a:cxn ang="0">
                <a:pos x="T4" y="T5"/>
              </a:cxn>
              <a:cxn ang="0">
                <a:pos x="T6" y="T7"/>
              </a:cxn>
              <a:cxn ang="0">
                <a:pos x="T8" y="T9"/>
              </a:cxn>
            </a:cxnLst>
            <a:rect l="0" t="0" r="r" b="b"/>
            <a:pathLst>
              <a:path w="748" h="574">
                <a:moveTo>
                  <a:pt x="0" y="0"/>
                </a:moveTo>
                <a:cubicBezTo>
                  <a:pt x="41" y="60"/>
                  <a:pt x="83" y="121"/>
                  <a:pt x="136" y="181"/>
                </a:cubicBezTo>
                <a:cubicBezTo>
                  <a:pt x="189" y="241"/>
                  <a:pt x="226" y="302"/>
                  <a:pt x="317" y="362"/>
                </a:cubicBezTo>
                <a:cubicBezTo>
                  <a:pt x="408" y="422"/>
                  <a:pt x="612" y="514"/>
                  <a:pt x="680" y="544"/>
                </a:cubicBezTo>
                <a:cubicBezTo>
                  <a:pt x="748" y="574"/>
                  <a:pt x="718" y="544"/>
                  <a:pt x="726" y="544"/>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5" name="Line 19"/>
          <p:cNvSpPr>
            <a:spLocks noChangeShapeType="1"/>
          </p:cNvSpPr>
          <p:nvPr/>
        </p:nvSpPr>
        <p:spPr bwMode="auto">
          <a:xfrm flipV="1">
            <a:off x="6024564" y="3716339"/>
            <a:ext cx="1150937" cy="11525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6" name="Line 20"/>
          <p:cNvSpPr>
            <a:spLocks noChangeShapeType="1"/>
          </p:cNvSpPr>
          <p:nvPr/>
        </p:nvSpPr>
        <p:spPr bwMode="auto">
          <a:xfrm>
            <a:off x="7751763" y="3716338"/>
            <a:ext cx="144462" cy="122555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7" name="Line 21"/>
          <p:cNvSpPr>
            <a:spLocks noChangeShapeType="1"/>
          </p:cNvSpPr>
          <p:nvPr/>
        </p:nvSpPr>
        <p:spPr bwMode="auto">
          <a:xfrm flipV="1">
            <a:off x="8183563" y="3716339"/>
            <a:ext cx="792162" cy="1152525"/>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8" name="Text Box 22"/>
          <p:cNvSpPr txBox="1">
            <a:spLocks noChangeArrowheads="1"/>
          </p:cNvSpPr>
          <p:nvPr/>
        </p:nvSpPr>
        <p:spPr bwMode="auto">
          <a:xfrm>
            <a:off x="3648076" y="45815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阴极</a:t>
            </a:r>
          </a:p>
        </p:txBody>
      </p:sp>
      <p:sp>
        <p:nvSpPr>
          <p:cNvPr id="557079" name="Rectangle 23"/>
          <p:cNvSpPr>
            <a:spLocks noChangeArrowheads="1"/>
          </p:cNvSpPr>
          <p:nvPr/>
        </p:nvSpPr>
        <p:spPr bwMode="auto">
          <a:xfrm>
            <a:off x="1524000" y="2924175"/>
            <a:ext cx="1082348"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1400">
                <a:ea typeface="宋体" pitchFamily="2" charset="-122"/>
              </a:rPr>
              <a:t>铯的功函数</a:t>
            </a:r>
          </a:p>
          <a:p>
            <a:r>
              <a:rPr lang="zh-CN" altLang="en-US" sz="1400">
                <a:ea typeface="宋体" pitchFamily="2" charset="-122"/>
              </a:rPr>
              <a:t>为</a:t>
            </a:r>
            <a:r>
              <a:rPr lang="en-US" altLang="zh-CN" sz="1400">
                <a:ea typeface="宋体" pitchFamily="2" charset="-122"/>
              </a:rPr>
              <a:t>1.92eV</a:t>
            </a:r>
            <a:endParaRPr lang="zh-CN" altLang="en-US" sz="1400">
              <a:ea typeface="宋体" pitchFamily="2" charset="-122"/>
            </a:endParaRPr>
          </a:p>
        </p:txBody>
      </p:sp>
    </p:spTree>
    <p:extLst>
      <p:ext uri="{BB962C8B-B14F-4D97-AF65-F5344CB8AC3E}">
        <p14:creationId xmlns:p14="http://schemas.microsoft.com/office/powerpoint/2010/main" val="24314550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808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2565401"/>
            <a:ext cx="3816350"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260350"/>
            <a:ext cx="38163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188913"/>
            <a:ext cx="3024188"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5"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240265" y="-461492"/>
            <a:ext cx="3450159" cy="460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64201" y="3284538"/>
            <a:ext cx="4824413"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7"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03388" y="4797426"/>
            <a:ext cx="33528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0981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ext Box 2"/>
          <p:cNvSpPr txBox="1">
            <a:spLocks noChangeArrowheads="1"/>
          </p:cNvSpPr>
          <p:nvPr/>
        </p:nvSpPr>
        <p:spPr bwMode="auto">
          <a:xfrm>
            <a:off x="2566989" y="549276"/>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2)</a:t>
            </a:r>
            <a:r>
              <a:rPr lang="zh-CN" altLang="en-US" sz="2800">
                <a:latin typeface="Tahoma" pitchFamily="34" charset="0"/>
              </a:rPr>
              <a:t>倍增率       倍增系数</a:t>
            </a:r>
            <a:r>
              <a:rPr lang="en-US" altLang="zh-CN" sz="2800">
                <a:latin typeface="Tahoma" pitchFamily="34" charset="0"/>
              </a:rPr>
              <a:t>M</a:t>
            </a:r>
            <a:endParaRPr lang="el-GR" altLang="zh-CN" sz="2800">
              <a:latin typeface="宋体" pitchFamily="2" charset="-122"/>
            </a:endParaRPr>
          </a:p>
        </p:txBody>
      </p:sp>
      <p:graphicFrame>
        <p:nvGraphicFramePr>
          <p:cNvPr id="559107" name="Object 2"/>
          <p:cNvGraphicFramePr>
            <a:graphicFrameLocks noChangeAspect="1"/>
          </p:cNvGraphicFramePr>
          <p:nvPr/>
        </p:nvGraphicFramePr>
        <p:xfrm>
          <a:off x="2566243" y="1684339"/>
          <a:ext cx="1296988" cy="1260475"/>
        </p:xfrm>
        <a:graphic>
          <a:graphicData uri="http://schemas.openxmlformats.org/presentationml/2006/ole">
            <mc:AlternateContent xmlns:mc="http://schemas.openxmlformats.org/markup-compatibility/2006">
              <mc:Choice xmlns:v="urn:schemas-microsoft-com:vml" Requires="v">
                <p:oleObj spid="_x0000_s87042" name="Equation" r:id="rId3" imgW="444240" imgH="431640" progId="Equation.DSMT4">
                  <p:embed/>
                </p:oleObj>
              </mc:Choice>
              <mc:Fallback>
                <p:oleObj name="Equation" r:id="rId3" imgW="4442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243" y="1684339"/>
                        <a:ext cx="1296988"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9108" name="Object 3"/>
          <p:cNvGraphicFramePr>
            <a:graphicFrameLocks noChangeAspect="1"/>
          </p:cNvGraphicFramePr>
          <p:nvPr/>
        </p:nvGraphicFramePr>
        <p:xfrm>
          <a:off x="2783731" y="3700464"/>
          <a:ext cx="4392612" cy="1201737"/>
        </p:xfrm>
        <a:graphic>
          <a:graphicData uri="http://schemas.openxmlformats.org/presentationml/2006/ole">
            <mc:AlternateContent xmlns:mc="http://schemas.openxmlformats.org/markup-compatibility/2006">
              <mc:Choice xmlns:v="urn:schemas-microsoft-com:vml" Requires="v">
                <p:oleObj spid="_x0000_s87043" name="Equation" r:id="rId5" imgW="1625400" imgH="444240" progId="Equation.DSMT4">
                  <p:embed/>
                </p:oleObj>
              </mc:Choice>
              <mc:Fallback>
                <p:oleObj name="Equation" r:id="rId5" imgW="1625400" imgH="444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3731" y="3700464"/>
                        <a:ext cx="4392612"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9109" name="Line 5"/>
          <p:cNvSpPr>
            <a:spLocks noChangeShapeType="1"/>
          </p:cNvSpPr>
          <p:nvPr/>
        </p:nvSpPr>
        <p:spPr bwMode="auto">
          <a:xfrm flipH="1">
            <a:off x="4079132" y="1828801"/>
            <a:ext cx="64928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9110" name="Text Box 6"/>
          <p:cNvSpPr txBox="1">
            <a:spLocks noChangeArrowheads="1"/>
          </p:cNvSpPr>
          <p:nvPr/>
        </p:nvSpPr>
        <p:spPr bwMode="auto">
          <a:xfrm>
            <a:off x="4799857" y="1468438"/>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二次电子数</a:t>
            </a:r>
            <a:endParaRPr lang="zh-CN" altLang="el-GR" sz="2800">
              <a:latin typeface="宋体" pitchFamily="2" charset="-122"/>
            </a:endParaRPr>
          </a:p>
        </p:txBody>
      </p:sp>
      <p:sp>
        <p:nvSpPr>
          <p:cNvPr id="559111" name="Line 7"/>
          <p:cNvSpPr>
            <a:spLocks noChangeShapeType="1"/>
          </p:cNvSpPr>
          <p:nvPr/>
        </p:nvSpPr>
        <p:spPr bwMode="auto">
          <a:xfrm flipH="1" flipV="1">
            <a:off x="4007693" y="2692401"/>
            <a:ext cx="86360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9112" name="Text Box 8"/>
          <p:cNvSpPr txBox="1">
            <a:spLocks noChangeArrowheads="1"/>
          </p:cNvSpPr>
          <p:nvPr/>
        </p:nvSpPr>
        <p:spPr bwMode="auto">
          <a:xfrm>
            <a:off x="4871294" y="2620963"/>
            <a:ext cx="3744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轰击固体物质的电子数</a:t>
            </a:r>
            <a:endParaRPr lang="zh-CN" altLang="el-GR" sz="2800">
              <a:latin typeface="宋体" pitchFamily="2" charset="-122"/>
            </a:endParaRPr>
          </a:p>
        </p:txBody>
      </p:sp>
      <p:graphicFrame>
        <p:nvGraphicFramePr>
          <p:cNvPr id="559113" name="Object 9"/>
          <p:cNvGraphicFramePr>
            <a:graphicFrameLocks noChangeAspect="1"/>
          </p:cNvGraphicFramePr>
          <p:nvPr/>
        </p:nvGraphicFramePr>
        <p:xfrm>
          <a:off x="4224339" y="549276"/>
          <a:ext cx="452437" cy="576263"/>
        </p:xfrm>
        <a:graphic>
          <a:graphicData uri="http://schemas.openxmlformats.org/presentationml/2006/ole">
            <mc:AlternateContent xmlns:mc="http://schemas.openxmlformats.org/markup-compatibility/2006">
              <mc:Choice xmlns:v="urn:schemas-microsoft-com:vml" Requires="v">
                <p:oleObj spid="_x0000_s87044" name="公式" r:id="rId7" imgW="139680" imgH="177480" progId="Equation.3">
                  <p:embed/>
                </p:oleObj>
              </mc:Choice>
              <mc:Fallback>
                <p:oleObj name="公式" r:id="rId7" imgW="13968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339" y="549276"/>
                        <a:ext cx="452437"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9114" name="Object 10"/>
          <p:cNvGraphicFramePr>
            <a:graphicFrameLocks noChangeAspect="1"/>
          </p:cNvGraphicFramePr>
          <p:nvPr/>
        </p:nvGraphicFramePr>
        <p:xfrm>
          <a:off x="4007693" y="5141914"/>
          <a:ext cx="617538" cy="782637"/>
        </p:xfrm>
        <a:graphic>
          <a:graphicData uri="http://schemas.openxmlformats.org/presentationml/2006/ole">
            <mc:AlternateContent xmlns:mc="http://schemas.openxmlformats.org/markup-compatibility/2006">
              <mc:Choice xmlns:v="urn:schemas-microsoft-com:vml" Requires="v">
                <p:oleObj spid="_x0000_s87045" name="公式" r:id="rId9" imgW="190440" imgH="241200" progId="Equation.3">
                  <p:embed/>
                </p:oleObj>
              </mc:Choice>
              <mc:Fallback>
                <p:oleObj name="公式" r:id="rId9" imgW="19044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7693" y="5141914"/>
                        <a:ext cx="617538" cy="78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9115" name="Text Box 11"/>
          <p:cNvSpPr txBox="1">
            <a:spLocks noChangeArrowheads="1"/>
          </p:cNvSpPr>
          <p:nvPr/>
        </p:nvSpPr>
        <p:spPr bwMode="auto">
          <a:xfrm>
            <a:off x="2042368" y="5232400"/>
            <a:ext cx="15872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倍增系数  </a:t>
            </a:r>
            <a:r>
              <a:rPr lang="en-US" altLang="zh-CN">
                <a:ea typeface="宋体" pitchFamily="2" charset="-122"/>
              </a:rPr>
              <a:t>M=</a:t>
            </a:r>
          </a:p>
        </p:txBody>
      </p:sp>
      <p:sp>
        <p:nvSpPr>
          <p:cNvPr id="559116" name="Text Box 12"/>
          <p:cNvSpPr txBox="1">
            <a:spLocks noChangeArrowheads="1"/>
          </p:cNvSpPr>
          <p:nvPr/>
        </p:nvSpPr>
        <p:spPr bwMode="auto">
          <a:xfrm>
            <a:off x="2186831" y="5932488"/>
            <a:ext cx="1676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宋体" pitchFamily="2" charset="-122"/>
              </a:rPr>
              <a:t>阳极电流：</a:t>
            </a:r>
          </a:p>
        </p:txBody>
      </p:sp>
      <p:graphicFrame>
        <p:nvGraphicFramePr>
          <p:cNvPr id="559117" name="Object 13"/>
          <p:cNvGraphicFramePr>
            <a:graphicFrameLocks noChangeAspect="1"/>
          </p:cNvGraphicFramePr>
          <p:nvPr/>
        </p:nvGraphicFramePr>
        <p:xfrm>
          <a:off x="3934669" y="5789613"/>
          <a:ext cx="1584325" cy="812800"/>
        </p:xfrm>
        <a:graphic>
          <a:graphicData uri="http://schemas.openxmlformats.org/presentationml/2006/ole">
            <mc:AlternateContent xmlns:mc="http://schemas.openxmlformats.org/markup-compatibility/2006">
              <mc:Choice xmlns:v="urn:schemas-microsoft-com:vml" Requires="v">
                <p:oleObj spid="_x0000_s87046" name="公式" r:id="rId11" imgW="469800" imgH="241200" progId="Equation.3">
                  <p:embed/>
                </p:oleObj>
              </mc:Choice>
              <mc:Fallback>
                <p:oleObj name="公式" r:id="rId11" imgW="469800" imgH="24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4669" y="5789613"/>
                        <a:ext cx="1584325"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nvGraphicFramePr>
        <p:xfrm>
          <a:off x="8112225" y="3789041"/>
          <a:ext cx="1316037" cy="576263"/>
        </p:xfrm>
        <a:graphic>
          <a:graphicData uri="http://schemas.openxmlformats.org/presentationml/2006/ole">
            <mc:AlternateContent xmlns:mc="http://schemas.openxmlformats.org/markup-compatibility/2006">
              <mc:Choice xmlns:v="urn:schemas-microsoft-com:vml" Requires="v">
                <p:oleObj spid="_x0000_s87047" name="公式" r:id="rId13" imgW="406080" imgH="177480" progId="Equation.3">
                  <p:embed/>
                </p:oleObj>
              </mc:Choice>
              <mc:Fallback>
                <p:oleObj name="公式" r:id="rId13" imgW="406080" imgH="177480" progId="Equation.3">
                  <p:embed/>
                  <p:pic>
                    <p:nvPicPr>
                      <p:cNvPr id="0" name=""/>
                      <p:cNvPicPr>
                        <a:picLocks noChangeAspect="1" noChangeArrowheads="1"/>
                      </p:cNvPicPr>
                      <p:nvPr/>
                    </p:nvPicPr>
                    <p:blipFill>
                      <a:blip r:embed="rId14"/>
                      <a:srcRect/>
                      <a:stretch>
                        <a:fillRect/>
                      </a:stretch>
                    </p:blipFill>
                    <p:spPr bwMode="auto">
                      <a:xfrm>
                        <a:off x="8112225" y="3789041"/>
                        <a:ext cx="1316037"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7392144" y="4450696"/>
            <a:ext cx="3168352" cy="1477328"/>
          </a:xfrm>
          <a:prstGeom prst="rect">
            <a:avLst/>
          </a:prstGeom>
          <a:noFill/>
        </p:spPr>
        <p:txBody>
          <a:bodyPr wrap="square" rtlCol="0">
            <a:spAutoFit/>
          </a:bodyPr>
          <a:lstStyle/>
          <a:p>
            <a:r>
              <a:rPr lang="zh-CN" altLang="en-US" dirty="0"/>
              <a:t>铁</a:t>
            </a:r>
            <a:r>
              <a:rPr lang="en-US" altLang="zh-CN" dirty="0"/>
              <a:t>              Fe: 1.32</a:t>
            </a:r>
          </a:p>
          <a:p>
            <a:r>
              <a:rPr lang="zh-CN" altLang="en-US" dirty="0"/>
              <a:t>氧化钡</a:t>
            </a:r>
            <a:r>
              <a:rPr lang="en-US" altLang="zh-CN" dirty="0"/>
              <a:t>    </a:t>
            </a:r>
            <a:r>
              <a:rPr lang="en-US" altLang="zh-CN" dirty="0" err="1"/>
              <a:t>BaO</a:t>
            </a:r>
            <a:r>
              <a:rPr lang="en-US" altLang="zh-CN" dirty="0"/>
              <a:t>: 5</a:t>
            </a:r>
          </a:p>
          <a:p>
            <a:r>
              <a:rPr lang="zh-CN" altLang="en-US" dirty="0"/>
              <a:t>铯</a:t>
            </a:r>
            <a:r>
              <a:rPr lang="en-US" altLang="zh-CN" dirty="0"/>
              <a:t>-</a:t>
            </a:r>
            <a:r>
              <a:rPr lang="zh-CN" altLang="en-US" dirty="0"/>
              <a:t>锑</a:t>
            </a:r>
            <a:r>
              <a:rPr lang="en-US" altLang="zh-CN" dirty="0"/>
              <a:t>Cs-   Sb:10</a:t>
            </a:r>
          </a:p>
          <a:p>
            <a:r>
              <a:rPr lang="zh-CN" altLang="en-US" dirty="0"/>
              <a:t>磷化镓</a:t>
            </a:r>
            <a:r>
              <a:rPr lang="en-US" altLang="zh-CN" dirty="0"/>
              <a:t>-</a:t>
            </a:r>
            <a:r>
              <a:rPr lang="zh-CN" altLang="en-US" dirty="0"/>
              <a:t>铯</a:t>
            </a:r>
            <a:endParaRPr lang="en-US" altLang="zh-CN" dirty="0"/>
          </a:p>
          <a:p>
            <a:r>
              <a:rPr lang="en-US" altLang="zh-CN" dirty="0"/>
              <a:t>         GaP-Cs:20-40</a:t>
            </a:r>
            <a:endParaRPr lang="zh-CN" altLang="en-US" dirty="0"/>
          </a:p>
        </p:txBody>
      </p:sp>
      <p:sp>
        <p:nvSpPr>
          <p:cNvPr id="4" name="矩形 3"/>
          <p:cNvSpPr/>
          <p:nvPr/>
        </p:nvSpPr>
        <p:spPr>
          <a:xfrm>
            <a:off x="7392144" y="3789040"/>
            <a:ext cx="3168352" cy="29523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365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Text Box 2"/>
          <p:cNvSpPr txBox="1">
            <a:spLocks noChangeArrowheads="1"/>
          </p:cNvSpPr>
          <p:nvPr/>
        </p:nvSpPr>
        <p:spPr bwMode="auto">
          <a:xfrm>
            <a:off x="2063750" y="620713"/>
            <a:ext cx="80645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solidFill>
                  <a:srgbClr val="0000CC"/>
                </a:solidFill>
                <a:latin typeface="Tahoma" pitchFamily="34" charset="0"/>
              </a:rPr>
              <a:t>3)</a:t>
            </a:r>
            <a:r>
              <a:rPr lang="zh-CN" altLang="en-US" sz="2800">
                <a:solidFill>
                  <a:srgbClr val="0000CC"/>
                </a:solidFill>
                <a:latin typeface="Tahoma" pitchFamily="34" charset="0"/>
              </a:rPr>
              <a:t>电流放大增益</a:t>
            </a:r>
            <a:r>
              <a:rPr lang="en-US" altLang="zh-CN" sz="2800">
                <a:solidFill>
                  <a:srgbClr val="0000CC"/>
                </a:solidFill>
                <a:latin typeface="Tahoma" pitchFamily="34" charset="0"/>
              </a:rPr>
              <a:t>G</a:t>
            </a:r>
          </a:p>
          <a:p>
            <a:pPr eaLnBrk="1" hangingPunct="1">
              <a:spcBef>
                <a:spcPct val="50000"/>
              </a:spcBef>
            </a:pPr>
            <a:r>
              <a:rPr lang="zh-CN" altLang="en-US" sz="2800">
                <a:latin typeface="Tahoma" pitchFamily="34" charset="0"/>
              </a:rPr>
              <a:t>在一定工作电压下</a:t>
            </a:r>
            <a:r>
              <a:rPr lang="en-US" altLang="zh-CN" sz="2800">
                <a:latin typeface="Tahoma" pitchFamily="34" charset="0"/>
              </a:rPr>
              <a:t>,</a:t>
            </a:r>
            <a:r>
              <a:rPr lang="zh-CN" altLang="en-US" sz="2800">
                <a:latin typeface="Tahoma" pitchFamily="34" charset="0"/>
              </a:rPr>
              <a:t>阳极电流与阴极电流之比</a:t>
            </a:r>
            <a:r>
              <a:rPr lang="en-US" altLang="zh-CN" sz="2800">
                <a:latin typeface="Times New Roman" pitchFamily="18" charset="0"/>
              </a:rPr>
              <a:t>iA/ik</a:t>
            </a:r>
            <a:endParaRPr lang="el-GR" altLang="zh-CN" sz="2800">
              <a:latin typeface="Times New Roman" pitchFamily="18" charset="0"/>
            </a:endParaRPr>
          </a:p>
        </p:txBody>
      </p:sp>
      <p:sp>
        <p:nvSpPr>
          <p:cNvPr id="560131" name="Text Box 3"/>
          <p:cNvSpPr txBox="1">
            <a:spLocks noChangeArrowheads="1"/>
          </p:cNvSpPr>
          <p:nvPr/>
        </p:nvSpPr>
        <p:spPr bwMode="auto">
          <a:xfrm>
            <a:off x="2208214" y="1916113"/>
            <a:ext cx="79216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a:latin typeface="Tahoma" pitchFamily="34" charset="0"/>
              </a:rPr>
              <a:t>设</a:t>
            </a:r>
            <a:r>
              <a:rPr lang="en-US" altLang="zh-CN" sz="2800">
                <a:latin typeface="Tahoma" pitchFamily="34" charset="0"/>
              </a:rPr>
              <a:t>:</a:t>
            </a:r>
            <a:r>
              <a:rPr lang="zh-CN" altLang="en-US" sz="2800">
                <a:latin typeface="Tahoma" pitchFamily="34" charset="0"/>
              </a:rPr>
              <a:t>有</a:t>
            </a:r>
            <a:r>
              <a:rPr lang="en-US" altLang="zh-CN" sz="2800">
                <a:latin typeface="Tahoma" pitchFamily="34" charset="0"/>
              </a:rPr>
              <a:t>N</a:t>
            </a:r>
            <a:r>
              <a:rPr lang="zh-CN" altLang="en-US" sz="2800">
                <a:latin typeface="Tahoma" pitchFamily="34" charset="0"/>
              </a:rPr>
              <a:t>个倍增极</a:t>
            </a:r>
          </a:p>
          <a:p>
            <a:pPr eaLnBrk="1" hangingPunct="1"/>
            <a:r>
              <a:rPr lang="zh-CN" altLang="en-US" sz="2800">
                <a:latin typeface="Tahoma" pitchFamily="34" charset="0"/>
              </a:rPr>
              <a:t>    平均倍增率为</a:t>
            </a:r>
            <a:r>
              <a:rPr lang="el-GR" altLang="zh-CN" sz="2800">
                <a:latin typeface="Tahoma" pitchFamily="34" charset="0"/>
              </a:rPr>
              <a:t>δ</a:t>
            </a:r>
            <a:endParaRPr lang="en-US" altLang="zh-CN" sz="2800">
              <a:latin typeface="Tahoma" pitchFamily="34" charset="0"/>
            </a:endParaRPr>
          </a:p>
          <a:p>
            <a:pPr eaLnBrk="1" hangingPunct="1"/>
            <a:r>
              <a:rPr lang="en-US" altLang="zh-CN" sz="2800">
                <a:latin typeface="Tahoma" pitchFamily="34" charset="0"/>
              </a:rPr>
              <a:t>    </a:t>
            </a:r>
            <a:r>
              <a:rPr lang="zh-CN" altLang="en-US" sz="2800">
                <a:latin typeface="Tahoma" pitchFamily="34" charset="0"/>
              </a:rPr>
              <a:t>光电转换后能够到达第一倍增极的</a:t>
            </a:r>
          </a:p>
          <a:p>
            <a:pPr eaLnBrk="1" hangingPunct="1"/>
            <a:r>
              <a:rPr lang="zh-CN" altLang="en-US" sz="2800">
                <a:latin typeface="Tahoma" pitchFamily="34" charset="0"/>
              </a:rPr>
              <a:t>                   </a:t>
            </a:r>
            <a:r>
              <a:rPr lang="zh-CN" altLang="en-US" sz="2800">
                <a:solidFill>
                  <a:srgbClr val="0000CC"/>
                </a:solidFill>
                <a:latin typeface="Tahoma" pitchFamily="34" charset="0"/>
              </a:rPr>
              <a:t>电子收集率为</a:t>
            </a:r>
            <a:r>
              <a:rPr lang="en-US" altLang="zh-CN" sz="2800">
                <a:solidFill>
                  <a:srgbClr val="0000CC"/>
                </a:solidFill>
                <a:latin typeface="Tahoma" pitchFamily="34" charset="0"/>
              </a:rPr>
              <a:t>f</a:t>
            </a:r>
          </a:p>
          <a:p>
            <a:pPr eaLnBrk="1" hangingPunct="1"/>
            <a:r>
              <a:rPr lang="en-US" altLang="zh-CN" sz="2800">
                <a:latin typeface="Tahoma" pitchFamily="34" charset="0"/>
              </a:rPr>
              <a:t>    </a:t>
            </a:r>
            <a:r>
              <a:rPr lang="zh-CN" altLang="en-US" sz="2800">
                <a:latin typeface="Tahoma" pitchFamily="34" charset="0"/>
              </a:rPr>
              <a:t>倍增极之间的</a:t>
            </a:r>
            <a:r>
              <a:rPr lang="zh-CN" altLang="en-US" sz="2800">
                <a:solidFill>
                  <a:srgbClr val="0000CC"/>
                </a:solidFill>
                <a:latin typeface="Tahoma" pitchFamily="34" charset="0"/>
              </a:rPr>
              <a:t>传递率为</a:t>
            </a:r>
            <a:r>
              <a:rPr lang="en-US" altLang="zh-CN" sz="2800">
                <a:solidFill>
                  <a:srgbClr val="0000CC"/>
                </a:solidFill>
                <a:latin typeface="Tahoma" pitchFamily="34" charset="0"/>
              </a:rPr>
              <a:t>g</a:t>
            </a:r>
          </a:p>
          <a:p>
            <a:pPr eaLnBrk="1" hangingPunct="1"/>
            <a:r>
              <a:rPr lang="en-US" altLang="zh-CN" sz="2800">
                <a:latin typeface="Tahoma" pitchFamily="34" charset="0"/>
              </a:rPr>
              <a:t>    </a:t>
            </a:r>
            <a:r>
              <a:rPr lang="zh-CN" altLang="en-US" sz="2800">
                <a:latin typeface="Tahoma" pitchFamily="34" charset="0"/>
              </a:rPr>
              <a:t>则</a:t>
            </a:r>
            <a:r>
              <a:rPr lang="en-US" altLang="zh-CN" sz="2800">
                <a:latin typeface="Tahoma" pitchFamily="34" charset="0"/>
              </a:rPr>
              <a:t>:</a:t>
            </a:r>
          </a:p>
        </p:txBody>
      </p:sp>
      <p:graphicFrame>
        <p:nvGraphicFramePr>
          <p:cNvPr id="560132" name="Object 2"/>
          <p:cNvGraphicFramePr>
            <a:graphicFrameLocks noChangeAspect="1"/>
          </p:cNvGraphicFramePr>
          <p:nvPr/>
        </p:nvGraphicFramePr>
        <p:xfrm>
          <a:off x="3503614" y="4365625"/>
          <a:ext cx="4968875" cy="1016000"/>
        </p:xfrm>
        <a:graphic>
          <a:graphicData uri="http://schemas.openxmlformats.org/presentationml/2006/ole">
            <mc:AlternateContent xmlns:mc="http://schemas.openxmlformats.org/markup-compatibility/2006">
              <mc:Choice xmlns:v="urn:schemas-microsoft-com:vml" Requires="v">
                <p:oleObj spid="_x0000_s88066" name="Equation" r:id="rId3" imgW="2234880" imgH="457200" progId="Equation.DSMT4">
                  <p:embed/>
                </p:oleObj>
              </mc:Choice>
              <mc:Fallback>
                <p:oleObj name="Equation" r:id="rId3" imgW="223488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4365625"/>
                        <a:ext cx="49688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672224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ext Box 2"/>
          <p:cNvSpPr txBox="1">
            <a:spLocks noChangeArrowheads="1"/>
          </p:cNvSpPr>
          <p:nvPr/>
        </p:nvSpPr>
        <p:spPr bwMode="auto">
          <a:xfrm>
            <a:off x="2279651" y="765175"/>
            <a:ext cx="79216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a:latin typeface="Tahoma" pitchFamily="34" charset="0"/>
              </a:rPr>
              <a:t>理论与实验结论</a:t>
            </a:r>
            <a:r>
              <a:rPr lang="en-US" altLang="zh-CN" sz="2800">
                <a:latin typeface="Tahoma" pitchFamily="34" charset="0"/>
              </a:rPr>
              <a:t>:</a:t>
            </a:r>
          </a:p>
          <a:p>
            <a:pPr eaLnBrk="1" hangingPunct="1"/>
            <a:r>
              <a:rPr lang="en-US" altLang="zh-CN" sz="2800">
                <a:latin typeface="Tahoma" pitchFamily="34" charset="0"/>
              </a:rPr>
              <a:t>  </a:t>
            </a:r>
            <a:r>
              <a:rPr lang="zh-CN" altLang="en-US" sz="2800">
                <a:latin typeface="Tahoma" pitchFamily="34" charset="0"/>
              </a:rPr>
              <a:t>当</a:t>
            </a:r>
            <a:r>
              <a:rPr lang="zh-CN" altLang="en-US" sz="2800">
                <a:solidFill>
                  <a:srgbClr val="0000CC"/>
                </a:solidFill>
                <a:latin typeface="Tahoma" pitchFamily="34" charset="0"/>
              </a:rPr>
              <a:t>外加极间电压</a:t>
            </a:r>
            <a:r>
              <a:rPr lang="en-US" altLang="zh-CN" sz="2800">
                <a:solidFill>
                  <a:srgbClr val="0000CC"/>
                </a:solidFill>
                <a:latin typeface="Tahoma" pitchFamily="34" charset="0"/>
              </a:rPr>
              <a:t>Ud</a:t>
            </a:r>
            <a:r>
              <a:rPr lang="zh-CN" altLang="en-US" sz="2800">
                <a:latin typeface="Tahoma" pitchFamily="34" charset="0"/>
              </a:rPr>
              <a:t>一定时</a:t>
            </a:r>
            <a:r>
              <a:rPr lang="en-US" altLang="zh-CN" sz="2800">
                <a:latin typeface="Tahoma" pitchFamily="34" charset="0"/>
              </a:rPr>
              <a:t>,</a:t>
            </a:r>
            <a:r>
              <a:rPr lang="zh-CN" altLang="en-US" sz="2800">
                <a:solidFill>
                  <a:srgbClr val="0000CC"/>
                </a:solidFill>
                <a:latin typeface="Tahoma" pitchFamily="34" charset="0"/>
              </a:rPr>
              <a:t>倍增率</a:t>
            </a:r>
            <a:r>
              <a:rPr lang="el-GR" altLang="zh-CN" sz="2800">
                <a:solidFill>
                  <a:srgbClr val="0000CC"/>
                </a:solidFill>
                <a:latin typeface="Tahoma" pitchFamily="34" charset="0"/>
              </a:rPr>
              <a:t>δ</a:t>
            </a:r>
            <a:r>
              <a:rPr lang="zh-CN" altLang="en-US" sz="2800">
                <a:latin typeface="Tahoma" pitchFamily="34" charset="0"/>
              </a:rPr>
              <a:t>一定</a:t>
            </a:r>
          </a:p>
        </p:txBody>
      </p:sp>
      <p:graphicFrame>
        <p:nvGraphicFramePr>
          <p:cNvPr id="561155" name="Object 2"/>
          <p:cNvGraphicFramePr>
            <a:graphicFrameLocks noChangeAspect="1"/>
          </p:cNvGraphicFramePr>
          <p:nvPr/>
        </p:nvGraphicFramePr>
        <p:xfrm>
          <a:off x="4224339" y="1844675"/>
          <a:ext cx="3024187" cy="533400"/>
        </p:xfrm>
        <a:graphic>
          <a:graphicData uri="http://schemas.openxmlformats.org/presentationml/2006/ole">
            <mc:AlternateContent xmlns:mc="http://schemas.openxmlformats.org/markup-compatibility/2006">
              <mc:Choice xmlns:v="urn:schemas-microsoft-com:vml" Requires="v">
                <p:oleObj spid="_x0000_s89090" name="Equation" r:id="rId3" imgW="1295280" imgH="228600" progId="Equation.DSMT4">
                  <p:embed/>
                </p:oleObj>
              </mc:Choice>
              <mc:Fallback>
                <p:oleObj name="Equation" r:id="rId3" imgW="1295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9" y="1844675"/>
                        <a:ext cx="302418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1156" name="Text Box 4"/>
          <p:cNvSpPr txBox="1">
            <a:spLocks noChangeArrowheads="1"/>
          </p:cNvSpPr>
          <p:nvPr/>
        </p:nvSpPr>
        <p:spPr bwMode="auto">
          <a:xfrm>
            <a:off x="2424113" y="2636838"/>
            <a:ext cx="2303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2800">
                <a:latin typeface="Tahoma" pitchFamily="34" charset="0"/>
              </a:rPr>
              <a:t>G</a:t>
            </a:r>
            <a:r>
              <a:rPr lang="zh-CN" altLang="en-US" sz="2800">
                <a:latin typeface="Tahoma" pitchFamily="34" charset="0"/>
              </a:rPr>
              <a:t>可表示为</a:t>
            </a:r>
            <a:r>
              <a:rPr lang="en-US" altLang="zh-CN" sz="2800">
                <a:latin typeface="Tahoma" pitchFamily="34" charset="0"/>
              </a:rPr>
              <a:t>:</a:t>
            </a:r>
          </a:p>
        </p:txBody>
      </p:sp>
      <p:graphicFrame>
        <p:nvGraphicFramePr>
          <p:cNvPr id="561157" name="Object 3"/>
          <p:cNvGraphicFramePr>
            <a:graphicFrameLocks noChangeAspect="1"/>
          </p:cNvGraphicFramePr>
          <p:nvPr/>
        </p:nvGraphicFramePr>
        <p:xfrm>
          <a:off x="4151313" y="3213101"/>
          <a:ext cx="3744912" cy="665163"/>
        </p:xfrm>
        <a:graphic>
          <a:graphicData uri="http://schemas.openxmlformats.org/presentationml/2006/ole">
            <mc:AlternateContent xmlns:mc="http://schemas.openxmlformats.org/markup-compatibility/2006">
              <mc:Choice xmlns:v="urn:schemas-microsoft-com:vml" Requires="v">
                <p:oleObj spid="_x0000_s89091" name="Equation" r:id="rId5" imgW="1358640" imgH="241200" progId="Equation.DSMT4">
                  <p:embed/>
                </p:oleObj>
              </mc:Choice>
              <mc:Fallback>
                <p:oleObj name="Equation" r:id="rId5" imgW="135864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1313" y="3213101"/>
                        <a:ext cx="3744912"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7"/>
          <p:cNvSpPr txBox="1">
            <a:spLocks noChangeArrowheads="1"/>
          </p:cNvSpPr>
          <p:nvPr/>
        </p:nvSpPr>
        <p:spPr bwMode="auto">
          <a:xfrm>
            <a:off x="1943371" y="4293096"/>
            <a:ext cx="874871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dirty="0">
                <a:latin typeface="Tahoma" pitchFamily="34" charset="0"/>
              </a:rPr>
              <a:t>公式含义</a:t>
            </a:r>
            <a:r>
              <a:rPr lang="en-US" altLang="zh-CN" sz="2800" dirty="0">
                <a:latin typeface="Tahoma" pitchFamily="34" charset="0"/>
              </a:rPr>
              <a:t>:</a:t>
            </a:r>
            <a:r>
              <a:rPr lang="zh-CN" altLang="en-US" sz="2800" dirty="0">
                <a:latin typeface="Tahoma" pitchFamily="34" charset="0"/>
              </a:rPr>
              <a:t>增益与 </a:t>
            </a:r>
            <a:r>
              <a:rPr lang="zh-CN" altLang="en-US" sz="2800" dirty="0">
                <a:solidFill>
                  <a:srgbClr val="FF0000"/>
                </a:solidFill>
                <a:latin typeface="Tahoma" pitchFamily="34" charset="0"/>
              </a:rPr>
              <a:t>极间电压   </a:t>
            </a:r>
            <a:r>
              <a:rPr lang="zh-CN" altLang="en-US" sz="2800" dirty="0">
                <a:latin typeface="Tahoma" pitchFamily="34" charset="0"/>
              </a:rPr>
              <a:t>是指数关系</a:t>
            </a:r>
            <a:r>
              <a:rPr lang="en-US" altLang="zh-CN" sz="2800" dirty="0">
                <a:latin typeface="Tahoma" pitchFamily="34" charset="0"/>
              </a:rPr>
              <a:t>,</a:t>
            </a:r>
            <a:r>
              <a:rPr lang="zh-CN" altLang="en-US" sz="2800" dirty="0">
                <a:latin typeface="Tahoma" pitchFamily="34" charset="0"/>
              </a:rPr>
              <a:t>所以</a:t>
            </a:r>
            <a:r>
              <a:rPr lang="en-US" altLang="zh-CN" sz="2800" dirty="0">
                <a:latin typeface="Tahoma" pitchFamily="34" charset="0"/>
              </a:rPr>
              <a:t>G</a:t>
            </a:r>
            <a:r>
              <a:rPr lang="zh-CN" altLang="en-US" sz="2800" dirty="0">
                <a:latin typeface="Tahoma" pitchFamily="34" charset="0"/>
              </a:rPr>
              <a:t>受它影响很大</a:t>
            </a:r>
            <a:r>
              <a:rPr lang="en-US" altLang="zh-CN" sz="2800" dirty="0">
                <a:latin typeface="Tahoma" pitchFamily="34" charset="0"/>
              </a:rPr>
              <a:t>.</a:t>
            </a:r>
          </a:p>
          <a:p>
            <a:pPr eaLnBrk="1" hangingPunct="1"/>
            <a:r>
              <a:rPr lang="en-US" altLang="zh-CN" sz="2800" dirty="0">
                <a:solidFill>
                  <a:srgbClr val="FF0000"/>
                </a:solidFill>
                <a:latin typeface="Tahoma" pitchFamily="34" charset="0"/>
              </a:rPr>
              <a:t>             </a:t>
            </a:r>
          </a:p>
          <a:p>
            <a:pPr eaLnBrk="1" hangingPunct="1"/>
            <a:r>
              <a:rPr lang="en-US" altLang="zh-CN" sz="2800" dirty="0">
                <a:solidFill>
                  <a:srgbClr val="FF0000"/>
                </a:solidFill>
                <a:latin typeface="Tahoma" pitchFamily="34" charset="0"/>
              </a:rPr>
              <a:t>           </a:t>
            </a:r>
            <a:r>
              <a:rPr lang="zh-CN" altLang="en-US" sz="2800" dirty="0">
                <a:solidFill>
                  <a:srgbClr val="FF0000"/>
                </a:solidFill>
                <a:latin typeface="Tahoma" pitchFamily="34" charset="0"/>
              </a:rPr>
              <a:t>外加倍增极电压要求有极好的稳定性</a:t>
            </a:r>
            <a:r>
              <a:rPr lang="en-US" altLang="zh-CN" sz="2800" dirty="0">
                <a:solidFill>
                  <a:srgbClr val="FF0000"/>
                </a:solidFill>
                <a:latin typeface="Tahoma" pitchFamily="34" charset="0"/>
              </a:rPr>
              <a:t>.</a:t>
            </a:r>
          </a:p>
        </p:txBody>
      </p:sp>
    </p:spTree>
    <p:extLst>
      <p:ext uri="{BB962C8B-B14F-4D97-AF65-F5344CB8AC3E}">
        <p14:creationId xmlns:p14="http://schemas.microsoft.com/office/powerpoint/2010/main" val="29688902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2178" name="Rectangle 2"/>
          <p:cNvGraphicFramePr>
            <a:graphicFrameLocks noGrp="1"/>
          </p:cNvGraphicFramePr>
          <p:nvPr>
            <p:ph sz="half" idx="4294967295"/>
          </p:nvPr>
        </p:nvGraphicFramePr>
        <p:xfrm>
          <a:off x="3998913" y="3863975"/>
          <a:ext cx="0" cy="0"/>
        </p:xfrm>
        <a:graphic>
          <a:graphicData uri="http://schemas.openxmlformats.org/presentationml/2006/ole">
            <mc:AlternateContent xmlns:mc="http://schemas.openxmlformats.org/markup-compatibility/2006">
              <mc:Choice xmlns:v="urn:schemas-microsoft-com:vml" Requires="v">
                <p:oleObj spid="_x0000_s90114" name="Equation" r:id="rId3" imgW="0" imgH="0" progId="Equation.DSMT4">
                  <p:embed/>
                </p:oleObj>
              </mc:Choice>
              <mc:Fallback>
                <p:oleObj name="Equation" r:id="rId3"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998913" y="3863975"/>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2179" name="Object 3"/>
          <p:cNvGraphicFramePr>
            <a:graphicFrameLocks noGrp="1" noChangeAspect="1"/>
          </p:cNvGraphicFramePr>
          <p:nvPr>
            <p:ph sz="half" idx="4294967295"/>
          </p:nvPr>
        </p:nvGraphicFramePr>
        <p:xfrm>
          <a:off x="2566989" y="-747713"/>
          <a:ext cx="8377237" cy="4978401"/>
        </p:xfrm>
        <a:graphic>
          <a:graphicData uri="http://schemas.openxmlformats.org/presentationml/2006/ole">
            <mc:AlternateContent xmlns:mc="http://schemas.openxmlformats.org/markup-compatibility/2006">
              <mc:Choice xmlns:v="urn:schemas-microsoft-com:vml" Requires="v">
                <p:oleObj spid="_x0000_s90115" name="Visio" r:id="rId4" imgW="5540654" imgH="3292145" progId="Visio.Drawing.11">
                  <p:embed/>
                </p:oleObj>
              </mc:Choice>
              <mc:Fallback>
                <p:oleObj name="Visio" r:id="rId4" imgW="5540654" imgH="329214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989" y="-747713"/>
                        <a:ext cx="8377237" cy="4978401"/>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sp>
        <p:nvSpPr>
          <p:cNvPr id="562180" name="Text Box 4"/>
          <p:cNvSpPr txBox="1">
            <a:spLocks noChangeArrowheads="1"/>
          </p:cNvSpPr>
          <p:nvPr/>
        </p:nvSpPr>
        <p:spPr bwMode="auto">
          <a:xfrm>
            <a:off x="2711450" y="620714"/>
            <a:ext cx="3671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a:latin typeface="Tahoma" pitchFamily="34" charset="0"/>
              </a:rPr>
              <a:t>4</a:t>
            </a:r>
            <a:r>
              <a:rPr lang="zh-CN" altLang="en-US">
                <a:latin typeface="Tahoma" pitchFamily="34" charset="0"/>
              </a:rPr>
              <a:t>）</a:t>
            </a:r>
            <a:r>
              <a:rPr lang="zh-CN" altLang="en-US" sz="3200">
                <a:latin typeface="Tahoma" pitchFamily="34" charset="0"/>
              </a:rPr>
              <a:t>典型结构</a:t>
            </a:r>
          </a:p>
        </p:txBody>
      </p:sp>
      <p:sp>
        <p:nvSpPr>
          <p:cNvPr id="562181" name="Text Box 5"/>
          <p:cNvSpPr txBox="1">
            <a:spLocks noChangeArrowheads="1"/>
          </p:cNvSpPr>
          <p:nvPr/>
        </p:nvSpPr>
        <p:spPr bwMode="auto">
          <a:xfrm>
            <a:off x="2711451" y="4797425"/>
            <a:ext cx="7559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注：最后几极电流大，易造成电压波动，用电容去耦合稳压。</a:t>
            </a:r>
          </a:p>
        </p:txBody>
      </p:sp>
    </p:spTree>
    <p:extLst>
      <p:ext uri="{BB962C8B-B14F-4D97-AF65-F5344CB8AC3E}">
        <p14:creationId xmlns:p14="http://schemas.microsoft.com/office/powerpoint/2010/main" val="16168234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body" sz="half" idx="4294967295"/>
          </p:nvPr>
        </p:nvSpPr>
        <p:spPr>
          <a:xfrm>
            <a:off x="2063750" y="333375"/>
            <a:ext cx="4033838" cy="503238"/>
          </a:xfrm>
        </p:spPr>
        <p:txBody>
          <a:bodyPr/>
          <a:lstStyle/>
          <a:p>
            <a:pPr>
              <a:lnSpc>
                <a:spcPct val="90000"/>
              </a:lnSpc>
              <a:buFont typeface="Arial" pitchFamily="34" charset="0"/>
              <a:buNone/>
            </a:pPr>
            <a:r>
              <a:rPr lang="en-US" altLang="zh-CN" b="1"/>
              <a:t>5</a:t>
            </a:r>
            <a:r>
              <a:rPr lang="zh-CN" altLang="en-US" b="1"/>
              <a:t>）特性：</a:t>
            </a:r>
          </a:p>
        </p:txBody>
      </p:sp>
      <p:sp>
        <p:nvSpPr>
          <p:cNvPr id="563204" name="Text Box 4"/>
          <p:cNvSpPr txBox="1">
            <a:spLocks noChangeArrowheads="1"/>
          </p:cNvSpPr>
          <p:nvPr/>
        </p:nvSpPr>
        <p:spPr bwMode="auto">
          <a:xfrm>
            <a:off x="2855913" y="3789363"/>
            <a:ext cx="2087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endParaRPr lang="zh-CN" altLang="zh-CN" sz="1800">
              <a:latin typeface="Tahoma" pitchFamily="34" charset="0"/>
            </a:endParaRPr>
          </a:p>
        </p:txBody>
      </p:sp>
      <p:sp>
        <p:nvSpPr>
          <p:cNvPr id="563205" name="Text Box 5"/>
          <p:cNvSpPr txBox="1">
            <a:spLocks noChangeArrowheads="1"/>
          </p:cNvSpPr>
          <p:nvPr/>
        </p:nvSpPr>
        <p:spPr bwMode="auto">
          <a:xfrm>
            <a:off x="2855913" y="2852738"/>
            <a:ext cx="2087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endParaRPr lang="zh-CN" altLang="zh-CN" sz="1800">
              <a:latin typeface="Tahoma" pitchFamily="34" charset="0"/>
            </a:endParaRPr>
          </a:p>
        </p:txBody>
      </p:sp>
      <p:sp>
        <p:nvSpPr>
          <p:cNvPr id="563206" name="Text Box 6"/>
          <p:cNvSpPr txBox="1">
            <a:spLocks noChangeArrowheads="1"/>
          </p:cNvSpPr>
          <p:nvPr/>
        </p:nvSpPr>
        <p:spPr bwMode="auto">
          <a:xfrm>
            <a:off x="3719513" y="836613"/>
            <a:ext cx="2303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辐射灵敏度</a:t>
            </a:r>
            <a:r>
              <a:rPr lang="zh-CN" altLang="en-US" sz="2800">
                <a:latin typeface="Tahoma" pitchFamily="34" charset="0"/>
              </a:rPr>
              <a:t>：</a:t>
            </a:r>
          </a:p>
        </p:txBody>
      </p:sp>
      <p:sp>
        <p:nvSpPr>
          <p:cNvPr id="563207" name="Text Box 7"/>
          <p:cNvSpPr txBox="1">
            <a:spLocks noChangeArrowheads="1"/>
          </p:cNvSpPr>
          <p:nvPr/>
        </p:nvSpPr>
        <p:spPr bwMode="auto">
          <a:xfrm>
            <a:off x="3000376" y="1916113"/>
            <a:ext cx="287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阴极光照灵敏度</a:t>
            </a:r>
            <a:r>
              <a:rPr lang="zh-CN" altLang="en-US" sz="2800">
                <a:latin typeface="Tahoma" pitchFamily="34" charset="0"/>
              </a:rPr>
              <a:t>：</a:t>
            </a:r>
          </a:p>
        </p:txBody>
      </p:sp>
      <p:sp>
        <p:nvSpPr>
          <p:cNvPr id="563208" name="Text Box 8"/>
          <p:cNvSpPr txBox="1">
            <a:spLocks noChangeArrowheads="1"/>
          </p:cNvSpPr>
          <p:nvPr/>
        </p:nvSpPr>
        <p:spPr bwMode="auto">
          <a:xfrm>
            <a:off x="3000375" y="3141663"/>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dirty="0">
                <a:latin typeface="Tahoma" pitchFamily="34" charset="0"/>
                <a:ea typeface="华文中宋" pitchFamily="2" charset="-122"/>
              </a:rPr>
              <a:t>阳极光照灵敏度</a:t>
            </a:r>
            <a:r>
              <a:rPr lang="zh-CN" altLang="en-US" sz="2800" dirty="0">
                <a:latin typeface="Tahoma" pitchFamily="34" charset="0"/>
              </a:rPr>
              <a:t>：</a:t>
            </a:r>
          </a:p>
        </p:txBody>
      </p:sp>
      <p:graphicFrame>
        <p:nvGraphicFramePr>
          <p:cNvPr id="563209" name="Object 3"/>
          <p:cNvGraphicFramePr>
            <a:graphicFrameLocks noGrp="1" noChangeAspect="1"/>
          </p:cNvGraphicFramePr>
          <p:nvPr>
            <p:ph sz="quarter" idx="4294967295"/>
          </p:nvPr>
        </p:nvGraphicFramePr>
        <p:xfrm>
          <a:off x="6024563" y="765175"/>
          <a:ext cx="2824162" cy="806450"/>
        </p:xfrm>
        <a:graphic>
          <a:graphicData uri="http://schemas.openxmlformats.org/presentationml/2006/ole">
            <mc:AlternateContent xmlns:mc="http://schemas.openxmlformats.org/markup-compatibility/2006">
              <mc:Choice xmlns:v="urn:schemas-microsoft-com:vml" Requires="v">
                <p:oleObj spid="_x0000_s91138" name="Equation" r:id="rId3" imgW="1523880" imgH="419040" progId="Equation.DSMT4">
                  <p:embed/>
                </p:oleObj>
              </mc:Choice>
              <mc:Fallback>
                <p:oleObj name="Equation" r:id="rId3" imgW="152388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3" y="765175"/>
                        <a:ext cx="2824162"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10" name="Object 4"/>
          <p:cNvGraphicFramePr>
            <a:graphicFrameLocks noChangeAspect="1"/>
          </p:cNvGraphicFramePr>
          <p:nvPr/>
        </p:nvGraphicFramePr>
        <p:xfrm>
          <a:off x="6024563" y="1916114"/>
          <a:ext cx="2933700" cy="733425"/>
        </p:xfrm>
        <a:graphic>
          <a:graphicData uri="http://schemas.openxmlformats.org/presentationml/2006/ole">
            <mc:AlternateContent xmlns:mc="http://schemas.openxmlformats.org/markup-compatibility/2006">
              <mc:Choice xmlns:v="urn:schemas-microsoft-com:vml" Requires="v">
                <p:oleObj spid="_x0000_s91139" name="Equation" r:id="rId5" imgW="1676160" imgH="419040" progId="Equation.DSMT4">
                  <p:embed/>
                </p:oleObj>
              </mc:Choice>
              <mc:Fallback>
                <p:oleObj name="Equation" r:id="rId5" imgW="167616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4563" y="1916114"/>
                        <a:ext cx="29337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11" name="Object 5"/>
          <p:cNvGraphicFramePr>
            <a:graphicFrameLocks noChangeAspect="1"/>
          </p:cNvGraphicFramePr>
          <p:nvPr/>
        </p:nvGraphicFramePr>
        <p:xfrm>
          <a:off x="6024563" y="3141664"/>
          <a:ext cx="2952750" cy="733425"/>
        </p:xfrm>
        <a:graphic>
          <a:graphicData uri="http://schemas.openxmlformats.org/presentationml/2006/ole">
            <mc:AlternateContent xmlns:mc="http://schemas.openxmlformats.org/markup-compatibility/2006">
              <mc:Choice xmlns:v="urn:schemas-microsoft-com:vml" Requires="v">
                <p:oleObj spid="_x0000_s91140" name="Equation" r:id="rId7" imgW="1688760" imgH="419040" progId="Equation.DSMT4">
                  <p:embed/>
                </p:oleObj>
              </mc:Choice>
              <mc:Fallback>
                <p:oleObj name="Equation" r:id="rId7" imgW="168876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4563" y="3141664"/>
                        <a:ext cx="29527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12" name="Text Box 12"/>
          <p:cNvSpPr txBox="1">
            <a:spLocks noChangeArrowheads="1"/>
          </p:cNvSpPr>
          <p:nvPr/>
        </p:nvSpPr>
        <p:spPr bwMode="auto">
          <a:xfrm>
            <a:off x="3935413" y="4292600"/>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dirty="0">
                <a:latin typeface="Tahoma" pitchFamily="34" charset="0"/>
                <a:ea typeface="华文中宋" pitchFamily="2" charset="-122"/>
              </a:rPr>
              <a:t>电流增益：</a:t>
            </a:r>
          </a:p>
        </p:txBody>
      </p:sp>
      <p:graphicFrame>
        <p:nvGraphicFramePr>
          <p:cNvPr id="563213" name="Object 3"/>
          <p:cNvGraphicFramePr>
            <a:graphicFrameLocks noChangeAspect="1"/>
          </p:cNvGraphicFramePr>
          <p:nvPr/>
        </p:nvGraphicFramePr>
        <p:xfrm>
          <a:off x="6096000" y="4149726"/>
          <a:ext cx="1601788" cy="969963"/>
        </p:xfrm>
        <a:graphic>
          <a:graphicData uri="http://schemas.openxmlformats.org/presentationml/2006/ole">
            <mc:AlternateContent xmlns:mc="http://schemas.openxmlformats.org/markup-compatibility/2006">
              <mc:Choice xmlns:v="urn:schemas-microsoft-com:vml" Requires="v">
                <p:oleObj spid="_x0000_s91141" name="Equation" r:id="rId9" imgW="495000" imgH="431640" progId="Equation.DSMT4">
                  <p:embed/>
                </p:oleObj>
              </mc:Choice>
              <mc:Fallback>
                <p:oleObj name="Equation" r:id="rId9" imgW="49500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4149726"/>
                        <a:ext cx="1601788" cy="96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14" name="Text Box 14"/>
          <p:cNvSpPr txBox="1">
            <a:spLocks noChangeArrowheads="1"/>
          </p:cNvSpPr>
          <p:nvPr/>
        </p:nvSpPr>
        <p:spPr bwMode="auto">
          <a:xfrm>
            <a:off x="3863976" y="5445125"/>
            <a:ext cx="54621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dirty="0">
                <a:latin typeface="Tahoma" pitchFamily="34" charset="0"/>
                <a:ea typeface="华文中宋" pitchFamily="2" charset="-122"/>
              </a:rPr>
              <a:t>暗电流</a:t>
            </a:r>
            <a:r>
              <a:rPr lang="en-US" altLang="zh-CN" sz="2400" dirty="0">
                <a:latin typeface="Tahoma" pitchFamily="34" charset="0"/>
                <a:ea typeface="华文中宋" pitchFamily="2" charset="-122"/>
              </a:rPr>
              <a:t>Id</a:t>
            </a:r>
            <a:r>
              <a:rPr lang="zh-CN" altLang="en-US" sz="2400" dirty="0">
                <a:latin typeface="Tahoma" pitchFamily="34" charset="0"/>
                <a:ea typeface="华文中宋" pitchFamily="2" charset="-122"/>
              </a:rPr>
              <a:t>： </a:t>
            </a:r>
            <a:r>
              <a:rPr lang="en-US" altLang="zh-CN" sz="2400" dirty="0">
                <a:latin typeface="Tahoma" pitchFamily="34" charset="0"/>
                <a:ea typeface="华文中宋" pitchFamily="2" charset="-122"/>
              </a:rPr>
              <a:t>Id</a:t>
            </a:r>
            <a:r>
              <a:rPr lang="zh-CN" altLang="en-US" sz="2400" dirty="0">
                <a:latin typeface="Tahoma" pitchFamily="34" charset="0"/>
                <a:ea typeface="华文中宋" pitchFamily="2" charset="-122"/>
              </a:rPr>
              <a:t>为全暗条件下的阳极电流</a:t>
            </a:r>
          </a:p>
        </p:txBody>
      </p:sp>
    </p:spTree>
    <p:extLst>
      <p:ext uri="{BB962C8B-B14F-4D97-AF65-F5344CB8AC3E}">
        <p14:creationId xmlns:p14="http://schemas.microsoft.com/office/powerpoint/2010/main" val="22657291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22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0"/>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22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3284539"/>
            <a:ext cx="5040313"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22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67439" y="188913"/>
            <a:ext cx="4321175"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498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内容占位符 2"/>
          <p:cNvSpPr>
            <a:spLocks noGrp="1"/>
          </p:cNvSpPr>
          <p:nvPr>
            <p:ph idx="1"/>
          </p:nvPr>
        </p:nvSpPr>
        <p:spPr>
          <a:xfrm>
            <a:off x="1847528" y="1298377"/>
            <a:ext cx="8229600" cy="1656184"/>
          </a:xfrm>
        </p:spPr>
        <p:txBody>
          <a:bodyPr>
            <a:normAutofit/>
          </a:bodyPr>
          <a:lstStyle/>
          <a:p>
            <a:pPr eaLnBrk="1" hangingPunct="1">
              <a:buFont typeface="Arial" pitchFamily="34" charset="0"/>
              <a:buNone/>
            </a:pPr>
            <a:r>
              <a:rPr lang="zh-CN" altLang="en-US" b="1" dirty="0">
                <a:solidFill>
                  <a:srgbClr val="FF0000"/>
                </a:solidFill>
                <a:cs typeface="Arial" pitchFamily="34" charset="0"/>
              </a:rPr>
              <a:t>     </a:t>
            </a:r>
            <a:endParaRPr lang="en-US" altLang="zh-CN" sz="1600" b="1" dirty="0">
              <a:solidFill>
                <a:srgbClr val="0000CC"/>
              </a:solidFill>
              <a:cs typeface="Arial" pitchFamily="34" charset="0"/>
            </a:endParaRPr>
          </a:p>
          <a:p>
            <a:pPr eaLnBrk="1" hangingPunct="1">
              <a:buFont typeface="Arial" pitchFamily="34" charset="0"/>
              <a:buNone/>
            </a:pPr>
            <a:r>
              <a:rPr lang="zh-CN" altLang="en-US" b="1" dirty="0">
                <a:solidFill>
                  <a:srgbClr val="FF0000"/>
                </a:solidFill>
                <a:cs typeface="Arial" pitchFamily="34" charset="0"/>
              </a:rPr>
              <a:t>      </a:t>
            </a:r>
            <a:r>
              <a:rPr lang="zh-CN" altLang="en-US" b="1" dirty="0">
                <a:solidFill>
                  <a:srgbClr val="FF0000"/>
                </a:solidFill>
                <a:latin typeface="微软雅黑" panose="020B0503020204020204" pitchFamily="34" charset="-122"/>
                <a:ea typeface="微软雅黑" panose="020B0503020204020204" pitchFamily="34" charset="-122"/>
                <a:cs typeface="Arial" pitchFamily="34" charset="0"/>
              </a:rPr>
              <a:t>传感技术是科学技术研究的最重要的基础</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Text Box 7"/>
          <p:cNvSpPr txBox="1">
            <a:spLocks noChangeArrowheads="1"/>
          </p:cNvSpPr>
          <p:nvPr/>
        </p:nvSpPr>
        <p:spPr bwMode="auto">
          <a:xfrm>
            <a:off x="2351584" y="3792291"/>
            <a:ext cx="6840760" cy="584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            是传感器改变了这个世界！</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2495600" y="836713"/>
            <a:ext cx="1805302" cy="46166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很多人认为</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2506794" y="3103567"/>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还有人说：</a:t>
            </a:r>
          </a:p>
        </p:txBody>
      </p:sp>
    </p:spTree>
    <p:extLst>
      <p:ext uri="{BB962C8B-B14F-4D97-AF65-F5344CB8AC3E}">
        <p14:creationId xmlns:p14="http://schemas.microsoft.com/office/powerpoint/2010/main" val="41070070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4294967295"/>
          </p:nvPr>
        </p:nvSpPr>
        <p:spPr>
          <a:xfrm>
            <a:off x="2135188" y="1052514"/>
            <a:ext cx="8229600" cy="1368425"/>
          </a:xfrm>
        </p:spPr>
        <p:txBody>
          <a:bodyPr>
            <a:normAutofit lnSpcReduction="10000"/>
          </a:bodyPr>
          <a:lstStyle/>
          <a:p>
            <a:pPr>
              <a:lnSpc>
                <a:spcPct val="80000"/>
              </a:lnSpc>
              <a:buFont typeface="Arial" charset="0"/>
              <a:buNone/>
            </a:pPr>
            <a:r>
              <a:rPr lang="en-US" altLang="zh-CN" b="1">
                <a:solidFill>
                  <a:srgbClr val="0000CC"/>
                </a:solidFill>
                <a:latin typeface="华文中宋" pitchFamily="2" charset="-122"/>
                <a:ea typeface="华文中宋" pitchFamily="2" charset="-122"/>
              </a:rPr>
              <a:t>3</a:t>
            </a:r>
            <a:r>
              <a:rPr lang="zh-CN" altLang="en-US" b="1">
                <a:solidFill>
                  <a:srgbClr val="0000CC"/>
                </a:solidFill>
                <a:latin typeface="华文中宋" pitchFamily="2" charset="-122"/>
                <a:ea typeface="华文中宋" pitchFamily="2" charset="-122"/>
              </a:rPr>
              <a:t>、光敏电阻 </a:t>
            </a:r>
            <a:r>
              <a:rPr lang="en-US" altLang="zh-CN" b="1">
                <a:solidFill>
                  <a:srgbClr val="0000CC"/>
                </a:solidFill>
                <a:latin typeface="华文中宋" pitchFamily="2" charset="-122"/>
                <a:ea typeface="华文中宋" pitchFamily="2" charset="-122"/>
              </a:rPr>
              <a:t>(R</a:t>
            </a:r>
            <a:r>
              <a:rPr lang="en-US" altLang="zh-CN" sz="1600" b="1">
                <a:solidFill>
                  <a:srgbClr val="0000CC"/>
                </a:solidFill>
                <a:latin typeface="华文中宋" pitchFamily="2" charset="-122"/>
                <a:ea typeface="华文中宋" pitchFamily="2" charset="-122"/>
              </a:rPr>
              <a:t>G</a:t>
            </a:r>
            <a:r>
              <a:rPr lang="en-US" altLang="zh-CN" b="1">
                <a:solidFill>
                  <a:srgbClr val="0000CC"/>
                </a:solidFill>
                <a:latin typeface="华文中宋" pitchFamily="2" charset="-122"/>
                <a:ea typeface="华文中宋" pitchFamily="2" charset="-122"/>
              </a:rPr>
              <a:t>)</a:t>
            </a:r>
            <a:r>
              <a:rPr lang="en-US" altLang="zh-CN" b="1">
                <a:latin typeface="华文中宋" pitchFamily="2" charset="-122"/>
                <a:ea typeface="华文中宋" pitchFamily="2" charset="-122"/>
              </a:rPr>
              <a:t> </a:t>
            </a:r>
          </a:p>
          <a:p>
            <a:pPr>
              <a:lnSpc>
                <a:spcPct val="80000"/>
              </a:lnSpc>
              <a:buFont typeface="Arial" charset="0"/>
              <a:buNone/>
            </a:pPr>
            <a:r>
              <a:rPr lang="en-US" altLang="zh-CN" b="1">
                <a:latin typeface="华文中宋" pitchFamily="2" charset="-122"/>
                <a:ea typeface="华文中宋" pitchFamily="2" charset="-122"/>
              </a:rPr>
              <a:t>  1</a:t>
            </a:r>
            <a:r>
              <a:rPr lang="zh-CN" altLang="en-US" b="1">
                <a:latin typeface="华文中宋" pitchFamily="2" charset="-122"/>
                <a:ea typeface="华文中宋" pitchFamily="2" charset="-122"/>
              </a:rPr>
              <a:t>）原理： 光电导效应</a:t>
            </a:r>
          </a:p>
          <a:p>
            <a:pPr>
              <a:lnSpc>
                <a:spcPct val="80000"/>
              </a:lnSpc>
              <a:buFont typeface="Arial" charset="0"/>
              <a:buNone/>
            </a:pPr>
            <a:r>
              <a:rPr lang="zh-CN" altLang="en-US" b="1">
                <a:latin typeface="华文中宋" pitchFamily="2" charset="-122"/>
                <a:ea typeface="华文中宋" pitchFamily="2" charset="-122"/>
              </a:rPr>
              <a:t>               （光照          跃迁         导电率变化） </a:t>
            </a:r>
          </a:p>
        </p:txBody>
      </p:sp>
      <p:sp>
        <p:nvSpPr>
          <p:cNvPr id="59395" name="Line 3"/>
          <p:cNvSpPr>
            <a:spLocks noChangeShapeType="1"/>
          </p:cNvSpPr>
          <p:nvPr/>
        </p:nvSpPr>
        <p:spPr bwMode="auto">
          <a:xfrm>
            <a:off x="5303839" y="2133600"/>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396" name="Line 4"/>
          <p:cNvSpPr>
            <a:spLocks noChangeShapeType="1"/>
          </p:cNvSpPr>
          <p:nvPr/>
        </p:nvSpPr>
        <p:spPr bwMode="auto">
          <a:xfrm>
            <a:off x="7104064" y="2133600"/>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397" name="Text Box 5"/>
          <p:cNvSpPr txBox="1">
            <a:spLocks noChangeArrowheads="1"/>
          </p:cNvSpPr>
          <p:nvPr/>
        </p:nvSpPr>
        <p:spPr bwMode="auto">
          <a:xfrm>
            <a:off x="2279650" y="2492375"/>
            <a:ext cx="741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en-US" altLang="zh-CN" sz="2400">
                <a:latin typeface="华文中宋" pitchFamily="2" charset="-122"/>
                <a:ea typeface="华文中宋" pitchFamily="2" charset="-122"/>
              </a:rPr>
              <a:t>2</a:t>
            </a:r>
            <a:r>
              <a:rPr lang="zh-CN" altLang="en-US" sz="2400">
                <a:latin typeface="华文中宋" pitchFamily="2" charset="-122"/>
                <a:ea typeface="华文中宋" pitchFamily="2" charset="-122"/>
              </a:rPr>
              <a:t>）工艺：薄膜（光电导效应只限于薄层）</a:t>
            </a:r>
          </a:p>
        </p:txBody>
      </p:sp>
      <p:sp>
        <p:nvSpPr>
          <p:cNvPr id="59398" name="Text Box 6"/>
          <p:cNvSpPr txBox="1">
            <a:spLocks noChangeArrowheads="1"/>
          </p:cNvSpPr>
          <p:nvPr/>
        </p:nvSpPr>
        <p:spPr bwMode="auto">
          <a:xfrm>
            <a:off x="5519738" y="793750"/>
            <a:ext cx="3028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3200">
                <a:solidFill>
                  <a:srgbClr val="FF0000"/>
                </a:solidFill>
                <a:ea typeface="华文中宋" pitchFamily="2" charset="-122"/>
              </a:rPr>
              <a:t>（内光电效应）</a:t>
            </a:r>
            <a:endParaRPr lang="en-US" altLang="zh-CN" sz="3200">
              <a:solidFill>
                <a:srgbClr val="FF0000"/>
              </a:solidFill>
              <a:ea typeface="华文中宋" pitchFamily="2" charset="-122"/>
            </a:endParaRPr>
          </a:p>
        </p:txBody>
      </p:sp>
      <p:sp>
        <p:nvSpPr>
          <p:cNvPr id="59399" name="Text Box 7"/>
          <p:cNvSpPr txBox="1">
            <a:spLocks noChangeArrowheads="1"/>
          </p:cNvSpPr>
          <p:nvPr/>
        </p:nvSpPr>
        <p:spPr bwMode="auto">
          <a:xfrm>
            <a:off x="2279651" y="3141663"/>
            <a:ext cx="1592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3</a:t>
            </a:r>
            <a:r>
              <a:rPr lang="zh-CN" altLang="en-US">
                <a:latin typeface="华文中宋" pitchFamily="2" charset="-122"/>
                <a:ea typeface="华文中宋" pitchFamily="2" charset="-122"/>
              </a:rPr>
              <a:t>）结构：</a:t>
            </a:r>
          </a:p>
        </p:txBody>
      </p:sp>
      <p:graphicFrame>
        <p:nvGraphicFramePr>
          <p:cNvPr id="59400" name="Object 2"/>
          <p:cNvGraphicFramePr>
            <a:graphicFrameLocks noChangeAspect="1"/>
          </p:cNvGraphicFramePr>
          <p:nvPr/>
        </p:nvGraphicFramePr>
        <p:xfrm>
          <a:off x="2135189" y="3716338"/>
          <a:ext cx="4783137" cy="2997200"/>
        </p:xfrm>
        <a:graphic>
          <a:graphicData uri="http://schemas.openxmlformats.org/presentationml/2006/ole">
            <mc:AlternateContent xmlns:mc="http://schemas.openxmlformats.org/markup-compatibility/2006">
              <mc:Choice xmlns:v="urn:schemas-microsoft-com:vml" Requires="v">
                <p:oleObj spid="_x0000_s92162" name="VISIO" r:id="rId3" imgW="2087880" imgH="1394460" progId="Visio.Drawing.11">
                  <p:embed/>
                </p:oleObj>
              </mc:Choice>
              <mc:Fallback>
                <p:oleObj name="VISIO" r:id="rId3" imgW="2087880" imgH="13944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9" y="3716338"/>
                        <a:ext cx="4783137" cy="299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1" name="Object 2"/>
          <p:cNvGraphicFramePr>
            <a:graphicFrameLocks noChangeAspect="1"/>
          </p:cNvGraphicFramePr>
          <p:nvPr/>
        </p:nvGraphicFramePr>
        <p:xfrm>
          <a:off x="7032625" y="4275138"/>
          <a:ext cx="3455988" cy="1947862"/>
        </p:xfrm>
        <a:graphic>
          <a:graphicData uri="http://schemas.openxmlformats.org/presentationml/2006/ole">
            <mc:AlternateContent xmlns:mc="http://schemas.openxmlformats.org/markup-compatibility/2006">
              <mc:Choice xmlns:v="urn:schemas-microsoft-com:vml" Requires="v">
                <p:oleObj spid="_x0000_s92163" name="Visio" r:id="rId5" imgW="3475330" imgH="1885493" progId="Visio.Drawing.11">
                  <p:embed/>
                </p:oleObj>
              </mc:Choice>
              <mc:Fallback>
                <p:oleObj name="Visio" r:id="rId5" imgW="3475330" imgH="188549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625" y="4275138"/>
                        <a:ext cx="3455988" cy="194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2" name="Rectangle 10"/>
          <p:cNvSpPr>
            <a:spLocks noChangeArrowheads="1"/>
          </p:cNvSpPr>
          <p:nvPr/>
        </p:nvSpPr>
        <p:spPr bwMode="auto">
          <a:xfrm>
            <a:off x="7608888" y="32131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chemeClr val="tx2"/>
                </a:solidFill>
                <a:ea typeface="华文中宋" pitchFamily="2" charset="-122"/>
              </a:rPr>
              <a:t>基本电路</a:t>
            </a:r>
          </a:p>
        </p:txBody>
      </p:sp>
    </p:spTree>
    <p:extLst>
      <p:ext uri="{BB962C8B-B14F-4D97-AF65-F5344CB8AC3E}">
        <p14:creationId xmlns:p14="http://schemas.microsoft.com/office/powerpoint/2010/main" val="32646763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3213100"/>
            <a:ext cx="2570162"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260351"/>
            <a:ext cx="3241675"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333376"/>
            <a:ext cx="22240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48638" y="2492375"/>
            <a:ext cx="2519362"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400" y="2420939"/>
            <a:ext cx="29337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2401" y="4508501"/>
            <a:ext cx="288607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87939" y="260351"/>
            <a:ext cx="345757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9294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3"/>
          <p:cNvGrpSpPr>
            <a:grpSpLocks/>
          </p:cNvGrpSpPr>
          <p:nvPr/>
        </p:nvGrpSpPr>
        <p:grpSpPr bwMode="auto">
          <a:xfrm>
            <a:off x="2279650" y="3860800"/>
            <a:ext cx="3671888" cy="2673350"/>
            <a:chOff x="2830" y="1715"/>
            <a:chExt cx="5477" cy="3125"/>
          </a:xfrm>
        </p:grpSpPr>
        <p:sp>
          <p:nvSpPr>
            <p:cNvPr id="61450" name="Rectangle 4"/>
            <p:cNvSpPr>
              <a:spLocks noChangeArrowheads="1"/>
            </p:cNvSpPr>
            <p:nvPr/>
          </p:nvSpPr>
          <p:spPr bwMode="auto">
            <a:xfrm>
              <a:off x="2986" y="2258"/>
              <a:ext cx="4383" cy="2446"/>
            </a:xfrm>
            <a:prstGeom prst="rect">
              <a:avLst/>
            </a:prstGeom>
            <a:solidFill>
              <a:srgbClr val="FFFFFF"/>
            </a:solidFill>
            <a:ln w="9525">
              <a:solidFill>
                <a:srgbClr val="000000"/>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61451" name="Freeform 5"/>
            <p:cNvSpPr>
              <a:spLocks/>
            </p:cNvSpPr>
            <p:nvPr/>
          </p:nvSpPr>
          <p:spPr bwMode="auto">
            <a:xfrm>
              <a:off x="3299" y="3073"/>
              <a:ext cx="1722" cy="1291"/>
            </a:xfrm>
            <a:custGeom>
              <a:avLst/>
              <a:gdLst>
                <a:gd name="T0" fmla="*/ 0 w 1980"/>
                <a:gd name="T1" fmla="*/ 1223 h 1482"/>
                <a:gd name="T2" fmla="*/ 313 w 1980"/>
                <a:gd name="T3" fmla="*/ 1087 h 1482"/>
                <a:gd name="T4" fmla="*/ 939 w 1980"/>
                <a:gd name="T5" fmla="*/ 0 h 1482"/>
                <a:gd name="T6" fmla="*/ 1409 w 1980"/>
                <a:gd name="T7" fmla="*/ 1087 h 1482"/>
                <a:gd name="T8" fmla="*/ 1722 w 1980"/>
                <a:gd name="T9" fmla="*/ 1223 h 1482"/>
                <a:gd name="T10" fmla="*/ 0 60000 65536"/>
                <a:gd name="T11" fmla="*/ 0 60000 65536"/>
                <a:gd name="T12" fmla="*/ 0 60000 65536"/>
                <a:gd name="T13" fmla="*/ 0 60000 65536"/>
                <a:gd name="T14" fmla="*/ 0 60000 65536"/>
                <a:gd name="T15" fmla="*/ 0 w 1980"/>
                <a:gd name="T16" fmla="*/ 0 h 1482"/>
                <a:gd name="T17" fmla="*/ 1980 w 1980"/>
                <a:gd name="T18" fmla="*/ 1482 h 1482"/>
              </a:gdLst>
              <a:ahLst/>
              <a:cxnLst>
                <a:cxn ang="T10">
                  <a:pos x="T0" y="T1"/>
                </a:cxn>
                <a:cxn ang="T11">
                  <a:pos x="T2" y="T3"/>
                </a:cxn>
                <a:cxn ang="T12">
                  <a:pos x="T4" y="T5"/>
                </a:cxn>
                <a:cxn ang="T13">
                  <a:pos x="T6" y="T7"/>
                </a:cxn>
                <a:cxn ang="T14">
                  <a:pos x="T8" y="T9"/>
                </a:cxn>
              </a:cxnLst>
              <a:rect l="T15" t="T16" r="T17" b="T18"/>
              <a:pathLst>
                <a:path w="1980" h="1482">
                  <a:moveTo>
                    <a:pt x="0" y="1404"/>
                  </a:moveTo>
                  <a:cubicBezTo>
                    <a:pt x="90" y="1443"/>
                    <a:pt x="180" y="1482"/>
                    <a:pt x="360" y="1248"/>
                  </a:cubicBezTo>
                  <a:cubicBezTo>
                    <a:pt x="540" y="1014"/>
                    <a:pt x="870" y="0"/>
                    <a:pt x="1080" y="0"/>
                  </a:cubicBezTo>
                  <a:cubicBezTo>
                    <a:pt x="1290" y="0"/>
                    <a:pt x="1470" y="1014"/>
                    <a:pt x="1620" y="1248"/>
                  </a:cubicBezTo>
                  <a:cubicBezTo>
                    <a:pt x="1770" y="1482"/>
                    <a:pt x="1920" y="1378"/>
                    <a:pt x="1980" y="140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2" name="Freeform 6"/>
            <p:cNvSpPr>
              <a:spLocks/>
            </p:cNvSpPr>
            <p:nvPr/>
          </p:nvSpPr>
          <p:spPr bwMode="auto">
            <a:xfrm>
              <a:off x="4395" y="3345"/>
              <a:ext cx="2504" cy="1019"/>
            </a:xfrm>
            <a:custGeom>
              <a:avLst/>
              <a:gdLst>
                <a:gd name="T0" fmla="*/ 0 w 1980"/>
                <a:gd name="T1" fmla="*/ 965 h 1482"/>
                <a:gd name="T2" fmla="*/ 455 w 1980"/>
                <a:gd name="T3" fmla="*/ 858 h 1482"/>
                <a:gd name="T4" fmla="*/ 1366 w 1980"/>
                <a:gd name="T5" fmla="*/ 0 h 1482"/>
                <a:gd name="T6" fmla="*/ 2049 w 1980"/>
                <a:gd name="T7" fmla="*/ 858 h 1482"/>
                <a:gd name="T8" fmla="*/ 2504 w 1980"/>
                <a:gd name="T9" fmla="*/ 965 h 1482"/>
                <a:gd name="T10" fmla="*/ 0 60000 65536"/>
                <a:gd name="T11" fmla="*/ 0 60000 65536"/>
                <a:gd name="T12" fmla="*/ 0 60000 65536"/>
                <a:gd name="T13" fmla="*/ 0 60000 65536"/>
                <a:gd name="T14" fmla="*/ 0 60000 65536"/>
                <a:gd name="T15" fmla="*/ 0 w 1980"/>
                <a:gd name="T16" fmla="*/ 0 h 1482"/>
                <a:gd name="T17" fmla="*/ 1980 w 1980"/>
                <a:gd name="T18" fmla="*/ 1482 h 1482"/>
              </a:gdLst>
              <a:ahLst/>
              <a:cxnLst>
                <a:cxn ang="T10">
                  <a:pos x="T0" y="T1"/>
                </a:cxn>
                <a:cxn ang="T11">
                  <a:pos x="T2" y="T3"/>
                </a:cxn>
                <a:cxn ang="T12">
                  <a:pos x="T4" y="T5"/>
                </a:cxn>
                <a:cxn ang="T13">
                  <a:pos x="T6" y="T7"/>
                </a:cxn>
                <a:cxn ang="T14">
                  <a:pos x="T8" y="T9"/>
                </a:cxn>
              </a:cxnLst>
              <a:rect l="T15" t="T16" r="T17" b="T18"/>
              <a:pathLst>
                <a:path w="1980" h="1482">
                  <a:moveTo>
                    <a:pt x="0" y="1404"/>
                  </a:moveTo>
                  <a:cubicBezTo>
                    <a:pt x="90" y="1443"/>
                    <a:pt x="180" y="1482"/>
                    <a:pt x="360" y="1248"/>
                  </a:cubicBezTo>
                  <a:cubicBezTo>
                    <a:pt x="540" y="1014"/>
                    <a:pt x="870" y="0"/>
                    <a:pt x="1080" y="0"/>
                  </a:cubicBezTo>
                  <a:cubicBezTo>
                    <a:pt x="1290" y="0"/>
                    <a:pt x="1470" y="1014"/>
                    <a:pt x="1620" y="1248"/>
                  </a:cubicBezTo>
                  <a:cubicBezTo>
                    <a:pt x="1770" y="1482"/>
                    <a:pt x="1920" y="1378"/>
                    <a:pt x="1980" y="140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3" name="Text Box 7"/>
            <p:cNvSpPr txBox="1">
              <a:spLocks noChangeArrowheads="1"/>
            </p:cNvSpPr>
            <p:nvPr/>
          </p:nvSpPr>
          <p:spPr bwMode="auto">
            <a:xfrm>
              <a:off x="2830" y="1715"/>
              <a:ext cx="938"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800">
                  <a:latin typeface="Times New Roman" pitchFamily="18" charset="0"/>
                </a:rPr>
                <a:t>S</a:t>
              </a:r>
              <a:endParaRPr lang="en-US" altLang="zh-CN" sz="2800">
                <a:latin typeface="Tahoma" pitchFamily="34" charset="0"/>
              </a:endParaRPr>
            </a:p>
          </p:txBody>
        </p:sp>
        <p:sp>
          <p:nvSpPr>
            <p:cNvPr id="61454" name="Text Box 8"/>
            <p:cNvSpPr txBox="1">
              <a:spLocks noChangeArrowheads="1"/>
            </p:cNvSpPr>
            <p:nvPr/>
          </p:nvSpPr>
          <p:spPr bwMode="auto">
            <a:xfrm>
              <a:off x="7369" y="4296"/>
              <a:ext cx="938"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800">
                  <a:latin typeface="Times New Roman" pitchFamily="18" charset="0"/>
                </a:rPr>
                <a:t>λ</a:t>
              </a:r>
              <a:endParaRPr lang="en-US" altLang="zh-CN" sz="2800">
                <a:latin typeface="Tahoma" pitchFamily="34" charset="0"/>
              </a:endParaRPr>
            </a:p>
          </p:txBody>
        </p:sp>
      </p:grpSp>
      <p:sp>
        <p:nvSpPr>
          <p:cNvPr id="61443" name="Text Box 9"/>
          <p:cNvSpPr txBox="1">
            <a:spLocks noChangeArrowheads="1"/>
          </p:cNvSpPr>
          <p:nvPr/>
        </p:nvSpPr>
        <p:spPr bwMode="auto">
          <a:xfrm>
            <a:off x="1992313" y="2997201"/>
            <a:ext cx="338296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2000">
                <a:latin typeface="华文中宋" pitchFamily="2" charset="-122"/>
                <a:ea typeface="华文中宋" pitchFamily="2" charset="-122"/>
              </a:rPr>
              <a:t>不同材料 峰值不同</a:t>
            </a:r>
          </a:p>
          <a:p>
            <a:pPr eaLnBrk="1" hangingPunct="1">
              <a:spcBef>
                <a:spcPct val="50000"/>
              </a:spcBef>
              <a:buFontTx/>
              <a:buNone/>
            </a:pPr>
            <a:r>
              <a:rPr lang="zh-CN" altLang="en-US" sz="2000">
                <a:latin typeface="华文中宋" pitchFamily="2" charset="-122"/>
                <a:ea typeface="华文中宋" pitchFamily="2" charset="-122"/>
              </a:rPr>
              <a:t>展宽原因：</a:t>
            </a:r>
            <a:r>
              <a:rPr lang="en-US" altLang="zh-CN" sz="2000">
                <a:latin typeface="华文中宋" pitchFamily="2" charset="-122"/>
                <a:ea typeface="华文中宋" pitchFamily="2" charset="-122"/>
              </a:rPr>
              <a:t>E&gt;E</a:t>
            </a:r>
            <a:r>
              <a:rPr lang="en-US" altLang="zh-CN" sz="2000" baseline="-25000">
                <a:latin typeface="华文中宋" pitchFamily="2" charset="-122"/>
                <a:ea typeface="华文中宋" pitchFamily="2" charset="-122"/>
              </a:rPr>
              <a:t>g</a:t>
            </a:r>
            <a:r>
              <a:rPr lang="en-US" altLang="zh-CN" sz="2000">
                <a:latin typeface="华文中宋" pitchFamily="2" charset="-122"/>
                <a:ea typeface="华文中宋" pitchFamily="2" charset="-122"/>
              </a:rPr>
              <a:t> </a:t>
            </a:r>
            <a:r>
              <a:rPr lang="zh-CN" altLang="en-US" sz="2000">
                <a:latin typeface="华文中宋" pitchFamily="2" charset="-122"/>
                <a:ea typeface="华文中宋" pitchFamily="2" charset="-122"/>
              </a:rPr>
              <a:t>分布不同</a:t>
            </a:r>
          </a:p>
        </p:txBody>
      </p:sp>
      <p:sp>
        <p:nvSpPr>
          <p:cNvPr id="61444" name="Text Box 10"/>
          <p:cNvSpPr txBox="1">
            <a:spLocks noChangeArrowheads="1"/>
          </p:cNvSpPr>
          <p:nvPr/>
        </p:nvSpPr>
        <p:spPr bwMode="auto">
          <a:xfrm>
            <a:off x="1524000" y="260351"/>
            <a:ext cx="828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2800">
                <a:latin typeface="Tahoma" pitchFamily="34" charset="0"/>
              </a:rPr>
              <a:t>     </a:t>
            </a:r>
            <a:r>
              <a:rPr lang="en-US" altLang="zh-CN" sz="2400">
                <a:solidFill>
                  <a:srgbClr val="0000CC"/>
                </a:solidFill>
                <a:latin typeface="华文中宋" pitchFamily="2" charset="-122"/>
                <a:ea typeface="华文中宋" pitchFamily="2" charset="-122"/>
              </a:rPr>
              <a:t>4</a:t>
            </a:r>
            <a:r>
              <a:rPr lang="zh-CN" altLang="en-US" sz="2400">
                <a:solidFill>
                  <a:srgbClr val="0000CC"/>
                </a:solidFill>
                <a:latin typeface="华文中宋" pitchFamily="2" charset="-122"/>
                <a:ea typeface="华文中宋" pitchFamily="2" charset="-122"/>
              </a:rPr>
              <a:t>）特性</a:t>
            </a:r>
          </a:p>
        </p:txBody>
      </p:sp>
      <p:graphicFrame>
        <p:nvGraphicFramePr>
          <p:cNvPr id="61445" name="Object 2"/>
          <p:cNvGraphicFramePr>
            <a:graphicFrameLocks noChangeAspect="1"/>
          </p:cNvGraphicFramePr>
          <p:nvPr/>
        </p:nvGraphicFramePr>
        <p:xfrm>
          <a:off x="5591176" y="3933826"/>
          <a:ext cx="5076825" cy="2651125"/>
        </p:xfrm>
        <a:graphic>
          <a:graphicData uri="http://schemas.openxmlformats.org/presentationml/2006/ole">
            <mc:AlternateContent xmlns:mc="http://schemas.openxmlformats.org/markup-compatibility/2006">
              <mc:Choice xmlns:v="urn:schemas-microsoft-com:vml" Requires="v">
                <p:oleObj spid="_x0000_s93186" name="Visio" r:id="rId3" imgW="6129223" imgH="3148584" progId="Visio.Drawing.11">
                  <p:embed/>
                </p:oleObj>
              </mc:Choice>
              <mc:Fallback>
                <p:oleObj name="Visio" r:id="rId3" imgW="6129223" imgH="314858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176" y="3933826"/>
                        <a:ext cx="5076825"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6" name="Text Box 12"/>
          <p:cNvSpPr txBox="1">
            <a:spLocks noChangeArrowheads="1"/>
          </p:cNvSpPr>
          <p:nvPr/>
        </p:nvSpPr>
        <p:spPr bwMode="auto">
          <a:xfrm>
            <a:off x="6672263" y="32131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c) </a:t>
            </a:r>
            <a:r>
              <a:rPr lang="zh-CN" altLang="en-US">
                <a:solidFill>
                  <a:srgbClr val="0000CC"/>
                </a:solidFill>
                <a:latin typeface="华文中宋" pitchFamily="2" charset="-122"/>
                <a:ea typeface="华文中宋" pitchFamily="2" charset="-122"/>
              </a:rPr>
              <a:t>光照特性：</a:t>
            </a:r>
          </a:p>
        </p:txBody>
      </p:sp>
      <p:sp>
        <p:nvSpPr>
          <p:cNvPr id="745485" name="Rectangle 13"/>
          <p:cNvSpPr>
            <a:spLocks noChangeArrowheads="1"/>
          </p:cNvSpPr>
          <p:nvPr/>
        </p:nvSpPr>
        <p:spPr bwMode="auto">
          <a:xfrm>
            <a:off x="2566989" y="2420938"/>
            <a:ext cx="16241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b) </a:t>
            </a:r>
            <a:r>
              <a:rPr lang="zh-CN" altLang="en-US">
                <a:solidFill>
                  <a:srgbClr val="0000CC"/>
                </a:solidFill>
                <a:latin typeface="华文中宋" pitchFamily="2" charset="-122"/>
                <a:ea typeface="华文中宋" pitchFamily="2" charset="-122"/>
              </a:rPr>
              <a:t>光谱特性：</a:t>
            </a:r>
          </a:p>
        </p:txBody>
      </p:sp>
      <p:sp>
        <p:nvSpPr>
          <p:cNvPr id="745486" name="Rectangle 14"/>
          <p:cNvSpPr>
            <a:spLocks noChangeArrowheads="1"/>
          </p:cNvSpPr>
          <p:nvPr/>
        </p:nvSpPr>
        <p:spPr bwMode="auto">
          <a:xfrm>
            <a:off x="2495550" y="838200"/>
            <a:ext cx="469070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a)</a:t>
            </a:r>
            <a:r>
              <a:rPr lang="en-US" altLang="zh-CN">
                <a:latin typeface="华文中宋" pitchFamily="2" charset="-122"/>
                <a:ea typeface="华文中宋" pitchFamily="2" charset="-122"/>
              </a:rPr>
              <a:t>  </a:t>
            </a:r>
            <a:r>
              <a:rPr lang="zh-CN" altLang="en-US">
                <a:solidFill>
                  <a:srgbClr val="0000CC"/>
                </a:solidFill>
                <a:latin typeface="华文中宋" pitchFamily="2" charset="-122"/>
                <a:ea typeface="华文中宋" pitchFamily="2" charset="-122"/>
              </a:rPr>
              <a:t>暗电阻</a:t>
            </a:r>
            <a:r>
              <a:rPr lang="zh-CN" altLang="en-US">
                <a:latin typeface="Arial" pitchFamily="34" charset="0"/>
                <a:ea typeface="宋体" pitchFamily="2" charset="-122"/>
              </a:rPr>
              <a:t>：光敏电阻在全暗环境中的电阻值</a:t>
            </a:r>
          </a:p>
        </p:txBody>
      </p:sp>
      <p:sp>
        <p:nvSpPr>
          <p:cNvPr id="745487" name="Rectangle 15"/>
          <p:cNvSpPr>
            <a:spLocks noChangeArrowheads="1"/>
          </p:cNvSpPr>
          <p:nvPr/>
        </p:nvSpPr>
        <p:spPr bwMode="auto">
          <a:xfrm>
            <a:off x="2495551" y="1343026"/>
            <a:ext cx="5170005" cy="64633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dirty="0">
                <a:latin typeface="华文中宋" pitchFamily="2" charset="-122"/>
                <a:ea typeface="华文中宋" pitchFamily="2" charset="-122"/>
              </a:rPr>
              <a:t>     </a:t>
            </a:r>
            <a:r>
              <a:rPr lang="zh-CN" altLang="en-US" dirty="0">
                <a:solidFill>
                  <a:srgbClr val="0000CC"/>
                </a:solidFill>
                <a:latin typeface="华文中宋" pitchFamily="2" charset="-122"/>
                <a:ea typeface="华文中宋" pitchFamily="2" charset="-122"/>
              </a:rPr>
              <a:t>暗电流</a:t>
            </a:r>
            <a:r>
              <a:rPr lang="zh-CN" altLang="en-US" dirty="0">
                <a:latin typeface="华文中宋" pitchFamily="2" charset="-122"/>
                <a:ea typeface="华文中宋" pitchFamily="2" charset="-122"/>
              </a:rPr>
              <a:t>：</a:t>
            </a:r>
            <a:r>
              <a:rPr lang="zh-CN" altLang="en-US" dirty="0">
                <a:latin typeface="Arial" pitchFamily="34" charset="0"/>
                <a:ea typeface="宋体" pitchFamily="2" charset="-122"/>
              </a:rPr>
              <a:t>在全暗环境中、在给定工作电压下，</a:t>
            </a:r>
          </a:p>
          <a:p>
            <a:pPr>
              <a:defRPr/>
            </a:pPr>
            <a:r>
              <a:rPr lang="zh-CN" altLang="en-US" dirty="0">
                <a:latin typeface="Arial" pitchFamily="34" charset="0"/>
                <a:ea typeface="宋体" pitchFamily="2" charset="-122"/>
              </a:rPr>
              <a:t>                    流过光敏电阻的电流。</a:t>
            </a:r>
          </a:p>
        </p:txBody>
      </p:sp>
    </p:spTree>
    <p:extLst>
      <p:ext uri="{BB962C8B-B14F-4D97-AF65-F5344CB8AC3E}">
        <p14:creationId xmlns:p14="http://schemas.microsoft.com/office/powerpoint/2010/main" val="32631352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1774826" y="188913"/>
            <a:ext cx="2233613" cy="576262"/>
          </a:xfrm>
        </p:spPr>
        <p:txBody>
          <a:bodyPr/>
          <a:lstStyle/>
          <a:p>
            <a:r>
              <a:rPr lang="en-US" altLang="zh-CN" sz="2400" b="1">
                <a:solidFill>
                  <a:srgbClr val="0000CC"/>
                </a:solidFill>
                <a:latin typeface="华文中宋" pitchFamily="2" charset="-122"/>
                <a:ea typeface="华文中宋" pitchFamily="2" charset="-122"/>
              </a:rPr>
              <a:t>d) </a:t>
            </a:r>
            <a:r>
              <a:rPr lang="zh-CN" altLang="en-US" sz="2400" b="1">
                <a:solidFill>
                  <a:srgbClr val="0000CC"/>
                </a:solidFill>
                <a:latin typeface="华文中宋" pitchFamily="2" charset="-122"/>
                <a:ea typeface="华文中宋" pitchFamily="2" charset="-122"/>
              </a:rPr>
              <a:t>伏安特性：</a:t>
            </a:r>
          </a:p>
        </p:txBody>
      </p:sp>
      <p:graphicFrame>
        <p:nvGraphicFramePr>
          <p:cNvPr id="62467" name="Object 2"/>
          <p:cNvGraphicFramePr>
            <a:graphicFrameLocks noGrp="1" noChangeAspect="1"/>
          </p:cNvGraphicFramePr>
          <p:nvPr>
            <p:ph idx="4294967295"/>
            <p:extLst>
              <p:ext uri="{D42A27DB-BD31-4B8C-83A1-F6EECF244321}">
                <p14:modId xmlns:p14="http://schemas.microsoft.com/office/powerpoint/2010/main" val="2005790058"/>
              </p:ext>
            </p:extLst>
          </p:nvPr>
        </p:nvGraphicFramePr>
        <p:xfrm>
          <a:off x="3843338" y="-7439"/>
          <a:ext cx="6407283" cy="3002259"/>
        </p:xfrm>
        <a:graphic>
          <a:graphicData uri="http://schemas.openxmlformats.org/presentationml/2006/ole">
            <mc:AlternateContent xmlns:mc="http://schemas.openxmlformats.org/markup-compatibility/2006">
              <mc:Choice xmlns:v="urn:schemas-microsoft-com:vml" Requires="v">
                <p:oleObj spid="_x0000_s94210" name="Visio" r:id="rId3" imgW="7003542" imgH="3281934" progId="Visio.Drawing.11">
                  <p:embed/>
                </p:oleObj>
              </mc:Choice>
              <mc:Fallback>
                <p:oleObj name="Visio" r:id="rId3" imgW="7003542" imgH="328193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338" y="-7439"/>
                        <a:ext cx="6407283" cy="3002259"/>
                      </a:xfrm>
                      <a:prstGeom prst="rect">
                        <a:avLst/>
                      </a:prstGeom>
                      <a:noFill/>
                      <a:ln>
                        <a:noFill/>
                      </a:ln>
                      <a:effectLst/>
                    </p:spPr>
                  </p:pic>
                </p:oleObj>
              </mc:Fallback>
            </mc:AlternateContent>
          </a:graphicData>
        </a:graphic>
      </p:graphicFrame>
      <p:sp>
        <p:nvSpPr>
          <p:cNvPr id="62468" name="Text Box 4"/>
          <p:cNvSpPr txBox="1">
            <a:spLocks noChangeArrowheads="1"/>
          </p:cNvSpPr>
          <p:nvPr/>
        </p:nvSpPr>
        <p:spPr bwMode="auto">
          <a:xfrm>
            <a:off x="1992313" y="2636838"/>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e) </a:t>
            </a:r>
            <a:r>
              <a:rPr lang="zh-CN" altLang="en-US">
                <a:solidFill>
                  <a:srgbClr val="0000CC"/>
                </a:solidFill>
                <a:latin typeface="华文中宋" pitchFamily="2" charset="-122"/>
                <a:ea typeface="华文中宋" pitchFamily="2" charset="-122"/>
              </a:rPr>
              <a:t>响应时间：</a:t>
            </a:r>
          </a:p>
        </p:txBody>
      </p:sp>
      <p:graphicFrame>
        <p:nvGraphicFramePr>
          <p:cNvPr id="62469" name="Object 2"/>
          <p:cNvGraphicFramePr>
            <a:graphicFrameLocks noChangeAspect="1"/>
          </p:cNvGraphicFramePr>
          <p:nvPr/>
        </p:nvGraphicFramePr>
        <p:xfrm>
          <a:off x="5159376" y="3068639"/>
          <a:ext cx="5180013" cy="2300287"/>
        </p:xfrm>
        <a:graphic>
          <a:graphicData uri="http://schemas.openxmlformats.org/presentationml/2006/ole">
            <mc:AlternateContent xmlns:mc="http://schemas.openxmlformats.org/markup-compatibility/2006">
              <mc:Choice xmlns:v="urn:schemas-microsoft-com:vml" Requires="v">
                <p:oleObj spid="_x0000_s94211" name="Visio" r:id="rId5" imgW="4767986" imgH="2039112" progId="Visio.Drawing.11">
                  <p:embed/>
                </p:oleObj>
              </mc:Choice>
              <mc:Fallback>
                <p:oleObj name="Visio" r:id="rId5" imgW="4767986" imgH="203911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376" y="3068639"/>
                        <a:ext cx="5180013" cy="2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0" name="Text Box 6"/>
          <p:cNvSpPr txBox="1">
            <a:spLocks noChangeArrowheads="1"/>
          </p:cNvSpPr>
          <p:nvPr/>
        </p:nvSpPr>
        <p:spPr bwMode="auto">
          <a:xfrm>
            <a:off x="1847850" y="4797425"/>
            <a:ext cx="1995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ea typeface="华文中宋" pitchFamily="2" charset="-122"/>
              </a:rPr>
              <a:t>f) </a:t>
            </a:r>
            <a:r>
              <a:rPr lang="zh-CN" altLang="en-US">
                <a:solidFill>
                  <a:srgbClr val="0000CC"/>
                </a:solidFill>
                <a:ea typeface="华文中宋" pitchFamily="2" charset="-122"/>
              </a:rPr>
              <a:t>温度特性：</a:t>
            </a:r>
          </a:p>
        </p:txBody>
      </p:sp>
      <p:sp>
        <p:nvSpPr>
          <p:cNvPr id="62471" name="Text Box 7"/>
          <p:cNvSpPr txBox="1">
            <a:spLocks noChangeArrowheads="1"/>
          </p:cNvSpPr>
          <p:nvPr/>
        </p:nvSpPr>
        <p:spPr bwMode="auto">
          <a:xfrm>
            <a:off x="2424114" y="5516564"/>
            <a:ext cx="77755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latin typeface="华文中宋" pitchFamily="2" charset="-122"/>
                <a:ea typeface="华文中宋" pitchFamily="2" charset="-122"/>
              </a:rPr>
              <a:t>温度升高：暗电阻下降，灵敏度下降。 </a:t>
            </a:r>
          </a:p>
          <a:p>
            <a:pPr eaLnBrk="1" hangingPunct="1"/>
            <a:r>
              <a:rPr lang="zh-CN" altLang="en-US" sz="2000">
                <a:latin typeface="华文中宋" pitchFamily="2" charset="-122"/>
                <a:ea typeface="华文中宋" pitchFamily="2" charset="-122"/>
              </a:rPr>
              <a:t>               原因：背景跃迁增加，湮没光跃迁</a:t>
            </a:r>
          </a:p>
          <a:p>
            <a:pPr eaLnBrk="1" hangingPunct="1"/>
            <a:r>
              <a:rPr lang="zh-CN" altLang="en-US" sz="2000">
                <a:latin typeface="华文中宋" pitchFamily="2" charset="-122"/>
                <a:ea typeface="华文中宋" pitchFamily="2" charset="-122"/>
              </a:rPr>
              <a:t>温度升高：峰值波长向短波方向移 。   原因：</a:t>
            </a:r>
            <a:r>
              <a:rPr lang="en-US" altLang="zh-CN" sz="2000">
                <a:latin typeface="华文中宋" pitchFamily="2" charset="-122"/>
                <a:ea typeface="华文中宋" pitchFamily="2" charset="-122"/>
              </a:rPr>
              <a:t>Eg       T</a:t>
            </a:r>
          </a:p>
          <a:p>
            <a:pPr eaLnBrk="1" hangingPunct="1"/>
            <a:endParaRPr lang="zh-CN" altLang="en-US" sz="2000" b="0">
              <a:latin typeface="华文中宋" pitchFamily="2" charset="-122"/>
              <a:ea typeface="华文中宋" pitchFamily="2" charset="-122"/>
            </a:endParaRPr>
          </a:p>
        </p:txBody>
      </p:sp>
      <p:graphicFrame>
        <p:nvGraphicFramePr>
          <p:cNvPr id="62472" name="Object 2"/>
          <p:cNvGraphicFramePr>
            <a:graphicFrameLocks noChangeAspect="1"/>
          </p:cNvGraphicFramePr>
          <p:nvPr/>
        </p:nvGraphicFramePr>
        <p:xfrm>
          <a:off x="8040689" y="6092826"/>
          <a:ext cx="492125" cy="423863"/>
        </p:xfrm>
        <a:graphic>
          <a:graphicData uri="http://schemas.openxmlformats.org/presentationml/2006/ole">
            <mc:AlternateContent xmlns:mc="http://schemas.openxmlformats.org/markup-compatibility/2006">
              <mc:Choice xmlns:v="urn:schemas-microsoft-com:vml" Requires="v">
                <p:oleObj spid="_x0000_s94212" name="Equation" r:id="rId7" imgW="152202" imgH="126835" progId="Equation.DSMT4">
                  <p:embed/>
                </p:oleObj>
              </mc:Choice>
              <mc:Fallback>
                <p:oleObj name="Equation" r:id="rId7" imgW="152202" imgH="12683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0689" y="6092826"/>
                        <a:ext cx="492125"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51446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6"/>
          <p:cNvPicPr>
            <a:picLocks noGrp="1" noChangeAspect="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774826" y="1125538"/>
            <a:ext cx="3571875" cy="2095500"/>
          </a:xfrm>
          <a:noFill/>
        </p:spPr>
      </p:pic>
      <p:pic>
        <p:nvPicPr>
          <p:cNvPr id="63491"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3838" y="1125538"/>
            <a:ext cx="29337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3339" y="5445126"/>
            <a:ext cx="136842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51764" y="1125538"/>
            <a:ext cx="27717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矩形 4"/>
          <p:cNvSpPr>
            <a:spLocks noChangeArrowheads="1"/>
          </p:cNvSpPr>
          <p:nvPr/>
        </p:nvSpPr>
        <p:spPr bwMode="auto">
          <a:xfrm>
            <a:off x="2063750" y="476251"/>
            <a:ext cx="4319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800">
                <a:solidFill>
                  <a:srgbClr val="FF0000"/>
                </a:solidFill>
                <a:latin typeface="华文中宋" pitchFamily="2" charset="-122"/>
                <a:ea typeface="华文中宋" pitchFamily="2" charset="-122"/>
              </a:rPr>
              <a:t>4</a:t>
            </a:r>
            <a:r>
              <a:rPr lang="zh-CN" altLang="en-US" sz="2800">
                <a:solidFill>
                  <a:srgbClr val="FF0000"/>
                </a:solidFill>
                <a:latin typeface="华文中宋" pitchFamily="2" charset="-122"/>
                <a:ea typeface="华文中宋" pitchFamily="2" charset="-122"/>
              </a:rPr>
              <a:t>、光电二级管和三极管</a:t>
            </a:r>
            <a:endParaRPr lang="en-US" altLang="zh-CN" sz="2800">
              <a:solidFill>
                <a:srgbClr val="FF0000"/>
              </a:solidFill>
              <a:latin typeface="华文中宋" pitchFamily="2" charset="-122"/>
              <a:ea typeface="华文中宋" pitchFamily="2" charset="-122"/>
            </a:endParaRPr>
          </a:p>
        </p:txBody>
      </p:sp>
      <p:pic>
        <p:nvPicPr>
          <p:cNvPr id="63495" name="Picture 7" descr="u=2435013201,2253394404&amp;fm=23&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6225" y="3644900"/>
            <a:ext cx="25527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7512" name="Text Box 8"/>
          <p:cNvSpPr txBox="1">
            <a:spLocks noChangeArrowheads="1"/>
          </p:cNvSpPr>
          <p:nvPr/>
        </p:nvSpPr>
        <p:spPr bwMode="auto">
          <a:xfrm>
            <a:off x="7967664" y="5805488"/>
            <a:ext cx="18004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雪崩光电二极管</a:t>
            </a:r>
          </a:p>
        </p:txBody>
      </p:sp>
      <p:pic>
        <p:nvPicPr>
          <p:cNvPr id="63497" name="Picture 9" descr="u=3279667363,3432560417&amp;fm=23&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2038" y="3284539"/>
            <a:ext cx="295275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10" descr="320175_0250379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2401" y="5291138"/>
            <a:ext cx="11525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11" descr="c12010082810322680330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4826" y="3644900"/>
            <a:ext cx="3095625"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35818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sz="half" idx="4294967295"/>
          </p:nvPr>
        </p:nvSpPr>
        <p:spPr>
          <a:xfrm>
            <a:off x="2351089" y="1628776"/>
            <a:ext cx="2027237" cy="568325"/>
          </a:xfrm>
        </p:spPr>
        <p:txBody>
          <a:bodyPr/>
          <a:lstStyle/>
          <a:p>
            <a:pPr>
              <a:buFont typeface="Arial" charset="0"/>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）结构</a:t>
            </a:r>
          </a:p>
          <a:p>
            <a:endParaRPr lang="zh-CN" altLang="en-US" sz="2400">
              <a:latin typeface="华文中宋" pitchFamily="2" charset="-122"/>
              <a:ea typeface="华文中宋" pitchFamily="2" charset="-122"/>
            </a:endParaRPr>
          </a:p>
        </p:txBody>
      </p:sp>
      <p:graphicFrame>
        <p:nvGraphicFramePr>
          <p:cNvPr id="64515" name="Object 2"/>
          <p:cNvGraphicFramePr>
            <a:graphicFrameLocks noGrp="1" noChangeAspect="1"/>
          </p:cNvGraphicFramePr>
          <p:nvPr>
            <p:ph sz="quarter" idx="4294967295"/>
          </p:nvPr>
        </p:nvGraphicFramePr>
        <p:xfrm>
          <a:off x="3143250" y="2133600"/>
          <a:ext cx="2592388" cy="1676400"/>
        </p:xfrm>
        <a:graphic>
          <a:graphicData uri="http://schemas.openxmlformats.org/presentationml/2006/ole">
            <mc:AlternateContent xmlns:mc="http://schemas.openxmlformats.org/markup-compatibility/2006">
              <mc:Choice xmlns:v="urn:schemas-microsoft-com:vml" Requires="v">
                <p:oleObj spid="_x0000_s95234" name="Visio" r:id="rId3" imgW="4285847" imgH="2378394" progId="Visio.Drawing.11">
                  <p:embed/>
                </p:oleObj>
              </mc:Choice>
              <mc:Fallback>
                <p:oleObj name="Visio" r:id="rId3" imgW="4285847" imgH="237839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133600"/>
                        <a:ext cx="25923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16" name="Object 3"/>
          <p:cNvGraphicFramePr>
            <a:graphicFrameLocks noGrp="1" noChangeAspect="1"/>
          </p:cNvGraphicFramePr>
          <p:nvPr>
            <p:ph sz="quarter" idx="4294967295"/>
          </p:nvPr>
        </p:nvGraphicFramePr>
        <p:xfrm>
          <a:off x="6527801" y="1412875"/>
          <a:ext cx="2441575" cy="1974850"/>
        </p:xfrm>
        <a:graphic>
          <a:graphicData uri="http://schemas.openxmlformats.org/presentationml/2006/ole">
            <mc:AlternateContent xmlns:mc="http://schemas.openxmlformats.org/markup-compatibility/2006">
              <mc:Choice xmlns:v="urn:schemas-microsoft-com:vml" Requires="v">
                <p:oleObj spid="_x0000_s95235" name="Visio" r:id="rId5" imgW="3592895" imgH="2795997" progId="Visio.Drawing.11">
                  <p:embed/>
                </p:oleObj>
              </mc:Choice>
              <mc:Fallback>
                <p:oleObj name="Visio" r:id="rId5" imgW="3592895" imgH="279599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801" y="1412875"/>
                        <a:ext cx="2441575" cy="197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7" name="矩形 4"/>
          <p:cNvSpPr>
            <a:spLocks noChangeArrowheads="1"/>
          </p:cNvSpPr>
          <p:nvPr/>
        </p:nvSpPr>
        <p:spPr bwMode="auto">
          <a:xfrm>
            <a:off x="2279651" y="260351"/>
            <a:ext cx="6264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800">
                <a:solidFill>
                  <a:srgbClr val="0000CC"/>
                </a:solidFill>
                <a:latin typeface="华文中宋" pitchFamily="2" charset="-122"/>
                <a:ea typeface="华文中宋" pitchFamily="2" charset="-122"/>
              </a:rPr>
              <a:t>4.1</a:t>
            </a:r>
            <a:r>
              <a:rPr lang="zh-CN" altLang="en-US" sz="2800">
                <a:solidFill>
                  <a:srgbClr val="0000CC"/>
                </a:solidFill>
                <a:latin typeface="华文中宋" pitchFamily="2" charset="-122"/>
                <a:ea typeface="华文中宋" pitchFamily="2" charset="-122"/>
              </a:rPr>
              <a:t>光电二级管</a:t>
            </a:r>
            <a:endParaRPr lang="en-US" altLang="zh-CN" sz="2800">
              <a:solidFill>
                <a:srgbClr val="0000CC"/>
              </a:solidFill>
              <a:latin typeface="华文中宋" pitchFamily="2" charset="-122"/>
              <a:ea typeface="华文中宋" pitchFamily="2" charset="-122"/>
            </a:endParaRPr>
          </a:p>
        </p:txBody>
      </p:sp>
      <p:sp>
        <p:nvSpPr>
          <p:cNvPr id="64518" name="矩形 5"/>
          <p:cNvSpPr>
            <a:spLocks noChangeArrowheads="1"/>
          </p:cNvSpPr>
          <p:nvPr/>
        </p:nvSpPr>
        <p:spPr bwMode="auto">
          <a:xfrm>
            <a:off x="2351088" y="836613"/>
            <a:ext cx="657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solidFill>
                  <a:srgbClr val="0000CC"/>
                </a:solidFill>
                <a:latin typeface="华文中宋" pitchFamily="2" charset="-122"/>
                <a:ea typeface="华文中宋" pitchFamily="2" charset="-122"/>
              </a:rPr>
              <a:t>1</a:t>
            </a:r>
            <a:r>
              <a:rPr lang="zh-CN" altLang="en-US" sz="2400">
                <a:solidFill>
                  <a:srgbClr val="0000CC"/>
                </a:solidFill>
                <a:latin typeface="华文中宋" pitchFamily="2" charset="-122"/>
                <a:ea typeface="华文中宋" pitchFamily="2" charset="-122"/>
              </a:rPr>
              <a:t>）原理：内光电效应</a:t>
            </a:r>
          </a:p>
        </p:txBody>
      </p:sp>
      <p:sp>
        <p:nvSpPr>
          <p:cNvPr id="64519" name="Rectangle 7"/>
          <p:cNvSpPr>
            <a:spLocks noChangeArrowheads="1"/>
          </p:cNvSpPr>
          <p:nvPr/>
        </p:nvSpPr>
        <p:spPr bwMode="auto">
          <a:xfrm>
            <a:off x="2351088" y="4292601"/>
            <a:ext cx="4572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3</a:t>
            </a:r>
            <a:r>
              <a:rPr lang="zh-CN" altLang="en-US">
                <a:solidFill>
                  <a:srgbClr val="0000CC"/>
                </a:solidFill>
                <a:latin typeface="华文中宋" pitchFamily="2" charset="-122"/>
                <a:ea typeface="华文中宋" pitchFamily="2" charset="-122"/>
              </a:rPr>
              <a:t>）工作原理</a:t>
            </a:r>
          </a:p>
          <a:p>
            <a:pPr eaLnBrk="1" hangingPunct="1"/>
            <a:r>
              <a:rPr lang="zh-CN" altLang="en-US">
                <a:latin typeface="华文中宋" pitchFamily="2" charset="-122"/>
                <a:ea typeface="华文中宋" pitchFamily="2" charset="-122"/>
              </a:rPr>
              <a:t>         无光照：微小暗电流</a:t>
            </a:r>
          </a:p>
          <a:p>
            <a:pPr eaLnBrk="1" hangingPunct="1"/>
            <a:r>
              <a:rPr lang="zh-CN" altLang="en-US" b="0">
                <a:latin typeface="华文中宋" pitchFamily="2" charset="-122"/>
                <a:ea typeface="华文中宋" pitchFamily="2" charset="-122"/>
              </a:rPr>
              <a:t>        </a:t>
            </a:r>
            <a:r>
              <a:rPr lang="zh-CN" altLang="en-US">
                <a:latin typeface="华文中宋" pitchFamily="2" charset="-122"/>
                <a:ea typeface="华文中宋" pitchFamily="2" charset="-122"/>
              </a:rPr>
              <a:t>有光照：光生载流子</a:t>
            </a:r>
          </a:p>
        </p:txBody>
      </p:sp>
      <p:graphicFrame>
        <p:nvGraphicFramePr>
          <p:cNvPr id="64520" name="Object 2"/>
          <p:cNvGraphicFramePr>
            <a:graphicFrameLocks noChangeAspect="1"/>
          </p:cNvGraphicFramePr>
          <p:nvPr/>
        </p:nvGraphicFramePr>
        <p:xfrm>
          <a:off x="6672263" y="4437063"/>
          <a:ext cx="3033712" cy="2068512"/>
        </p:xfrm>
        <a:graphic>
          <a:graphicData uri="http://schemas.openxmlformats.org/presentationml/2006/ole">
            <mc:AlternateContent xmlns:mc="http://schemas.openxmlformats.org/markup-compatibility/2006">
              <mc:Choice xmlns:v="urn:schemas-microsoft-com:vml" Requires="v">
                <p:oleObj spid="_x0000_s95236" name="Visio" r:id="rId7" imgW="4186717" imgH="2906361" progId="Visio.Drawing.11">
                  <p:embed/>
                </p:oleObj>
              </mc:Choice>
              <mc:Fallback>
                <p:oleObj name="Visio" r:id="rId7" imgW="4186717" imgH="2906361"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2263" y="4437063"/>
                        <a:ext cx="3033712" cy="206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972456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3"/>
          <p:cNvSpPr txBox="1">
            <a:spLocks noChangeArrowheads="1"/>
          </p:cNvSpPr>
          <p:nvPr/>
        </p:nvSpPr>
        <p:spPr bwMode="auto">
          <a:xfrm>
            <a:off x="2640013" y="981075"/>
            <a:ext cx="603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a) </a:t>
            </a:r>
            <a:r>
              <a:rPr lang="zh-CN" altLang="en-US">
                <a:solidFill>
                  <a:srgbClr val="0000CC"/>
                </a:solidFill>
                <a:latin typeface="华文中宋" pitchFamily="2" charset="-122"/>
                <a:ea typeface="华文中宋" pitchFamily="2" charset="-122"/>
              </a:rPr>
              <a:t>光谱特性：不同材料的响应峰值波长不同</a:t>
            </a:r>
            <a:endParaRPr lang="zh-CN" altLang="en-US" b="0">
              <a:solidFill>
                <a:srgbClr val="0000CC"/>
              </a:solidFill>
              <a:latin typeface="华文中宋" pitchFamily="2" charset="-122"/>
              <a:ea typeface="华文中宋" pitchFamily="2" charset="-122"/>
            </a:endParaRPr>
          </a:p>
        </p:txBody>
      </p:sp>
      <p:graphicFrame>
        <p:nvGraphicFramePr>
          <p:cNvPr id="65539" name="Object 2"/>
          <p:cNvGraphicFramePr>
            <a:graphicFrameLocks noChangeAspect="1"/>
          </p:cNvGraphicFramePr>
          <p:nvPr/>
        </p:nvGraphicFramePr>
        <p:xfrm>
          <a:off x="4008439" y="1700214"/>
          <a:ext cx="3743325" cy="1933575"/>
        </p:xfrm>
        <a:graphic>
          <a:graphicData uri="http://schemas.openxmlformats.org/presentationml/2006/ole">
            <mc:AlternateContent xmlns:mc="http://schemas.openxmlformats.org/markup-compatibility/2006">
              <mc:Choice xmlns:v="urn:schemas-microsoft-com:vml" Requires="v">
                <p:oleObj spid="_x0000_s96258" name="Visio" r:id="rId3" imgW="3983039" imgH="1984009" progId="Visio.Drawing.11">
                  <p:embed/>
                </p:oleObj>
              </mc:Choice>
              <mc:Fallback>
                <p:oleObj name="Visio" r:id="rId3" imgW="3983039" imgH="198400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9" y="1700214"/>
                        <a:ext cx="374332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0" name="Text Box 5"/>
          <p:cNvSpPr txBox="1">
            <a:spLocks noChangeArrowheads="1"/>
          </p:cNvSpPr>
          <p:nvPr/>
        </p:nvSpPr>
        <p:spPr bwMode="auto">
          <a:xfrm>
            <a:off x="2495550" y="4941888"/>
            <a:ext cx="1684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b)</a:t>
            </a:r>
            <a:r>
              <a:rPr lang="zh-CN" altLang="en-US">
                <a:solidFill>
                  <a:srgbClr val="0000CC"/>
                </a:solidFill>
                <a:latin typeface="华文中宋" pitchFamily="2" charset="-122"/>
                <a:ea typeface="华文中宋" pitchFamily="2" charset="-122"/>
              </a:rPr>
              <a:t>光照特性</a:t>
            </a:r>
          </a:p>
        </p:txBody>
      </p:sp>
      <p:pic>
        <p:nvPicPr>
          <p:cNvPr id="65541" name="Picture 3" descr="绘图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675" y="4076700"/>
            <a:ext cx="2808288"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9559" name="Text Box 7"/>
          <p:cNvSpPr txBox="1">
            <a:spLocks noChangeArrowheads="1"/>
          </p:cNvSpPr>
          <p:nvPr/>
        </p:nvSpPr>
        <p:spPr bwMode="auto">
          <a:xfrm>
            <a:off x="2135188" y="334963"/>
            <a:ext cx="148149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4</a:t>
            </a:r>
            <a:r>
              <a:rPr lang="zh-CN" altLang="en-US">
                <a:solidFill>
                  <a:srgbClr val="0000CC"/>
                </a:solidFill>
                <a:latin typeface="华文中宋" pitchFamily="2" charset="-122"/>
                <a:ea typeface="华文中宋" pitchFamily="2" charset="-122"/>
              </a:rPr>
              <a:t>）基本特性</a:t>
            </a:r>
          </a:p>
        </p:txBody>
      </p:sp>
    </p:spTree>
    <p:extLst>
      <p:ext uri="{BB962C8B-B14F-4D97-AF65-F5344CB8AC3E}">
        <p14:creationId xmlns:p14="http://schemas.microsoft.com/office/powerpoint/2010/main" val="8925156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body" sz="half" idx="1"/>
          </p:nvPr>
        </p:nvSpPr>
        <p:spPr>
          <a:xfrm>
            <a:off x="1703389" y="260350"/>
            <a:ext cx="2243137" cy="604838"/>
          </a:xfrm>
        </p:spPr>
        <p:txBody>
          <a:bodyPr/>
          <a:lstStyle/>
          <a:p>
            <a:pPr>
              <a:buFont typeface="Arial" charset="0"/>
              <a:buNone/>
            </a:pPr>
            <a:r>
              <a:rPr lang="zh-CN" altLang="en-US" sz="2400"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c</a:t>
            </a:r>
            <a:r>
              <a:rPr lang="zh-CN" altLang="en-US" sz="2400" b="1">
                <a:solidFill>
                  <a:srgbClr val="0000CC"/>
                </a:solidFill>
                <a:latin typeface="华文中宋" pitchFamily="2" charset="-122"/>
                <a:ea typeface="华文中宋" pitchFamily="2" charset="-122"/>
              </a:rPr>
              <a:t>）伏安特性</a:t>
            </a:r>
          </a:p>
        </p:txBody>
      </p:sp>
      <p:graphicFrame>
        <p:nvGraphicFramePr>
          <p:cNvPr id="66563" name="Object 3"/>
          <p:cNvGraphicFramePr>
            <a:graphicFrameLocks noGrp="1" noChangeAspect="1"/>
          </p:cNvGraphicFramePr>
          <p:nvPr>
            <p:ph sz="quarter" idx="3"/>
          </p:nvPr>
        </p:nvGraphicFramePr>
        <p:xfrm>
          <a:off x="4440238" y="6237289"/>
          <a:ext cx="711200" cy="422275"/>
        </p:xfrm>
        <a:graphic>
          <a:graphicData uri="http://schemas.openxmlformats.org/presentationml/2006/ole">
            <mc:AlternateContent xmlns:mc="http://schemas.openxmlformats.org/markup-compatibility/2006">
              <mc:Choice xmlns:v="urn:schemas-microsoft-com:vml" Requires="v">
                <p:oleObj spid="_x0000_s97282" name="Equation" r:id="rId3" imgW="342751" imgH="203112" progId="Equation.DSMT4">
                  <p:embed/>
                </p:oleObj>
              </mc:Choice>
              <mc:Fallback>
                <p:oleObj name="Equation" r:id="rId3" imgW="342751"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8" y="6237289"/>
                        <a:ext cx="711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6564" name="Picture 5" descr="绘图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981075"/>
            <a:ext cx="273685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
          <p:cNvSpPr txBox="1">
            <a:spLocks noChangeArrowheads="1"/>
          </p:cNvSpPr>
          <p:nvPr/>
        </p:nvSpPr>
        <p:spPr bwMode="auto">
          <a:xfrm>
            <a:off x="1847850" y="3500438"/>
            <a:ext cx="186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e</a:t>
            </a:r>
            <a:r>
              <a:rPr lang="zh-CN" altLang="en-US">
                <a:solidFill>
                  <a:srgbClr val="0000CC"/>
                </a:solidFill>
                <a:latin typeface="华文中宋" pitchFamily="2" charset="-122"/>
                <a:ea typeface="华文中宋" pitchFamily="2" charset="-122"/>
              </a:rPr>
              <a:t>）温度特性</a:t>
            </a:r>
          </a:p>
        </p:txBody>
      </p:sp>
      <p:sp>
        <p:nvSpPr>
          <p:cNvPr id="66566" name="Line 6"/>
          <p:cNvSpPr>
            <a:spLocks noChangeShapeType="1"/>
          </p:cNvSpPr>
          <p:nvPr/>
        </p:nvSpPr>
        <p:spPr bwMode="auto">
          <a:xfrm flipV="1">
            <a:off x="3000375" y="4149726"/>
            <a:ext cx="0" cy="2016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7" name="Line 7"/>
          <p:cNvSpPr>
            <a:spLocks noChangeShapeType="1"/>
          </p:cNvSpPr>
          <p:nvPr/>
        </p:nvSpPr>
        <p:spPr bwMode="auto">
          <a:xfrm>
            <a:off x="3000375" y="6165850"/>
            <a:ext cx="2374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68" name="Object 8"/>
          <p:cNvGraphicFramePr>
            <a:graphicFrameLocks noChangeAspect="1"/>
          </p:cNvGraphicFramePr>
          <p:nvPr/>
        </p:nvGraphicFramePr>
        <p:xfrm>
          <a:off x="1847850" y="4221164"/>
          <a:ext cx="1081088" cy="346075"/>
        </p:xfrm>
        <a:graphic>
          <a:graphicData uri="http://schemas.openxmlformats.org/presentationml/2006/ole">
            <mc:AlternateContent xmlns:mc="http://schemas.openxmlformats.org/markup-compatibility/2006">
              <mc:Choice xmlns:v="urn:schemas-microsoft-com:vml" Requires="v">
                <p:oleObj spid="_x0000_s97283" name="Equation" r:id="rId6" imgW="799753" imgH="203112" progId="Equation.DSMT4">
                  <p:embed/>
                </p:oleObj>
              </mc:Choice>
              <mc:Fallback>
                <p:oleObj name="Equation" r:id="rId6" imgW="799753" imgH="20311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850" y="4221164"/>
                        <a:ext cx="1081088"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9" name="Line 9"/>
          <p:cNvSpPr>
            <a:spLocks noChangeShapeType="1"/>
          </p:cNvSpPr>
          <p:nvPr/>
        </p:nvSpPr>
        <p:spPr bwMode="auto">
          <a:xfrm flipV="1">
            <a:off x="3359150" y="4724400"/>
            <a:ext cx="1512888" cy="144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0" name="Line 10"/>
          <p:cNvSpPr>
            <a:spLocks noChangeShapeType="1"/>
          </p:cNvSpPr>
          <p:nvPr/>
        </p:nvSpPr>
        <p:spPr bwMode="auto">
          <a:xfrm>
            <a:off x="6743700" y="6165850"/>
            <a:ext cx="29527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1" name="Line 11"/>
          <p:cNvSpPr>
            <a:spLocks noChangeShapeType="1"/>
          </p:cNvSpPr>
          <p:nvPr/>
        </p:nvSpPr>
        <p:spPr bwMode="auto">
          <a:xfrm flipV="1">
            <a:off x="6743700" y="4149726"/>
            <a:ext cx="0" cy="2016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72" name="Object 12"/>
          <p:cNvGraphicFramePr>
            <a:graphicFrameLocks noGrp="1" noChangeAspect="1"/>
          </p:cNvGraphicFramePr>
          <p:nvPr>
            <p:ph sz="quarter" idx="2"/>
          </p:nvPr>
        </p:nvGraphicFramePr>
        <p:xfrm>
          <a:off x="5232400" y="4076701"/>
          <a:ext cx="1358900" cy="339725"/>
        </p:xfrm>
        <a:graphic>
          <a:graphicData uri="http://schemas.openxmlformats.org/presentationml/2006/ole">
            <mc:AlternateContent xmlns:mc="http://schemas.openxmlformats.org/markup-compatibility/2006">
              <mc:Choice xmlns:v="urn:schemas-microsoft-com:vml" Requires="v">
                <p:oleObj spid="_x0000_s97284" name="Equation" r:id="rId8" imgW="812447" imgH="203112" progId="Equation.DSMT4">
                  <p:embed/>
                </p:oleObj>
              </mc:Choice>
              <mc:Fallback>
                <p:oleObj name="Equation" r:id="rId8" imgW="812447"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2400" y="4076701"/>
                        <a:ext cx="135890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3" name="Object 13"/>
          <p:cNvGraphicFramePr>
            <a:graphicFrameLocks noChangeAspect="1"/>
          </p:cNvGraphicFramePr>
          <p:nvPr/>
        </p:nvGraphicFramePr>
        <p:xfrm>
          <a:off x="8256588" y="6237289"/>
          <a:ext cx="711200" cy="422275"/>
        </p:xfrm>
        <a:graphic>
          <a:graphicData uri="http://schemas.openxmlformats.org/presentationml/2006/ole">
            <mc:AlternateContent xmlns:mc="http://schemas.openxmlformats.org/markup-compatibility/2006">
              <mc:Choice xmlns:v="urn:schemas-microsoft-com:vml" Requires="v">
                <p:oleObj spid="_x0000_s97285" name="Equation" r:id="rId10" imgW="342751" imgH="203112" progId="Equation.DSMT4">
                  <p:embed/>
                </p:oleObj>
              </mc:Choice>
              <mc:Fallback>
                <p:oleObj name="Equation" r:id="rId10" imgW="342751"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6588" y="6237289"/>
                        <a:ext cx="711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74" name="Line 14"/>
          <p:cNvSpPr>
            <a:spLocks noChangeShapeType="1"/>
          </p:cNvSpPr>
          <p:nvPr/>
        </p:nvSpPr>
        <p:spPr bwMode="auto">
          <a:xfrm flipV="1">
            <a:off x="6743701" y="4797426"/>
            <a:ext cx="2447925"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5" name="Text Box 15"/>
          <p:cNvSpPr txBox="1">
            <a:spLocks noChangeArrowheads="1"/>
          </p:cNvSpPr>
          <p:nvPr/>
        </p:nvSpPr>
        <p:spPr bwMode="auto">
          <a:xfrm>
            <a:off x="6959601" y="333375"/>
            <a:ext cx="189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d</a:t>
            </a:r>
            <a:r>
              <a:rPr lang="zh-CN" altLang="en-US">
                <a:solidFill>
                  <a:srgbClr val="0000CC"/>
                </a:solidFill>
                <a:latin typeface="华文中宋" pitchFamily="2" charset="-122"/>
                <a:ea typeface="华文中宋" pitchFamily="2" charset="-122"/>
              </a:rPr>
              <a:t>）频率特性</a:t>
            </a:r>
          </a:p>
        </p:txBody>
      </p:sp>
      <p:sp>
        <p:nvSpPr>
          <p:cNvPr id="66576" name="Line 16"/>
          <p:cNvSpPr>
            <a:spLocks noChangeShapeType="1"/>
          </p:cNvSpPr>
          <p:nvPr/>
        </p:nvSpPr>
        <p:spPr bwMode="auto">
          <a:xfrm>
            <a:off x="7104064" y="3500438"/>
            <a:ext cx="28082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7" name="Line 17"/>
          <p:cNvSpPr>
            <a:spLocks noChangeShapeType="1"/>
          </p:cNvSpPr>
          <p:nvPr/>
        </p:nvSpPr>
        <p:spPr bwMode="auto">
          <a:xfrm flipV="1">
            <a:off x="7104063" y="1196976"/>
            <a:ext cx="0" cy="230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78" name="Object 18"/>
          <p:cNvGraphicFramePr>
            <a:graphicFrameLocks noChangeAspect="1"/>
          </p:cNvGraphicFramePr>
          <p:nvPr/>
        </p:nvGraphicFramePr>
        <p:xfrm>
          <a:off x="5951539" y="869951"/>
          <a:ext cx="1728787" cy="314325"/>
        </p:xfrm>
        <a:graphic>
          <a:graphicData uri="http://schemas.openxmlformats.org/presentationml/2006/ole">
            <mc:AlternateContent xmlns:mc="http://schemas.openxmlformats.org/markup-compatibility/2006">
              <mc:Choice xmlns:v="urn:schemas-microsoft-com:vml" Requires="v">
                <p:oleObj spid="_x0000_s97286" name="Equation" r:id="rId12" imgW="1117115" imgH="203112" progId="Equation.DSMT4">
                  <p:embed/>
                </p:oleObj>
              </mc:Choice>
              <mc:Fallback>
                <p:oleObj name="Equation" r:id="rId12" imgW="1117115"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51539" y="869951"/>
                        <a:ext cx="1728787"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9" name="Object 19"/>
          <p:cNvGraphicFramePr>
            <a:graphicFrameLocks noChangeAspect="1"/>
          </p:cNvGraphicFramePr>
          <p:nvPr/>
        </p:nvGraphicFramePr>
        <p:xfrm>
          <a:off x="7248525" y="3573463"/>
          <a:ext cx="2376488" cy="349250"/>
        </p:xfrm>
        <a:graphic>
          <a:graphicData uri="http://schemas.openxmlformats.org/presentationml/2006/ole">
            <mc:AlternateContent xmlns:mc="http://schemas.openxmlformats.org/markup-compatibility/2006">
              <mc:Choice xmlns:v="urn:schemas-microsoft-com:vml" Requires="v">
                <p:oleObj spid="_x0000_s97287" name="Equation" r:id="rId14" imgW="1384300" imgH="203200" progId="Equation.DSMT4">
                  <p:embed/>
                </p:oleObj>
              </mc:Choice>
              <mc:Fallback>
                <p:oleObj name="Equation" r:id="rId14" imgW="1384300" imgH="203200" progId="Equation.DSMT4">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7248525" y="3573463"/>
                        <a:ext cx="2376488"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80" name="Freeform 20"/>
          <p:cNvSpPr>
            <a:spLocks/>
          </p:cNvSpPr>
          <p:nvPr/>
        </p:nvSpPr>
        <p:spPr bwMode="auto">
          <a:xfrm>
            <a:off x="7104064" y="1557339"/>
            <a:ext cx="2471737" cy="1944687"/>
          </a:xfrm>
          <a:custGeom>
            <a:avLst/>
            <a:gdLst>
              <a:gd name="T0" fmla="*/ 0 w 1557"/>
              <a:gd name="T1" fmla="*/ 0 h 1225"/>
              <a:gd name="T2" fmla="*/ 792162 w 1557"/>
              <a:gd name="T3" fmla="*/ 71437 h 1225"/>
              <a:gd name="T4" fmla="*/ 1368425 w 1557"/>
              <a:gd name="T5" fmla="*/ 215900 h 1225"/>
              <a:gd name="T6" fmla="*/ 1800225 w 1557"/>
              <a:gd name="T7" fmla="*/ 431800 h 1225"/>
              <a:gd name="T8" fmla="*/ 2087562 w 1557"/>
              <a:gd name="T9" fmla="*/ 719137 h 1225"/>
              <a:gd name="T10" fmla="*/ 2305050 w 1557"/>
              <a:gd name="T11" fmla="*/ 1079500 h 1225"/>
              <a:gd name="T12" fmla="*/ 2447925 w 1557"/>
              <a:gd name="T13" fmla="*/ 1800225 h 1225"/>
              <a:gd name="T14" fmla="*/ 2447925 w 1557"/>
              <a:gd name="T15" fmla="*/ 1943100 h 12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57" h="1225">
                <a:moveTo>
                  <a:pt x="0" y="0"/>
                </a:moveTo>
                <a:cubicBezTo>
                  <a:pt x="177" y="11"/>
                  <a:pt x="355" y="22"/>
                  <a:pt x="499" y="45"/>
                </a:cubicBezTo>
                <a:cubicBezTo>
                  <a:pt x="643" y="68"/>
                  <a:pt x="756" y="98"/>
                  <a:pt x="862" y="136"/>
                </a:cubicBezTo>
                <a:cubicBezTo>
                  <a:pt x="968" y="174"/>
                  <a:pt x="1059" y="219"/>
                  <a:pt x="1134" y="272"/>
                </a:cubicBezTo>
                <a:cubicBezTo>
                  <a:pt x="1209" y="325"/>
                  <a:pt x="1262" y="385"/>
                  <a:pt x="1315" y="453"/>
                </a:cubicBezTo>
                <a:cubicBezTo>
                  <a:pt x="1368" y="521"/>
                  <a:pt x="1414" y="566"/>
                  <a:pt x="1452" y="680"/>
                </a:cubicBezTo>
                <a:cubicBezTo>
                  <a:pt x="1490" y="794"/>
                  <a:pt x="1527" y="1043"/>
                  <a:pt x="1542" y="1134"/>
                </a:cubicBezTo>
                <a:cubicBezTo>
                  <a:pt x="1557" y="1225"/>
                  <a:pt x="1542" y="1209"/>
                  <a:pt x="1542" y="122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1" name="Freeform 21"/>
          <p:cNvSpPr>
            <a:spLocks/>
          </p:cNvSpPr>
          <p:nvPr/>
        </p:nvSpPr>
        <p:spPr bwMode="auto">
          <a:xfrm>
            <a:off x="8904289" y="1989138"/>
            <a:ext cx="287337" cy="1008062"/>
          </a:xfrm>
          <a:custGeom>
            <a:avLst/>
            <a:gdLst>
              <a:gd name="T0" fmla="*/ 0 w 226"/>
              <a:gd name="T1" fmla="*/ 0 h 635"/>
              <a:gd name="T2" fmla="*/ 114426 w 226"/>
              <a:gd name="T3" fmla="*/ 215900 h 635"/>
              <a:gd name="T4" fmla="*/ 230124 w 226"/>
              <a:gd name="T5" fmla="*/ 576262 h 635"/>
              <a:gd name="T6" fmla="*/ 287337 w 226"/>
              <a:gd name="T7" fmla="*/ 1008062 h 6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 h="635">
                <a:moveTo>
                  <a:pt x="0" y="0"/>
                </a:moveTo>
                <a:cubicBezTo>
                  <a:pt x="30" y="38"/>
                  <a:pt x="60" y="76"/>
                  <a:pt x="90" y="136"/>
                </a:cubicBezTo>
                <a:cubicBezTo>
                  <a:pt x="120" y="196"/>
                  <a:pt x="158" y="280"/>
                  <a:pt x="181" y="363"/>
                </a:cubicBezTo>
                <a:cubicBezTo>
                  <a:pt x="204" y="446"/>
                  <a:pt x="219" y="590"/>
                  <a:pt x="226" y="63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2" name="Freeform 22"/>
          <p:cNvSpPr>
            <a:spLocks/>
          </p:cNvSpPr>
          <p:nvPr/>
        </p:nvSpPr>
        <p:spPr bwMode="auto">
          <a:xfrm>
            <a:off x="8040688" y="1628776"/>
            <a:ext cx="455612" cy="1223963"/>
          </a:xfrm>
          <a:custGeom>
            <a:avLst/>
            <a:gdLst>
              <a:gd name="T0" fmla="*/ 0 w 287"/>
              <a:gd name="T1" fmla="*/ 0 h 771"/>
              <a:gd name="T2" fmla="*/ 287337 w 287"/>
              <a:gd name="T3" fmla="*/ 431800 h 771"/>
              <a:gd name="T4" fmla="*/ 431800 w 287"/>
              <a:gd name="T5" fmla="*/ 1079500 h 771"/>
              <a:gd name="T6" fmla="*/ 431800 w 287"/>
              <a:gd name="T7" fmla="*/ 1223963 h 7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7" h="771">
                <a:moveTo>
                  <a:pt x="0" y="0"/>
                </a:moveTo>
                <a:cubicBezTo>
                  <a:pt x="68" y="79"/>
                  <a:pt x="136" y="159"/>
                  <a:pt x="181" y="272"/>
                </a:cubicBezTo>
                <a:cubicBezTo>
                  <a:pt x="226" y="385"/>
                  <a:pt x="257" y="597"/>
                  <a:pt x="272" y="680"/>
                </a:cubicBezTo>
                <a:cubicBezTo>
                  <a:pt x="287" y="763"/>
                  <a:pt x="272" y="763"/>
                  <a:pt x="272" y="77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83" name="Object 23"/>
          <p:cNvGraphicFramePr>
            <a:graphicFrameLocks noChangeAspect="1"/>
          </p:cNvGraphicFramePr>
          <p:nvPr/>
        </p:nvGraphicFramePr>
        <p:xfrm>
          <a:off x="7464425" y="2060575"/>
          <a:ext cx="800100" cy="228600"/>
        </p:xfrm>
        <a:graphic>
          <a:graphicData uri="http://schemas.openxmlformats.org/presentationml/2006/ole">
            <mc:AlternateContent xmlns:mc="http://schemas.openxmlformats.org/markup-compatibility/2006">
              <mc:Choice xmlns:v="urn:schemas-microsoft-com:vml" Requires="v">
                <p:oleObj spid="_x0000_s97288" name="Equation" r:id="rId15" imgW="800100" imgH="228600" progId="Equation.DSMT4">
                  <p:embed/>
                </p:oleObj>
              </mc:Choice>
              <mc:Fallback>
                <p:oleObj name="Equation" r:id="rId15" imgW="800100" imgH="228600" progId="Equation.DSMT4">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7464425" y="2060575"/>
                        <a:ext cx="8001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84" name="Object 24"/>
          <p:cNvGraphicFramePr>
            <a:graphicFrameLocks noChangeAspect="1"/>
          </p:cNvGraphicFramePr>
          <p:nvPr/>
        </p:nvGraphicFramePr>
        <p:xfrm>
          <a:off x="8401050" y="2276476"/>
          <a:ext cx="723900" cy="258763"/>
        </p:xfrm>
        <a:graphic>
          <a:graphicData uri="http://schemas.openxmlformats.org/presentationml/2006/ole">
            <mc:AlternateContent xmlns:mc="http://schemas.openxmlformats.org/markup-compatibility/2006">
              <mc:Choice xmlns:v="urn:schemas-microsoft-com:vml" Requires="v">
                <p:oleObj spid="_x0000_s97289" name="Equation" r:id="rId16" imgW="723586" imgH="228501" progId="Equation.DSMT4">
                  <p:embed/>
                </p:oleObj>
              </mc:Choice>
              <mc:Fallback>
                <p:oleObj name="Equation" r:id="rId16" imgW="723586" imgH="228501" progId="Equation.DSMT4">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401050" y="2276476"/>
                        <a:ext cx="723900"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85" name="Object 25"/>
          <p:cNvGraphicFramePr>
            <a:graphicFrameLocks noChangeAspect="1"/>
          </p:cNvGraphicFramePr>
          <p:nvPr/>
        </p:nvGraphicFramePr>
        <p:xfrm>
          <a:off x="9480550" y="2708275"/>
          <a:ext cx="647700" cy="228600"/>
        </p:xfrm>
        <a:graphic>
          <a:graphicData uri="http://schemas.openxmlformats.org/presentationml/2006/ole">
            <mc:AlternateContent xmlns:mc="http://schemas.openxmlformats.org/markup-compatibility/2006">
              <mc:Choice xmlns:v="urn:schemas-microsoft-com:vml" Requires="v">
                <p:oleObj spid="_x0000_s97290" name="Equation" r:id="rId17" imgW="647700" imgH="228600" progId="Equation.DSMT4">
                  <p:embed/>
                </p:oleObj>
              </mc:Choice>
              <mc:Fallback>
                <p:oleObj name="Equation" r:id="rId17" imgW="6477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80550" y="2708275"/>
                        <a:ext cx="6477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602053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4294967295"/>
          </p:nvPr>
        </p:nvSpPr>
        <p:spPr>
          <a:xfrm>
            <a:off x="1992313" y="333376"/>
            <a:ext cx="3810000" cy="936625"/>
          </a:xfrm>
        </p:spPr>
        <p:txBody>
          <a:bodyPr/>
          <a:lstStyle/>
          <a:p>
            <a:pPr>
              <a:buFont typeface="Arial" charset="0"/>
              <a:buNone/>
            </a:pPr>
            <a:r>
              <a:rPr lang="en-US" altLang="zh-CN" sz="2400" b="1">
                <a:solidFill>
                  <a:srgbClr val="0000CC"/>
                </a:solidFill>
                <a:latin typeface="华文中宋" pitchFamily="2" charset="-122"/>
                <a:ea typeface="华文中宋" pitchFamily="2" charset="-122"/>
              </a:rPr>
              <a:t>5).</a:t>
            </a:r>
            <a:r>
              <a:rPr lang="zh-CN" altLang="en-US" sz="2400" b="1">
                <a:solidFill>
                  <a:srgbClr val="0000CC"/>
                </a:solidFill>
                <a:latin typeface="华文中宋" pitchFamily="2" charset="-122"/>
                <a:ea typeface="华文中宋" pitchFamily="2" charset="-122"/>
              </a:rPr>
              <a:t>偏置状态</a:t>
            </a:r>
          </a:p>
          <a:p>
            <a:pPr>
              <a:buFont typeface="Arial" charset="0"/>
              <a:buNone/>
            </a:pPr>
            <a:r>
              <a:rPr lang="zh-CN" altLang="en-US" sz="2400" b="1">
                <a:latin typeface="华文中宋" pitchFamily="2" charset="-122"/>
                <a:ea typeface="华文中宋" pitchFamily="2" charset="-122"/>
              </a:rPr>
              <a:t>    </a:t>
            </a:r>
            <a:r>
              <a:rPr lang="en-US" altLang="zh-CN" sz="2000" b="1">
                <a:solidFill>
                  <a:srgbClr val="0000CC"/>
                </a:solidFill>
                <a:latin typeface="华文中宋" pitchFamily="2" charset="-122"/>
                <a:ea typeface="华文中宋" pitchFamily="2" charset="-122"/>
              </a:rPr>
              <a:t>a.</a:t>
            </a:r>
            <a:r>
              <a:rPr lang="zh-CN" altLang="en-US" sz="2000" b="1">
                <a:solidFill>
                  <a:srgbClr val="0000CC"/>
                </a:solidFill>
                <a:latin typeface="华文中宋" pitchFamily="2" charset="-122"/>
                <a:ea typeface="华文中宋" pitchFamily="2" charset="-122"/>
              </a:rPr>
              <a:t>无偏置 （光电池）</a:t>
            </a:r>
          </a:p>
        </p:txBody>
      </p:sp>
      <p:graphicFrame>
        <p:nvGraphicFramePr>
          <p:cNvPr id="67587" name="Object 2"/>
          <p:cNvGraphicFramePr>
            <a:graphicFrameLocks noGrp="1" noChangeAspect="1"/>
          </p:cNvGraphicFramePr>
          <p:nvPr>
            <p:ph sz="quarter" idx="4294967295"/>
          </p:nvPr>
        </p:nvGraphicFramePr>
        <p:xfrm>
          <a:off x="6383339" y="981076"/>
          <a:ext cx="3267075" cy="2352675"/>
        </p:xfrm>
        <a:graphic>
          <a:graphicData uri="http://schemas.openxmlformats.org/presentationml/2006/ole">
            <mc:AlternateContent xmlns:mc="http://schemas.openxmlformats.org/markup-compatibility/2006">
              <mc:Choice xmlns:v="urn:schemas-microsoft-com:vml" Requires="v">
                <p:oleObj spid="_x0000_s98306" name="Visio" r:id="rId3" imgW="4177792" imgH="2897137" progId="Visio.Drawing.11">
                  <p:embed/>
                </p:oleObj>
              </mc:Choice>
              <mc:Fallback>
                <p:oleObj name="Visio" r:id="rId3" imgW="4177792" imgH="289713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9" y="981076"/>
                        <a:ext cx="326707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8" name="Object 3"/>
          <p:cNvGraphicFramePr>
            <a:graphicFrameLocks noGrp="1" noChangeAspect="1"/>
          </p:cNvGraphicFramePr>
          <p:nvPr>
            <p:ph sz="quarter" idx="4294967295"/>
          </p:nvPr>
        </p:nvGraphicFramePr>
        <p:xfrm>
          <a:off x="3143251" y="1341438"/>
          <a:ext cx="2593975" cy="2362200"/>
        </p:xfrm>
        <a:graphic>
          <a:graphicData uri="http://schemas.openxmlformats.org/presentationml/2006/ole">
            <mc:AlternateContent xmlns:mc="http://schemas.openxmlformats.org/markup-compatibility/2006">
              <mc:Choice xmlns:v="urn:schemas-microsoft-com:vml" Requires="v">
                <p:oleObj spid="_x0000_s98307" name="Visio" r:id="rId5" imgW="2885599" imgH="2790272" progId="Visio.Drawing.11">
                  <p:embed/>
                </p:oleObj>
              </mc:Choice>
              <mc:Fallback>
                <p:oleObj name="Visio" r:id="rId5" imgW="2885599" imgH="279027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1" y="1341438"/>
                        <a:ext cx="25939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89" name="Text Box 6"/>
          <p:cNvSpPr txBox="1">
            <a:spLocks noChangeArrowheads="1"/>
          </p:cNvSpPr>
          <p:nvPr/>
        </p:nvSpPr>
        <p:spPr bwMode="auto">
          <a:xfrm>
            <a:off x="2135189" y="3644900"/>
            <a:ext cx="324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latin typeface="华文中宋" pitchFamily="2" charset="-122"/>
                <a:ea typeface="华文中宋" pitchFamily="2" charset="-122"/>
              </a:rPr>
              <a:t>  </a:t>
            </a:r>
            <a:r>
              <a:rPr lang="en-US" altLang="zh-CN" sz="2000">
                <a:solidFill>
                  <a:srgbClr val="0000CC"/>
                </a:solidFill>
                <a:latin typeface="华文中宋" pitchFamily="2" charset="-122"/>
                <a:ea typeface="华文中宋" pitchFamily="2" charset="-122"/>
              </a:rPr>
              <a:t>b.</a:t>
            </a:r>
            <a:r>
              <a:rPr lang="zh-CN" altLang="en-US" sz="2000">
                <a:solidFill>
                  <a:srgbClr val="0000CC"/>
                </a:solidFill>
                <a:latin typeface="华文中宋" pitchFamily="2" charset="-122"/>
                <a:ea typeface="华文中宋" pitchFamily="2" charset="-122"/>
              </a:rPr>
              <a:t>反偏置 （光电二极管）</a:t>
            </a:r>
          </a:p>
        </p:txBody>
      </p:sp>
      <p:graphicFrame>
        <p:nvGraphicFramePr>
          <p:cNvPr id="67590" name="Object 2"/>
          <p:cNvGraphicFramePr>
            <a:graphicFrameLocks noChangeAspect="1"/>
          </p:cNvGraphicFramePr>
          <p:nvPr/>
        </p:nvGraphicFramePr>
        <p:xfrm>
          <a:off x="6600826" y="3573464"/>
          <a:ext cx="2879725" cy="2560637"/>
        </p:xfrm>
        <a:graphic>
          <a:graphicData uri="http://schemas.openxmlformats.org/presentationml/2006/ole">
            <mc:AlternateContent xmlns:mc="http://schemas.openxmlformats.org/markup-compatibility/2006">
              <mc:Choice xmlns:v="urn:schemas-microsoft-com:vml" Requires="v">
                <p:oleObj spid="_x0000_s98308" name="Visio" r:id="rId7" imgW="2885599" imgH="2790272" progId="Visio.Drawing.11">
                  <p:embed/>
                </p:oleObj>
              </mc:Choice>
              <mc:Fallback>
                <p:oleObj name="Visio" r:id="rId7" imgW="2885599" imgH="2790272"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0826" y="3573464"/>
                        <a:ext cx="2879725" cy="256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1" name="Object 3"/>
          <p:cNvGraphicFramePr>
            <a:graphicFrameLocks noChangeAspect="1"/>
          </p:cNvGraphicFramePr>
          <p:nvPr/>
        </p:nvGraphicFramePr>
        <p:xfrm>
          <a:off x="2640013" y="4076700"/>
          <a:ext cx="3529012" cy="2039938"/>
        </p:xfrm>
        <a:graphic>
          <a:graphicData uri="http://schemas.openxmlformats.org/presentationml/2006/ole">
            <mc:AlternateContent xmlns:mc="http://schemas.openxmlformats.org/markup-compatibility/2006">
              <mc:Choice xmlns:v="urn:schemas-microsoft-com:vml" Requires="v">
                <p:oleObj spid="_x0000_s98309" name="Visio" r:id="rId9" imgW="4177792" imgH="2323371" progId="Visio.Drawing.11">
                  <p:embed/>
                </p:oleObj>
              </mc:Choice>
              <mc:Fallback>
                <p:oleObj name="Visio" r:id="rId9" imgW="4177792" imgH="2323371"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0013" y="4076700"/>
                        <a:ext cx="3529012" cy="203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393346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sz="half" idx="4294967295"/>
          </p:nvPr>
        </p:nvSpPr>
        <p:spPr>
          <a:xfrm>
            <a:off x="1919289" y="188914"/>
            <a:ext cx="1944687" cy="503237"/>
          </a:xfrm>
        </p:spPr>
        <p:txBody>
          <a:bodyPr/>
          <a:lstStyle/>
          <a:p>
            <a:pPr marL="609600" indent="-609600">
              <a:buNone/>
            </a:pPr>
            <a:r>
              <a:rPr lang="zh-CN" altLang="en-US"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c.  PIN</a:t>
            </a:r>
            <a:r>
              <a:rPr lang="zh-CN" altLang="en-US" sz="2400" b="1">
                <a:solidFill>
                  <a:srgbClr val="0000CC"/>
                </a:solidFill>
                <a:latin typeface="华文中宋" pitchFamily="2" charset="-122"/>
                <a:ea typeface="华文中宋" pitchFamily="2" charset="-122"/>
              </a:rPr>
              <a:t>管</a:t>
            </a:r>
            <a:endParaRPr lang="zh-CN" altLang="en-US" sz="2400" b="1">
              <a:latin typeface="华文中宋" pitchFamily="2" charset="-122"/>
              <a:ea typeface="华文中宋" pitchFamily="2" charset="-122"/>
            </a:endParaRPr>
          </a:p>
          <a:p>
            <a:pPr marL="609600" indent="-609600">
              <a:buNone/>
            </a:pPr>
            <a:endParaRPr lang="zh-CN" altLang="en-US" sz="2400" b="1">
              <a:latin typeface="华文中宋" pitchFamily="2" charset="-122"/>
              <a:ea typeface="华文中宋" pitchFamily="2" charset="-122"/>
            </a:endParaRPr>
          </a:p>
          <a:p>
            <a:pPr marL="609600" indent="-609600">
              <a:buNone/>
            </a:pPr>
            <a:endParaRPr lang="zh-CN" altLang="en-US" b="1"/>
          </a:p>
          <a:p>
            <a:pPr marL="609600" indent="-609600">
              <a:buNone/>
            </a:pPr>
            <a:endParaRPr lang="zh-CN" altLang="en-US" b="1"/>
          </a:p>
          <a:p>
            <a:pPr marL="609600" indent="-609600">
              <a:buNone/>
            </a:pPr>
            <a:endParaRPr lang="zh-CN" altLang="en-US" b="1"/>
          </a:p>
          <a:p>
            <a:pPr marL="609600" indent="-609600">
              <a:buNone/>
            </a:pPr>
            <a:endParaRPr lang="zh-CN" altLang="en-US" b="1"/>
          </a:p>
        </p:txBody>
      </p:sp>
      <p:graphicFrame>
        <p:nvGraphicFramePr>
          <p:cNvPr id="68611" name="Object 2"/>
          <p:cNvGraphicFramePr>
            <a:graphicFrameLocks noGrp="1" noChangeAspect="1"/>
          </p:cNvGraphicFramePr>
          <p:nvPr>
            <p:ph sz="quarter" idx="4294967295"/>
          </p:nvPr>
        </p:nvGraphicFramePr>
        <p:xfrm>
          <a:off x="4224338" y="1052513"/>
          <a:ext cx="2735262" cy="1581150"/>
        </p:xfrm>
        <a:graphic>
          <a:graphicData uri="http://schemas.openxmlformats.org/presentationml/2006/ole">
            <mc:AlternateContent xmlns:mc="http://schemas.openxmlformats.org/markup-compatibility/2006">
              <mc:Choice xmlns:v="urn:schemas-microsoft-com:vml" Requires="v">
                <p:oleObj spid="_x0000_s99330" name="Visio" r:id="rId3" imgW="4946286" imgH="2560002" progId="Visio.Drawing.11">
                  <p:embed/>
                </p:oleObj>
              </mc:Choice>
              <mc:Fallback>
                <p:oleObj name="Visio" r:id="rId3" imgW="4946286" imgH="256000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8" y="1052513"/>
                        <a:ext cx="2735262"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2" name="Object 3"/>
          <p:cNvGraphicFramePr>
            <a:graphicFrameLocks noGrp="1" noChangeAspect="1"/>
          </p:cNvGraphicFramePr>
          <p:nvPr>
            <p:ph sz="quarter" idx="4294967295"/>
          </p:nvPr>
        </p:nvGraphicFramePr>
        <p:xfrm>
          <a:off x="7391401" y="333376"/>
          <a:ext cx="2824163" cy="2316163"/>
        </p:xfrm>
        <a:graphic>
          <a:graphicData uri="http://schemas.openxmlformats.org/presentationml/2006/ole">
            <mc:AlternateContent xmlns:mc="http://schemas.openxmlformats.org/markup-compatibility/2006">
              <mc:Choice xmlns:v="urn:schemas-microsoft-com:vml" Requires="v">
                <p:oleObj spid="_x0000_s99331" name="Visio" r:id="rId5" imgW="3601820" imgH="2841160" progId="Visio.Drawing.11">
                  <p:embed/>
                </p:oleObj>
              </mc:Choice>
              <mc:Fallback>
                <p:oleObj name="Visio" r:id="rId5" imgW="3601820" imgH="284116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1401" y="333376"/>
                        <a:ext cx="2824163" cy="231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3" name="Text Box 5"/>
          <p:cNvSpPr txBox="1">
            <a:spLocks noChangeArrowheads="1"/>
          </p:cNvSpPr>
          <p:nvPr/>
        </p:nvSpPr>
        <p:spPr bwMode="auto">
          <a:xfrm>
            <a:off x="3432175" y="2708276"/>
            <a:ext cx="56515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lnSpc>
                <a:spcPct val="90000"/>
              </a:lnSpc>
              <a:spcBef>
                <a:spcPct val="20000"/>
              </a:spcBef>
            </a:pPr>
            <a:r>
              <a:rPr lang="zh-CN" altLang="en-US" sz="1800">
                <a:latin typeface="华文中宋" pitchFamily="2" charset="-122"/>
                <a:ea typeface="华文中宋" pitchFamily="2" charset="-122"/>
              </a:rPr>
              <a:t>工作原理：光照</a:t>
            </a:r>
            <a:r>
              <a:rPr lang="en-US" altLang="zh-CN" sz="1800">
                <a:latin typeface="华文中宋" pitchFamily="2" charset="-122"/>
                <a:ea typeface="华文中宋" pitchFamily="2" charset="-122"/>
              </a:rPr>
              <a:t>—</a:t>
            </a:r>
            <a:r>
              <a:rPr lang="zh-CN" altLang="en-US" sz="1800">
                <a:latin typeface="华文中宋" pitchFamily="2" charset="-122"/>
                <a:ea typeface="华文中宋" pitchFamily="2" charset="-122"/>
              </a:rPr>
              <a:t>穿透</a:t>
            </a:r>
            <a:r>
              <a:rPr lang="en-US" altLang="zh-CN" sz="1800">
                <a:latin typeface="华文中宋" pitchFamily="2" charset="-122"/>
                <a:ea typeface="华文中宋" pitchFamily="2" charset="-122"/>
              </a:rPr>
              <a:t>P</a:t>
            </a:r>
            <a:r>
              <a:rPr lang="zh-CN" altLang="en-US" sz="1800">
                <a:latin typeface="华文中宋" pitchFamily="2" charset="-122"/>
                <a:ea typeface="华文中宋" pitchFamily="2" charset="-122"/>
              </a:rPr>
              <a:t>区</a:t>
            </a:r>
            <a:r>
              <a:rPr lang="en-US" altLang="zh-CN" sz="1800">
                <a:latin typeface="华文中宋" pitchFamily="2" charset="-122"/>
                <a:ea typeface="华文中宋" pitchFamily="2" charset="-122"/>
              </a:rPr>
              <a:t>—</a:t>
            </a:r>
            <a:r>
              <a:rPr lang="zh-CN" altLang="en-US" sz="1800">
                <a:latin typeface="华文中宋" pitchFamily="2" charset="-122"/>
                <a:ea typeface="华文中宋" pitchFamily="2" charset="-122"/>
              </a:rPr>
              <a:t>在</a:t>
            </a:r>
            <a:r>
              <a:rPr lang="en-US" altLang="zh-CN" sz="1800">
                <a:latin typeface="华文中宋" pitchFamily="2" charset="-122"/>
                <a:ea typeface="华文中宋" pitchFamily="2" charset="-122"/>
              </a:rPr>
              <a:t>i</a:t>
            </a:r>
            <a:r>
              <a:rPr lang="zh-CN" altLang="en-US" sz="1800">
                <a:latin typeface="华文中宋" pitchFamily="2" charset="-122"/>
                <a:ea typeface="华文中宋" pitchFamily="2" charset="-122"/>
              </a:rPr>
              <a:t>区被吸收</a:t>
            </a:r>
            <a:r>
              <a:rPr lang="en-US" altLang="zh-CN" sz="1800">
                <a:latin typeface="华文中宋" pitchFamily="2" charset="-122"/>
                <a:ea typeface="华文中宋" pitchFamily="2" charset="-122"/>
              </a:rPr>
              <a:t>—</a:t>
            </a:r>
            <a:r>
              <a:rPr lang="zh-CN" altLang="en-US" sz="1800">
                <a:latin typeface="华文中宋" pitchFamily="2" charset="-122"/>
                <a:ea typeface="华文中宋" pitchFamily="2" charset="-122"/>
              </a:rPr>
              <a:t>电子＋空穴</a:t>
            </a:r>
            <a:endParaRPr lang="zh-CN" altLang="en-US" sz="1800" b="0">
              <a:latin typeface="华文中宋" pitchFamily="2" charset="-122"/>
              <a:ea typeface="华文中宋" pitchFamily="2" charset="-122"/>
            </a:endParaRPr>
          </a:p>
        </p:txBody>
      </p:sp>
      <p:sp>
        <p:nvSpPr>
          <p:cNvPr id="68614" name="Text Box 6"/>
          <p:cNvSpPr txBox="1">
            <a:spLocks noChangeArrowheads="1"/>
          </p:cNvSpPr>
          <p:nvPr/>
        </p:nvSpPr>
        <p:spPr bwMode="auto">
          <a:xfrm>
            <a:off x="2063751" y="3141664"/>
            <a:ext cx="835342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rgbClr val="0000CC"/>
                </a:solidFill>
                <a:latin typeface="华文中宋" pitchFamily="2" charset="-122"/>
                <a:ea typeface="华文中宋" pitchFamily="2" charset="-122"/>
              </a:rPr>
              <a:t>   </a:t>
            </a:r>
            <a:r>
              <a:rPr lang="en-US" altLang="zh-CN">
                <a:solidFill>
                  <a:srgbClr val="0000CC"/>
                </a:solidFill>
                <a:latin typeface="华文中宋" pitchFamily="2" charset="-122"/>
                <a:ea typeface="华文中宋" pitchFamily="2" charset="-122"/>
              </a:rPr>
              <a:t>d. </a:t>
            </a:r>
            <a:r>
              <a:rPr lang="zh-CN" altLang="en-US">
                <a:solidFill>
                  <a:srgbClr val="0000CC"/>
                </a:solidFill>
                <a:latin typeface="华文中宋" pitchFamily="2" charset="-122"/>
                <a:ea typeface="华文中宋" pitchFamily="2" charset="-122"/>
              </a:rPr>
              <a:t>雪崩光电管</a:t>
            </a:r>
          </a:p>
          <a:p>
            <a:pPr eaLnBrk="1" hangingPunct="1"/>
            <a:r>
              <a:rPr lang="zh-CN" altLang="en-US"/>
              <a:t>     </a:t>
            </a:r>
            <a:r>
              <a:rPr lang="zh-CN" altLang="en-US" sz="2000">
                <a:solidFill>
                  <a:srgbClr val="FF0000"/>
                </a:solidFill>
                <a:latin typeface="华文中宋" pitchFamily="2" charset="-122"/>
                <a:ea typeface="华文中宋" pitchFamily="2" charset="-122"/>
              </a:rPr>
              <a:t>雪崩效应：</a:t>
            </a:r>
            <a:r>
              <a:rPr lang="zh-CN" altLang="en-US" sz="2000">
                <a:solidFill>
                  <a:srgbClr val="0000CC"/>
                </a:solidFill>
                <a:latin typeface="华文中宋" pitchFamily="2" charset="-122"/>
                <a:ea typeface="华文中宋" pitchFamily="2" charset="-122"/>
              </a:rPr>
              <a:t>在大外场作用下，电子获取能量，碰撞产生电离，</a:t>
            </a:r>
          </a:p>
          <a:p>
            <a:pPr eaLnBrk="1" hangingPunct="1"/>
            <a:r>
              <a:rPr lang="zh-CN" altLang="en-US" sz="2000">
                <a:solidFill>
                  <a:srgbClr val="0000CC"/>
                </a:solidFill>
                <a:latin typeface="华文中宋" pitchFamily="2" charset="-122"/>
                <a:ea typeface="华文中宋" pitchFamily="2" charset="-122"/>
              </a:rPr>
              <a:t>                     产生电子和空穴，增加增益和 速度。</a:t>
            </a:r>
            <a:endParaRPr lang="zh-CN" altLang="en-US" sz="2000" b="0">
              <a:solidFill>
                <a:srgbClr val="0000CC"/>
              </a:solidFill>
              <a:latin typeface="华文中宋" pitchFamily="2" charset="-122"/>
              <a:ea typeface="华文中宋" pitchFamily="2" charset="-122"/>
            </a:endParaRPr>
          </a:p>
        </p:txBody>
      </p:sp>
      <p:graphicFrame>
        <p:nvGraphicFramePr>
          <p:cNvPr id="68615" name="Object 2"/>
          <p:cNvGraphicFramePr>
            <a:graphicFrameLocks noChangeAspect="1"/>
          </p:cNvGraphicFramePr>
          <p:nvPr/>
        </p:nvGraphicFramePr>
        <p:xfrm>
          <a:off x="6672263" y="4437064"/>
          <a:ext cx="3529012" cy="1946275"/>
        </p:xfrm>
        <a:graphic>
          <a:graphicData uri="http://schemas.openxmlformats.org/presentationml/2006/ole">
            <mc:AlternateContent xmlns:mc="http://schemas.openxmlformats.org/markup-compatibility/2006">
              <mc:Choice xmlns:v="urn:schemas-microsoft-com:vml" Requires="v">
                <p:oleObj spid="_x0000_s99332" name="Visio" r:id="rId7" imgW="4242816" imgH="2413062" progId="Visio.Drawing.11">
                  <p:embed/>
                </p:oleObj>
              </mc:Choice>
              <mc:Fallback>
                <p:oleObj name="Visio" r:id="rId7" imgW="4242816" imgH="2413062"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2263" y="4437064"/>
                        <a:ext cx="35290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9576" name="Rectangle 8"/>
          <p:cNvSpPr>
            <a:spLocks noChangeArrowheads="1"/>
          </p:cNvSpPr>
          <p:nvPr/>
        </p:nvSpPr>
        <p:spPr bwMode="auto">
          <a:xfrm>
            <a:off x="4008438" y="260351"/>
            <a:ext cx="4572000" cy="701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2000">
                <a:latin typeface="华文中宋" pitchFamily="2" charset="-122"/>
                <a:ea typeface="华文中宋" pitchFamily="2" charset="-122"/>
              </a:rPr>
              <a:t>加大光生载流子产生区，  </a:t>
            </a:r>
          </a:p>
          <a:p>
            <a:pPr>
              <a:defRPr/>
            </a:pPr>
            <a:r>
              <a:rPr lang="zh-CN" altLang="en-US" sz="2000">
                <a:latin typeface="华文中宋" pitchFamily="2" charset="-122"/>
                <a:ea typeface="华文中宋" pitchFamily="2" charset="-122"/>
              </a:rPr>
              <a:t>  提高灵敏度，  反应速度。</a:t>
            </a:r>
          </a:p>
        </p:txBody>
      </p:sp>
      <p:sp>
        <p:nvSpPr>
          <p:cNvPr id="749577" name="Rectangle 9"/>
          <p:cNvSpPr>
            <a:spLocks noChangeArrowheads="1"/>
          </p:cNvSpPr>
          <p:nvPr/>
        </p:nvSpPr>
        <p:spPr bwMode="auto">
          <a:xfrm>
            <a:off x="2495550" y="4149725"/>
            <a:ext cx="3024188"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2000">
                <a:solidFill>
                  <a:srgbClr val="FF0000"/>
                </a:solidFill>
                <a:latin typeface="Arial" pitchFamily="34" charset="0"/>
                <a:ea typeface="华文中宋" pitchFamily="2" charset="-122"/>
              </a:rPr>
              <a:t>重要参数：描述雪崩效果</a:t>
            </a:r>
            <a:r>
              <a:rPr lang="zh-CN" altLang="en-US">
                <a:latin typeface="Arial" pitchFamily="34" charset="0"/>
                <a:ea typeface="宋体" pitchFamily="2" charset="-122"/>
              </a:rPr>
              <a:t>              </a:t>
            </a:r>
            <a:endParaRPr lang="en-US" altLang="zh-CN">
              <a:latin typeface="Arial" pitchFamily="34" charset="0"/>
              <a:ea typeface="宋体" pitchFamily="2" charset="-122"/>
            </a:endParaRPr>
          </a:p>
        </p:txBody>
      </p:sp>
      <p:sp>
        <p:nvSpPr>
          <p:cNvPr id="749578" name="Rectangle 10"/>
          <p:cNvSpPr>
            <a:spLocks noChangeArrowheads="1"/>
          </p:cNvSpPr>
          <p:nvPr/>
        </p:nvSpPr>
        <p:spPr bwMode="auto">
          <a:xfrm>
            <a:off x="2566989" y="4581526"/>
            <a:ext cx="1514475"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华文中宋" pitchFamily="2" charset="-122"/>
                <a:ea typeface="华文中宋" pitchFamily="2" charset="-122"/>
              </a:rPr>
              <a:t>倍增因子</a:t>
            </a:r>
            <a:r>
              <a:rPr lang="en-US" altLang="zh-CN" sz="2000">
                <a:latin typeface="华文中宋" pitchFamily="2" charset="-122"/>
                <a:ea typeface="华文中宋" pitchFamily="2" charset="-122"/>
              </a:rPr>
              <a:t>M:</a:t>
            </a:r>
          </a:p>
        </p:txBody>
      </p:sp>
      <p:graphicFrame>
        <p:nvGraphicFramePr>
          <p:cNvPr id="68619" name="Object 2"/>
          <p:cNvGraphicFramePr>
            <a:graphicFrameLocks noChangeAspect="1"/>
          </p:cNvGraphicFramePr>
          <p:nvPr/>
        </p:nvGraphicFramePr>
        <p:xfrm>
          <a:off x="1992314" y="5572126"/>
          <a:ext cx="4435475" cy="1285875"/>
        </p:xfrm>
        <a:graphic>
          <a:graphicData uri="http://schemas.openxmlformats.org/presentationml/2006/ole">
            <mc:AlternateContent xmlns:mc="http://schemas.openxmlformats.org/markup-compatibility/2006">
              <mc:Choice xmlns:v="urn:schemas-microsoft-com:vml" Requires="v">
                <p:oleObj spid="_x0000_s99333" name="Equation" r:id="rId9" imgW="2273300" imgH="635000" progId="Equation.DSMT4">
                  <p:embed/>
                </p:oleObj>
              </mc:Choice>
              <mc:Fallback>
                <p:oleObj name="Equation" r:id="rId9" imgW="2273300" imgH="635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2314" y="5572126"/>
                        <a:ext cx="443547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9580" name="Rectangle 12"/>
          <p:cNvSpPr>
            <a:spLocks noChangeArrowheads="1"/>
          </p:cNvSpPr>
          <p:nvPr/>
        </p:nvSpPr>
        <p:spPr bwMode="auto">
          <a:xfrm>
            <a:off x="4224339" y="4652964"/>
            <a:ext cx="165258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latin typeface="华文中宋" pitchFamily="2" charset="-122"/>
                <a:ea typeface="华文中宋" pitchFamily="2" charset="-122"/>
              </a:rPr>
              <a:t>U</a:t>
            </a:r>
            <a:r>
              <a:rPr lang="zh-CN" altLang="en-US" sz="2000">
                <a:latin typeface="华文中宋" pitchFamily="2" charset="-122"/>
                <a:ea typeface="华文中宋" pitchFamily="2" charset="-122"/>
              </a:rPr>
              <a:t>：外加电压</a:t>
            </a:r>
          </a:p>
        </p:txBody>
      </p:sp>
      <p:sp>
        <p:nvSpPr>
          <p:cNvPr id="749581" name="Rectangle 13"/>
          <p:cNvSpPr>
            <a:spLocks noChangeArrowheads="1"/>
          </p:cNvSpPr>
          <p:nvPr/>
        </p:nvSpPr>
        <p:spPr bwMode="auto">
          <a:xfrm>
            <a:off x="4224338" y="5013326"/>
            <a:ext cx="1765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latin typeface="华文中宋" pitchFamily="2" charset="-122"/>
                <a:ea typeface="华文中宋" pitchFamily="2" charset="-122"/>
              </a:rPr>
              <a:t>U</a:t>
            </a:r>
            <a:r>
              <a:rPr lang="en-US" altLang="zh-CN" sz="1200">
                <a:latin typeface="华文中宋" pitchFamily="2" charset="-122"/>
                <a:ea typeface="华文中宋" pitchFamily="2" charset="-122"/>
              </a:rPr>
              <a:t>B</a:t>
            </a:r>
            <a:r>
              <a:rPr lang="zh-CN" altLang="en-US" sz="2000">
                <a:latin typeface="华文中宋" pitchFamily="2" charset="-122"/>
                <a:ea typeface="华文中宋" pitchFamily="2" charset="-122"/>
              </a:rPr>
              <a:t>：击穿电压</a:t>
            </a:r>
          </a:p>
        </p:txBody>
      </p:sp>
    </p:spTree>
    <p:extLst>
      <p:ext uri="{BB962C8B-B14F-4D97-AF65-F5344CB8AC3E}">
        <p14:creationId xmlns:p14="http://schemas.microsoft.com/office/powerpoint/2010/main" val="880816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1847528" y="332656"/>
            <a:ext cx="2857500" cy="654050"/>
          </a:xfrm>
        </p:spPr>
        <p:txBody>
          <a:bodyPr rtlCol="0" anchor="t">
            <a:normAutofit/>
          </a:bodyPr>
          <a:lstStyle/>
          <a:p>
            <a:pPr>
              <a:defRPr/>
            </a:pPr>
            <a:r>
              <a:rPr lang="zh-CN" altLang="en-US" sz="2800" b="1" dirty="0">
                <a:latin typeface="微软雅黑" panose="020B0503020204020204" pitchFamily="34" charset="-122"/>
                <a:ea typeface="微软雅黑" panose="020B0503020204020204" pitchFamily="34" charset="-122"/>
              </a:rPr>
              <a:t>五 、传感器综述</a:t>
            </a:r>
          </a:p>
        </p:txBody>
      </p:sp>
      <p:sp>
        <p:nvSpPr>
          <p:cNvPr id="64515" name="内容占位符 2"/>
          <p:cNvSpPr>
            <a:spLocks noGrp="1"/>
          </p:cNvSpPr>
          <p:nvPr>
            <p:ph idx="1"/>
          </p:nvPr>
        </p:nvSpPr>
        <p:spPr>
          <a:xfrm>
            <a:off x="1991544" y="1052736"/>
            <a:ext cx="8229600" cy="5500688"/>
          </a:xfrm>
        </p:spPr>
        <p:txBody>
          <a:bodyPr>
            <a:normAutofit lnSpcReduction="10000"/>
          </a:bodyPr>
          <a:lstStyle/>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什么是传感器</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传感器（</a:t>
            </a:r>
            <a:r>
              <a:rPr lang="en-US" altLang="zh-CN" sz="2400" b="1" dirty="0">
                <a:latin typeface="微软雅黑" panose="020B0503020204020204" pitchFamily="34" charset="-122"/>
                <a:ea typeface="微软雅黑" panose="020B0503020204020204" pitchFamily="34" charset="-122"/>
              </a:rPr>
              <a:t>transducer / sensor)</a:t>
            </a:r>
          </a:p>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定义：根据国标</a:t>
            </a:r>
            <a:r>
              <a:rPr lang="en-US" altLang="zh-CN" sz="2400" b="1" dirty="0">
                <a:solidFill>
                  <a:srgbClr val="0000CC"/>
                </a:solidFill>
                <a:latin typeface="微软雅黑" panose="020B0503020204020204" pitchFamily="34" charset="-122"/>
                <a:ea typeface="微软雅黑" panose="020B0503020204020204" pitchFamily="34" charset="-122"/>
              </a:rPr>
              <a:t>( GB/T7665-2005)</a:t>
            </a: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能</a:t>
            </a:r>
            <a:r>
              <a:rPr lang="zh-CN" altLang="en-US" sz="2400" b="1" dirty="0">
                <a:solidFill>
                  <a:srgbClr val="FF0000"/>
                </a:solidFill>
                <a:latin typeface="微软雅黑" panose="020B0503020204020204" pitchFamily="34" charset="-122"/>
                <a:ea typeface="微软雅黑" panose="020B0503020204020204" pitchFamily="34" charset="-122"/>
              </a:rPr>
              <a:t>感受</a:t>
            </a:r>
            <a:r>
              <a:rPr lang="zh-CN" altLang="en-US" sz="2400" b="1" dirty="0">
                <a:latin typeface="微软雅黑" panose="020B0503020204020204" pitchFamily="34" charset="-122"/>
                <a:ea typeface="微软雅黑" panose="020B0503020204020204" pitchFamily="34" charset="-122"/>
              </a:rPr>
              <a:t>规定的</a:t>
            </a:r>
            <a:r>
              <a:rPr lang="zh-CN" altLang="en-US" sz="2400" b="1" dirty="0">
                <a:solidFill>
                  <a:srgbClr val="0000CC"/>
                </a:solidFill>
                <a:latin typeface="微软雅黑" panose="020B0503020204020204" pitchFamily="34" charset="-122"/>
                <a:ea typeface="微软雅黑" panose="020B0503020204020204" pitchFamily="34" charset="-122"/>
              </a:rPr>
              <a:t>被测量</a:t>
            </a:r>
            <a:r>
              <a:rPr lang="zh-CN" altLang="en-US" sz="2400" b="1" dirty="0">
                <a:latin typeface="微软雅黑" panose="020B0503020204020204" pitchFamily="34" charset="-122"/>
                <a:ea typeface="微软雅黑" panose="020B0503020204020204" pitchFamily="34" charset="-122"/>
              </a:rPr>
              <a:t>并按一定的规律</a:t>
            </a:r>
            <a:r>
              <a:rPr lang="zh-CN" altLang="en-US" sz="2400" b="1" dirty="0">
                <a:solidFill>
                  <a:srgbClr val="FF0000"/>
                </a:solidFill>
                <a:latin typeface="微软雅黑" panose="020B0503020204020204" pitchFamily="34" charset="-122"/>
                <a:ea typeface="微软雅黑" panose="020B0503020204020204" pitchFamily="34" charset="-122"/>
              </a:rPr>
              <a:t>转换</a:t>
            </a:r>
            <a:r>
              <a:rPr lang="zh-CN" altLang="en-US" sz="2400" b="1" dirty="0">
                <a:latin typeface="微软雅黑" panose="020B0503020204020204" pitchFamily="34" charset="-122"/>
                <a:ea typeface="微软雅黑" panose="020B0503020204020204" pitchFamily="34" charset="-122"/>
              </a:rPr>
              <a:t>成可用</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输出信号的器件或装置。通常由敏感元件和转换</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元件组成。</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zh-CN" altLang="en-US"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感受：</a:t>
            </a:r>
            <a:r>
              <a:rPr lang="zh-CN" altLang="en-US" sz="2400" b="1" dirty="0">
                <a:solidFill>
                  <a:srgbClr val="FF0000"/>
                </a:solidFill>
                <a:latin typeface="微软雅黑" panose="020B0503020204020204" pitchFamily="34" charset="-122"/>
                <a:ea typeface="微软雅黑" panose="020B0503020204020204" pitchFamily="34" charset="-122"/>
              </a:rPr>
              <a:t>敏感元件</a:t>
            </a:r>
            <a:r>
              <a:rPr lang="zh-CN" altLang="en-US" sz="2400" b="1" dirty="0">
                <a:latin typeface="微软雅黑" panose="020B0503020204020204" pitchFamily="34" charset="-122"/>
                <a:ea typeface="微软雅黑" panose="020B0503020204020204" pitchFamily="34" charset="-122"/>
              </a:rPr>
              <a:t>是指能直接感受或响应被测量。</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转换：</a:t>
            </a:r>
            <a:r>
              <a:rPr lang="zh-CN" altLang="en-US" sz="2400" b="1" dirty="0">
                <a:solidFill>
                  <a:srgbClr val="FF0000"/>
                </a:solidFill>
                <a:latin typeface="微软雅黑" panose="020B0503020204020204" pitchFamily="34" charset="-122"/>
                <a:ea typeface="微软雅黑" panose="020B0503020204020204" pitchFamily="34" charset="-122"/>
              </a:rPr>
              <a:t>转换元件</a:t>
            </a:r>
            <a:r>
              <a:rPr lang="zh-CN" altLang="en-US" sz="2400" b="1" dirty="0">
                <a:latin typeface="微软雅黑" panose="020B0503020204020204" pitchFamily="34" charset="-122"/>
                <a:ea typeface="微软雅黑" panose="020B0503020204020204" pitchFamily="34" charset="-122"/>
              </a:rPr>
              <a:t>是指能将敏感元件感受或响应的被</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测量转换成适于传输或测量的信号部分。</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国际电工委员会</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International  </a:t>
            </a:r>
            <a:r>
              <a:rPr lang="en-US" altLang="zh-CN" sz="2400" b="1" dirty="0" err="1">
                <a:latin typeface="微软雅黑" panose="020B0503020204020204" pitchFamily="34" charset="-122"/>
                <a:ea typeface="微软雅黑" panose="020B0503020204020204" pitchFamily="34" charset="-122"/>
              </a:rPr>
              <a:t>Electrotechnical</a:t>
            </a:r>
            <a:r>
              <a:rPr lang="en-US" altLang="zh-CN" sz="2400" b="1" dirty="0">
                <a:latin typeface="微软雅黑" panose="020B0503020204020204" pitchFamily="34" charset="-122"/>
                <a:ea typeface="微软雅黑" panose="020B0503020204020204" pitchFamily="34" charset="-122"/>
              </a:rPr>
              <a:t>  Committee </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IEC</a:t>
            </a:r>
            <a:r>
              <a:rPr lang="zh-CN" altLang="en-US" sz="2400" b="1" dirty="0">
                <a:latin typeface="微软雅黑" panose="020B0503020204020204" pitchFamily="34" charset="-122"/>
                <a:ea typeface="微软雅黑" panose="020B0503020204020204" pitchFamily="34" charset="-122"/>
              </a:rPr>
              <a:t>）定义：</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传感器是测量系统中的一种前置部件，他将输入变量转换成可供测量的信号。</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47897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矩形 3"/>
          <p:cNvSpPr>
            <a:spLocks noChangeArrowheads="1"/>
          </p:cNvSpPr>
          <p:nvPr/>
        </p:nvSpPr>
        <p:spPr bwMode="auto">
          <a:xfrm>
            <a:off x="1847850" y="476251"/>
            <a:ext cx="4254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solidFill>
                  <a:srgbClr val="0000CC"/>
                </a:solidFill>
                <a:latin typeface="华文中宋" pitchFamily="2" charset="-122"/>
                <a:ea typeface="华文中宋" pitchFamily="2" charset="-122"/>
                <a:cs typeface="Microsoft YaHei" pitchFamily="34" charset="-122"/>
              </a:rPr>
              <a:t>影响</a:t>
            </a:r>
            <a:r>
              <a:rPr lang="en-US" altLang="zh-CN" sz="2000">
                <a:solidFill>
                  <a:srgbClr val="0000CC"/>
                </a:solidFill>
                <a:latin typeface="华文中宋" pitchFamily="2" charset="-122"/>
                <a:ea typeface="华文中宋" pitchFamily="2" charset="-122"/>
                <a:cs typeface="Microsoft YaHei" pitchFamily="34" charset="-122"/>
              </a:rPr>
              <a:t>PIN</a:t>
            </a:r>
            <a:r>
              <a:rPr lang="zh-CN" altLang="en-US" sz="2000">
                <a:solidFill>
                  <a:srgbClr val="0000CC"/>
                </a:solidFill>
                <a:latin typeface="华文中宋" pitchFamily="2" charset="-122"/>
                <a:ea typeface="华文中宋" pitchFamily="2" charset="-122"/>
                <a:cs typeface="Microsoft YaHei" pitchFamily="34" charset="-122"/>
              </a:rPr>
              <a:t>光电二极管响应速度的因素</a:t>
            </a:r>
            <a:r>
              <a:rPr lang="en-US" altLang="zh-CN" sz="2000">
                <a:solidFill>
                  <a:srgbClr val="0000CC"/>
                </a:solidFill>
                <a:latin typeface="华文中宋" pitchFamily="2" charset="-122"/>
                <a:ea typeface="华文中宋" pitchFamily="2" charset="-122"/>
                <a:cs typeface="Microsoft YaHei" pitchFamily="34" charset="-122"/>
              </a:rPr>
              <a:t>:</a:t>
            </a:r>
            <a:endParaRPr lang="zh-CN" altLang="en-US" sz="2000">
              <a:solidFill>
                <a:srgbClr val="0000CC"/>
              </a:solidFill>
              <a:latin typeface="华文中宋" pitchFamily="2" charset="-122"/>
              <a:ea typeface="华文中宋" pitchFamily="2" charset="-122"/>
              <a:cs typeface="Microsoft YaHei" pitchFamily="34" charset="-122"/>
            </a:endParaRPr>
          </a:p>
        </p:txBody>
      </p:sp>
      <p:sp>
        <p:nvSpPr>
          <p:cNvPr id="69635" name="矩形 4"/>
          <p:cNvSpPr>
            <a:spLocks noChangeArrowheads="1"/>
          </p:cNvSpPr>
          <p:nvPr/>
        </p:nvSpPr>
        <p:spPr bwMode="auto">
          <a:xfrm>
            <a:off x="1774825" y="1125538"/>
            <a:ext cx="4572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solidFill>
                  <a:srgbClr val="333333"/>
                </a:solidFill>
                <a:latin typeface="华文中宋" pitchFamily="2" charset="-122"/>
                <a:ea typeface="华文中宋" pitchFamily="2" charset="-122"/>
                <a:cs typeface="Times New Roman" pitchFamily="18" charset="0"/>
              </a:rPr>
              <a:t>1</a:t>
            </a:r>
            <a:r>
              <a:rPr lang="zh-CN" altLang="zh-CN" sz="2000">
                <a:solidFill>
                  <a:srgbClr val="333333"/>
                </a:solidFill>
                <a:latin typeface="华文中宋" pitchFamily="2" charset="-122"/>
                <a:ea typeface="华文中宋" pitchFamily="2" charset="-122"/>
                <a:cs typeface="Arial" charset="0"/>
              </a:rPr>
              <a:t>、光电二极管和它的负载电阻</a:t>
            </a:r>
            <a:r>
              <a:rPr lang="en-US" altLang="zh-CN" sz="2000">
                <a:solidFill>
                  <a:srgbClr val="333333"/>
                </a:solidFill>
                <a:latin typeface="华文中宋" pitchFamily="2" charset="-122"/>
                <a:ea typeface="华文中宋" pitchFamily="2" charset="-122"/>
                <a:cs typeface="Times New Roman" pitchFamily="18" charset="0"/>
              </a:rPr>
              <a:t>RC</a:t>
            </a:r>
            <a:r>
              <a:rPr lang="zh-CN" altLang="zh-CN" sz="2000">
                <a:solidFill>
                  <a:srgbClr val="333333"/>
                </a:solidFill>
                <a:latin typeface="华文中宋" pitchFamily="2" charset="-122"/>
                <a:ea typeface="华文中宋" pitchFamily="2" charset="-122"/>
                <a:cs typeface="Arial" charset="0"/>
              </a:rPr>
              <a:t>的时间常数。</a:t>
            </a:r>
            <a:endParaRPr lang="zh-CN" altLang="zh-CN" sz="2000">
              <a:latin typeface="华文中宋" pitchFamily="2" charset="-122"/>
              <a:ea typeface="华文中宋" pitchFamily="2" charset="-122"/>
              <a:cs typeface="Times New Roman" pitchFamily="18" charset="0"/>
            </a:endParaRPr>
          </a:p>
          <a:p>
            <a:pPr eaLnBrk="1" hangingPunct="1">
              <a:spcBef>
                <a:spcPct val="0"/>
              </a:spcBef>
              <a:buFontTx/>
              <a:buNone/>
            </a:pPr>
            <a:r>
              <a:rPr lang="en-US" altLang="zh-CN" sz="2000">
                <a:solidFill>
                  <a:srgbClr val="333333"/>
                </a:solidFill>
                <a:latin typeface="华文中宋" pitchFamily="2" charset="-122"/>
                <a:ea typeface="华文中宋" pitchFamily="2" charset="-122"/>
                <a:cs typeface="Times New Roman" pitchFamily="18" charset="0"/>
              </a:rPr>
              <a:t>2</a:t>
            </a:r>
            <a:r>
              <a:rPr lang="zh-CN" altLang="zh-CN" sz="2000">
                <a:solidFill>
                  <a:srgbClr val="333333"/>
                </a:solidFill>
                <a:latin typeface="华文中宋" pitchFamily="2" charset="-122"/>
                <a:ea typeface="华文中宋" pitchFamily="2" charset="-122"/>
                <a:cs typeface="Arial" charset="0"/>
              </a:rPr>
              <a:t>、载流子在度越区的耗尽时间。</a:t>
            </a:r>
            <a:endParaRPr lang="zh-CN" altLang="zh-CN" sz="2000">
              <a:latin typeface="华文中宋" pitchFamily="2" charset="-122"/>
              <a:ea typeface="华文中宋" pitchFamily="2" charset="-122"/>
              <a:cs typeface="Times New Roman" pitchFamily="18" charset="0"/>
            </a:endParaRPr>
          </a:p>
          <a:p>
            <a:pPr eaLnBrk="1" hangingPunct="1">
              <a:spcBef>
                <a:spcPct val="0"/>
              </a:spcBef>
              <a:buFontTx/>
              <a:buNone/>
            </a:pPr>
            <a:r>
              <a:rPr lang="en-US" altLang="zh-CN" sz="2000">
                <a:solidFill>
                  <a:srgbClr val="333333"/>
                </a:solidFill>
                <a:latin typeface="华文中宋" pitchFamily="2" charset="-122"/>
                <a:ea typeface="华文中宋" pitchFamily="2" charset="-122"/>
                <a:cs typeface="Times New Roman" pitchFamily="18" charset="0"/>
              </a:rPr>
              <a:t>3</a:t>
            </a:r>
            <a:r>
              <a:rPr lang="zh-CN" altLang="zh-CN" sz="2000">
                <a:solidFill>
                  <a:srgbClr val="333333"/>
                </a:solidFill>
                <a:latin typeface="华文中宋" pitchFamily="2" charset="-122"/>
                <a:ea typeface="华文中宋" pitchFamily="2" charset="-122"/>
                <a:cs typeface="Arial" charset="0"/>
              </a:rPr>
              <a:t>、耗尽区外产生的载流子由于扩散而产生的时间延迟。</a:t>
            </a:r>
            <a:endParaRPr lang="zh-CN" altLang="zh-CN" sz="2000">
              <a:latin typeface="华文中宋" pitchFamily="2" charset="-122"/>
              <a:ea typeface="华文中宋" pitchFamily="2" charset="-122"/>
              <a:cs typeface="Times New Roman" pitchFamily="18" charset="0"/>
            </a:endParaRPr>
          </a:p>
        </p:txBody>
      </p:sp>
      <p:sp>
        <p:nvSpPr>
          <p:cNvPr id="69636" name="矩形 5"/>
          <p:cNvSpPr>
            <a:spLocks noChangeArrowheads="1"/>
          </p:cNvSpPr>
          <p:nvPr/>
        </p:nvSpPr>
        <p:spPr bwMode="auto">
          <a:xfrm>
            <a:off x="1919289" y="2997201"/>
            <a:ext cx="1874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solidFill>
                  <a:srgbClr val="0000CC"/>
                </a:solidFill>
                <a:latin typeface="华文中宋" pitchFamily="2" charset="-122"/>
                <a:ea typeface="华文中宋" pitchFamily="2" charset="-122"/>
                <a:cs typeface="Microsoft YaHei" pitchFamily="34" charset="-122"/>
              </a:rPr>
              <a:t>I</a:t>
            </a:r>
            <a:r>
              <a:rPr lang="zh-CN" altLang="en-US" sz="2000">
                <a:solidFill>
                  <a:srgbClr val="0000CC"/>
                </a:solidFill>
                <a:latin typeface="华文中宋" pitchFamily="2" charset="-122"/>
                <a:ea typeface="华文中宋" pitchFamily="2" charset="-122"/>
                <a:cs typeface="Microsoft YaHei" pitchFamily="34" charset="-122"/>
              </a:rPr>
              <a:t>层所起的作用</a:t>
            </a:r>
            <a:r>
              <a:rPr lang="en-US" altLang="zh-CN" sz="2000">
                <a:solidFill>
                  <a:srgbClr val="0000CC"/>
                </a:solidFill>
                <a:latin typeface="华文中宋" pitchFamily="2" charset="-122"/>
                <a:ea typeface="华文中宋" pitchFamily="2" charset="-122"/>
                <a:cs typeface="Microsoft YaHei" pitchFamily="34" charset="-122"/>
              </a:rPr>
              <a:t>:</a:t>
            </a:r>
            <a:endParaRPr lang="zh-CN" altLang="en-US" sz="2000">
              <a:solidFill>
                <a:srgbClr val="0000CC"/>
              </a:solidFill>
              <a:latin typeface="华文中宋" pitchFamily="2" charset="-122"/>
              <a:ea typeface="华文中宋" pitchFamily="2" charset="-122"/>
              <a:cs typeface="Microsoft YaHei" pitchFamily="34" charset="-122"/>
            </a:endParaRPr>
          </a:p>
        </p:txBody>
      </p:sp>
      <p:sp>
        <p:nvSpPr>
          <p:cNvPr id="69637" name="矩形 6"/>
          <p:cNvSpPr>
            <a:spLocks noChangeArrowheads="1"/>
          </p:cNvSpPr>
          <p:nvPr/>
        </p:nvSpPr>
        <p:spPr bwMode="auto">
          <a:xfrm>
            <a:off x="1774825" y="3573464"/>
            <a:ext cx="8686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solidFill>
                  <a:srgbClr val="333333"/>
                </a:solidFill>
                <a:latin typeface="华文中宋" pitchFamily="2" charset="-122"/>
                <a:ea typeface="华文中宋" pitchFamily="2" charset="-122"/>
              </a:rPr>
              <a:t>明显增大了</a:t>
            </a:r>
            <a:r>
              <a:rPr lang="en-US" altLang="zh-CN" sz="2000">
                <a:solidFill>
                  <a:srgbClr val="333333"/>
                </a:solidFill>
                <a:latin typeface="华文中宋" pitchFamily="2" charset="-122"/>
                <a:ea typeface="华文中宋" pitchFamily="2" charset="-122"/>
              </a:rPr>
              <a:t>p+</a:t>
            </a:r>
            <a:r>
              <a:rPr lang="zh-CN" altLang="en-US" sz="2000">
                <a:solidFill>
                  <a:srgbClr val="333333"/>
                </a:solidFill>
                <a:latin typeface="华文中宋" pitchFamily="2" charset="-122"/>
                <a:ea typeface="华文中宋" pitchFamily="2" charset="-122"/>
              </a:rPr>
              <a:t>区的耗尽层的厚度，有利于缩短载流子的扩散过程。</a:t>
            </a:r>
            <a:endParaRPr lang="en-US" altLang="zh-CN" sz="2000">
              <a:solidFill>
                <a:srgbClr val="333333"/>
              </a:solidFill>
              <a:latin typeface="华文中宋" pitchFamily="2" charset="-122"/>
              <a:ea typeface="华文中宋" pitchFamily="2" charset="-122"/>
            </a:endParaRPr>
          </a:p>
          <a:p>
            <a:pPr eaLnBrk="1" hangingPunct="1">
              <a:spcBef>
                <a:spcPct val="0"/>
              </a:spcBef>
              <a:buFontTx/>
              <a:buNone/>
            </a:pPr>
            <a:r>
              <a:rPr lang="zh-CN" altLang="en-US" sz="2000">
                <a:solidFill>
                  <a:srgbClr val="333333"/>
                </a:solidFill>
                <a:latin typeface="华文中宋" pitchFamily="2" charset="-122"/>
                <a:ea typeface="华文中宋" pitchFamily="2" charset="-122"/>
              </a:rPr>
              <a:t>耗尽层的加宽，也可以明显减少结电容</a:t>
            </a:r>
            <a:r>
              <a:rPr lang="en-US" altLang="zh-CN" sz="2000">
                <a:solidFill>
                  <a:srgbClr val="333333"/>
                </a:solidFill>
                <a:latin typeface="华文中宋" pitchFamily="2" charset="-122"/>
                <a:ea typeface="华文中宋" pitchFamily="2" charset="-122"/>
              </a:rPr>
              <a:t>,</a:t>
            </a:r>
            <a:r>
              <a:rPr lang="zh-CN" altLang="en-US" sz="2000">
                <a:solidFill>
                  <a:srgbClr val="333333"/>
                </a:solidFill>
                <a:latin typeface="华文中宋" pitchFamily="2" charset="-122"/>
                <a:ea typeface="华文中宋" pitchFamily="2" charset="-122"/>
              </a:rPr>
              <a:t>从而使电路常数减小。</a:t>
            </a:r>
            <a:endParaRPr lang="en-US" altLang="zh-CN" sz="2000">
              <a:solidFill>
                <a:srgbClr val="333333"/>
              </a:solidFill>
              <a:latin typeface="华文中宋" pitchFamily="2" charset="-122"/>
              <a:ea typeface="华文中宋" pitchFamily="2" charset="-122"/>
            </a:endParaRPr>
          </a:p>
          <a:p>
            <a:pPr eaLnBrk="1" hangingPunct="1">
              <a:spcBef>
                <a:spcPct val="0"/>
              </a:spcBef>
              <a:buFontTx/>
              <a:buNone/>
            </a:pPr>
            <a:r>
              <a:rPr lang="zh-CN" altLang="en-US" sz="2000">
                <a:solidFill>
                  <a:srgbClr val="333333"/>
                </a:solidFill>
                <a:latin typeface="华文中宋" pitchFamily="2" charset="-122"/>
                <a:ea typeface="华文中宋" pitchFamily="2" charset="-122"/>
              </a:rPr>
              <a:t>性能良好的</a:t>
            </a:r>
            <a:r>
              <a:rPr lang="en-US" altLang="zh-CN" sz="2000">
                <a:solidFill>
                  <a:srgbClr val="333333"/>
                </a:solidFill>
                <a:latin typeface="华文中宋" pitchFamily="2" charset="-122"/>
                <a:ea typeface="华文中宋" pitchFamily="2" charset="-122"/>
              </a:rPr>
              <a:t>PIN</a:t>
            </a:r>
            <a:r>
              <a:rPr lang="zh-CN" altLang="en-US" sz="2000">
                <a:solidFill>
                  <a:srgbClr val="333333"/>
                </a:solidFill>
                <a:latin typeface="华文中宋" pitchFamily="2" charset="-122"/>
                <a:ea typeface="华文中宋" pitchFamily="2" charset="-122"/>
              </a:rPr>
              <a:t>光电二极管，扩散和漂移时间一般在</a:t>
            </a:r>
            <a:r>
              <a:rPr lang="en-US" altLang="zh-CN" sz="2000">
                <a:solidFill>
                  <a:srgbClr val="333333"/>
                </a:solidFill>
                <a:latin typeface="华文中宋" pitchFamily="2" charset="-122"/>
                <a:ea typeface="华文中宋" pitchFamily="2" charset="-122"/>
              </a:rPr>
              <a:t>10-10s</a:t>
            </a:r>
            <a:r>
              <a:rPr lang="zh-CN" altLang="en-US" sz="2000">
                <a:solidFill>
                  <a:srgbClr val="333333"/>
                </a:solidFill>
                <a:latin typeface="华文中宋" pitchFamily="2" charset="-122"/>
                <a:ea typeface="华文中宋" pitchFamily="2" charset="-122"/>
              </a:rPr>
              <a:t>数量级，频率响应在千兆赫兹。</a:t>
            </a:r>
            <a:endParaRPr lang="zh-CN" altLang="en-US" sz="2000">
              <a:latin typeface="华文中宋" pitchFamily="2" charset="-122"/>
              <a:ea typeface="华文中宋" pitchFamily="2" charset="-122"/>
            </a:endParaRPr>
          </a:p>
        </p:txBody>
      </p:sp>
      <p:sp>
        <p:nvSpPr>
          <p:cNvPr id="69638" name="矩形 10"/>
          <p:cNvSpPr>
            <a:spLocks noChangeArrowheads="1"/>
          </p:cNvSpPr>
          <p:nvPr/>
        </p:nvSpPr>
        <p:spPr bwMode="auto">
          <a:xfrm>
            <a:off x="1919289" y="5157789"/>
            <a:ext cx="2649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000">
                <a:solidFill>
                  <a:srgbClr val="0000CC"/>
                </a:solidFill>
                <a:latin typeface="华文中宋" pitchFamily="2" charset="-122"/>
                <a:ea typeface="华文中宋" pitchFamily="2" charset="-122"/>
                <a:cs typeface="Times New Roman" pitchFamily="18" charset="0"/>
              </a:rPr>
              <a:t>PIN</a:t>
            </a:r>
            <a:r>
              <a:rPr lang="zh-CN" altLang="zh-CN" sz="2000">
                <a:solidFill>
                  <a:srgbClr val="0000CC"/>
                </a:solidFill>
                <a:latin typeface="华文中宋" pitchFamily="2" charset="-122"/>
                <a:ea typeface="华文中宋" pitchFamily="2" charset="-122"/>
                <a:cs typeface="Times New Roman" pitchFamily="18" charset="0"/>
              </a:rPr>
              <a:t>光电二极管的特点</a:t>
            </a:r>
          </a:p>
        </p:txBody>
      </p:sp>
      <p:sp>
        <p:nvSpPr>
          <p:cNvPr id="69639" name="矩形 11"/>
          <p:cNvSpPr>
            <a:spLocks noChangeArrowheads="1"/>
          </p:cNvSpPr>
          <p:nvPr/>
        </p:nvSpPr>
        <p:spPr bwMode="auto">
          <a:xfrm>
            <a:off x="2424114" y="5589589"/>
            <a:ext cx="53308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1800"/>
              </a:lnSpc>
              <a:spcBef>
                <a:spcPct val="0"/>
              </a:spcBef>
              <a:buNone/>
            </a:pPr>
            <a:r>
              <a:rPr lang="zh-CN" altLang="zh-CN" sz="2000">
                <a:latin typeface="华文中宋" pitchFamily="2" charset="-122"/>
                <a:ea typeface="华文中宋" pitchFamily="2" charset="-122"/>
                <a:cs typeface="Arial" charset="0"/>
              </a:rPr>
              <a:t>频带宽（可达</a:t>
            </a:r>
            <a:r>
              <a:rPr lang="en-US" altLang="zh-CN" sz="2000">
                <a:latin typeface="华文中宋" pitchFamily="2" charset="-122"/>
                <a:ea typeface="华文中宋" pitchFamily="2" charset="-122"/>
                <a:cs typeface="Times New Roman" pitchFamily="18" charset="0"/>
              </a:rPr>
              <a:t>10GHz</a:t>
            </a:r>
            <a:r>
              <a:rPr lang="zh-CN" altLang="zh-CN" sz="2000">
                <a:latin typeface="华文中宋" pitchFamily="2" charset="-122"/>
                <a:ea typeface="华文中宋" pitchFamily="2" charset="-122"/>
                <a:cs typeface="Arial" charset="0"/>
              </a:rPr>
              <a:t>）</a:t>
            </a:r>
            <a:r>
              <a:rPr lang="zh-CN" altLang="en-US" sz="2000">
                <a:latin typeface="华文中宋" pitchFamily="2" charset="-122"/>
                <a:ea typeface="华文中宋" pitchFamily="2" charset="-122"/>
                <a:cs typeface="Times New Roman" pitchFamily="18" charset="0"/>
              </a:rPr>
              <a:t>；</a:t>
            </a:r>
          </a:p>
          <a:p>
            <a:pPr eaLnBrk="1" hangingPunct="1">
              <a:lnSpc>
                <a:spcPts val="1800"/>
              </a:lnSpc>
              <a:spcBef>
                <a:spcPct val="0"/>
              </a:spcBef>
              <a:buNone/>
            </a:pPr>
            <a:r>
              <a:rPr lang="zh-CN" altLang="zh-CN" sz="2000">
                <a:latin typeface="华文中宋" pitchFamily="2" charset="-122"/>
                <a:ea typeface="华文中宋" pitchFamily="2" charset="-122"/>
                <a:cs typeface="Arial" charset="0"/>
              </a:rPr>
              <a:t>灵敏度高</a:t>
            </a:r>
            <a:r>
              <a:rPr lang="zh-CN" altLang="en-US" sz="2000">
                <a:latin typeface="华文中宋" pitchFamily="2" charset="-122"/>
                <a:ea typeface="华文中宋" pitchFamily="2" charset="-122"/>
                <a:cs typeface="Times New Roman" pitchFamily="18" charset="0"/>
              </a:rPr>
              <a:t>；</a:t>
            </a:r>
          </a:p>
          <a:p>
            <a:pPr eaLnBrk="1" hangingPunct="1">
              <a:lnSpc>
                <a:spcPts val="1800"/>
              </a:lnSpc>
              <a:spcBef>
                <a:spcPct val="0"/>
              </a:spcBef>
              <a:buNone/>
            </a:pPr>
            <a:r>
              <a:rPr lang="zh-CN" altLang="zh-CN" sz="2000">
                <a:latin typeface="华文中宋" pitchFamily="2" charset="-122"/>
                <a:ea typeface="华文中宋" pitchFamily="2" charset="-122"/>
                <a:cs typeface="Arial" charset="0"/>
              </a:rPr>
              <a:t>线性输出范围宽</a:t>
            </a:r>
            <a:r>
              <a:rPr lang="zh-CN" altLang="en-US" sz="2000">
                <a:latin typeface="华文中宋" pitchFamily="2" charset="-122"/>
                <a:ea typeface="华文中宋" pitchFamily="2" charset="-122"/>
                <a:cs typeface="Times New Roman" pitchFamily="18" charset="0"/>
              </a:rPr>
              <a:t>；</a:t>
            </a:r>
          </a:p>
          <a:p>
            <a:pPr eaLnBrk="1" hangingPunct="1">
              <a:lnSpc>
                <a:spcPts val="1800"/>
              </a:lnSpc>
              <a:spcBef>
                <a:spcPct val="0"/>
              </a:spcBef>
              <a:buNone/>
            </a:pPr>
            <a:r>
              <a:rPr lang="zh-CN" altLang="zh-CN" sz="2000">
                <a:latin typeface="华文中宋" pitchFamily="2" charset="-122"/>
                <a:ea typeface="华文中宋" pitchFamily="2" charset="-122"/>
                <a:cs typeface="Arial" charset="0"/>
              </a:rPr>
              <a:t>噪声低</a:t>
            </a:r>
            <a:r>
              <a:rPr lang="zh-CN" altLang="en-US" sz="2000">
                <a:latin typeface="华文中宋" pitchFamily="2" charset="-122"/>
                <a:ea typeface="华文中宋" pitchFamily="2" charset="-122"/>
                <a:cs typeface="Arial" charset="0"/>
              </a:rPr>
              <a:t>。</a:t>
            </a:r>
            <a:endParaRPr lang="zh-CN" altLang="zh-CN" sz="2000">
              <a:latin typeface="华文中宋" pitchFamily="2" charset="-122"/>
              <a:ea typeface="华文中宋" pitchFamily="2" charset="-122"/>
              <a:cs typeface="Times New Roman" pitchFamily="18" charset="0"/>
            </a:endParaRPr>
          </a:p>
        </p:txBody>
      </p:sp>
      <p:pic>
        <p:nvPicPr>
          <p:cNvPr id="69640" name="图片 12" descr="f:\program files\360se6\User Data\temp\f9198618367adab4c15daff189d4b31c8601e4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76" y="338138"/>
            <a:ext cx="3413125"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5647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1981201" y="274639"/>
            <a:ext cx="2601913" cy="706437"/>
          </a:xfrm>
        </p:spPr>
        <p:txBody>
          <a:bodyPr/>
          <a:lstStyle/>
          <a:p>
            <a:r>
              <a:rPr lang="en-US" altLang="zh-CN" sz="2800" b="1">
                <a:solidFill>
                  <a:srgbClr val="0000CC"/>
                </a:solidFill>
                <a:latin typeface="华文中宋" pitchFamily="2" charset="-122"/>
                <a:ea typeface="华文中宋" pitchFamily="2" charset="-122"/>
              </a:rPr>
              <a:t>4.2</a:t>
            </a:r>
            <a:r>
              <a:rPr lang="zh-CN" altLang="en-US" sz="2800" b="1">
                <a:solidFill>
                  <a:srgbClr val="0000CC"/>
                </a:solidFill>
                <a:latin typeface="华文中宋" pitchFamily="2" charset="-122"/>
                <a:ea typeface="华文中宋" pitchFamily="2" charset="-122"/>
              </a:rPr>
              <a:t>光电三极管</a:t>
            </a:r>
          </a:p>
        </p:txBody>
      </p:sp>
      <p:pic>
        <p:nvPicPr>
          <p:cNvPr id="70659" name="Picture 3"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1196975"/>
            <a:ext cx="2808287"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Rectangle 4"/>
          <p:cNvSpPr>
            <a:spLocks noChangeArrowheads="1"/>
          </p:cNvSpPr>
          <p:nvPr/>
        </p:nvSpPr>
        <p:spPr bwMode="auto">
          <a:xfrm>
            <a:off x="5880101" y="1866901"/>
            <a:ext cx="172354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chemeClr val="tx2"/>
                </a:solidFill>
                <a:ea typeface="华文中宋" pitchFamily="2" charset="-122"/>
              </a:rPr>
              <a:t>一般三极管</a:t>
            </a:r>
          </a:p>
          <a:p>
            <a:pPr eaLnBrk="1" hangingPunct="1"/>
            <a:r>
              <a:rPr lang="zh-CN" altLang="en-US">
                <a:solidFill>
                  <a:schemeClr val="tx2"/>
                </a:solidFill>
                <a:ea typeface="华文中宋" pitchFamily="2" charset="-122"/>
              </a:rPr>
              <a:t>基本电路</a:t>
            </a:r>
          </a:p>
        </p:txBody>
      </p:sp>
      <p:pic>
        <p:nvPicPr>
          <p:cNvPr id="70661" name="Picture 3" descr="绘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89" y="1125538"/>
            <a:ext cx="2162175"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3" descr="绘图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201" y="3573464"/>
            <a:ext cx="3311525"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Rectangle 7"/>
          <p:cNvSpPr>
            <a:spLocks noChangeArrowheads="1"/>
          </p:cNvSpPr>
          <p:nvPr/>
        </p:nvSpPr>
        <p:spPr bwMode="auto">
          <a:xfrm>
            <a:off x="2495550" y="4076700"/>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chemeClr val="tx2"/>
                </a:solidFill>
                <a:ea typeface="华文中宋" pitchFamily="2" charset="-122"/>
              </a:rPr>
              <a:t>一般三极管结构</a:t>
            </a:r>
          </a:p>
        </p:txBody>
      </p:sp>
    </p:spTree>
    <p:extLst>
      <p:ext uri="{BB962C8B-B14F-4D97-AF65-F5344CB8AC3E}">
        <p14:creationId xmlns:p14="http://schemas.microsoft.com/office/powerpoint/2010/main" val="17621555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绘图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326" y="333375"/>
            <a:ext cx="1693863"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3" descr="绘图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3573464"/>
            <a:ext cx="1106488"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4" descr="绘图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908050"/>
            <a:ext cx="273685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Rectangle 5"/>
          <p:cNvSpPr>
            <a:spLocks noChangeArrowheads="1"/>
          </p:cNvSpPr>
          <p:nvPr/>
        </p:nvSpPr>
        <p:spPr bwMode="auto">
          <a:xfrm>
            <a:off x="5159376" y="2276476"/>
            <a:ext cx="3311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latin typeface="华文中宋" pitchFamily="2" charset="-122"/>
                <a:ea typeface="华文中宋" pitchFamily="2" charset="-122"/>
              </a:rPr>
              <a:t>将 </a:t>
            </a:r>
            <a:r>
              <a:rPr lang="en-US" altLang="zh-CN" sz="2000">
                <a:latin typeface="华文中宋" pitchFamily="2" charset="-122"/>
                <a:ea typeface="华文中宋" pitchFamily="2" charset="-122"/>
              </a:rPr>
              <a:t>b</a:t>
            </a:r>
            <a:r>
              <a:rPr lang="zh-CN" altLang="en-US" sz="2000">
                <a:latin typeface="华文中宋" pitchFamily="2" charset="-122"/>
                <a:ea typeface="华文中宋" pitchFamily="2" charset="-122"/>
              </a:rPr>
              <a:t>－</a:t>
            </a:r>
            <a:r>
              <a:rPr lang="en-US" altLang="zh-CN" sz="2000">
                <a:latin typeface="华文中宋" pitchFamily="2" charset="-122"/>
                <a:ea typeface="华文中宋" pitchFamily="2" charset="-122"/>
              </a:rPr>
              <a:t>c </a:t>
            </a:r>
            <a:r>
              <a:rPr lang="zh-CN" altLang="en-US" sz="2000">
                <a:latin typeface="华文中宋" pitchFamily="2" charset="-122"/>
                <a:ea typeface="华文中宋" pitchFamily="2" charset="-122"/>
              </a:rPr>
              <a:t>结作为光敏二极管</a:t>
            </a:r>
          </a:p>
        </p:txBody>
      </p:sp>
      <p:sp>
        <p:nvSpPr>
          <p:cNvPr id="71686" name="Line 6"/>
          <p:cNvSpPr>
            <a:spLocks noChangeShapeType="1"/>
          </p:cNvSpPr>
          <p:nvPr/>
        </p:nvSpPr>
        <p:spPr bwMode="auto">
          <a:xfrm>
            <a:off x="6672264" y="620713"/>
            <a:ext cx="790575" cy="6477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71687" name="Picture 3" descr="绘图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4" y="3573464"/>
            <a:ext cx="33115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AutoShape 8"/>
          <p:cNvSpPr>
            <a:spLocks noChangeArrowheads="1"/>
          </p:cNvSpPr>
          <p:nvPr/>
        </p:nvSpPr>
        <p:spPr bwMode="auto">
          <a:xfrm>
            <a:off x="5016501" y="1341439"/>
            <a:ext cx="976313" cy="269875"/>
          </a:xfrm>
          <a:prstGeom prst="rightArrow">
            <a:avLst>
              <a:gd name="adj1" fmla="val 50000"/>
              <a:gd name="adj2" fmla="val 9044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71689" name="Line 9"/>
          <p:cNvSpPr>
            <a:spLocks noChangeShapeType="1"/>
          </p:cNvSpPr>
          <p:nvPr/>
        </p:nvSpPr>
        <p:spPr bwMode="auto">
          <a:xfrm>
            <a:off x="6743701" y="476250"/>
            <a:ext cx="792163" cy="64928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Rectangle 10"/>
          <p:cNvSpPr>
            <a:spLocks noChangeArrowheads="1"/>
          </p:cNvSpPr>
          <p:nvPr/>
        </p:nvSpPr>
        <p:spPr bwMode="auto">
          <a:xfrm>
            <a:off x="2640013" y="3133726"/>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solidFill>
                  <a:schemeClr val="tx2"/>
                </a:solidFill>
                <a:ea typeface="华文中宋" pitchFamily="2" charset="-122"/>
              </a:rPr>
              <a:t>结构</a:t>
            </a:r>
          </a:p>
        </p:txBody>
      </p:sp>
      <p:sp>
        <p:nvSpPr>
          <p:cNvPr id="71691" name="Text Box 11"/>
          <p:cNvSpPr txBox="1">
            <a:spLocks noChangeArrowheads="1"/>
          </p:cNvSpPr>
          <p:nvPr/>
        </p:nvSpPr>
        <p:spPr bwMode="auto">
          <a:xfrm>
            <a:off x="6096000" y="1260476"/>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ea typeface="华文中宋" pitchFamily="2" charset="-122"/>
              </a:rPr>
              <a:t>光电三极管</a:t>
            </a:r>
          </a:p>
        </p:txBody>
      </p:sp>
      <p:sp>
        <p:nvSpPr>
          <p:cNvPr id="71692" name="Text Box 12"/>
          <p:cNvSpPr txBox="1">
            <a:spLocks noChangeArrowheads="1"/>
          </p:cNvSpPr>
          <p:nvPr/>
        </p:nvSpPr>
        <p:spPr bwMode="auto">
          <a:xfrm>
            <a:off x="2063751" y="333375"/>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1</a:t>
            </a:r>
            <a:r>
              <a:rPr lang="zh-CN" altLang="en-US">
                <a:latin typeface="华文中宋" pitchFamily="2" charset="-122"/>
                <a:ea typeface="华文中宋" pitchFamily="2" charset="-122"/>
              </a:rPr>
              <a:t>）光电三极管结构</a:t>
            </a:r>
          </a:p>
        </p:txBody>
      </p:sp>
    </p:spTree>
    <p:extLst>
      <p:ext uri="{BB962C8B-B14F-4D97-AF65-F5344CB8AC3E}">
        <p14:creationId xmlns:p14="http://schemas.microsoft.com/office/powerpoint/2010/main" val="37971441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992314" y="3284538"/>
            <a:ext cx="3527425" cy="576262"/>
          </a:xfrm>
        </p:spPr>
        <p:txBody>
          <a:bodyPr/>
          <a:lstStyle/>
          <a:p>
            <a:r>
              <a:rPr lang="zh-CN" altLang="en-US" sz="2400" b="1">
                <a:ea typeface="华文中宋" pitchFamily="2" charset="-122"/>
              </a:rPr>
              <a:t>光信号控制开关电路</a:t>
            </a:r>
          </a:p>
        </p:txBody>
      </p:sp>
      <p:graphicFrame>
        <p:nvGraphicFramePr>
          <p:cNvPr id="72707" name="Object 2"/>
          <p:cNvGraphicFramePr>
            <a:graphicFrameLocks noGrp="1" noChangeAspect="1"/>
          </p:cNvGraphicFramePr>
          <p:nvPr>
            <p:ph sz="half" idx="4294967295"/>
          </p:nvPr>
        </p:nvGraphicFramePr>
        <p:xfrm>
          <a:off x="5303839" y="6165850"/>
          <a:ext cx="1089025" cy="503238"/>
        </p:xfrm>
        <a:graphic>
          <a:graphicData uri="http://schemas.openxmlformats.org/presentationml/2006/ole">
            <mc:AlternateContent xmlns:mc="http://schemas.openxmlformats.org/markup-compatibility/2006">
              <mc:Choice xmlns:v="urn:schemas-microsoft-com:vml" Requires="v">
                <p:oleObj spid="_x0000_s100354" name="Equation" r:id="rId3" imgW="1028700" imgH="457200" progId="Equation.DSMT4">
                  <p:embed/>
                </p:oleObj>
              </mc:Choice>
              <mc:Fallback>
                <p:oleObj name="Equation" r:id="rId3" imgW="10287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9" y="6165850"/>
                        <a:ext cx="10890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2708" name="Picture 4" descr="绘图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1" y="3716339"/>
            <a:ext cx="2951163"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 Box 5"/>
          <p:cNvSpPr txBox="1">
            <a:spLocks noChangeArrowheads="1"/>
          </p:cNvSpPr>
          <p:nvPr/>
        </p:nvSpPr>
        <p:spPr bwMode="auto">
          <a:xfrm>
            <a:off x="7011988" y="22828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zh-CN" sz="1800">
              <a:latin typeface="Tahoma" pitchFamily="34" charset="0"/>
            </a:endParaRPr>
          </a:p>
        </p:txBody>
      </p:sp>
      <p:sp>
        <p:nvSpPr>
          <p:cNvPr id="72710" name="Text Box 7"/>
          <p:cNvSpPr txBox="1">
            <a:spLocks noChangeArrowheads="1"/>
          </p:cNvSpPr>
          <p:nvPr/>
        </p:nvSpPr>
        <p:spPr bwMode="auto">
          <a:xfrm>
            <a:off x="6910388" y="4810919"/>
            <a:ext cx="317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1800"/>
              <a:t>A</a:t>
            </a:r>
          </a:p>
        </p:txBody>
      </p:sp>
      <p:sp>
        <p:nvSpPr>
          <p:cNvPr id="72711" name="Text Box 7"/>
          <p:cNvSpPr txBox="1">
            <a:spLocks noChangeArrowheads="1"/>
          </p:cNvSpPr>
          <p:nvPr/>
        </p:nvSpPr>
        <p:spPr bwMode="auto">
          <a:xfrm>
            <a:off x="2403475" y="1622426"/>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sz="1800" b="0"/>
          </a:p>
        </p:txBody>
      </p:sp>
      <p:graphicFrame>
        <p:nvGraphicFramePr>
          <p:cNvPr id="72712" name="Object 8"/>
          <p:cNvGraphicFramePr>
            <a:graphicFrameLocks noChangeAspect="1"/>
          </p:cNvGraphicFramePr>
          <p:nvPr/>
        </p:nvGraphicFramePr>
        <p:xfrm>
          <a:off x="3071813" y="3933826"/>
          <a:ext cx="3382962" cy="1712913"/>
        </p:xfrm>
        <a:graphic>
          <a:graphicData uri="http://schemas.openxmlformats.org/presentationml/2006/ole">
            <mc:AlternateContent xmlns:mc="http://schemas.openxmlformats.org/markup-compatibility/2006">
              <mc:Choice xmlns:v="urn:schemas-microsoft-com:vml" Requires="v">
                <p:oleObj spid="_x0000_s100355" name="Equation" r:id="rId6" imgW="1854200" imgH="939800" progId="Equation.DSMT4">
                  <p:embed/>
                </p:oleObj>
              </mc:Choice>
              <mc:Fallback>
                <p:oleObj name="Equation" r:id="rId6" imgW="1854200" imgH="939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1813" y="3933826"/>
                        <a:ext cx="3382962" cy="171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3" name="Text Box 9"/>
          <p:cNvSpPr txBox="1">
            <a:spLocks noChangeArrowheads="1"/>
          </p:cNvSpPr>
          <p:nvPr/>
        </p:nvSpPr>
        <p:spPr bwMode="auto">
          <a:xfrm>
            <a:off x="1992313" y="260350"/>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chemeClr val="tx2"/>
                </a:solidFill>
                <a:ea typeface="华文中宋" pitchFamily="2" charset="-122"/>
              </a:rPr>
              <a:t>2</a:t>
            </a:r>
            <a:r>
              <a:rPr lang="zh-CN" altLang="en-US">
                <a:solidFill>
                  <a:schemeClr val="tx2"/>
                </a:solidFill>
                <a:ea typeface="华文中宋" pitchFamily="2" charset="-122"/>
              </a:rPr>
              <a:t>）基本电路</a:t>
            </a:r>
          </a:p>
        </p:txBody>
      </p:sp>
      <p:pic>
        <p:nvPicPr>
          <p:cNvPr id="72714" name="Picture 3" descr="绘图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8438" y="908050"/>
            <a:ext cx="19812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4" descr="绘图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9600" y="908050"/>
            <a:ext cx="19621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417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765175"/>
            <a:ext cx="27908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765175"/>
            <a:ext cx="23749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00826" y="3141663"/>
            <a:ext cx="3598863"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3141664"/>
            <a:ext cx="439261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1400" y="765176"/>
            <a:ext cx="2808288"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8535" name="Text Box 7"/>
          <p:cNvSpPr txBox="1">
            <a:spLocks noChangeArrowheads="1"/>
          </p:cNvSpPr>
          <p:nvPr/>
        </p:nvSpPr>
        <p:spPr bwMode="auto">
          <a:xfrm>
            <a:off x="4635501" y="6092825"/>
            <a:ext cx="8771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光电池</a:t>
            </a:r>
          </a:p>
        </p:txBody>
      </p:sp>
      <p:sp>
        <p:nvSpPr>
          <p:cNvPr id="73736" name="Text Box 8"/>
          <p:cNvSpPr txBox="1">
            <a:spLocks noChangeArrowheads="1"/>
          </p:cNvSpPr>
          <p:nvPr/>
        </p:nvSpPr>
        <p:spPr bwMode="auto">
          <a:xfrm>
            <a:off x="2279650" y="115888"/>
            <a:ext cx="1944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sz="2800">
                <a:solidFill>
                  <a:srgbClr val="FF0000"/>
                </a:solidFill>
                <a:ea typeface="华文中宋" pitchFamily="2" charset="-122"/>
              </a:rPr>
              <a:t>5</a:t>
            </a:r>
            <a:r>
              <a:rPr lang="zh-CN" altLang="en-US" sz="2800">
                <a:solidFill>
                  <a:srgbClr val="FF0000"/>
                </a:solidFill>
                <a:ea typeface="华文中宋" pitchFamily="2" charset="-122"/>
              </a:rPr>
              <a:t>、光电池：</a:t>
            </a:r>
            <a:endParaRPr lang="zh-CN" altLang="en-US" sz="2800" b="0">
              <a:solidFill>
                <a:srgbClr val="FF0000"/>
              </a:solidFill>
            </a:endParaRPr>
          </a:p>
        </p:txBody>
      </p:sp>
    </p:spTree>
    <p:extLst>
      <p:ext uri="{BB962C8B-B14F-4D97-AF65-F5344CB8AC3E}">
        <p14:creationId xmlns:p14="http://schemas.microsoft.com/office/powerpoint/2010/main" val="4961028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descr="绘图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9" y="2205038"/>
            <a:ext cx="4643437"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 Box 5"/>
          <p:cNvSpPr txBox="1">
            <a:spLocks noChangeArrowheads="1"/>
          </p:cNvSpPr>
          <p:nvPr/>
        </p:nvSpPr>
        <p:spPr bwMode="auto">
          <a:xfrm>
            <a:off x="9444038" y="2708276"/>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1800"/>
              <a:t>短路电流</a:t>
            </a:r>
          </a:p>
        </p:txBody>
      </p:sp>
      <p:sp>
        <p:nvSpPr>
          <p:cNvPr id="74756" name="Text Box 6"/>
          <p:cNvSpPr txBox="1">
            <a:spLocks noChangeArrowheads="1"/>
          </p:cNvSpPr>
          <p:nvPr/>
        </p:nvSpPr>
        <p:spPr bwMode="auto">
          <a:xfrm>
            <a:off x="7032626" y="5300664"/>
            <a:ext cx="271621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可见：</a:t>
            </a:r>
          </a:p>
          <a:p>
            <a:pPr eaLnBrk="1" hangingPunct="1">
              <a:spcBef>
                <a:spcPct val="0"/>
              </a:spcBef>
              <a:buFontTx/>
              <a:buNone/>
            </a:pPr>
            <a:r>
              <a:rPr lang="zh-CN" altLang="en-US" sz="1800">
                <a:solidFill>
                  <a:srgbClr val="FF0000"/>
                </a:solidFill>
              </a:rPr>
              <a:t>短路电流特性宜作测量用</a:t>
            </a:r>
          </a:p>
          <a:p>
            <a:pPr eaLnBrk="1" hangingPunct="1">
              <a:spcBef>
                <a:spcPct val="0"/>
              </a:spcBef>
              <a:buFontTx/>
              <a:buNone/>
            </a:pPr>
            <a:endParaRPr lang="zh-CN" altLang="en-US" sz="1800"/>
          </a:p>
        </p:txBody>
      </p:sp>
      <p:sp>
        <p:nvSpPr>
          <p:cNvPr id="74757" name="Text Box 7"/>
          <p:cNvSpPr txBox="1">
            <a:spLocks noChangeArrowheads="1"/>
          </p:cNvSpPr>
          <p:nvPr/>
        </p:nvSpPr>
        <p:spPr bwMode="auto">
          <a:xfrm>
            <a:off x="2135188" y="692151"/>
            <a:ext cx="28813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sz="2800">
                <a:solidFill>
                  <a:srgbClr val="0000CC"/>
                </a:solidFill>
                <a:ea typeface="华文中宋" pitchFamily="2" charset="-122"/>
              </a:rPr>
              <a:t>5</a:t>
            </a:r>
            <a:r>
              <a:rPr lang="zh-CN" altLang="en-US" sz="2800">
                <a:solidFill>
                  <a:srgbClr val="0000CC"/>
                </a:solidFill>
                <a:ea typeface="华文中宋" pitchFamily="2" charset="-122"/>
              </a:rPr>
              <a:t>、光电池</a:t>
            </a:r>
            <a:r>
              <a:rPr lang="zh-CN" altLang="en-US">
                <a:solidFill>
                  <a:srgbClr val="0000CC"/>
                </a:solidFill>
                <a:ea typeface="华文中宋" pitchFamily="2" charset="-122"/>
              </a:rPr>
              <a:t>：</a:t>
            </a:r>
            <a:endParaRPr lang="zh-CN" altLang="en-US" sz="1800" b="0">
              <a:solidFill>
                <a:srgbClr val="0000CC"/>
              </a:solidFill>
            </a:endParaRPr>
          </a:p>
        </p:txBody>
      </p:sp>
      <p:sp>
        <p:nvSpPr>
          <p:cNvPr id="74758" name="Text Box 8"/>
          <p:cNvSpPr txBox="1">
            <a:spLocks noChangeArrowheads="1"/>
          </p:cNvSpPr>
          <p:nvPr/>
        </p:nvSpPr>
        <p:spPr bwMode="auto">
          <a:xfrm>
            <a:off x="2135188" y="1573213"/>
            <a:ext cx="2552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latin typeface="华文中宋" pitchFamily="2" charset="-122"/>
                <a:ea typeface="华文中宋" pitchFamily="2" charset="-122"/>
              </a:rPr>
              <a:t>由</a:t>
            </a:r>
            <a:r>
              <a:rPr lang="en-US" altLang="zh-CN" sz="1800">
                <a:latin typeface="华文中宋" pitchFamily="2" charset="-122"/>
                <a:ea typeface="华文中宋" pitchFamily="2" charset="-122"/>
              </a:rPr>
              <a:t>PN</a:t>
            </a:r>
            <a:r>
              <a:rPr lang="zh-CN" altLang="en-US" sz="1800">
                <a:latin typeface="华文中宋" pitchFamily="2" charset="-122"/>
                <a:ea typeface="华文中宋" pitchFamily="2" charset="-122"/>
              </a:rPr>
              <a:t>结电流公式可知：</a:t>
            </a:r>
          </a:p>
        </p:txBody>
      </p:sp>
      <p:graphicFrame>
        <p:nvGraphicFramePr>
          <p:cNvPr id="74759" name="Object 2"/>
          <p:cNvGraphicFramePr>
            <a:graphicFrameLocks noChangeAspect="1"/>
          </p:cNvGraphicFramePr>
          <p:nvPr/>
        </p:nvGraphicFramePr>
        <p:xfrm>
          <a:off x="1774826" y="2205039"/>
          <a:ext cx="4183063" cy="3743325"/>
        </p:xfrm>
        <a:graphic>
          <a:graphicData uri="http://schemas.openxmlformats.org/presentationml/2006/ole">
            <mc:AlternateContent xmlns:mc="http://schemas.openxmlformats.org/markup-compatibility/2006">
              <mc:Choice xmlns:v="urn:schemas-microsoft-com:vml" Requires="v">
                <p:oleObj spid="_x0000_s101378" name="Equation" r:id="rId4" imgW="2413000" imgH="2159000" progId="Equation.DSMT4">
                  <p:embed/>
                </p:oleObj>
              </mc:Choice>
              <mc:Fallback>
                <p:oleObj name="Equation" r:id="rId4" imgW="2413000" imgH="2159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6" y="2205039"/>
                        <a:ext cx="4183063"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760" name="Rectangle 10"/>
          <p:cNvSpPr>
            <a:spLocks noChangeArrowheads="1"/>
          </p:cNvSpPr>
          <p:nvPr/>
        </p:nvSpPr>
        <p:spPr bwMode="auto">
          <a:xfrm>
            <a:off x="4224339" y="4149726"/>
            <a:ext cx="1565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solidFill>
                  <a:srgbClr val="FF0000"/>
                </a:solidFill>
              </a:rPr>
              <a:t>（对数关系）</a:t>
            </a:r>
          </a:p>
        </p:txBody>
      </p:sp>
      <p:sp>
        <p:nvSpPr>
          <p:cNvPr id="74761" name="Rectangle 11"/>
          <p:cNvSpPr>
            <a:spLocks noChangeArrowheads="1"/>
          </p:cNvSpPr>
          <p:nvPr/>
        </p:nvSpPr>
        <p:spPr bwMode="auto">
          <a:xfrm>
            <a:off x="4008438" y="52292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solidFill>
                  <a:srgbClr val="FF0000"/>
                </a:solidFill>
              </a:rPr>
              <a:t>线性关系</a:t>
            </a:r>
          </a:p>
        </p:txBody>
      </p:sp>
      <p:sp>
        <p:nvSpPr>
          <p:cNvPr id="74762" name="Text Box 12"/>
          <p:cNvSpPr txBox="1">
            <a:spLocks noChangeArrowheads="1"/>
          </p:cNvSpPr>
          <p:nvPr/>
        </p:nvSpPr>
        <p:spPr bwMode="auto">
          <a:xfrm>
            <a:off x="7464425" y="164465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光照特性</a:t>
            </a:r>
          </a:p>
        </p:txBody>
      </p:sp>
      <p:sp>
        <p:nvSpPr>
          <p:cNvPr id="74763" name="Freeform 13"/>
          <p:cNvSpPr>
            <a:spLocks/>
          </p:cNvSpPr>
          <p:nvPr/>
        </p:nvSpPr>
        <p:spPr bwMode="auto">
          <a:xfrm>
            <a:off x="6743701" y="2133601"/>
            <a:ext cx="2232025" cy="1655763"/>
          </a:xfrm>
          <a:custGeom>
            <a:avLst/>
            <a:gdLst>
              <a:gd name="T0" fmla="*/ 0 w 1406"/>
              <a:gd name="T1" fmla="*/ 1655763 h 1043"/>
              <a:gd name="T2" fmla="*/ 215900 w 1406"/>
              <a:gd name="T3" fmla="*/ 935038 h 1043"/>
              <a:gd name="T4" fmla="*/ 576263 w 1406"/>
              <a:gd name="T5" fmla="*/ 503238 h 1043"/>
              <a:gd name="T6" fmla="*/ 1296988 w 1406"/>
              <a:gd name="T7" fmla="*/ 142875 h 1043"/>
              <a:gd name="T8" fmla="*/ 2232025 w 1406"/>
              <a:gd name="T9" fmla="*/ 0 h 10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6" h="1043">
                <a:moveTo>
                  <a:pt x="0" y="1043"/>
                </a:moveTo>
                <a:cubicBezTo>
                  <a:pt x="38" y="876"/>
                  <a:pt x="76" y="710"/>
                  <a:pt x="136" y="589"/>
                </a:cubicBezTo>
                <a:cubicBezTo>
                  <a:pt x="196" y="468"/>
                  <a:pt x="250" y="400"/>
                  <a:pt x="363" y="317"/>
                </a:cubicBezTo>
                <a:cubicBezTo>
                  <a:pt x="476" y="234"/>
                  <a:pt x="643" y="143"/>
                  <a:pt x="817" y="90"/>
                </a:cubicBezTo>
                <a:cubicBezTo>
                  <a:pt x="991" y="37"/>
                  <a:pt x="1308" y="15"/>
                  <a:pt x="1406"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4" name="Text Box 14"/>
          <p:cNvSpPr txBox="1">
            <a:spLocks noChangeArrowheads="1"/>
          </p:cNvSpPr>
          <p:nvPr/>
        </p:nvSpPr>
        <p:spPr bwMode="auto">
          <a:xfrm>
            <a:off x="6383338" y="1916113"/>
            <a:ext cx="364202"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400">
                <a:ea typeface="华文中宋" pitchFamily="2" charset="-122"/>
              </a:rPr>
              <a:t>光</a:t>
            </a:r>
          </a:p>
          <a:p>
            <a:pPr eaLnBrk="1" hangingPunct="1"/>
            <a:r>
              <a:rPr lang="zh-CN" altLang="en-US" sz="1400">
                <a:ea typeface="华文中宋" pitchFamily="2" charset="-122"/>
              </a:rPr>
              <a:t>电</a:t>
            </a:r>
          </a:p>
          <a:p>
            <a:pPr eaLnBrk="1" hangingPunct="1"/>
            <a:r>
              <a:rPr lang="zh-CN" altLang="en-US" sz="1400">
                <a:ea typeface="华文中宋" pitchFamily="2" charset="-122"/>
              </a:rPr>
              <a:t>池</a:t>
            </a:r>
          </a:p>
          <a:p>
            <a:pPr eaLnBrk="1" hangingPunct="1"/>
            <a:r>
              <a:rPr lang="zh-CN" altLang="en-US" sz="1400">
                <a:ea typeface="华文中宋" pitchFamily="2" charset="-122"/>
              </a:rPr>
              <a:t>短</a:t>
            </a:r>
          </a:p>
          <a:p>
            <a:pPr eaLnBrk="1" hangingPunct="1"/>
            <a:r>
              <a:rPr lang="zh-CN" altLang="en-US" sz="1400">
                <a:ea typeface="华文中宋" pitchFamily="2" charset="-122"/>
              </a:rPr>
              <a:t>路</a:t>
            </a:r>
          </a:p>
          <a:p>
            <a:pPr eaLnBrk="1" hangingPunct="1"/>
            <a:r>
              <a:rPr lang="zh-CN" altLang="en-US" sz="1400">
                <a:ea typeface="华文中宋" pitchFamily="2" charset="-122"/>
              </a:rPr>
              <a:t>电</a:t>
            </a:r>
          </a:p>
          <a:p>
            <a:pPr eaLnBrk="1" hangingPunct="1"/>
            <a:r>
              <a:rPr lang="zh-CN" altLang="en-US" sz="1400">
                <a:ea typeface="华文中宋" pitchFamily="2" charset="-122"/>
              </a:rPr>
              <a:t>流</a:t>
            </a:r>
          </a:p>
        </p:txBody>
      </p:sp>
      <p:sp>
        <p:nvSpPr>
          <p:cNvPr id="2" name="TextBox 1"/>
          <p:cNvSpPr txBox="1"/>
          <p:nvPr/>
        </p:nvSpPr>
        <p:spPr>
          <a:xfrm>
            <a:off x="8769339" y="6259790"/>
            <a:ext cx="1609736" cy="338554"/>
          </a:xfrm>
          <a:prstGeom prst="rect">
            <a:avLst/>
          </a:prstGeom>
          <a:noFill/>
        </p:spPr>
        <p:txBody>
          <a:bodyPr wrap="none" rtlCol="0">
            <a:spAutoFit/>
          </a:bodyPr>
          <a:lstStyle/>
          <a:p>
            <a:r>
              <a:rPr lang="zh-CN" altLang="en-US" sz="1600" dirty="0"/>
              <a:t>书中图</a:t>
            </a:r>
            <a:r>
              <a:rPr lang="en-US" altLang="zh-CN" sz="1600" dirty="0"/>
              <a:t>3.10</a:t>
            </a:r>
            <a:r>
              <a:rPr lang="zh-CN" altLang="en-US" sz="1600" dirty="0"/>
              <a:t>有误</a:t>
            </a:r>
          </a:p>
        </p:txBody>
      </p:sp>
    </p:spTree>
    <p:extLst>
      <p:ext uri="{BB962C8B-B14F-4D97-AF65-F5344CB8AC3E}">
        <p14:creationId xmlns:p14="http://schemas.microsoft.com/office/powerpoint/2010/main" val="28627617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1981200" y="274638"/>
            <a:ext cx="3970338" cy="1143000"/>
          </a:xfrm>
        </p:spPr>
        <p:txBody>
          <a:bodyPr/>
          <a:lstStyle/>
          <a:p>
            <a:r>
              <a:rPr lang="zh-CN" altLang="en-US" sz="2400" b="1">
                <a:ea typeface="华文中宋" pitchFamily="2" charset="-122"/>
              </a:rPr>
              <a:t>硅光电池的伏安特性</a:t>
            </a:r>
          </a:p>
        </p:txBody>
      </p:sp>
      <p:pic>
        <p:nvPicPr>
          <p:cNvPr id="75779" name="Picture 3" descr="绘图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1484314"/>
            <a:ext cx="5472113" cy="441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4"/>
          <p:cNvSpPr txBox="1">
            <a:spLocks noChangeArrowheads="1"/>
          </p:cNvSpPr>
          <p:nvPr/>
        </p:nvSpPr>
        <p:spPr bwMode="auto">
          <a:xfrm>
            <a:off x="7608888" y="2636838"/>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latin typeface="Tahoma" pitchFamily="34" charset="0"/>
                <a:ea typeface="华文中宋" pitchFamily="2" charset="-122"/>
              </a:rPr>
              <a:t>负载对线性的变化</a:t>
            </a:r>
          </a:p>
        </p:txBody>
      </p:sp>
      <p:sp>
        <p:nvSpPr>
          <p:cNvPr id="75781" name="Text Box 5"/>
          <p:cNvSpPr txBox="1">
            <a:spLocks noChangeArrowheads="1"/>
          </p:cNvSpPr>
          <p:nvPr/>
        </p:nvSpPr>
        <p:spPr bwMode="auto">
          <a:xfrm>
            <a:off x="7608888" y="5516563"/>
            <a:ext cx="267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800">
                <a:latin typeface="Tahoma" pitchFamily="34" charset="0"/>
              </a:rPr>
              <a:t>轴上为开路电压</a:t>
            </a:r>
          </a:p>
        </p:txBody>
      </p:sp>
      <p:sp>
        <p:nvSpPr>
          <p:cNvPr id="75782" name="Text Box 6"/>
          <p:cNvSpPr txBox="1">
            <a:spLocks noChangeArrowheads="1"/>
          </p:cNvSpPr>
          <p:nvPr/>
        </p:nvSpPr>
        <p:spPr bwMode="auto">
          <a:xfrm>
            <a:off x="7032626" y="3357563"/>
            <a:ext cx="3406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可见：</a:t>
            </a:r>
          </a:p>
          <a:p>
            <a:pPr eaLnBrk="1" hangingPunct="1">
              <a:spcBef>
                <a:spcPct val="0"/>
              </a:spcBef>
              <a:buFontTx/>
              <a:buNone/>
            </a:pPr>
            <a:r>
              <a:rPr lang="zh-CN" altLang="en-US" sz="1800">
                <a:solidFill>
                  <a:srgbClr val="FF0000"/>
                </a:solidFill>
              </a:rPr>
              <a:t>负载越小越接近短路，线性越好</a:t>
            </a:r>
          </a:p>
        </p:txBody>
      </p:sp>
      <p:graphicFrame>
        <p:nvGraphicFramePr>
          <p:cNvPr id="75783" name="Object 7"/>
          <p:cNvGraphicFramePr>
            <a:graphicFrameLocks noChangeAspect="1"/>
          </p:cNvGraphicFramePr>
          <p:nvPr/>
        </p:nvGraphicFramePr>
        <p:xfrm>
          <a:off x="6038850" y="3340100"/>
          <a:ext cx="114300" cy="177800"/>
        </p:xfrm>
        <a:graphic>
          <a:graphicData uri="http://schemas.openxmlformats.org/presentationml/2006/ole">
            <mc:AlternateContent xmlns:mc="http://schemas.openxmlformats.org/markup-compatibility/2006">
              <mc:Choice xmlns:v="urn:schemas-microsoft-com:vml" Requires="v">
                <p:oleObj spid="_x0000_s102402" name="Equation" r:id="rId4" imgW="114102" imgH="177492" progId="Equation.DSMT4">
                  <p:embed/>
                </p:oleObj>
              </mc:Choice>
              <mc:Fallback>
                <p:oleObj name="Equation" r:id="rId4" imgW="114102" imgH="17749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340100"/>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4" name="Text Box 8"/>
          <p:cNvSpPr txBox="1">
            <a:spLocks noChangeArrowheads="1"/>
          </p:cNvSpPr>
          <p:nvPr/>
        </p:nvSpPr>
        <p:spPr bwMode="auto">
          <a:xfrm>
            <a:off x="3503613" y="5805488"/>
            <a:ext cx="224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（间隔不等非线性）</a:t>
            </a:r>
          </a:p>
        </p:txBody>
      </p:sp>
      <p:sp>
        <p:nvSpPr>
          <p:cNvPr id="75785" name="Line 9"/>
          <p:cNvSpPr>
            <a:spLocks noChangeShapeType="1"/>
          </p:cNvSpPr>
          <p:nvPr/>
        </p:nvSpPr>
        <p:spPr bwMode="auto">
          <a:xfrm>
            <a:off x="2855913" y="6021388"/>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6" name="Text Box 10"/>
          <p:cNvSpPr txBox="1">
            <a:spLocks noChangeArrowheads="1"/>
          </p:cNvSpPr>
          <p:nvPr/>
        </p:nvSpPr>
        <p:spPr bwMode="auto">
          <a:xfrm>
            <a:off x="1700511" y="2205039"/>
            <a:ext cx="461665" cy="249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（间隔相等线性）</a:t>
            </a:r>
          </a:p>
        </p:txBody>
      </p:sp>
      <p:graphicFrame>
        <p:nvGraphicFramePr>
          <p:cNvPr id="75787" name="Object 11"/>
          <p:cNvGraphicFramePr>
            <a:graphicFrameLocks noChangeAspect="1"/>
          </p:cNvGraphicFramePr>
          <p:nvPr/>
        </p:nvGraphicFramePr>
        <p:xfrm>
          <a:off x="2927351" y="4005264"/>
          <a:ext cx="798513" cy="319087"/>
        </p:xfrm>
        <a:graphic>
          <a:graphicData uri="http://schemas.openxmlformats.org/presentationml/2006/ole">
            <mc:AlternateContent xmlns:mc="http://schemas.openxmlformats.org/markup-compatibility/2006">
              <mc:Choice xmlns:v="urn:schemas-microsoft-com:vml" Requires="v">
                <p:oleObj spid="_x0000_s102403" name="Equation" r:id="rId6" imgW="444114" imgH="177646" progId="Equation.DSMT4">
                  <p:embed/>
                </p:oleObj>
              </mc:Choice>
              <mc:Fallback>
                <p:oleObj name="Equation" r:id="rId6" imgW="444114" imgH="17764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7351" y="4005264"/>
                        <a:ext cx="798513"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8" name="Text Box 12"/>
          <p:cNvSpPr txBox="1">
            <a:spLocks noChangeArrowheads="1"/>
          </p:cNvSpPr>
          <p:nvPr/>
        </p:nvSpPr>
        <p:spPr bwMode="auto">
          <a:xfrm>
            <a:off x="2566989" y="4365626"/>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sz="1800" b="0"/>
          </a:p>
        </p:txBody>
      </p:sp>
      <p:graphicFrame>
        <p:nvGraphicFramePr>
          <p:cNvPr id="75789" name="Object 13"/>
          <p:cNvGraphicFramePr>
            <a:graphicFrameLocks noChangeAspect="1"/>
          </p:cNvGraphicFramePr>
          <p:nvPr/>
        </p:nvGraphicFramePr>
        <p:xfrm>
          <a:off x="3143251" y="3644901"/>
          <a:ext cx="727075" cy="290513"/>
        </p:xfrm>
        <a:graphic>
          <a:graphicData uri="http://schemas.openxmlformats.org/presentationml/2006/ole">
            <mc:AlternateContent xmlns:mc="http://schemas.openxmlformats.org/markup-compatibility/2006">
              <mc:Choice xmlns:v="urn:schemas-microsoft-com:vml" Requires="v">
                <p:oleObj spid="_x0000_s102404" name="Equation" r:id="rId8" imgW="444114" imgH="177646" progId="Equation.DSMT4">
                  <p:embed/>
                </p:oleObj>
              </mc:Choice>
              <mc:Fallback>
                <p:oleObj name="Equation" r:id="rId8" imgW="444114" imgH="1776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3251" y="3644901"/>
                        <a:ext cx="727075"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90" name="Object 14"/>
          <p:cNvGraphicFramePr>
            <a:graphicFrameLocks noChangeAspect="1"/>
          </p:cNvGraphicFramePr>
          <p:nvPr/>
        </p:nvGraphicFramePr>
        <p:xfrm>
          <a:off x="2566989" y="3068638"/>
          <a:ext cx="727075" cy="290512"/>
        </p:xfrm>
        <a:graphic>
          <a:graphicData uri="http://schemas.openxmlformats.org/presentationml/2006/ole">
            <mc:AlternateContent xmlns:mc="http://schemas.openxmlformats.org/markup-compatibility/2006">
              <mc:Choice xmlns:v="urn:schemas-microsoft-com:vml" Requires="v">
                <p:oleObj spid="_x0000_s102405" name="Equation" r:id="rId10" imgW="444114" imgH="177646" progId="Equation.DSMT4">
                  <p:embed/>
                </p:oleObj>
              </mc:Choice>
              <mc:Fallback>
                <p:oleObj name="Equation" r:id="rId10" imgW="444114" imgH="177646"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66989" y="3068638"/>
                        <a:ext cx="727075"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886348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1981200" y="274639"/>
            <a:ext cx="4114800" cy="922337"/>
          </a:xfrm>
        </p:spPr>
        <p:txBody>
          <a:bodyPr/>
          <a:lstStyle/>
          <a:p>
            <a:r>
              <a:rPr lang="en-US" altLang="zh-CN" sz="3200" b="1">
                <a:solidFill>
                  <a:srgbClr val="0000CC"/>
                </a:solidFill>
              </a:rPr>
              <a:t>6</a:t>
            </a:r>
            <a:r>
              <a:rPr lang="zh-CN" altLang="en-US" sz="3200" b="1">
                <a:solidFill>
                  <a:srgbClr val="0000CC"/>
                </a:solidFill>
              </a:rPr>
              <a:t>、半导体色敏传感器</a:t>
            </a:r>
          </a:p>
        </p:txBody>
      </p:sp>
      <p:sp>
        <p:nvSpPr>
          <p:cNvPr id="76803" name="Rectangle 3"/>
          <p:cNvSpPr>
            <a:spLocks noGrp="1" noChangeArrowheads="1"/>
          </p:cNvSpPr>
          <p:nvPr>
            <p:ph type="body" sz="half" idx="4294967295"/>
          </p:nvPr>
        </p:nvSpPr>
        <p:spPr>
          <a:xfrm>
            <a:off x="2135188" y="1125539"/>
            <a:ext cx="6697662" cy="460375"/>
          </a:xfrm>
        </p:spPr>
        <p:txBody>
          <a:bodyPr/>
          <a:lstStyle/>
          <a:p>
            <a:pPr>
              <a:buFont typeface="Arial" charset="0"/>
              <a:buNone/>
            </a:pPr>
            <a:r>
              <a:rPr lang="en-US" altLang="zh-CN" sz="2400" b="1" dirty="0">
                <a:latin typeface="华文中宋" pitchFamily="2" charset="-122"/>
                <a:ea typeface="华文中宋" pitchFamily="2" charset="-122"/>
              </a:rPr>
              <a:t>1) </a:t>
            </a:r>
            <a:r>
              <a:rPr lang="zh-CN" altLang="en-US" sz="2400" b="1" dirty="0">
                <a:latin typeface="华文中宋" pitchFamily="2" charset="-122"/>
                <a:ea typeface="华文中宋" pitchFamily="2" charset="-122"/>
              </a:rPr>
              <a:t>结构     </a:t>
            </a:r>
            <a:r>
              <a:rPr lang="en-US" altLang="zh-CN" sz="2400" b="1" dirty="0">
                <a:latin typeface="华文中宋" pitchFamily="2" charset="-122"/>
                <a:ea typeface="华文中宋" pitchFamily="2" charset="-122"/>
              </a:rPr>
              <a:t>Eg</a:t>
            </a:r>
            <a:r>
              <a:rPr lang="en-US" altLang="zh-CN" sz="2400" b="1" baseline="-25000" dirty="0">
                <a:latin typeface="华文中宋" pitchFamily="2" charset="-122"/>
                <a:ea typeface="华文中宋" pitchFamily="2" charset="-122"/>
              </a:rPr>
              <a:t>1</a:t>
            </a:r>
            <a:r>
              <a:rPr lang="en-US" altLang="zh-CN" sz="2400" b="1" dirty="0">
                <a:latin typeface="华文中宋" pitchFamily="2" charset="-122"/>
                <a:ea typeface="华文中宋" pitchFamily="2" charset="-122"/>
              </a:rPr>
              <a:t>&gt;Eg</a:t>
            </a:r>
            <a:r>
              <a:rPr lang="en-US" altLang="zh-CN" sz="2400" b="1" baseline="-25000" dirty="0">
                <a:latin typeface="华文中宋" pitchFamily="2" charset="-122"/>
                <a:ea typeface="华文中宋" pitchFamily="2" charset="-122"/>
              </a:rPr>
              <a:t>2</a:t>
            </a:r>
            <a:r>
              <a:rPr lang="en-US" altLang="zh-CN" sz="2400" b="1" dirty="0">
                <a:latin typeface="华文中宋" pitchFamily="2" charset="-122"/>
                <a:ea typeface="华文中宋" pitchFamily="2" charset="-122"/>
              </a:rPr>
              <a:t>&gt;Eg</a:t>
            </a:r>
            <a:r>
              <a:rPr lang="en-US" altLang="zh-CN" sz="2400" b="1" baseline="-25000" dirty="0">
                <a:latin typeface="华文中宋" pitchFamily="2" charset="-122"/>
                <a:ea typeface="华文中宋" pitchFamily="2" charset="-122"/>
              </a:rPr>
              <a:t>3</a:t>
            </a:r>
          </a:p>
        </p:txBody>
      </p:sp>
      <p:graphicFrame>
        <p:nvGraphicFramePr>
          <p:cNvPr id="76804" name="Object 2"/>
          <p:cNvGraphicFramePr>
            <a:graphicFrameLocks noGrp="1" noChangeAspect="1"/>
          </p:cNvGraphicFramePr>
          <p:nvPr>
            <p:ph sz="half" idx="4294967295"/>
          </p:nvPr>
        </p:nvGraphicFramePr>
        <p:xfrm>
          <a:off x="2927648" y="1844824"/>
          <a:ext cx="4608512" cy="2578100"/>
        </p:xfrm>
        <a:graphic>
          <a:graphicData uri="http://schemas.openxmlformats.org/presentationml/2006/ole">
            <mc:AlternateContent xmlns:mc="http://schemas.openxmlformats.org/markup-compatibility/2006">
              <mc:Choice xmlns:v="urn:schemas-microsoft-com:vml" Requires="v">
                <p:oleObj spid="_x0000_s103426" name="Visio" r:id="rId3" imgW="4461156" imgH="2523108" progId="Visio.Drawing.11">
                  <p:embed/>
                </p:oleObj>
              </mc:Choice>
              <mc:Fallback>
                <p:oleObj name="Visio" r:id="rId3" imgW="4461156" imgH="252310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648" y="1844824"/>
                        <a:ext cx="4608512"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2"/>
          <p:cNvGraphicFramePr>
            <a:graphicFrameLocks noChangeAspect="1"/>
          </p:cNvGraphicFramePr>
          <p:nvPr/>
        </p:nvGraphicFramePr>
        <p:xfrm>
          <a:off x="4943475" y="4687889"/>
          <a:ext cx="2592388" cy="1970087"/>
        </p:xfrm>
        <a:graphic>
          <a:graphicData uri="http://schemas.openxmlformats.org/presentationml/2006/ole">
            <mc:AlternateContent xmlns:mc="http://schemas.openxmlformats.org/markup-compatibility/2006">
              <mc:Choice xmlns:v="urn:schemas-microsoft-com:vml" Requires="v">
                <p:oleObj spid="_x0000_s103427" name="Visio" r:id="rId5" imgW="2389632" imgH="1715255" progId="Visio.Drawing.11">
                  <p:embed/>
                </p:oleObj>
              </mc:Choice>
              <mc:Fallback>
                <p:oleObj name="Visio" r:id="rId5" imgW="2389632" imgH="171525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3475" y="4687889"/>
                        <a:ext cx="2592388" cy="197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6806"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36944" y="80686"/>
            <a:ext cx="3331057" cy="248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5780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body" sz="half" idx="4294967295"/>
          </p:nvPr>
        </p:nvSpPr>
        <p:spPr>
          <a:xfrm>
            <a:off x="2063751" y="404814"/>
            <a:ext cx="2601913" cy="604837"/>
          </a:xfrm>
        </p:spPr>
        <p:txBody>
          <a:bodyPr/>
          <a:lstStyle/>
          <a:p>
            <a:pPr>
              <a:buFont typeface="Arial" charset="0"/>
              <a:buNone/>
            </a:pPr>
            <a:r>
              <a:rPr lang="en-US" altLang="zh-CN" sz="2400" b="1">
                <a:latin typeface="华文中宋" pitchFamily="2" charset="-122"/>
                <a:ea typeface="华文中宋" pitchFamily="2" charset="-122"/>
              </a:rPr>
              <a:t>2) </a:t>
            </a:r>
            <a:r>
              <a:rPr lang="zh-CN" altLang="en-US" sz="2400" b="1">
                <a:latin typeface="华文中宋" pitchFamily="2" charset="-122"/>
                <a:ea typeface="华文中宋" pitchFamily="2" charset="-122"/>
              </a:rPr>
              <a:t>光谱响应</a:t>
            </a:r>
          </a:p>
          <a:p>
            <a:pPr>
              <a:buFont typeface="Arial" charset="0"/>
              <a:buNone/>
            </a:pPr>
            <a:endParaRPr lang="zh-CN" altLang="en-US"/>
          </a:p>
        </p:txBody>
      </p:sp>
      <p:graphicFrame>
        <p:nvGraphicFramePr>
          <p:cNvPr id="77827" name="Object 2"/>
          <p:cNvGraphicFramePr>
            <a:graphicFrameLocks noGrp="1" noChangeAspect="1"/>
          </p:cNvGraphicFramePr>
          <p:nvPr>
            <p:ph sz="quarter" idx="4294967295"/>
          </p:nvPr>
        </p:nvGraphicFramePr>
        <p:xfrm>
          <a:off x="3143250" y="908050"/>
          <a:ext cx="4241800" cy="3657600"/>
        </p:xfrm>
        <a:graphic>
          <a:graphicData uri="http://schemas.openxmlformats.org/presentationml/2006/ole">
            <mc:AlternateContent xmlns:mc="http://schemas.openxmlformats.org/markup-compatibility/2006">
              <mc:Choice xmlns:v="urn:schemas-microsoft-com:vml" Requires="v">
                <p:oleObj spid="_x0000_s104450" name="Visio" r:id="rId3" imgW="2803682" imgH="2524380" progId="Visio.Drawing.11">
                  <p:embed/>
                </p:oleObj>
              </mc:Choice>
              <mc:Fallback>
                <p:oleObj name="Visio" r:id="rId3" imgW="2803682" imgH="25243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908050"/>
                        <a:ext cx="42418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28" name="Object 3"/>
          <p:cNvGraphicFramePr>
            <a:graphicFrameLocks noGrp="1" noChangeAspect="1"/>
          </p:cNvGraphicFramePr>
          <p:nvPr>
            <p:ph sz="quarter" idx="4294967295"/>
          </p:nvPr>
        </p:nvGraphicFramePr>
        <p:xfrm>
          <a:off x="7175501" y="1484313"/>
          <a:ext cx="2720975" cy="868362"/>
        </p:xfrm>
        <a:graphic>
          <a:graphicData uri="http://schemas.openxmlformats.org/presentationml/2006/ole">
            <mc:AlternateContent xmlns:mc="http://schemas.openxmlformats.org/markup-compatibility/2006">
              <mc:Choice xmlns:v="urn:schemas-microsoft-com:vml" Requires="v">
                <p:oleObj spid="_x0000_s104451" name="Equation" r:id="rId5" imgW="1409088" imgH="431613" progId="Equation.DSMT4">
                  <p:embed/>
                </p:oleObj>
              </mc:Choice>
              <mc:Fallback>
                <p:oleObj name="Equation" r:id="rId5" imgW="1409088" imgH="4316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501" y="1484313"/>
                        <a:ext cx="2720975"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29" name="Object 6"/>
          <p:cNvGraphicFramePr>
            <a:graphicFrameLocks noChangeAspect="1"/>
          </p:cNvGraphicFramePr>
          <p:nvPr/>
        </p:nvGraphicFramePr>
        <p:xfrm>
          <a:off x="3719514" y="4797425"/>
          <a:ext cx="5545137" cy="1625600"/>
        </p:xfrm>
        <a:graphic>
          <a:graphicData uri="http://schemas.openxmlformats.org/presentationml/2006/ole">
            <mc:AlternateContent xmlns:mc="http://schemas.openxmlformats.org/markup-compatibility/2006">
              <mc:Choice xmlns:v="urn:schemas-microsoft-com:vml" Requires="v">
                <p:oleObj spid="_x0000_s104452" name="Equation" r:id="rId7" imgW="2425700" imgH="711200" progId="Equation.DSMT4">
                  <p:embed/>
                </p:oleObj>
              </mc:Choice>
              <mc:Fallback>
                <p:oleObj name="Equation" r:id="rId7" imgW="2425700" imgH="71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4" y="4797425"/>
                        <a:ext cx="5545137"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30" name="Rectangle 7"/>
          <p:cNvSpPr>
            <a:spLocks noChangeArrowheads="1"/>
          </p:cNvSpPr>
          <p:nvPr/>
        </p:nvSpPr>
        <p:spPr bwMode="auto">
          <a:xfrm>
            <a:off x="1992314" y="4294188"/>
            <a:ext cx="178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b="0">
                <a:latin typeface="华文中宋" pitchFamily="2" charset="-122"/>
                <a:ea typeface="华文中宋" pitchFamily="2" charset="-122"/>
              </a:rPr>
              <a:t>3) </a:t>
            </a:r>
            <a:r>
              <a:rPr lang="zh-CN" altLang="en-US" b="0">
                <a:latin typeface="华文中宋" pitchFamily="2" charset="-122"/>
                <a:ea typeface="华文中宋" pitchFamily="2" charset="-122"/>
              </a:rPr>
              <a:t>光电过程</a:t>
            </a:r>
          </a:p>
        </p:txBody>
      </p:sp>
    </p:spTree>
    <p:extLst>
      <p:ext uri="{BB962C8B-B14F-4D97-AF65-F5344CB8AC3E}">
        <p14:creationId xmlns:p14="http://schemas.microsoft.com/office/powerpoint/2010/main" val="13017507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body" sz="half" idx="4294967295"/>
          </p:nvPr>
        </p:nvSpPr>
        <p:spPr>
          <a:xfrm>
            <a:off x="1981200" y="1600201"/>
            <a:ext cx="4033838" cy="4525963"/>
          </a:xfrm>
        </p:spPr>
        <p:txBody>
          <a:bodyPr/>
          <a:lstStyle/>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p:txBody>
      </p:sp>
      <p:graphicFrame>
        <p:nvGraphicFramePr>
          <p:cNvPr id="78851" name="Object 2"/>
          <p:cNvGraphicFramePr>
            <a:graphicFrameLocks noGrp="1" noChangeAspect="1"/>
          </p:cNvGraphicFramePr>
          <p:nvPr>
            <p:ph sz="quarter" idx="4294967295"/>
          </p:nvPr>
        </p:nvGraphicFramePr>
        <p:xfrm>
          <a:off x="2495550" y="981075"/>
          <a:ext cx="7200900" cy="431800"/>
        </p:xfrm>
        <a:graphic>
          <a:graphicData uri="http://schemas.openxmlformats.org/presentationml/2006/ole">
            <mc:AlternateContent xmlns:mc="http://schemas.openxmlformats.org/markup-compatibility/2006">
              <mc:Choice xmlns:v="urn:schemas-microsoft-com:vml" Requires="v">
                <p:oleObj spid="_x0000_s105474" name="Equation" r:id="rId3" imgW="3136900" imgH="203200" progId="Equation.DSMT4">
                  <p:embed/>
                </p:oleObj>
              </mc:Choice>
              <mc:Fallback>
                <p:oleObj name="Equation" r:id="rId3" imgW="3136900" imgH="203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981075"/>
                        <a:ext cx="72009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2" name="Object 3"/>
          <p:cNvGraphicFramePr>
            <a:graphicFrameLocks noChangeAspect="1"/>
          </p:cNvGraphicFramePr>
          <p:nvPr/>
        </p:nvGraphicFramePr>
        <p:xfrm>
          <a:off x="2495550" y="404814"/>
          <a:ext cx="5029200" cy="498475"/>
        </p:xfrm>
        <a:graphic>
          <a:graphicData uri="http://schemas.openxmlformats.org/presentationml/2006/ole">
            <mc:AlternateContent xmlns:mc="http://schemas.openxmlformats.org/markup-compatibility/2006">
              <mc:Choice xmlns:v="urn:schemas-microsoft-com:vml" Requires="v">
                <p:oleObj spid="_x0000_s105475" name="Equation" r:id="rId5" imgW="1777229" imgH="203112" progId="Equation.DSMT4">
                  <p:embed/>
                </p:oleObj>
              </mc:Choice>
              <mc:Fallback>
                <p:oleObj name="Equation" r:id="rId5" imgW="1777229"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404814"/>
                        <a:ext cx="50292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3" name="Object 4"/>
          <p:cNvGraphicFramePr>
            <a:graphicFrameLocks noGrp="1" noChangeAspect="1"/>
          </p:cNvGraphicFramePr>
          <p:nvPr>
            <p:ph sz="quarter" idx="4294967295"/>
          </p:nvPr>
        </p:nvGraphicFramePr>
        <p:xfrm>
          <a:off x="2566988" y="1484314"/>
          <a:ext cx="4648200" cy="433387"/>
        </p:xfrm>
        <a:graphic>
          <a:graphicData uri="http://schemas.openxmlformats.org/presentationml/2006/ole">
            <mc:AlternateContent xmlns:mc="http://schemas.openxmlformats.org/markup-compatibility/2006">
              <mc:Choice xmlns:v="urn:schemas-microsoft-com:vml" Requires="v">
                <p:oleObj spid="_x0000_s105476" name="Equation" r:id="rId7" imgW="1803400" imgH="203200" progId="Equation.DSMT4">
                  <p:embed/>
                </p:oleObj>
              </mc:Choice>
              <mc:Fallback>
                <p:oleObj name="Equation" r:id="rId7" imgW="18034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988" y="1484314"/>
                        <a:ext cx="46482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4" name="Object 5"/>
          <p:cNvGraphicFramePr>
            <a:graphicFrameLocks noChangeAspect="1"/>
          </p:cNvGraphicFramePr>
          <p:nvPr/>
        </p:nvGraphicFramePr>
        <p:xfrm>
          <a:off x="4511675" y="2133601"/>
          <a:ext cx="2209800" cy="498475"/>
        </p:xfrm>
        <a:graphic>
          <a:graphicData uri="http://schemas.openxmlformats.org/presentationml/2006/ole">
            <mc:AlternateContent xmlns:mc="http://schemas.openxmlformats.org/markup-compatibility/2006">
              <mc:Choice xmlns:v="urn:schemas-microsoft-com:vml" Requires="v">
                <p:oleObj spid="_x0000_s105477" name="Equation" r:id="rId9" imgW="787058" imgH="177723" progId="Equation.DSMT4">
                  <p:embed/>
                </p:oleObj>
              </mc:Choice>
              <mc:Fallback>
                <p:oleObj name="Equation" r:id="rId9" imgW="787058" imgH="17772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1675" y="2133601"/>
                        <a:ext cx="2209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5" name="Object 6"/>
          <p:cNvGraphicFramePr>
            <a:graphicFrameLocks noChangeAspect="1"/>
          </p:cNvGraphicFramePr>
          <p:nvPr/>
        </p:nvGraphicFramePr>
        <p:xfrm>
          <a:off x="4511675" y="2708275"/>
          <a:ext cx="2209800" cy="484188"/>
        </p:xfrm>
        <a:graphic>
          <a:graphicData uri="http://schemas.openxmlformats.org/presentationml/2006/ole">
            <mc:AlternateContent xmlns:mc="http://schemas.openxmlformats.org/markup-compatibility/2006">
              <mc:Choice xmlns:v="urn:schemas-microsoft-com:vml" Requires="v">
                <p:oleObj spid="_x0000_s105478" name="Equation" r:id="rId11" imgW="812447" imgH="177723" progId="Equation.DSMT4">
                  <p:embed/>
                </p:oleObj>
              </mc:Choice>
              <mc:Fallback>
                <p:oleObj name="Equation" r:id="rId11" imgW="812447" imgH="177723"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1675" y="2708275"/>
                        <a:ext cx="220980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6" name="Rectangle 9"/>
          <p:cNvSpPr>
            <a:spLocks noChangeArrowheads="1"/>
          </p:cNvSpPr>
          <p:nvPr/>
        </p:nvSpPr>
        <p:spPr bwMode="auto">
          <a:xfrm>
            <a:off x="2063751" y="3429000"/>
            <a:ext cx="388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4) </a:t>
            </a:r>
            <a:r>
              <a:rPr lang="zh-CN" altLang="en-US">
                <a:latin typeface="华文中宋" pitchFamily="2" charset="-122"/>
                <a:ea typeface="华文中宋" pitchFamily="2" charset="-122"/>
              </a:rPr>
              <a:t>电流比与波长对应关系</a:t>
            </a:r>
          </a:p>
        </p:txBody>
      </p:sp>
      <p:graphicFrame>
        <p:nvGraphicFramePr>
          <p:cNvPr id="78857" name="Object 2"/>
          <p:cNvGraphicFramePr>
            <a:graphicFrameLocks noChangeAspect="1"/>
          </p:cNvGraphicFramePr>
          <p:nvPr/>
        </p:nvGraphicFramePr>
        <p:xfrm>
          <a:off x="2927350" y="3860800"/>
          <a:ext cx="6337300" cy="1570038"/>
        </p:xfrm>
        <a:graphic>
          <a:graphicData uri="http://schemas.openxmlformats.org/presentationml/2006/ole">
            <mc:AlternateContent xmlns:mc="http://schemas.openxmlformats.org/markup-compatibility/2006">
              <mc:Choice xmlns:v="urn:schemas-microsoft-com:vml" Requires="v">
                <p:oleObj spid="_x0000_s105479" name="Equation" r:id="rId13" imgW="2451100" imgH="622300" progId="Equation.DSMT4">
                  <p:embed/>
                </p:oleObj>
              </mc:Choice>
              <mc:Fallback>
                <p:oleObj name="Equation" r:id="rId13" imgW="2451100" imgH="6223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7350" y="3860800"/>
                        <a:ext cx="63373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8" name="Object 3"/>
          <p:cNvGraphicFramePr>
            <a:graphicFrameLocks noChangeAspect="1"/>
          </p:cNvGraphicFramePr>
          <p:nvPr/>
        </p:nvGraphicFramePr>
        <p:xfrm>
          <a:off x="2782888" y="5661026"/>
          <a:ext cx="2259012" cy="1006475"/>
        </p:xfrm>
        <a:graphic>
          <a:graphicData uri="http://schemas.openxmlformats.org/presentationml/2006/ole">
            <mc:AlternateContent xmlns:mc="http://schemas.openxmlformats.org/markup-compatibility/2006">
              <mc:Choice xmlns:v="urn:schemas-microsoft-com:vml" Requires="v">
                <p:oleObj spid="_x0000_s105480" name="Equation" r:id="rId15" imgW="787058" imgH="393529" progId="Equation.DSMT4">
                  <p:embed/>
                </p:oleObj>
              </mc:Choice>
              <mc:Fallback>
                <p:oleObj name="Equation" r:id="rId15" imgW="787058" imgH="39352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82888" y="5661026"/>
                        <a:ext cx="22590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9" name="Text Box 12"/>
          <p:cNvSpPr txBox="1">
            <a:spLocks noChangeArrowheads="1"/>
          </p:cNvSpPr>
          <p:nvPr/>
        </p:nvSpPr>
        <p:spPr bwMode="auto">
          <a:xfrm>
            <a:off x="1755775" y="5703888"/>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800" b="0">
                <a:ea typeface="华文中宋" pitchFamily="2" charset="-122"/>
              </a:rPr>
              <a:t>即：</a:t>
            </a:r>
          </a:p>
        </p:txBody>
      </p:sp>
    </p:spTree>
    <p:extLst>
      <p:ext uri="{BB962C8B-B14F-4D97-AF65-F5344CB8AC3E}">
        <p14:creationId xmlns:p14="http://schemas.microsoft.com/office/powerpoint/2010/main" val="1713203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a:xfrm>
            <a:off x="2063750" y="769745"/>
            <a:ext cx="8218488" cy="5538981"/>
          </a:xfrm>
          <a:ln>
            <a:solidFill>
              <a:srgbClr val="FF0000"/>
            </a:solidFill>
          </a:ln>
        </p:spPr>
        <p:txBody>
          <a:bodyPr>
            <a:noAutofit/>
          </a:bodyPr>
          <a:lstStyle/>
          <a:p>
            <a:pPr marL="0" indent="0">
              <a:lnSpc>
                <a:spcPts val="4000"/>
              </a:lnSpc>
            </a:pPr>
            <a:r>
              <a:rPr lang="zh-CN" altLang="en-US" sz="2000" b="1" dirty="0">
                <a:solidFill>
                  <a:srgbClr val="FF0000"/>
                </a:solidFill>
                <a:latin typeface="华文中宋" pitchFamily="2" charset="-122"/>
                <a:ea typeface="华文中宋" pitchFamily="2" charset="-122"/>
              </a:rPr>
              <a:t>个人简历：</a:t>
            </a:r>
            <a:r>
              <a:rPr lang="zh-CN" altLang="en-US" sz="2000" b="1" dirty="0">
                <a:latin typeface="华文中宋" pitchFamily="2" charset="-122"/>
                <a:ea typeface="华文中宋" pitchFamily="2" charset="-122"/>
              </a:rPr>
              <a:t>博士，讲师</a:t>
            </a:r>
            <a:endParaRPr lang="en-US" altLang="zh-CN" sz="2000" b="1" dirty="0">
              <a:latin typeface="华文中宋" pitchFamily="2" charset="-122"/>
              <a:ea typeface="华文中宋" pitchFamily="2" charset="-122"/>
            </a:endParaRPr>
          </a:p>
          <a:p>
            <a:pPr marL="0" indent="0">
              <a:lnSpc>
                <a:spcPts val="4000"/>
              </a:lnSpc>
              <a:buNone/>
            </a:pPr>
            <a:r>
              <a:rPr lang="en-US" altLang="zh-CN" sz="2000" b="1" dirty="0">
                <a:latin typeface="华文中宋" pitchFamily="2" charset="-122"/>
                <a:ea typeface="华文中宋" pitchFamily="2" charset="-122"/>
              </a:rPr>
              <a:t>         </a:t>
            </a:r>
            <a:r>
              <a:rPr lang="zh-CN" altLang="en-US" sz="2000" b="1" dirty="0">
                <a:latin typeface="华文中宋" pitchFamily="2" charset="-122"/>
                <a:ea typeface="华文中宋" pitchFamily="2" charset="-122"/>
              </a:rPr>
              <a:t>现主要从事研究方向：无线通信、物联网</a:t>
            </a:r>
            <a:endParaRPr lang="en-US" altLang="zh-CN" sz="2000" b="1" dirty="0">
              <a:latin typeface="华文中宋" pitchFamily="2" charset="-122"/>
              <a:ea typeface="华文中宋" pitchFamily="2" charset="-122"/>
            </a:endParaRPr>
          </a:p>
          <a:p>
            <a:pPr marL="0" indent="0">
              <a:lnSpc>
                <a:spcPts val="4000"/>
              </a:lnSpc>
            </a:pPr>
            <a:r>
              <a:rPr lang="zh-CN" altLang="en-US" sz="2000" b="1" dirty="0">
                <a:solidFill>
                  <a:srgbClr val="FF0000"/>
                </a:solidFill>
                <a:latin typeface="华文中宋" pitchFamily="2" charset="-122"/>
                <a:ea typeface="华文中宋" pitchFamily="2" charset="-122"/>
              </a:rPr>
              <a:t>课程性质：</a:t>
            </a:r>
            <a:r>
              <a:rPr lang="zh-CN" altLang="zh-CN" sz="2000" b="1" dirty="0">
                <a:latin typeface="华文中宋" pitchFamily="2" charset="-122"/>
                <a:ea typeface="华文中宋" pitchFamily="2" charset="-122"/>
              </a:rPr>
              <a:t>本课程内容涉及不同被测量的传感器的传感原理和设计以及信息处理应用。通过传感器基础理论的学习以及对物理传感器、压力传感器、光纤传感器、磁光磁电传感器和化学和生物传感器等不同传感器的学习，使学生掌握传感器的基本理论、掌握针对不同信源信息采集获取的思路和方法、掌握典型传感器的构成原理，掌握传感器应用系统的设计思路。培养学生综合应用多学科知识解决工程问题的能力</a:t>
            </a:r>
          </a:p>
        </p:txBody>
      </p:sp>
      <p:sp>
        <p:nvSpPr>
          <p:cNvPr id="6147" name="TextBox 3"/>
          <p:cNvSpPr txBox="1">
            <a:spLocks noChangeArrowheads="1"/>
          </p:cNvSpPr>
          <p:nvPr/>
        </p:nvSpPr>
        <p:spPr bwMode="auto">
          <a:xfrm>
            <a:off x="4799856" y="184970"/>
            <a:ext cx="23294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b="1" dirty="0"/>
              <a:t> </a:t>
            </a:r>
            <a:r>
              <a:rPr lang="zh-CN" altLang="en-US" b="1" dirty="0">
                <a:solidFill>
                  <a:srgbClr val="0000CC"/>
                </a:solidFill>
                <a:ea typeface="华文中宋" pitchFamily="2" charset="-122"/>
              </a:rPr>
              <a:t>课程介绍：</a:t>
            </a:r>
          </a:p>
        </p:txBody>
      </p:sp>
    </p:spTree>
    <p:extLst>
      <p:ext uri="{BB962C8B-B14F-4D97-AF65-F5344CB8AC3E}">
        <p14:creationId xmlns:p14="http://schemas.microsoft.com/office/powerpoint/2010/main" val="3413791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内容占位符 2"/>
          <p:cNvSpPr>
            <a:spLocks noGrp="1"/>
          </p:cNvSpPr>
          <p:nvPr>
            <p:ph idx="1"/>
          </p:nvPr>
        </p:nvSpPr>
        <p:spPr>
          <a:xfrm>
            <a:off x="1981200" y="642939"/>
            <a:ext cx="8229600" cy="5487987"/>
          </a:xfrm>
        </p:spPr>
        <p:txBody>
          <a:bodyPr>
            <a:normAutofit lnSpcReduction="10000"/>
          </a:bodyPr>
          <a:lstStyle/>
          <a:p>
            <a:pPr eaLnBrk="1" hangingPunct="1">
              <a:lnSpc>
                <a:spcPct val="80000"/>
              </a:lnSpc>
              <a:buFont typeface="Wingdings"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被测量：</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电工量：</a:t>
            </a:r>
            <a:r>
              <a:rPr lang="zh-CN" altLang="en-US" sz="2400" b="1" dirty="0">
                <a:latin typeface="微软雅黑" panose="020B0503020204020204" pitchFamily="34" charset="-122"/>
                <a:ea typeface="微软雅黑" panose="020B0503020204020204" pitchFamily="34" charset="-122"/>
              </a:rPr>
              <a:t>电压  电流  电功率  电阻  电容  频率  磁场强度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磁场密度</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热工量：</a:t>
            </a:r>
            <a:r>
              <a:rPr lang="zh-CN" altLang="en-US" sz="2400" b="1" dirty="0">
                <a:latin typeface="微软雅黑" panose="020B0503020204020204" pitchFamily="34" charset="-122"/>
                <a:ea typeface="微软雅黑" panose="020B0503020204020204" pitchFamily="34" charset="-122"/>
              </a:rPr>
              <a:t>温度  热量  比热容  热流  热分布  压力  压差 </a:t>
            </a:r>
          </a:p>
          <a:p>
            <a:pPr eaLnBrk="1" hangingPunct="1">
              <a:lnSpc>
                <a:spcPct val="80000"/>
              </a:lnSpc>
              <a:buFont typeface="Arial" pitchFamily="34" charset="0"/>
              <a:buNone/>
            </a:pPr>
            <a:r>
              <a:rPr lang="zh-CN" altLang="en-US" sz="2400" b="1" dirty="0">
                <a:latin typeface="微软雅黑" panose="020B0503020204020204" pitchFamily="34" charset="-122"/>
                <a:ea typeface="微软雅黑" panose="020B0503020204020204" pitchFamily="34" charset="-122"/>
              </a:rPr>
              <a:t>                         真空度  流量  流速   物位  液位  界面</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机械量：</a:t>
            </a:r>
            <a:r>
              <a:rPr lang="zh-CN" altLang="en-US" sz="2400" b="1" dirty="0">
                <a:latin typeface="微软雅黑" panose="020B0503020204020204" pitchFamily="34" charset="-122"/>
                <a:ea typeface="微软雅黑" panose="020B0503020204020204" pitchFamily="34" charset="-122"/>
              </a:rPr>
              <a:t>位移  形状  力  应力  力矩  重量  </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质量   转速  线速度   加速度   </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震动   噪声</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物性和成分： </a:t>
            </a:r>
            <a:r>
              <a:rPr lang="zh-CN" altLang="en-US" sz="2400" b="1" dirty="0">
                <a:latin typeface="微软雅黑" panose="020B0503020204020204" pitchFamily="34" charset="-122"/>
                <a:ea typeface="微软雅黑" panose="020B0503020204020204" pitchFamily="34" charset="-122"/>
              </a:rPr>
              <a:t>气体成分  液体成分  固体成分</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酸碱度   盐度   浓度   粘度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粒度   密度   比重</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光学量：</a:t>
            </a:r>
            <a:r>
              <a:rPr lang="zh-CN" altLang="en-US" sz="2400" b="1" dirty="0">
                <a:latin typeface="微软雅黑" panose="020B0503020204020204" pitchFamily="34" charset="-122"/>
                <a:ea typeface="微软雅黑" panose="020B0503020204020204" pitchFamily="34" charset="-122"/>
              </a:rPr>
              <a:t>光强   光通量   光照度   辐射能量</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状态量：</a:t>
            </a:r>
            <a:r>
              <a:rPr lang="zh-CN" altLang="en-US" sz="2400" b="1" dirty="0">
                <a:latin typeface="微软雅黑" panose="020B0503020204020204" pitchFamily="34" charset="-122"/>
                <a:ea typeface="微软雅黑" panose="020B0503020204020204" pitchFamily="34" charset="-122"/>
              </a:rPr>
              <a:t>颜色   透明度   磨损量   裂纹   缺陷</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表面质量</a:t>
            </a:r>
          </a:p>
        </p:txBody>
      </p:sp>
    </p:spTree>
    <p:extLst>
      <p:ext uri="{BB962C8B-B14F-4D97-AF65-F5344CB8AC3E}">
        <p14:creationId xmlns:p14="http://schemas.microsoft.com/office/powerpoint/2010/main" val="178829868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body" sz="half" idx="4294967295"/>
          </p:nvPr>
        </p:nvSpPr>
        <p:spPr>
          <a:xfrm>
            <a:off x="2566989" y="765176"/>
            <a:ext cx="2962275" cy="676275"/>
          </a:xfrm>
        </p:spPr>
        <p:txBody>
          <a:bodyPr/>
          <a:lstStyle/>
          <a:p>
            <a:pPr>
              <a:buFont typeface="Arial" charset="0"/>
              <a:buNone/>
            </a:pPr>
            <a:r>
              <a:rPr lang="zh-CN" altLang="en-US" b="1">
                <a:ea typeface="华文中宋" pitchFamily="2" charset="-122"/>
              </a:rPr>
              <a:t>做出其关系</a:t>
            </a:r>
          </a:p>
        </p:txBody>
      </p:sp>
      <p:graphicFrame>
        <p:nvGraphicFramePr>
          <p:cNvPr id="79875" name="Object 2"/>
          <p:cNvGraphicFramePr>
            <a:graphicFrameLocks noGrp="1" noChangeAspect="1"/>
          </p:cNvGraphicFramePr>
          <p:nvPr>
            <p:ph sz="half" idx="4294967295"/>
          </p:nvPr>
        </p:nvGraphicFramePr>
        <p:xfrm>
          <a:off x="3792538" y="1700214"/>
          <a:ext cx="4679950" cy="3521075"/>
        </p:xfrm>
        <a:graphic>
          <a:graphicData uri="http://schemas.openxmlformats.org/presentationml/2006/ole">
            <mc:AlternateContent xmlns:mc="http://schemas.openxmlformats.org/markup-compatibility/2006">
              <mc:Choice xmlns:v="urn:schemas-microsoft-com:vml" Requires="v">
                <p:oleObj spid="_x0000_s106498" name="Visio" r:id="rId3" imgW="2806232" imgH="2622022" progId="Visio.Drawing.11">
                  <p:embed/>
                </p:oleObj>
              </mc:Choice>
              <mc:Fallback>
                <p:oleObj name="Visio" r:id="rId3" imgW="2806232" imgH="262202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1700214"/>
                        <a:ext cx="4679950" cy="352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564627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7053" y="230834"/>
            <a:ext cx="8905020" cy="461665"/>
          </a:xfrm>
          <a:prstGeom prst="rect">
            <a:avLst/>
          </a:prstGeom>
        </p:spPr>
        <p:txBody>
          <a:bodyPr wrap="square">
            <a:spAutoFit/>
          </a:bodyPr>
          <a:lstStyle/>
          <a:p>
            <a:r>
              <a:rPr lang="zh-CN" altLang="en-US" sz="2400" b="1" dirty="0">
                <a:solidFill>
                  <a:srgbClr val="FF0000"/>
                </a:solidFill>
              </a:rPr>
              <a:t>最新科技       </a:t>
            </a:r>
            <a:r>
              <a:rPr lang="zh-CN" altLang="en-US" sz="1600" b="1" dirty="0"/>
              <a:t>发布时间：</a:t>
            </a:r>
            <a:r>
              <a:rPr lang="en-US" altLang="zh-CN" sz="1600" b="1" dirty="0"/>
              <a:t>2017-03-12 16:13</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736" y="1271580"/>
            <a:ext cx="2749421" cy="206206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151" y="3976767"/>
            <a:ext cx="2892519" cy="216938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135" y="1243787"/>
            <a:ext cx="2714625" cy="203835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523" y="1229502"/>
            <a:ext cx="2771775" cy="2066925"/>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5689" y="4002217"/>
            <a:ext cx="2887751" cy="2079015"/>
          </a:xfrm>
          <a:prstGeom prst="rect">
            <a:avLst/>
          </a:prstGeom>
        </p:spPr>
      </p:pic>
      <p:sp>
        <p:nvSpPr>
          <p:cNvPr id="11" name="矩形 10"/>
          <p:cNvSpPr/>
          <p:nvPr/>
        </p:nvSpPr>
        <p:spPr>
          <a:xfrm>
            <a:off x="4605178" y="6311702"/>
            <a:ext cx="3211135" cy="369332"/>
          </a:xfrm>
          <a:prstGeom prst="rect">
            <a:avLst/>
          </a:prstGeom>
        </p:spPr>
        <p:txBody>
          <a:bodyPr wrap="none">
            <a:spAutoFit/>
          </a:bodyPr>
          <a:lstStyle/>
          <a:p>
            <a:r>
              <a:rPr lang="zh-CN" altLang="en-US" b="1" dirty="0">
                <a:solidFill>
                  <a:srgbClr val="0000CC"/>
                </a:solidFill>
              </a:rPr>
              <a:t>时速超过</a:t>
            </a:r>
            <a:r>
              <a:rPr lang="en-US" altLang="zh-CN" b="1" dirty="0">
                <a:solidFill>
                  <a:srgbClr val="0000CC"/>
                </a:solidFill>
              </a:rPr>
              <a:t>29</a:t>
            </a:r>
            <a:r>
              <a:rPr lang="zh-CN" altLang="en-US" b="1" dirty="0">
                <a:solidFill>
                  <a:srgbClr val="0000CC"/>
                </a:solidFill>
              </a:rPr>
              <a:t>英里的猎豹机器人</a:t>
            </a:r>
          </a:p>
        </p:txBody>
      </p:sp>
      <p:sp>
        <p:nvSpPr>
          <p:cNvPr id="12" name="矩形 11"/>
          <p:cNvSpPr/>
          <p:nvPr/>
        </p:nvSpPr>
        <p:spPr>
          <a:xfrm>
            <a:off x="1481194" y="3296426"/>
            <a:ext cx="2954655" cy="369332"/>
          </a:xfrm>
          <a:prstGeom prst="rect">
            <a:avLst/>
          </a:prstGeom>
        </p:spPr>
        <p:txBody>
          <a:bodyPr wrap="none">
            <a:spAutoFit/>
          </a:bodyPr>
          <a:lstStyle/>
          <a:p>
            <a:r>
              <a:rPr lang="zh-CN" altLang="en-US" b="1" dirty="0">
                <a:solidFill>
                  <a:srgbClr val="0000CC"/>
                </a:solidFill>
              </a:rPr>
              <a:t>陪你一起散步的双足机器人</a:t>
            </a:r>
          </a:p>
        </p:txBody>
      </p:sp>
      <p:sp>
        <p:nvSpPr>
          <p:cNvPr id="13" name="矩形 12"/>
          <p:cNvSpPr/>
          <p:nvPr/>
        </p:nvSpPr>
        <p:spPr>
          <a:xfrm>
            <a:off x="2301931" y="6330820"/>
            <a:ext cx="1620957" cy="369332"/>
          </a:xfrm>
          <a:prstGeom prst="rect">
            <a:avLst/>
          </a:prstGeom>
        </p:spPr>
        <p:txBody>
          <a:bodyPr wrap="none">
            <a:spAutoFit/>
          </a:bodyPr>
          <a:lstStyle/>
          <a:p>
            <a:r>
              <a:rPr lang="zh-CN" altLang="en-US" b="1" dirty="0">
                <a:solidFill>
                  <a:srgbClr val="0000CC"/>
                </a:solidFill>
              </a:rPr>
              <a:t>踢不倒的</a:t>
            </a:r>
            <a:r>
              <a:rPr lang="en-US" altLang="zh-CN" b="1" dirty="0">
                <a:solidFill>
                  <a:srgbClr val="0000CC"/>
                </a:solidFill>
              </a:rPr>
              <a:t>Spot</a:t>
            </a:r>
            <a:endParaRPr lang="zh-CN" altLang="en-US" b="1" dirty="0">
              <a:solidFill>
                <a:srgbClr val="0000CC"/>
              </a:solidFill>
            </a:endParaRPr>
          </a:p>
        </p:txBody>
      </p:sp>
      <p:sp>
        <p:nvSpPr>
          <p:cNvPr id="14" name="矩形 13"/>
          <p:cNvSpPr/>
          <p:nvPr/>
        </p:nvSpPr>
        <p:spPr>
          <a:xfrm>
            <a:off x="4824167" y="3296426"/>
            <a:ext cx="2567495" cy="369332"/>
          </a:xfrm>
          <a:prstGeom prst="rect">
            <a:avLst/>
          </a:prstGeom>
        </p:spPr>
        <p:txBody>
          <a:bodyPr wrap="square">
            <a:spAutoFit/>
          </a:bodyPr>
          <a:lstStyle/>
          <a:p>
            <a:r>
              <a:rPr lang="zh-CN" altLang="en-US" b="1" dirty="0">
                <a:solidFill>
                  <a:srgbClr val="0000CC"/>
                </a:solidFill>
              </a:rPr>
              <a:t>能穿过障碍物的动物</a:t>
            </a:r>
          </a:p>
        </p:txBody>
      </p:sp>
      <p:sp>
        <p:nvSpPr>
          <p:cNvPr id="15" name="矩形 14"/>
          <p:cNvSpPr/>
          <p:nvPr/>
        </p:nvSpPr>
        <p:spPr>
          <a:xfrm>
            <a:off x="7947972" y="3333646"/>
            <a:ext cx="2108468" cy="369332"/>
          </a:xfrm>
          <a:prstGeom prst="rect">
            <a:avLst/>
          </a:prstGeom>
        </p:spPr>
        <p:txBody>
          <a:bodyPr wrap="square">
            <a:spAutoFit/>
          </a:bodyPr>
          <a:lstStyle/>
          <a:p>
            <a:pPr algn="ctr"/>
            <a:r>
              <a:rPr lang="zh-CN" altLang="en-US" dirty="0">
                <a:solidFill>
                  <a:srgbClr val="0000CC"/>
                </a:solidFill>
                <a:latin typeface="华文中宋" panose="02010600040101010101" pitchFamily="2" charset="-122"/>
              </a:rPr>
              <a:t>纵跃</a:t>
            </a:r>
            <a:r>
              <a:rPr lang="en-US" altLang="zh-CN" dirty="0">
                <a:solidFill>
                  <a:srgbClr val="0000CC"/>
                </a:solidFill>
                <a:latin typeface="华文中宋" panose="02010600040101010101" pitchFamily="2" charset="-122"/>
              </a:rPr>
              <a:t>1.2m</a:t>
            </a:r>
            <a:r>
              <a:rPr lang="zh-CN" altLang="en-US" dirty="0">
                <a:solidFill>
                  <a:srgbClr val="0000CC"/>
                </a:solidFill>
                <a:latin typeface="华文中宋" panose="02010600040101010101" pitchFamily="2" charset="-122"/>
              </a:rPr>
              <a:t>机器人</a:t>
            </a:r>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3688" y="3976767"/>
            <a:ext cx="2728924" cy="2169389"/>
          </a:xfrm>
          <a:prstGeom prst="rect">
            <a:avLst/>
          </a:prstGeom>
        </p:spPr>
      </p:pic>
      <p:sp>
        <p:nvSpPr>
          <p:cNvPr id="4" name="TextBox 3"/>
          <p:cNvSpPr txBox="1"/>
          <p:nvPr/>
        </p:nvSpPr>
        <p:spPr>
          <a:xfrm>
            <a:off x="8617386" y="6186305"/>
            <a:ext cx="1338828" cy="369332"/>
          </a:xfrm>
          <a:prstGeom prst="rect">
            <a:avLst/>
          </a:prstGeom>
          <a:noFill/>
        </p:spPr>
        <p:txBody>
          <a:bodyPr wrap="none" rtlCol="0">
            <a:spAutoFit/>
          </a:bodyPr>
          <a:lstStyle/>
          <a:p>
            <a:r>
              <a:rPr lang="zh-CN" altLang="en-US" dirty="0">
                <a:solidFill>
                  <a:srgbClr val="0000CC"/>
                </a:solidFill>
              </a:rPr>
              <a:t>搬运机器人</a:t>
            </a:r>
          </a:p>
        </p:txBody>
      </p:sp>
    </p:spTree>
    <p:extLst>
      <p:ext uri="{BB962C8B-B14F-4D97-AF65-F5344CB8AC3E}">
        <p14:creationId xmlns:p14="http://schemas.microsoft.com/office/powerpoint/2010/main" val="10730636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6" name="Text Box 4"/>
          <p:cNvSpPr txBox="1">
            <a:spLocks noChangeArrowheads="1"/>
          </p:cNvSpPr>
          <p:nvPr/>
        </p:nvSpPr>
        <p:spPr bwMode="auto">
          <a:xfrm>
            <a:off x="2259014" y="352425"/>
            <a:ext cx="21739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7</a:t>
            </a:r>
            <a:r>
              <a:rPr lang="zh-CN" altLang="en-US">
                <a:solidFill>
                  <a:srgbClr val="FF0000"/>
                </a:solidFill>
                <a:latin typeface="华文中宋" pitchFamily="2" charset="-122"/>
                <a:ea typeface="华文中宋" pitchFamily="2" charset="-122"/>
              </a:rPr>
              <a:t>、光电闸流晶体管</a:t>
            </a:r>
          </a:p>
        </p:txBody>
      </p:sp>
      <p:sp>
        <p:nvSpPr>
          <p:cNvPr id="924677" name="Text Box 5"/>
          <p:cNvSpPr txBox="1">
            <a:spLocks noChangeArrowheads="1"/>
          </p:cNvSpPr>
          <p:nvPr/>
        </p:nvSpPr>
        <p:spPr bwMode="auto">
          <a:xfrm>
            <a:off x="2495551" y="1268414"/>
            <a:ext cx="1681163"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Arial" pitchFamily="34" charset="0"/>
                <a:ea typeface="宋体" pitchFamily="2" charset="-122"/>
              </a:rPr>
              <a:t> </a:t>
            </a:r>
            <a:r>
              <a:rPr lang="en-US" altLang="zh-CN" sz="2000">
                <a:latin typeface="华文中宋" pitchFamily="2" charset="-122"/>
                <a:ea typeface="华文中宋" pitchFamily="2" charset="-122"/>
              </a:rPr>
              <a:t>1</a:t>
            </a:r>
            <a:r>
              <a:rPr lang="zh-CN" altLang="en-US" sz="2000">
                <a:latin typeface="华文中宋" pitchFamily="2" charset="-122"/>
                <a:ea typeface="华文中宋" pitchFamily="2" charset="-122"/>
              </a:rPr>
              <a:t>）结构分析</a:t>
            </a:r>
          </a:p>
        </p:txBody>
      </p:sp>
      <p:sp>
        <p:nvSpPr>
          <p:cNvPr id="924678" name="Text Box 6"/>
          <p:cNvSpPr txBox="1">
            <a:spLocks noChangeArrowheads="1"/>
          </p:cNvSpPr>
          <p:nvPr/>
        </p:nvSpPr>
        <p:spPr bwMode="auto">
          <a:xfrm>
            <a:off x="2208213" y="765175"/>
            <a:ext cx="8135560"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dirty="0">
                <a:latin typeface="Arial" pitchFamily="34" charset="0"/>
                <a:ea typeface="华文中宋" pitchFamily="2" charset="-122"/>
              </a:rPr>
              <a:t>由入射光触发而导通的可控硅称为光电闸流晶体管，简称光</a:t>
            </a:r>
            <a:r>
              <a:rPr lang="zh-CN" altLang="en-US" sz="2000" dirty="0"/>
              <a:t>控晶</a:t>
            </a:r>
            <a:r>
              <a:rPr lang="zh-CN" altLang="en-US" sz="2000" dirty="0">
                <a:latin typeface="Arial" pitchFamily="34" charset="0"/>
                <a:ea typeface="华文中宋" pitchFamily="2" charset="-122"/>
              </a:rPr>
              <a:t>闸管。</a:t>
            </a:r>
            <a:endParaRPr lang="en-US" altLang="zh-CN" sz="2000" dirty="0">
              <a:latin typeface="Arial" pitchFamily="34" charset="0"/>
              <a:ea typeface="华文中宋" pitchFamily="2" charset="-122"/>
            </a:endParaRPr>
          </a:p>
        </p:txBody>
      </p:sp>
      <p:sp>
        <p:nvSpPr>
          <p:cNvPr id="924679" name="Rectangle 7"/>
          <p:cNvSpPr>
            <a:spLocks noChangeArrowheads="1"/>
          </p:cNvSpPr>
          <p:nvPr/>
        </p:nvSpPr>
        <p:spPr bwMode="auto">
          <a:xfrm>
            <a:off x="30718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80" name="Rectangle 8"/>
          <p:cNvSpPr>
            <a:spLocks noChangeArrowheads="1"/>
          </p:cNvSpPr>
          <p:nvPr/>
        </p:nvSpPr>
        <p:spPr bwMode="auto">
          <a:xfrm>
            <a:off x="30718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81" name="Rectangle 9"/>
          <p:cNvSpPr>
            <a:spLocks noChangeArrowheads="1"/>
          </p:cNvSpPr>
          <p:nvPr/>
        </p:nvSpPr>
        <p:spPr bwMode="auto">
          <a:xfrm>
            <a:off x="30718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82" name="Rectangle 10"/>
          <p:cNvSpPr>
            <a:spLocks noChangeArrowheads="1"/>
          </p:cNvSpPr>
          <p:nvPr/>
        </p:nvSpPr>
        <p:spPr bwMode="auto">
          <a:xfrm>
            <a:off x="30718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84" name="Line 12"/>
          <p:cNvSpPr>
            <a:spLocks noChangeShapeType="1"/>
          </p:cNvSpPr>
          <p:nvPr/>
        </p:nvSpPr>
        <p:spPr bwMode="auto">
          <a:xfrm flipV="1">
            <a:off x="33591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5" name="Line 13"/>
          <p:cNvSpPr>
            <a:spLocks noChangeShapeType="1"/>
          </p:cNvSpPr>
          <p:nvPr/>
        </p:nvSpPr>
        <p:spPr bwMode="auto">
          <a:xfrm>
            <a:off x="33591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7" name="Text Box 15"/>
          <p:cNvSpPr txBox="1">
            <a:spLocks noChangeArrowheads="1"/>
          </p:cNvSpPr>
          <p:nvPr/>
        </p:nvSpPr>
        <p:spPr bwMode="auto">
          <a:xfrm>
            <a:off x="2424113" y="1700213"/>
            <a:ext cx="869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A </a:t>
            </a:r>
            <a:r>
              <a:rPr lang="zh-CN" altLang="en-US">
                <a:solidFill>
                  <a:srgbClr val="FF0000"/>
                </a:solidFill>
                <a:latin typeface="华文中宋" pitchFamily="2" charset="-122"/>
                <a:ea typeface="华文中宋" pitchFamily="2" charset="-122"/>
              </a:rPr>
              <a:t>阳极</a:t>
            </a:r>
          </a:p>
        </p:txBody>
      </p:sp>
      <p:sp>
        <p:nvSpPr>
          <p:cNvPr id="924688" name="Line 16"/>
          <p:cNvSpPr>
            <a:spLocks noChangeShapeType="1"/>
          </p:cNvSpPr>
          <p:nvPr/>
        </p:nvSpPr>
        <p:spPr bwMode="auto">
          <a:xfrm flipH="1">
            <a:off x="26400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9" name="Text Box 17"/>
          <p:cNvSpPr txBox="1">
            <a:spLocks noChangeArrowheads="1"/>
          </p:cNvSpPr>
          <p:nvPr/>
        </p:nvSpPr>
        <p:spPr bwMode="auto">
          <a:xfrm>
            <a:off x="1524000" y="2852738"/>
            <a:ext cx="1125538"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G </a:t>
            </a:r>
            <a:r>
              <a:rPr lang="zh-CN" altLang="en-US">
                <a:solidFill>
                  <a:srgbClr val="FF0000"/>
                </a:solidFill>
                <a:latin typeface="华文中宋" pitchFamily="2" charset="-122"/>
                <a:ea typeface="华文中宋" pitchFamily="2" charset="-122"/>
              </a:rPr>
              <a:t>控制极</a:t>
            </a:r>
          </a:p>
        </p:txBody>
      </p:sp>
      <p:sp>
        <p:nvSpPr>
          <p:cNvPr id="924690" name="Text Box 18"/>
          <p:cNvSpPr txBox="1">
            <a:spLocks noChangeArrowheads="1"/>
          </p:cNvSpPr>
          <p:nvPr/>
        </p:nvSpPr>
        <p:spPr bwMode="auto">
          <a:xfrm>
            <a:off x="2424114" y="3716338"/>
            <a:ext cx="87947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K </a:t>
            </a:r>
            <a:r>
              <a:rPr lang="zh-CN" altLang="en-US">
                <a:solidFill>
                  <a:srgbClr val="FF0000"/>
                </a:solidFill>
                <a:latin typeface="华文中宋" pitchFamily="2" charset="-122"/>
                <a:ea typeface="华文中宋" pitchFamily="2" charset="-122"/>
              </a:rPr>
              <a:t>阴极</a:t>
            </a:r>
          </a:p>
        </p:txBody>
      </p:sp>
      <p:sp>
        <p:nvSpPr>
          <p:cNvPr id="924691" name="Rectangle 19"/>
          <p:cNvSpPr>
            <a:spLocks noChangeArrowheads="1"/>
          </p:cNvSpPr>
          <p:nvPr/>
        </p:nvSpPr>
        <p:spPr bwMode="auto">
          <a:xfrm>
            <a:off x="30718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92" name="Rectangle 20"/>
          <p:cNvSpPr>
            <a:spLocks noChangeArrowheads="1"/>
          </p:cNvSpPr>
          <p:nvPr/>
        </p:nvSpPr>
        <p:spPr bwMode="auto">
          <a:xfrm>
            <a:off x="30718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93" name="Rectangle 21"/>
          <p:cNvSpPr>
            <a:spLocks noChangeArrowheads="1"/>
          </p:cNvSpPr>
          <p:nvPr/>
        </p:nvSpPr>
        <p:spPr bwMode="auto">
          <a:xfrm>
            <a:off x="30718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94" name="Rectangle 22"/>
          <p:cNvSpPr>
            <a:spLocks noChangeArrowheads="1"/>
          </p:cNvSpPr>
          <p:nvPr/>
        </p:nvSpPr>
        <p:spPr bwMode="auto">
          <a:xfrm>
            <a:off x="30718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95" name="Line 23"/>
          <p:cNvSpPr>
            <a:spLocks noChangeShapeType="1"/>
          </p:cNvSpPr>
          <p:nvPr/>
        </p:nvSpPr>
        <p:spPr bwMode="auto">
          <a:xfrm flipV="1">
            <a:off x="33591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6" name="Line 24"/>
          <p:cNvSpPr>
            <a:spLocks noChangeShapeType="1"/>
          </p:cNvSpPr>
          <p:nvPr/>
        </p:nvSpPr>
        <p:spPr bwMode="auto">
          <a:xfrm>
            <a:off x="33591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7" name="Text Box 25"/>
          <p:cNvSpPr txBox="1">
            <a:spLocks noChangeArrowheads="1"/>
          </p:cNvSpPr>
          <p:nvPr/>
        </p:nvSpPr>
        <p:spPr bwMode="auto">
          <a:xfrm>
            <a:off x="2424113" y="1700213"/>
            <a:ext cx="869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A </a:t>
            </a:r>
            <a:r>
              <a:rPr lang="zh-CN" altLang="en-US">
                <a:solidFill>
                  <a:srgbClr val="FF0000"/>
                </a:solidFill>
                <a:latin typeface="华文中宋" pitchFamily="2" charset="-122"/>
                <a:ea typeface="华文中宋" pitchFamily="2" charset="-122"/>
              </a:rPr>
              <a:t>阳极</a:t>
            </a:r>
          </a:p>
        </p:txBody>
      </p:sp>
      <p:sp>
        <p:nvSpPr>
          <p:cNvPr id="924698" name="Line 26"/>
          <p:cNvSpPr>
            <a:spLocks noChangeShapeType="1"/>
          </p:cNvSpPr>
          <p:nvPr/>
        </p:nvSpPr>
        <p:spPr bwMode="auto">
          <a:xfrm flipH="1">
            <a:off x="26400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9" name="Text Box 27"/>
          <p:cNvSpPr txBox="1">
            <a:spLocks noChangeArrowheads="1"/>
          </p:cNvSpPr>
          <p:nvPr/>
        </p:nvSpPr>
        <p:spPr bwMode="auto">
          <a:xfrm>
            <a:off x="2424114" y="3716338"/>
            <a:ext cx="87947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K </a:t>
            </a:r>
            <a:r>
              <a:rPr lang="zh-CN" altLang="en-US">
                <a:solidFill>
                  <a:srgbClr val="FF0000"/>
                </a:solidFill>
                <a:latin typeface="华文中宋" pitchFamily="2" charset="-122"/>
                <a:ea typeface="华文中宋" pitchFamily="2" charset="-122"/>
              </a:rPr>
              <a:t>阴极</a:t>
            </a:r>
          </a:p>
        </p:txBody>
      </p:sp>
      <p:sp>
        <p:nvSpPr>
          <p:cNvPr id="924701" name="Rectangle 29"/>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02" name="Rectangle 30"/>
          <p:cNvSpPr>
            <a:spLocks noChangeArrowheads="1"/>
          </p:cNvSpPr>
          <p:nvPr/>
        </p:nvSpPr>
        <p:spPr bwMode="auto">
          <a:xfrm>
            <a:off x="45831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03" name="Rectangle 31"/>
          <p:cNvSpPr>
            <a:spLocks noChangeArrowheads="1"/>
          </p:cNvSpPr>
          <p:nvPr/>
        </p:nvSpPr>
        <p:spPr bwMode="auto">
          <a:xfrm>
            <a:off x="45831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04" name="Rectangle 32"/>
          <p:cNvSpPr>
            <a:spLocks noChangeArrowheads="1"/>
          </p:cNvSpPr>
          <p:nvPr/>
        </p:nvSpPr>
        <p:spPr bwMode="auto">
          <a:xfrm>
            <a:off x="45831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05" name="Line 33"/>
          <p:cNvSpPr>
            <a:spLocks noChangeShapeType="1"/>
          </p:cNvSpPr>
          <p:nvPr/>
        </p:nvSpPr>
        <p:spPr bwMode="auto">
          <a:xfrm flipV="1">
            <a:off x="48704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06" name="Line 34"/>
          <p:cNvSpPr>
            <a:spLocks noChangeShapeType="1"/>
          </p:cNvSpPr>
          <p:nvPr/>
        </p:nvSpPr>
        <p:spPr bwMode="auto">
          <a:xfrm>
            <a:off x="48704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08" name="Line 36"/>
          <p:cNvSpPr>
            <a:spLocks noChangeShapeType="1"/>
          </p:cNvSpPr>
          <p:nvPr/>
        </p:nvSpPr>
        <p:spPr bwMode="auto">
          <a:xfrm flipH="1">
            <a:off x="41513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1" name="Rectangle 39"/>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12" name="Rectangle 40"/>
          <p:cNvSpPr>
            <a:spLocks noChangeArrowheads="1"/>
          </p:cNvSpPr>
          <p:nvPr/>
        </p:nvSpPr>
        <p:spPr bwMode="auto">
          <a:xfrm>
            <a:off x="45831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13" name="Rectangle 41"/>
          <p:cNvSpPr>
            <a:spLocks noChangeArrowheads="1"/>
          </p:cNvSpPr>
          <p:nvPr/>
        </p:nvSpPr>
        <p:spPr bwMode="auto">
          <a:xfrm>
            <a:off x="45831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14" name="Rectangle 42"/>
          <p:cNvSpPr>
            <a:spLocks noChangeArrowheads="1"/>
          </p:cNvSpPr>
          <p:nvPr/>
        </p:nvSpPr>
        <p:spPr bwMode="auto">
          <a:xfrm>
            <a:off x="45831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15" name="Line 43"/>
          <p:cNvSpPr>
            <a:spLocks noChangeShapeType="1"/>
          </p:cNvSpPr>
          <p:nvPr/>
        </p:nvSpPr>
        <p:spPr bwMode="auto">
          <a:xfrm flipV="1">
            <a:off x="48704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6" name="Line 44"/>
          <p:cNvSpPr>
            <a:spLocks noChangeShapeType="1"/>
          </p:cNvSpPr>
          <p:nvPr/>
        </p:nvSpPr>
        <p:spPr bwMode="auto">
          <a:xfrm>
            <a:off x="48704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8" name="Line 46"/>
          <p:cNvSpPr>
            <a:spLocks noChangeShapeType="1"/>
          </p:cNvSpPr>
          <p:nvPr/>
        </p:nvSpPr>
        <p:spPr bwMode="auto">
          <a:xfrm flipH="1">
            <a:off x="41513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34" name="Line 48"/>
          <p:cNvSpPr>
            <a:spLocks noChangeShapeType="1"/>
          </p:cNvSpPr>
          <p:nvPr/>
        </p:nvSpPr>
        <p:spPr bwMode="auto">
          <a:xfrm flipH="1">
            <a:off x="4224338" y="2349500"/>
            <a:ext cx="1223962" cy="129540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21" name="Text Box 49"/>
          <p:cNvSpPr txBox="1">
            <a:spLocks noChangeArrowheads="1"/>
          </p:cNvSpPr>
          <p:nvPr/>
        </p:nvSpPr>
        <p:spPr bwMode="auto">
          <a:xfrm>
            <a:off x="3648075" y="2349501"/>
            <a:ext cx="4381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J1</a:t>
            </a:r>
          </a:p>
        </p:txBody>
      </p:sp>
      <p:sp>
        <p:nvSpPr>
          <p:cNvPr id="924722" name="Text Box 50"/>
          <p:cNvSpPr txBox="1">
            <a:spLocks noChangeArrowheads="1"/>
          </p:cNvSpPr>
          <p:nvPr/>
        </p:nvSpPr>
        <p:spPr bwMode="auto">
          <a:xfrm>
            <a:off x="3648075" y="2708276"/>
            <a:ext cx="4381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J2</a:t>
            </a:r>
          </a:p>
        </p:txBody>
      </p:sp>
      <p:sp>
        <p:nvSpPr>
          <p:cNvPr id="924723" name="Text Box 51"/>
          <p:cNvSpPr txBox="1">
            <a:spLocks noChangeArrowheads="1"/>
          </p:cNvSpPr>
          <p:nvPr/>
        </p:nvSpPr>
        <p:spPr bwMode="auto">
          <a:xfrm>
            <a:off x="3648075" y="3068638"/>
            <a:ext cx="4381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J3</a:t>
            </a:r>
          </a:p>
        </p:txBody>
      </p:sp>
      <p:sp>
        <p:nvSpPr>
          <p:cNvPr id="924738" name="Line 66"/>
          <p:cNvSpPr>
            <a:spLocks noChangeShapeType="1"/>
          </p:cNvSpPr>
          <p:nvPr/>
        </p:nvSpPr>
        <p:spPr bwMode="auto">
          <a:xfrm flipH="1">
            <a:off x="5664200" y="2565400"/>
            <a:ext cx="647700"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39" name="Line 67"/>
          <p:cNvSpPr>
            <a:spLocks noChangeShapeType="1"/>
          </p:cNvSpPr>
          <p:nvPr/>
        </p:nvSpPr>
        <p:spPr bwMode="auto">
          <a:xfrm>
            <a:off x="6311900" y="3573463"/>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0" name="Line 68"/>
          <p:cNvSpPr>
            <a:spLocks noChangeShapeType="1"/>
          </p:cNvSpPr>
          <p:nvPr/>
        </p:nvSpPr>
        <p:spPr bwMode="auto">
          <a:xfrm>
            <a:off x="5664200" y="2492376"/>
            <a:ext cx="0" cy="7921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1" name="Line 69"/>
          <p:cNvSpPr>
            <a:spLocks noChangeShapeType="1"/>
          </p:cNvSpPr>
          <p:nvPr/>
        </p:nvSpPr>
        <p:spPr bwMode="auto">
          <a:xfrm flipV="1">
            <a:off x="6384926" y="2565400"/>
            <a:ext cx="646113"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2" name="Rectangle 70"/>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44" name="Rectangle 72"/>
          <p:cNvSpPr>
            <a:spLocks noChangeArrowheads="1"/>
          </p:cNvSpPr>
          <p:nvPr/>
        </p:nvSpPr>
        <p:spPr bwMode="auto">
          <a:xfrm>
            <a:off x="5664200" y="2205038"/>
            <a:ext cx="647700" cy="3603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rgbClr val="DDDDDD"/>
                </a:solidFill>
              </a14:hiddenFill>
            </a:ext>
          </a:extLst>
        </p:spPr>
        <p:txBody>
          <a:bodyPr wrap="none" anchor="ctr"/>
          <a:lstStyle/>
          <a:p>
            <a:pPr algn="ctr">
              <a:defRPr/>
            </a:pPr>
            <a:r>
              <a:rPr lang="en-US" altLang="zh-CN">
                <a:latin typeface="Arial" pitchFamily="34" charset="0"/>
                <a:ea typeface="宋体" pitchFamily="2" charset="-122"/>
              </a:rPr>
              <a:t>p</a:t>
            </a:r>
          </a:p>
        </p:txBody>
      </p:sp>
      <p:sp>
        <p:nvSpPr>
          <p:cNvPr id="924745" name="Rectangle 73"/>
          <p:cNvSpPr>
            <a:spLocks noChangeArrowheads="1"/>
          </p:cNvSpPr>
          <p:nvPr/>
        </p:nvSpPr>
        <p:spPr bwMode="auto">
          <a:xfrm>
            <a:off x="6384925" y="3284538"/>
            <a:ext cx="647700" cy="3603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rgbClr val="DDDDDD"/>
                </a:solidFill>
              </a14:hiddenFill>
            </a:ext>
          </a:extLst>
        </p:spPr>
        <p:txBody>
          <a:bodyPr wrap="none" anchor="ctr"/>
          <a:lstStyle/>
          <a:p>
            <a:pPr algn="ctr">
              <a:defRPr/>
            </a:pPr>
            <a:endParaRPr lang="en-US" altLang="zh-CN">
              <a:latin typeface="Arial" pitchFamily="34" charset="0"/>
              <a:ea typeface="宋体" pitchFamily="2" charset="-122"/>
            </a:endParaRPr>
          </a:p>
        </p:txBody>
      </p:sp>
      <p:sp>
        <p:nvSpPr>
          <p:cNvPr id="924746" name="Line 74"/>
          <p:cNvSpPr>
            <a:spLocks noChangeShapeType="1"/>
          </p:cNvSpPr>
          <p:nvPr/>
        </p:nvSpPr>
        <p:spPr bwMode="auto">
          <a:xfrm>
            <a:off x="5664200" y="2924175"/>
            <a:ext cx="287338"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46" name="Line 75"/>
          <p:cNvSpPr>
            <a:spLocks noChangeShapeType="1"/>
          </p:cNvSpPr>
          <p:nvPr/>
        </p:nvSpPr>
        <p:spPr bwMode="auto">
          <a:xfrm>
            <a:off x="6167439" y="2781300"/>
            <a:ext cx="649287" cy="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48" name="Line 76"/>
          <p:cNvSpPr>
            <a:spLocks noChangeShapeType="1"/>
          </p:cNvSpPr>
          <p:nvPr/>
        </p:nvSpPr>
        <p:spPr bwMode="auto">
          <a:xfrm>
            <a:off x="6743701" y="2924175"/>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9" name="Line 77"/>
          <p:cNvSpPr>
            <a:spLocks noChangeShapeType="1"/>
          </p:cNvSpPr>
          <p:nvPr/>
        </p:nvSpPr>
        <p:spPr bwMode="auto">
          <a:xfrm flipV="1">
            <a:off x="7032625" y="2565400"/>
            <a:ext cx="0"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50" name="Text Box 78"/>
          <p:cNvSpPr txBox="1">
            <a:spLocks noChangeArrowheads="1"/>
          </p:cNvSpPr>
          <p:nvPr/>
        </p:nvSpPr>
        <p:spPr bwMode="auto">
          <a:xfrm>
            <a:off x="5735638" y="2565401"/>
            <a:ext cx="21590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1" name="Text Box 79"/>
          <p:cNvSpPr txBox="1">
            <a:spLocks noChangeArrowheads="1"/>
          </p:cNvSpPr>
          <p:nvPr/>
        </p:nvSpPr>
        <p:spPr bwMode="auto">
          <a:xfrm>
            <a:off x="6743701" y="26368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2" name="Text Box 80"/>
          <p:cNvSpPr txBox="1">
            <a:spLocks noChangeArrowheads="1"/>
          </p:cNvSpPr>
          <p:nvPr/>
        </p:nvSpPr>
        <p:spPr bwMode="auto">
          <a:xfrm>
            <a:off x="6600825" y="3284538"/>
            <a:ext cx="21590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3" name="Text Box 81"/>
          <p:cNvSpPr txBox="1">
            <a:spLocks noChangeArrowheads="1"/>
          </p:cNvSpPr>
          <p:nvPr/>
        </p:nvSpPr>
        <p:spPr bwMode="auto">
          <a:xfrm>
            <a:off x="6743700" y="2924176"/>
            <a:ext cx="2349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P</a:t>
            </a:r>
          </a:p>
        </p:txBody>
      </p:sp>
      <p:sp>
        <p:nvSpPr>
          <p:cNvPr id="924754" name="Text Box 82"/>
          <p:cNvSpPr txBox="1">
            <a:spLocks noChangeArrowheads="1"/>
          </p:cNvSpPr>
          <p:nvPr/>
        </p:nvSpPr>
        <p:spPr bwMode="auto">
          <a:xfrm>
            <a:off x="5591175" y="2852738"/>
            <a:ext cx="234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P</a:t>
            </a:r>
          </a:p>
        </p:txBody>
      </p:sp>
      <p:sp>
        <p:nvSpPr>
          <p:cNvPr id="80954" name="Line 83"/>
          <p:cNvSpPr>
            <a:spLocks noChangeShapeType="1"/>
          </p:cNvSpPr>
          <p:nvPr/>
        </p:nvSpPr>
        <p:spPr bwMode="auto">
          <a:xfrm>
            <a:off x="5808664" y="3068638"/>
            <a:ext cx="719137" cy="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60" name="Line 88"/>
          <p:cNvSpPr>
            <a:spLocks noChangeShapeType="1"/>
          </p:cNvSpPr>
          <p:nvPr/>
        </p:nvSpPr>
        <p:spPr bwMode="auto">
          <a:xfrm>
            <a:off x="6097588" y="1557339"/>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1" name="Line 89"/>
          <p:cNvSpPr>
            <a:spLocks noChangeShapeType="1"/>
          </p:cNvSpPr>
          <p:nvPr/>
        </p:nvSpPr>
        <p:spPr bwMode="auto">
          <a:xfrm flipV="1">
            <a:off x="5808664" y="1773239"/>
            <a:ext cx="288925" cy="28733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2" name="Line 90"/>
          <p:cNvSpPr>
            <a:spLocks noChangeShapeType="1"/>
          </p:cNvSpPr>
          <p:nvPr/>
        </p:nvSpPr>
        <p:spPr bwMode="auto">
          <a:xfrm flipH="1" flipV="1">
            <a:off x="5808664" y="1412875"/>
            <a:ext cx="287337" cy="287338"/>
          </a:xfrm>
          <a:prstGeom prst="line">
            <a:avLst/>
          </a:prstGeom>
          <a:noFill/>
          <a:ln w="2857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3" name="Line 91"/>
          <p:cNvSpPr>
            <a:spLocks noChangeShapeType="1"/>
          </p:cNvSpPr>
          <p:nvPr/>
        </p:nvSpPr>
        <p:spPr bwMode="auto">
          <a:xfrm>
            <a:off x="6097589" y="1773238"/>
            <a:ext cx="2873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4" name="Line 92"/>
          <p:cNvSpPr>
            <a:spLocks noChangeShapeType="1"/>
          </p:cNvSpPr>
          <p:nvPr/>
        </p:nvSpPr>
        <p:spPr bwMode="auto">
          <a:xfrm>
            <a:off x="6672263" y="38608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5" name="Line 93"/>
          <p:cNvSpPr>
            <a:spLocks noChangeShapeType="1"/>
          </p:cNvSpPr>
          <p:nvPr/>
        </p:nvSpPr>
        <p:spPr bwMode="auto">
          <a:xfrm>
            <a:off x="6672264" y="4076700"/>
            <a:ext cx="287337" cy="217488"/>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6" name="Line 94"/>
          <p:cNvSpPr>
            <a:spLocks noChangeShapeType="1"/>
          </p:cNvSpPr>
          <p:nvPr/>
        </p:nvSpPr>
        <p:spPr bwMode="auto">
          <a:xfrm flipV="1">
            <a:off x="6672263" y="3789363"/>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7" name="Line 95"/>
          <p:cNvSpPr>
            <a:spLocks noChangeShapeType="1"/>
          </p:cNvSpPr>
          <p:nvPr/>
        </p:nvSpPr>
        <p:spPr bwMode="auto">
          <a:xfrm>
            <a:off x="6383339" y="40767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63" name="Line 98"/>
          <p:cNvSpPr>
            <a:spLocks noChangeShapeType="1"/>
          </p:cNvSpPr>
          <p:nvPr/>
        </p:nvSpPr>
        <p:spPr bwMode="auto">
          <a:xfrm>
            <a:off x="2566989" y="2492375"/>
            <a:ext cx="433387" cy="431800"/>
          </a:xfrm>
          <a:prstGeom prst="line">
            <a:avLst/>
          </a:prstGeom>
          <a:noFill/>
          <a:ln w="3810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0964" name="Line 99"/>
          <p:cNvSpPr>
            <a:spLocks noChangeShapeType="1"/>
          </p:cNvSpPr>
          <p:nvPr/>
        </p:nvSpPr>
        <p:spPr bwMode="auto">
          <a:xfrm>
            <a:off x="2640013" y="2420938"/>
            <a:ext cx="360362" cy="360362"/>
          </a:xfrm>
          <a:prstGeom prst="line">
            <a:avLst/>
          </a:prstGeom>
          <a:noFill/>
          <a:ln w="3810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72" name="Line 100"/>
          <p:cNvSpPr>
            <a:spLocks noChangeShapeType="1"/>
          </p:cNvSpPr>
          <p:nvPr/>
        </p:nvSpPr>
        <p:spPr bwMode="auto">
          <a:xfrm>
            <a:off x="9696450" y="32131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3" name="Line 101"/>
          <p:cNvSpPr>
            <a:spLocks noChangeShapeType="1"/>
          </p:cNvSpPr>
          <p:nvPr/>
        </p:nvSpPr>
        <p:spPr bwMode="auto">
          <a:xfrm>
            <a:off x="9696450" y="3429000"/>
            <a:ext cx="287338" cy="217488"/>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4" name="Line 102"/>
          <p:cNvSpPr>
            <a:spLocks noChangeShapeType="1"/>
          </p:cNvSpPr>
          <p:nvPr/>
        </p:nvSpPr>
        <p:spPr bwMode="auto">
          <a:xfrm flipV="1">
            <a:off x="9696450" y="3141663"/>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5" name="Line 103"/>
          <p:cNvSpPr>
            <a:spLocks noChangeShapeType="1"/>
          </p:cNvSpPr>
          <p:nvPr/>
        </p:nvSpPr>
        <p:spPr bwMode="auto">
          <a:xfrm>
            <a:off x="9407526" y="34290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6" name="Line 104"/>
          <p:cNvSpPr>
            <a:spLocks noChangeShapeType="1"/>
          </p:cNvSpPr>
          <p:nvPr/>
        </p:nvSpPr>
        <p:spPr bwMode="auto">
          <a:xfrm>
            <a:off x="8472488" y="1989139"/>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7" name="Line 105"/>
          <p:cNvSpPr>
            <a:spLocks noChangeShapeType="1"/>
          </p:cNvSpPr>
          <p:nvPr/>
        </p:nvSpPr>
        <p:spPr bwMode="auto">
          <a:xfrm>
            <a:off x="8183564" y="1844675"/>
            <a:ext cx="283801" cy="33352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r>
              <a:rPr lang="en-US" altLang="zh-CN" dirty="0">
                <a:latin typeface="Arial" pitchFamily="34" charset="0"/>
                <a:ea typeface="宋体" pitchFamily="2" charset="-122"/>
              </a:rPr>
              <a:t> </a:t>
            </a:r>
            <a:endParaRPr lang="zh-CN" altLang="en-US" dirty="0">
              <a:latin typeface="Arial" pitchFamily="34" charset="0"/>
              <a:ea typeface="宋体" pitchFamily="2" charset="-122"/>
            </a:endParaRPr>
          </a:p>
        </p:txBody>
      </p:sp>
      <p:sp>
        <p:nvSpPr>
          <p:cNvPr id="924778" name="Line 106"/>
          <p:cNvSpPr>
            <a:spLocks noChangeShapeType="1"/>
          </p:cNvSpPr>
          <p:nvPr/>
        </p:nvSpPr>
        <p:spPr bwMode="auto">
          <a:xfrm flipV="1">
            <a:off x="7680325" y="2691607"/>
            <a:ext cx="263308" cy="322191"/>
          </a:xfrm>
          <a:prstGeom prst="line">
            <a:avLst/>
          </a:prstGeom>
          <a:noFill/>
          <a:ln w="19050">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9" name="Line 107"/>
          <p:cNvSpPr>
            <a:spLocks noChangeShapeType="1"/>
          </p:cNvSpPr>
          <p:nvPr/>
        </p:nvSpPr>
        <p:spPr bwMode="auto">
          <a:xfrm>
            <a:off x="8472489" y="2205038"/>
            <a:ext cx="2873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0" name="Line 108"/>
          <p:cNvSpPr>
            <a:spLocks noChangeShapeType="1"/>
          </p:cNvSpPr>
          <p:nvPr/>
        </p:nvSpPr>
        <p:spPr bwMode="auto">
          <a:xfrm>
            <a:off x="8183563" y="2492376"/>
            <a:ext cx="0" cy="9366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1" name="Line 109"/>
          <p:cNvSpPr>
            <a:spLocks noChangeShapeType="1"/>
          </p:cNvSpPr>
          <p:nvPr/>
        </p:nvSpPr>
        <p:spPr bwMode="auto">
          <a:xfrm flipV="1">
            <a:off x="8183563" y="1412875"/>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2" name="Line 110"/>
          <p:cNvSpPr>
            <a:spLocks noChangeShapeType="1"/>
          </p:cNvSpPr>
          <p:nvPr/>
        </p:nvSpPr>
        <p:spPr bwMode="auto">
          <a:xfrm flipV="1">
            <a:off x="9912350" y="2205039"/>
            <a:ext cx="0" cy="9366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3" name="Line 111"/>
          <p:cNvSpPr>
            <a:spLocks noChangeShapeType="1"/>
          </p:cNvSpPr>
          <p:nvPr/>
        </p:nvSpPr>
        <p:spPr bwMode="auto">
          <a:xfrm>
            <a:off x="8688388" y="2205038"/>
            <a:ext cx="1223962"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4" name="Line 112"/>
          <p:cNvSpPr>
            <a:spLocks noChangeShapeType="1"/>
          </p:cNvSpPr>
          <p:nvPr/>
        </p:nvSpPr>
        <p:spPr bwMode="auto">
          <a:xfrm>
            <a:off x="9983788" y="3644901"/>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5" name="Line 113"/>
          <p:cNvSpPr>
            <a:spLocks noChangeShapeType="1"/>
          </p:cNvSpPr>
          <p:nvPr/>
        </p:nvSpPr>
        <p:spPr bwMode="auto">
          <a:xfrm flipH="1">
            <a:off x="7680326" y="3429000"/>
            <a:ext cx="18002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6" name="AutoShape 114"/>
          <p:cNvSpPr>
            <a:spLocks noChangeArrowheads="1"/>
          </p:cNvSpPr>
          <p:nvPr/>
        </p:nvSpPr>
        <p:spPr bwMode="auto">
          <a:xfrm>
            <a:off x="8759825" y="2636838"/>
            <a:ext cx="433388" cy="360362"/>
          </a:xfrm>
          <a:prstGeom prst="triangle">
            <a:avLst>
              <a:gd name="adj" fmla="val 50000"/>
            </a:avLst>
          </a:prstGeom>
          <a:noFill/>
          <a:ln w="2857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4787" name="Line 115"/>
          <p:cNvSpPr>
            <a:spLocks noChangeShapeType="1"/>
          </p:cNvSpPr>
          <p:nvPr/>
        </p:nvSpPr>
        <p:spPr bwMode="auto">
          <a:xfrm>
            <a:off x="8759825" y="26368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8" name="Line 116"/>
          <p:cNvSpPr>
            <a:spLocks noChangeShapeType="1"/>
          </p:cNvSpPr>
          <p:nvPr/>
        </p:nvSpPr>
        <p:spPr bwMode="auto">
          <a:xfrm flipV="1">
            <a:off x="8975725"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9" name="Line 117"/>
          <p:cNvSpPr>
            <a:spLocks noChangeShapeType="1"/>
          </p:cNvSpPr>
          <p:nvPr/>
        </p:nvSpPr>
        <p:spPr bwMode="auto">
          <a:xfrm>
            <a:off x="8975725" y="29972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0" name="Text Box 118"/>
          <p:cNvSpPr txBox="1">
            <a:spLocks noChangeArrowheads="1"/>
          </p:cNvSpPr>
          <p:nvPr/>
        </p:nvSpPr>
        <p:spPr bwMode="auto">
          <a:xfrm>
            <a:off x="7875588" y="1047751"/>
            <a:ext cx="368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A</a:t>
            </a:r>
          </a:p>
        </p:txBody>
      </p:sp>
      <p:sp>
        <p:nvSpPr>
          <p:cNvPr id="924791" name="Text Box 119"/>
          <p:cNvSpPr txBox="1">
            <a:spLocks noChangeArrowheads="1"/>
          </p:cNvSpPr>
          <p:nvPr/>
        </p:nvSpPr>
        <p:spPr bwMode="auto">
          <a:xfrm>
            <a:off x="9625013" y="3644901"/>
            <a:ext cx="368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K</a:t>
            </a:r>
          </a:p>
        </p:txBody>
      </p:sp>
      <p:sp>
        <p:nvSpPr>
          <p:cNvPr id="924792" name="Text Box 120"/>
          <p:cNvSpPr txBox="1">
            <a:spLocks noChangeArrowheads="1"/>
          </p:cNvSpPr>
          <p:nvPr/>
        </p:nvSpPr>
        <p:spPr bwMode="auto">
          <a:xfrm>
            <a:off x="7680325" y="3429001"/>
            <a:ext cx="3810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G</a:t>
            </a:r>
          </a:p>
        </p:txBody>
      </p:sp>
      <p:sp>
        <p:nvSpPr>
          <p:cNvPr id="924793" name="Line 121"/>
          <p:cNvSpPr>
            <a:spLocks noChangeShapeType="1"/>
          </p:cNvSpPr>
          <p:nvPr/>
        </p:nvSpPr>
        <p:spPr bwMode="auto">
          <a:xfrm>
            <a:off x="8328025" y="1412875"/>
            <a:ext cx="0" cy="287338"/>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4" name="Text Box 122"/>
          <p:cNvSpPr txBox="1">
            <a:spLocks noChangeArrowheads="1"/>
          </p:cNvSpPr>
          <p:nvPr/>
        </p:nvSpPr>
        <p:spPr bwMode="auto">
          <a:xfrm>
            <a:off x="8380413" y="1216025"/>
            <a:ext cx="36901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400">
                <a:latin typeface="Arial" pitchFamily="34" charset="0"/>
                <a:ea typeface="宋体" pitchFamily="2" charset="-122"/>
              </a:rPr>
              <a:t>A</a:t>
            </a:r>
          </a:p>
        </p:txBody>
      </p:sp>
      <p:sp>
        <p:nvSpPr>
          <p:cNvPr id="924795" name="Text Box 123"/>
          <p:cNvSpPr txBox="1">
            <a:spLocks noChangeArrowheads="1"/>
          </p:cNvSpPr>
          <p:nvPr/>
        </p:nvSpPr>
        <p:spPr bwMode="auto">
          <a:xfrm>
            <a:off x="7608888" y="1989138"/>
            <a:ext cx="184150"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endParaRPr lang="zh-CN" altLang="en-US">
              <a:latin typeface="Arial" pitchFamily="34" charset="0"/>
              <a:ea typeface="宋体" pitchFamily="2" charset="-122"/>
            </a:endParaRPr>
          </a:p>
        </p:txBody>
      </p:sp>
      <p:sp>
        <p:nvSpPr>
          <p:cNvPr id="924796" name="Text Box 124"/>
          <p:cNvSpPr txBox="1">
            <a:spLocks noChangeArrowheads="1"/>
          </p:cNvSpPr>
          <p:nvPr/>
        </p:nvSpPr>
        <p:spPr bwMode="auto">
          <a:xfrm>
            <a:off x="7768251" y="1963738"/>
            <a:ext cx="46679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dirty="0">
                <a:latin typeface="Arial" pitchFamily="34" charset="0"/>
                <a:ea typeface="宋体" pitchFamily="2" charset="-122"/>
              </a:rPr>
              <a:t>V1</a:t>
            </a:r>
          </a:p>
        </p:txBody>
      </p:sp>
      <p:sp>
        <p:nvSpPr>
          <p:cNvPr id="924797" name="Text Box 125"/>
          <p:cNvSpPr txBox="1">
            <a:spLocks noChangeArrowheads="1"/>
          </p:cNvSpPr>
          <p:nvPr/>
        </p:nvSpPr>
        <p:spPr bwMode="auto">
          <a:xfrm>
            <a:off x="10036175" y="3016250"/>
            <a:ext cx="46679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V2</a:t>
            </a:r>
          </a:p>
        </p:txBody>
      </p:sp>
      <p:sp>
        <p:nvSpPr>
          <p:cNvPr id="924798" name="Line 126"/>
          <p:cNvSpPr>
            <a:spLocks noChangeShapeType="1"/>
          </p:cNvSpPr>
          <p:nvPr/>
        </p:nvSpPr>
        <p:spPr bwMode="auto">
          <a:xfrm>
            <a:off x="9048750" y="2060575"/>
            <a:ext cx="647700" cy="0"/>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9" name="Text Box 127"/>
          <p:cNvSpPr txBox="1">
            <a:spLocks noChangeArrowheads="1"/>
          </p:cNvSpPr>
          <p:nvPr/>
        </p:nvSpPr>
        <p:spPr bwMode="auto">
          <a:xfrm>
            <a:off x="9099551" y="1647825"/>
            <a:ext cx="93487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600">
                <a:latin typeface="Arial" pitchFamily="34" charset="0"/>
                <a:ea typeface="宋体" pitchFamily="2" charset="-122"/>
              </a:rPr>
              <a:t>b1= </a:t>
            </a:r>
            <a:r>
              <a:rPr lang="en-US" altLang="zh-CN">
                <a:latin typeface="Arial" pitchFamily="34" charset="0"/>
                <a:ea typeface="宋体" pitchFamily="2" charset="-122"/>
              </a:rPr>
              <a:t>I</a:t>
            </a:r>
            <a:r>
              <a:rPr lang="en-US" altLang="zh-CN" sz="1600">
                <a:latin typeface="Arial" pitchFamily="34" charset="0"/>
                <a:ea typeface="宋体" pitchFamily="2" charset="-122"/>
              </a:rPr>
              <a:t>c2</a:t>
            </a:r>
          </a:p>
        </p:txBody>
      </p:sp>
      <p:sp>
        <p:nvSpPr>
          <p:cNvPr id="924800" name="Line 128"/>
          <p:cNvSpPr>
            <a:spLocks noChangeShapeType="1"/>
          </p:cNvSpPr>
          <p:nvPr/>
        </p:nvSpPr>
        <p:spPr bwMode="auto">
          <a:xfrm>
            <a:off x="10128250" y="3429001"/>
            <a:ext cx="0" cy="576263"/>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801" name="Text Box 129"/>
          <p:cNvSpPr txBox="1">
            <a:spLocks noChangeArrowheads="1"/>
          </p:cNvSpPr>
          <p:nvPr/>
        </p:nvSpPr>
        <p:spPr bwMode="auto">
          <a:xfrm>
            <a:off x="10107613" y="3375025"/>
            <a:ext cx="36420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Ic</a:t>
            </a:r>
          </a:p>
        </p:txBody>
      </p:sp>
      <p:sp>
        <p:nvSpPr>
          <p:cNvPr id="924802" name="Line 130"/>
          <p:cNvSpPr>
            <a:spLocks noChangeShapeType="1"/>
          </p:cNvSpPr>
          <p:nvPr/>
        </p:nvSpPr>
        <p:spPr bwMode="auto">
          <a:xfrm>
            <a:off x="8759826" y="3573463"/>
            <a:ext cx="720725" cy="0"/>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803" name="Text Box 131"/>
          <p:cNvSpPr txBox="1">
            <a:spLocks noChangeArrowheads="1"/>
          </p:cNvSpPr>
          <p:nvPr/>
        </p:nvSpPr>
        <p:spPr bwMode="auto">
          <a:xfrm>
            <a:off x="8832850" y="3573463"/>
            <a:ext cx="47641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600">
                <a:latin typeface="Arial" pitchFamily="34" charset="0"/>
                <a:ea typeface="宋体" pitchFamily="2" charset="-122"/>
              </a:rPr>
              <a:t>b2</a:t>
            </a:r>
          </a:p>
        </p:txBody>
      </p:sp>
      <p:sp>
        <p:nvSpPr>
          <p:cNvPr id="80997" name="Line 132"/>
          <p:cNvSpPr>
            <a:spLocks noChangeShapeType="1"/>
          </p:cNvSpPr>
          <p:nvPr/>
        </p:nvSpPr>
        <p:spPr bwMode="auto">
          <a:xfrm flipH="1">
            <a:off x="9120189" y="2420939"/>
            <a:ext cx="288925" cy="358775"/>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0998" name="Line 133"/>
          <p:cNvSpPr>
            <a:spLocks noChangeShapeType="1"/>
          </p:cNvSpPr>
          <p:nvPr/>
        </p:nvSpPr>
        <p:spPr bwMode="auto">
          <a:xfrm flipH="1">
            <a:off x="9191626" y="2492376"/>
            <a:ext cx="288925" cy="360363"/>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807" name="Text Box 135"/>
          <p:cNvSpPr txBox="1">
            <a:spLocks noChangeArrowheads="1"/>
          </p:cNvSpPr>
          <p:nvPr/>
        </p:nvSpPr>
        <p:spPr bwMode="auto">
          <a:xfrm>
            <a:off x="1762125" y="4437064"/>
            <a:ext cx="8726488" cy="16160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sz="2000" dirty="0">
                <a:solidFill>
                  <a:srgbClr val="0000CC"/>
                </a:solidFill>
                <a:latin typeface="Arial" pitchFamily="34" charset="0"/>
                <a:ea typeface="华文中宋" pitchFamily="2" charset="-122"/>
              </a:rPr>
              <a:t>1</a:t>
            </a:r>
            <a:r>
              <a:rPr lang="zh-CN" altLang="en-US" sz="2000" dirty="0">
                <a:solidFill>
                  <a:srgbClr val="0000CC"/>
                </a:solidFill>
                <a:latin typeface="Arial" pitchFamily="34" charset="0"/>
                <a:ea typeface="华文中宋" pitchFamily="2" charset="-122"/>
              </a:rPr>
              <a:t>、无光照</a:t>
            </a:r>
          </a:p>
          <a:p>
            <a:pPr>
              <a:defRPr/>
            </a:pPr>
            <a:r>
              <a:rPr lang="zh-CN" altLang="en-US" sz="2000" dirty="0">
                <a:latin typeface="Arial" pitchFamily="34" charset="0"/>
                <a:ea typeface="华文中宋" pitchFamily="2" charset="-122"/>
              </a:rPr>
              <a:t>外接正向，</a:t>
            </a:r>
            <a:r>
              <a:rPr lang="en-US" altLang="zh-CN" sz="2000" dirty="0">
                <a:latin typeface="Arial" pitchFamily="34" charset="0"/>
                <a:ea typeface="华文中宋" pitchFamily="2" charset="-122"/>
              </a:rPr>
              <a:t>J1,J3</a:t>
            </a:r>
            <a:r>
              <a:rPr lang="zh-CN" altLang="en-US" sz="2000" dirty="0">
                <a:latin typeface="Arial" pitchFamily="34" charset="0"/>
                <a:ea typeface="华文中宋" pitchFamily="2" charset="-122"/>
              </a:rPr>
              <a:t>正偏置导通，</a:t>
            </a:r>
            <a:r>
              <a:rPr lang="en-US" altLang="zh-CN" sz="2000" dirty="0">
                <a:latin typeface="Arial" pitchFamily="34" charset="0"/>
                <a:ea typeface="华文中宋" pitchFamily="2" charset="-122"/>
              </a:rPr>
              <a:t>J2</a:t>
            </a:r>
            <a:r>
              <a:rPr lang="zh-CN" altLang="en-US" sz="2000" dirty="0">
                <a:latin typeface="Arial" pitchFamily="34" charset="0"/>
                <a:ea typeface="华文中宋" pitchFamily="2" charset="-122"/>
              </a:rPr>
              <a:t>（</a:t>
            </a:r>
            <a:r>
              <a:rPr lang="en-US" altLang="zh-CN" sz="2000" dirty="0">
                <a:latin typeface="Arial" pitchFamily="34" charset="0"/>
                <a:ea typeface="华文中宋" pitchFamily="2" charset="-122"/>
              </a:rPr>
              <a:t>D</a:t>
            </a:r>
            <a:r>
              <a:rPr lang="zh-CN" altLang="en-US" sz="2000" dirty="0">
                <a:latin typeface="Arial" pitchFamily="34" charset="0"/>
                <a:ea typeface="华文中宋" pitchFamily="2" charset="-122"/>
              </a:rPr>
              <a:t>）反偏置截止但受光可产生电子空穴对。</a:t>
            </a:r>
          </a:p>
          <a:p>
            <a:pPr>
              <a:defRPr/>
            </a:pPr>
            <a:r>
              <a:rPr lang="en-US" altLang="zh-CN" sz="2000" dirty="0">
                <a:solidFill>
                  <a:srgbClr val="0000CC"/>
                </a:solidFill>
                <a:latin typeface="Arial" pitchFamily="34" charset="0"/>
                <a:ea typeface="华文中宋" pitchFamily="2" charset="-122"/>
              </a:rPr>
              <a:t>2</a:t>
            </a:r>
            <a:r>
              <a:rPr lang="zh-CN" altLang="en-US" sz="2000" dirty="0">
                <a:solidFill>
                  <a:srgbClr val="0000CC"/>
                </a:solidFill>
                <a:latin typeface="Arial" pitchFamily="34" charset="0"/>
                <a:ea typeface="华文中宋" pitchFamily="2" charset="-122"/>
              </a:rPr>
              <a:t>、有光照</a:t>
            </a:r>
          </a:p>
          <a:p>
            <a:pPr>
              <a:defRPr/>
            </a:pPr>
            <a:r>
              <a:rPr lang="en-US" altLang="zh-CN" sz="2000" dirty="0">
                <a:latin typeface="Arial" pitchFamily="34" charset="0"/>
                <a:ea typeface="华文中宋" pitchFamily="2" charset="-122"/>
              </a:rPr>
              <a:t>J2</a:t>
            </a:r>
            <a:r>
              <a:rPr lang="zh-CN" altLang="en-US" sz="2000" dirty="0">
                <a:latin typeface="Arial" pitchFamily="34" charset="0"/>
                <a:ea typeface="华文中宋" pitchFamily="2" charset="-122"/>
              </a:rPr>
              <a:t>（</a:t>
            </a:r>
            <a:r>
              <a:rPr lang="en-US" altLang="zh-CN" sz="2000" dirty="0">
                <a:latin typeface="Arial" pitchFamily="34" charset="0"/>
                <a:ea typeface="华文中宋" pitchFamily="2" charset="-122"/>
              </a:rPr>
              <a:t>D</a:t>
            </a:r>
            <a:r>
              <a:rPr lang="zh-CN" altLang="en-US" sz="2000" dirty="0">
                <a:latin typeface="Arial" pitchFamily="34" charset="0"/>
                <a:ea typeface="华文中宋" pitchFamily="2" charset="-122"/>
              </a:rPr>
              <a:t>）产生光电流</a:t>
            </a:r>
            <a:r>
              <a:rPr lang="en-US" altLang="zh-CN" sz="2000" dirty="0">
                <a:latin typeface="Arial" pitchFamily="34" charset="0"/>
                <a:ea typeface="华文中宋" pitchFamily="2" charset="-122"/>
              </a:rPr>
              <a:t>I</a:t>
            </a:r>
            <a:r>
              <a:rPr lang="en-US" altLang="zh-CN" sz="1600" dirty="0">
                <a:latin typeface="Arial" pitchFamily="34" charset="0"/>
                <a:ea typeface="华文中宋" pitchFamily="2" charset="-122"/>
              </a:rPr>
              <a:t>b2</a:t>
            </a:r>
            <a:r>
              <a:rPr lang="zh-CN" altLang="en-US" sz="2000" dirty="0">
                <a:latin typeface="Arial" pitchFamily="34" charset="0"/>
                <a:ea typeface="华文中宋" pitchFamily="2" charset="-122"/>
              </a:rPr>
              <a:t>成为</a:t>
            </a:r>
            <a:r>
              <a:rPr lang="en-US" altLang="zh-CN" sz="2000" dirty="0">
                <a:latin typeface="Arial" pitchFamily="34" charset="0"/>
                <a:ea typeface="华文中宋" pitchFamily="2" charset="-122"/>
              </a:rPr>
              <a:t>V2 </a:t>
            </a:r>
            <a:r>
              <a:rPr lang="zh-CN" altLang="en-US" sz="2000" dirty="0">
                <a:latin typeface="Arial" pitchFamily="34" charset="0"/>
                <a:ea typeface="华文中宋" pitchFamily="2" charset="-122"/>
              </a:rPr>
              <a:t>的基极电流，放大后的</a:t>
            </a:r>
            <a:r>
              <a:rPr lang="en-US" altLang="zh-CN" sz="2000" dirty="0">
                <a:latin typeface="Arial" pitchFamily="34" charset="0"/>
                <a:ea typeface="华文中宋" pitchFamily="2" charset="-122"/>
              </a:rPr>
              <a:t>I</a:t>
            </a:r>
            <a:r>
              <a:rPr lang="en-US" altLang="zh-CN" sz="1600" dirty="0">
                <a:latin typeface="Arial" pitchFamily="34" charset="0"/>
                <a:ea typeface="华文中宋" pitchFamily="2" charset="-122"/>
              </a:rPr>
              <a:t>c2</a:t>
            </a:r>
            <a:r>
              <a:rPr lang="zh-CN" altLang="en-US" sz="2000" dirty="0">
                <a:latin typeface="Arial" pitchFamily="34" charset="0"/>
                <a:ea typeface="华文中宋" pitchFamily="2" charset="-122"/>
              </a:rPr>
              <a:t>又为</a:t>
            </a:r>
            <a:r>
              <a:rPr lang="en-US" altLang="zh-CN" sz="2000" dirty="0">
                <a:latin typeface="Arial" pitchFamily="34" charset="0"/>
                <a:ea typeface="华文中宋" pitchFamily="2" charset="-122"/>
              </a:rPr>
              <a:t>V1</a:t>
            </a:r>
            <a:r>
              <a:rPr lang="zh-CN" altLang="en-US" sz="2000" dirty="0">
                <a:latin typeface="Arial" pitchFamily="34" charset="0"/>
                <a:ea typeface="华文中宋" pitchFamily="2" charset="-122"/>
              </a:rPr>
              <a:t>的</a:t>
            </a:r>
            <a:r>
              <a:rPr lang="zh-CN" altLang="en-US" sz="2000" dirty="0"/>
              <a:t>基</a:t>
            </a:r>
            <a:r>
              <a:rPr lang="zh-CN" altLang="en-US" sz="2000" dirty="0">
                <a:latin typeface="Arial" pitchFamily="34" charset="0"/>
                <a:ea typeface="华文中宋" pitchFamily="2" charset="-122"/>
              </a:rPr>
              <a:t>极电流</a:t>
            </a:r>
            <a:r>
              <a:rPr lang="en-US" altLang="zh-CN" sz="1600" dirty="0">
                <a:latin typeface="Arial" pitchFamily="34" charset="0"/>
                <a:ea typeface="华文中宋" pitchFamily="2" charset="-122"/>
              </a:rPr>
              <a:t>,</a:t>
            </a:r>
            <a:r>
              <a:rPr lang="zh-CN" altLang="en-US" sz="2000" dirty="0">
                <a:latin typeface="Arial" pitchFamily="34" charset="0"/>
                <a:ea typeface="华文中宋" pitchFamily="2" charset="-122"/>
              </a:rPr>
              <a:t>如此往复强烈的正反馈，使整个器瞬间件导通。</a:t>
            </a:r>
            <a:r>
              <a:rPr lang="en-US" altLang="zh-CN" sz="1600" dirty="0">
                <a:solidFill>
                  <a:srgbClr val="0000CC"/>
                </a:solidFill>
                <a:latin typeface="Arial" pitchFamily="34" charset="0"/>
                <a:ea typeface="华文中宋" pitchFamily="2" charset="-122"/>
              </a:rPr>
              <a:t>  </a:t>
            </a:r>
          </a:p>
        </p:txBody>
      </p:sp>
      <p:sp>
        <p:nvSpPr>
          <p:cNvPr id="924808" name="Text Box 136"/>
          <p:cNvSpPr txBox="1">
            <a:spLocks noChangeArrowheads="1"/>
          </p:cNvSpPr>
          <p:nvPr/>
        </p:nvSpPr>
        <p:spPr bwMode="auto">
          <a:xfrm>
            <a:off x="8401050" y="2420938"/>
            <a:ext cx="35137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D</a:t>
            </a:r>
          </a:p>
        </p:txBody>
      </p:sp>
      <p:sp>
        <p:nvSpPr>
          <p:cNvPr id="924809" name="Text Box 137"/>
          <p:cNvSpPr txBox="1">
            <a:spLocks noChangeArrowheads="1"/>
          </p:cNvSpPr>
          <p:nvPr/>
        </p:nvSpPr>
        <p:spPr bwMode="auto">
          <a:xfrm>
            <a:off x="1827214" y="5946776"/>
            <a:ext cx="517683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0000CC"/>
                </a:solidFill>
                <a:latin typeface="华文中宋" pitchFamily="2" charset="-122"/>
                <a:ea typeface="华文中宋" pitchFamily="2" charset="-122"/>
              </a:rPr>
              <a:t>3</a:t>
            </a:r>
            <a:r>
              <a:rPr lang="zh-CN" altLang="en-US" sz="2000">
                <a:solidFill>
                  <a:srgbClr val="0000CC"/>
                </a:solidFill>
                <a:latin typeface="华文中宋" pitchFamily="2" charset="-122"/>
                <a:ea typeface="华文中宋" pitchFamily="2" charset="-122"/>
              </a:rPr>
              <a:t>、关断  </a:t>
            </a:r>
            <a:r>
              <a:rPr lang="zh-CN" altLang="en-US" sz="2000">
                <a:latin typeface="华文中宋" pitchFamily="2" charset="-122"/>
                <a:ea typeface="华文中宋" pitchFamily="2" charset="-122"/>
              </a:rPr>
              <a:t>加在阳极</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阴极间的电压为零或反相</a:t>
            </a:r>
            <a:endParaRPr lang="en-US" altLang="zh-CN" sz="2000">
              <a:latin typeface="华文中宋" pitchFamily="2" charset="-122"/>
              <a:ea typeface="华文中宋" pitchFamily="2" charset="-122"/>
            </a:endParaRPr>
          </a:p>
        </p:txBody>
      </p:sp>
      <p:sp>
        <p:nvSpPr>
          <p:cNvPr id="924810" name="Text Box 138"/>
          <p:cNvSpPr txBox="1">
            <a:spLocks noChangeArrowheads="1"/>
          </p:cNvSpPr>
          <p:nvPr/>
        </p:nvSpPr>
        <p:spPr bwMode="auto">
          <a:xfrm>
            <a:off x="1827214" y="6307139"/>
            <a:ext cx="786923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0000CC"/>
                </a:solidFill>
                <a:latin typeface="华文中宋" pitchFamily="2" charset="-122"/>
                <a:ea typeface="华文中宋" pitchFamily="2" charset="-122"/>
              </a:rPr>
              <a:t>4</a:t>
            </a:r>
            <a:r>
              <a:rPr lang="zh-CN" altLang="en-US" sz="2000">
                <a:solidFill>
                  <a:srgbClr val="0000CC"/>
                </a:solidFill>
                <a:latin typeface="华文中宋" pitchFamily="2" charset="-122"/>
                <a:ea typeface="华文中宋" pitchFamily="2" charset="-122"/>
              </a:rPr>
              <a:t>、应用  </a:t>
            </a:r>
            <a:r>
              <a:rPr lang="zh-CN" altLang="en-US" sz="2000">
                <a:latin typeface="华文中宋" pitchFamily="2" charset="-122"/>
                <a:ea typeface="华文中宋" pitchFamily="2" charset="-122"/>
              </a:rPr>
              <a:t>光控继电器电路、光控逻辑电路、光控相位控制电路等等。</a:t>
            </a:r>
            <a:endParaRPr lang="en-US" altLang="zh-CN" sz="2000">
              <a:latin typeface="华文中宋" pitchFamily="2" charset="-122"/>
              <a:ea typeface="华文中宋" pitchFamily="2" charset="-122"/>
            </a:endParaRPr>
          </a:p>
        </p:txBody>
      </p:sp>
      <p:cxnSp>
        <p:nvCxnSpPr>
          <p:cNvPr id="3" name="直接连接符 2"/>
          <p:cNvCxnSpPr>
            <a:stCxn id="924780" idx="0"/>
          </p:cNvCxnSpPr>
          <p:nvPr/>
        </p:nvCxnSpPr>
        <p:spPr>
          <a:xfrm flipV="1">
            <a:off x="8183564" y="2217739"/>
            <a:ext cx="283801" cy="274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567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Text Box 2"/>
          <p:cNvSpPr txBox="1">
            <a:spLocks noChangeArrowheads="1"/>
          </p:cNvSpPr>
          <p:nvPr/>
        </p:nvSpPr>
        <p:spPr bwMode="auto">
          <a:xfrm>
            <a:off x="2116138" y="280988"/>
            <a:ext cx="245451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8</a:t>
            </a:r>
            <a:r>
              <a:rPr lang="zh-CN" altLang="en-US">
                <a:solidFill>
                  <a:srgbClr val="FF0000"/>
                </a:solidFill>
                <a:latin typeface="Arial" pitchFamily="34" charset="0"/>
                <a:ea typeface="华文中宋" pitchFamily="2" charset="-122"/>
              </a:rPr>
              <a:t>、达林顿 光电三级管</a:t>
            </a:r>
          </a:p>
        </p:txBody>
      </p:sp>
      <p:sp>
        <p:nvSpPr>
          <p:cNvPr id="925699" name="Line 3"/>
          <p:cNvSpPr>
            <a:spLocks noChangeShapeType="1"/>
          </p:cNvSpPr>
          <p:nvPr/>
        </p:nvSpPr>
        <p:spPr bwMode="auto">
          <a:xfrm>
            <a:off x="4440238" y="24209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0" name="Line 4"/>
          <p:cNvSpPr>
            <a:spLocks noChangeShapeType="1"/>
          </p:cNvSpPr>
          <p:nvPr/>
        </p:nvSpPr>
        <p:spPr bwMode="auto">
          <a:xfrm>
            <a:off x="4440239" y="2636839"/>
            <a:ext cx="287337" cy="2174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1" name="Line 5"/>
          <p:cNvSpPr>
            <a:spLocks noChangeShapeType="1"/>
          </p:cNvSpPr>
          <p:nvPr/>
        </p:nvSpPr>
        <p:spPr bwMode="auto">
          <a:xfrm flipV="1">
            <a:off x="4440238" y="2349500"/>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2" name="Line 6"/>
          <p:cNvSpPr>
            <a:spLocks noChangeShapeType="1"/>
          </p:cNvSpPr>
          <p:nvPr/>
        </p:nvSpPr>
        <p:spPr bwMode="auto">
          <a:xfrm>
            <a:off x="4151314" y="2636838"/>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3" name="Line 7"/>
          <p:cNvSpPr>
            <a:spLocks noChangeShapeType="1"/>
          </p:cNvSpPr>
          <p:nvPr/>
        </p:nvSpPr>
        <p:spPr bwMode="auto">
          <a:xfrm>
            <a:off x="3000375" y="1700214"/>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4" name="Line 8"/>
          <p:cNvSpPr>
            <a:spLocks noChangeShapeType="1"/>
          </p:cNvSpPr>
          <p:nvPr/>
        </p:nvSpPr>
        <p:spPr bwMode="auto">
          <a:xfrm>
            <a:off x="3000376" y="1916113"/>
            <a:ext cx="360363" cy="3603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5" name="Line 9"/>
          <p:cNvSpPr>
            <a:spLocks noChangeShapeType="1"/>
          </p:cNvSpPr>
          <p:nvPr/>
        </p:nvSpPr>
        <p:spPr bwMode="auto">
          <a:xfrm flipV="1">
            <a:off x="7608888" y="1268414"/>
            <a:ext cx="0" cy="288925"/>
          </a:xfrm>
          <a:prstGeom prst="line">
            <a:avLst/>
          </a:prstGeom>
          <a:noFill/>
          <a:ln w="19050">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6" name="Line 10"/>
          <p:cNvSpPr>
            <a:spLocks noChangeShapeType="1"/>
          </p:cNvSpPr>
          <p:nvPr/>
        </p:nvSpPr>
        <p:spPr bwMode="auto">
          <a:xfrm>
            <a:off x="2424113" y="1916113"/>
            <a:ext cx="576262"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7" name="Line 11"/>
          <p:cNvSpPr>
            <a:spLocks noChangeShapeType="1"/>
          </p:cNvSpPr>
          <p:nvPr/>
        </p:nvSpPr>
        <p:spPr bwMode="auto">
          <a:xfrm flipH="1">
            <a:off x="3287713" y="13414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8" name="Line 12"/>
          <p:cNvSpPr>
            <a:spLocks noChangeShapeType="1"/>
          </p:cNvSpPr>
          <p:nvPr/>
        </p:nvSpPr>
        <p:spPr bwMode="auto">
          <a:xfrm flipV="1">
            <a:off x="3360738"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9" name="Line 13"/>
          <p:cNvSpPr>
            <a:spLocks noChangeShapeType="1"/>
          </p:cNvSpPr>
          <p:nvPr/>
        </p:nvSpPr>
        <p:spPr bwMode="auto">
          <a:xfrm flipV="1">
            <a:off x="4656138" y="1052514"/>
            <a:ext cx="0" cy="12969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0" name="Line 14"/>
          <p:cNvSpPr>
            <a:spLocks noChangeShapeType="1"/>
          </p:cNvSpPr>
          <p:nvPr/>
        </p:nvSpPr>
        <p:spPr bwMode="auto">
          <a:xfrm>
            <a:off x="3287714" y="1341438"/>
            <a:ext cx="13668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1" name="Line 15"/>
          <p:cNvSpPr>
            <a:spLocks noChangeShapeType="1"/>
          </p:cNvSpPr>
          <p:nvPr/>
        </p:nvSpPr>
        <p:spPr bwMode="auto">
          <a:xfrm>
            <a:off x="4727575" y="2852739"/>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2" name="Line 16"/>
          <p:cNvSpPr>
            <a:spLocks noChangeShapeType="1"/>
          </p:cNvSpPr>
          <p:nvPr/>
        </p:nvSpPr>
        <p:spPr bwMode="auto">
          <a:xfrm flipH="1">
            <a:off x="3360738" y="2636838"/>
            <a:ext cx="8636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37" name="AutoShape 17"/>
          <p:cNvSpPr>
            <a:spLocks noChangeArrowheads="1"/>
          </p:cNvSpPr>
          <p:nvPr/>
        </p:nvSpPr>
        <p:spPr bwMode="auto">
          <a:xfrm>
            <a:off x="6600826" y="1484313"/>
            <a:ext cx="290513" cy="215900"/>
          </a:xfrm>
          <a:prstGeom prst="triangle">
            <a:avLst>
              <a:gd name="adj" fmla="val 50000"/>
            </a:avLst>
          </a:prstGeom>
          <a:noFill/>
          <a:ln w="28575">
            <a:solidFill>
              <a:srgbClr val="FF00FF"/>
            </a:solidFill>
            <a:miter lim="800000"/>
            <a:headEnd/>
            <a:tailEnd/>
          </a:ln>
          <a:effectLst>
            <a:prstShdw prst="shdw17" dist="17961" dir="2700000">
              <a:srgbClr val="9900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5714" name="Line 18"/>
          <p:cNvSpPr>
            <a:spLocks noChangeShapeType="1"/>
          </p:cNvSpPr>
          <p:nvPr/>
        </p:nvSpPr>
        <p:spPr bwMode="auto">
          <a:xfrm>
            <a:off x="6600826" y="1484313"/>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39" name="Line 19"/>
          <p:cNvSpPr>
            <a:spLocks noChangeShapeType="1"/>
          </p:cNvSpPr>
          <p:nvPr/>
        </p:nvSpPr>
        <p:spPr bwMode="auto">
          <a:xfrm flipH="1" flipV="1">
            <a:off x="6743700" y="1268413"/>
            <a:ext cx="1588" cy="21590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40" name="Line 20"/>
          <p:cNvSpPr>
            <a:spLocks noChangeShapeType="1"/>
          </p:cNvSpPr>
          <p:nvPr/>
        </p:nvSpPr>
        <p:spPr bwMode="auto">
          <a:xfrm flipH="1">
            <a:off x="6743700" y="1700213"/>
            <a:ext cx="1588" cy="144462"/>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925717" name="Text Box 21"/>
          <p:cNvSpPr txBox="1">
            <a:spLocks noChangeArrowheads="1"/>
          </p:cNvSpPr>
          <p:nvPr/>
        </p:nvSpPr>
        <p:spPr bwMode="auto">
          <a:xfrm>
            <a:off x="2352675" y="1196975"/>
            <a:ext cx="184150"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endParaRPr lang="zh-CN" altLang="en-US">
              <a:latin typeface="Arial" pitchFamily="34" charset="0"/>
              <a:ea typeface="宋体" pitchFamily="2" charset="-122"/>
            </a:endParaRPr>
          </a:p>
        </p:txBody>
      </p:sp>
      <p:sp>
        <p:nvSpPr>
          <p:cNvPr id="925718" name="Line 22"/>
          <p:cNvSpPr>
            <a:spLocks noChangeShapeType="1"/>
          </p:cNvSpPr>
          <p:nvPr/>
        </p:nvSpPr>
        <p:spPr bwMode="auto">
          <a:xfrm flipV="1">
            <a:off x="3000376" y="1557339"/>
            <a:ext cx="288925"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9" name="Line 23"/>
          <p:cNvSpPr>
            <a:spLocks noChangeShapeType="1"/>
          </p:cNvSpPr>
          <p:nvPr/>
        </p:nvSpPr>
        <p:spPr bwMode="auto">
          <a:xfrm>
            <a:off x="8759825" y="24209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0" name="Line 24"/>
          <p:cNvSpPr>
            <a:spLocks noChangeShapeType="1"/>
          </p:cNvSpPr>
          <p:nvPr/>
        </p:nvSpPr>
        <p:spPr bwMode="auto">
          <a:xfrm>
            <a:off x="8759825" y="2636839"/>
            <a:ext cx="287338" cy="2174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1" name="Line 25"/>
          <p:cNvSpPr>
            <a:spLocks noChangeShapeType="1"/>
          </p:cNvSpPr>
          <p:nvPr/>
        </p:nvSpPr>
        <p:spPr bwMode="auto">
          <a:xfrm flipV="1">
            <a:off x="8759825" y="2349500"/>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2" name="Line 26"/>
          <p:cNvSpPr>
            <a:spLocks noChangeShapeType="1"/>
          </p:cNvSpPr>
          <p:nvPr/>
        </p:nvSpPr>
        <p:spPr bwMode="auto">
          <a:xfrm>
            <a:off x="8470901" y="2636838"/>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3" name="Line 27"/>
          <p:cNvSpPr>
            <a:spLocks noChangeShapeType="1"/>
          </p:cNvSpPr>
          <p:nvPr/>
        </p:nvSpPr>
        <p:spPr bwMode="auto">
          <a:xfrm>
            <a:off x="7319963" y="1700214"/>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4" name="Line 28"/>
          <p:cNvSpPr>
            <a:spLocks noChangeShapeType="1"/>
          </p:cNvSpPr>
          <p:nvPr/>
        </p:nvSpPr>
        <p:spPr bwMode="auto">
          <a:xfrm>
            <a:off x="7319963" y="1916113"/>
            <a:ext cx="360362" cy="3603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5" name="Line 29"/>
          <p:cNvSpPr>
            <a:spLocks noChangeShapeType="1"/>
          </p:cNvSpPr>
          <p:nvPr/>
        </p:nvSpPr>
        <p:spPr bwMode="auto">
          <a:xfrm flipV="1">
            <a:off x="7680325"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6" name="Line 30"/>
          <p:cNvSpPr>
            <a:spLocks noChangeShapeType="1"/>
          </p:cNvSpPr>
          <p:nvPr/>
        </p:nvSpPr>
        <p:spPr bwMode="auto">
          <a:xfrm flipV="1">
            <a:off x="8975725" y="981076"/>
            <a:ext cx="0" cy="13684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7" name="Line 31"/>
          <p:cNvSpPr>
            <a:spLocks noChangeShapeType="1"/>
          </p:cNvSpPr>
          <p:nvPr/>
        </p:nvSpPr>
        <p:spPr bwMode="auto">
          <a:xfrm>
            <a:off x="7608889" y="1268413"/>
            <a:ext cx="13668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8" name="Line 32"/>
          <p:cNvSpPr>
            <a:spLocks noChangeShapeType="1"/>
          </p:cNvSpPr>
          <p:nvPr/>
        </p:nvSpPr>
        <p:spPr bwMode="auto">
          <a:xfrm>
            <a:off x="9047163" y="2852739"/>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9" name="Line 33"/>
          <p:cNvSpPr>
            <a:spLocks noChangeShapeType="1"/>
          </p:cNvSpPr>
          <p:nvPr/>
        </p:nvSpPr>
        <p:spPr bwMode="auto">
          <a:xfrm flipH="1">
            <a:off x="7680325" y="2636838"/>
            <a:ext cx="8636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30" name="Line 34"/>
          <p:cNvSpPr>
            <a:spLocks noChangeShapeType="1"/>
          </p:cNvSpPr>
          <p:nvPr/>
        </p:nvSpPr>
        <p:spPr bwMode="auto">
          <a:xfrm flipV="1">
            <a:off x="7319964" y="1557339"/>
            <a:ext cx="288925"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31" name="Line 35"/>
          <p:cNvSpPr>
            <a:spLocks noChangeShapeType="1"/>
          </p:cNvSpPr>
          <p:nvPr/>
        </p:nvSpPr>
        <p:spPr bwMode="auto">
          <a:xfrm>
            <a:off x="6743700" y="1987550"/>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56" name="Line 36"/>
          <p:cNvSpPr>
            <a:spLocks noChangeShapeType="1"/>
          </p:cNvSpPr>
          <p:nvPr/>
        </p:nvSpPr>
        <p:spPr bwMode="auto">
          <a:xfrm flipH="1">
            <a:off x="6743701" y="1844675"/>
            <a:ext cx="576263" cy="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7" name="Line 37"/>
          <p:cNvSpPr>
            <a:spLocks noChangeShapeType="1"/>
          </p:cNvSpPr>
          <p:nvPr/>
        </p:nvSpPr>
        <p:spPr bwMode="auto">
          <a:xfrm>
            <a:off x="6743700" y="1268413"/>
            <a:ext cx="865188" cy="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8" name="Line 38"/>
          <p:cNvSpPr>
            <a:spLocks noChangeShapeType="1"/>
          </p:cNvSpPr>
          <p:nvPr/>
        </p:nvSpPr>
        <p:spPr bwMode="auto">
          <a:xfrm>
            <a:off x="6096000" y="1125539"/>
            <a:ext cx="431800" cy="287337"/>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9" name="Line 39"/>
          <p:cNvSpPr>
            <a:spLocks noChangeShapeType="1"/>
          </p:cNvSpPr>
          <p:nvPr/>
        </p:nvSpPr>
        <p:spPr bwMode="auto">
          <a:xfrm>
            <a:off x="6096000" y="1341439"/>
            <a:ext cx="431800" cy="287337"/>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5736" name="Text Box 40"/>
          <p:cNvSpPr txBox="1">
            <a:spLocks noChangeArrowheads="1"/>
          </p:cNvSpPr>
          <p:nvPr/>
        </p:nvSpPr>
        <p:spPr bwMode="auto">
          <a:xfrm>
            <a:off x="1992314" y="3430588"/>
            <a:ext cx="6397905" cy="230832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1</a:t>
            </a:r>
            <a:r>
              <a:rPr lang="zh-CN" altLang="en-US">
                <a:solidFill>
                  <a:srgbClr val="0000CC"/>
                </a:solidFill>
                <a:latin typeface="华文中宋" pitchFamily="2" charset="-122"/>
                <a:ea typeface="华文中宋" pitchFamily="2" charset="-122"/>
              </a:rPr>
              <a:t>、工作原理</a:t>
            </a:r>
          </a:p>
          <a:p>
            <a:pPr>
              <a:defRPr/>
            </a:pPr>
            <a:r>
              <a:rPr lang="zh-CN" altLang="en-US">
                <a:latin typeface="华文中宋" pitchFamily="2" charset="-122"/>
                <a:ea typeface="华文中宋" pitchFamily="2" charset="-122"/>
              </a:rPr>
              <a:t>       两晶体管集电极相连 </a:t>
            </a:r>
          </a:p>
          <a:p>
            <a:pPr>
              <a:defRPr/>
            </a:pPr>
            <a:r>
              <a:rPr lang="zh-CN" altLang="en-US">
                <a:latin typeface="华文中宋" pitchFamily="2" charset="-122"/>
                <a:ea typeface="华文中宋" pitchFamily="2" charset="-122"/>
              </a:rPr>
              <a:t>       第一级晶体管发射集连接到第二级晶体管的基极</a:t>
            </a:r>
          </a:p>
          <a:p>
            <a:pPr>
              <a:defRPr/>
            </a:pPr>
            <a:r>
              <a:rPr lang="zh-CN" altLang="en-US">
                <a:latin typeface="华文中宋" pitchFamily="2" charset="-122"/>
                <a:ea typeface="华文中宋" pitchFamily="2" charset="-122"/>
              </a:rPr>
              <a:t>       达林顿晶体管放大倍数为两者的乘积</a:t>
            </a:r>
          </a:p>
          <a:p>
            <a:pPr>
              <a:defRPr/>
            </a:pPr>
            <a:r>
              <a:rPr lang="en-US" altLang="zh-CN">
                <a:solidFill>
                  <a:srgbClr val="0000CC"/>
                </a:solidFill>
                <a:latin typeface="华文中宋" pitchFamily="2" charset="-122"/>
                <a:ea typeface="华文中宋" pitchFamily="2" charset="-122"/>
              </a:rPr>
              <a:t>2</a:t>
            </a:r>
            <a:r>
              <a:rPr lang="zh-CN" altLang="en-US">
                <a:solidFill>
                  <a:srgbClr val="0000CC"/>
                </a:solidFill>
                <a:latin typeface="华文中宋" pitchFamily="2" charset="-122"/>
                <a:ea typeface="华文中宋" pitchFamily="2" charset="-122"/>
              </a:rPr>
              <a:t>、 特点</a:t>
            </a:r>
          </a:p>
          <a:p>
            <a:pPr>
              <a:defRPr/>
            </a:pPr>
            <a:r>
              <a:rPr lang="zh-CN" altLang="en-US">
                <a:latin typeface="华文中宋" pitchFamily="2" charset="-122"/>
                <a:ea typeface="华文中宋" pitchFamily="2" charset="-122"/>
              </a:rPr>
              <a:t>       光敏管以此结构可获得高灵敏度和大电流输出</a:t>
            </a:r>
            <a:endParaRPr lang="en-US" altLang="zh-CN">
              <a:latin typeface="华文中宋" pitchFamily="2" charset="-122"/>
              <a:ea typeface="华文中宋" pitchFamily="2" charset="-122"/>
            </a:endParaRPr>
          </a:p>
          <a:p>
            <a:pPr>
              <a:defRPr/>
            </a:pPr>
            <a:r>
              <a:rPr lang="en-US" altLang="zh-CN">
                <a:solidFill>
                  <a:srgbClr val="0000CC"/>
                </a:solidFill>
                <a:latin typeface="华文中宋" pitchFamily="2" charset="-122"/>
                <a:ea typeface="华文中宋" pitchFamily="2" charset="-122"/>
              </a:rPr>
              <a:t>3</a:t>
            </a:r>
            <a:r>
              <a:rPr lang="zh-CN" altLang="en-US">
                <a:solidFill>
                  <a:srgbClr val="0000CC"/>
                </a:solidFill>
                <a:latin typeface="华文中宋" pitchFamily="2" charset="-122"/>
                <a:ea typeface="华文中宋" pitchFamily="2" charset="-122"/>
              </a:rPr>
              <a:t>、应用</a:t>
            </a:r>
          </a:p>
          <a:p>
            <a:pPr>
              <a:defRPr/>
            </a:pPr>
            <a:r>
              <a:rPr lang="zh-CN" altLang="en-US">
                <a:latin typeface="华文中宋" pitchFamily="2" charset="-122"/>
                <a:ea typeface="华文中宋" pitchFamily="2" charset="-122"/>
              </a:rPr>
              <a:t>      适于开关状态下使用；适用于弱光及高增益、大电流输出</a:t>
            </a:r>
            <a:endParaRPr lang="en-US" altLang="zh-CN">
              <a:latin typeface="华文中宋" pitchFamily="2" charset="-122"/>
              <a:ea typeface="华文中宋" pitchFamily="2" charset="-122"/>
            </a:endParaRPr>
          </a:p>
        </p:txBody>
      </p:sp>
    </p:spTree>
    <p:extLst>
      <p:ext uri="{BB962C8B-B14F-4D97-AF65-F5344CB8AC3E}">
        <p14:creationId xmlns:p14="http://schemas.microsoft.com/office/powerpoint/2010/main" val="18118617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765176"/>
            <a:ext cx="28289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692150"/>
            <a:ext cx="26098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3141664"/>
            <a:ext cx="5329238"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653" name="Rectangle 5"/>
          <p:cNvSpPr>
            <a:spLocks noChangeArrowheads="1"/>
          </p:cNvSpPr>
          <p:nvPr/>
        </p:nvSpPr>
        <p:spPr bwMode="auto">
          <a:xfrm>
            <a:off x="2135188" y="209550"/>
            <a:ext cx="14670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9</a:t>
            </a:r>
            <a:r>
              <a:rPr lang="zh-CN" altLang="en-US">
                <a:solidFill>
                  <a:srgbClr val="FF0000"/>
                </a:solidFill>
                <a:latin typeface="Arial" pitchFamily="34" charset="0"/>
                <a:ea typeface="华文中宋" pitchFamily="2" charset="-122"/>
              </a:rPr>
              <a:t>、光耦合器</a:t>
            </a:r>
          </a:p>
        </p:txBody>
      </p:sp>
    </p:spTree>
    <p:extLst>
      <p:ext uri="{BB962C8B-B14F-4D97-AF65-F5344CB8AC3E}">
        <p14:creationId xmlns:p14="http://schemas.microsoft.com/office/powerpoint/2010/main" val="7675976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idx="4294967295"/>
          </p:nvPr>
        </p:nvSpPr>
        <p:spPr>
          <a:xfrm>
            <a:off x="10025064" y="274639"/>
            <a:ext cx="185737" cy="225425"/>
          </a:xfrm>
        </p:spPr>
        <p:txBody>
          <a:bodyPr/>
          <a:lstStyle/>
          <a:p>
            <a:r>
              <a:rPr lang="en-US" altLang="zh-CN" sz="800"/>
              <a:t>a</a:t>
            </a:r>
          </a:p>
        </p:txBody>
      </p:sp>
      <p:sp>
        <p:nvSpPr>
          <p:cNvPr id="83971" name="内容占位符 2"/>
          <p:cNvSpPr>
            <a:spLocks noGrp="1"/>
          </p:cNvSpPr>
          <p:nvPr>
            <p:ph idx="4294967295"/>
          </p:nvPr>
        </p:nvSpPr>
        <p:spPr>
          <a:xfrm>
            <a:off x="1981200" y="642938"/>
            <a:ext cx="8229600" cy="6215062"/>
          </a:xfrm>
        </p:spPr>
        <p:txBody>
          <a:bodyPr>
            <a:normAutofit fontScale="92500" lnSpcReduction="20000"/>
          </a:bodyPr>
          <a:lstStyle/>
          <a:p>
            <a:pPr>
              <a:lnSpc>
                <a:spcPct val="80000"/>
              </a:lnSpc>
              <a:buFont typeface="Arial" charset="0"/>
              <a:buNone/>
            </a:pPr>
            <a:r>
              <a:rPr lang="en-US" altLang="zh-CN" sz="2500" b="1" dirty="0">
                <a:solidFill>
                  <a:srgbClr val="0000CC"/>
                </a:solidFill>
                <a:latin typeface="华文中宋" pitchFamily="2" charset="-122"/>
                <a:ea typeface="华文中宋" pitchFamily="2" charset="-122"/>
              </a:rPr>
              <a:t>9</a:t>
            </a:r>
            <a:r>
              <a:rPr lang="zh-CN" altLang="en-US" sz="2500" b="1" dirty="0">
                <a:solidFill>
                  <a:srgbClr val="0000CC"/>
                </a:solidFill>
                <a:latin typeface="华文中宋" pitchFamily="2" charset="-122"/>
                <a:ea typeface="华文中宋" pitchFamily="2" charset="-122"/>
              </a:rPr>
              <a:t>、光耦合器</a:t>
            </a:r>
          </a:p>
          <a:p>
            <a:pPr>
              <a:lnSpc>
                <a:spcPct val="80000"/>
              </a:lnSpc>
              <a:buFont typeface="Arial" charset="0"/>
              <a:buNone/>
            </a:pPr>
            <a:r>
              <a:rPr lang="zh-CN" altLang="en-US" sz="2200" b="1" dirty="0">
                <a:latin typeface="华文中宋" pitchFamily="2" charset="-122"/>
                <a:ea typeface="华文中宋" pitchFamily="2" charset="-122"/>
              </a:rPr>
              <a:t>           光电耦合器是以光为媒介传输电信号的一种</a:t>
            </a:r>
          </a:p>
          <a:p>
            <a:pPr>
              <a:lnSpc>
                <a:spcPct val="80000"/>
              </a:lnSpc>
              <a:buFont typeface="Arial" charset="0"/>
              <a:buNone/>
            </a:pPr>
            <a:r>
              <a:rPr lang="zh-CN" altLang="en-US" sz="2200" b="1" dirty="0">
                <a:latin typeface="华文中宋" pitchFamily="2" charset="-122"/>
                <a:ea typeface="华文中宋" pitchFamily="2" charset="-122"/>
              </a:rPr>
              <a:t>           </a:t>
            </a:r>
            <a:r>
              <a:rPr lang="zh-CN" altLang="en-US" sz="2200" b="1" dirty="0">
                <a:solidFill>
                  <a:srgbClr val="FF0000"/>
                </a:solidFill>
                <a:latin typeface="华文中宋" pitchFamily="2" charset="-122"/>
                <a:ea typeface="华文中宋" pitchFamily="2" charset="-122"/>
              </a:rPr>
              <a:t>电一光一电  </a:t>
            </a:r>
            <a:r>
              <a:rPr lang="zh-CN" altLang="en-US" sz="2200" b="1" dirty="0">
                <a:latin typeface="华文中宋" pitchFamily="2" charset="-122"/>
                <a:ea typeface="华文中宋" pitchFamily="2" charset="-122"/>
              </a:rPr>
              <a:t>转换器件。</a:t>
            </a:r>
          </a:p>
          <a:p>
            <a:pPr>
              <a:lnSpc>
                <a:spcPct val="80000"/>
              </a:lnSpc>
              <a:buFont typeface="Arial" charset="0"/>
              <a:buNone/>
            </a:pPr>
            <a:r>
              <a:rPr lang="zh-CN" altLang="en-US" sz="2500" b="1" dirty="0">
                <a:latin typeface="华文中宋" pitchFamily="2" charset="-122"/>
                <a:ea typeface="华文中宋" pitchFamily="2" charset="-122"/>
              </a:rPr>
              <a:t>     </a:t>
            </a:r>
            <a:r>
              <a:rPr lang="zh-CN" altLang="en-US" sz="2200" b="1" dirty="0">
                <a:solidFill>
                  <a:srgbClr val="0000CC"/>
                </a:solidFill>
                <a:latin typeface="华文中宋" pitchFamily="2" charset="-122"/>
                <a:ea typeface="华文中宋" pitchFamily="2" charset="-122"/>
              </a:rPr>
              <a:t>结构：</a:t>
            </a:r>
          </a:p>
          <a:p>
            <a:pPr>
              <a:lnSpc>
                <a:spcPct val="80000"/>
              </a:lnSpc>
              <a:buFont typeface="Arial" charset="0"/>
              <a:buNone/>
            </a:pPr>
            <a:r>
              <a:rPr lang="zh-CN" altLang="en-US" sz="2200" b="1" dirty="0">
                <a:solidFill>
                  <a:srgbClr val="0000CC"/>
                </a:solidFill>
                <a:latin typeface="华文中宋" pitchFamily="2" charset="-122"/>
                <a:ea typeface="华文中宋" pitchFamily="2" charset="-122"/>
              </a:rPr>
              <a:t>            </a:t>
            </a:r>
            <a:r>
              <a:rPr lang="zh-CN" altLang="en-US" sz="2200" b="1" dirty="0">
                <a:latin typeface="华文中宋" pitchFamily="2" charset="-122"/>
                <a:ea typeface="华文中宋" pitchFamily="2" charset="-122"/>
              </a:rPr>
              <a:t>由发光源和受光器两部分组成。</a:t>
            </a:r>
          </a:p>
          <a:p>
            <a:pPr>
              <a:lnSpc>
                <a:spcPct val="80000"/>
              </a:lnSpc>
              <a:buFont typeface="Arial" charset="0"/>
              <a:buNone/>
            </a:pPr>
            <a:r>
              <a:rPr lang="zh-CN" altLang="en-US" sz="2200" b="1" dirty="0">
                <a:latin typeface="华文中宋" pitchFamily="2" charset="-122"/>
                <a:ea typeface="华文中宋" pitchFamily="2" charset="-122"/>
              </a:rPr>
              <a:t>            发光源和受光器组装在同一密闭的壳体内，</a:t>
            </a:r>
          </a:p>
          <a:p>
            <a:pPr>
              <a:lnSpc>
                <a:spcPct val="80000"/>
              </a:lnSpc>
              <a:buFont typeface="Arial" charset="0"/>
              <a:buNone/>
            </a:pPr>
            <a:r>
              <a:rPr lang="zh-CN" altLang="en-US" sz="2200" b="1" dirty="0">
                <a:latin typeface="华文中宋" pitchFamily="2" charset="-122"/>
                <a:ea typeface="华文中宋" pitchFamily="2" charset="-122"/>
              </a:rPr>
              <a:t>            彼此间用透明绝缘体隔离。</a:t>
            </a: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a:t>
            </a: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a:t>
            </a: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发光源为输入端                      受光器为输出端，</a:t>
            </a: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r>
              <a:rPr lang="zh-CN" altLang="en-US" sz="2500" b="1" dirty="0">
                <a:latin typeface="华文中宋" pitchFamily="2" charset="-122"/>
                <a:ea typeface="华文中宋" pitchFamily="2" charset="-122"/>
              </a:rPr>
              <a:t>  </a:t>
            </a:r>
          </a:p>
        </p:txBody>
      </p:sp>
      <p:sp>
        <p:nvSpPr>
          <p:cNvPr id="4" name="等腰三角形 3"/>
          <p:cNvSpPr/>
          <p:nvPr/>
        </p:nvSpPr>
        <p:spPr>
          <a:xfrm rot="10800000">
            <a:off x="3738564" y="4857750"/>
            <a:ext cx="357187"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p:nvCxnSpPr>
        <p:spPr>
          <a:xfrm rot="5400000">
            <a:off x="3645695" y="4664870"/>
            <a:ext cx="485775" cy="142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738564" y="5143500"/>
            <a:ext cx="3571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3631407" y="5393532"/>
            <a:ext cx="50006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452814" y="4572000"/>
            <a:ext cx="4929187" cy="928688"/>
          </a:xfrm>
          <a:prstGeom prst="roundRect">
            <a:avLst/>
          </a:prstGeom>
          <a:noFill/>
          <a:ln w="28575">
            <a:solidFill>
              <a:srgbClr val="00CC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4524376" y="4572000"/>
            <a:ext cx="142875" cy="928688"/>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a:p>
        </p:txBody>
      </p:sp>
      <p:sp>
        <p:nvSpPr>
          <p:cNvPr id="16" name="右箭头 15"/>
          <p:cNvSpPr/>
          <p:nvPr/>
        </p:nvSpPr>
        <p:spPr>
          <a:xfrm flipV="1">
            <a:off x="4167189" y="4929189"/>
            <a:ext cx="142875" cy="714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右箭头 16"/>
          <p:cNvSpPr/>
          <p:nvPr/>
        </p:nvSpPr>
        <p:spPr>
          <a:xfrm>
            <a:off x="4881564" y="4929189"/>
            <a:ext cx="142875" cy="714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17"/>
          <p:cNvSpPr/>
          <p:nvPr/>
        </p:nvSpPr>
        <p:spPr>
          <a:xfrm rot="10800000">
            <a:off x="5167314" y="4786314"/>
            <a:ext cx="428625" cy="3571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0" name="直接连接符 19"/>
          <p:cNvCxnSpPr/>
          <p:nvPr/>
        </p:nvCxnSpPr>
        <p:spPr>
          <a:xfrm rot="5400000">
            <a:off x="5167313" y="4572001"/>
            <a:ext cx="4286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a:off x="5060156" y="5464969"/>
            <a:ext cx="6429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167314" y="5143500"/>
            <a:ext cx="428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5810250" y="4929188"/>
            <a:ext cx="2857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53125" y="4929188"/>
            <a:ext cx="285750" cy="2143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flipH="1" flipV="1">
            <a:off x="5917407" y="4679157"/>
            <a:ext cx="285750" cy="2143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flipH="1" flipV="1">
            <a:off x="6024563" y="4500563"/>
            <a:ext cx="2857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5953125" y="5429250"/>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596064" y="4786314"/>
            <a:ext cx="142875" cy="35718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cxnSp>
        <p:nvCxnSpPr>
          <p:cNvPr id="41" name="直接连接符 40"/>
          <p:cNvCxnSpPr/>
          <p:nvPr/>
        </p:nvCxnSpPr>
        <p:spPr>
          <a:xfrm rot="5400000">
            <a:off x="6417469" y="4536282"/>
            <a:ext cx="50006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6381750" y="5429250"/>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7131844" y="4964907"/>
            <a:ext cx="21431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flipH="1" flipV="1">
            <a:off x="7239001" y="4714876"/>
            <a:ext cx="214313" cy="2143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239000" y="5000626"/>
            <a:ext cx="285750" cy="1428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7560469" y="5179219"/>
            <a:ext cx="3571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7739063" y="5214939"/>
            <a:ext cx="214312" cy="1428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flipH="1" flipV="1">
            <a:off x="7703345" y="4964907"/>
            <a:ext cx="214312" cy="1428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524751" y="5143500"/>
            <a:ext cx="21431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453313" y="4714875"/>
            <a:ext cx="78581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flipH="1" flipV="1">
            <a:off x="7596188" y="4643438"/>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5400000">
            <a:off x="7774782" y="5536407"/>
            <a:ext cx="35718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6200000" flipH="1">
            <a:off x="5095876" y="4572001"/>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rot="16200000" flipH="1">
            <a:off x="5167314" y="4500564"/>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rot="16200000" flipH="1">
            <a:off x="5738814" y="4572001"/>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rot="16200000" flipH="1">
            <a:off x="5810251" y="4500563"/>
            <a:ext cx="214312" cy="21431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rot="16200000" flipH="1">
            <a:off x="6346032" y="4679157"/>
            <a:ext cx="214312"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16200000" flipH="1">
            <a:off x="6417470" y="4607720"/>
            <a:ext cx="214313"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rot="16200000" flipH="1">
            <a:off x="6988970" y="4822032"/>
            <a:ext cx="214312"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rot="16200000" flipH="1">
            <a:off x="6988970" y="4607720"/>
            <a:ext cx="214313"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4010" name="TextBox 86"/>
          <p:cNvSpPr txBox="1">
            <a:spLocks noChangeArrowheads="1"/>
          </p:cNvSpPr>
          <p:nvPr/>
        </p:nvSpPr>
        <p:spPr bwMode="auto">
          <a:xfrm>
            <a:off x="8667751" y="3714750"/>
            <a:ext cx="1579563"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受光器：</a:t>
            </a:r>
          </a:p>
          <a:p>
            <a:pPr eaLnBrk="1" hangingPunct="1">
              <a:spcBef>
                <a:spcPct val="0"/>
              </a:spcBef>
              <a:buFontTx/>
              <a:buNone/>
            </a:pPr>
            <a:r>
              <a:rPr lang="zh-CN" altLang="en-US" sz="1800">
                <a:solidFill>
                  <a:srgbClr val="0000CC"/>
                </a:solidFill>
              </a:rPr>
              <a:t>光敏二极管、</a:t>
            </a:r>
          </a:p>
          <a:p>
            <a:pPr eaLnBrk="1" hangingPunct="1">
              <a:spcBef>
                <a:spcPct val="0"/>
              </a:spcBef>
              <a:buFontTx/>
              <a:buNone/>
            </a:pPr>
            <a:r>
              <a:rPr lang="zh-CN" altLang="en-US" sz="1800">
                <a:solidFill>
                  <a:srgbClr val="0000CC"/>
                </a:solidFill>
                <a:hlinkClick r:id="rId2" action="ppaction://hlinkfile"/>
              </a:rPr>
              <a:t>光敏三极管</a:t>
            </a:r>
            <a:r>
              <a:rPr lang="zh-CN" altLang="en-US" sz="1800">
                <a:solidFill>
                  <a:srgbClr val="0000CC"/>
                </a:solidFill>
              </a:rPr>
              <a:t>、</a:t>
            </a:r>
          </a:p>
          <a:p>
            <a:pPr eaLnBrk="1" hangingPunct="1">
              <a:spcBef>
                <a:spcPct val="0"/>
              </a:spcBef>
              <a:buFontTx/>
              <a:buNone/>
            </a:pPr>
            <a:r>
              <a:rPr lang="zh-CN" altLang="en-US" sz="1800">
                <a:solidFill>
                  <a:srgbClr val="0000CC"/>
                </a:solidFill>
                <a:hlinkClick r:id="rId3" action="ppaction://hlinkfile"/>
              </a:rPr>
              <a:t>光电三极管</a:t>
            </a:r>
            <a:r>
              <a:rPr lang="zh-CN" altLang="en-US" sz="1800">
                <a:solidFill>
                  <a:srgbClr val="0000CC"/>
                </a:solidFill>
              </a:rPr>
              <a:t>、</a:t>
            </a:r>
          </a:p>
          <a:p>
            <a:pPr eaLnBrk="1" hangingPunct="1">
              <a:spcBef>
                <a:spcPct val="0"/>
              </a:spcBef>
              <a:buFontTx/>
              <a:buNone/>
            </a:pPr>
            <a:r>
              <a:rPr lang="zh-CN" altLang="en-US" sz="1800">
                <a:solidFill>
                  <a:srgbClr val="0000CC"/>
                </a:solidFill>
              </a:rPr>
              <a:t>光敏</a:t>
            </a:r>
            <a:r>
              <a:rPr lang="zh-CN" altLang="en-US" sz="1800">
                <a:solidFill>
                  <a:srgbClr val="0000CC"/>
                </a:solidFill>
                <a:hlinkClick r:id="rId4" action="ppaction://hlinkfile"/>
              </a:rPr>
              <a:t>电阻</a:t>
            </a:r>
            <a:r>
              <a:rPr lang="zh-CN" altLang="en-US" sz="1800">
                <a:solidFill>
                  <a:srgbClr val="0000CC"/>
                </a:solidFill>
              </a:rPr>
              <a:t>型、</a:t>
            </a:r>
          </a:p>
          <a:p>
            <a:pPr eaLnBrk="1" hangingPunct="1">
              <a:spcBef>
                <a:spcPct val="0"/>
              </a:spcBef>
              <a:buFontTx/>
              <a:buNone/>
            </a:pPr>
            <a:r>
              <a:rPr lang="zh-CN" altLang="en-US" sz="1800">
                <a:solidFill>
                  <a:srgbClr val="0000CC"/>
                </a:solidFill>
              </a:rPr>
              <a:t>光控</a:t>
            </a:r>
            <a:r>
              <a:rPr lang="zh-CN" altLang="en-US" sz="1800">
                <a:solidFill>
                  <a:srgbClr val="0000CC"/>
                </a:solidFill>
                <a:hlinkClick r:id="rId5" action="ppaction://hlinkfile"/>
              </a:rPr>
              <a:t>晶闸管</a:t>
            </a:r>
            <a:r>
              <a:rPr lang="zh-CN" altLang="en-US" sz="1800">
                <a:solidFill>
                  <a:srgbClr val="0000CC"/>
                </a:solidFill>
              </a:rPr>
              <a:t>、</a:t>
            </a:r>
          </a:p>
          <a:p>
            <a:pPr eaLnBrk="1" hangingPunct="1">
              <a:spcBef>
                <a:spcPct val="0"/>
              </a:spcBef>
              <a:buFontTx/>
              <a:buNone/>
            </a:pPr>
            <a:r>
              <a:rPr lang="zh-CN" altLang="en-US" sz="1800">
                <a:solidFill>
                  <a:srgbClr val="0000CC"/>
                </a:solidFill>
              </a:rPr>
              <a:t>光电达林顿、</a:t>
            </a:r>
          </a:p>
          <a:p>
            <a:pPr eaLnBrk="1" hangingPunct="1">
              <a:spcBef>
                <a:spcPct val="0"/>
              </a:spcBef>
              <a:buFontTx/>
              <a:buNone/>
            </a:pPr>
            <a:r>
              <a:rPr lang="zh-CN" altLang="en-US" sz="1800">
                <a:solidFill>
                  <a:srgbClr val="0000CC"/>
                </a:solidFill>
              </a:rPr>
              <a:t>集成电路</a:t>
            </a:r>
          </a:p>
          <a:p>
            <a:pPr eaLnBrk="1" hangingPunct="1">
              <a:spcBef>
                <a:spcPct val="0"/>
              </a:spcBef>
              <a:buFontTx/>
              <a:buNone/>
            </a:pPr>
            <a:r>
              <a:rPr lang="zh-CN" altLang="en-US" sz="1800">
                <a:solidFill>
                  <a:srgbClr val="0000CC"/>
                </a:solidFill>
              </a:rPr>
              <a:t>等型式</a:t>
            </a:r>
            <a:r>
              <a:rPr lang="zh-CN" altLang="en-US" sz="1800"/>
              <a:t>。</a:t>
            </a:r>
          </a:p>
        </p:txBody>
      </p:sp>
    </p:spTree>
    <p:extLst>
      <p:ext uri="{BB962C8B-B14F-4D97-AF65-F5344CB8AC3E}">
        <p14:creationId xmlns:p14="http://schemas.microsoft.com/office/powerpoint/2010/main" val="34392975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765176"/>
            <a:ext cx="28289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692150"/>
            <a:ext cx="26098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3141664"/>
            <a:ext cx="5329238"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39987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idx="4294967295"/>
          </p:nvPr>
        </p:nvSpPr>
        <p:spPr>
          <a:xfrm>
            <a:off x="10025064" y="274639"/>
            <a:ext cx="185737" cy="225425"/>
          </a:xfrm>
        </p:spPr>
        <p:txBody>
          <a:bodyPr/>
          <a:lstStyle/>
          <a:p>
            <a:r>
              <a:rPr lang="en-US" altLang="zh-CN" sz="800"/>
              <a:t>a</a:t>
            </a:r>
          </a:p>
        </p:txBody>
      </p:sp>
      <p:sp>
        <p:nvSpPr>
          <p:cNvPr id="86019" name="内容占位符 2"/>
          <p:cNvSpPr>
            <a:spLocks noGrp="1"/>
          </p:cNvSpPr>
          <p:nvPr>
            <p:ph idx="4294967295"/>
          </p:nvPr>
        </p:nvSpPr>
        <p:spPr>
          <a:xfrm>
            <a:off x="1919536" y="764705"/>
            <a:ext cx="8496944" cy="5709667"/>
          </a:xfrm>
        </p:spPr>
        <p:txBody>
          <a:bodyPr>
            <a:normAutofit fontScale="92500" lnSpcReduction="10000"/>
          </a:bodyPr>
          <a:lstStyle/>
          <a:p>
            <a:pPr>
              <a:lnSpc>
                <a:spcPct val="80000"/>
              </a:lnSpc>
              <a:buFont typeface="Arial" charset="0"/>
              <a:buNone/>
            </a:pPr>
            <a:r>
              <a:rPr lang="zh-CN" altLang="en-US" sz="2400" dirty="0"/>
              <a:t>    </a:t>
            </a:r>
            <a:r>
              <a:rPr lang="zh-CN" altLang="en-US" sz="2400" b="1" dirty="0">
                <a:solidFill>
                  <a:srgbClr val="0000CC"/>
                </a:solidFill>
                <a:latin typeface="华文中宋" pitchFamily="2" charset="-122"/>
                <a:ea typeface="华文中宋" pitchFamily="2" charset="-122"/>
              </a:rPr>
              <a:t>工作原理 </a:t>
            </a:r>
          </a:p>
          <a:p>
            <a:pPr>
              <a:lnSpc>
                <a:spcPct val="80000"/>
              </a:lnSpc>
              <a:buFont typeface="Arial" charset="0"/>
              <a:buNone/>
            </a:pPr>
            <a:r>
              <a:rPr lang="zh-CN" altLang="en-US" sz="2400" b="1" dirty="0">
                <a:latin typeface="华文中宋" pitchFamily="2" charset="-122"/>
                <a:ea typeface="华文中宋" pitchFamily="2" charset="-122"/>
              </a:rPr>
              <a:t>            在光电耦合器输入端加电信号使发光源发光，光的强度取决于激励电流的大小，此光照射到封装在一起的受光器上后，因光电效应而产生了光电流，由受光器输出端引出，这样就实现了电一光一电的转换。</a:t>
            </a:r>
          </a:p>
          <a:p>
            <a:pPr>
              <a:lnSpc>
                <a:spcPct val="80000"/>
              </a:lnSpc>
              <a:buFont typeface="Arial" charset="0"/>
              <a:buNone/>
            </a:pPr>
            <a:endParaRPr lang="zh-CN" altLang="en-US"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工作特性（</a:t>
            </a:r>
            <a:r>
              <a:rPr lang="zh-CN" altLang="en-US" sz="2400" b="1" dirty="0">
                <a:latin typeface="华文中宋" pitchFamily="2" charset="-122"/>
                <a:ea typeface="华文中宋" pitchFamily="2" charset="-122"/>
              </a:rPr>
              <a:t>以光敏三极管为例）</a:t>
            </a:r>
            <a:endParaRPr lang="en-US" altLang="zh-CN"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p>
          <a:p>
            <a:pPr>
              <a:lnSpc>
                <a:spcPct val="80000"/>
              </a:lnSpc>
              <a:buFont typeface="Arial"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、共模抑制比很高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发光管和受光器之间的耦合电容很小（</a:t>
            </a:r>
            <a:r>
              <a:rPr lang="en-US" altLang="zh-CN" sz="2400" b="1" dirty="0">
                <a:latin typeface="华文中宋" pitchFamily="2" charset="-122"/>
                <a:ea typeface="华文中宋" pitchFamily="2" charset="-122"/>
              </a:rPr>
              <a:t>2pF</a:t>
            </a:r>
            <a:r>
              <a:rPr lang="zh-CN" altLang="en-US" sz="2400" b="1" dirty="0">
                <a:latin typeface="华文中宋" pitchFamily="2" charset="-122"/>
                <a:ea typeface="华文中宋" pitchFamily="2" charset="-122"/>
              </a:rPr>
              <a:t>以内）</a:t>
            </a:r>
          </a:p>
          <a:p>
            <a:pPr>
              <a:lnSpc>
                <a:spcPct val="80000"/>
              </a:lnSpc>
              <a:buFont typeface="Arial" charset="0"/>
              <a:buNone/>
            </a:pPr>
            <a:r>
              <a:rPr lang="zh-CN" altLang="en-US" sz="2400" b="1" dirty="0">
                <a:latin typeface="华文中宋" pitchFamily="2" charset="-122"/>
                <a:ea typeface="华文中宋" pitchFamily="2" charset="-122"/>
              </a:rPr>
              <a:t>              对输出电流的影响很小，因而共模抑制比很高。</a:t>
            </a:r>
            <a:endParaRPr lang="en-US" altLang="zh-CN" sz="2400" b="1" dirty="0">
              <a:latin typeface="华文中宋" pitchFamily="2" charset="-122"/>
              <a:ea typeface="华文中宋" pitchFamily="2" charset="-122"/>
            </a:endParaRPr>
          </a:p>
          <a:p>
            <a:pPr>
              <a:lnSpc>
                <a:spcPct val="80000"/>
              </a:lnSpc>
              <a:buFont typeface="Arial" charset="0"/>
              <a:buNone/>
            </a:pPr>
            <a:endParaRPr lang="zh-CN" altLang="en-US"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、输出特性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发光二极管不发光时，光敏晶体管集电极输出电流  </a:t>
            </a:r>
          </a:p>
          <a:p>
            <a:pPr>
              <a:lnSpc>
                <a:spcPct val="80000"/>
              </a:lnSpc>
              <a:buFont typeface="Arial" charset="0"/>
              <a:buNone/>
            </a:pPr>
            <a:r>
              <a:rPr lang="zh-CN" altLang="en-US"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hlinkClick r:id="rId2" action="ppaction://hlinkfile"/>
              </a:rPr>
              <a:t>暗电流</a:t>
            </a:r>
            <a:r>
              <a:rPr lang="zh-CN" altLang="en-US" sz="2400" b="1" dirty="0">
                <a:latin typeface="华文中宋" pitchFamily="2" charset="-122"/>
                <a:ea typeface="华文中宋" pitchFamily="2" charset="-122"/>
              </a:rPr>
              <a:t>很小。发光二极管发光时，输入输出电流 </a:t>
            </a:r>
            <a:endParaRPr lang="en-US" altLang="zh-CN" sz="2400" b="1" dirty="0">
              <a:latin typeface="华文中宋" pitchFamily="2" charset="-122"/>
              <a:ea typeface="华文中宋" pitchFamily="2" charset="-122"/>
            </a:endParaRPr>
          </a:p>
          <a:p>
            <a:pPr>
              <a:lnSpc>
                <a:spcPct val="80000"/>
              </a:lnSpc>
              <a:buFont typeface="Arial" charset="0"/>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  之间的变化成线性关系。</a:t>
            </a:r>
            <a:br>
              <a:rPr lang="zh-CN" altLang="en-US" sz="1900" b="1" dirty="0">
                <a:latin typeface="华文中宋" pitchFamily="2" charset="-122"/>
                <a:ea typeface="华文中宋" pitchFamily="2" charset="-122"/>
              </a:rPr>
            </a:br>
            <a:endParaRPr lang="zh-CN" altLang="en-US" sz="1900" b="1" dirty="0">
              <a:latin typeface="华文中宋" pitchFamily="2" charset="-122"/>
              <a:ea typeface="华文中宋" pitchFamily="2" charset="-122"/>
            </a:endParaRPr>
          </a:p>
          <a:p>
            <a:pPr marL="0" indent="0">
              <a:lnSpc>
                <a:spcPct val="80000"/>
              </a:lnSpc>
              <a:buNone/>
            </a:pPr>
            <a:r>
              <a:rPr lang="zh-CN" altLang="en-US" sz="1900" b="1" dirty="0">
                <a:latin typeface="华文中宋" pitchFamily="2" charset="-122"/>
                <a:ea typeface="华文中宋" pitchFamily="2" charset="-122"/>
              </a:rPr>
              <a:t>　　</a:t>
            </a:r>
          </a:p>
        </p:txBody>
      </p:sp>
    </p:spTree>
    <p:extLst>
      <p:ext uri="{BB962C8B-B14F-4D97-AF65-F5344CB8AC3E}">
        <p14:creationId xmlns:p14="http://schemas.microsoft.com/office/powerpoint/2010/main" val="192510868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idx="4294967295"/>
          </p:nvPr>
        </p:nvSpPr>
        <p:spPr>
          <a:xfrm>
            <a:off x="10025064" y="274639"/>
            <a:ext cx="185737" cy="225425"/>
          </a:xfrm>
        </p:spPr>
        <p:txBody>
          <a:bodyPr/>
          <a:lstStyle/>
          <a:p>
            <a:r>
              <a:rPr lang="en-US" altLang="zh-CN" sz="800"/>
              <a:t>a</a:t>
            </a:r>
          </a:p>
        </p:txBody>
      </p:sp>
      <p:sp>
        <p:nvSpPr>
          <p:cNvPr id="3" name="内容占位符 2"/>
          <p:cNvSpPr>
            <a:spLocks noGrp="1"/>
          </p:cNvSpPr>
          <p:nvPr>
            <p:ph idx="4294967295"/>
          </p:nvPr>
        </p:nvSpPr>
        <p:spPr>
          <a:xfrm>
            <a:off x="1981200" y="500063"/>
            <a:ext cx="8435280" cy="5626100"/>
          </a:xfrm>
        </p:spPr>
        <p:txBody>
          <a:bodyPr>
            <a:normAutofit/>
          </a:bodyPr>
          <a:lstStyle/>
          <a:p>
            <a:pPr>
              <a:lnSpc>
                <a:spcPct val="90000"/>
              </a:lnSpc>
              <a:buFont typeface="Arial" pitchFamily="34" charset="0"/>
              <a:buNone/>
              <a:defRPr/>
            </a:pPr>
            <a:r>
              <a:rPr lang="zh-CN" altLang="en-US" sz="2400" b="1" dirty="0">
                <a:solidFill>
                  <a:srgbClr val="0000CC"/>
                </a:solidFill>
              </a:rPr>
              <a:t>          </a:t>
            </a:r>
            <a:r>
              <a:rPr lang="en-US" altLang="zh-CN" sz="2400" b="1" dirty="0">
                <a:solidFill>
                  <a:srgbClr val="0000CC"/>
                </a:solidFill>
                <a:latin typeface="华文中宋" pitchFamily="2" charset="-122"/>
                <a:ea typeface="华文中宋" pitchFamily="2" charset="-122"/>
              </a:rPr>
              <a:t>3</a:t>
            </a:r>
            <a:r>
              <a:rPr lang="zh-CN" altLang="en-US" sz="2400" b="1" dirty="0">
                <a:solidFill>
                  <a:srgbClr val="0000CC"/>
                </a:solidFill>
                <a:latin typeface="华文中宋" pitchFamily="2" charset="-122"/>
                <a:ea typeface="华文中宋" pitchFamily="2" charset="-122"/>
              </a:rPr>
              <a:t>、光电耦合器可作为线性耦合器使用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在发光二极管上提供一个偏置电流，再把信号电压通过电阻耦合到发光二极管上，这样光电晶体管接收到的是在偏置电流上增、减变化的光信号，其输出电流将随输入的信号电压作线性变化。</a:t>
            </a:r>
          </a:p>
          <a:p>
            <a:pPr>
              <a:lnSpc>
                <a:spcPct val="90000"/>
              </a:lnSpc>
              <a:buFont typeface="Arial" pitchFamily="34" charset="0"/>
              <a:buNone/>
              <a:defRPr/>
            </a:pPr>
            <a:r>
              <a:rPr lang="zh-CN" altLang="en-US" sz="2400" b="1" dirty="0">
                <a:latin typeface="华文中宋" pitchFamily="2" charset="-122"/>
                <a:ea typeface="华文中宋" pitchFamily="2" charset="-122"/>
              </a:rPr>
              <a:t>               光电耦合器也可工作于开关状态，传输脉冲信号。</a:t>
            </a:r>
            <a:endParaRPr lang="zh-CN" altLang="en-US" dirty="0">
              <a:latin typeface="华文中宋" pitchFamily="2" charset="-122"/>
              <a:ea typeface="华文中宋" pitchFamily="2" charset="-122"/>
            </a:endParaRPr>
          </a:p>
          <a:p>
            <a:pPr>
              <a:lnSpc>
                <a:spcPct val="90000"/>
              </a:lnSpc>
              <a:buFont typeface="Arial" pitchFamily="34" charset="0"/>
              <a:buNone/>
              <a:defRPr/>
            </a:pPr>
            <a:endParaRPr lang="zh-CN" altLang="en-US" dirty="0">
              <a:latin typeface="华文中宋" pitchFamily="2" charset="-122"/>
              <a:ea typeface="华文中宋" pitchFamily="2" charset="-122"/>
            </a:endParaRPr>
          </a:p>
          <a:p>
            <a:pPr>
              <a:lnSpc>
                <a:spcPct val="90000"/>
              </a:lnSpc>
              <a:buFont typeface="Arial" pitchFamily="34" charset="0"/>
              <a:buNone/>
              <a:defRPr/>
            </a:pPr>
            <a:r>
              <a:rPr lang="zh-CN" altLang="en-US" b="1" dirty="0">
                <a:solidFill>
                  <a:srgbClr val="0000CC"/>
                </a:solidFill>
                <a:latin typeface="华文中宋" pitchFamily="2" charset="-122"/>
                <a:ea typeface="华文中宋" pitchFamily="2" charset="-122"/>
              </a:rPr>
              <a:t>光电耦合器具体应用 </a:t>
            </a:r>
            <a:br>
              <a:rPr lang="zh-CN" altLang="en-US" dirty="0">
                <a:latin typeface="华文中宋" pitchFamily="2" charset="-122"/>
                <a:ea typeface="华文中宋" pitchFamily="2" charset="-122"/>
              </a:rPr>
            </a:br>
            <a:r>
              <a:rPr lang="zh-CN" altLang="en-US" dirty="0">
                <a:latin typeface="华文中宋" pitchFamily="2" charset="-122"/>
                <a:ea typeface="华文中宋" pitchFamily="2" charset="-122"/>
              </a:rPr>
              <a:t>　  </a:t>
            </a:r>
            <a:r>
              <a:rPr lang="en-US" altLang="zh-CN" sz="2400" b="1" dirty="0">
                <a:latin typeface="华文中宋" pitchFamily="2" charset="-122"/>
                <a:ea typeface="华文中宋" pitchFamily="2" charset="-122"/>
              </a:rPr>
              <a:t>1.    </a:t>
            </a:r>
            <a:r>
              <a:rPr lang="zh-CN" altLang="en-US" sz="2400" b="1" dirty="0">
                <a:latin typeface="华文中宋" pitchFamily="2" charset="-122"/>
                <a:ea typeface="华文中宋" pitchFamily="2" charset="-122"/>
              </a:rPr>
              <a:t>组成开关电路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2</a:t>
            </a:r>
            <a:r>
              <a:rPr lang="zh-CN" altLang="en-US" sz="2400" b="1" dirty="0">
                <a:latin typeface="华文中宋" pitchFamily="2" charset="-122"/>
                <a:ea typeface="华文中宋" pitchFamily="2" charset="-122"/>
              </a:rPr>
              <a:t>．组成逻辑电路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3</a:t>
            </a:r>
            <a:r>
              <a:rPr lang="zh-CN" altLang="en-US" sz="2400" b="1" dirty="0">
                <a:latin typeface="华文中宋" pitchFamily="2" charset="-122"/>
                <a:ea typeface="华文中宋" pitchFamily="2" charset="-122"/>
              </a:rPr>
              <a:t>．组成隔离</a:t>
            </a:r>
            <a:r>
              <a:rPr lang="zh-CN" altLang="en-US" sz="2400" b="1" dirty="0">
                <a:latin typeface="华文中宋" pitchFamily="2" charset="-122"/>
                <a:ea typeface="华文中宋" pitchFamily="2" charset="-122"/>
                <a:hlinkClick r:id="rId2" action="ppaction://hlinkfile"/>
              </a:rPr>
              <a:t>耦合电路</a:t>
            </a:r>
            <a:r>
              <a:rPr lang="zh-CN" altLang="en-US" sz="2400" b="1" dirty="0">
                <a:latin typeface="华文中宋" pitchFamily="2" charset="-122"/>
                <a:ea typeface="华文中宋" pitchFamily="2" charset="-122"/>
              </a:rPr>
              <a:t>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4</a:t>
            </a:r>
            <a:r>
              <a:rPr lang="zh-CN" altLang="en-US" sz="2400" b="1" dirty="0">
                <a:latin typeface="华文中宋" pitchFamily="2" charset="-122"/>
                <a:ea typeface="华文中宋" pitchFamily="2" charset="-122"/>
              </a:rPr>
              <a:t>．组成高压</a:t>
            </a:r>
            <a:r>
              <a:rPr lang="zh-CN" altLang="en-US" sz="2400" b="1" dirty="0">
                <a:latin typeface="华文中宋" pitchFamily="2" charset="-122"/>
                <a:ea typeface="华文中宋" pitchFamily="2" charset="-122"/>
                <a:hlinkClick r:id="rId3" action="ppaction://hlinkfile"/>
              </a:rPr>
              <a:t>稳压电路</a:t>
            </a:r>
            <a:r>
              <a:rPr lang="zh-CN" altLang="en-US" sz="2400" b="1" dirty="0">
                <a:latin typeface="华文中宋" pitchFamily="2" charset="-122"/>
                <a:ea typeface="华文中宋" pitchFamily="2" charset="-122"/>
              </a:rPr>
              <a:t>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5.    </a:t>
            </a:r>
            <a:r>
              <a:rPr lang="zh-CN" altLang="en-US" sz="2400" b="1" dirty="0">
                <a:latin typeface="华文中宋" pitchFamily="2" charset="-122"/>
                <a:ea typeface="华文中宋" pitchFamily="2" charset="-122"/>
              </a:rPr>
              <a:t>组成门厅照明灯自动控制电路 </a:t>
            </a:r>
            <a:br>
              <a:rPr lang="zh-CN" altLang="en-US" dirty="0">
                <a:latin typeface="华文中宋" pitchFamily="2" charset="-122"/>
                <a:ea typeface="华文中宋" pitchFamily="2" charset="-122"/>
              </a:rPr>
            </a:b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13384880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idx="4294967295"/>
          </p:nvPr>
        </p:nvSpPr>
        <p:spPr>
          <a:xfrm>
            <a:off x="10025064" y="274639"/>
            <a:ext cx="185737" cy="225425"/>
          </a:xfrm>
        </p:spPr>
        <p:txBody>
          <a:bodyPr/>
          <a:lstStyle/>
          <a:p>
            <a:r>
              <a:rPr lang="en-US" altLang="zh-CN" sz="800"/>
              <a:t>a</a:t>
            </a:r>
          </a:p>
        </p:txBody>
      </p:sp>
      <p:sp>
        <p:nvSpPr>
          <p:cNvPr id="3" name="内容占位符 2"/>
          <p:cNvSpPr>
            <a:spLocks noGrp="1"/>
          </p:cNvSpPr>
          <p:nvPr>
            <p:ph idx="4294967295"/>
          </p:nvPr>
        </p:nvSpPr>
        <p:spPr>
          <a:xfrm>
            <a:off x="1981200" y="285751"/>
            <a:ext cx="8229600" cy="5840413"/>
          </a:xfrm>
        </p:spPr>
        <p:txBody>
          <a:bodyPr>
            <a:normAutofit fontScale="92500" lnSpcReduction="20000"/>
          </a:bodyPr>
          <a:lstStyle/>
          <a:p>
            <a:pPr>
              <a:lnSpc>
                <a:spcPct val="90000"/>
              </a:lnSpc>
              <a:buFont typeface="Arial" pitchFamily="34" charset="0"/>
              <a:buNone/>
              <a:defRPr/>
            </a:pPr>
            <a:r>
              <a:rPr lang="zh-CN" altLang="en-US" sz="2400" b="1">
                <a:solidFill>
                  <a:srgbClr val="0000CC"/>
                </a:solidFill>
                <a:latin typeface="华文中宋" pitchFamily="2" charset="-122"/>
                <a:ea typeface="华文中宋" pitchFamily="2" charset="-122"/>
              </a:rPr>
              <a:t>光电耦合器的分类</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(1) </a:t>
            </a:r>
            <a:r>
              <a:rPr lang="zh-CN" altLang="en-US" sz="1600" b="1">
                <a:solidFill>
                  <a:srgbClr val="FF0000"/>
                </a:solidFill>
                <a:latin typeface="华文中宋" pitchFamily="2" charset="-122"/>
                <a:ea typeface="华文中宋" pitchFamily="2" charset="-122"/>
              </a:rPr>
              <a:t>按光路径</a:t>
            </a:r>
            <a:r>
              <a:rPr lang="zh-CN" altLang="en-US" sz="1600" b="1">
                <a:latin typeface="华文中宋" pitchFamily="2" charset="-122"/>
                <a:ea typeface="华文中宋" pitchFamily="2" charset="-122"/>
              </a:rPr>
              <a:t>：外光路光电耦合器、内光路光电耦合器。</a:t>
            </a:r>
            <a:br>
              <a:rPr lang="zh-CN" altLang="en-US" sz="1600" b="1">
                <a:latin typeface="华文中宋" pitchFamily="2" charset="-122"/>
                <a:ea typeface="华文中宋" pitchFamily="2" charset="-122"/>
              </a:rPr>
            </a:br>
            <a:r>
              <a:rPr lang="en-US" altLang="zh-CN" sz="1600" b="1">
                <a:solidFill>
                  <a:srgbClr val="FF0000"/>
                </a:solidFill>
                <a:latin typeface="华文中宋" pitchFamily="2" charset="-122"/>
                <a:ea typeface="华文中宋" pitchFamily="2" charset="-122"/>
              </a:rPr>
              <a:t>(2) </a:t>
            </a:r>
            <a:r>
              <a:rPr lang="zh-CN" altLang="en-US" sz="1600" b="1">
                <a:solidFill>
                  <a:srgbClr val="FF0000"/>
                </a:solidFill>
                <a:latin typeface="华文中宋" pitchFamily="2" charset="-122"/>
                <a:ea typeface="华文中宋" pitchFamily="2" charset="-122"/>
              </a:rPr>
              <a:t>按输出形式：</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a</a:t>
            </a:r>
            <a:r>
              <a:rPr lang="zh-CN" altLang="en-US" sz="1600" b="1">
                <a:latin typeface="华文中宋" pitchFamily="2" charset="-122"/>
                <a:ea typeface="华文中宋" pitchFamily="2" charset="-122"/>
              </a:rPr>
              <a:t>、光敏器件输出型：光敏二极管输出型，光敏三极管输出型等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b</a:t>
            </a:r>
            <a:r>
              <a:rPr lang="zh-CN" altLang="en-US" sz="1600" b="1">
                <a:latin typeface="华文中宋" pitchFamily="2" charset="-122"/>
                <a:ea typeface="华文中宋" pitchFamily="2" charset="-122"/>
              </a:rPr>
              <a:t>、</a:t>
            </a:r>
            <a:r>
              <a:rPr lang="en-US" altLang="zh-CN" sz="1600" b="1">
                <a:latin typeface="华文中宋" pitchFamily="2" charset="-122"/>
                <a:ea typeface="华文中宋" pitchFamily="2" charset="-122"/>
              </a:rPr>
              <a:t>NPN</a:t>
            </a:r>
            <a:r>
              <a:rPr lang="zh-CN" altLang="en-US" sz="1600" b="1">
                <a:latin typeface="华文中宋" pitchFamily="2" charset="-122"/>
                <a:ea typeface="华文中宋" pitchFamily="2" charset="-122"/>
              </a:rPr>
              <a:t>三极管输出型：交流输入型、直流输入型等。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c</a:t>
            </a:r>
            <a:r>
              <a:rPr lang="zh-CN" altLang="en-US" sz="1600" b="1">
                <a:latin typeface="华文中宋" pitchFamily="2" charset="-122"/>
                <a:ea typeface="华文中宋" pitchFamily="2" charset="-122"/>
              </a:rPr>
              <a:t>、达林顿三极管输出型：交流输入型、直流输入型。</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d</a:t>
            </a:r>
            <a:r>
              <a:rPr lang="zh-CN" altLang="en-US" sz="1600" b="1">
                <a:latin typeface="华文中宋" pitchFamily="2" charset="-122"/>
                <a:ea typeface="华文中宋" pitchFamily="2" charset="-122"/>
              </a:rPr>
              <a:t>、逻辑门电路输出型：门电路输出型，施密特触发输出型，三态门电路输出型等。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e</a:t>
            </a:r>
            <a:r>
              <a:rPr lang="zh-CN" altLang="en-US" sz="1600" b="1">
                <a:latin typeface="华文中宋" pitchFamily="2" charset="-122"/>
                <a:ea typeface="华文中宋" pitchFamily="2" charset="-122"/>
              </a:rPr>
              <a:t>、低导通输出型（输出低电平毫伏数量级）。</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f</a:t>
            </a:r>
            <a:r>
              <a:rPr lang="zh-CN" altLang="en-US" sz="1600" b="1">
                <a:latin typeface="华文中宋" pitchFamily="2" charset="-122"/>
                <a:ea typeface="华文中宋" pitchFamily="2" charset="-122"/>
              </a:rPr>
              <a:t>、光开关输出型（导通电阻小余</a:t>
            </a:r>
            <a:r>
              <a:rPr lang="en-US" altLang="zh-CN" sz="1600" b="1">
                <a:latin typeface="华文中宋" pitchFamily="2" charset="-122"/>
                <a:ea typeface="华文中宋" pitchFamily="2" charset="-122"/>
              </a:rPr>
              <a:t>10Ω</a:t>
            </a:r>
            <a:r>
              <a:rPr lang="zh-CN" altLang="en-US" sz="1600" b="1">
                <a:latin typeface="华文中宋" pitchFamily="2" charset="-122"/>
                <a:ea typeface="华文中宋" pitchFamily="2" charset="-122"/>
              </a:rPr>
              <a:t>）。</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g</a:t>
            </a:r>
            <a:r>
              <a:rPr lang="zh-CN" altLang="en-US" sz="1600" b="1">
                <a:latin typeface="华文中宋" pitchFamily="2" charset="-122"/>
                <a:ea typeface="华文中宋" pitchFamily="2" charset="-122"/>
              </a:rPr>
              <a:t>、功率输出型（</a:t>
            </a:r>
            <a:r>
              <a:rPr lang="en-US" altLang="zh-CN" sz="1600" b="1">
                <a:latin typeface="华文中宋" pitchFamily="2" charset="-122"/>
                <a:ea typeface="华文中宋" pitchFamily="2" charset="-122"/>
              </a:rPr>
              <a:t>IGBT/MOSFET</a:t>
            </a:r>
            <a:r>
              <a:rPr lang="zh-CN" altLang="en-US" sz="1600" b="1">
                <a:latin typeface="华文中宋" pitchFamily="2" charset="-122"/>
                <a:ea typeface="华文中宋" pitchFamily="2" charset="-122"/>
              </a:rPr>
              <a:t>等输出）。</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(3) </a:t>
            </a:r>
            <a:r>
              <a:rPr lang="zh-CN" altLang="en-US" sz="1600" b="1">
                <a:solidFill>
                  <a:srgbClr val="FF0000"/>
                </a:solidFill>
                <a:latin typeface="华文中宋" pitchFamily="2" charset="-122"/>
                <a:ea typeface="华文中宋" pitchFamily="2" charset="-122"/>
              </a:rPr>
              <a:t>按封装形式：</a:t>
            </a:r>
            <a:r>
              <a:rPr lang="zh-CN" altLang="en-US" sz="1600" b="1">
                <a:latin typeface="华文中宋" pitchFamily="2" charset="-122"/>
                <a:ea typeface="华文中宋" pitchFamily="2" charset="-122"/>
              </a:rPr>
              <a:t>同轴型、双列直插型、</a:t>
            </a:r>
            <a:r>
              <a:rPr lang="en-US" altLang="zh-CN" sz="1600" b="1">
                <a:latin typeface="华文中宋" pitchFamily="2" charset="-122"/>
                <a:ea typeface="华文中宋" pitchFamily="2" charset="-122"/>
              </a:rPr>
              <a:t>TO</a:t>
            </a:r>
            <a:r>
              <a:rPr lang="zh-CN" altLang="en-US" sz="1600" b="1">
                <a:latin typeface="华文中宋" pitchFamily="2" charset="-122"/>
                <a:ea typeface="华文中宋" pitchFamily="2" charset="-122"/>
              </a:rPr>
              <a:t>封装型、扁平封装型、贴片封装型、以及光 </a:t>
            </a:r>
          </a:p>
          <a:p>
            <a:pPr>
              <a:lnSpc>
                <a:spcPct val="90000"/>
              </a:lnSpc>
              <a:buFont typeface="Arial" pitchFamily="34" charset="0"/>
              <a:buNone/>
              <a:defRPr/>
            </a:pPr>
            <a:r>
              <a:rPr lang="zh-CN" altLang="en-US" sz="1600" b="1">
                <a:latin typeface="华文中宋" pitchFamily="2" charset="-122"/>
                <a:ea typeface="华文中宋" pitchFamily="2" charset="-122"/>
              </a:rPr>
              <a:t>                                         纤传输型等。</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(4) </a:t>
            </a:r>
            <a:r>
              <a:rPr lang="zh-CN" altLang="en-US" sz="1600" b="1">
                <a:solidFill>
                  <a:srgbClr val="FF0000"/>
                </a:solidFill>
                <a:latin typeface="华文中宋" pitchFamily="2" charset="-122"/>
                <a:ea typeface="华文中宋" pitchFamily="2" charset="-122"/>
              </a:rPr>
              <a:t>按传输信号：</a:t>
            </a:r>
            <a:r>
              <a:rPr lang="zh-CN" altLang="en-US" sz="1600" b="1">
                <a:latin typeface="华文中宋" pitchFamily="2" charset="-122"/>
                <a:ea typeface="华文中宋" pitchFamily="2" charset="-122"/>
              </a:rPr>
              <a:t>数字型光电耦合器、线性光电耦合器</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(5) </a:t>
            </a:r>
            <a:r>
              <a:rPr lang="zh-CN" altLang="en-US" sz="1600" b="1">
                <a:solidFill>
                  <a:srgbClr val="FF0000"/>
                </a:solidFill>
                <a:latin typeface="华文中宋" pitchFamily="2" charset="-122"/>
                <a:ea typeface="华文中宋" pitchFamily="2" charset="-122"/>
              </a:rPr>
              <a:t>按速度：</a:t>
            </a:r>
            <a:r>
              <a:rPr lang="zh-CN" altLang="en-US" sz="1600" b="1">
                <a:latin typeface="华文中宋" pitchFamily="2" charset="-122"/>
                <a:ea typeface="华文中宋" pitchFamily="2" charset="-122"/>
              </a:rPr>
              <a:t>低速光电耦合器（光敏三极管、光电池等输出型）</a:t>
            </a:r>
          </a:p>
          <a:p>
            <a:pPr>
              <a:lnSpc>
                <a:spcPct val="90000"/>
              </a:lnSpc>
              <a:buFont typeface="Arial" pitchFamily="34" charset="0"/>
              <a:buChar char="•"/>
              <a:defRPr/>
            </a:pPr>
            <a:r>
              <a:rPr lang="zh-CN" altLang="en-US" sz="1600" b="1">
                <a:latin typeface="华文中宋" pitchFamily="2" charset="-122"/>
                <a:ea typeface="华文中宋" pitchFamily="2" charset="-122"/>
              </a:rPr>
              <a:t>                        高速光电耦合器（光敏二极管带信号处理电路或者光敏集成电路输出型）</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(6) </a:t>
            </a:r>
            <a:r>
              <a:rPr lang="zh-CN" altLang="en-US" sz="1600" b="1">
                <a:solidFill>
                  <a:srgbClr val="FF0000"/>
                </a:solidFill>
                <a:latin typeface="华文中宋" pitchFamily="2" charset="-122"/>
                <a:ea typeface="华文中宋" pitchFamily="2" charset="-122"/>
              </a:rPr>
              <a:t>按通道：</a:t>
            </a:r>
            <a:r>
              <a:rPr lang="zh-CN" altLang="en-US" sz="1600" b="1">
                <a:latin typeface="华文中宋" pitchFamily="2" charset="-122"/>
                <a:ea typeface="华文中宋" pitchFamily="2" charset="-122"/>
              </a:rPr>
              <a:t>单通道、双通道、多通道光电耦合器。</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(7) </a:t>
            </a:r>
            <a:r>
              <a:rPr lang="zh-CN" altLang="en-US" sz="1600" b="1">
                <a:solidFill>
                  <a:srgbClr val="FF0000"/>
                </a:solidFill>
                <a:latin typeface="华文中宋" pitchFamily="2" charset="-122"/>
                <a:ea typeface="华文中宋" pitchFamily="2" charset="-122"/>
              </a:rPr>
              <a:t>按隔离特性：</a:t>
            </a:r>
            <a:r>
              <a:rPr lang="zh-CN" altLang="en-US" sz="1600" b="1">
                <a:latin typeface="华文中宋" pitchFamily="2" charset="-122"/>
                <a:ea typeface="华文中宋" pitchFamily="2" charset="-122"/>
              </a:rPr>
              <a:t>普通隔离光电耦合器（一般光学胶灌封低于</a:t>
            </a:r>
            <a:r>
              <a:rPr lang="en-US" altLang="zh-CN" sz="1600" b="1">
                <a:latin typeface="华文中宋" pitchFamily="2" charset="-122"/>
                <a:ea typeface="华文中宋" pitchFamily="2" charset="-122"/>
              </a:rPr>
              <a:t>5000V</a:t>
            </a:r>
            <a:r>
              <a:rPr lang="zh-CN" altLang="en-US" sz="1600" b="1">
                <a:latin typeface="华文中宋" pitchFamily="2" charset="-122"/>
                <a:ea typeface="华文中宋" pitchFamily="2" charset="-122"/>
              </a:rPr>
              <a:t>，空封低于</a:t>
            </a:r>
            <a:r>
              <a:rPr lang="en-US" altLang="zh-CN" sz="1600" b="1">
                <a:latin typeface="华文中宋" pitchFamily="2" charset="-122"/>
                <a:ea typeface="华文中宋" pitchFamily="2" charset="-122"/>
              </a:rPr>
              <a:t>2000V</a:t>
            </a:r>
            <a:r>
              <a:rPr lang="zh-CN" altLang="en-US" sz="1600" b="1">
                <a:latin typeface="华文中宋" pitchFamily="2" charset="-122"/>
                <a:ea typeface="华文中宋" pitchFamily="2" charset="-122"/>
              </a:rPr>
              <a:t>）</a:t>
            </a:r>
          </a:p>
          <a:p>
            <a:pPr>
              <a:lnSpc>
                <a:spcPct val="90000"/>
              </a:lnSpc>
              <a:buFont typeface="Arial" pitchFamily="34" charset="0"/>
              <a:buChar char="•"/>
              <a:defRPr/>
            </a:pPr>
            <a:r>
              <a:rPr lang="zh-CN" altLang="en-US" sz="1600" b="1">
                <a:latin typeface="华文中宋" pitchFamily="2" charset="-122"/>
                <a:ea typeface="华文中宋" pitchFamily="2" charset="-122"/>
              </a:rPr>
              <a:t>                                  高压隔离光电耦合器（可分为</a:t>
            </a:r>
            <a:r>
              <a:rPr lang="en-US" altLang="zh-CN" sz="1600" b="1">
                <a:latin typeface="华文中宋" pitchFamily="2" charset="-122"/>
                <a:ea typeface="华文中宋" pitchFamily="2" charset="-122"/>
              </a:rPr>
              <a:t>10kV,20kV,30kV</a:t>
            </a:r>
            <a:r>
              <a:rPr lang="zh-CN" altLang="en-US" sz="1600" b="1">
                <a:latin typeface="华文中宋" pitchFamily="2" charset="-122"/>
                <a:ea typeface="华文中宋" pitchFamily="2" charset="-122"/>
              </a:rPr>
              <a:t>等）。</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(8) </a:t>
            </a:r>
            <a:r>
              <a:rPr lang="zh-CN" altLang="en-US" sz="1600" b="1">
                <a:solidFill>
                  <a:srgbClr val="FF0000"/>
                </a:solidFill>
                <a:latin typeface="华文中宋" pitchFamily="2" charset="-122"/>
                <a:ea typeface="华文中宋" pitchFamily="2" charset="-122"/>
              </a:rPr>
              <a:t>按工作电压：</a:t>
            </a:r>
            <a:r>
              <a:rPr lang="zh-CN" altLang="en-US" sz="1600" b="1">
                <a:latin typeface="华文中宋" pitchFamily="2" charset="-122"/>
                <a:ea typeface="华文中宋" pitchFamily="2" charset="-122"/>
              </a:rPr>
              <a:t>可分为低电源电压型光电耦合器（一般</a:t>
            </a:r>
            <a:r>
              <a:rPr lang="en-US" altLang="zh-CN" sz="1600" b="1">
                <a:latin typeface="华文中宋" pitchFamily="2" charset="-122"/>
                <a:ea typeface="华文中宋" pitchFamily="2" charset="-122"/>
              </a:rPr>
              <a:t>5</a:t>
            </a:r>
            <a:r>
              <a:rPr lang="zh-CN" altLang="en-US" sz="1600" b="1">
                <a:latin typeface="华文中宋" pitchFamily="2" charset="-122"/>
                <a:ea typeface="华文中宋" pitchFamily="2" charset="-122"/>
              </a:rPr>
              <a:t>～</a:t>
            </a:r>
            <a:r>
              <a:rPr lang="en-US" altLang="zh-CN" sz="1600" b="1">
                <a:latin typeface="华文中宋" pitchFamily="2" charset="-122"/>
                <a:ea typeface="华文中宋" pitchFamily="2" charset="-122"/>
              </a:rPr>
              <a:t>15V</a:t>
            </a:r>
            <a:r>
              <a:rPr lang="zh-CN" altLang="en-US" sz="1600" b="1">
                <a:latin typeface="华文中宋" pitchFamily="2" charset="-122"/>
                <a:ea typeface="华文中宋" pitchFamily="2" charset="-122"/>
              </a:rPr>
              <a:t>）和高电源电压型光电</a:t>
            </a:r>
          </a:p>
          <a:p>
            <a:pPr>
              <a:lnSpc>
                <a:spcPct val="90000"/>
              </a:lnSpc>
              <a:buFont typeface="Arial" pitchFamily="34" charset="0"/>
              <a:buNone/>
              <a:defRPr/>
            </a:pPr>
            <a:r>
              <a:rPr lang="zh-CN" altLang="en-US" sz="1600" b="1">
                <a:latin typeface="华文中宋" pitchFamily="2" charset="-122"/>
                <a:ea typeface="华文中宋" pitchFamily="2" charset="-122"/>
              </a:rPr>
              <a:t>                                         耦合器（一般大于</a:t>
            </a:r>
            <a:r>
              <a:rPr lang="en-US" altLang="zh-CN" sz="1600" b="1">
                <a:latin typeface="华文中宋" pitchFamily="2" charset="-122"/>
                <a:ea typeface="华文中宋" pitchFamily="2" charset="-122"/>
              </a:rPr>
              <a:t>30V</a:t>
            </a:r>
            <a:r>
              <a:rPr lang="zh-CN" altLang="en-US" sz="1600" b="1">
                <a:latin typeface="华文中宋" pitchFamily="2" charset="-122"/>
                <a:ea typeface="华文中宋" pitchFamily="2" charset="-122"/>
              </a:rPr>
              <a:t>）。</a:t>
            </a:r>
            <a:br>
              <a:rPr lang="zh-CN" altLang="en-US" sz="1600" b="1">
                <a:latin typeface="华文中宋" pitchFamily="2" charset="-122"/>
                <a:ea typeface="华文中宋" pitchFamily="2" charset="-122"/>
              </a:rPr>
            </a:br>
            <a:endParaRPr lang="zh-CN" altLang="en-US" sz="1600" b="1">
              <a:latin typeface="华文中宋" pitchFamily="2" charset="-122"/>
              <a:ea typeface="华文中宋" pitchFamily="2" charset="-122"/>
            </a:endParaRPr>
          </a:p>
        </p:txBody>
      </p:sp>
    </p:spTree>
    <p:extLst>
      <p:ext uri="{BB962C8B-B14F-4D97-AF65-F5344CB8AC3E}">
        <p14:creationId xmlns:p14="http://schemas.microsoft.com/office/powerpoint/2010/main" val="371705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内容占位符 2"/>
          <p:cNvSpPr>
            <a:spLocks noGrp="1"/>
          </p:cNvSpPr>
          <p:nvPr>
            <p:ph idx="1"/>
          </p:nvPr>
        </p:nvSpPr>
        <p:spPr>
          <a:xfrm>
            <a:off x="1991545" y="476672"/>
            <a:ext cx="8496175" cy="6191250"/>
          </a:xfrm>
        </p:spPr>
        <p:txBody>
          <a:bodyPr/>
          <a:lstStyle/>
          <a:p>
            <a:pPr eaLnBrk="1" hangingPunct="1">
              <a:buFont typeface="Wingdings"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输出量：</a:t>
            </a:r>
            <a:endParaRPr lang="en-US" altLang="zh-CN" sz="2400" b="1" dirty="0">
              <a:solidFill>
                <a:srgbClr val="FF0000"/>
              </a:solidFill>
              <a:latin typeface="微软雅黑" panose="020B0503020204020204" pitchFamily="34" charset="-122"/>
              <a:ea typeface="微软雅黑" panose="020B0503020204020204" pitchFamily="34" charset="-122"/>
            </a:endParaRPr>
          </a:p>
          <a:p>
            <a:pPr eaLnBrk="1" hangingPunct="1">
              <a:buFont typeface="Arial" pitchFamily="34" charset="0"/>
              <a:buNone/>
            </a:pPr>
            <a:r>
              <a:rPr lang="zh-CN" altLang="en-US" sz="2400" b="1" dirty="0">
                <a:latin typeface="微软雅黑" panose="020B0503020204020204" pitchFamily="34" charset="-122"/>
                <a:ea typeface="微软雅黑" panose="020B0503020204020204" pitchFamily="34" charset="-122"/>
              </a:rPr>
              <a:t>                  电信号     光信号      形变  </a:t>
            </a:r>
            <a:r>
              <a:rPr lang="en-US" altLang="zh-CN" sz="2400" b="1" dirty="0">
                <a:latin typeface="微软雅黑" panose="020B0503020204020204" pitchFamily="34" charset="-122"/>
                <a:ea typeface="微软雅黑" panose="020B0503020204020204" pitchFamily="34" charset="-122"/>
              </a:rPr>
              <a:t>……</a:t>
            </a:r>
          </a:p>
          <a:p>
            <a:pPr eaLnBrk="1" hangingPunct="1">
              <a:buFont typeface="Arial" pitchFamily="34" charset="0"/>
              <a:buNone/>
            </a:pPr>
            <a:r>
              <a:rPr lang="zh-CN" altLang="en-US" sz="800" b="1" dirty="0">
                <a:latin typeface="微软雅黑" panose="020B0503020204020204" pitchFamily="34" charset="-122"/>
                <a:ea typeface="微软雅黑" panose="020B0503020204020204" pitchFamily="34" charset="-122"/>
              </a:rPr>
              <a:t>   </a:t>
            </a:r>
            <a:endParaRPr lang="en-US" altLang="zh-CN" sz="800" b="1" dirty="0">
              <a:latin typeface="微软雅黑" panose="020B0503020204020204" pitchFamily="34" charset="-122"/>
              <a:ea typeface="微软雅黑" panose="020B0503020204020204" pitchFamily="34" charset="-122"/>
            </a:endParaRPr>
          </a:p>
          <a:p>
            <a:pPr eaLnBrk="1" hangingPunct="1"/>
            <a:r>
              <a:rPr lang="zh-CN" altLang="en-US" sz="2400" b="1" dirty="0">
                <a:latin typeface="微软雅黑" panose="020B0503020204020204" pitchFamily="34" charset="-122"/>
                <a:ea typeface="微软雅黑" panose="020B0503020204020204" pitchFamily="34" charset="-122"/>
              </a:rPr>
              <a:t>检测技术与传感技术</a:t>
            </a: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检测技术：利用各种物理、化学效应选择合适方法对各种</a:t>
            </a: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信息通过检查、测量方法赋予定性或定量的过程。</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传感技术：从自然信源获取信息，并对之进行处理（变换）</a:t>
            </a:r>
          </a:p>
          <a:p>
            <a:pPr eaLnBrk="1" hangingPunct="1">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和识别的工程技术，传感器是检测系统的第一个环节。</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buFont typeface="Wingdings" pitchFamily="2" charset="2"/>
              <a:buNone/>
            </a:pPr>
            <a:r>
              <a:rPr lang="en-US" altLang="zh-CN" sz="800" b="1" dirty="0">
                <a:solidFill>
                  <a:srgbClr val="0000CC"/>
                </a:solidFill>
                <a:latin typeface="微软雅黑" panose="020B0503020204020204" pitchFamily="34" charset="-122"/>
                <a:ea typeface="微软雅黑" panose="020B0503020204020204" pitchFamily="34" charset="-122"/>
              </a:rPr>
              <a:t> </a:t>
            </a:r>
          </a:p>
          <a:p>
            <a:pPr eaLnBrk="1" hangingPunct="1"/>
            <a:r>
              <a:rPr lang="zh-CN" altLang="en-US" sz="2400" b="1" dirty="0">
                <a:latin typeface="微软雅黑" panose="020B0503020204020204" pitchFamily="34" charset="-122"/>
                <a:ea typeface="微软雅黑" panose="020B0503020204020204" pitchFamily="34" charset="-122"/>
              </a:rPr>
              <a:t>计量：精度等级更高的标准量具对送检量具、仪器等进行</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校准</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endParaRPr lang="zh-CN" altLang="en-US" sz="800" b="1" dirty="0">
              <a:latin typeface="微软雅黑" panose="020B0503020204020204" pitchFamily="34" charset="-122"/>
              <a:ea typeface="微软雅黑" panose="020B0503020204020204" pitchFamily="34" charset="-122"/>
            </a:endParaRPr>
          </a:p>
          <a:p>
            <a:pPr eaLnBrk="1" hangingPunct="1"/>
            <a:r>
              <a:rPr lang="zh-CN" altLang="en-US" sz="2400" b="1" dirty="0">
                <a:latin typeface="微软雅黑" panose="020B0503020204020204" pitchFamily="34" charset="-122"/>
                <a:ea typeface="微软雅黑" panose="020B0503020204020204" pitchFamily="34" charset="-122"/>
              </a:rPr>
              <a:t>现代检测系统的发展方向：</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拓展测量范围     提高检测精度    提高可靠性</a:t>
            </a:r>
          </a:p>
        </p:txBody>
      </p:sp>
    </p:spTree>
    <p:extLst>
      <p:ext uri="{BB962C8B-B14F-4D97-AF65-F5344CB8AC3E}">
        <p14:creationId xmlns:p14="http://schemas.microsoft.com/office/powerpoint/2010/main" val="10003603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4" name="Text Box 4"/>
          <p:cNvSpPr txBox="1">
            <a:spLocks noChangeArrowheads="1"/>
          </p:cNvSpPr>
          <p:nvPr/>
        </p:nvSpPr>
        <p:spPr bwMode="auto">
          <a:xfrm>
            <a:off x="1774826" y="188913"/>
            <a:ext cx="182614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10</a:t>
            </a:r>
            <a:r>
              <a:rPr lang="zh-CN" altLang="en-US">
                <a:solidFill>
                  <a:srgbClr val="FF0000"/>
                </a:solidFill>
                <a:latin typeface="Arial" pitchFamily="34" charset="0"/>
                <a:ea typeface="华文中宋" pitchFamily="2" charset="-122"/>
              </a:rPr>
              <a:t>、光导摄像管</a:t>
            </a:r>
            <a:endParaRPr lang="en-US" altLang="zh-CN">
              <a:solidFill>
                <a:srgbClr val="FF0000"/>
              </a:solidFill>
              <a:latin typeface="Arial" pitchFamily="34" charset="0"/>
              <a:ea typeface="华文中宋" pitchFamily="2" charset="-122"/>
            </a:endParaRPr>
          </a:p>
        </p:txBody>
      </p:sp>
      <p:sp>
        <p:nvSpPr>
          <p:cNvPr id="926725" name="Rectangle 5"/>
          <p:cNvSpPr>
            <a:spLocks noChangeArrowheads="1"/>
          </p:cNvSpPr>
          <p:nvPr/>
        </p:nvSpPr>
        <p:spPr bwMode="auto">
          <a:xfrm>
            <a:off x="3000376" y="1339850"/>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26" name="Line 6"/>
          <p:cNvSpPr>
            <a:spLocks noChangeShapeType="1"/>
          </p:cNvSpPr>
          <p:nvPr/>
        </p:nvSpPr>
        <p:spPr bwMode="auto">
          <a:xfrm>
            <a:off x="3144838"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27" name="Line 7"/>
          <p:cNvSpPr>
            <a:spLocks noChangeShapeType="1"/>
          </p:cNvSpPr>
          <p:nvPr/>
        </p:nvSpPr>
        <p:spPr bwMode="auto">
          <a:xfrm>
            <a:off x="3287713"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28" name="AutoShape 8"/>
          <p:cNvCxnSpPr>
            <a:cxnSpLocks noChangeShapeType="1"/>
            <a:stCxn id="926725" idx="1"/>
            <a:endCxn id="926726" idx="1"/>
          </p:cNvCxnSpPr>
          <p:nvPr/>
        </p:nvCxnSpPr>
        <p:spPr bwMode="auto">
          <a:xfrm rot="10800000" flipH="1" flipV="1">
            <a:off x="3000376" y="1447801"/>
            <a:ext cx="144463"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29" name="AutoShape 9"/>
          <p:cNvCxnSpPr>
            <a:cxnSpLocks noChangeShapeType="1"/>
            <a:stCxn id="926725" idx="3"/>
            <a:endCxn id="926727" idx="1"/>
          </p:cNvCxnSpPr>
          <p:nvPr/>
        </p:nvCxnSpPr>
        <p:spPr bwMode="auto">
          <a:xfrm flipH="1">
            <a:off x="3287714" y="1447801"/>
            <a:ext cx="217487"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30" name="Text Box 10"/>
          <p:cNvSpPr txBox="1">
            <a:spLocks noChangeArrowheads="1"/>
          </p:cNvSpPr>
          <p:nvPr/>
        </p:nvSpPr>
        <p:spPr bwMode="auto">
          <a:xfrm>
            <a:off x="3071814" y="1268413"/>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31" name="Text Box 11"/>
          <p:cNvSpPr txBox="1">
            <a:spLocks noChangeArrowheads="1"/>
          </p:cNvSpPr>
          <p:nvPr/>
        </p:nvSpPr>
        <p:spPr bwMode="auto">
          <a:xfrm>
            <a:off x="2855914" y="1412875"/>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32" name="Line 12"/>
          <p:cNvSpPr>
            <a:spLocks noChangeShapeType="1"/>
          </p:cNvSpPr>
          <p:nvPr/>
        </p:nvSpPr>
        <p:spPr bwMode="auto">
          <a:xfrm flipH="1">
            <a:off x="2568575" y="1628775"/>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3" name="Line 13"/>
          <p:cNvSpPr>
            <a:spLocks noChangeShapeType="1"/>
          </p:cNvSpPr>
          <p:nvPr/>
        </p:nvSpPr>
        <p:spPr bwMode="auto">
          <a:xfrm>
            <a:off x="3719514" y="1628775"/>
            <a:ext cx="217487"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4" name="Rectangle 14"/>
          <p:cNvSpPr>
            <a:spLocks noChangeArrowheads="1"/>
          </p:cNvSpPr>
          <p:nvPr/>
        </p:nvSpPr>
        <p:spPr bwMode="auto">
          <a:xfrm>
            <a:off x="3000376" y="1339850"/>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35" name="Line 15"/>
          <p:cNvSpPr>
            <a:spLocks noChangeShapeType="1"/>
          </p:cNvSpPr>
          <p:nvPr/>
        </p:nvSpPr>
        <p:spPr bwMode="auto">
          <a:xfrm>
            <a:off x="3144838"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6" name="Line 16"/>
          <p:cNvSpPr>
            <a:spLocks noChangeShapeType="1"/>
          </p:cNvSpPr>
          <p:nvPr/>
        </p:nvSpPr>
        <p:spPr bwMode="auto">
          <a:xfrm>
            <a:off x="3287713"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37" name="AutoShape 17"/>
          <p:cNvCxnSpPr>
            <a:cxnSpLocks noChangeShapeType="1"/>
            <a:stCxn id="926734" idx="1"/>
            <a:endCxn id="926735" idx="1"/>
          </p:cNvCxnSpPr>
          <p:nvPr/>
        </p:nvCxnSpPr>
        <p:spPr bwMode="auto">
          <a:xfrm rot="10800000" flipH="1" flipV="1">
            <a:off x="3000376" y="1447801"/>
            <a:ext cx="144463"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38" name="AutoShape 18"/>
          <p:cNvCxnSpPr>
            <a:cxnSpLocks noChangeShapeType="1"/>
            <a:stCxn id="926734" idx="3"/>
            <a:endCxn id="926736" idx="1"/>
          </p:cNvCxnSpPr>
          <p:nvPr/>
        </p:nvCxnSpPr>
        <p:spPr bwMode="auto">
          <a:xfrm flipH="1">
            <a:off x="3287714" y="1447801"/>
            <a:ext cx="217487"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39" name="Text Box 19"/>
          <p:cNvSpPr txBox="1">
            <a:spLocks noChangeArrowheads="1"/>
          </p:cNvSpPr>
          <p:nvPr/>
        </p:nvSpPr>
        <p:spPr bwMode="auto">
          <a:xfrm>
            <a:off x="3071814" y="1268413"/>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40" name="Text Box 20"/>
          <p:cNvSpPr txBox="1">
            <a:spLocks noChangeArrowheads="1"/>
          </p:cNvSpPr>
          <p:nvPr/>
        </p:nvSpPr>
        <p:spPr bwMode="auto">
          <a:xfrm>
            <a:off x="2855914" y="1412875"/>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41" name="Line 21"/>
          <p:cNvSpPr>
            <a:spLocks noChangeShapeType="1"/>
          </p:cNvSpPr>
          <p:nvPr/>
        </p:nvSpPr>
        <p:spPr bwMode="auto">
          <a:xfrm flipH="1">
            <a:off x="2568575" y="1628775"/>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2" name="Line 22"/>
          <p:cNvSpPr>
            <a:spLocks noChangeShapeType="1"/>
          </p:cNvSpPr>
          <p:nvPr/>
        </p:nvSpPr>
        <p:spPr bwMode="auto">
          <a:xfrm>
            <a:off x="3719514" y="1628775"/>
            <a:ext cx="217487"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3" name="Rectangle 23"/>
          <p:cNvSpPr>
            <a:spLocks noChangeArrowheads="1"/>
          </p:cNvSpPr>
          <p:nvPr/>
        </p:nvSpPr>
        <p:spPr bwMode="auto">
          <a:xfrm>
            <a:off x="3000376" y="2132013"/>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44" name="Line 24"/>
          <p:cNvSpPr>
            <a:spLocks noChangeShapeType="1"/>
          </p:cNvSpPr>
          <p:nvPr/>
        </p:nvSpPr>
        <p:spPr bwMode="auto">
          <a:xfrm>
            <a:off x="3144838"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5" name="Line 25"/>
          <p:cNvSpPr>
            <a:spLocks noChangeShapeType="1"/>
          </p:cNvSpPr>
          <p:nvPr/>
        </p:nvSpPr>
        <p:spPr bwMode="auto">
          <a:xfrm>
            <a:off x="3287713"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46" name="AutoShape 26"/>
          <p:cNvCxnSpPr>
            <a:cxnSpLocks noChangeShapeType="1"/>
            <a:stCxn id="926743" idx="1"/>
            <a:endCxn id="926744" idx="1"/>
          </p:cNvCxnSpPr>
          <p:nvPr/>
        </p:nvCxnSpPr>
        <p:spPr bwMode="auto">
          <a:xfrm rot="10800000" flipH="1" flipV="1">
            <a:off x="3000376" y="2239963"/>
            <a:ext cx="144463" cy="468312"/>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47" name="AutoShape 27"/>
          <p:cNvCxnSpPr>
            <a:cxnSpLocks noChangeShapeType="1"/>
            <a:stCxn id="926743" idx="3"/>
            <a:endCxn id="926745" idx="1"/>
          </p:cNvCxnSpPr>
          <p:nvPr/>
        </p:nvCxnSpPr>
        <p:spPr bwMode="auto">
          <a:xfrm flipH="1">
            <a:off x="3287714" y="2239963"/>
            <a:ext cx="217487" cy="468312"/>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48" name="Text Box 28"/>
          <p:cNvSpPr txBox="1">
            <a:spLocks noChangeArrowheads="1"/>
          </p:cNvSpPr>
          <p:nvPr/>
        </p:nvSpPr>
        <p:spPr bwMode="auto">
          <a:xfrm>
            <a:off x="3071814" y="2060576"/>
            <a:ext cx="288925"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49" name="Text Box 29"/>
          <p:cNvSpPr txBox="1">
            <a:spLocks noChangeArrowheads="1"/>
          </p:cNvSpPr>
          <p:nvPr/>
        </p:nvSpPr>
        <p:spPr bwMode="auto">
          <a:xfrm>
            <a:off x="2855914" y="2205038"/>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50" name="Line 30"/>
          <p:cNvSpPr>
            <a:spLocks noChangeShapeType="1"/>
          </p:cNvSpPr>
          <p:nvPr/>
        </p:nvSpPr>
        <p:spPr bwMode="auto">
          <a:xfrm flipH="1">
            <a:off x="2568575" y="2420939"/>
            <a:ext cx="215900"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1" name="Line 31"/>
          <p:cNvSpPr>
            <a:spLocks noChangeShapeType="1"/>
          </p:cNvSpPr>
          <p:nvPr/>
        </p:nvSpPr>
        <p:spPr bwMode="auto">
          <a:xfrm>
            <a:off x="3719514" y="2420939"/>
            <a:ext cx="217487"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2" name="Rectangle 32"/>
          <p:cNvSpPr>
            <a:spLocks noChangeArrowheads="1"/>
          </p:cNvSpPr>
          <p:nvPr/>
        </p:nvSpPr>
        <p:spPr bwMode="auto">
          <a:xfrm>
            <a:off x="3000376" y="2132013"/>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53" name="Line 33"/>
          <p:cNvSpPr>
            <a:spLocks noChangeShapeType="1"/>
          </p:cNvSpPr>
          <p:nvPr/>
        </p:nvSpPr>
        <p:spPr bwMode="auto">
          <a:xfrm>
            <a:off x="3144838"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4" name="Line 34"/>
          <p:cNvSpPr>
            <a:spLocks noChangeShapeType="1"/>
          </p:cNvSpPr>
          <p:nvPr/>
        </p:nvSpPr>
        <p:spPr bwMode="auto">
          <a:xfrm>
            <a:off x="3287713"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55" name="AutoShape 35"/>
          <p:cNvCxnSpPr>
            <a:cxnSpLocks noChangeShapeType="1"/>
            <a:stCxn id="926752" idx="1"/>
            <a:endCxn id="926753" idx="1"/>
          </p:cNvCxnSpPr>
          <p:nvPr/>
        </p:nvCxnSpPr>
        <p:spPr bwMode="auto">
          <a:xfrm rot="10800000" flipH="1" flipV="1">
            <a:off x="3000376" y="2239963"/>
            <a:ext cx="144463" cy="468312"/>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56" name="AutoShape 36"/>
          <p:cNvCxnSpPr>
            <a:cxnSpLocks noChangeShapeType="1"/>
            <a:stCxn id="926752" idx="3"/>
            <a:endCxn id="926754" idx="1"/>
          </p:cNvCxnSpPr>
          <p:nvPr/>
        </p:nvCxnSpPr>
        <p:spPr bwMode="auto">
          <a:xfrm flipH="1">
            <a:off x="3287714" y="2239963"/>
            <a:ext cx="217487" cy="468312"/>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57" name="Text Box 37"/>
          <p:cNvSpPr txBox="1">
            <a:spLocks noChangeArrowheads="1"/>
          </p:cNvSpPr>
          <p:nvPr/>
        </p:nvSpPr>
        <p:spPr bwMode="auto">
          <a:xfrm>
            <a:off x="3071814" y="2060576"/>
            <a:ext cx="288925"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58" name="Text Box 38"/>
          <p:cNvSpPr txBox="1">
            <a:spLocks noChangeArrowheads="1"/>
          </p:cNvSpPr>
          <p:nvPr/>
        </p:nvSpPr>
        <p:spPr bwMode="auto">
          <a:xfrm>
            <a:off x="2855914" y="2205038"/>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59" name="Line 39"/>
          <p:cNvSpPr>
            <a:spLocks noChangeShapeType="1"/>
          </p:cNvSpPr>
          <p:nvPr/>
        </p:nvSpPr>
        <p:spPr bwMode="auto">
          <a:xfrm flipH="1">
            <a:off x="2568575" y="2420939"/>
            <a:ext cx="215900"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0" name="Line 40"/>
          <p:cNvSpPr>
            <a:spLocks noChangeShapeType="1"/>
          </p:cNvSpPr>
          <p:nvPr/>
        </p:nvSpPr>
        <p:spPr bwMode="auto">
          <a:xfrm>
            <a:off x="3719514" y="2420939"/>
            <a:ext cx="217487"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1" name="Rectangle 41"/>
          <p:cNvSpPr>
            <a:spLocks noChangeArrowheads="1"/>
          </p:cNvSpPr>
          <p:nvPr/>
        </p:nvSpPr>
        <p:spPr bwMode="auto">
          <a:xfrm>
            <a:off x="3071814" y="3571875"/>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62" name="Line 42"/>
          <p:cNvSpPr>
            <a:spLocks noChangeShapeType="1"/>
          </p:cNvSpPr>
          <p:nvPr/>
        </p:nvSpPr>
        <p:spPr bwMode="auto">
          <a:xfrm>
            <a:off x="3216275"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3" name="Line 43"/>
          <p:cNvSpPr>
            <a:spLocks noChangeShapeType="1"/>
          </p:cNvSpPr>
          <p:nvPr/>
        </p:nvSpPr>
        <p:spPr bwMode="auto">
          <a:xfrm>
            <a:off x="3359150"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64" name="AutoShape 44"/>
          <p:cNvCxnSpPr>
            <a:cxnSpLocks noChangeShapeType="1"/>
            <a:stCxn id="926761" idx="1"/>
            <a:endCxn id="926762" idx="1"/>
          </p:cNvCxnSpPr>
          <p:nvPr/>
        </p:nvCxnSpPr>
        <p:spPr bwMode="auto">
          <a:xfrm rot="10800000" flipH="1" flipV="1">
            <a:off x="3071813" y="3679826"/>
            <a:ext cx="144462"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65" name="AutoShape 45"/>
          <p:cNvCxnSpPr>
            <a:cxnSpLocks noChangeShapeType="1"/>
            <a:stCxn id="926761" idx="3"/>
            <a:endCxn id="926763" idx="1"/>
          </p:cNvCxnSpPr>
          <p:nvPr/>
        </p:nvCxnSpPr>
        <p:spPr bwMode="auto">
          <a:xfrm flipH="1">
            <a:off x="3359150" y="3679826"/>
            <a:ext cx="217488"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66" name="Text Box 46"/>
          <p:cNvSpPr txBox="1">
            <a:spLocks noChangeArrowheads="1"/>
          </p:cNvSpPr>
          <p:nvPr/>
        </p:nvSpPr>
        <p:spPr bwMode="auto">
          <a:xfrm>
            <a:off x="3143251" y="35004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67" name="Text Box 47"/>
          <p:cNvSpPr txBox="1">
            <a:spLocks noChangeArrowheads="1"/>
          </p:cNvSpPr>
          <p:nvPr/>
        </p:nvSpPr>
        <p:spPr bwMode="auto">
          <a:xfrm>
            <a:off x="2927351" y="3644900"/>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68" name="Line 48"/>
          <p:cNvSpPr>
            <a:spLocks noChangeShapeType="1"/>
          </p:cNvSpPr>
          <p:nvPr/>
        </p:nvSpPr>
        <p:spPr bwMode="auto">
          <a:xfrm flipH="1">
            <a:off x="2640013" y="3860800"/>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9" name="Line 49"/>
          <p:cNvSpPr>
            <a:spLocks noChangeShapeType="1"/>
          </p:cNvSpPr>
          <p:nvPr/>
        </p:nvSpPr>
        <p:spPr bwMode="auto">
          <a:xfrm>
            <a:off x="3790950" y="3860800"/>
            <a:ext cx="217488"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0" name="Rectangle 50"/>
          <p:cNvSpPr>
            <a:spLocks noChangeArrowheads="1"/>
          </p:cNvSpPr>
          <p:nvPr/>
        </p:nvSpPr>
        <p:spPr bwMode="auto">
          <a:xfrm>
            <a:off x="3071814" y="3571875"/>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71" name="Line 51"/>
          <p:cNvSpPr>
            <a:spLocks noChangeShapeType="1"/>
          </p:cNvSpPr>
          <p:nvPr/>
        </p:nvSpPr>
        <p:spPr bwMode="auto">
          <a:xfrm>
            <a:off x="3216275"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2" name="Line 52"/>
          <p:cNvSpPr>
            <a:spLocks noChangeShapeType="1"/>
          </p:cNvSpPr>
          <p:nvPr/>
        </p:nvSpPr>
        <p:spPr bwMode="auto">
          <a:xfrm>
            <a:off x="3359150"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73" name="AutoShape 53"/>
          <p:cNvCxnSpPr>
            <a:cxnSpLocks noChangeShapeType="1"/>
            <a:stCxn id="926770" idx="1"/>
            <a:endCxn id="926771" idx="1"/>
          </p:cNvCxnSpPr>
          <p:nvPr/>
        </p:nvCxnSpPr>
        <p:spPr bwMode="auto">
          <a:xfrm rot="10800000" flipH="1" flipV="1">
            <a:off x="3071813" y="3679826"/>
            <a:ext cx="144462"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74" name="AutoShape 54"/>
          <p:cNvCxnSpPr>
            <a:cxnSpLocks noChangeShapeType="1"/>
            <a:stCxn id="926770" idx="3"/>
            <a:endCxn id="926772" idx="1"/>
          </p:cNvCxnSpPr>
          <p:nvPr/>
        </p:nvCxnSpPr>
        <p:spPr bwMode="auto">
          <a:xfrm flipH="1">
            <a:off x="3359150" y="3679826"/>
            <a:ext cx="217488"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75" name="Text Box 55"/>
          <p:cNvSpPr txBox="1">
            <a:spLocks noChangeArrowheads="1"/>
          </p:cNvSpPr>
          <p:nvPr/>
        </p:nvSpPr>
        <p:spPr bwMode="auto">
          <a:xfrm>
            <a:off x="3143251" y="35004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76" name="Text Box 56"/>
          <p:cNvSpPr txBox="1">
            <a:spLocks noChangeArrowheads="1"/>
          </p:cNvSpPr>
          <p:nvPr/>
        </p:nvSpPr>
        <p:spPr bwMode="auto">
          <a:xfrm>
            <a:off x="2927351" y="3644900"/>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77" name="Line 57"/>
          <p:cNvSpPr>
            <a:spLocks noChangeShapeType="1"/>
          </p:cNvSpPr>
          <p:nvPr/>
        </p:nvSpPr>
        <p:spPr bwMode="auto">
          <a:xfrm flipH="1">
            <a:off x="2566989" y="38608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8" name="Line 58"/>
          <p:cNvSpPr>
            <a:spLocks noChangeShapeType="1"/>
          </p:cNvSpPr>
          <p:nvPr/>
        </p:nvSpPr>
        <p:spPr bwMode="auto">
          <a:xfrm>
            <a:off x="3790950" y="3860800"/>
            <a:ext cx="217488"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9" name="Line 59"/>
          <p:cNvSpPr>
            <a:spLocks noChangeShapeType="1"/>
          </p:cNvSpPr>
          <p:nvPr/>
        </p:nvSpPr>
        <p:spPr bwMode="auto">
          <a:xfrm>
            <a:off x="2566988" y="1628776"/>
            <a:ext cx="0" cy="26638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0" name="Rectangle 60"/>
          <p:cNvSpPr>
            <a:spLocks noChangeArrowheads="1"/>
          </p:cNvSpPr>
          <p:nvPr/>
        </p:nvSpPr>
        <p:spPr bwMode="auto">
          <a:xfrm>
            <a:off x="2424114" y="4221163"/>
            <a:ext cx="287337" cy="5762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81" name="Line 61"/>
          <p:cNvSpPr>
            <a:spLocks noChangeShapeType="1"/>
          </p:cNvSpPr>
          <p:nvPr/>
        </p:nvSpPr>
        <p:spPr bwMode="auto">
          <a:xfrm>
            <a:off x="2566988" y="47974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2" name="Line 62"/>
          <p:cNvSpPr>
            <a:spLocks noChangeShapeType="1"/>
          </p:cNvSpPr>
          <p:nvPr/>
        </p:nvSpPr>
        <p:spPr bwMode="auto">
          <a:xfrm>
            <a:off x="1774826" y="4508500"/>
            <a:ext cx="3603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3" name="Line 63"/>
          <p:cNvSpPr>
            <a:spLocks noChangeShapeType="1"/>
          </p:cNvSpPr>
          <p:nvPr/>
        </p:nvSpPr>
        <p:spPr bwMode="auto">
          <a:xfrm>
            <a:off x="2135188" y="43656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5" name="Line 65"/>
          <p:cNvSpPr>
            <a:spLocks noChangeShapeType="1"/>
          </p:cNvSpPr>
          <p:nvPr/>
        </p:nvSpPr>
        <p:spPr bwMode="auto">
          <a:xfrm>
            <a:off x="2208213" y="43656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6" name="Line 66"/>
          <p:cNvSpPr>
            <a:spLocks noChangeShapeType="1"/>
          </p:cNvSpPr>
          <p:nvPr/>
        </p:nvSpPr>
        <p:spPr bwMode="auto">
          <a:xfrm>
            <a:off x="2208214" y="4508500"/>
            <a:ext cx="14287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7" name="Line 67"/>
          <p:cNvSpPr>
            <a:spLocks noChangeShapeType="1"/>
          </p:cNvSpPr>
          <p:nvPr/>
        </p:nvSpPr>
        <p:spPr bwMode="auto">
          <a:xfrm>
            <a:off x="2566988" y="5013325"/>
            <a:ext cx="208915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8" name="Oval 68"/>
          <p:cNvSpPr>
            <a:spLocks noChangeArrowheads="1"/>
          </p:cNvSpPr>
          <p:nvPr/>
        </p:nvSpPr>
        <p:spPr bwMode="auto">
          <a:xfrm>
            <a:off x="4656139" y="4724401"/>
            <a:ext cx="504825" cy="504825"/>
          </a:xfrm>
          <a:prstGeom prst="ellips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89" name="Text Box 69"/>
          <p:cNvSpPr txBox="1">
            <a:spLocks noChangeArrowheads="1"/>
          </p:cNvSpPr>
          <p:nvPr/>
        </p:nvSpPr>
        <p:spPr bwMode="auto">
          <a:xfrm>
            <a:off x="4656138" y="4724400"/>
            <a:ext cx="35137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U</a:t>
            </a:r>
          </a:p>
        </p:txBody>
      </p:sp>
      <p:sp>
        <p:nvSpPr>
          <p:cNvPr id="89155" name="Line 70"/>
          <p:cNvSpPr>
            <a:spLocks noChangeShapeType="1"/>
          </p:cNvSpPr>
          <p:nvPr/>
        </p:nvSpPr>
        <p:spPr bwMode="auto">
          <a:xfrm flipH="1" flipV="1">
            <a:off x="3935414" y="1628776"/>
            <a:ext cx="1512887" cy="1584325"/>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6791" name="Line 71"/>
          <p:cNvSpPr>
            <a:spLocks noChangeShapeType="1"/>
          </p:cNvSpPr>
          <p:nvPr/>
        </p:nvSpPr>
        <p:spPr bwMode="auto">
          <a:xfrm>
            <a:off x="6383338" y="2852738"/>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2" name="Line 72"/>
          <p:cNvSpPr>
            <a:spLocks noChangeShapeType="1"/>
          </p:cNvSpPr>
          <p:nvPr/>
        </p:nvSpPr>
        <p:spPr bwMode="auto">
          <a:xfrm>
            <a:off x="5375276" y="3213100"/>
            <a:ext cx="3603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3" name="Line 73"/>
          <p:cNvSpPr>
            <a:spLocks noChangeShapeType="1"/>
          </p:cNvSpPr>
          <p:nvPr/>
        </p:nvSpPr>
        <p:spPr bwMode="auto">
          <a:xfrm>
            <a:off x="5159376" y="5013325"/>
            <a:ext cx="5762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4" name="Line 74"/>
          <p:cNvSpPr>
            <a:spLocks noChangeShapeType="1"/>
          </p:cNvSpPr>
          <p:nvPr/>
        </p:nvSpPr>
        <p:spPr bwMode="auto">
          <a:xfrm flipH="1">
            <a:off x="5735638" y="3213101"/>
            <a:ext cx="0" cy="18002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5" name="Text Box 75"/>
          <p:cNvSpPr txBox="1">
            <a:spLocks noChangeArrowheads="1"/>
          </p:cNvSpPr>
          <p:nvPr/>
        </p:nvSpPr>
        <p:spPr bwMode="auto">
          <a:xfrm>
            <a:off x="4564063" y="1843089"/>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FF0000"/>
                </a:solidFill>
                <a:latin typeface="Arial" pitchFamily="34" charset="0"/>
                <a:ea typeface="华文中宋" pitchFamily="2" charset="-122"/>
              </a:rPr>
              <a:t>电子束</a:t>
            </a:r>
          </a:p>
        </p:txBody>
      </p:sp>
      <p:sp>
        <p:nvSpPr>
          <p:cNvPr id="89161" name="Line 76"/>
          <p:cNvSpPr>
            <a:spLocks noChangeShapeType="1"/>
          </p:cNvSpPr>
          <p:nvPr/>
        </p:nvSpPr>
        <p:spPr bwMode="auto">
          <a:xfrm>
            <a:off x="1919288" y="1773238"/>
            <a:ext cx="431800"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2" name="Line 77"/>
          <p:cNvSpPr>
            <a:spLocks noChangeShapeType="1"/>
          </p:cNvSpPr>
          <p:nvPr/>
        </p:nvSpPr>
        <p:spPr bwMode="auto">
          <a:xfrm>
            <a:off x="1919288" y="2133600"/>
            <a:ext cx="360362"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3" name="Line 78"/>
          <p:cNvSpPr>
            <a:spLocks noChangeShapeType="1"/>
          </p:cNvSpPr>
          <p:nvPr/>
        </p:nvSpPr>
        <p:spPr bwMode="auto">
          <a:xfrm>
            <a:off x="1919289" y="2492375"/>
            <a:ext cx="504825"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4" name="Line 79"/>
          <p:cNvSpPr>
            <a:spLocks noChangeShapeType="1"/>
          </p:cNvSpPr>
          <p:nvPr/>
        </p:nvSpPr>
        <p:spPr bwMode="auto">
          <a:xfrm>
            <a:off x="1774825" y="2924175"/>
            <a:ext cx="649288"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5" name="Rectangle 80"/>
          <p:cNvSpPr>
            <a:spLocks noChangeArrowheads="1"/>
          </p:cNvSpPr>
          <p:nvPr/>
        </p:nvSpPr>
        <p:spPr bwMode="auto">
          <a:xfrm>
            <a:off x="2424113" y="1052513"/>
            <a:ext cx="1439862" cy="3097212"/>
          </a:xfrm>
          <a:prstGeom prst="rect">
            <a:avLst/>
          </a:prstGeom>
          <a:noFill/>
          <a:ln w="9525">
            <a:solidFill>
              <a:srgbClr val="FF0000"/>
            </a:solidFill>
            <a:prstDash val="dash"/>
            <a:miter lim="800000"/>
            <a:headEnd/>
            <a:tailEnd/>
          </a:ln>
          <a:effectLst>
            <a:prstShdw prst="shdw17" dist="17961" dir="2700000">
              <a:srgbClr val="990000"/>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6801" name="Text Box 81"/>
          <p:cNvSpPr txBox="1">
            <a:spLocks noChangeArrowheads="1"/>
          </p:cNvSpPr>
          <p:nvPr/>
        </p:nvSpPr>
        <p:spPr bwMode="auto">
          <a:xfrm>
            <a:off x="3051175" y="617539"/>
            <a:ext cx="43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靶</a:t>
            </a:r>
          </a:p>
        </p:txBody>
      </p:sp>
      <p:sp>
        <p:nvSpPr>
          <p:cNvPr id="926802" name="Rectangle 82" descr="浅色下对角线"/>
          <p:cNvSpPr>
            <a:spLocks noChangeArrowheads="1"/>
          </p:cNvSpPr>
          <p:nvPr/>
        </p:nvSpPr>
        <p:spPr bwMode="auto">
          <a:xfrm>
            <a:off x="2927350" y="5084763"/>
            <a:ext cx="215900" cy="1008062"/>
          </a:xfrm>
          <a:prstGeom prst="rect">
            <a:avLst/>
          </a:prstGeom>
          <a:pattFill prst="ltDnDiag">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zh-CN" altLang="en-US">
              <a:latin typeface="Arial" pitchFamily="34" charset="0"/>
              <a:ea typeface="宋体" pitchFamily="2" charset="-122"/>
            </a:endParaRPr>
          </a:p>
        </p:txBody>
      </p:sp>
      <p:sp>
        <p:nvSpPr>
          <p:cNvPr id="89168" name="Rectangle 84" descr="实心菱形"/>
          <p:cNvSpPr>
            <a:spLocks noChangeArrowheads="1"/>
          </p:cNvSpPr>
          <p:nvPr/>
        </p:nvSpPr>
        <p:spPr bwMode="auto">
          <a:xfrm>
            <a:off x="2711450" y="5084763"/>
            <a:ext cx="215900" cy="1008062"/>
          </a:xfrm>
          <a:prstGeom prst="rect">
            <a:avLst/>
          </a:prstGeom>
          <a:pattFill prst="solidDmnd">
            <a:fgClr>
              <a:srgbClr val="0066FF"/>
            </a:fgClr>
            <a:bgClr>
              <a:schemeClr val="bg1"/>
            </a:bgClr>
          </a:pattFill>
          <a:ln>
            <a:noFill/>
          </a:ln>
          <a:effectLst>
            <a:prstShdw prst="shdw17" dist="17961" dir="2700000">
              <a:srgbClr val="003D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89169" name="Rectangle 85" descr="横向砖形"/>
          <p:cNvSpPr>
            <a:spLocks noChangeArrowheads="1"/>
          </p:cNvSpPr>
          <p:nvPr/>
        </p:nvSpPr>
        <p:spPr bwMode="auto">
          <a:xfrm>
            <a:off x="3143250" y="5084763"/>
            <a:ext cx="215900" cy="1008062"/>
          </a:xfrm>
          <a:prstGeom prst="rect">
            <a:avLst/>
          </a:prstGeom>
          <a:pattFill prst="horzBrick">
            <a:fgClr>
              <a:srgbClr val="00CC00"/>
            </a:fgClr>
            <a:bgClr>
              <a:schemeClr val="bg1"/>
            </a:bgClr>
          </a:pattFill>
          <a:ln>
            <a:noFill/>
          </a:ln>
          <a:effectLst>
            <a:prstShdw prst="shdw17" dist="17961" dir="2700000">
              <a:srgbClr val="007A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6807" name="Text Box 87"/>
          <p:cNvSpPr txBox="1">
            <a:spLocks noChangeArrowheads="1"/>
          </p:cNvSpPr>
          <p:nvPr/>
        </p:nvSpPr>
        <p:spPr bwMode="auto">
          <a:xfrm>
            <a:off x="1847850" y="5734051"/>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玻璃板</a:t>
            </a:r>
          </a:p>
        </p:txBody>
      </p:sp>
      <p:sp>
        <p:nvSpPr>
          <p:cNvPr id="926808" name="Text Box 88"/>
          <p:cNvSpPr txBox="1">
            <a:spLocks noChangeArrowheads="1"/>
          </p:cNvSpPr>
          <p:nvPr/>
        </p:nvSpPr>
        <p:spPr bwMode="auto">
          <a:xfrm>
            <a:off x="2495550" y="6308726"/>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Lst>
        </p:spPr>
        <p:txBody>
          <a:bodyPr wrap="none">
            <a:spAutoFit/>
          </a:bodyPr>
          <a:lstStyle/>
          <a:p>
            <a:pPr>
              <a:defRPr/>
            </a:pPr>
            <a:r>
              <a:rPr lang="zh-CN" altLang="en-US" sz="2000">
                <a:solidFill>
                  <a:srgbClr val="FF00FF"/>
                </a:solidFill>
                <a:latin typeface="Arial" pitchFamily="34" charset="0"/>
                <a:ea typeface="华文中宋" pitchFamily="2" charset="-122"/>
              </a:rPr>
              <a:t>信号板</a:t>
            </a:r>
            <a:endParaRPr lang="en-US" altLang="zh-CN" sz="2000">
              <a:solidFill>
                <a:srgbClr val="FF00FF"/>
              </a:solidFill>
              <a:latin typeface="Arial" pitchFamily="34" charset="0"/>
              <a:ea typeface="华文中宋" pitchFamily="2" charset="-122"/>
            </a:endParaRPr>
          </a:p>
        </p:txBody>
      </p:sp>
      <p:sp>
        <p:nvSpPr>
          <p:cNvPr id="926809" name="Text Box 89"/>
          <p:cNvSpPr txBox="1">
            <a:spLocks noChangeArrowheads="1"/>
          </p:cNvSpPr>
          <p:nvPr/>
        </p:nvSpPr>
        <p:spPr bwMode="auto">
          <a:xfrm>
            <a:off x="3287714" y="5734050"/>
            <a:ext cx="1018227"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33CC33"/>
                </a:solidFill>
                <a:latin typeface="Arial" pitchFamily="34" charset="0"/>
                <a:ea typeface="华文中宋" pitchFamily="2" charset="-122"/>
              </a:rPr>
              <a:t>光敏层</a:t>
            </a:r>
            <a:r>
              <a:rPr lang="zh-CN" altLang="en-US">
                <a:latin typeface="Arial" pitchFamily="34" charset="0"/>
                <a:ea typeface="宋体" pitchFamily="2" charset="-122"/>
              </a:rPr>
              <a:t> </a:t>
            </a:r>
          </a:p>
        </p:txBody>
      </p:sp>
      <p:sp>
        <p:nvSpPr>
          <p:cNvPr id="926810" name="Line 90"/>
          <p:cNvSpPr>
            <a:spLocks noChangeShapeType="1"/>
          </p:cNvSpPr>
          <p:nvPr/>
        </p:nvSpPr>
        <p:spPr bwMode="auto">
          <a:xfrm flipV="1">
            <a:off x="3000375" y="6092826"/>
            <a:ext cx="0" cy="2889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811" name="Text Box 91"/>
          <p:cNvSpPr txBox="1">
            <a:spLocks noChangeArrowheads="1"/>
          </p:cNvSpPr>
          <p:nvPr/>
        </p:nvSpPr>
        <p:spPr bwMode="auto">
          <a:xfrm>
            <a:off x="2135188" y="5229226"/>
            <a:ext cx="43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靶</a:t>
            </a:r>
          </a:p>
        </p:txBody>
      </p:sp>
      <p:sp>
        <p:nvSpPr>
          <p:cNvPr id="926812" name="Text Box 92"/>
          <p:cNvSpPr txBox="1">
            <a:spLocks noChangeArrowheads="1"/>
          </p:cNvSpPr>
          <p:nvPr/>
        </p:nvSpPr>
        <p:spPr bwMode="auto">
          <a:xfrm>
            <a:off x="2782888" y="4292600"/>
            <a:ext cx="4651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R</a:t>
            </a:r>
            <a:r>
              <a:rPr lang="en-US" altLang="zh-CN" sz="1600">
                <a:latin typeface="Arial" pitchFamily="34" charset="0"/>
                <a:ea typeface="宋体" pitchFamily="2" charset="-122"/>
              </a:rPr>
              <a:t>L</a:t>
            </a:r>
          </a:p>
        </p:txBody>
      </p:sp>
      <p:pic>
        <p:nvPicPr>
          <p:cNvPr id="8917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36156">
            <a:off x="5808663" y="260350"/>
            <a:ext cx="44196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814" name="AutoShape 94"/>
          <p:cNvSpPr>
            <a:spLocks/>
          </p:cNvSpPr>
          <p:nvPr/>
        </p:nvSpPr>
        <p:spPr bwMode="auto">
          <a:xfrm>
            <a:off x="4151314" y="549275"/>
            <a:ext cx="1584325" cy="431800"/>
          </a:xfrm>
          <a:prstGeom prst="borderCallout1">
            <a:avLst>
              <a:gd name="adj1" fmla="val 26472"/>
              <a:gd name="adj2" fmla="val -4810"/>
              <a:gd name="adj3" fmla="val 60662"/>
              <a:gd name="adj4" fmla="val -42583"/>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tx1"/>
                </a:solidFill>
              </a14:hiddenFill>
            </a:ext>
          </a:extLst>
        </p:spPr>
        <p:txBody>
          <a:bodyPr/>
          <a:lstStyle/>
          <a:p>
            <a:pPr algn="ctr">
              <a:defRPr/>
            </a:pPr>
            <a:r>
              <a:rPr lang="zh-CN" altLang="en-US" sz="2000">
                <a:latin typeface="Arial" pitchFamily="34" charset="0"/>
                <a:ea typeface="宋体" pitchFamily="2" charset="-122"/>
              </a:rPr>
              <a:t>光电导效应</a:t>
            </a:r>
            <a:endParaRPr lang="en-US" altLang="zh-CN" sz="2000">
              <a:latin typeface="Arial" pitchFamily="34" charset="0"/>
              <a:ea typeface="宋体" pitchFamily="2" charset="-122"/>
            </a:endParaRPr>
          </a:p>
        </p:txBody>
      </p:sp>
      <p:sp>
        <p:nvSpPr>
          <p:cNvPr id="926815" name="Text Box 95"/>
          <p:cNvSpPr txBox="1">
            <a:spLocks noChangeArrowheads="1"/>
          </p:cNvSpPr>
          <p:nvPr/>
        </p:nvSpPr>
        <p:spPr bwMode="auto">
          <a:xfrm>
            <a:off x="6003926" y="3068638"/>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zh-CN" altLang="en-US">
              <a:latin typeface="Arial" pitchFamily="34" charset="0"/>
              <a:ea typeface="宋体" pitchFamily="2" charset="-122"/>
            </a:endParaRPr>
          </a:p>
        </p:txBody>
      </p:sp>
      <p:sp>
        <p:nvSpPr>
          <p:cNvPr id="926816" name="Text Box 96"/>
          <p:cNvSpPr txBox="1">
            <a:spLocks noChangeArrowheads="1"/>
          </p:cNvSpPr>
          <p:nvPr/>
        </p:nvSpPr>
        <p:spPr bwMode="auto">
          <a:xfrm>
            <a:off x="2424113" y="1052513"/>
            <a:ext cx="715962"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1</a:t>
            </a:r>
          </a:p>
        </p:txBody>
      </p:sp>
      <p:sp>
        <p:nvSpPr>
          <p:cNvPr id="926817" name="Text Box 97"/>
          <p:cNvSpPr txBox="1">
            <a:spLocks noChangeArrowheads="1"/>
          </p:cNvSpPr>
          <p:nvPr/>
        </p:nvSpPr>
        <p:spPr bwMode="auto">
          <a:xfrm>
            <a:off x="2495551" y="1844675"/>
            <a:ext cx="715963"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2</a:t>
            </a:r>
          </a:p>
        </p:txBody>
      </p:sp>
      <p:sp>
        <p:nvSpPr>
          <p:cNvPr id="926818" name="Text Box 98"/>
          <p:cNvSpPr txBox="1">
            <a:spLocks noChangeArrowheads="1"/>
          </p:cNvSpPr>
          <p:nvPr/>
        </p:nvSpPr>
        <p:spPr bwMode="auto">
          <a:xfrm>
            <a:off x="2495550" y="3284538"/>
            <a:ext cx="725488"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n</a:t>
            </a:r>
          </a:p>
        </p:txBody>
      </p:sp>
      <p:sp>
        <p:nvSpPr>
          <p:cNvPr id="926819" name="Text Box 99"/>
          <p:cNvSpPr txBox="1">
            <a:spLocks noChangeArrowheads="1"/>
          </p:cNvSpPr>
          <p:nvPr/>
        </p:nvSpPr>
        <p:spPr bwMode="auto">
          <a:xfrm>
            <a:off x="5951538" y="3500439"/>
            <a:ext cx="4502150" cy="28352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dirty="0">
                <a:solidFill>
                  <a:srgbClr val="0000CC"/>
                </a:solidFill>
                <a:latin typeface="Arial" pitchFamily="34" charset="0"/>
                <a:ea typeface="华文中宋" pitchFamily="2" charset="-122"/>
              </a:rPr>
              <a:t>无像光照，各像素电阻很大即暗电导</a:t>
            </a:r>
          </a:p>
          <a:p>
            <a:pPr>
              <a:defRPr/>
            </a:pPr>
            <a:r>
              <a:rPr lang="zh-CN" altLang="en-US" sz="2000" dirty="0">
                <a:solidFill>
                  <a:srgbClr val="0000CC"/>
                </a:solidFill>
                <a:latin typeface="Arial" pitchFamily="34" charset="0"/>
                <a:ea typeface="华文中宋" pitchFamily="2" charset="-122"/>
              </a:rPr>
              <a:t>很小，</a:t>
            </a:r>
            <a:r>
              <a:rPr lang="zh-CN" altLang="en-US" sz="2000" dirty="0">
                <a:solidFill>
                  <a:srgbClr val="FF0000"/>
                </a:solidFill>
                <a:latin typeface="Arial" pitchFamily="34" charset="0"/>
                <a:ea typeface="华文中宋" pitchFamily="2" charset="-122"/>
              </a:rPr>
              <a:t>电子束扫描个像素，给个像束充</a:t>
            </a:r>
          </a:p>
          <a:p>
            <a:pPr>
              <a:defRPr/>
            </a:pPr>
            <a:r>
              <a:rPr lang="zh-CN" altLang="en-US" sz="2000" dirty="0">
                <a:solidFill>
                  <a:srgbClr val="FF0000"/>
                </a:solidFill>
                <a:latin typeface="Arial" pitchFamily="34" charset="0"/>
                <a:ea typeface="华文中宋" pitchFamily="2" charset="-122"/>
              </a:rPr>
              <a:t>电至</a:t>
            </a:r>
            <a:r>
              <a:rPr lang="en-US" altLang="zh-CN" sz="2000" dirty="0">
                <a:solidFill>
                  <a:srgbClr val="FF0000"/>
                </a:solidFill>
                <a:latin typeface="Arial" pitchFamily="34" charset="0"/>
                <a:ea typeface="华文中宋" pitchFamily="2" charset="-122"/>
              </a:rPr>
              <a:t>U</a:t>
            </a:r>
            <a:r>
              <a:rPr lang="zh-CN" altLang="en-US" sz="2000" dirty="0">
                <a:solidFill>
                  <a:srgbClr val="FF0000"/>
                </a:solidFill>
                <a:latin typeface="Arial" pitchFamily="34" charset="0"/>
                <a:ea typeface="华文中宋" pitchFamily="2" charset="-122"/>
              </a:rPr>
              <a:t>。</a:t>
            </a:r>
            <a:r>
              <a:rPr lang="zh-CN" altLang="en-US" sz="2000" dirty="0">
                <a:latin typeface="Arial" pitchFamily="34" charset="0"/>
                <a:ea typeface="华文中宋" pitchFamily="2" charset="-122"/>
              </a:rPr>
              <a:t>像光照射，对应单元对影像</a:t>
            </a:r>
          </a:p>
          <a:p>
            <a:pPr>
              <a:defRPr/>
            </a:pPr>
            <a:r>
              <a:rPr lang="zh-CN" altLang="en-US" sz="2000" dirty="0">
                <a:latin typeface="Arial" pitchFamily="34" charset="0"/>
                <a:ea typeface="华文中宋" pitchFamily="2" charset="-122"/>
              </a:rPr>
              <a:t>源强弱基于光电导效应电阻变小，</a:t>
            </a:r>
          </a:p>
          <a:p>
            <a:pPr>
              <a:defRPr/>
            </a:pPr>
            <a:r>
              <a:rPr lang="en-US" altLang="zh-CN" sz="2000" dirty="0">
                <a:latin typeface="Arial" pitchFamily="34" charset="0"/>
                <a:ea typeface="华文中宋" pitchFamily="2" charset="-122"/>
              </a:rPr>
              <a:t>C</a:t>
            </a:r>
            <a:r>
              <a:rPr lang="zh-CN" altLang="en-US" sz="2000" dirty="0">
                <a:latin typeface="Arial" pitchFamily="34" charset="0"/>
                <a:ea typeface="华文中宋" pitchFamily="2" charset="-122"/>
              </a:rPr>
              <a:t>放电多少与光强成正比，图像转换</a:t>
            </a:r>
          </a:p>
          <a:p>
            <a:pPr>
              <a:defRPr/>
            </a:pPr>
            <a:r>
              <a:rPr lang="zh-CN" altLang="en-US" sz="2000" dirty="0">
                <a:latin typeface="Arial" pitchFamily="34" charset="0"/>
                <a:ea typeface="华文中宋" pitchFamily="2" charset="-122"/>
              </a:rPr>
              <a:t>形成电荷图并暂存。</a:t>
            </a:r>
            <a:r>
              <a:rPr lang="zh-CN" altLang="en-US" sz="2000" dirty="0">
                <a:solidFill>
                  <a:srgbClr val="FF0000"/>
                </a:solidFill>
                <a:latin typeface="Arial" pitchFamily="34" charset="0"/>
                <a:ea typeface="华文中宋" pitchFamily="2" charset="-122"/>
              </a:rPr>
              <a:t>电子束再次扫描，</a:t>
            </a:r>
          </a:p>
          <a:p>
            <a:pPr>
              <a:defRPr/>
            </a:pPr>
            <a:r>
              <a:rPr lang="zh-CN" altLang="en-US" sz="2000" dirty="0">
                <a:solidFill>
                  <a:srgbClr val="FF0000"/>
                </a:solidFill>
                <a:latin typeface="Arial" pitchFamily="34" charset="0"/>
                <a:ea typeface="华文中宋" pitchFamily="2" charset="-122"/>
              </a:rPr>
              <a:t>使</a:t>
            </a:r>
            <a:r>
              <a:rPr lang="en-US" altLang="zh-CN" sz="2000" dirty="0">
                <a:solidFill>
                  <a:srgbClr val="FF0000"/>
                </a:solidFill>
                <a:latin typeface="Arial" pitchFamily="34" charset="0"/>
                <a:ea typeface="华文中宋" pitchFamily="2" charset="-122"/>
              </a:rPr>
              <a:t>C</a:t>
            </a:r>
            <a:r>
              <a:rPr lang="zh-CN" altLang="en-US" sz="2000" dirty="0">
                <a:solidFill>
                  <a:srgbClr val="FF0000"/>
                </a:solidFill>
                <a:latin typeface="Arial" pitchFamily="34" charset="0"/>
                <a:ea typeface="华文中宋" pitchFamily="2" charset="-122"/>
              </a:rPr>
              <a:t>充电，</a:t>
            </a:r>
            <a:r>
              <a:rPr lang="zh-CN" altLang="en-US" sz="2000" dirty="0">
                <a:solidFill>
                  <a:srgbClr val="0000CC"/>
                </a:solidFill>
                <a:latin typeface="Arial" pitchFamily="34" charset="0"/>
                <a:ea typeface="华文中宋" pitchFamily="2" charset="-122"/>
              </a:rPr>
              <a:t>充电电流大小与个像素压降</a:t>
            </a:r>
          </a:p>
          <a:p>
            <a:pPr>
              <a:defRPr/>
            </a:pPr>
            <a:r>
              <a:rPr lang="zh-CN" altLang="en-US" sz="2000" dirty="0">
                <a:solidFill>
                  <a:srgbClr val="0000CC"/>
                </a:solidFill>
                <a:latin typeface="Arial" pitchFamily="34" charset="0"/>
                <a:ea typeface="华文中宋" pitchFamily="2" charset="-122"/>
              </a:rPr>
              <a:t>降低程度成正比，完成个像素的依次</a:t>
            </a:r>
          </a:p>
          <a:p>
            <a:pPr>
              <a:defRPr/>
            </a:pPr>
            <a:r>
              <a:rPr lang="zh-CN" altLang="en-US" sz="2000" dirty="0">
                <a:solidFill>
                  <a:srgbClr val="0000CC"/>
                </a:solidFill>
                <a:latin typeface="Arial" pitchFamily="34" charset="0"/>
                <a:ea typeface="华文中宋" pitchFamily="2" charset="-122"/>
              </a:rPr>
              <a:t>读出。</a:t>
            </a:r>
            <a:r>
              <a:rPr lang="en-US" altLang="zh-CN" sz="2000" dirty="0">
                <a:solidFill>
                  <a:srgbClr val="0000CC"/>
                </a:solidFill>
                <a:latin typeface="Arial" pitchFamily="34" charset="0"/>
                <a:ea typeface="宋体" pitchFamily="2" charset="-122"/>
              </a:rPr>
              <a:t> </a:t>
            </a:r>
          </a:p>
        </p:txBody>
      </p:sp>
    </p:spTree>
    <p:extLst>
      <p:ext uri="{BB962C8B-B14F-4D97-AF65-F5344CB8AC3E}">
        <p14:creationId xmlns:p14="http://schemas.microsoft.com/office/powerpoint/2010/main" val="35424968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idx="4294967295"/>
          </p:nvPr>
        </p:nvSpPr>
        <p:spPr/>
        <p:txBody>
          <a:bodyPr/>
          <a:lstStyle/>
          <a:p>
            <a:r>
              <a:rPr lang="en-US" altLang="zh-CN" sz="3200" b="1">
                <a:solidFill>
                  <a:srgbClr val="0000CC"/>
                </a:solidFill>
              </a:rPr>
              <a:t>11</a:t>
            </a:r>
            <a:r>
              <a:rPr lang="zh-CN" altLang="en-US" sz="3200" b="1">
                <a:solidFill>
                  <a:srgbClr val="0000CC"/>
                </a:solidFill>
              </a:rPr>
              <a:t>、</a:t>
            </a:r>
            <a:r>
              <a:rPr lang="en-US" altLang="zh-CN" sz="3200" b="1">
                <a:solidFill>
                  <a:srgbClr val="0000CC"/>
                </a:solidFill>
              </a:rPr>
              <a:t>CCD</a:t>
            </a:r>
            <a:r>
              <a:rPr lang="zh-CN" altLang="en-US" sz="3200" b="1">
                <a:solidFill>
                  <a:srgbClr val="0000CC"/>
                </a:solidFill>
              </a:rPr>
              <a:t>图像传感器（电荷耦合器件）</a:t>
            </a:r>
          </a:p>
        </p:txBody>
      </p:sp>
      <p:sp>
        <p:nvSpPr>
          <p:cNvPr id="91139" name="内容占位符 2"/>
          <p:cNvSpPr>
            <a:spLocks noGrp="1"/>
          </p:cNvSpPr>
          <p:nvPr>
            <p:ph idx="4294967295"/>
          </p:nvPr>
        </p:nvSpPr>
        <p:spPr>
          <a:xfrm>
            <a:off x="1952625" y="1381126"/>
            <a:ext cx="8229600" cy="5000625"/>
          </a:xfrm>
        </p:spPr>
        <p:txBody>
          <a:bodyPr/>
          <a:lstStyle/>
          <a:p>
            <a:r>
              <a:rPr lang="en-US" altLang="zh-CN" b="1">
                <a:solidFill>
                  <a:srgbClr val="0000CC"/>
                </a:solidFill>
              </a:rPr>
              <a:t>1</a:t>
            </a:r>
            <a:r>
              <a:rPr lang="zh-CN" altLang="en-US" b="1">
                <a:solidFill>
                  <a:srgbClr val="0000CC"/>
                </a:solidFill>
              </a:rPr>
              <a:t>）半导体能带结构</a:t>
            </a:r>
          </a:p>
          <a:p>
            <a:endParaRPr lang="zh-CN" altLang="en-US"/>
          </a:p>
        </p:txBody>
      </p:sp>
      <p:pic>
        <p:nvPicPr>
          <p:cNvPr id="91140" name="图片 3" descr="金属板导体接触能级图.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2786063"/>
            <a:ext cx="4071938"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extBox 5"/>
          <p:cNvSpPr txBox="1">
            <a:spLocks noChangeArrowheads="1"/>
          </p:cNvSpPr>
          <p:nvPr/>
        </p:nvSpPr>
        <p:spPr bwMode="auto">
          <a:xfrm>
            <a:off x="3952876" y="2143126"/>
            <a:ext cx="265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金属与半导体接触</a:t>
            </a:r>
          </a:p>
        </p:txBody>
      </p:sp>
    </p:spTree>
    <p:extLst>
      <p:ext uri="{BB962C8B-B14F-4D97-AF65-F5344CB8AC3E}">
        <p14:creationId xmlns:p14="http://schemas.microsoft.com/office/powerpoint/2010/main" val="31289703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3" name="内容占位符 3" descr="负电荷金属板导体接触能级图.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952750" y="785814"/>
            <a:ext cx="6242050" cy="2535237"/>
          </a:xfrm>
        </p:spPr>
      </p:pic>
      <p:sp>
        <p:nvSpPr>
          <p:cNvPr id="92164" name="TextBox 4"/>
          <p:cNvSpPr txBox="1">
            <a:spLocks noChangeArrowheads="1"/>
          </p:cNvSpPr>
          <p:nvPr/>
        </p:nvSpPr>
        <p:spPr bwMode="auto">
          <a:xfrm>
            <a:off x="4524376" y="214313"/>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表面带负电荷</a:t>
            </a:r>
          </a:p>
        </p:txBody>
      </p:sp>
      <p:sp>
        <p:nvSpPr>
          <p:cNvPr id="92165" name="TextBox 5"/>
          <p:cNvSpPr txBox="1">
            <a:spLocks noChangeArrowheads="1"/>
          </p:cNvSpPr>
          <p:nvPr/>
        </p:nvSpPr>
        <p:spPr bwMode="auto">
          <a:xfrm>
            <a:off x="4667251" y="3357563"/>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表面带正电荷</a:t>
            </a:r>
          </a:p>
        </p:txBody>
      </p:sp>
      <p:pic>
        <p:nvPicPr>
          <p:cNvPr id="92166" name="图片 6" descr="正电荷金属板导体接触能级图.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3857626"/>
            <a:ext cx="6242050"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7311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2674939" y="214314"/>
            <a:ext cx="7793037" cy="1462087"/>
          </a:xfrm>
        </p:spPr>
        <p:txBody>
          <a:bodyPr/>
          <a:lstStyle/>
          <a:p>
            <a:r>
              <a:rPr lang="en-US" altLang="zh-CN" sz="3600" b="1"/>
              <a:t>2</a:t>
            </a:r>
            <a:r>
              <a:rPr lang="zh-CN" altLang="en-US" sz="3600" b="1"/>
              <a:t>）势阱深度与存储电荷能力</a:t>
            </a:r>
          </a:p>
        </p:txBody>
      </p:sp>
      <p:graphicFrame>
        <p:nvGraphicFramePr>
          <p:cNvPr id="93187" name="Object 2"/>
          <p:cNvGraphicFramePr>
            <a:graphicFrameLocks noGrp="1" noChangeAspect="1"/>
          </p:cNvGraphicFramePr>
          <p:nvPr>
            <p:ph sz="half" idx="4294967295"/>
          </p:nvPr>
        </p:nvGraphicFramePr>
        <p:xfrm>
          <a:off x="8305800" y="2132014"/>
          <a:ext cx="914400" cy="1863725"/>
        </p:xfrm>
        <a:graphic>
          <a:graphicData uri="http://schemas.openxmlformats.org/presentationml/2006/ole">
            <mc:AlternateContent xmlns:mc="http://schemas.openxmlformats.org/markup-compatibility/2006">
              <mc:Choice xmlns:v="urn:schemas-microsoft-com:vml" Requires="v">
                <p:oleObj spid="_x0000_s107522" name="Visio" r:id="rId3" imgW="631241" imgH="1105814" progId="Visio.Drawing.11">
                  <p:embed/>
                </p:oleObj>
              </mc:Choice>
              <mc:Fallback>
                <p:oleObj name="Visio" r:id="rId3" imgW="631241" imgH="110581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2132014"/>
                        <a:ext cx="914400"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88" name="Rectangle 4"/>
          <p:cNvSpPr>
            <a:spLocks noChangeArrowheads="1"/>
          </p:cNvSpPr>
          <p:nvPr/>
        </p:nvSpPr>
        <p:spPr bwMode="auto">
          <a:xfrm>
            <a:off x="2819400" y="15240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t>a</a:t>
            </a:r>
            <a:r>
              <a:rPr lang="zh-CN" altLang="en-US" sz="2400"/>
              <a:t>）电子阱的概念</a:t>
            </a:r>
          </a:p>
        </p:txBody>
      </p:sp>
      <p:sp>
        <p:nvSpPr>
          <p:cNvPr id="93189" name="Rectangle 5"/>
          <p:cNvSpPr>
            <a:spLocks noChangeArrowheads="1"/>
          </p:cNvSpPr>
          <p:nvPr/>
        </p:nvSpPr>
        <p:spPr bwMode="auto">
          <a:xfrm>
            <a:off x="2590800" y="4724401"/>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t>Q</a:t>
            </a:r>
            <a:r>
              <a:rPr lang="en-US" altLang="zh-CN" sz="2000" baseline="-25000"/>
              <a:t>G</a:t>
            </a:r>
            <a:r>
              <a:rPr lang="zh-CN" altLang="en-US" sz="2000"/>
              <a:t>：栅电荷</a:t>
            </a:r>
          </a:p>
          <a:p>
            <a:pPr eaLnBrk="1" hangingPunct="1">
              <a:spcBef>
                <a:spcPct val="0"/>
              </a:spcBef>
              <a:buFontTx/>
              <a:buNone/>
            </a:pPr>
            <a:r>
              <a:rPr lang="en-US" altLang="zh-CN" sz="2000"/>
              <a:t>Q</a:t>
            </a:r>
            <a:r>
              <a:rPr lang="en-US" altLang="zh-CN" sz="2000" baseline="-25000"/>
              <a:t>f</a:t>
            </a:r>
            <a:r>
              <a:rPr lang="zh-CN" altLang="en-US" sz="2000"/>
              <a:t>：自由电荷（落入阱中）</a:t>
            </a:r>
          </a:p>
          <a:p>
            <a:pPr eaLnBrk="1" hangingPunct="1">
              <a:spcBef>
                <a:spcPct val="0"/>
              </a:spcBef>
              <a:buFontTx/>
              <a:buNone/>
            </a:pPr>
            <a:r>
              <a:rPr lang="en-US" altLang="zh-CN" sz="2000"/>
              <a:t>Q</a:t>
            </a:r>
            <a:r>
              <a:rPr lang="en-US" altLang="zh-CN" sz="2000" baseline="-25000"/>
              <a:t>D</a:t>
            </a:r>
            <a:r>
              <a:rPr lang="zh-CN" altLang="en-US" sz="2000"/>
              <a:t>：固定电荷</a:t>
            </a:r>
          </a:p>
        </p:txBody>
      </p:sp>
      <p:graphicFrame>
        <p:nvGraphicFramePr>
          <p:cNvPr id="93190" name="Object 3"/>
          <p:cNvGraphicFramePr>
            <a:graphicFrameLocks noGrp="1" noChangeAspect="1"/>
          </p:cNvGraphicFramePr>
          <p:nvPr>
            <p:ph sz="quarter" idx="4294967295"/>
          </p:nvPr>
        </p:nvGraphicFramePr>
        <p:xfrm>
          <a:off x="2711450" y="2060576"/>
          <a:ext cx="5105400" cy="2513013"/>
        </p:xfrm>
        <a:graphic>
          <a:graphicData uri="http://schemas.openxmlformats.org/presentationml/2006/ole">
            <mc:AlternateContent xmlns:mc="http://schemas.openxmlformats.org/markup-compatibility/2006">
              <mc:Choice xmlns:v="urn:schemas-microsoft-com:vml" Requires="v">
                <p:oleObj spid="_x0000_s107523" name="Visio" r:id="rId5" imgW="2676449" imgH="1129894" progId="Visio.Drawing.11">
                  <p:embed/>
                </p:oleObj>
              </mc:Choice>
              <mc:Fallback>
                <p:oleObj name="Visio" r:id="rId5" imgW="2676449" imgH="112989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1450" y="2060576"/>
                        <a:ext cx="5105400" cy="251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91" name="Rectangle 7"/>
          <p:cNvSpPr>
            <a:spLocks noChangeArrowheads="1"/>
          </p:cNvSpPr>
          <p:nvPr/>
        </p:nvSpPr>
        <p:spPr bwMode="auto">
          <a:xfrm>
            <a:off x="5943600" y="4724401"/>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t>d</a:t>
            </a:r>
            <a:r>
              <a:rPr lang="zh-CN" altLang="en-US" sz="2000"/>
              <a:t>：耗尽层厚度</a:t>
            </a:r>
          </a:p>
          <a:p>
            <a:pPr eaLnBrk="1" hangingPunct="1">
              <a:spcBef>
                <a:spcPct val="0"/>
              </a:spcBef>
              <a:buFontTx/>
              <a:buNone/>
            </a:pPr>
            <a:r>
              <a:rPr lang="en-US" altLang="zh-CN" sz="1800">
                <a:latin typeface="Verdana" pitchFamily="34" charset="0"/>
              </a:rPr>
              <a:t>C</a:t>
            </a:r>
            <a:r>
              <a:rPr lang="en-US" altLang="zh-CN" sz="1800" baseline="-25000">
                <a:latin typeface="Verdana" pitchFamily="34" charset="0"/>
              </a:rPr>
              <a:t>OX</a:t>
            </a:r>
            <a:r>
              <a:rPr lang="zh-CN" altLang="en-US" sz="2000"/>
              <a:t>：单位面积氧化层电容</a:t>
            </a:r>
          </a:p>
          <a:p>
            <a:pPr eaLnBrk="1" hangingPunct="1">
              <a:spcBef>
                <a:spcPct val="0"/>
              </a:spcBef>
              <a:buFontTx/>
              <a:buNone/>
            </a:pPr>
            <a:r>
              <a:rPr lang="en-US" altLang="zh-CN" sz="2000"/>
              <a:t>C</a:t>
            </a:r>
            <a:r>
              <a:rPr lang="en-US" altLang="zh-CN" sz="2000" baseline="-25000"/>
              <a:t>D</a:t>
            </a:r>
            <a:r>
              <a:rPr lang="zh-CN" altLang="en-US" sz="2000"/>
              <a:t>：</a:t>
            </a:r>
            <a:r>
              <a:rPr lang="zh-CN" altLang="en-US" sz="1800">
                <a:latin typeface="Verdana" pitchFamily="34" charset="0"/>
              </a:rPr>
              <a:t>单位面积耗尽层电容</a:t>
            </a:r>
          </a:p>
        </p:txBody>
      </p:sp>
    </p:spTree>
    <p:extLst>
      <p:ext uri="{BB962C8B-B14F-4D97-AF65-F5344CB8AC3E}">
        <p14:creationId xmlns:p14="http://schemas.microsoft.com/office/powerpoint/2010/main" val="2762646985"/>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2514600" y="1584326"/>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Verdana" pitchFamily="34" charset="0"/>
                <a:ea typeface="华文中宋" pitchFamily="2" charset="-122"/>
              </a:rPr>
              <a:t>根据半导体物理理论</a:t>
            </a:r>
          </a:p>
        </p:txBody>
      </p:sp>
      <p:sp>
        <p:nvSpPr>
          <p:cNvPr id="94211" name="Rectangle 3"/>
          <p:cNvSpPr>
            <a:spLocks noChangeArrowheads="1"/>
          </p:cNvSpPr>
          <p:nvPr/>
        </p:nvSpPr>
        <p:spPr bwMode="auto">
          <a:xfrm>
            <a:off x="2514601" y="838201"/>
            <a:ext cx="7739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华文中宋" pitchFamily="2" charset="-122"/>
                <a:ea typeface="华文中宋" pitchFamily="2" charset="-122"/>
              </a:rPr>
              <a:t>由于表面加正电压，吸引电子并束缚，相当于掉在阱里，跑不掉，</a:t>
            </a:r>
          </a:p>
          <a:p>
            <a:pPr eaLnBrk="1" hangingPunct="1">
              <a:spcBef>
                <a:spcPct val="0"/>
              </a:spcBef>
              <a:buFont typeface="Wingdings" pitchFamily="2" charset="2"/>
              <a:buNone/>
            </a:pPr>
            <a:r>
              <a:rPr lang="zh-CN" altLang="en-US" sz="2000">
                <a:latin typeface="华文中宋" pitchFamily="2" charset="-122"/>
                <a:ea typeface="华文中宋" pitchFamily="2" charset="-122"/>
              </a:rPr>
              <a:t>   故称为电子阱（载流子阱）</a:t>
            </a:r>
          </a:p>
        </p:txBody>
      </p:sp>
      <p:graphicFrame>
        <p:nvGraphicFramePr>
          <p:cNvPr id="94212" name="Object 2"/>
          <p:cNvGraphicFramePr>
            <a:graphicFrameLocks noChangeAspect="1"/>
          </p:cNvGraphicFramePr>
          <p:nvPr/>
        </p:nvGraphicFramePr>
        <p:xfrm>
          <a:off x="5447929" y="1584325"/>
          <a:ext cx="1539875" cy="438150"/>
        </p:xfrm>
        <a:graphic>
          <a:graphicData uri="http://schemas.openxmlformats.org/presentationml/2006/ole">
            <mc:AlternateContent xmlns:mc="http://schemas.openxmlformats.org/markup-compatibility/2006">
              <mc:Choice xmlns:v="urn:schemas-microsoft-com:vml" Requires="v">
                <p:oleObj spid="_x0000_s108546" name="公式" r:id="rId3" imgW="736280" imgH="215806" progId="Equation.3">
                  <p:embed/>
                </p:oleObj>
              </mc:Choice>
              <mc:Fallback>
                <p:oleObj name="公式" r:id="rId3" imgW="736280"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929" y="1584325"/>
                        <a:ext cx="15398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3" name="Object 3"/>
          <p:cNvGraphicFramePr>
            <a:graphicFrameLocks noChangeAspect="1"/>
          </p:cNvGraphicFramePr>
          <p:nvPr/>
        </p:nvGraphicFramePr>
        <p:xfrm>
          <a:off x="2971800" y="2286000"/>
          <a:ext cx="2362200" cy="660400"/>
        </p:xfrm>
        <a:graphic>
          <a:graphicData uri="http://schemas.openxmlformats.org/presentationml/2006/ole">
            <mc:AlternateContent xmlns:mc="http://schemas.openxmlformats.org/markup-compatibility/2006">
              <mc:Choice xmlns:v="urn:schemas-microsoft-com:vml" Requires="v">
                <p:oleObj spid="_x0000_s108547" name="公式" r:id="rId5" imgW="1104421" imgH="317362" progId="Equation.3">
                  <p:embed/>
                </p:oleObj>
              </mc:Choice>
              <mc:Fallback>
                <p:oleObj name="公式" r:id="rId5" imgW="1104421"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286000"/>
                        <a:ext cx="23622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4" name="Object 4"/>
          <p:cNvGraphicFramePr>
            <a:graphicFrameLocks noChangeAspect="1"/>
          </p:cNvGraphicFramePr>
          <p:nvPr/>
        </p:nvGraphicFramePr>
        <p:xfrm>
          <a:off x="2941638" y="2895601"/>
          <a:ext cx="2163762" cy="601663"/>
        </p:xfrm>
        <a:graphic>
          <a:graphicData uri="http://schemas.openxmlformats.org/presentationml/2006/ole">
            <mc:AlternateContent xmlns:mc="http://schemas.openxmlformats.org/markup-compatibility/2006">
              <mc:Choice xmlns:v="urn:schemas-microsoft-com:vml" Requires="v">
                <p:oleObj spid="_x0000_s108548" name="公式" r:id="rId7" imgW="1066337" imgH="304668" progId="Equation.3">
                  <p:embed/>
                </p:oleObj>
              </mc:Choice>
              <mc:Fallback>
                <p:oleObj name="公式" r:id="rId7" imgW="1066337" imgH="30466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1638" y="2895601"/>
                        <a:ext cx="216376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5" name="Object 5"/>
          <p:cNvGraphicFramePr>
            <a:graphicFrameLocks noChangeAspect="1"/>
          </p:cNvGraphicFramePr>
          <p:nvPr/>
        </p:nvGraphicFramePr>
        <p:xfrm>
          <a:off x="2971800" y="3429000"/>
          <a:ext cx="2209800" cy="903288"/>
        </p:xfrm>
        <a:graphic>
          <a:graphicData uri="http://schemas.openxmlformats.org/presentationml/2006/ole">
            <mc:AlternateContent xmlns:mc="http://schemas.openxmlformats.org/markup-compatibility/2006">
              <mc:Choice xmlns:v="urn:schemas-microsoft-com:vml" Requires="v">
                <p:oleObj spid="_x0000_s108549" name="公式" r:id="rId9" imgW="1054100" imgH="431800" progId="Equation.3">
                  <p:embed/>
                </p:oleObj>
              </mc:Choice>
              <mc:Fallback>
                <p:oleObj name="公式" r:id="rId9" imgW="10541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3429000"/>
                        <a:ext cx="22098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6" name="Object 6"/>
          <p:cNvGraphicFramePr>
            <a:graphicFrameLocks noChangeAspect="1"/>
          </p:cNvGraphicFramePr>
          <p:nvPr/>
        </p:nvGraphicFramePr>
        <p:xfrm>
          <a:off x="2970214" y="4302126"/>
          <a:ext cx="2592387" cy="479425"/>
        </p:xfrm>
        <a:graphic>
          <a:graphicData uri="http://schemas.openxmlformats.org/presentationml/2006/ole">
            <mc:AlternateContent xmlns:mc="http://schemas.openxmlformats.org/markup-compatibility/2006">
              <mc:Choice xmlns:v="urn:schemas-microsoft-com:vml" Requires="v">
                <p:oleObj spid="_x0000_s108550" name="公式" r:id="rId11" imgW="1244600" imgH="228600" progId="Equation.3">
                  <p:embed/>
                </p:oleObj>
              </mc:Choice>
              <mc:Fallback>
                <p:oleObj name="公式" r:id="rId11" imgW="12446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0214" y="4302126"/>
                        <a:ext cx="25923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7" name="Object 7"/>
          <p:cNvGraphicFramePr>
            <a:graphicFrameLocks noChangeAspect="1"/>
          </p:cNvGraphicFramePr>
          <p:nvPr/>
        </p:nvGraphicFramePr>
        <p:xfrm>
          <a:off x="2971801" y="4733925"/>
          <a:ext cx="2613025" cy="850900"/>
        </p:xfrm>
        <a:graphic>
          <a:graphicData uri="http://schemas.openxmlformats.org/presentationml/2006/ole">
            <mc:AlternateContent xmlns:mc="http://schemas.openxmlformats.org/markup-compatibility/2006">
              <mc:Choice xmlns:v="urn:schemas-microsoft-com:vml" Requires="v">
                <p:oleObj spid="_x0000_s108551" name="公式" r:id="rId13" imgW="1320227" imgH="431613" progId="Equation.3">
                  <p:embed/>
                </p:oleObj>
              </mc:Choice>
              <mc:Fallback>
                <p:oleObj name="公式" r:id="rId13" imgW="1320227"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1801" y="4733925"/>
                        <a:ext cx="26130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8" name="Object 8"/>
          <p:cNvGraphicFramePr>
            <a:graphicFrameLocks noChangeAspect="1"/>
          </p:cNvGraphicFramePr>
          <p:nvPr/>
        </p:nvGraphicFramePr>
        <p:xfrm>
          <a:off x="6000750" y="4933950"/>
          <a:ext cx="1085850" cy="476250"/>
        </p:xfrm>
        <a:graphic>
          <a:graphicData uri="http://schemas.openxmlformats.org/presentationml/2006/ole">
            <mc:AlternateContent xmlns:mc="http://schemas.openxmlformats.org/markup-compatibility/2006">
              <mc:Choice xmlns:v="urn:schemas-microsoft-com:vml" Requires="v">
                <p:oleObj spid="_x0000_s108552" name="公式" r:id="rId15" imgW="545863" imgH="241195" progId="Equation.3">
                  <p:embed/>
                </p:oleObj>
              </mc:Choice>
              <mc:Fallback>
                <p:oleObj name="公式" r:id="rId15" imgW="545863"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00750" y="4933950"/>
                        <a:ext cx="10858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9" name="Rectangle 11"/>
          <p:cNvSpPr>
            <a:spLocks noChangeArrowheads="1"/>
          </p:cNvSpPr>
          <p:nvPr/>
        </p:nvSpPr>
        <p:spPr bwMode="auto">
          <a:xfrm>
            <a:off x="7162800" y="4953001"/>
            <a:ext cx="201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t>（</a:t>
            </a:r>
            <a:r>
              <a:rPr lang="zh-CN" altLang="en-US" sz="1800">
                <a:ea typeface="华文中宋" pitchFamily="2" charset="-122"/>
              </a:rPr>
              <a:t>落入阱中电荷）</a:t>
            </a:r>
          </a:p>
        </p:txBody>
      </p:sp>
      <p:graphicFrame>
        <p:nvGraphicFramePr>
          <p:cNvPr id="94220" name="Object 9"/>
          <p:cNvGraphicFramePr>
            <a:graphicFrameLocks noChangeAspect="1"/>
          </p:cNvGraphicFramePr>
          <p:nvPr/>
        </p:nvGraphicFramePr>
        <p:xfrm>
          <a:off x="6000750" y="4324350"/>
          <a:ext cx="476250" cy="476250"/>
        </p:xfrm>
        <a:graphic>
          <a:graphicData uri="http://schemas.openxmlformats.org/presentationml/2006/ole">
            <mc:AlternateContent xmlns:mc="http://schemas.openxmlformats.org/markup-compatibility/2006">
              <mc:Choice xmlns:v="urn:schemas-microsoft-com:vml" Requires="v">
                <p:oleObj spid="_x0000_s108553" name="公式" r:id="rId17" imgW="228600" imgH="228600" progId="Equation.3">
                  <p:embed/>
                </p:oleObj>
              </mc:Choice>
              <mc:Fallback>
                <p:oleObj name="公式" r:id="rId17" imgW="2286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00750" y="4324350"/>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21" name="Rectangle 13"/>
          <p:cNvSpPr>
            <a:spLocks noChangeArrowheads="1"/>
          </p:cNvSpPr>
          <p:nvPr/>
        </p:nvSpPr>
        <p:spPr bwMode="auto">
          <a:xfrm>
            <a:off x="6781800" y="4343401"/>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ea typeface="华文中宋" pitchFamily="2" charset="-122"/>
              </a:rPr>
              <a:t>平带电压</a:t>
            </a:r>
          </a:p>
        </p:txBody>
      </p:sp>
      <p:graphicFrame>
        <p:nvGraphicFramePr>
          <p:cNvPr id="94222" name="Object 10"/>
          <p:cNvGraphicFramePr>
            <a:graphicFrameLocks noChangeAspect="1"/>
          </p:cNvGraphicFramePr>
          <p:nvPr/>
        </p:nvGraphicFramePr>
        <p:xfrm>
          <a:off x="2971800" y="5410201"/>
          <a:ext cx="4648200" cy="900113"/>
        </p:xfrm>
        <a:graphic>
          <a:graphicData uri="http://schemas.openxmlformats.org/presentationml/2006/ole">
            <mc:AlternateContent xmlns:mc="http://schemas.openxmlformats.org/markup-compatibility/2006">
              <mc:Choice xmlns:v="urn:schemas-microsoft-com:vml" Requires="v">
                <p:oleObj spid="_x0000_s108554" name="公式" r:id="rId19" imgW="2349500" imgH="457200" progId="Equation.3">
                  <p:embed/>
                </p:oleObj>
              </mc:Choice>
              <mc:Fallback>
                <p:oleObj name="公式" r:id="rId19" imgW="2349500" imgH="457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71800" y="5410201"/>
                        <a:ext cx="46482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3727181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2514600" y="785813"/>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None/>
            </a:pPr>
            <a:r>
              <a:rPr lang="zh-CN" altLang="en-US" sz="2400" dirty="0">
                <a:latin typeface="Verdana" pitchFamily="34" charset="0"/>
                <a:ea typeface="华文中宋" pitchFamily="2" charset="-122"/>
              </a:rPr>
              <a:t>结论与讨论：</a:t>
            </a:r>
          </a:p>
        </p:txBody>
      </p:sp>
      <p:sp>
        <p:nvSpPr>
          <p:cNvPr id="95235" name="Rectangle 3"/>
          <p:cNvSpPr>
            <a:spLocks noChangeArrowheads="1"/>
          </p:cNvSpPr>
          <p:nvPr/>
        </p:nvSpPr>
        <p:spPr bwMode="auto">
          <a:xfrm>
            <a:off x="2667001" y="1498601"/>
            <a:ext cx="2913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ea typeface="华文中宋" pitchFamily="2" charset="-122"/>
              </a:rPr>
              <a:t>外加电压越大势阱越深</a:t>
            </a:r>
          </a:p>
        </p:txBody>
      </p:sp>
      <p:sp>
        <p:nvSpPr>
          <p:cNvPr id="95236" name="Rectangle 4"/>
          <p:cNvSpPr>
            <a:spLocks noChangeArrowheads="1"/>
          </p:cNvSpPr>
          <p:nvPr/>
        </p:nvSpPr>
        <p:spPr bwMode="auto">
          <a:xfrm>
            <a:off x="2667001" y="2108201"/>
            <a:ext cx="4183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ea typeface="华文中宋" pitchFamily="2" charset="-122"/>
              </a:rPr>
              <a:t>势阱深度随阱中电荷量增加而下降</a:t>
            </a:r>
          </a:p>
        </p:txBody>
      </p:sp>
      <p:sp>
        <p:nvSpPr>
          <p:cNvPr id="95237" name="Rectangle 5"/>
          <p:cNvSpPr>
            <a:spLocks noChangeArrowheads="1"/>
          </p:cNvSpPr>
          <p:nvPr/>
        </p:nvSpPr>
        <p:spPr bwMode="auto">
          <a:xfrm>
            <a:off x="2646364" y="2743201"/>
            <a:ext cx="3240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华文中宋" pitchFamily="2" charset="-122"/>
                <a:ea typeface="华文中宋" pitchFamily="2" charset="-122"/>
              </a:rPr>
              <a:t>每增加       表面势下降</a:t>
            </a:r>
          </a:p>
        </p:txBody>
      </p:sp>
      <p:graphicFrame>
        <p:nvGraphicFramePr>
          <p:cNvPr id="95238" name="Object 2"/>
          <p:cNvGraphicFramePr>
            <a:graphicFrameLocks noChangeAspect="1"/>
          </p:cNvGraphicFramePr>
          <p:nvPr/>
        </p:nvGraphicFramePr>
        <p:xfrm>
          <a:off x="3657600" y="2819400"/>
          <a:ext cx="431800" cy="336550"/>
        </p:xfrm>
        <a:graphic>
          <a:graphicData uri="http://schemas.openxmlformats.org/presentationml/2006/ole">
            <mc:AlternateContent xmlns:mc="http://schemas.openxmlformats.org/markup-compatibility/2006">
              <mc:Choice xmlns:v="urn:schemas-microsoft-com:vml" Requires="v">
                <p:oleObj spid="_x0000_s109570" name="公式" r:id="rId3" imgW="253780" imgH="203024" progId="Equation.3">
                  <p:embed/>
                </p:oleObj>
              </mc:Choice>
              <mc:Fallback>
                <p:oleObj name="公式" r:id="rId3" imgW="253780" imgH="2030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819400"/>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5239" name="Object 3"/>
          <p:cNvGraphicFramePr>
            <a:graphicFrameLocks noChangeAspect="1"/>
          </p:cNvGraphicFramePr>
          <p:nvPr/>
        </p:nvGraphicFramePr>
        <p:xfrm>
          <a:off x="5486400" y="2667000"/>
          <a:ext cx="533400" cy="685800"/>
        </p:xfrm>
        <a:graphic>
          <a:graphicData uri="http://schemas.openxmlformats.org/presentationml/2006/ole">
            <mc:AlternateContent xmlns:mc="http://schemas.openxmlformats.org/markup-compatibility/2006">
              <mc:Choice xmlns:v="urn:schemas-microsoft-com:vml" Requires="v">
                <p:oleObj spid="_x0000_s109571" name="公式" r:id="rId5" imgW="330057" imgH="431613" progId="Equation.3">
                  <p:embed/>
                </p:oleObj>
              </mc:Choice>
              <mc:Fallback>
                <p:oleObj name="公式" r:id="rId5" imgW="330057"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2667000"/>
                        <a:ext cx="53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40" name="Rectangle 8"/>
          <p:cNvSpPr>
            <a:spLocks noChangeArrowheads="1"/>
          </p:cNvSpPr>
          <p:nvPr/>
        </p:nvSpPr>
        <p:spPr bwMode="auto">
          <a:xfrm>
            <a:off x="1690689" y="2126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1" name="Rectangle 9"/>
          <p:cNvSpPr>
            <a:spLocks noChangeArrowheads="1"/>
          </p:cNvSpPr>
          <p:nvPr/>
        </p:nvSpPr>
        <p:spPr bwMode="auto">
          <a:xfrm>
            <a:off x="1690689" y="2126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2" name="Rectangle 10"/>
          <p:cNvSpPr>
            <a:spLocks noChangeArrowheads="1"/>
          </p:cNvSpPr>
          <p:nvPr/>
        </p:nvSpPr>
        <p:spPr bwMode="auto">
          <a:xfrm>
            <a:off x="2667000" y="3429001"/>
            <a:ext cx="6324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华文中宋" pitchFamily="2" charset="-122"/>
                <a:ea typeface="华文中宋" pitchFamily="2" charset="-122"/>
              </a:rPr>
              <a:t>当表面势下降到       ，电子不能再增加，不破坏耗尽条件，此时称阱已满</a:t>
            </a:r>
          </a:p>
        </p:txBody>
      </p:sp>
      <p:sp>
        <p:nvSpPr>
          <p:cNvPr id="95243" name="Rectangle 11"/>
          <p:cNvSpPr>
            <a:spLocks noChangeArrowheads="1"/>
          </p:cNvSpPr>
          <p:nvPr/>
        </p:nvSpPr>
        <p:spPr bwMode="auto">
          <a:xfrm>
            <a:off x="1703389" y="209180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95244" name="Object 4"/>
          <p:cNvGraphicFramePr>
            <a:graphicFrameLocks noChangeAspect="1"/>
          </p:cNvGraphicFramePr>
          <p:nvPr>
            <p:extLst>
              <p:ext uri="{D42A27DB-BD31-4B8C-83A1-F6EECF244321}">
                <p14:modId xmlns:p14="http://schemas.microsoft.com/office/powerpoint/2010/main" val="1731171328"/>
              </p:ext>
            </p:extLst>
          </p:nvPr>
        </p:nvGraphicFramePr>
        <p:xfrm>
          <a:off x="4758532" y="3433763"/>
          <a:ext cx="393700" cy="346075"/>
        </p:xfrm>
        <a:graphic>
          <a:graphicData uri="http://schemas.openxmlformats.org/presentationml/2006/ole">
            <mc:AlternateContent xmlns:mc="http://schemas.openxmlformats.org/markup-compatibility/2006">
              <mc:Choice xmlns:v="urn:schemas-microsoft-com:vml" Requires="v">
                <p:oleObj spid="_x0000_s109572" name="公式" r:id="rId7" imgW="253800" imgH="228600" progId="Equation.3">
                  <p:embed/>
                </p:oleObj>
              </mc:Choice>
              <mc:Fallback>
                <p:oleObj name="公式" r:id="rId7" imgW="253800" imgH="228600" progId="Equation.3">
                  <p:embed/>
                  <p:pic>
                    <p:nvPicPr>
                      <p:cNvPr id="0" name=""/>
                      <p:cNvPicPr>
                        <a:picLocks noChangeAspect="1" noChangeArrowheads="1"/>
                      </p:cNvPicPr>
                      <p:nvPr/>
                    </p:nvPicPr>
                    <p:blipFill>
                      <a:blip r:embed="rId8"/>
                      <a:srcRect/>
                      <a:stretch>
                        <a:fillRect/>
                      </a:stretch>
                    </p:blipFill>
                    <p:spPr bwMode="auto">
                      <a:xfrm>
                        <a:off x="4758532" y="3433763"/>
                        <a:ext cx="393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45" name="Rectangle 13"/>
          <p:cNvSpPr>
            <a:spLocks noChangeArrowheads="1"/>
          </p:cNvSpPr>
          <p:nvPr/>
        </p:nvSpPr>
        <p:spPr bwMode="auto">
          <a:xfrm>
            <a:off x="1690689" y="54509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6" name="Rectangle 14"/>
          <p:cNvSpPr>
            <a:spLocks noChangeArrowheads="1"/>
          </p:cNvSpPr>
          <p:nvPr/>
        </p:nvSpPr>
        <p:spPr bwMode="auto">
          <a:xfrm>
            <a:off x="2667001" y="4267201"/>
            <a:ext cx="3675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ea typeface="华文中宋" pitchFamily="2" charset="-122"/>
              </a:rPr>
              <a:t>变浅势阱中电荷转移至深阱中</a:t>
            </a:r>
          </a:p>
        </p:txBody>
      </p:sp>
    </p:spTree>
    <p:extLst>
      <p:ext uri="{BB962C8B-B14F-4D97-AF65-F5344CB8AC3E}">
        <p14:creationId xmlns:p14="http://schemas.microsoft.com/office/powerpoint/2010/main" val="2408657580"/>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1981201" y="274638"/>
            <a:ext cx="3609975" cy="654050"/>
          </a:xfrm>
        </p:spPr>
        <p:txBody>
          <a:bodyPr/>
          <a:lstStyle/>
          <a:p>
            <a:r>
              <a:rPr lang="en-US" altLang="zh-CN" sz="2400" b="1">
                <a:latin typeface="华文中宋" pitchFamily="2" charset="-122"/>
                <a:ea typeface="华文中宋" pitchFamily="2" charset="-122"/>
              </a:rPr>
              <a:t>3</a:t>
            </a:r>
            <a:r>
              <a:rPr lang="zh-CN" altLang="en-US" sz="2400" b="1">
                <a:latin typeface="华文中宋" pitchFamily="2" charset="-122"/>
                <a:ea typeface="华文中宋" pitchFamily="2" charset="-122"/>
              </a:rPr>
              <a:t>）电子来源</a:t>
            </a:r>
          </a:p>
        </p:txBody>
      </p:sp>
      <p:sp>
        <p:nvSpPr>
          <p:cNvPr id="96259" name="Rectangle 3"/>
          <p:cNvSpPr>
            <a:spLocks noChangeArrowheads="1"/>
          </p:cNvSpPr>
          <p:nvPr/>
        </p:nvSpPr>
        <p:spPr bwMode="auto">
          <a:xfrm>
            <a:off x="2952750" y="928688"/>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latin typeface="华文中宋" pitchFamily="2" charset="-122"/>
                <a:ea typeface="华文中宋" pitchFamily="2" charset="-122"/>
              </a:rPr>
              <a:t>1.</a:t>
            </a:r>
            <a:r>
              <a:rPr lang="zh-CN" altLang="en-US" sz="2400">
                <a:latin typeface="华文中宋" pitchFamily="2" charset="-122"/>
                <a:ea typeface="华文中宋" pitchFamily="2" charset="-122"/>
              </a:rPr>
              <a:t>注入</a:t>
            </a:r>
          </a:p>
        </p:txBody>
      </p:sp>
      <p:sp>
        <p:nvSpPr>
          <p:cNvPr id="96260" name="Rectangle 4"/>
          <p:cNvSpPr>
            <a:spLocks noChangeArrowheads="1"/>
          </p:cNvSpPr>
          <p:nvPr/>
        </p:nvSpPr>
        <p:spPr bwMode="auto">
          <a:xfrm>
            <a:off x="3024188" y="485775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latin typeface="华文中宋" pitchFamily="2" charset="-122"/>
                <a:ea typeface="华文中宋" pitchFamily="2" charset="-122"/>
              </a:rPr>
              <a:t>2.</a:t>
            </a:r>
            <a:r>
              <a:rPr lang="zh-CN" altLang="en-US" sz="2400">
                <a:latin typeface="华文中宋" pitchFamily="2" charset="-122"/>
                <a:ea typeface="华文中宋" pitchFamily="2" charset="-122"/>
              </a:rPr>
              <a:t>光生： 光照       产生载流子</a:t>
            </a:r>
          </a:p>
        </p:txBody>
      </p:sp>
      <p:sp>
        <p:nvSpPr>
          <p:cNvPr id="96261" name="Line 5"/>
          <p:cNvSpPr>
            <a:spLocks noChangeShapeType="1"/>
          </p:cNvSpPr>
          <p:nvPr/>
        </p:nvSpPr>
        <p:spPr bwMode="auto">
          <a:xfrm>
            <a:off x="5024439" y="5072063"/>
            <a:ext cx="2873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2" name="Rectangle 6"/>
          <p:cNvSpPr>
            <a:spLocks noChangeArrowheads="1"/>
          </p:cNvSpPr>
          <p:nvPr/>
        </p:nvSpPr>
        <p:spPr bwMode="auto">
          <a:xfrm>
            <a:off x="5453063" y="57150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光电转换</a:t>
            </a:r>
          </a:p>
        </p:txBody>
      </p:sp>
      <p:sp>
        <p:nvSpPr>
          <p:cNvPr id="96263" name="Line 7"/>
          <p:cNvSpPr>
            <a:spLocks noChangeShapeType="1"/>
          </p:cNvSpPr>
          <p:nvPr/>
        </p:nvSpPr>
        <p:spPr bwMode="auto">
          <a:xfrm flipH="1" flipV="1">
            <a:off x="4738688" y="5359401"/>
            <a:ext cx="571500" cy="212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96264" name="图片 7" descr="光纤结构 0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95938" y="1143000"/>
            <a:ext cx="4500562"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5" name="TextBox 8"/>
          <p:cNvSpPr txBox="1">
            <a:spLocks noChangeArrowheads="1"/>
          </p:cNvSpPr>
          <p:nvPr/>
        </p:nvSpPr>
        <p:spPr bwMode="auto">
          <a:xfrm>
            <a:off x="2738439" y="2286000"/>
            <a:ext cx="4213225"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dirty="0">
                <a:solidFill>
                  <a:srgbClr val="00B0F0"/>
                </a:solidFill>
                <a:latin typeface="华文中宋" pitchFamily="2" charset="-122"/>
                <a:ea typeface="华文中宋" pitchFamily="2" charset="-122"/>
              </a:rPr>
              <a:t>电流注入法：</a:t>
            </a:r>
          </a:p>
          <a:p>
            <a:pPr eaLnBrk="1" hangingPunct="1">
              <a:spcBef>
                <a:spcPct val="0"/>
              </a:spcBef>
              <a:buFontTx/>
              <a:buNone/>
            </a:pPr>
            <a:r>
              <a:rPr lang="zh-CN" altLang="en-US" sz="1800" dirty="0">
                <a:solidFill>
                  <a:srgbClr val="00B0F0"/>
                </a:solidFill>
                <a:latin typeface="华文中宋" pitchFamily="2" charset="-122"/>
                <a:ea typeface="华文中宋" pitchFamily="2" charset="-122"/>
              </a:rPr>
              <a:t>信号未来，</a:t>
            </a:r>
            <a:r>
              <a:rPr lang="en-US" altLang="zh-CN" sz="1800" dirty="0">
                <a:solidFill>
                  <a:srgbClr val="00B0F0"/>
                </a:solidFill>
                <a:latin typeface="华文中宋" pitchFamily="2" charset="-122"/>
                <a:ea typeface="华文中宋" pitchFamily="2" charset="-122"/>
              </a:rPr>
              <a:t>IG</a:t>
            </a:r>
            <a:r>
              <a:rPr lang="zh-CN" altLang="en-US" sz="1800" dirty="0">
                <a:solidFill>
                  <a:srgbClr val="00B0F0"/>
                </a:solidFill>
                <a:latin typeface="华文中宋" pitchFamily="2" charset="-122"/>
                <a:ea typeface="华文中宋" pitchFamily="2" charset="-122"/>
              </a:rPr>
              <a:t>小电压，有一小阱，</a:t>
            </a:r>
          </a:p>
          <a:p>
            <a:pPr eaLnBrk="1" hangingPunct="1">
              <a:spcBef>
                <a:spcPct val="0"/>
              </a:spcBef>
              <a:buFontTx/>
              <a:buNone/>
            </a:pPr>
            <a:r>
              <a:rPr lang="zh-CN" altLang="en-US" sz="1800" dirty="0">
                <a:solidFill>
                  <a:srgbClr val="00B0F0"/>
                </a:solidFill>
                <a:latin typeface="华文中宋" pitchFamily="2" charset="-122"/>
                <a:ea typeface="华文中宋" pitchFamily="2" charset="-122"/>
              </a:rPr>
              <a:t>                           高电压，有一深阱；</a:t>
            </a:r>
          </a:p>
          <a:p>
            <a:pPr eaLnBrk="1" hangingPunct="1">
              <a:spcBef>
                <a:spcPct val="0"/>
              </a:spcBef>
              <a:buFontTx/>
              <a:buNone/>
            </a:pPr>
            <a:r>
              <a:rPr lang="zh-CN" altLang="en-US" sz="1800" dirty="0">
                <a:solidFill>
                  <a:srgbClr val="00B0F0"/>
                </a:solidFill>
                <a:latin typeface="华文中宋" pitchFamily="2" charset="-122"/>
                <a:ea typeface="华文中宋" pitchFamily="2" charset="-122"/>
              </a:rPr>
              <a:t>信号来时，加一正向导通电压，</a:t>
            </a:r>
          </a:p>
          <a:p>
            <a:pPr eaLnBrk="1" hangingPunct="1">
              <a:spcBef>
                <a:spcPct val="0"/>
              </a:spcBef>
              <a:buFontTx/>
              <a:buNone/>
            </a:pPr>
            <a:r>
              <a:rPr lang="zh-CN" altLang="en-US" sz="1800" dirty="0">
                <a:solidFill>
                  <a:srgbClr val="00B0F0"/>
                </a:solidFill>
                <a:latin typeface="华文中宋" pitchFamily="2" charset="-122"/>
                <a:ea typeface="华文中宋" pitchFamily="2" charset="-122"/>
              </a:rPr>
              <a:t>                       使注入二极管导通， </a:t>
            </a:r>
          </a:p>
          <a:p>
            <a:pPr eaLnBrk="1" hangingPunct="1">
              <a:spcBef>
                <a:spcPct val="0"/>
              </a:spcBef>
              <a:buFontTx/>
              <a:buNone/>
            </a:pPr>
            <a:r>
              <a:rPr lang="zh-CN" altLang="en-US" sz="1800" dirty="0">
                <a:solidFill>
                  <a:srgbClr val="00B0F0"/>
                </a:solidFill>
                <a:latin typeface="华文中宋" pitchFamily="2" charset="-122"/>
                <a:ea typeface="华文中宋" pitchFamily="2" charset="-122"/>
              </a:rPr>
              <a:t>                      注入载流子</a:t>
            </a:r>
          </a:p>
        </p:txBody>
      </p:sp>
    </p:spTree>
    <p:extLst>
      <p:ext uri="{BB962C8B-B14F-4D97-AF65-F5344CB8AC3E}">
        <p14:creationId xmlns:p14="http://schemas.microsoft.com/office/powerpoint/2010/main" val="2879707220"/>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sz="quarter" idx="4294967295"/>
          </p:nvPr>
        </p:nvSpPr>
        <p:spPr>
          <a:xfrm>
            <a:off x="1981201" y="274638"/>
            <a:ext cx="5267325" cy="633412"/>
          </a:xfrm>
        </p:spPr>
        <p:txBody>
          <a:bodyPr/>
          <a:lstStyle/>
          <a:p>
            <a:r>
              <a:rPr lang="en-US" altLang="zh-CN" sz="2800" b="1">
                <a:latin typeface="华文中宋" pitchFamily="2" charset="-122"/>
                <a:ea typeface="华文中宋" pitchFamily="2" charset="-122"/>
              </a:rPr>
              <a:t>4</a:t>
            </a:r>
            <a:r>
              <a:rPr lang="zh-CN" altLang="en-US" sz="2800" b="1">
                <a:latin typeface="华文中宋" pitchFamily="2" charset="-122"/>
                <a:ea typeface="华文中宋" pitchFamily="2" charset="-122"/>
              </a:rPr>
              <a:t>）光生载流子的转移</a:t>
            </a:r>
          </a:p>
        </p:txBody>
      </p:sp>
      <p:graphicFrame>
        <p:nvGraphicFramePr>
          <p:cNvPr id="97283" name="Object 2"/>
          <p:cNvGraphicFramePr>
            <a:graphicFrameLocks noGrp="1" noChangeAspect="1"/>
          </p:cNvGraphicFramePr>
          <p:nvPr>
            <p:ph sz="quarter" idx="4294967295"/>
          </p:nvPr>
        </p:nvGraphicFramePr>
        <p:xfrm>
          <a:off x="2286001" y="1600201"/>
          <a:ext cx="3362325" cy="1597025"/>
        </p:xfrm>
        <a:graphic>
          <a:graphicData uri="http://schemas.openxmlformats.org/presentationml/2006/ole">
            <mc:AlternateContent xmlns:mc="http://schemas.openxmlformats.org/markup-compatibility/2006">
              <mc:Choice xmlns:v="urn:schemas-microsoft-com:vml" Requires="v">
                <p:oleObj spid="_x0000_s110594" name="Visio" r:id="rId3" imgW="1771802" imgH="841553" progId="Visio.Drawing.11">
                  <p:embed/>
                </p:oleObj>
              </mc:Choice>
              <mc:Fallback>
                <p:oleObj name="Visio" r:id="rId3" imgW="1771802" imgH="84155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1600201"/>
                        <a:ext cx="3362325"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4" name="Object 3"/>
          <p:cNvGraphicFramePr>
            <a:graphicFrameLocks noGrp="1" noChangeAspect="1"/>
          </p:cNvGraphicFramePr>
          <p:nvPr>
            <p:ph sz="quarter" idx="4294967295"/>
          </p:nvPr>
        </p:nvGraphicFramePr>
        <p:xfrm>
          <a:off x="5638800" y="3463925"/>
          <a:ext cx="4419600" cy="2298700"/>
        </p:xfrm>
        <a:graphic>
          <a:graphicData uri="http://schemas.openxmlformats.org/presentationml/2006/ole">
            <mc:AlternateContent xmlns:mc="http://schemas.openxmlformats.org/markup-compatibility/2006">
              <mc:Choice xmlns:v="urn:schemas-microsoft-com:vml" Requires="v">
                <p:oleObj spid="_x0000_s110595" name="Visio" r:id="rId5" imgW="2920289" imgH="1305763" progId="Visio.Drawing.11">
                  <p:embed/>
                </p:oleObj>
              </mc:Choice>
              <mc:Fallback>
                <p:oleObj name="Visio" r:id="rId5" imgW="2920289" imgH="130576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463925"/>
                        <a:ext cx="4419600"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5" name="Line 5"/>
          <p:cNvSpPr>
            <a:spLocks noChangeShapeType="1"/>
          </p:cNvSpPr>
          <p:nvPr/>
        </p:nvSpPr>
        <p:spPr bwMode="auto">
          <a:xfrm flipH="1">
            <a:off x="5410200" y="1828800"/>
            <a:ext cx="1371600" cy="76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86" name="Rectangle 6"/>
          <p:cNvSpPr>
            <a:spLocks noChangeArrowheads="1"/>
          </p:cNvSpPr>
          <p:nvPr/>
        </p:nvSpPr>
        <p:spPr bwMode="auto">
          <a:xfrm>
            <a:off x="6781800" y="1371601"/>
            <a:ext cx="3232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（光电转换）光积分区</a:t>
            </a:r>
          </a:p>
          <a:p>
            <a:pPr algn="ctr" eaLnBrk="1" hangingPunct="1">
              <a:spcBef>
                <a:spcPct val="0"/>
              </a:spcBef>
              <a:buFontTx/>
              <a:buNone/>
            </a:pPr>
            <a:r>
              <a:rPr lang="zh-CN" altLang="en-US" sz="2400">
                <a:ea typeface="华文中宋" pitchFamily="2" charset="-122"/>
              </a:rPr>
              <a:t>透光电极</a:t>
            </a:r>
          </a:p>
        </p:txBody>
      </p:sp>
      <p:sp>
        <p:nvSpPr>
          <p:cNvPr id="97287" name="AutoShape 7"/>
          <p:cNvSpPr>
            <a:spLocks noChangeArrowheads="1"/>
          </p:cNvSpPr>
          <p:nvPr/>
        </p:nvSpPr>
        <p:spPr bwMode="auto">
          <a:xfrm>
            <a:off x="2971800" y="3200400"/>
            <a:ext cx="381000" cy="533400"/>
          </a:xfrm>
          <a:prstGeom prst="downArrow">
            <a:avLst>
              <a:gd name="adj1" fmla="val 50000"/>
              <a:gd name="adj2" fmla="val 35000"/>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7288" name="Rectangle 8"/>
          <p:cNvSpPr>
            <a:spLocks noChangeArrowheads="1"/>
          </p:cNvSpPr>
          <p:nvPr/>
        </p:nvSpPr>
        <p:spPr bwMode="auto">
          <a:xfrm>
            <a:off x="6629400" y="21336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t>转移</a:t>
            </a:r>
          </a:p>
        </p:txBody>
      </p:sp>
      <p:sp>
        <p:nvSpPr>
          <p:cNvPr id="97289" name="Line 9"/>
          <p:cNvSpPr>
            <a:spLocks noChangeShapeType="1"/>
          </p:cNvSpPr>
          <p:nvPr/>
        </p:nvSpPr>
        <p:spPr bwMode="auto">
          <a:xfrm flipH="1" flipV="1">
            <a:off x="5410200" y="2895600"/>
            <a:ext cx="1447800" cy="228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90" name="Rectangle 10"/>
          <p:cNvSpPr>
            <a:spLocks noChangeArrowheads="1"/>
          </p:cNvSpPr>
          <p:nvPr/>
        </p:nvSpPr>
        <p:spPr bwMode="auto">
          <a:xfrm>
            <a:off x="6934200" y="2895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输出</a:t>
            </a:r>
          </a:p>
        </p:txBody>
      </p:sp>
      <p:sp>
        <p:nvSpPr>
          <p:cNvPr id="97291" name="Rectangle 11"/>
          <p:cNvSpPr>
            <a:spLocks noChangeArrowheads="1"/>
          </p:cNvSpPr>
          <p:nvPr/>
        </p:nvSpPr>
        <p:spPr bwMode="auto">
          <a:xfrm>
            <a:off x="2482850" y="5622926"/>
            <a:ext cx="2459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en-US" sz="2000">
                <a:latin typeface="华文中宋" pitchFamily="2" charset="-122"/>
                <a:ea typeface="华文中宋" pitchFamily="2" charset="-122"/>
              </a:rPr>
              <a:t>①</a:t>
            </a:r>
            <a:r>
              <a:rPr lang="zh-CN" altLang="en-US" sz="2000">
                <a:latin typeface="华文中宋" pitchFamily="2" charset="-122"/>
                <a:ea typeface="华文中宋" pitchFamily="2" charset="-122"/>
              </a:rPr>
              <a:t>光照   光生载流子</a:t>
            </a:r>
          </a:p>
        </p:txBody>
      </p:sp>
      <p:sp>
        <p:nvSpPr>
          <p:cNvPr id="97292" name="Rectangle 12"/>
          <p:cNvSpPr>
            <a:spLocks noChangeArrowheads="1"/>
          </p:cNvSpPr>
          <p:nvPr/>
        </p:nvSpPr>
        <p:spPr bwMode="auto">
          <a:xfrm>
            <a:off x="5683250" y="5619751"/>
            <a:ext cx="3221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latin typeface="华文中宋" pitchFamily="2" charset="-122"/>
                <a:ea typeface="华文中宋" pitchFamily="2" charset="-122"/>
              </a:rPr>
              <a:t>②转移   载流子进入转移区</a:t>
            </a:r>
          </a:p>
        </p:txBody>
      </p:sp>
      <p:sp>
        <p:nvSpPr>
          <p:cNvPr id="97293" name="Rectangle 13"/>
          <p:cNvSpPr>
            <a:spLocks noChangeArrowheads="1"/>
          </p:cNvSpPr>
          <p:nvPr/>
        </p:nvSpPr>
        <p:spPr bwMode="auto">
          <a:xfrm>
            <a:off x="2482850" y="5978526"/>
            <a:ext cx="526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ea typeface="华文中宋" pitchFamily="2" charset="-122"/>
              </a:rPr>
              <a:t>③切断转移电压，电荷存在转移区对应单元中</a:t>
            </a:r>
          </a:p>
        </p:txBody>
      </p:sp>
      <p:sp>
        <p:nvSpPr>
          <p:cNvPr id="97294" name="Rectangle 14"/>
          <p:cNvSpPr>
            <a:spLocks noChangeArrowheads="1"/>
          </p:cNvSpPr>
          <p:nvPr/>
        </p:nvSpPr>
        <p:spPr bwMode="auto">
          <a:xfrm>
            <a:off x="7969250" y="600392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ea typeface="华文中宋" pitchFamily="2" charset="-122"/>
              </a:rPr>
              <a:t>④输出</a:t>
            </a:r>
          </a:p>
        </p:txBody>
      </p:sp>
      <p:graphicFrame>
        <p:nvGraphicFramePr>
          <p:cNvPr id="97295" name="Object 4"/>
          <p:cNvGraphicFramePr>
            <a:graphicFrameLocks noGrp="1" noChangeAspect="1"/>
          </p:cNvGraphicFramePr>
          <p:nvPr>
            <p:ph sz="quarter" idx="4294967295"/>
          </p:nvPr>
        </p:nvGraphicFramePr>
        <p:xfrm>
          <a:off x="2438400" y="3625850"/>
          <a:ext cx="2895600" cy="1790700"/>
        </p:xfrm>
        <a:graphic>
          <a:graphicData uri="http://schemas.openxmlformats.org/presentationml/2006/ole">
            <mc:AlternateContent xmlns:mc="http://schemas.openxmlformats.org/markup-compatibility/2006">
              <mc:Choice xmlns:v="urn:schemas-microsoft-com:vml" Requires="v">
                <p:oleObj spid="_x0000_s110596" name="Visio" r:id="rId7" imgW="1843735" imgH="978408" progId="Visio.Drawing.11">
                  <p:embed/>
                </p:oleObj>
              </mc:Choice>
              <mc:Fallback>
                <p:oleObj name="Visio" r:id="rId7" imgW="1843735" imgH="978408"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3625850"/>
                        <a:ext cx="28956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6" name="Line 16"/>
          <p:cNvSpPr>
            <a:spLocks noChangeShapeType="1"/>
          </p:cNvSpPr>
          <p:nvPr/>
        </p:nvSpPr>
        <p:spPr bwMode="auto">
          <a:xfrm>
            <a:off x="3143250" y="3933826"/>
            <a:ext cx="0" cy="358775"/>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71951698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sz="quarter" idx="4294967295"/>
          </p:nvPr>
        </p:nvSpPr>
        <p:spPr>
          <a:xfrm>
            <a:off x="1981200" y="274639"/>
            <a:ext cx="5627688" cy="993775"/>
          </a:xfrm>
        </p:spPr>
        <p:txBody>
          <a:bodyPr/>
          <a:lstStyle/>
          <a:p>
            <a:r>
              <a:rPr lang="en-US" altLang="zh-CN" sz="2800" b="1">
                <a:latin typeface="华文中宋" pitchFamily="2" charset="-122"/>
                <a:ea typeface="华文中宋" pitchFamily="2" charset="-122"/>
              </a:rPr>
              <a:t>5</a:t>
            </a:r>
            <a:r>
              <a:rPr lang="zh-CN" altLang="en-US" sz="2800" b="1">
                <a:latin typeface="华文中宋" pitchFamily="2" charset="-122"/>
                <a:ea typeface="华文中宋" pitchFamily="2" charset="-122"/>
              </a:rPr>
              <a:t>）转移方法   电荷转移工作原理</a:t>
            </a:r>
          </a:p>
        </p:txBody>
      </p:sp>
      <p:graphicFrame>
        <p:nvGraphicFramePr>
          <p:cNvPr id="98307" name="Object 2"/>
          <p:cNvGraphicFramePr>
            <a:graphicFrameLocks noGrp="1" noChangeAspect="1"/>
          </p:cNvGraphicFramePr>
          <p:nvPr>
            <p:ph sz="quarter" idx="4294967295"/>
          </p:nvPr>
        </p:nvGraphicFramePr>
        <p:xfrm>
          <a:off x="2495550" y="1341439"/>
          <a:ext cx="2971800" cy="1577975"/>
        </p:xfrm>
        <a:graphic>
          <a:graphicData uri="http://schemas.openxmlformats.org/presentationml/2006/ole">
            <mc:AlternateContent xmlns:mc="http://schemas.openxmlformats.org/markup-compatibility/2006">
              <mc:Choice xmlns:v="urn:schemas-microsoft-com:vml" Requires="v">
                <p:oleObj spid="_x0000_s111618" name="Visio" r:id="rId3" imgW="2023872" imgH="1075334" progId="Visio.Drawing.11">
                  <p:embed/>
                </p:oleObj>
              </mc:Choice>
              <mc:Fallback>
                <p:oleObj name="Visio" r:id="rId3" imgW="2023872" imgH="107533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341439"/>
                        <a:ext cx="2971800"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08" name="Object 3"/>
          <p:cNvGraphicFramePr>
            <a:graphicFrameLocks noGrp="1" noChangeAspect="1"/>
          </p:cNvGraphicFramePr>
          <p:nvPr>
            <p:ph sz="quarter" idx="4294967295"/>
          </p:nvPr>
        </p:nvGraphicFramePr>
        <p:xfrm>
          <a:off x="5808663" y="1341438"/>
          <a:ext cx="3048000" cy="1630362"/>
        </p:xfrm>
        <a:graphic>
          <a:graphicData uri="http://schemas.openxmlformats.org/presentationml/2006/ole">
            <mc:AlternateContent xmlns:mc="http://schemas.openxmlformats.org/markup-compatibility/2006">
              <mc:Choice xmlns:v="urn:schemas-microsoft-com:vml" Requires="v">
                <p:oleObj spid="_x0000_s111619" name="Visio" r:id="rId5" imgW="2023872" imgH="1082650" progId="Visio.Drawing.11">
                  <p:embed/>
                </p:oleObj>
              </mc:Choice>
              <mc:Fallback>
                <p:oleObj name="Visio" r:id="rId5" imgW="2023872" imgH="108265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663" y="1341438"/>
                        <a:ext cx="3048000"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09" name="Object 4"/>
          <p:cNvGraphicFramePr>
            <a:graphicFrameLocks noGrp="1" noChangeAspect="1"/>
          </p:cNvGraphicFramePr>
          <p:nvPr>
            <p:ph sz="quarter" idx="4294967295"/>
          </p:nvPr>
        </p:nvGraphicFramePr>
        <p:xfrm>
          <a:off x="2438400" y="2930526"/>
          <a:ext cx="2971800" cy="1954213"/>
        </p:xfrm>
        <a:graphic>
          <a:graphicData uri="http://schemas.openxmlformats.org/presentationml/2006/ole">
            <mc:AlternateContent xmlns:mc="http://schemas.openxmlformats.org/markup-compatibility/2006">
              <mc:Choice xmlns:v="urn:schemas-microsoft-com:vml" Requires="v">
                <p:oleObj spid="_x0000_s111620" name="Visio" r:id="rId7" imgW="2023872" imgH="1143000" progId="Visio.Drawing.11">
                  <p:embed/>
                </p:oleObj>
              </mc:Choice>
              <mc:Fallback>
                <p:oleObj name="Visio" r:id="rId7" imgW="2023872" imgH="114300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930526"/>
                        <a:ext cx="2971800"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0" name="Object 5"/>
          <p:cNvGraphicFramePr>
            <a:graphicFrameLocks noGrp="1" noChangeAspect="1"/>
          </p:cNvGraphicFramePr>
          <p:nvPr>
            <p:ph sz="quarter" idx="4294967295"/>
          </p:nvPr>
        </p:nvGraphicFramePr>
        <p:xfrm>
          <a:off x="5867400" y="2930525"/>
          <a:ext cx="3048000" cy="1898650"/>
        </p:xfrm>
        <a:graphic>
          <a:graphicData uri="http://schemas.openxmlformats.org/presentationml/2006/ole">
            <mc:AlternateContent xmlns:mc="http://schemas.openxmlformats.org/markup-compatibility/2006">
              <mc:Choice xmlns:v="urn:schemas-microsoft-com:vml" Requires="v">
                <p:oleObj spid="_x0000_s111621" name="Visio" r:id="rId9" imgW="2023872" imgH="1082650" progId="Visio.Drawing.11">
                  <p:embed/>
                </p:oleObj>
              </mc:Choice>
              <mc:Fallback>
                <p:oleObj name="Visio" r:id="rId9" imgW="2023872" imgH="108265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2930525"/>
                        <a:ext cx="3048000" cy="189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1" name="Object 6"/>
          <p:cNvGraphicFramePr>
            <a:graphicFrameLocks noChangeAspect="1"/>
          </p:cNvGraphicFramePr>
          <p:nvPr/>
        </p:nvGraphicFramePr>
        <p:xfrm>
          <a:off x="4038600" y="4724401"/>
          <a:ext cx="2971800" cy="1577975"/>
        </p:xfrm>
        <a:graphic>
          <a:graphicData uri="http://schemas.openxmlformats.org/presentationml/2006/ole">
            <mc:AlternateContent xmlns:mc="http://schemas.openxmlformats.org/markup-compatibility/2006">
              <mc:Choice xmlns:v="urn:schemas-microsoft-com:vml" Requires="v">
                <p:oleObj spid="_x0000_s111622" name="Visio" r:id="rId11" imgW="2023872" imgH="1075334" progId="Visio.Drawing.11">
                  <p:embed/>
                </p:oleObj>
              </mc:Choice>
              <mc:Fallback>
                <p:oleObj name="Visio" r:id="rId11" imgW="2023872" imgH="1075334"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8600" y="4724401"/>
                        <a:ext cx="2971800"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2" name="Rectangle 8"/>
          <p:cNvSpPr>
            <a:spLocks noChangeArrowheads="1"/>
          </p:cNvSpPr>
          <p:nvPr/>
        </p:nvSpPr>
        <p:spPr bwMode="auto">
          <a:xfrm>
            <a:off x="3359150" y="2420938"/>
            <a:ext cx="503238" cy="431800"/>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3" name="Rectangle 9"/>
          <p:cNvSpPr>
            <a:spLocks noChangeArrowheads="1"/>
          </p:cNvSpPr>
          <p:nvPr/>
        </p:nvSpPr>
        <p:spPr bwMode="auto">
          <a:xfrm>
            <a:off x="3287713" y="4652964"/>
            <a:ext cx="1223962" cy="176211"/>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4" name="Rectangle 10"/>
          <p:cNvSpPr>
            <a:spLocks noChangeArrowheads="1"/>
          </p:cNvSpPr>
          <p:nvPr/>
        </p:nvSpPr>
        <p:spPr bwMode="auto">
          <a:xfrm>
            <a:off x="6600825" y="2565400"/>
            <a:ext cx="719138" cy="354014"/>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5" name="Rectangle 11"/>
          <p:cNvSpPr>
            <a:spLocks noChangeArrowheads="1"/>
          </p:cNvSpPr>
          <p:nvPr/>
        </p:nvSpPr>
        <p:spPr bwMode="auto">
          <a:xfrm>
            <a:off x="7248525" y="2565400"/>
            <a:ext cx="719138" cy="71438"/>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6" name="Rectangle 12"/>
          <p:cNvSpPr>
            <a:spLocks noChangeArrowheads="1"/>
          </p:cNvSpPr>
          <p:nvPr/>
        </p:nvSpPr>
        <p:spPr bwMode="auto">
          <a:xfrm>
            <a:off x="6743701" y="4365625"/>
            <a:ext cx="720725" cy="71438"/>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7" name="Rectangle 13"/>
          <p:cNvSpPr>
            <a:spLocks noChangeArrowheads="1"/>
          </p:cNvSpPr>
          <p:nvPr/>
        </p:nvSpPr>
        <p:spPr bwMode="auto">
          <a:xfrm>
            <a:off x="7464425" y="4365626"/>
            <a:ext cx="647700" cy="430213"/>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8" name="Rectangle 14"/>
          <p:cNvSpPr>
            <a:spLocks noChangeArrowheads="1"/>
          </p:cNvSpPr>
          <p:nvPr/>
        </p:nvSpPr>
        <p:spPr bwMode="auto">
          <a:xfrm>
            <a:off x="5591177" y="5805487"/>
            <a:ext cx="555242" cy="437183"/>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519868769"/>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p:txBody>
          <a:bodyPr/>
          <a:lstStyle/>
          <a:p>
            <a:r>
              <a:rPr lang="en-US" altLang="zh-CN" sz="3700" b="1"/>
              <a:t>6</a:t>
            </a:r>
            <a:r>
              <a:rPr lang="zh-CN" altLang="en-US" sz="3700" b="1"/>
              <a:t>）三相转移原理</a:t>
            </a:r>
          </a:p>
        </p:txBody>
      </p:sp>
      <p:graphicFrame>
        <p:nvGraphicFramePr>
          <p:cNvPr id="99331" name="Object 2"/>
          <p:cNvGraphicFramePr>
            <a:graphicFrameLocks noGrp="1" noChangeAspect="1"/>
          </p:cNvGraphicFramePr>
          <p:nvPr>
            <p:ph sz="half" idx="4294967295"/>
          </p:nvPr>
        </p:nvGraphicFramePr>
        <p:xfrm>
          <a:off x="2865439" y="1855789"/>
          <a:ext cx="5800725" cy="4021137"/>
        </p:xfrm>
        <a:graphic>
          <a:graphicData uri="http://schemas.openxmlformats.org/presentationml/2006/ole">
            <mc:AlternateContent xmlns:mc="http://schemas.openxmlformats.org/markup-compatibility/2006">
              <mc:Choice xmlns:v="urn:schemas-microsoft-com:vml" Requires="v">
                <p:oleObj spid="_x0000_s112642" name="Visio" r:id="rId3" imgW="3022397" imgH="2006803" progId="Visio.Drawing.11">
                  <p:embed/>
                </p:oleObj>
              </mc:Choice>
              <mc:Fallback>
                <p:oleObj name="Visio" r:id="rId3" imgW="3022397" imgH="200680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439" y="1855789"/>
                        <a:ext cx="580072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49490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0" fill="hold">
                                          <p:stCondLst>
                                            <p:cond delay="0"/>
                                          </p:stCondLst>
                                        </p:cTn>
                                        <p:tgtEl>
                                          <p:spTgt spid="113666"/>
                                        </p:tgtEl>
                                        <p:attrNameLst>
                                          <p:attrName>style.visibility</p:attrName>
                                        </p:attrNameLst>
                                      </p:cBhvr>
                                      <p:to>
                                        <p:strVal val="visible"/>
                                      </p:to>
                                    </p:set>
                                    <p:animEffect transition="in" filter="fade">
                                      <p:cBhvr>
                                        <p:cTn id="7" dur="1000"/>
                                        <p:tgtEl>
                                          <p:spTgt spid="113666"/>
                                        </p:tgtEl>
                                      </p:cBhvr>
                                    </p:animEffect>
                                    <p:anim calcmode="lin" valueType="num">
                                      <p:cBhvr>
                                        <p:cTn id="8" dur="1000" fill="hold"/>
                                        <p:tgtEl>
                                          <p:spTgt spid="113666"/>
                                        </p:tgtEl>
                                        <p:attrNameLst>
                                          <p:attrName>ppt_x</p:attrName>
                                        </p:attrNameLst>
                                      </p:cBhvr>
                                      <p:tavLst>
                                        <p:tav tm="0">
                                          <p:val>
                                            <p:strVal val="#ppt_x"/>
                                          </p:val>
                                        </p:tav>
                                        <p:tav tm="100000">
                                          <p:val>
                                            <p:strVal val="#ppt_x"/>
                                          </p:val>
                                        </p:tav>
                                      </p:tavLst>
                                    </p:anim>
                                    <p:anim calcmode="lin" valueType="num">
                                      <p:cBhvr>
                                        <p:cTn id="9" dur="1000" fill="hold"/>
                                        <p:tgtEl>
                                          <p:spTgt spid="1136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063552" y="404664"/>
            <a:ext cx="2400300" cy="633412"/>
          </a:xfrm>
        </p:spPr>
        <p:txBody>
          <a:bodyPr rtlCol="0" anchor="t">
            <a:normAutofit/>
          </a:bodyPr>
          <a:lstStyle/>
          <a:p>
            <a:pPr>
              <a:defRPr/>
            </a:pPr>
            <a:r>
              <a:rPr lang="en-US" altLang="zh-CN" sz="2800" b="1" dirty="0">
                <a:solidFill>
                  <a:srgbClr val="0000CC"/>
                </a:solidFill>
                <a:latin typeface="微软雅黑" panose="020B0503020204020204" pitchFamily="34" charset="-122"/>
                <a:ea typeface="微软雅黑" panose="020B0503020204020204" pitchFamily="34" charset="-122"/>
              </a:rPr>
              <a:t>2</a:t>
            </a:r>
            <a:r>
              <a:rPr lang="zh-CN" altLang="en-US" sz="2800" b="1" dirty="0">
                <a:solidFill>
                  <a:srgbClr val="0000CC"/>
                </a:solidFill>
                <a:latin typeface="微软雅黑" panose="020B0503020204020204" pitchFamily="34" charset="-122"/>
                <a:ea typeface="微软雅黑" panose="020B0503020204020204" pitchFamily="34" charset="-122"/>
              </a:rPr>
              <a:t>、理论基础</a:t>
            </a:r>
          </a:p>
        </p:txBody>
      </p:sp>
      <p:sp>
        <p:nvSpPr>
          <p:cNvPr id="43011" name="Rectangle 3"/>
          <p:cNvSpPr>
            <a:spLocks noGrp="1" noChangeArrowheads="1"/>
          </p:cNvSpPr>
          <p:nvPr>
            <p:ph type="body" idx="1"/>
          </p:nvPr>
        </p:nvSpPr>
        <p:spPr>
          <a:xfrm>
            <a:off x="2381250" y="1071563"/>
            <a:ext cx="6972300" cy="4519612"/>
          </a:xfrm>
        </p:spPr>
        <p:txBody>
          <a:bodyPr rtlCol="0">
            <a:normAutofit/>
          </a:bodyPr>
          <a:lstStyle/>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）定律</a:t>
            </a:r>
          </a:p>
          <a:p>
            <a:pPr>
              <a:buNone/>
              <a:defRPr/>
            </a:pPr>
            <a:r>
              <a:rPr lang="zh-CN" altLang="en-US" sz="2400" b="1" dirty="0">
                <a:latin typeface="微软雅黑" panose="020B0503020204020204" pitchFamily="34" charset="-122"/>
                <a:ea typeface="微软雅黑" panose="020B0503020204020204" pitchFamily="34" charset="-122"/>
              </a:rPr>
              <a:t>      守恒定律：能量、动量、电荷、、、</a:t>
            </a:r>
            <a:endParaRPr lang="en-US" altLang="zh-CN" sz="2400" b="1" dirty="0">
              <a:latin typeface="微软雅黑" panose="020B0503020204020204" pitchFamily="34" charset="-122"/>
              <a:ea typeface="微软雅黑" panose="020B0503020204020204" pitchFamily="34" charset="-122"/>
            </a:endParaRPr>
          </a:p>
          <a:p>
            <a:pPr>
              <a:buNone/>
              <a:defRPr/>
            </a:pPr>
            <a:r>
              <a:rPr lang="zh-CN" altLang="en-US" sz="2400" b="1" dirty="0">
                <a:latin typeface="微软雅黑" panose="020B0503020204020204" pitchFamily="34" charset="-122"/>
                <a:ea typeface="微软雅黑" panose="020B0503020204020204" pitchFamily="34" charset="-122"/>
              </a:rPr>
              <a:t>      场的定律：动力场、光场、电磁场、、、、</a:t>
            </a:r>
          </a:p>
          <a:p>
            <a:pPr>
              <a:buNone/>
              <a:defRPr/>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物质定律：胡克定律、热平衡现象、</a:t>
            </a:r>
          </a:p>
          <a:p>
            <a:pPr>
              <a:buNone/>
              <a:defRPr/>
            </a:pPr>
            <a:r>
              <a:rPr lang="zh-CN" altLang="en-US" sz="2400" b="1" dirty="0">
                <a:latin typeface="微软雅黑" panose="020B0503020204020204" pitchFamily="34" charset="-122"/>
                <a:ea typeface="微软雅黑" panose="020B0503020204020204" pitchFamily="34" charset="-122"/>
              </a:rPr>
              <a:t>                        传输现象、量子现象、、、</a:t>
            </a:r>
          </a:p>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 法则</a:t>
            </a:r>
          </a:p>
          <a:p>
            <a:pPr>
              <a:buNone/>
              <a:defRPr/>
            </a:pPr>
            <a:r>
              <a:rPr lang="zh-CN" altLang="en-US" sz="2400" b="1" dirty="0">
                <a:latin typeface="微软雅黑" panose="020B0503020204020204" pitchFamily="34" charset="-122"/>
                <a:ea typeface="微软雅黑" panose="020B0503020204020204" pitchFamily="34" charset="-122"/>
              </a:rPr>
              <a:t>      统计法则：热噪声电压、、、</a:t>
            </a:r>
          </a:p>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）效应</a:t>
            </a:r>
          </a:p>
          <a:p>
            <a:pPr>
              <a:buNone/>
              <a:defRPr/>
            </a:pPr>
            <a:r>
              <a:rPr lang="zh-CN" altLang="en-US" sz="2400" b="1" dirty="0">
                <a:latin typeface="微软雅黑" panose="020B0503020204020204" pitchFamily="34" charset="-122"/>
                <a:ea typeface="微软雅黑" panose="020B0503020204020204" pitchFamily="34" charset="-122"/>
              </a:rPr>
              <a:t>      光电效应</a:t>
            </a:r>
          </a:p>
        </p:txBody>
      </p:sp>
    </p:spTree>
    <p:extLst>
      <p:ext uri="{BB962C8B-B14F-4D97-AF65-F5344CB8AC3E}">
        <p14:creationId xmlns:p14="http://schemas.microsoft.com/office/powerpoint/2010/main" val="284957919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p:cNvGraphicFramePr>
            <a:graphicFrameLocks noGrp="1" noChangeAspect="1"/>
          </p:cNvGraphicFramePr>
          <p:nvPr>
            <p:ph sz="half" idx="4294967295"/>
          </p:nvPr>
        </p:nvGraphicFramePr>
        <p:xfrm>
          <a:off x="2424113" y="836614"/>
          <a:ext cx="7086600" cy="5761037"/>
        </p:xfrm>
        <a:graphic>
          <a:graphicData uri="http://schemas.openxmlformats.org/presentationml/2006/ole">
            <mc:AlternateContent xmlns:mc="http://schemas.openxmlformats.org/markup-compatibility/2006">
              <mc:Choice xmlns:v="urn:schemas-microsoft-com:vml" Requires="v">
                <p:oleObj spid="_x0000_s113666" name="Visio" r:id="rId3" imgW="4332122" imgH="4226052" progId="Visio.Drawing.11">
                  <p:embed/>
                </p:oleObj>
              </mc:Choice>
              <mc:Fallback>
                <p:oleObj name="Visio" r:id="rId3" imgW="4332122" imgH="422605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836614"/>
                        <a:ext cx="7086600" cy="576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5" name="Rectangle 3"/>
          <p:cNvSpPr>
            <a:spLocks noChangeArrowheads="1"/>
          </p:cNvSpPr>
          <p:nvPr/>
        </p:nvSpPr>
        <p:spPr bwMode="auto">
          <a:xfrm>
            <a:off x="3287713" y="1773238"/>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6" name="Rectangle 4"/>
          <p:cNvSpPr>
            <a:spLocks noChangeArrowheads="1"/>
          </p:cNvSpPr>
          <p:nvPr/>
        </p:nvSpPr>
        <p:spPr bwMode="auto">
          <a:xfrm>
            <a:off x="5880100" y="1773238"/>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7" name="Rectangle 5"/>
          <p:cNvSpPr>
            <a:spLocks noChangeArrowheads="1"/>
          </p:cNvSpPr>
          <p:nvPr/>
        </p:nvSpPr>
        <p:spPr bwMode="auto">
          <a:xfrm>
            <a:off x="3287714" y="2565400"/>
            <a:ext cx="1512887"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8" name="Rectangle 6"/>
          <p:cNvSpPr>
            <a:spLocks noChangeArrowheads="1"/>
          </p:cNvSpPr>
          <p:nvPr/>
        </p:nvSpPr>
        <p:spPr bwMode="auto">
          <a:xfrm>
            <a:off x="4008439" y="2636838"/>
            <a:ext cx="719137" cy="2159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9" name="Rectangle 7"/>
          <p:cNvSpPr>
            <a:spLocks noChangeArrowheads="1"/>
          </p:cNvSpPr>
          <p:nvPr/>
        </p:nvSpPr>
        <p:spPr bwMode="auto">
          <a:xfrm>
            <a:off x="5880100" y="2565400"/>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0" name="Rectangle 8"/>
          <p:cNvSpPr>
            <a:spLocks noChangeArrowheads="1"/>
          </p:cNvSpPr>
          <p:nvPr/>
        </p:nvSpPr>
        <p:spPr bwMode="auto">
          <a:xfrm>
            <a:off x="6672264" y="2636838"/>
            <a:ext cx="719137" cy="2159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1" name="Rectangle 9"/>
          <p:cNvSpPr>
            <a:spLocks noChangeArrowheads="1"/>
          </p:cNvSpPr>
          <p:nvPr/>
        </p:nvSpPr>
        <p:spPr bwMode="auto">
          <a:xfrm>
            <a:off x="4151314" y="3284538"/>
            <a:ext cx="649287" cy="360362"/>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2" name="Rectangle 10"/>
          <p:cNvSpPr>
            <a:spLocks noChangeArrowheads="1"/>
          </p:cNvSpPr>
          <p:nvPr/>
        </p:nvSpPr>
        <p:spPr bwMode="auto">
          <a:xfrm>
            <a:off x="6816725" y="3213100"/>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3" name="Rectangle 11"/>
          <p:cNvSpPr>
            <a:spLocks noChangeArrowheads="1"/>
          </p:cNvSpPr>
          <p:nvPr/>
        </p:nvSpPr>
        <p:spPr bwMode="auto">
          <a:xfrm>
            <a:off x="4151314" y="4005264"/>
            <a:ext cx="1512887" cy="71437"/>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4" name="Rectangle 12"/>
          <p:cNvSpPr>
            <a:spLocks noChangeArrowheads="1"/>
          </p:cNvSpPr>
          <p:nvPr/>
        </p:nvSpPr>
        <p:spPr bwMode="auto">
          <a:xfrm>
            <a:off x="6743701" y="4005264"/>
            <a:ext cx="1584325" cy="71437"/>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endParaRPr lang="zh-CN" altLang="zh-CN" sz="1800">
              <a:solidFill>
                <a:srgbClr val="FF0000"/>
              </a:solidFill>
            </a:endParaRPr>
          </a:p>
        </p:txBody>
      </p:sp>
      <p:sp>
        <p:nvSpPr>
          <p:cNvPr id="100365" name="Rectangle 13"/>
          <p:cNvSpPr>
            <a:spLocks noChangeArrowheads="1"/>
          </p:cNvSpPr>
          <p:nvPr/>
        </p:nvSpPr>
        <p:spPr bwMode="auto">
          <a:xfrm>
            <a:off x="7608889" y="4076701"/>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6" name="Rectangle 14"/>
          <p:cNvSpPr>
            <a:spLocks noChangeArrowheads="1"/>
          </p:cNvSpPr>
          <p:nvPr/>
        </p:nvSpPr>
        <p:spPr bwMode="auto">
          <a:xfrm>
            <a:off x="4943476" y="4076701"/>
            <a:ext cx="720725"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7" name="Rectangle 15"/>
          <p:cNvSpPr>
            <a:spLocks noChangeArrowheads="1"/>
          </p:cNvSpPr>
          <p:nvPr/>
        </p:nvSpPr>
        <p:spPr bwMode="auto">
          <a:xfrm>
            <a:off x="5016500" y="4652963"/>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8" name="Rectangle 16"/>
          <p:cNvSpPr>
            <a:spLocks noChangeArrowheads="1"/>
          </p:cNvSpPr>
          <p:nvPr/>
        </p:nvSpPr>
        <p:spPr bwMode="auto">
          <a:xfrm>
            <a:off x="7680326" y="4652963"/>
            <a:ext cx="576263"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9" name="Rectangle 17"/>
          <p:cNvSpPr>
            <a:spLocks noChangeArrowheads="1"/>
          </p:cNvSpPr>
          <p:nvPr/>
        </p:nvSpPr>
        <p:spPr bwMode="auto">
          <a:xfrm>
            <a:off x="2711451" y="5445125"/>
            <a:ext cx="1223963"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0" name="Rectangle 18"/>
          <p:cNvSpPr>
            <a:spLocks noChangeArrowheads="1"/>
          </p:cNvSpPr>
          <p:nvPr/>
        </p:nvSpPr>
        <p:spPr bwMode="auto">
          <a:xfrm>
            <a:off x="3143251" y="5516564"/>
            <a:ext cx="792163"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1" name="Rectangle 19"/>
          <p:cNvSpPr>
            <a:spLocks noChangeArrowheads="1"/>
          </p:cNvSpPr>
          <p:nvPr/>
        </p:nvSpPr>
        <p:spPr bwMode="auto">
          <a:xfrm>
            <a:off x="3287713" y="6092825"/>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2" name="Rectangle 20"/>
          <p:cNvSpPr>
            <a:spLocks noChangeArrowheads="1"/>
          </p:cNvSpPr>
          <p:nvPr/>
        </p:nvSpPr>
        <p:spPr bwMode="auto">
          <a:xfrm>
            <a:off x="5016500" y="5445125"/>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3" name="Rectangle 21"/>
          <p:cNvSpPr>
            <a:spLocks noChangeArrowheads="1"/>
          </p:cNvSpPr>
          <p:nvPr/>
        </p:nvSpPr>
        <p:spPr bwMode="auto">
          <a:xfrm>
            <a:off x="5808664" y="5516564"/>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4" name="Rectangle 22"/>
          <p:cNvSpPr>
            <a:spLocks noChangeArrowheads="1"/>
          </p:cNvSpPr>
          <p:nvPr/>
        </p:nvSpPr>
        <p:spPr bwMode="auto">
          <a:xfrm>
            <a:off x="7680325" y="5445125"/>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5" name="Rectangle 23"/>
          <p:cNvSpPr>
            <a:spLocks noChangeArrowheads="1"/>
          </p:cNvSpPr>
          <p:nvPr/>
        </p:nvSpPr>
        <p:spPr bwMode="auto">
          <a:xfrm>
            <a:off x="8472489" y="5516564"/>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6" name="Rectangle 24"/>
          <p:cNvSpPr>
            <a:spLocks noChangeArrowheads="1"/>
          </p:cNvSpPr>
          <p:nvPr/>
        </p:nvSpPr>
        <p:spPr bwMode="auto">
          <a:xfrm>
            <a:off x="5880100" y="6092825"/>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100377" name="Object 3"/>
          <p:cNvGraphicFramePr>
            <a:graphicFrameLocks noChangeAspect="1"/>
          </p:cNvGraphicFramePr>
          <p:nvPr/>
        </p:nvGraphicFramePr>
        <p:xfrm>
          <a:off x="8472489" y="0"/>
          <a:ext cx="2016125" cy="908050"/>
        </p:xfrm>
        <a:graphic>
          <a:graphicData uri="http://schemas.openxmlformats.org/presentationml/2006/ole">
            <mc:AlternateContent xmlns:mc="http://schemas.openxmlformats.org/markup-compatibility/2006">
              <mc:Choice xmlns:v="urn:schemas-microsoft-com:vml" Requires="v">
                <p:oleObj spid="_x0000_s113667" name="Visio" r:id="rId5" imgW="3022397" imgH="2006803" progId="Visio.Drawing.11">
                  <p:embed/>
                </p:oleObj>
              </mc:Choice>
              <mc:Fallback>
                <p:oleObj name="Visio" r:id="rId5" imgW="3022397" imgH="200680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489" y="0"/>
                        <a:ext cx="2016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76351799"/>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1378" name="Object 2"/>
          <p:cNvGraphicFramePr>
            <a:graphicFrameLocks noChangeAspect="1"/>
          </p:cNvGraphicFramePr>
          <p:nvPr/>
        </p:nvGraphicFramePr>
        <p:xfrm>
          <a:off x="2819400" y="1520825"/>
          <a:ext cx="5029200" cy="3709988"/>
        </p:xfrm>
        <a:graphic>
          <a:graphicData uri="http://schemas.openxmlformats.org/presentationml/2006/ole">
            <mc:AlternateContent xmlns:mc="http://schemas.openxmlformats.org/markup-compatibility/2006">
              <mc:Choice xmlns:v="urn:schemas-microsoft-com:vml" Requires="v">
                <p:oleObj spid="_x0000_s114690" name="Visio" r:id="rId3" imgW="2743810" imgH="2023872" progId="Visio.Drawing.11">
                  <p:embed/>
                </p:oleObj>
              </mc:Choice>
              <mc:Fallback>
                <p:oleObj name="Visio" r:id="rId3" imgW="2743810" imgH="202387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520825"/>
                        <a:ext cx="5029200" cy="370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79" name="Rectangle 3"/>
          <p:cNvSpPr>
            <a:spLocks noGrp="1" noChangeArrowheads="1"/>
          </p:cNvSpPr>
          <p:nvPr>
            <p:ph type="title" idx="4294967295"/>
          </p:nvPr>
        </p:nvSpPr>
        <p:spPr>
          <a:xfrm>
            <a:off x="1981201" y="274638"/>
            <a:ext cx="3178175" cy="1143000"/>
          </a:xfrm>
        </p:spPr>
        <p:txBody>
          <a:bodyPr/>
          <a:lstStyle/>
          <a:p>
            <a:r>
              <a:rPr lang="en-US" altLang="zh-CN" sz="2800" b="1"/>
              <a:t>7</a:t>
            </a:r>
            <a:r>
              <a:rPr lang="zh-CN" altLang="en-US" sz="2800" b="1"/>
              <a:t>）输出</a:t>
            </a:r>
          </a:p>
        </p:txBody>
      </p:sp>
      <p:sp>
        <p:nvSpPr>
          <p:cNvPr id="115716" name="Rectangle 4"/>
          <p:cNvSpPr>
            <a:spLocks noGrp="1" noChangeArrowheads="1"/>
          </p:cNvSpPr>
          <p:nvPr>
            <p:ph type="body" idx="4294967295"/>
          </p:nvPr>
        </p:nvSpPr>
        <p:spPr>
          <a:xfrm>
            <a:off x="1981200" y="5386388"/>
            <a:ext cx="8229600" cy="703262"/>
          </a:xfrm>
        </p:spPr>
        <p:txBody>
          <a:bodyPr/>
          <a:lstStyle/>
          <a:p>
            <a:r>
              <a:rPr lang="zh-CN" altLang="en-US" sz="2400" b="1">
                <a:ea typeface="华文中宋" pitchFamily="2" charset="-122"/>
              </a:rPr>
              <a:t>用反偏二极管取出转移过来的电荷</a:t>
            </a:r>
          </a:p>
        </p:txBody>
      </p:sp>
    </p:spTree>
    <p:extLst>
      <p:ext uri="{BB962C8B-B14F-4D97-AF65-F5344CB8AC3E}">
        <p14:creationId xmlns:p14="http://schemas.microsoft.com/office/powerpoint/2010/main" val="99411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716">
                                            <p:txEl>
                                              <p:pRg st="0" end="0"/>
                                            </p:txEl>
                                          </p:spTgt>
                                        </p:tgtEl>
                                        <p:attrNameLst>
                                          <p:attrName>style.visibility</p:attrName>
                                        </p:attrNameLst>
                                      </p:cBhvr>
                                      <p:to>
                                        <p:strVal val="visible"/>
                                      </p:to>
                                    </p:set>
                                    <p:animEffect transition="in" filter="fade">
                                      <p:cBhvr>
                                        <p:cTn id="7" dur="1000"/>
                                        <p:tgtEl>
                                          <p:spTgt spid="115716">
                                            <p:txEl>
                                              <p:pRg st="0" end="0"/>
                                            </p:txEl>
                                          </p:spTgt>
                                        </p:tgtEl>
                                      </p:cBhvr>
                                    </p:animEffect>
                                    <p:anim calcmode="lin" valueType="num">
                                      <p:cBhvr>
                                        <p:cTn id="8" dur="1000" fill="hold"/>
                                        <p:tgtEl>
                                          <p:spTgt spid="1157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Box 2"/>
          <p:cNvSpPr txBox="1">
            <a:spLocks noChangeArrowheads="1"/>
          </p:cNvSpPr>
          <p:nvPr/>
        </p:nvSpPr>
        <p:spPr bwMode="auto">
          <a:xfrm>
            <a:off x="4656138" y="868364"/>
            <a:ext cx="1422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latin typeface="华文中宋" pitchFamily="2" charset="-122"/>
                <a:ea typeface="华文中宋" pitchFamily="2" charset="-122"/>
              </a:rPr>
              <a:t>本章重点</a:t>
            </a:r>
          </a:p>
        </p:txBody>
      </p:sp>
      <p:sp>
        <p:nvSpPr>
          <p:cNvPr id="102403" name="TextBox 3"/>
          <p:cNvSpPr txBox="1">
            <a:spLocks noChangeArrowheads="1"/>
          </p:cNvSpPr>
          <p:nvPr/>
        </p:nvSpPr>
        <p:spPr bwMode="auto">
          <a:xfrm>
            <a:off x="1919288" y="1557338"/>
            <a:ext cx="86106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2000"/>
              <a:t>1</a:t>
            </a:r>
            <a:r>
              <a:rPr lang="zh-CN" altLang="en-US" sz="2000"/>
              <a:t>、理论基础，内、外光电效应</a:t>
            </a:r>
            <a:r>
              <a:rPr lang="en-US" altLang="zh-CN" sz="2000"/>
              <a:t> </a:t>
            </a:r>
          </a:p>
          <a:p>
            <a:pPr eaLnBrk="1" hangingPunct="1"/>
            <a:r>
              <a:rPr lang="en-US" altLang="zh-CN" sz="2000"/>
              <a:t>2</a:t>
            </a:r>
            <a:r>
              <a:rPr lang="zh-CN" altLang="en-US" sz="2000"/>
              <a:t>、热释电效应的工作原理，调制频率的限制    </a:t>
            </a:r>
            <a:endParaRPr lang="en-US" altLang="zh-CN" sz="2000"/>
          </a:p>
          <a:p>
            <a:pPr eaLnBrk="1" hangingPunct="1"/>
            <a:r>
              <a:rPr lang="en-US" altLang="zh-CN" sz="2000"/>
              <a:t>3</a:t>
            </a:r>
            <a:r>
              <a:rPr lang="zh-CN" altLang="en-US" sz="2000"/>
              <a:t>、</a:t>
            </a:r>
            <a:r>
              <a:rPr lang="en-US" altLang="zh-CN" sz="2000"/>
              <a:t> </a:t>
            </a:r>
            <a:r>
              <a:rPr lang="zh-CN" altLang="en-US" sz="2000"/>
              <a:t>光波长、材料、吸收系数与穿透深度</a:t>
            </a:r>
            <a:endParaRPr lang="en-US" altLang="zh-CN" sz="2000"/>
          </a:p>
          <a:p>
            <a:pPr eaLnBrk="1" hangingPunct="1"/>
            <a:r>
              <a:rPr lang="en-US" altLang="zh-CN" sz="2000"/>
              <a:t>4</a:t>
            </a:r>
            <a:r>
              <a:rPr lang="zh-CN" altLang="en-US" sz="2000"/>
              <a:t>、特性参数   灵敏度 、光谱灵敏度与峰值波长、频率特性、光照特性、</a:t>
            </a:r>
            <a:endParaRPr lang="en-US" altLang="zh-CN" sz="2000"/>
          </a:p>
          <a:p>
            <a:pPr eaLnBrk="1" hangingPunct="1"/>
            <a:r>
              <a:rPr lang="en-US" altLang="zh-CN" sz="2000"/>
              <a:t>                        </a:t>
            </a:r>
            <a:r>
              <a:rPr lang="zh-CN" altLang="en-US" sz="2000"/>
              <a:t>温度特性、伏安特性</a:t>
            </a:r>
            <a:endParaRPr lang="en-US" altLang="zh-CN" sz="2000"/>
          </a:p>
          <a:p>
            <a:pPr eaLnBrk="1" hangingPunct="1"/>
            <a:r>
              <a:rPr lang="en-US" altLang="zh-CN" sz="2000"/>
              <a:t>5</a:t>
            </a:r>
            <a:r>
              <a:rPr lang="zh-CN" altLang="en-US" sz="2000"/>
              <a:t>、光电管   真空与充惰气伏安特性曲线的区别    适用场合</a:t>
            </a:r>
            <a:endParaRPr lang="en-US" altLang="zh-CN" sz="2000"/>
          </a:p>
          <a:p>
            <a:pPr eaLnBrk="1" hangingPunct="1"/>
            <a:r>
              <a:rPr lang="en-US" altLang="zh-CN" sz="2000"/>
              <a:t>6</a:t>
            </a:r>
            <a:r>
              <a:rPr lang="zh-CN" altLang="en-US" sz="2000"/>
              <a:t>、光电倍增管    放大增益公式中各个因子的含义，外加电压稳定性的影响</a:t>
            </a:r>
            <a:endParaRPr lang="en-US" altLang="zh-CN" sz="2000"/>
          </a:p>
          <a:p>
            <a:pPr eaLnBrk="1" hangingPunct="1"/>
            <a:r>
              <a:rPr lang="en-US" altLang="zh-CN" sz="2000"/>
              <a:t>                             </a:t>
            </a:r>
            <a:r>
              <a:rPr lang="zh-CN" altLang="en-US" sz="2000"/>
              <a:t>应用中的注意事项</a:t>
            </a:r>
            <a:endParaRPr lang="en-US" altLang="zh-CN" sz="2000"/>
          </a:p>
          <a:p>
            <a:pPr eaLnBrk="1" hangingPunct="1"/>
            <a:r>
              <a:rPr lang="en-US" altLang="zh-CN" sz="2000"/>
              <a:t>7</a:t>
            </a:r>
            <a:r>
              <a:rPr lang="zh-CN" altLang="en-US" sz="2000"/>
              <a:t>、光敏电阻 、等的具体传感器件</a:t>
            </a:r>
            <a:endParaRPr lang="en-US" altLang="zh-CN" sz="2000"/>
          </a:p>
          <a:p>
            <a:pPr eaLnBrk="1" hangingPunct="1"/>
            <a:r>
              <a:rPr lang="en-US" altLang="zh-CN" sz="2000"/>
              <a:t>                         </a:t>
            </a:r>
            <a:r>
              <a:rPr lang="zh-CN" altLang="en-US" sz="2000"/>
              <a:t>结构示意图、工作原理、特性、特点、应用中的适用场合</a:t>
            </a:r>
            <a:endParaRPr lang="en-US" altLang="zh-CN" sz="2000"/>
          </a:p>
          <a:p>
            <a:pPr eaLnBrk="1" hangingPunct="1"/>
            <a:r>
              <a:rPr lang="en-US" altLang="zh-CN" sz="2000"/>
              <a:t>                        </a:t>
            </a:r>
          </a:p>
          <a:p>
            <a:pPr eaLnBrk="1" hangingPunct="1"/>
            <a:r>
              <a:rPr lang="en-US" altLang="zh-CN" sz="2000"/>
              <a:t>8</a:t>
            </a:r>
            <a:r>
              <a:rPr lang="zh-CN" altLang="en-US" sz="2000"/>
              <a:t>、应用设计</a:t>
            </a:r>
          </a:p>
        </p:txBody>
      </p:sp>
    </p:spTree>
    <p:extLst>
      <p:ext uri="{BB962C8B-B14F-4D97-AF65-F5344CB8AC3E}">
        <p14:creationId xmlns:p14="http://schemas.microsoft.com/office/powerpoint/2010/main" val="40540058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yinghai zhang\appdata\roaming\360se6\User Data\temp\u=615028018,47031568&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754" y="904875"/>
            <a:ext cx="3060700"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1"/>
          <p:cNvSpPr>
            <a:spLocks noChangeArrowheads="1"/>
          </p:cNvSpPr>
          <p:nvPr/>
        </p:nvSpPr>
        <p:spPr bwMode="auto">
          <a:xfrm>
            <a:off x="2143125" y="3333249"/>
            <a:ext cx="2324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RGB</a:t>
            </a:r>
            <a:r>
              <a:rPr lang="zh-CN" altLang="en-US" sz="1800" b="1" dirty="0"/>
              <a:t>数字光纤传感器</a:t>
            </a:r>
          </a:p>
        </p:txBody>
      </p:sp>
      <p:pic>
        <p:nvPicPr>
          <p:cNvPr id="4100" name="Picture 4" descr="c:\users\yinghai zhang\appdata\roaming\360se6\User Data\temp\u=2611013077,2216521841&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155" y="877888"/>
            <a:ext cx="28860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Box 2"/>
          <p:cNvSpPr txBox="1">
            <a:spLocks noChangeArrowheads="1"/>
          </p:cNvSpPr>
          <p:nvPr/>
        </p:nvSpPr>
        <p:spPr bwMode="auto">
          <a:xfrm>
            <a:off x="5511800" y="3309937"/>
            <a:ext cx="181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光纤光栅传感器</a:t>
            </a:r>
          </a:p>
        </p:txBody>
      </p:sp>
      <p:pic>
        <p:nvPicPr>
          <p:cNvPr id="4102" name="Picture 8" descr="c:\users\yinghai zhang\appdata\roaming\360se6\User Data\temp\1050459932_95537335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6238" y="287338"/>
            <a:ext cx="2493962"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6" descr="c:\users\yinghai zhang\appdata\roaming\360se6\User Data\temp\u=1292393188,1318307601&amp;fm=23&amp;gp=0.jpg"/>
          <p:cNvPicPr>
            <a:picLocks noChangeAspect="1" noChangeArrowheads="1"/>
          </p:cNvPicPr>
          <p:nvPr/>
        </p:nvPicPr>
        <p:blipFill>
          <a:blip r:embed="rId5">
            <a:extLst>
              <a:ext uri="{28A0092B-C50C-407E-A947-70E740481C1C}">
                <a14:useLocalDpi xmlns:a14="http://schemas.microsoft.com/office/drawing/2010/main" val="0"/>
              </a:ext>
            </a:extLst>
          </a:blip>
          <a:srcRect t="28702" b="17860"/>
          <a:stretch>
            <a:fillRect/>
          </a:stretch>
        </p:blipFill>
        <p:spPr bwMode="auto">
          <a:xfrm>
            <a:off x="8150226" y="1703389"/>
            <a:ext cx="1522413"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0" descr="c:\users\yinghai zhang\appdata\roaming\360se6\User Data\temp\2011418901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8325" y="4192588"/>
            <a:ext cx="29337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5" name="TextBox 4"/>
          <p:cNvSpPr txBox="1">
            <a:spLocks noChangeArrowheads="1"/>
          </p:cNvSpPr>
          <p:nvPr/>
        </p:nvSpPr>
        <p:spPr bwMode="auto">
          <a:xfrm>
            <a:off x="2481263" y="6235700"/>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光纤传感器</a:t>
            </a:r>
          </a:p>
        </p:txBody>
      </p:sp>
      <p:pic>
        <p:nvPicPr>
          <p:cNvPr id="4106" name="Picture 14" descr="c:\users\yinghai zhang\appdata\roaming\360se6\User Data\temp\u=943356880,805624343&amp;fm=21&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6676" y="4149080"/>
            <a:ext cx="2849563" cy="208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6" descr="c:\users\yinghai zhang\appdata\roaming\360se6\User Data\temp\u=3135216761,3920292092&amp;fm=15&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6576" y="2998789"/>
            <a:ext cx="23336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8" descr="c:\users\yinghai zhang\appdata\roaming\360se6\User Data\temp\u=3687588862,2416448524&amp;fm=15&amp;gp=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011" y="4279901"/>
            <a:ext cx="2325791" cy="193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TextBox 5"/>
          <p:cNvSpPr txBox="1">
            <a:spLocks noChangeArrowheads="1"/>
          </p:cNvSpPr>
          <p:nvPr/>
        </p:nvSpPr>
        <p:spPr bwMode="auto">
          <a:xfrm>
            <a:off x="8421688" y="6419850"/>
            <a:ext cx="204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干涉性光纤传感器</a:t>
            </a:r>
          </a:p>
        </p:txBody>
      </p:sp>
      <p:sp>
        <p:nvSpPr>
          <p:cNvPr id="4110" name="TextBox 18"/>
          <p:cNvSpPr txBox="1">
            <a:spLocks noChangeArrowheads="1"/>
          </p:cNvSpPr>
          <p:nvPr/>
        </p:nvSpPr>
        <p:spPr bwMode="auto">
          <a:xfrm>
            <a:off x="8545514" y="2813050"/>
            <a:ext cx="1347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光纤传感器</a:t>
            </a:r>
          </a:p>
        </p:txBody>
      </p:sp>
      <p:sp>
        <p:nvSpPr>
          <p:cNvPr id="15" name="Rectangle 2">
            <a:extLst>
              <a:ext uri="{FF2B5EF4-FFF2-40B4-BE49-F238E27FC236}">
                <a16:creationId xmlns:a16="http://schemas.microsoft.com/office/drawing/2014/main" id="{208A12FA-2F49-4DB4-8D93-D0A07F83045C}"/>
              </a:ext>
            </a:extLst>
          </p:cNvPr>
          <p:cNvSpPr txBox="1">
            <a:spLocks noChangeArrowheads="1"/>
          </p:cNvSpPr>
          <p:nvPr/>
        </p:nvSpPr>
        <p:spPr>
          <a:xfrm>
            <a:off x="1779926" y="129633"/>
            <a:ext cx="4600948" cy="70643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r>
              <a:rPr lang="zh-CN" altLang="en-US" sz="3200" b="1" dirty="0">
                <a:solidFill>
                  <a:srgbClr val="FF0000"/>
                </a:solidFill>
                <a:latin typeface="华文中宋" pitchFamily="2" charset="-122"/>
                <a:ea typeface="华文中宋" pitchFamily="2" charset="-122"/>
              </a:rPr>
              <a:t>第四节   光纤传感器</a:t>
            </a:r>
          </a:p>
        </p:txBody>
      </p:sp>
    </p:spTree>
    <p:extLst>
      <p:ext uri="{BB962C8B-B14F-4D97-AF65-F5344CB8AC3E}">
        <p14:creationId xmlns:p14="http://schemas.microsoft.com/office/powerpoint/2010/main" val="32830331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p:nvPr>
        </p:nvSpPr>
        <p:spPr/>
        <p:txBody>
          <a:bodyPr/>
          <a:lstStyle/>
          <a:p>
            <a:endParaRPr lang="zh-CN" altLang="en-US"/>
          </a:p>
        </p:txBody>
      </p:sp>
      <p:sp>
        <p:nvSpPr>
          <p:cNvPr id="3075" name="Rectangle 3"/>
          <p:cNvSpPr>
            <a:spLocks noGrp="1"/>
          </p:cNvSpPr>
          <p:nvPr>
            <p:ph type="body" idx="1"/>
          </p:nvPr>
        </p:nvSpPr>
        <p:spPr/>
        <p:txBody>
          <a:bodyPr/>
          <a:lstStyle/>
          <a:p>
            <a:endParaRPr lang="zh-CN" altLang="en-US"/>
          </a:p>
        </p:txBody>
      </p:sp>
      <p:pic>
        <p:nvPicPr>
          <p:cNvPr id="3076" name="Picture 4" descr="光纤地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5" y="260351"/>
            <a:ext cx="20955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光纤不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260350"/>
            <a:ext cx="208915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descr="光纤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2565400"/>
            <a:ext cx="20891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descr="光纤结构"/>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3" y="260350"/>
            <a:ext cx="208756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光纤缆"/>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5" y="2565400"/>
            <a:ext cx="16192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descr="光纤轴"/>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1050" y="260350"/>
            <a:ext cx="20955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光缆"/>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0464" y="4652964"/>
            <a:ext cx="216058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光纤连接器"/>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1901" y="2636839"/>
            <a:ext cx="2024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descr="光缆盘"/>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875" y="4652964"/>
            <a:ext cx="209550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13" descr="海底光缆"/>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6950" y="4581526"/>
            <a:ext cx="19050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descr="军用广纤"/>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9288" y="4652964"/>
            <a:ext cx="208756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7" name="Text Box 15"/>
          <p:cNvSpPr txBox="1">
            <a:spLocks noChangeArrowheads="1"/>
          </p:cNvSpPr>
          <p:nvPr/>
        </p:nvSpPr>
        <p:spPr bwMode="auto">
          <a:xfrm>
            <a:off x="8812214" y="3306763"/>
            <a:ext cx="1171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solidFill>
                  <a:srgbClr val="FF0000"/>
                </a:solidFill>
                <a:latin typeface="华文中宋" pitchFamily="2" charset="-122"/>
              </a:rPr>
              <a:t>光纤 光缆</a:t>
            </a:r>
          </a:p>
        </p:txBody>
      </p:sp>
    </p:spTree>
    <p:extLst>
      <p:ext uri="{BB962C8B-B14F-4D97-AF65-F5344CB8AC3E}">
        <p14:creationId xmlns:p14="http://schemas.microsoft.com/office/powerpoint/2010/main" val="20335080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228600"/>
            <a:ext cx="11426328" cy="492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pPr>
            <a:r>
              <a:rPr lang="en-US" altLang="zh-CN" dirty="0"/>
              <a:t>     </a:t>
            </a:r>
            <a:r>
              <a:rPr lang="en-US" altLang="zh-CN" sz="2800" b="1" dirty="0"/>
              <a:t>1970</a:t>
            </a:r>
            <a:r>
              <a:rPr lang="zh-CN" altLang="en-US" sz="2800" b="1" dirty="0"/>
              <a:t>年，</a:t>
            </a:r>
            <a:r>
              <a:rPr lang="zh-CN" altLang="en-US" sz="2800" b="1" dirty="0">
                <a:solidFill>
                  <a:srgbClr val="FF3300"/>
                </a:solidFill>
              </a:rPr>
              <a:t>光纤</a:t>
            </a:r>
            <a:r>
              <a:rPr lang="zh-CN" altLang="en-US" sz="2800" b="1" dirty="0"/>
              <a:t>研制取得了重大突破</a:t>
            </a:r>
            <a:endParaRPr lang="zh-CN" altLang="en-US" sz="2800" dirty="0"/>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1970</a:t>
            </a:r>
            <a:r>
              <a:rPr lang="zh-CN" altLang="en-US" dirty="0"/>
              <a:t>年，美国康宁</a:t>
            </a:r>
            <a:r>
              <a:rPr lang="en-US" altLang="zh-CN" dirty="0"/>
              <a:t>(Corning)</a:t>
            </a:r>
            <a:r>
              <a:rPr lang="zh-CN" altLang="en-US" dirty="0"/>
              <a:t>公司研制成功损耗</a:t>
            </a:r>
            <a:r>
              <a:rPr lang="en-US" altLang="zh-CN" dirty="0"/>
              <a:t>20dB/km</a:t>
            </a:r>
            <a:r>
              <a:rPr lang="zh-CN" altLang="en-US" dirty="0"/>
              <a:t>的石英光纤。</a:t>
            </a:r>
            <a:r>
              <a:rPr lang="zh-CN" altLang="en-US" b="1" dirty="0"/>
              <a:t>把光纤通信的研究开发推向一个新阶段。</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1972</a:t>
            </a:r>
            <a:r>
              <a:rPr lang="zh-CN" altLang="en-US" dirty="0"/>
              <a:t>年，康宁公司高纯石英多模光纤损耗降低到</a:t>
            </a:r>
            <a:r>
              <a:rPr lang="en-US" altLang="zh-CN" dirty="0"/>
              <a:t>4 dB/km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1973 </a:t>
            </a:r>
            <a:r>
              <a:rPr lang="zh-CN" altLang="en-US" dirty="0"/>
              <a:t>年，美国贝尔</a:t>
            </a:r>
            <a:r>
              <a:rPr lang="en-US" altLang="zh-CN" dirty="0"/>
              <a:t>(Bell)</a:t>
            </a:r>
            <a:r>
              <a:rPr lang="zh-CN" altLang="en-US" dirty="0"/>
              <a:t>实验室的光纤损耗降低到</a:t>
            </a:r>
            <a:r>
              <a:rPr lang="en-US" altLang="zh-CN" dirty="0"/>
              <a:t>2.5dB/km</a:t>
            </a:r>
            <a:r>
              <a:rPr lang="zh-CN" altLang="en-US" dirty="0"/>
              <a:t>。</a:t>
            </a:r>
            <a:r>
              <a:rPr lang="en-US" altLang="zh-CN" dirty="0"/>
              <a:t>1974 </a:t>
            </a:r>
            <a:r>
              <a:rPr lang="zh-CN" altLang="en-US" dirty="0"/>
              <a:t>年降低到</a:t>
            </a:r>
            <a:r>
              <a:rPr lang="en-US" altLang="zh-CN" dirty="0"/>
              <a:t>1.1dB/km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1976 </a:t>
            </a:r>
            <a:r>
              <a:rPr lang="zh-CN" altLang="en-US" dirty="0"/>
              <a:t>年，日本电报电话</a:t>
            </a:r>
            <a:r>
              <a:rPr lang="en-US" altLang="zh-CN" dirty="0"/>
              <a:t>(NTT)</a:t>
            </a:r>
            <a:r>
              <a:rPr lang="zh-CN" altLang="en-US" dirty="0"/>
              <a:t>公司将光纤损耗降低到</a:t>
            </a:r>
            <a:r>
              <a:rPr lang="en-US" altLang="zh-CN" dirty="0"/>
              <a:t>0.47 dB/km(</a:t>
            </a:r>
            <a:r>
              <a:rPr lang="zh-CN" altLang="en-US" dirty="0"/>
              <a:t>波长</a:t>
            </a:r>
            <a:r>
              <a:rPr lang="en-US" altLang="zh-CN" dirty="0"/>
              <a:t>1.2μm)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zh-CN" altLang="en-US" dirty="0"/>
              <a:t>在以后的 </a:t>
            </a:r>
            <a:r>
              <a:rPr lang="en-US" altLang="zh-CN" dirty="0"/>
              <a:t>10 </a:t>
            </a:r>
            <a:r>
              <a:rPr lang="zh-CN" altLang="en-US" dirty="0"/>
              <a:t>年中，波长为</a:t>
            </a:r>
            <a:r>
              <a:rPr lang="en-US" altLang="zh-CN" dirty="0"/>
              <a:t>1.55 </a:t>
            </a:r>
            <a:r>
              <a:rPr lang="en-US" altLang="zh-CN" dirty="0" err="1"/>
              <a:t>μm</a:t>
            </a:r>
            <a:r>
              <a:rPr lang="zh-CN" altLang="en-US" dirty="0"/>
              <a:t>的光纤损耗：</a:t>
            </a:r>
          </a:p>
          <a:p>
            <a:pPr algn="just" eaLnBrk="1" hangingPunct="1">
              <a:lnSpc>
                <a:spcPct val="120000"/>
              </a:lnSpc>
              <a:spcBef>
                <a:spcPct val="30000"/>
              </a:spcBef>
            </a:pPr>
            <a:r>
              <a:rPr lang="zh-CN" altLang="en-US" dirty="0"/>
              <a:t>          </a:t>
            </a:r>
            <a:r>
              <a:rPr lang="en-US" altLang="zh-CN" dirty="0"/>
              <a:t>1979 </a:t>
            </a:r>
            <a:r>
              <a:rPr lang="zh-CN" altLang="en-US" dirty="0"/>
              <a:t>年是</a:t>
            </a:r>
            <a:r>
              <a:rPr lang="en-US" altLang="zh-CN" dirty="0"/>
              <a:t>0.20 dB/km</a:t>
            </a:r>
            <a:r>
              <a:rPr lang="zh-CN" altLang="en-US" dirty="0"/>
              <a:t>，</a:t>
            </a:r>
            <a:r>
              <a:rPr lang="en-US" altLang="zh-CN" dirty="0"/>
              <a:t>1984</a:t>
            </a:r>
            <a:r>
              <a:rPr lang="zh-CN" altLang="en-US" dirty="0"/>
              <a:t>年是</a:t>
            </a:r>
            <a:r>
              <a:rPr lang="en-US" altLang="zh-CN" dirty="0"/>
              <a:t>0.157 dB/km</a:t>
            </a:r>
            <a:r>
              <a:rPr lang="zh-CN" altLang="en-US" dirty="0"/>
              <a:t>，</a:t>
            </a:r>
            <a:r>
              <a:rPr lang="en-US" altLang="zh-CN" dirty="0"/>
              <a:t>1986 </a:t>
            </a:r>
            <a:r>
              <a:rPr lang="zh-CN" altLang="en-US" dirty="0"/>
              <a:t>年是</a:t>
            </a:r>
            <a:r>
              <a:rPr lang="en-US" altLang="zh-CN" dirty="0"/>
              <a:t>0.154 dB/km</a:t>
            </a:r>
            <a:r>
              <a:rPr lang="zh-CN" altLang="en-US" dirty="0"/>
              <a:t>， 接近了</a:t>
            </a:r>
            <a:r>
              <a:rPr lang="zh-CN" altLang="en-US" b="1" dirty="0"/>
              <a:t>光纤最低损耗的理论极限</a:t>
            </a:r>
            <a:r>
              <a:rPr lang="zh-CN" altLang="en-US" dirty="0"/>
              <a:t>。 </a:t>
            </a:r>
          </a:p>
        </p:txBody>
      </p:sp>
    </p:spTree>
    <p:extLst>
      <p:ext uri="{BB962C8B-B14F-4D97-AF65-F5344CB8AC3E}">
        <p14:creationId xmlns:p14="http://schemas.microsoft.com/office/powerpoint/2010/main" val="324051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81200" y="274639"/>
            <a:ext cx="8229600" cy="706437"/>
          </a:xfrm>
        </p:spPr>
        <p:txBody>
          <a:bodyPr/>
          <a:lstStyle/>
          <a:p>
            <a:pPr eaLnBrk="1" hangingPunct="1"/>
            <a:r>
              <a:rPr lang="zh-CN" altLang="en-US" sz="2800" b="1" dirty="0">
                <a:solidFill>
                  <a:srgbClr val="FF0000"/>
                </a:solidFill>
                <a:latin typeface="华文中宋" pitchFamily="2" charset="-122"/>
                <a:ea typeface="华文中宋" pitchFamily="2" charset="-122"/>
              </a:rPr>
              <a:t>第四节  光纤传感器</a:t>
            </a:r>
          </a:p>
        </p:txBody>
      </p:sp>
      <p:sp>
        <p:nvSpPr>
          <p:cNvPr id="5123" name="Rectangle 3"/>
          <p:cNvSpPr>
            <a:spLocks noGrp="1" noChangeArrowheads="1"/>
          </p:cNvSpPr>
          <p:nvPr>
            <p:ph type="body" sz="half" idx="1"/>
          </p:nvPr>
        </p:nvSpPr>
        <p:spPr>
          <a:xfrm>
            <a:off x="1919289" y="908051"/>
            <a:ext cx="2592387" cy="1008063"/>
          </a:xfrm>
        </p:spPr>
        <p:txBody>
          <a:bodyPr/>
          <a:lstStyle/>
          <a:p>
            <a:pPr eaLnBrk="1" hangingPunct="1">
              <a:lnSpc>
                <a:spcPct val="90000"/>
              </a:lnSpc>
              <a:buFontTx/>
              <a:buNone/>
            </a:pPr>
            <a:r>
              <a:rPr lang="zh-CN" altLang="en-US" sz="2400" b="1" dirty="0">
                <a:latin typeface="华文中宋" pitchFamily="2" charset="-122"/>
                <a:ea typeface="华文中宋" pitchFamily="2" charset="-122"/>
              </a:rPr>
              <a:t>一</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光纤</a:t>
            </a:r>
          </a:p>
          <a:p>
            <a:pPr eaLnBrk="1" hangingPunct="1">
              <a:lnSpc>
                <a:spcPct val="90000"/>
              </a:lnSpc>
              <a:buFontTx/>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1</a:t>
            </a:r>
            <a:r>
              <a:rPr lang="zh-CN" altLang="en-US" sz="2400" b="1" dirty="0">
                <a:latin typeface="华文中宋" pitchFamily="2" charset="-122"/>
                <a:ea typeface="华文中宋" pitchFamily="2" charset="-122"/>
              </a:rPr>
              <a:t>、光纤结构</a:t>
            </a:r>
            <a:endParaRPr lang="zh-CN" altLang="en-US" sz="2400" b="1" baseline="-25000" dirty="0">
              <a:latin typeface="华文中宋" pitchFamily="2" charset="-122"/>
              <a:ea typeface="华文中宋" pitchFamily="2" charset="-122"/>
            </a:endParaRPr>
          </a:p>
        </p:txBody>
      </p:sp>
      <p:graphicFrame>
        <p:nvGraphicFramePr>
          <p:cNvPr id="5124" name="Object 4"/>
          <p:cNvGraphicFramePr>
            <a:graphicFrameLocks noGrp="1" noChangeAspect="1"/>
          </p:cNvGraphicFramePr>
          <p:nvPr>
            <p:ph sz="quarter" idx="2"/>
          </p:nvPr>
        </p:nvGraphicFramePr>
        <p:xfrm>
          <a:off x="2505075" y="3209925"/>
          <a:ext cx="2717800" cy="3276600"/>
        </p:xfrm>
        <a:graphic>
          <a:graphicData uri="http://schemas.openxmlformats.org/presentationml/2006/ole">
            <mc:AlternateContent xmlns:mc="http://schemas.openxmlformats.org/markup-compatibility/2006">
              <mc:Choice xmlns:v="urn:schemas-microsoft-com:vml" Requires="v">
                <p:oleObj spid="_x0000_s115714" name="Visio" r:id="rId3" imgW="1871167" imgH="2256739" progId="Visio.Drawing.11">
                  <p:embed/>
                </p:oleObj>
              </mc:Choice>
              <mc:Fallback>
                <p:oleObj name="Visio" r:id="rId3" imgW="1871167" imgH="225673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075" y="3209925"/>
                        <a:ext cx="2717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p:cNvGraphicFramePr>
            <a:graphicFrameLocks noGrp="1" noChangeAspect="1"/>
          </p:cNvGraphicFramePr>
          <p:nvPr>
            <p:ph sz="quarter" idx="3"/>
          </p:nvPr>
        </p:nvGraphicFramePr>
        <p:xfrm>
          <a:off x="5735639" y="3616325"/>
          <a:ext cx="3792537" cy="2668588"/>
        </p:xfrm>
        <a:graphic>
          <a:graphicData uri="http://schemas.openxmlformats.org/presentationml/2006/ole">
            <mc:AlternateContent xmlns:mc="http://schemas.openxmlformats.org/markup-compatibility/2006">
              <mc:Choice xmlns:v="urn:schemas-microsoft-com:vml" Requires="v">
                <p:oleObj spid="_x0000_s115715" name="Visio" r:id="rId5" imgW="2233574" imgH="1587094" progId="Visio.Drawing.11">
                  <p:embed/>
                </p:oleObj>
              </mc:Choice>
              <mc:Fallback>
                <p:oleObj name="Visio" r:id="rId5" imgW="2233574" imgH="158709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3616325"/>
                        <a:ext cx="3792537" cy="266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26" name="Picture 7" descr="c:\users\yinghai zhang\appdata\roaming\360se6\User Data\temp\u=2346948222,4113627238&amp;fm=23&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3575" y="933450"/>
            <a:ext cx="36703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Box 1"/>
          <p:cNvSpPr txBox="1">
            <a:spLocks noChangeArrowheads="1"/>
          </p:cNvSpPr>
          <p:nvPr/>
        </p:nvSpPr>
        <p:spPr bwMode="auto">
          <a:xfrm>
            <a:off x="3863976" y="40767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华文中宋" pitchFamily="2" charset="-122"/>
                <a:ea typeface="华文中宋" pitchFamily="2" charset="-122"/>
              </a:rPr>
              <a:t>纤芯</a:t>
            </a:r>
          </a:p>
        </p:txBody>
      </p:sp>
      <p:sp>
        <p:nvSpPr>
          <p:cNvPr id="5128" name="TextBox 2"/>
          <p:cNvSpPr txBox="1">
            <a:spLocks noChangeArrowheads="1"/>
          </p:cNvSpPr>
          <p:nvPr/>
        </p:nvSpPr>
        <p:spPr bwMode="auto">
          <a:xfrm>
            <a:off x="3797301" y="4478339"/>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包层</a:t>
            </a:r>
          </a:p>
        </p:txBody>
      </p:sp>
      <p:sp>
        <p:nvSpPr>
          <p:cNvPr id="5129" name="TextBox 8"/>
          <p:cNvSpPr txBox="1">
            <a:spLocks noChangeArrowheads="1"/>
          </p:cNvSpPr>
          <p:nvPr/>
        </p:nvSpPr>
        <p:spPr bwMode="auto">
          <a:xfrm>
            <a:off x="6489701" y="5805489"/>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包层</a:t>
            </a:r>
          </a:p>
        </p:txBody>
      </p:sp>
      <p:sp>
        <p:nvSpPr>
          <p:cNvPr id="5130" name="TextBox 9"/>
          <p:cNvSpPr txBox="1">
            <a:spLocks noChangeArrowheads="1"/>
          </p:cNvSpPr>
          <p:nvPr/>
        </p:nvSpPr>
        <p:spPr bwMode="auto">
          <a:xfrm>
            <a:off x="6427788" y="5300664"/>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华文中宋" pitchFamily="2" charset="-122"/>
                <a:ea typeface="华文中宋" pitchFamily="2" charset="-122"/>
              </a:rPr>
              <a:t>纤芯</a:t>
            </a:r>
          </a:p>
        </p:txBody>
      </p:sp>
      <p:sp>
        <p:nvSpPr>
          <p:cNvPr id="5131" name="TextBox 3"/>
          <p:cNvSpPr txBox="1">
            <a:spLocks noChangeArrowheads="1"/>
          </p:cNvSpPr>
          <p:nvPr/>
        </p:nvSpPr>
        <p:spPr bwMode="auto">
          <a:xfrm>
            <a:off x="1703389" y="1844676"/>
            <a:ext cx="5310187"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纤芯：二氧化硅 </a:t>
            </a:r>
            <a:r>
              <a:rPr lang="en-US" altLang="zh-CN" sz="1800" b="1">
                <a:solidFill>
                  <a:srgbClr val="0000CC"/>
                </a:solidFill>
                <a:latin typeface="华文中宋" pitchFamily="2" charset="-122"/>
                <a:ea typeface="华文中宋" pitchFamily="2" charset="-122"/>
              </a:rPr>
              <a:t>SiO</a:t>
            </a:r>
            <a:r>
              <a:rPr lang="en-US" altLang="zh-CN" sz="1600" b="1">
                <a:solidFill>
                  <a:srgbClr val="0000CC"/>
                </a:solidFill>
                <a:latin typeface="华文中宋" pitchFamily="2" charset="-122"/>
                <a:ea typeface="华文中宋" pitchFamily="2" charset="-122"/>
              </a:rPr>
              <a:t>2  </a:t>
            </a:r>
          </a:p>
          <a:p>
            <a:pPr eaLnBrk="1" hangingPunct="1">
              <a:spcBef>
                <a:spcPct val="0"/>
              </a:spcBef>
              <a:buFontTx/>
              <a:buNone/>
            </a:pPr>
            <a:r>
              <a:rPr lang="en-US" altLang="zh-CN" sz="1600" b="1">
                <a:solidFill>
                  <a:srgbClr val="0000CC"/>
                </a:solidFill>
                <a:latin typeface="华文中宋" pitchFamily="2" charset="-122"/>
                <a:ea typeface="华文中宋" pitchFamily="2" charset="-122"/>
              </a:rPr>
              <a:t>           </a:t>
            </a:r>
            <a:r>
              <a:rPr lang="zh-CN" altLang="en-US" sz="1800" b="1">
                <a:solidFill>
                  <a:srgbClr val="0000CC"/>
                </a:solidFill>
                <a:latin typeface="华文中宋" pitchFamily="2" charset="-122"/>
                <a:ea typeface="华文中宋" pitchFamily="2" charset="-122"/>
              </a:rPr>
              <a:t>折射率较高，掺杂</a:t>
            </a:r>
            <a:r>
              <a:rPr lang="en-US" altLang="zh-CN" sz="1800" b="1">
                <a:solidFill>
                  <a:srgbClr val="0000CC"/>
                </a:solidFill>
                <a:latin typeface="华文中宋" pitchFamily="2" charset="-122"/>
                <a:ea typeface="华文中宋" pitchFamily="2" charset="-122"/>
              </a:rPr>
              <a:t>GeO</a:t>
            </a:r>
            <a:r>
              <a:rPr lang="en-US" altLang="zh-CN" sz="1600" b="1">
                <a:solidFill>
                  <a:srgbClr val="0000CC"/>
                </a:solidFill>
                <a:latin typeface="华文中宋" pitchFamily="2" charset="-122"/>
                <a:ea typeface="华文中宋" pitchFamily="2" charset="-122"/>
              </a:rPr>
              <a:t>2</a:t>
            </a:r>
            <a:r>
              <a:rPr lang="zh-CN" altLang="en-US" sz="1600" b="1">
                <a:solidFill>
                  <a:srgbClr val="0000CC"/>
                </a:solidFill>
                <a:latin typeface="华文中宋" pitchFamily="2" charset="-122"/>
                <a:ea typeface="华文中宋" pitchFamily="2" charset="-122"/>
              </a:rPr>
              <a:t>、</a:t>
            </a:r>
            <a:r>
              <a:rPr lang="en-US" altLang="zh-CN" sz="1800" b="1">
                <a:solidFill>
                  <a:srgbClr val="0000CC"/>
                </a:solidFill>
                <a:latin typeface="华文中宋" pitchFamily="2" charset="-122"/>
                <a:ea typeface="华文中宋" pitchFamily="2" charset="-122"/>
              </a:rPr>
              <a:t>P</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5</a:t>
            </a:r>
            <a:r>
              <a:rPr lang="zh-CN" altLang="en-US" sz="1800" b="1">
                <a:solidFill>
                  <a:srgbClr val="0000CC"/>
                </a:solidFill>
                <a:latin typeface="华文中宋" pitchFamily="2" charset="-122"/>
                <a:ea typeface="华文中宋" pitchFamily="2" charset="-122"/>
              </a:rPr>
              <a:t>提高折射率</a:t>
            </a:r>
            <a:endParaRPr lang="en-US" altLang="zh-CN" sz="1800" b="1">
              <a:solidFill>
                <a:srgbClr val="0000CC"/>
              </a:solidFill>
              <a:latin typeface="华文中宋" pitchFamily="2" charset="-122"/>
              <a:ea typeface="华文中宋" pitchFamily="2" charset="-122"/>
            </a:endParaRPr>
          </a:p>
          <a:p>
            <a:pPr eaLnBrk="1" hangingPunct="1">
              <a:spcBef>
                <a:spcPct val="0"/>
              </a:spcBef>
              <a:buFontTx/>
              <a:buNone/>
            </a:pPr>
            <a:r>
              <a:rPr lang="zh-CN" altLang="en-US" sz="1800" b="1">
                <a:solidFill>
                  <a:srgbClr val="0000CC"/>
                </a:solidFill>
                <a:latin typeface="华文中宋" pitchFamily="2" charset="-122"/>
                <a:ea typeface="华文中宋" pitchFamily="2" charset="-122"/>
              </a:rPr>
              <a:t>包层：二氧化硅 </a:t>
            </a:r>
            <a:r>
              <a:rPr lang="en-US" altLang="zh-CN" sz="1800" b="1">
                <a:solidFill>
                  <a:srgbClr val="0000CC"/>
                </a:solidFill>
                <a:latin typeface="华文中宋" pitchFamily="2" charset="-122"/>
                <a:ea typeface="华文中宋" pitchFamily="2" charset="-122"/>
              </a:rPr>
              <a:t>SiO</a:t>
            </a:r>
            <a:r>
              <a:rPr lang="en-US" altLang="zh-CN" sz="1600" b="1">
                <a:solidFill>
                  <a:srgbClr val="0000CC"/>
                </a:solidFill>
                <a:latin typeface="华文中宋" pitchFamily="2" charset="-122"/>
                <a:ea typeface="华文中宋" pitchFamily="2" charset="-122"/>
              </a:rPr>
              <a:t>2</a:t>
            </a:r>
          </a:p>
          <a:p>
            <a:pPr eaLnBrk="1" hangingPunct="1">
              <a:spcBef>
                <a:spcPct val="0"/>
              </a:spcBef>
              <a:buFontTx/>
              <a:buNone/>
            </a:pPr>
            <a:r>
              <a:rPr lang="en-US" altLang="zh-CN" sz="1600" b="1">
                <a:solidFill>
                  <a:srgbClr val="0000CC"/>
                </a:solidFill>
                <a:latin typeface="华文中宋" pitchFamily="2" charset="-122"/>
                <a:ea typeface="华文中宋" pitchFamily="2" charset="-122"/>
              </a:rPr>
              <a:t>          </a:t>
            </a:r>
            <a:r>
              <a:rPr lang="zh-CN" altLang="en-US" sz="1800" b="1">
                <a:solidFill>
                  <a:srgbClr val="0000CC"/>
                </a:solidFill>
                <a:latin typeface="华文中宋" pitchFamily="2" charset="-122"/>
                <a:ea typeface="华文中宋" pitchFamily="2" charset="-122"/>
              </a:rPr>
              <a:t>小于纤芯折射率，有时掺杂</a:t>
            </a:r>
            <a:r>
              <a:rPr lang="en-US" altLang="zh-CN" sz="1800" b="1">
                <a:solidFill>
                  <a:srgbClr val="0000CC"/>
                </a:solidFill>
                <a:latin typeface="华文中宋" pitchFamily="2" charset="-122"/>
                <a:ea typeface="华文中宋" pitchFamily="2" charset="-122"/>
              </a:rPr>
              <a:t>B</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3</a:t>
            </a:r>
            <a:r>
              <a:rPr lang="zh-CN" altLang="en-US" sz="1800" b="1">
                <a:solidFill>
                  <a:srgbClr val="0000CC"/>
                </a:solidFill>
                <a:latin typeface="华文中宋" pitchFamily="2" charset="-122"/>
                <a:ea typeface="华文中宋" pitchFamily="2" charset="-122"/>
              </a:rPr>
              <a:t>、</a:t>
            </a:r>
            <a:r>
              <a:rPr lang="en-US" altLang="zh-CN" sz="1800" b="1">
                <a:solidFill>
                  <a:srgbClr val="0000CC"/>
                </a:solidFill>
                <a:latin typeface="华文中宋" pitchFamily="2" charset="-122"/>
                <a:ea typeface="华文中宋" pitchFamily="2" charset="-122"/>
              </a:rPr>
              <a:t>Si</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4</a:t>
            </a:r>
            <a:r>
              <a:rPr lang="en-US" altLang="zh-CN" sz="1800" b="1">
                <a:solidFill>
                  <a:srgbClr val="0000CC"/>
                </a:solidFill>
                <a:latin typeface="华文中宋" pitchFamily="2" charset="-122"/>
                <a:ea typeface="华文中宋" pitchFamily="2" charset="-122"/>
              </a:rPr>
              <a:t> </a:t>
            </a:r>
          </a:p>
          <a:p>
            <a:pPr eaLnBrk="1" hangingPunct="1">
              <a:spcBef>
                <a:spcPct val="0"/>
              </a:spcBef>
              <a:buFontTx/>
              <a:buNone/>
            </a:pPr>
            <a:r>
              <a:rPr lang="en-US" altLang="zh-CN" sz="1600" b="1">
                <a:latin typeface="华文中宋" pitchFamily="2" charset="-122"/>
                <a:ea typeface="华文中宋" pitchFamily="2" charset="-122"/>
              </a:rPr>
              <a:t>           </a:t>
            </a:r>
            <a:endParaRPr lang="zh-CN" altLang="en-US" sz="1800" b="1">
              <a:latin typeface="华文中宋" pitchFamily="2" charset="-122"/>
              <a:ea typeface="华文中宋" pitchFamily="2" charset="-122"/>
            </a:endParaRPr>
          </a:p>
        </p:txBody>
      </p:sp>
      <p:sp>
        <p:nvSpPr>
          <p:cNvPr id="5" name="椭圆 4"/>
          <p:cNvSpPr/>
          <p:nvPr/>
        </p:nvSpPr>
        <p:spPr>
          <a:xfrm>
            <a:off x="3648076" y="5989638"/>
            <a:ext cx="995363"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矩形 5"/>
          <p:cNvSpPr/>
          <p:nvPr/>
        </p:nvSpPr>
        <p:spPr>
          <a:xfrm>
            <a:off x="3138489" y="6164264"/>
            <a:ext cx="2016125" cy="174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椭圆 14"/>
          <p:cNvSpPr/>
          <p:nvPr/>
        </p:nvSpPr>
        <p:spPr>
          <a:xfrm>
            <a:off x="3648076" y="6076951"/>
            <a:ext cx="995363" cy="1952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4943475" y="5805488"/>
            <a:ext cx="300038"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矩形 16"/>
          <p:cNvSpPr/>
          <p:nvPr/>
        </p:nvSpPr>
        <p:spPr>
          <a:xfrm>
            <a:off x="2957513" y="5805488"/>
            <a:ext cx="330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2" name="直接连接符 11"/>
          <p:cNvCxnSpPr/>
          <p:nvPr/>
        </p:nvCxnSpPr>
        <p:spPr>
          <a:xfrm>
            <a:off x="3287713" y="4076700"/>
            <a:ext cx="0" cy="22621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43475" y="4149725"/>
            <a:ext cx="0" cy="22606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39" name="TextBox 19"/>
          <p:cNvSpPr txBox="1">
            <a:spLocks noChangeArrowheads="1"/>
          </p:cNvSpPr>
          <p:nvPr/>
        </p:nvSpPr>
        <p:spPr bwMode="auto">
          <a:xfrm>
            <a:off x="1779588" y="6035675"/>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渐变型</a:t>
            </a:r>
          </a:p>
        </p:txBody>
      </p:sp>
      <p:sp>
        <p:nvSpPr>
          <p:cNvPr id="5140" name="TextBox 25"/>
          <p:cNvSpPr txBox="1">
            <a:spLocks noChangeArrowheads="1"/>
          </p:cNvSpPr>
          <p:nvPr/>
        </p:nvSpPr>
        <p:spPr bwMode="auto">
          <a:xfrm>
            <a:off x="1792289" y="548163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阶跃型</a:t>
            </a:r>
          </a:p>
        </p:txBody>
      </p:sp>
    </p:spTree>
    <p:extLst>
      <p:ext uri="{BB962C8B-B14F-4D97-AF65-F5344CB8AC3E}">
        <p14:creationId xmlns:p14="http://schemas.microsoft.com/office/powerpoint/2010/main" val="24020829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695755" y="4931048"/>
            <a:ext cx="10901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涂敷层</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材料：硅酮或丙烯酸盐</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隔离杂光。</a:t>
            </a:r>
          </a:p>
        </p:txBody>
      </p:sp>
      <p:sp>
        <p:nvSpPr>
          <p:cNvPr id="9" name="Text Box 6"/>
          <p:cNvSpPr txBox="1">
            <a:spLocks noChangeArrowheads="1"/>
          </p:cNvSpPr>
          <p:nvPr/>
        </p:nvSpPr>
        <p:spPr bwMode="auto">
          <a:xfrm>
            <a:off x="684767" y="2443582"/>
            <a:ext cx="31670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kumimoji="1" lang="zh-CN" altLang="en-US" sz="2000" b="1" dirty="0">
                <a:latin typeface="Times New Roman" panose="02020603050405020304" pitchFamily="18" charset="0"/>
              </a:rPr>
              <a:t>主体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纤芯与包层</a:t>
            </a:r>
          </a:p>
        </p:txBody>
      </p:sp>
      <p:sp>
        <p:nvSpPr>
          <p:cNvPr id="10" name="Text Box 7"/>
          <p:cNvSpPr txBox="1">
            <a:spLocks noChangeArrowheads="1"/>
          </p:cNvSpPr>
          <p:nvPr/>
        </p:nvSpPr>
        <p:spPr bwMode="auto">
          <a:xfrm>
            <a:off x="684767" y="709612"/>
            <a:ext cx="2994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对称柱体光学纤维</a:t>
            </a:r>
          </a:p>
        </p:txBody>
      </p:sp>
      <p:sp>
        <p:nvSpPr>
          <p:cNvPr id="12" name="Text Box 9"/>
          <p:cNvSpPr txBox="1">
            <a:spLocks noChangeArrowheads="1"/>
          </p:cNvSpPr>
          <p:nvPr/>
        </p:nvSpPr>
        <p:spPr bwMode="auto">
          <a:xfrm>
            <a:off x="684766" y="3504546"/>
            <a:ext cx="111702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latin typeface="Times New Roman" panose="02020603050405020304" pitchFamily="18" charset="0"/>
              </a:rPr>
              <a:t>纤芯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石英玻璃；直径：</a:t>
            </a:r>
            <a:r>
              <a:rPr kumimoji="1" lang="en-US" altLang="zh-CN" sz="2000" b="1" dirty="0">
                <a:latin typeface="Times New Roman" panose="02020603050405020304" pitchFamily="18" charset="0"/>
              </a:rPr>
              <a:t>5~75μm</a:t>
            </a:r>
            <a:r>
              <a:rPr kumimoji="1" lang="zh-CN" altLang="en-US" sz="2000" b="1" dirty="0">
                <a:latin typeface="Times New Roman" panose="02020603050405020304" pitchFamily="18" charset="0"/>
              </a:rPr>
              <a:t>；材料：二氧化硅（主体），掺杂其他微量元素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提高折射率</a:t>
            </a:r>
          </a:p>
        </p:txBody>
      </p:sp>
      <p:graphicFrame>
        <p:nvGraphicFramePr>
          <p:cNvPr id="13" name="Object 10"/>
          <p:cNvGraphicFramePr>
            <a:graphicFrameLocks noChangeAspect="1"/>
          </p:cNvGraphicFramePr>
          <p:nvPr>
            <p:extLst>
              <p:ext uri="{D42A27DB-BD31-4B8C-83A1-F6EECF244321}">
                <p14:modId xmlns:p14="http://schemas.microsoft.com/office/powerpoint/2010/main" val="3768495043"/>
              </p:ext>
            </p:extLst>
          </p:nvPr>
        </p:nvGraphicFramePr>
        <p:xfrm>
          <a:off x="6587331" y="242093"/>
          <a:ext cx="4751387" cy="3236913"/>
        </p:xfrm>
        <a:graphic>
          <a:graphicData uri="http://schemas.openxmlformats.org/presentationml/2006/ole">
            <mc:AlternateContent xmlns:mc="http://schemas.openxmlformats.org/markup-compatibility/2006">
              <mc:Choice xmlns:v="urn:schemas-microsoft-com:vml" Requires="v">
                <p:oleObj spid="_x0000_s116738" name="BMP 图像" r:id="rId3" imgW="3648240" imgH="2486160" progId="Paint.Picture">
                  <p:embed/>
                </p:oleObj>
              </mc:Choice>
              <mc:Fallback>
                <p:oleObj name="BMP 图像" r:id="rId3" imgW="3648240" imgH="2486160" progId="Paint.Picture">
                  <p:embed/>
                  <p:pic>
                    <p:nvPicPr>
                      <p:cNvPr id="38922" name="Object 10"/>
                      <p:cNvPicPr>
                        <a:picLocks noChangeAspect="1" noChangeArrowheads="1"/>
                      </p:cNvPicPr>
                      <p:nvPr/>
                    </p:nvPicPr>
                    <p:blipFill>
                      <a:blip r:embed="rId4"/>
                      <a:srcRect/>
                      <a:stretch>
                        <a:fillRect/>
                      </a:stretch>
                    </p:blipFill>
                    <p:spPr bwMode="auto">
                      <a:xfrm>
                        <a:off x="6587331" y="242093"/>
                        <a:ext cx="4751387" cy="323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11"/>
          <p:cNvSpPr txBox="1">
            <a:spLocks noChangeArrowheads="1"/>
          </p:cNvSpPr>
          <p:nvPr/>
        </p:nvSpPr>
        <p:spPr bwMode="auto">
          <a:xfrm>
            <a:off x="684767" y="1860550"/>
            <a:ext cx="3455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纤芯、包层、涂敷层、护套</a:t>
            </a:r>
          </a:p>
        </p:txBody>
      </p:sp>
      <p:sp>
        <p:nvSpPr>
          <p:cNvPr id="15" name="Text Box 12"/>
          <p:cNvSpPr txBox="1">
            <a:spLocks noChangeArrowheads="1"/>
          </p:cNvSpPr>
          <p:nvPr/>
        </p:nvSpPr>
        <p:spPr bwMode="auto">
          <a:xfrm>
            <a:off x="1846693" y="1299428"/>
            <a:ext cx="2520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多层介质结构</a:t>
            </a:r>
          </a:p>
        </p:txBody>
      </p:sp>
      <p:sp>
        <p:nvSpPr>
          <p:cNvPr id="16" name="Text Box 13"/>
          <p:cNvSpPr txBox="1">
            <a:spLocks noChangeArrowheads="1"/>
          </p:cNvSpPr>
          <p:nvPr/>
        </p:nvSpPr>
        <p:spPr bwMode="auto">
          <a:xfrm>
            <a:off x="684767" y="4305439"/>
            <a:ext cx="112244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latin typeface="Times New Roman" panose="02020603050405020304" pitchFamily="18" charset="0"/>
              </a:rPr>
              <a:t>包层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直径：</a:t>
            </a:r>
            <a:r>
              <a:rPr kumimoji="1" lang="en-US" altLang="zh-CN" sz="2000" b="1" dirty="0">
                <a:latin typeface="Times New Roman" panose="02020603050405020304" pitchFamily="18" charset="0"/>
              </a:rPr>
              <a:t>100~200μm</a:t>
            </a:r>
            <a:r>
              <a:rPr kumimoji="1" lang="zh-CN" altLang="en-US" sz="2000" b="1" dirty="0">
                <a:latin typeface="Times New Roman" panose="02020603050405020304" pitchFamily="18" charset="0"/>
              </a:rPr>
              <a:t>；材料：二氧化硅（主体）</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折射率略低于纤芯。</a:t>
            </a:r>
          </a:p>
        </p:txBody>
      </p:sp>
      <p:sp>
        <p:nvSpPr>
          <p:cNvPr id="17" name="Rectangle 14"/>
          <p:cNvSpPr>
            <a:spLocks noChangeArrowheads="1"/>
          </p:cNvSpPr>
          <p:nvPr/>
        </p:nvSpPr>
        <p:spPr bwMode="auto">
          <a:xfrm>
            <a:off x="684767" y="5487132"/>
            <a:ext cx="10856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护套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材料</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尼龙</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其他有机材料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提高机械强度，保护光纤</a:t>
            </a:r>
          </a:p>
        </p:txBody>
      </p:sp>
      <p:sp>
        <p:nvSpPr>
          <p:cNvPr id="18" name="Rectangle 15"/>
          <p:cNvSpPr>
            <a:spLocks noChangeArrowheads="1"/>
          </p:cNvSpPr>
          <p:nvPr/>
        </p:nvSpPr>
        <p:spPr bwMode="auto">
          <a:xfrm>
            <a:off x="684767" y="5987396"/>
            <a:ext cx="652777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特殊场合：没有涂敷层和护套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裸纤</a:t>
            </a:r>
          </a:p>
        </p:txBody>
      </p:sp>
    </p:spTree>
    <p:extLst>
      <p:ext uri="{BB962C8B-B14F-4D97-AF65-F5344CB8AC3E}">
        <p14:creationId xmlns:p14="http://schemas.microsoft.com/office/powerpoint/2010/main" val="429211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heckerboard(across)">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utoUpdateAnimBg="0"/>
      <p:bldP spid="10" grpId="0" autoUpdateAnimBg="0"/>
      <p:bldP spid="12" grpId="0" autoUpdateAnimBg="0"/>
      <p:bldP spid="14" grpId="0" autoUpdateAnimBg="0"/>
      <p:bldP spid="15" grpId="0" autoUpdateAnimBg="0"/>
      <p:bldP spid="16" grpId="0" autoUpdateAnimBg="0"/>
      <p:bldP spid="17" grpId="0"/>
      <p:bldP spid="18"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19288" y="260351"/>
            <a:ext cx="3683000" cy="777875"/>
          </a:xfrm>
        </p:spPr>
        <p:txBody>
          <a:bodyPr/>
          <a:lstStyle/>
          <a:p>
            <a:pPr eaLnBrk="1" hangingPunct="1"/>
            <a:r>
              <a:rPr lang="en-US" altLang="zh-CN" sz="2800" b="1">
                <a:latin typeface="华文中宋" pitchFamily="2" charset="-122"/>
                <a:ea typeface="华文中宋" pitchFamily="2" charset="-122"/>
              </a:rPr>
              <a:t>2</a:t>
            </a:r>
            <a:r>
              <a:rPr lang="zh-CN" altLang="en-US" sz="2800" b="1">
                <a:latin typeface="华文中宋" pitchFamily="2" charset="-122"/>
                <a:ea typeface="华文中宋" pitchFamily="2" charset="-122"/>
              </a:rPr>
              <a:t>、光在光纤中的传播</a:t>
            </a:r>
          </a:p>
        </p:txBody>
      </p:sp>
      <p:graphicFrame>
        <p:nvGraphicFramePr>
          <p:cNvPr id="6147" name="Object 3"/>
          <p:cNvGraphicFramePr>
            <a:graphicFrameLocks noGrp="1" noChangeAspect="1"/>
          </p:cNvGraphicFramePr>
          <p:nvPr>
            <p:ph sz="half" idx="1"/>
          </p:nvPr>
        </p:nvGraphicFramePr>
        <p:xfrm>
          <a:off x="1847850" y="1341439"/>
          <a:ext cx="3943350" cy="2078037"/>
        </p:xfrm>
        <a:graphic>
          <a:graphicData uri="http://schemas.openxmlformats.org/presentationml/2006/ole">
            <mc:AlternateContent xmlns:mc="http://schemas.openxmlformats.org/markup-compatibility/2006">
              <mc:Choice xmlns:v="urn:schemas-microsoft-com:vml" Requires="v">
                <p:oleObj spid="_x0000_s117762" name="Visio" r:id="rId3" imgW="2665095" imgH="1405128" progId="Visio.Drawing.11">
                  <p:embed/>
                </p:oleObj>
              </mc:Choice>
              <mc:Fallback>
                <p:oleObj name="Visio" r:id="rId3" imgW="2665095" imgH="140512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1341439"/>
                        <a:ext cx="3943350" cy="207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4"/>
          <p:cNvGraphicFramePr>
            <a:graphicFrameLocks noGrp="1" noChangeAspect="1"/>
          </p:cNvGraphicFramePr>
          <p:nvPr>
            <p:ph sz="half" idx="2"/>
          </p:nvPr>
        </p:nvGraphicFramePr>
        <p:xfrm>
          <a:off x="5664201" y="1268413"/>
          <a:ext cx="5083175" cy="1365250"/>
        </p:xfrm>
        <a:graphic>
          <a:graphicData uri="http://schemas.openxmlformats.org/presentationml/2006/ole">
            <mc:AlternateContent xmlns:mc="http://schemas.openxmlformats.org/markup-compatibility/2006">
              <mc:Choice xmlns:v="urn:schemas-microsoft-com:vml" Requires="v">
                <p:oleObj spid="_x0000_s117763" name="Visio" r:id="rId5" imgW="3637788" imgH="1020166" progId="Visio.Drawing.11">
                  <p:embed/>
                </p:oleObj>
              </mc:Choice>
              <mc:Fallback>
                <p:oleObj name="Visio" r:id="rId5" imgW="3637788" imgH="102016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1" y="1268413"/>
                        <a:ext cx="5083175"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9" name="TextBox 1"/>
          <p:cNvSpPr txBox="1">
            <a:spLocks noChangeArrowheads="1"/>
          </p:cNvSpPr>
          <p:nvPr/>
        </p:nvSpPr>
        <p:spPr bwMode="auto">
          <a:xfrm>
            <a:off x="5375275" y="476251"/>
            <a:ext cx="221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（几何光学描述）</a:t>
            </a:r>
          </a:p>
        </p:txBody>
      </p:sp>
      <p:sp>
        <p:nvSpPr>
          <p:cNvPr id="6150" name="TextBox 2"/>
          <p:cNvSpPr txBox="1">
            <a:spLocks noChangeArrowheads="1"/>
          </p:cNvSpPr>
          <p:nvPr/>
        </p:nvSpPr>
        <p:spPr bwMode="auto">
          <a:xfrm>
            <a:off x="2063751" y="4221163"/>
            <a:ext cx="8405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solidFill>
                  <a:srgbClr val="0000CC"/>
                </a:solidFill>
                <a:latin typeface="华文中宋" pitchFamily="2" charset="-122"/>
                <a:ea typeface="华文中宋" pitchFamily="2" charset="-122"/>
              </a:rPr>
              <a:t>斯涅耳定律：</a:t>
            </a:r>
            <a:r>
              <a:rPr lang="zh-CN" altLang="en-US" sz="2000" b="1" dirty="0">
                <a:latin typeface="华文中宋" pitchFamily="2" charset="-122"/>
                <a:ea typeface="华文中宋" pitchFamily="2" charset="-122"/>
              </a:rPr>
              <a:t>在不同折射率的界面上入射角与折射角的关系</a:t>
            </a:r>
            <a:r>
              <a:rPr lang="en-US" altLang="zh-CN" sz="2000" b="1" dirty="0">
                <a:latin typeface="华文中宋" pitchFamily="2" charset="-122"/>
                <a:ea typeface="华文中宋" pitchFamily="2" charset="-122"/>
              </a:rPr>
              <a:t>                   </a:t>
            </a:r>
            <a:endParaRPr lang="zh-CN" altLang="en-US" sz="2000" b="1" dirty="0">
              <a:latin typeface="华文中宋" pitchFamily="2" charset="-122"/>
              <a:ea typeface="华文中宋" pitchFamily="2" charset="-122"/>
            </a:endParaRPr>
          </a:p>
        </p:txBody>
      </p:sp>
      <p:graphicFrame>
        <p:nvGraphicFramePr>
          <p:cNvPr id="6151" name="Object 8"/>
          <p:cNvGraphicFramePr>
            <a:graphicFrameLocks noChangeAspect="1"/>
          </p:cNvGraphicFramePr>
          <p:nvPr/>
        </p:nvGraphicFramePr>
        <p:xfrm>
          <a:off x="3719514" y="4724401"/>
          <a:ext cx="2808287" cy="555625"/>
        </p:xfrm>
        <a:graphic>
          <a:graphicData uri="http://schemas.openxmlformats.org/presentationml/2006/ole">
            <mc:AlternateContent xmlns:mc="http://schemas.openxmlformats.org/markup-compatibility/2006">
              <mc:Choice xmlns:v="urn:schemas-microsoft-com:vml" Requires="v">
                <p:oleObj spid="_x0000_s117764" name="Equation" r:id="rId7" imgW="1155700" imgH="228600" progId="Equation.DSMT4">
                  <p:embed/>
                </p:oleObj>
              </mc:Choice>
              <mc:Fallback>
                <p:oleObj name="Equation" r:id="rId7" imgW="1155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4" y="4724401"/>
                        <a:ext cx="2808287"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8" name="Object 16"/>
          <p:cNvGraphicFramePr>
            <a:graphicFrameLocks noChangeAspect="1"/>
          </p:cNvGraphicFramePr>
          <p:nvPr/>
        </p:nvGraphicFramePr>
        <p:xfrm>
          <a:off x="6672263" y="4724400"/>
          <a:ext cx="336550" cy="503238"/>
        </p:xfrm>
        <a:graphic>
          <a:graphicData uri="http://schemas.openxmlformats.org/presentationml/2006/ole">
            <mc:AlternateContent xmlns:mc="http://schemas.openxmlformats.org/markup-compatibility/2006">
              <mc:Choice xmlns:v="urn:schemas-microsoft-com:vml" Requires="v">
                <p:oleObj spid="_x0000_s117765" name="Equation" r:id="rId9" imgW="152334" imgH="228501" progId="Equation.DSMT4">
                  <p:embed/>
                </p:oleObj>
              </mc:Choice>
              <mc:Fallback>
                <p:oleObj name="Equation" r:id="rId9" imgW="152334"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2263" y="4724400"/>
                        <a:ext cx="33655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9" name="Object 17"/>
          <p:cNvGraphicFramePr>
            <a:graphicFrameLocks noChangeAspect="1"/>
          </p:cNvGraphicFramePr>
          <p:nvPr/>
        </p:nvGraphicFramePr>
        <p:xfrm>
          <a:off x="8040689" y="4724401"/>
          <a:ext cx="365125" cy="504825"/>
        </p:xfrm>
        <a:graphic>
          <a:graphicData uri="http://schemas.openxmlformats.org/presentationml/2006/ole">
            <mc:AlternateContent xmlns:mc="http://schemas.openxmlformats.org/markup-compatibility/2006">
              <mc:Choice xmlns:v="urn:schemas-microsoft-com:vml" Requires="v">
                <p:oleObj spid="_x0000_s117766" name="Equation" r:id="rId11" imgW="165028" imgH="228501" progId="Equation.DSMT4">
                  <p:embed/>
                </p:oleObj>
              </mc:Choice>
              <mc:Fallback>
                <p:oleObj name="Equation" r:id="rId11" imgW="165028"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40689" y="4724401"/>
                        <a:ext cx="3651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0" name="Text Box 18"/>
          <p:cNvSpPr txBox="1">
            <a:spLocks noChangeArrowheads="1"/>
          </p:cNvSpPr>
          <p:nvPr/>
        </p:nvSpPr>
        <p:spPr bwMode="auto">
          <a:xfrm>
            <a:off x="6888163" y="4797425"/>
            <a:ext cx="2533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为入射角；    为折射角</a:t>
            </a:r>
            <a:endParaRPr lang="en-US" altLang="zh-CN" sz="1800" b="1"/>
          </a:p>
        </p:txBody>
      </p:sp>
      <p:graphicFrame>
        <p:nvGraphicFramePr>
          <p:cNvPr id="6161" name="Object 19"/>
          <p:cNvGraphicFramePr>
            <a:graphicFrameLocks noChangeAspect="1"/>
          </p:cNvGraphicFramePr>
          <p:nvPr/>
        </p:nvGraphicFramePr>
        <p:xfrm>
          <a:off x="3719513" y="5508626"/>
          <a:ext cx="6121400" cy="1349375"/>
        </p:xfrm>
        <a:graphic>
          <a:graphicData uri="http://schemas.openxmlformats.org/presentationml/2006/ole">
            <mc:AlternateContent xmlns:mc="http://schemas.openxmlformats.org/markup-compatibility/2006">
              <mc:Choice xmlns:v="urn:schemas-microsoft-com:vml" Requires="v">
                <p:oleObj spid="_x0000_s117767" name="Equation" r:id="rId13" imgW="2997200" imgH="660400" progId="Equation.DSMT4">
                  <p:embed/>
                </p:oleObj>
              </mc:Choice>
              <mc:Fallback>
                <p:oleObj name="Equation" r:id="rId13" imgW="2997200" imgH="6604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19513" y="5508626"/>
                        <a:ext cx="6121400"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2" name="Text Box 20"/>
          <p:cNvSpPr txBox="1">
            <a:spLocks noChangeArrowheads="1"/>
          </p:cNvSpPr>
          <p:nvPr/>
        </p:nvSpPr>
        <p:spPr bwMode="auto">
          <a:xfrm>
            <a:off x="2279650" y="54451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ea typeface="华文中宋" pitchFamily="2" charset="-122"/>
              </a:rPr>
              <a:t>全反射：</a:t>
            </a:r>
          </a:p>
        </p:txBody>
      </p:sp>
      <p:sp>
        <p:nvSpPr>
          <p:cNvPr id="6163" name="Line 21"/>
          <p:cNvSpPr>
            <a:spLocks noChangeShapeType="1"/>
          </p:cNvSpPr>
          <p:nvPr/>
        </p:nvSpPr>
        <p:spPr bwMode="auto">
          <a:xfrm>
            <a:off x="3216275" y="2997201"/>
            <a:ext cx="287338" cy="730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弧形 1"/>
          <p:cNvSpPr/>
          <p:nvPr/>
        </p:nvSpPr>
        <p:spPr>
          <a:xfrm rot="20141496">
            <a:off x="3438526" y="1855788"/>
            <a:ext cx="511175" cy="493712"/>
          </a:xfrm>
          <a:prstGeom prst="arc">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14918456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703389" y="836613"/>
            <a:ext cx="2098675" cy="576262"/>
          </a:xfrm>
        </p:spPr>
        <p:txBody>
          <a:bodyPr>
            <a:normAutofit fontScale="90000"/>
          </a:bodyPr>
          <a:lstStyle/>
          <a:p>
            <a:pPr eaLnBrk="1" hangingPunct="1"/>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）数值孔径</a:t>
            </a:r>
            <a:r>
              <a:rPr lang="zh-CN" altLang="en-US" sz="2400"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NA</a:t>
            </a:r>
            <a:r>
              <a:rPr lang="zh-CN" altLang="en-US" sz="2400" b="1">
                <a:solidFill>
                  <a:srgbClr val="0000CC"/>
                </a:solidFill>
                <a:latin typeface="华文中宋" pitchFamily="2" charset="-122"/>
                <a:ea typeface="华文中宋" pitchFamily="2" charset="-122"/>
              </a:rPr>
              <a:t>：</a:t>
            </a:r>
          </a:p>
        </p:txBody>
      </p:sp>
      <p:pic>
        <p:nvPicPr>
          <p:cNvPr id="7171" name="Picture 3" descr="绘图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1" y="2708276"/>
            <a:ext cx="6913563"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5"/>
          <p:cNvSpPr txBox="1">
            <a:spLocks noChangeArrowheads="1"/>
          </p:cNvSpPr>
          <p:nvPr/>
        </p:nvSpPr>
        <p:spPr bwMode="auto">
          <a:xfrm>
            <a:off x="5519738" y="6338888"/>
            <a:ext cx="51482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dirty="0">
                <a:latin typeface="Tahoma" pitchFamily="34" charset="0"/>
                <a:ea typeface="Arial Unicode MS" pitchFamily="34" charset="-122"/>
                <a:cs typeface="Arial Unicode MS" pitchFamily="34" charset="-122"/>
              </a:rPr>
              <a:t>NA: Numerical Aperture</a:t>
            </a:r>
          </a:p>
        </p:txBody>
      </p:sp>
      <p:sp>
        <p:nvSpPr>
          <p:cNvPr id="7173" name="Line 6"/>
          <p:cNvSpPr>
            <a:spLocks noChangeShapeType="1"/>
          </p:cNvSpPr>
          <p:nvPr/>
        </p:nvSpPr>
        <p:spPr bwMode="auto">
          <a:xfrm flipV="1">
            <a:off x="4295775" y="3357564"/>
            <a:ext cx="863600" cy="1800225"/>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4" name="Line 7"/>
          <p:cNvSpPr>
            <a:spLocks noChangeShapeType="1"/>
          </p:cNvSpPr>
          <p:nvPr/>
        </p:nvSpPr>
        <p:spPr bwMode="auto">
          <a:xfrm flipV="1">
            <a:off x="5159375" y="2565400"/>
            <a:ext cx="0" cy="107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 name="Line 8"/>
          <p:cNvSpPr>
            <a:spLocks noChangeShapeType="1"/>
          </p:cNvSpPr>
          <p:nvPr/>
        </p:nvSpPr>
        <p:spPr bwMode="auto">
          <a:xfrm flipV="1">
            <a:off x="5159376" y="3149600"/>
            <a:ext cx="360363" cy="21590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6" name="Text Box 9"/>
          <p:cNvSpPr txBox="1">
            <a:spLocks noChangeArrowheads="1"/>
          </p:cNvSpPr>
          <p:nvPr/>
        </p:nvSpPr>
        <p:spPr bwMode="auto">
          <a:xfrm>
            <a:off x="2495550" y="5300664"/>
            <a:ext cx="55641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t>定义：</a:t>
            </a:r>
            <a:r>
              <a:rPr lang="en-US" altLang="zh-CN" sz="2400" b="1" dirty="0">
                <a:cs typeface="Arial" charset="0"/>
              </a:rPr>
              <a:t> </a:t>
            </a:r>
          </a:p>
          <a:p>
            <a:pPr eaLnBrk="1" hangingPunct="1">
              <a:spcBef>
                <a:spcPct val="0"/>
              </a:spcBef>
              <a:buFontTx/>
              <a:buNone/>
            </a:pPr>
            <a:r>
              <a:rPr lang="en-US" altLang="zh-CN" sz="2400" b="1" dirty="0">
                <a:cs typeface="Arial" charset="0"/>
              </a:rPr>
              <a:t>       </a:t>
            </a:r>
          </a:p>
          <a:p>
            <a:pPr eaLnBrk="1" hangingPunct="1">
              <a:spcBef>
                <a:spcPct val="0"/>
              </a:spcBef>
              <a:buFontTx/>
              <a:buNone/>
            </a:pPr>
            <a:r>
              <a:rPr lang="en-US" altLang="zh-CN" sz="2400" b="1" dirty="0">
                <a:cs typeface="Arial" charset="0"/>
              </a:rPr>
              <a:t>NA</a:t>
            </a:r>
            <a:r>
              <a:rPr lang="zh-CN" altLang="en-US" sz="2400" b="1" dirty="0">
                <a:cs typeface="Arial" charset="0"/>
              </a:rPr>
              <a:t>越大      </a:t>
            </a:r>
            <a:r>
              <a:rPr lang="zh-CN" altLang="el-GR" sz="2400" b="1" dirty="0">
                <a:cs typeface="Arial" charset="0"/>
              </a:rPr>
              <a:t>越大，进入光</a:t>
            </a:r>
            <a:r>
              <a:rPr lang="zh-CN" altLang="en-US" sz="2400" b="1" dirty="0">
                <a:cs typeface="Arial" charset="0"/>
              </a:rPr>
              <a:t>纤</a:t>
            </a:r>
            <a:r>
              <a:rPr lang="zh-CN" altLang="el-GR" sz="2400" b="1" dirty="0">
                <a:cs typeface="Arial" charset="0"/>
              </a:rPr>
              <a:t>的的光越多</a:t>
            </a:r>
            <a:endParaRPr lang="el-GR" altLang="zh-CN" sz="2400" b="1" dirty="0">
              <a:cs typeface="Arial" charset="0"/>
            </a:endParaRPr>
          </a:p>
        </p:txBody>
      </p:sp>
      <p:sp>
        <p:nvSpPr>
          <p:cNvPr id="7177" name="Text Box 10"/>
          <p:cNvSpPr txBox="1">
            <a:spLocks noChangeArrowheads="1"/>
          </p:cNvSpPr>
          <p:nvPr/>
        </p:nvSpPr>
        <p:spPr bwMode="auto">
          <a:xfrm>
            <a:off x="1919288" y="260351"/>
            <a:ext cx="3960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dirty="0">
                <a:latin typeface="华文中宋" pitchFamily="2" charset="-122"/>
                <a:ea typeface="华文中宋" pitchFamily="2" charset="-122"/>
              </a:rPr>
              <a:t>3</a:t>
            </a:r>
            <a:r>
              <a:rPr lang="zh-CN" altLang="en-US" sz="2800" b="1" dirty="0">
                <a:latin typeface="华文中宋" pitchFamily="2" charset="-122"/>
                <a:ea typeface="华文中宋" pitchFamily="2" charset="-122"/>
              </a:rPr>
              <a:t>、光线的几个重要参数</a:t>
            </a:r>
            <a:endParaRPr lang="en-US" altLang="zh-CN" sz="2800" b="1" dirty="0">
              <a:latin typeface="华文中宋" pitchFamily="2" charset="-122"/>
              <a:ea typeface="华文中宋" pitchFamily="2" charset="-122"/>
            </a:endParaRPr>
          </a:p>
        </p:txBody>
      </p:sp>
      <p:graphicFrame>
        <p:nvGraphicFramePr>
          <p:cNvPr id="7178" name="Object 4"/>
          <p:cNvGraphicFramePr>
            <a:graphicFrameLocks noChangeAspect="1"/>
          </p:cNvGraphicFramePr>
          <p:nvPr/>
        </p:nvGraphicFramePr>
        <p:xfrm>
          <a:off x="3988593" y="779463"/>
          <a:ext cx="6291262" cy="1306512"/>
        </p:xfrm>
        <a:graphic>
          <a:graphicData uri="http://schemas.openxmlformats.org/presentationml/2006/ole">
            <mc:AlternateContent xmlns:mc="http://schemas.openxmlformats.org/markup-compatibility/2006">
              <mc:Choice xmlns:v="urn:schemas-microsoft-com:vml" Requires="v">
                <p:oleObj spid="_x0000_s118786" name="Equation" r:id="rId4" imgW="3238500" imgH="673100" progId="Equation.DSMT4">
                  <p:embed/>
                </p:oleObj>
              </mc:Choice>
              <mc:Fallback>
                <p:oleObj name="Equation" r:id="rId4" imgW="3238500" imgH="673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8593" y="779463"/>
                        <a:ext cx="6291262"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9" name="Object 13"/>
          <p:cNvGraphicFramePr>
            <a:graphicFrameLocks noChangeAspect="1"/>
          </p:cNvGraphicFramePr>
          <p:nvPr/>
        </p:nvGraphicFramePr>
        <p:xfrm>
          <a:off x="3359150" y="5157789"/>
          <a:ext cx="3563938" cy="719137"/>
        </p:xfrm>
        <a:graphic>
          <a:graphicData uri="http://schemas.openxmlformats.org/presentationml/2006/ole">
            <mc:AlternateContent xmlns:mc="http://schemas.openxmlformats.org/markup-compatibility/2006">
              <mc:Choice xmlns:v="urn:schemas-microsoft-com:vml" Requires="v">
                <p:oleObj spid="_x0000_s118787" name="Equation" r:id="rId6" imgW="1447172" imgH="291973" progId="Equation.DSMT4">
                  <p:embed/>
                </p:oleObj>
              </mc:Choice>
              <mc:Fallback>
                <p:oleObj name="Equation" r:id="rId6" imgW="1447172" imgH="29197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9150" y="5157789"/>
                        <a:ext cx="3563938"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0" name="Object 14"/>
          <p:cNvGraphicFramePr>
            <a:graphicFrameLocks noChangeAspect="1"/>
          </p:cNvGraphicFramePr>
          <p:nvPr/>
        </p:nvGraphicFramePr>
        <p:xfrm>
          <a:off x="3648075" y="6021389"/>
          <a:ext cx="419100" cy="503237"/>
        </p:xfrm>
        <a:graphic>
          <a:graphicData uri="http://schemas.openxmlformats.org/presentationml/2006/ole">
            <mc:AlternateContent xmlns:mc="http://schemas.openxmlformats.org/markup-compatibility/2006">
              <mc:Choice xmlns:v="urn:schemas-microsoft-com:vml" Requires="v">
                <p:oleObj spid="_x0000_s118788" name="Equation" r:id="rId8" imgW="190500" imgH="228600" progId="Equation.DSMT4">
                  <p:embed/>
                </p:oleObj>
              </mc:Choice>
              <mc:Fallback>
                <p:oleObj name="Equation" r:id="rId8" imgW="1905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075" y="6021389"/>
                        <a:ext cx="4191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等腰三角形 1"/>
          <p:cNvSpPr/>
          <p:nvPr/>
        </p:nvSpPr>
        <p:spPr>
          <a:xfrm rot="5400000">
            <a:off x="2456657" y="3113882"/>
            <a:ext cx="3063875" cy="1741488"/>
          </a:xfrm>
          <a:prstGeom prst="triangle">
            <a:avLst/>
          </a:prstGeom>
          <a:solidFill>
            <a:schemeClr val="accent1">
              <a:lumMod val="9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椭圆 2"/>
          <p:cNvSpPr/>
          <p:nvPr/>
        </p:nvSpPr>
        <p:spPr>
          <a:xfrm>
            <a:off x="2646363" y="2525713"/>
            <a:ext cx="914400" cy="2919412"/>
          </a:xfrm>
          <a:prstGeom prst="ellipse">
            <a:avLst/>
          </a:prstGeom>
          <a:solidFill>
            <a:srgbClr val="66CCFF">
              <a:alpha val="26000"/>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1110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2063552" y="692697"/>
            <a:ext cx="4392488" cy="5222875"/>
          </a:xfrm>
        </p:spPr>
        <p:txBody>
          <a:bodyPr>
            <a:normAutofit lnSpcReduction="10000"/>
          </a:bodyPr>
          <a:lstStyle/>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电光效应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磁光效应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电磁效应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热电效应、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热释电效应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压电效应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压阻效应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约瑟夫效应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Josephson)(</a:t>
            </a:r>
            <a:r>
              <a:rPr lang="zh-CN" altLang="en-US" sz="2400" b="1" dirty="0">
                <a:latin typeface="微软雅黑" panose="020B0503020204020204" pitchFamily="34" charset="-122"/>
                <a:ea typeface="微软雅黑" panose="020B0503020204020204" pitchFamily="34" charset="-122"/>
              </a:rPr>
              <a:t>量子干涉效应）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多普勒效应</a:t>
            </a:r>
          </a:p>
          <a:p>
            <a:pPr eaLnBrk="1" hangingPunct="1">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6528048" y="692696"/>
            <a:ext cx="3754760" cy="57023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声电、</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声光效应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声多普勒效应</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放射线效应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击波（冲击波）效应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吸附效应（表面场效应）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与化学有关效应：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克顿效应（旋光性物质）</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中盐效应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饱和效应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电泳效应</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p>
          <a:p>
            <a:pPr>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48321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5" name="Object 4"/>
          <p:cNvGraphicFramePr>
            <a:graphicFrameLocks noGrp="1" noChangeAspect="1"/>
          </p:cNvGraphicFramePr>
          <p:nvPr>
            <p:ph sz="quarter" idx="3"/>
          </p:nvPr>
        </p:nvGraphicFramePr>
        <p:xfrm>
          <a:off x="4151314" y="1052513"/>
          <a:ext cx="333375" cy="520700"/>
        </p:xfrm>
        <a:graphic>
          <a:graphicData uri="http://schemas.openxmlformats.org/presentationml/2006/ole">
            <mc:AlternateContent xmlns:mc="http://schemas.openxmlformats.org/markup-compatibility/2006">
              <mc:Choice xmlns:v="urn:schemas-microsoft-com:vml" Requires="v">
                <p:oleObj spid="_x0000_s119810" name="Equation" r:id="rId3" imgW="152334" imgH="228501" progId="Equation.DSMT4">
                  <p:embed/>
                </p:oleObj>
              </mc:Choice>
              <mc:Fallback>
                <p:oleObj name="Equation" r:id="rId3" imgW="15233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4" y="1052513"/>
                        <a:ext cx="333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6" name="Rectangle 5"/>
          <p:cNvSpPr>
            <a:spLocks noChangeArrowheads="1"/>
          </p:cNvSpPr>
          <p:nvPr/>
        </p:nvSpPr>
        <p:spPr bwMode="auto">
          <a:xfrm>
            <a:off x="3665539" y="671514"/>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4400">
              <a:solidFill>
                <a:schemeClr val="tx2"/>
              </a:solidFill>
            </a:endParaRPr>
          </a:p>
        </p:txBody>
      </p:sp>
      <mc:AlternateContent xmlns:mc="http://schemas.openxmlformats.org/markup-compatibility/2006" xmlns:a14="http://schemas.microsoft.com/office/drawing/2010/main">
        <mc:Choice Requires="a14">
          <p:sp>
            <p:nvSpPr>
              <p:cNvPr id="8202" name="Rectangle 2"/>
              <p:cNvSpPr>
                <a:spLocks noChangeArrowheads="1"/>
              </p:cNvSpPr>
              <p:nvPr/>
            </p:nvSpPr>
            <p:spPr bwMode="auto">
              <a:xfrm>
                <a:off x="2104182" y="3100515"/>
                <a:ext cx="8027987" cy="36004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buFontTx/>
                  <a:buNone/>
                </a:pPr>
                <a:r>
                  <a:rPr lang="zh-CN" altLang="en-US" sz="2400" b="1" dirty="0"/>
                  <a:t>设</a:t>
                </a:r>
                <a:r>
                  <a:rPr lang="en-US" altLang="zh-CN" sz="2400" b="1" dirty="0"/>
                  <a:t>:A</a:t>
                </a:r>
                <a:r>
                  <a:rPr lang="zh-CN" altLang="en-US" sz="2400" b="1" dirty="0"/>
                  <a:t>为一反射前进波</a:t>
                </a:r>
              </a:p>
              <a:p>
                <a:pPr eaLnBrk="1" hangingPunct="1">
                  <a:lnSpc>
                    <a:spcPct val="90000"/>
                  </a:lnSpc>
                  <a:buFontTx/>
                  <a:buNone/>
                </a:pPr>
                <a:r>
                  <a:rPr lang="zh-CN" altLang="en-US" sz="2400" b="1" dirty="0"/>
                  <a:t>    </a:t>
                </a:r>
                <a:r>
                  <a:rPr lang="en-US" altLang="zh-CN" sz="2400" b="1" dirty="0">
                    <a:solidFill>
                      <a:srgbClr val="FF0000"/>
                    </a:solidFill>
                  </a:rPr>
                  <a:t>B</a:t>
                </a:r>
                <a:r>
                  <a:rPr lang="zh-CN" altLang="en-US" sz="2400" b="1" dirty="0"/>
                  <a:t>为另一反射前进波</a:t>
                </a:r>
              </a:p>
              <a:p>
                <a:pPr eaLnBrk="1" hangingPunct="1">
                  <a:lnSpc>
                    <a:spcPct val="90000"/>
                  </a:lnSpc>
                  <a:buFontTx/>
                  <a:buNone/>
                </a:pPr>
                <a:r>
                  <a:rPr lang="zh-CN" altLang="en-US" sz="2400" b="1" dirty="0"/>
                  <a:t>    </a:t>
                </a:r>
                <a:r>
                  <a:rPr lang="en-US" altLang="zh-CN" sz="2400" b="1" dirty="0"/>
                  <a:t>A,</a:t>
                </a:r>
                <a:r>
                  <a:rPr lang="en-US" altLang="zh-CN" sz="2400" b="1" dirty="0">
                    <a:solidFill>
                      <a:srgbClr val="FF0000"/>
                    </a:solidFill>
                  </a:rPr>
                  <a:t>B</a:t>
                </a:r>
                <a:r>
                  <a:rPr lang="zh-CN" altLang="en-US" sz="2400" b="1" dirty="0"/>
                  <a:t>在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𝑷</m:t>
                        </m:r>
                      </m:e>
                      <m:sub>
                        <m:r>
                          <a:rPr lang="en-US" altLang="zh-CN" sz="2400" b="1" i="1">
                            <a:latin typeface="Cambria Math"/>
                          </a:rPr>
                          <m:t>𝟏</m:t>
                        </m:r>
                      </m:sub>
                    </m:sSub>
                  </m:oMath>
                </a14:m>
                <a:r>
                  <a:rPr lang="zh-CN" altLang="en-US" sz="2400" b="1" dirty="0"/>
                  <a:t> 点同相</a:t>
                </a:r>
              </a:p>
              <a:p>
                <a:pPr eaLnBrk="1" hangingPunct="1">
                  <a:lnSpc>
                    <a:spcPct val="90000"/>
                  </a:lnSpc>
                  <a:buFontTx/>
                  <a:buNone/>
                </a:pPr>
                <a:r>
                  <a:rPr lang="zh-CN" altLang="en-US" sz="2400" b="1" dirty="0"/>
                  <a:t>      讨论</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 </m:t>
                        </m:r>
                        <m:r>
                          <a:rPr lang="en-US" altLang="zh-CN" sz="2400" b="1" i="1">
                            <a:latin typeface="Cambria Math"/>
                          </a:rPr>
                          <m:t>𝑷</m:t>
                        </m:r>
                      </m:e>
                      <m:sub>
                        <m:r>
                          <a:rPr lang="en-US" altLang="zh-CN" sz="2400" b="1" i="1">
                            <a:latin typeface="Cambria Math"/>
                          </a:rPr>
                          <m:t>𝟐</m:t>
                        </m:r>
                      </m:sub>
                    </m:sSub>
                  </m:oMath>
                </a14:m>
                <a:r>
                  <a:rPr lang="zh-CN" altLang="en-US" sz="2400" b="1" dirty="0"/>
                  <a:t>　点的情况</a:t>
                </a:r>
              </a:p>
              <a:p>
                <a:pPr eaLnBrk="1" hangingPunct="1">
                  <a:lnSpc>
                    <a:spcPct val="90000"/>
                  </a:lnSpc>
                  <a:buClr>
                    <a:schemeClr val="hlink"/>
                  </a:buClr>
                </a:pPr>
                <a:r>
                  <a:rPr lang="zh-CN" altLang="en-US" sz="2400" b="1" dirty="0"/>
                  <a:t>Ａ，</a:t>
                </a:r>
                <a:r>
                  <a:rPr lang="zh-CN" altLang="en-US" sz="2400" b="1" dirty="0">
                    <a:solidFill>
                      <a:srgbClr val="FF0000"/>
                    </a:solidFill>
                  </a:rPr>
                  <a:t>Ｂ</a:t>
                </a:r>
                <a:r>
                  <a:rPr lang="zh-CN" altLang="en-US" sz="2400" b="1" dirty="0"/>
                  <a:t>在</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 </m:t>
                        </m:r>
                        <m:r>
                          <a:rPr lang="en-US" altLang="zh-CN" sz="2400" b="1" i="1">
                            <a:latin typeface="Cambria Math"/>
                          </a:rPr>
                          <m:t>𝑷</m:t>
                        </m:r>
                      </m:e>
                      <m:sub>
                        <m:r>
                          <a:rPr lang="en-US" altLang="zh-CN" sz="2400" b="1" i="1">
                            <a:latin typeface="Cambria Math"/>
                          </a:rPr>
                          <m:t>𝟐</m:t>
                        </m:r>
                      </m:sub>
                    </m:sSub>
                  </m:oMath>
                </a14:m>
                <a:r>
                  <a:rPr lang="zh-CN" altLang="en-US" sz="2400" b="1" dirty="0"/>
                  <a:t>  点相干加强的条件是两光线相位差为</a:t>
                </a:r>
                <a:endParaRPr lang="en-US" altLang="zh-CN" sz="2400" b="1" i="1" dirty="0">
                  <a:latin typeface="Cambria Math"/>
                </a:endParaRPr>
              </a:p>
              <a:p>
                <a:pPr marL="0" indent="0">
                  <a:lnSpc>
                    <a:spcPct val="90000"/>
                  </a:lnSpc>
                  <a:buClr>
                    <a:schemeClr val="hlink"/>
                  </a:buClr>
                  <a:buNone/>
                </a:pPr>
                <a14:m>
                  <m:oMath xmlns:m="http://schemas.openxmlformats.org/officeDocument/2006/math">
                    <m:r>
                      <a:rPr lang="en-US" altLang="zh-CN" sz="2400" b="1" i="1">
                        <a:latin typeface="Cambria Math"/>
                      </a:rPr>
                      <m:t>                                                                     </m:t>
                    </m:r>
                    <m:r>
                      <a:rPr lang="en-US" altLang="zh-CN" sz="2400" b="1" i="1">
                        <a:latin typeface="Cambria Math"/>
                      </a:rPr>
                      <m:t>𝟐</m:t>
                    </m:r>
                    <m:r>
                      <a:rPr lang="en-US" altLang="zh-CN" sz="2400" b="1" i="1">
                        <a:latin typeface="Cambria Math"/>
                      </a:rPr>
                      <m:t>𝒎</m:t>
                    </m:r>
                    <m:r>
                      <a:rPr lang="zh-CN" altLang="en-US" sz="2400" b="1" i="1">
                        <a:latin typeface="Cambria Math"/>
                      </a:rPr>
                      <m:t>𝝅</m:t>
                    </m:r>
                  </m:oMath>
                </a14:m>
                <a:r>
                  <a:rPr lang="zh-CN" altLang="en-US" sz="2400" b="1" dirty="0"/>
                  <a:t>（</a:t>
                </a:r>
                <a:r>
                  <a:rPr lang="en-US" altLang="zh-CN" sz="2400" b="1" dirty="0"/>
                  <a:t>m=0,1,2…</a:t>
                </a:r>
                <a:r>
                  <a:rPr lang="zh-CN" altLang="en-US" sz="2400" b="1" dirty="0"/>
                  <a:t>）</a:t>
                </a:r>
                <a:endParaRPr lang="en-US" altLang="zh-CN" sz="2400" b="1" dirty="0"/>
              </a:p>
              <a:p>
                <a:pPr eaLnBrk="1" hangingPunct="1">
                  <a:lnSpc>
                    <a:spcPct val="90000"/>
                  </a:lnSpc>
                  <a:buClr>
                    <a:schemeClr val="hlink"/>
                  </a:buClr>
                </a:pPr>
                <a:r>
                  <a:rPr lang="zh-CN" altLang="en-US" sz="2400" b="1" dirty="0"/>
                  <a:t>使之成立的普遍条件是每一光线折返一周的相位差为</a:t>
                </a:r>
                <a14:m>
                  <m:oMath xmlns:m="http://schemas.openxmlformats.org/officeDocument/2006/math">
                    <m:r>
                      <a:rPr lang="en-US" altLang="zh-CN" sz="2400" b="1" i="1">
                        <a:latin typeface="Cambria Math"/>
                      </a:rPr>
                      <m:t>𝟐</m:t>
                    </m:r>
                    <m:r>
                      <a:rPr lang="en-US" altLang="zh-CN" sz="2400" b="1" i="1">
                        <a:latin typeface="Cambria Math"/>
                      </a:rPr>
                      <m:t>𝒎</m:t>
                    </m:r>
                    <m:r>
                      <a:rPr lang="zh-CN" altLang="en-US" sz="2400" b="1" i="1">
                        <a:latin typeface="Cambria Math"/>
                      </a:rPr>
                      <m:t>𝝅</m:t>
                    </m:r>
                  </m:oMath>
                </a14:m>
                <a:r>
                  <a:rPr lang="zh-CN" altLang="en-US" sz="2400" b="1" dirty="0"/>
                  <a:t>，因此传播条件是折返一周的相位差为 </a:t>
                </a:r>
                <a14:m>
                  <m:oMath xmlns:m="http://schemas.openxmlformats.org/officeDocument/2006/math">
                    <m:r>
                      <a:rPr lang="en-US" altLang="zh-CN" sz="2400" b="1" i="1">
                        <a:latin typeface="Cambria Math"/>
                      </a:rPr>
                      <m:t>𝟐</m:t>
                    </m:r>
                    <m:r>
                      <a:rPr lang="zh-CN" altLang="en-US" sz="2400" b="1" i="1">
                        <a:latin typeface="Cambria Math"/>
                      </a:rPr>
                      <m:t>𝝅</m:t>
                    </m:r>
                  </m:oMath>
                </a14:m>
                <a:r>
                  <a:rPr lang="zh-CN" altLang="en-US" sz="2400" b="1" dirty="0"/>
                  <a:t>　的整数倍。</a:t>
                </a:r>
              </a:p>
            </p:txBody>
          </p:sp>
        </mc:Choice>
        <mc:Fallback xmlns="">
          <p:sp>
            <p:nvSpPr>
              <p:cNvPr id="8202" name="Rectangle 2"/>
              <p:cNvSpPr>
                <a:spLocks noRot="1" noChangeAspect="1" noMove="1" noResize="1" noEditPoints="1" noAdjustHandles="1" noChangeArrowheads="1" noChangeShapeType="1" noTextEdit="1"/>
              </p:cNvSpPr>
              <p:nvPr/>
            </p:nvSpPr>
            <p:spPr bwMode="auto">
              <a:xfrm>
                <a:off x="580181" y="3100515"/>
                <a:ext cx="8027987" cy="3600450"/>
              </a:xfrm>
              <a:prstGeom prst="rect">
                <a:avLst/>
              </a:prstGeom>
              <a:blipFill rotWithShape="1">
                <a:blip r:embed="rId10"/>
                <a:stretch>
                  <a:fillRect l="-1139" t="-2881" b="-5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03" name="Rectangle 7"/>
          <p:cNvSpPr>
            <a:spLocks noChangeArrowheads="1"/>
          </p:cNvSpPr>
          <p:nvPr/>
        </p:nvSpPr>
        <p:spPr bwMode="auto">
          <a:xfrm>
            <a:off x="3436938" y="1128714"/>
            <a:ext cx="5395912"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4400">
              <a:solidFill>
                <a:schemeClr val="tx2"/>
              </a:solidFill>
            </a:endParaRPr>
          </a:p>
        </p:txBody>
      </p:sp>
      <p:graphicFrame>
        <p:nvGraphicFramePr>
          <p:cNvPr id="8204" name="Object 23"/>
          <p:cNvGraphicFramePr>
            <a:graphicFrameLocks noChangeAspect="1"/>
          </p:cNvGraphicFramePr>
          <p:nvPr/>
        </p:nvGraphicFramePr>
        <p:xfrm>
          <a:off x="3719513" y="1125539"/>
          <a:ext cx="4932362" cy="1793875"/>
        </p:xfrm>
        <a:graphic>
          <a:graphicData uri="http://schemas.openxmlformats.org/presentationml/2006/ole">
            <mc:AlternateContent xmlns:mc="http://schemas.openxmlformats.org/markup-compatibility/2006">
              <mc:Choice xmlns:v="urn:schemas-microsoft-com:vml" Requires="v">
                <p:oleObj spid="_x0000_s119811" name="Visio" r:id="rId11" imgW="3646932" imgH="1325880" progId="Visio.Drawing.11">
                  <p:embed/>
                </p:oleObj>
              </mc:Choice>
              <mc:Fallback>
                <p:oleObj name="Visio" r:id="rId11" imgW="3646932" imgH="1325880"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9513" y="1125539"/>
                        <a:ext cx="4932362"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5" name="Rectangle 2"/>
          <p:cNvSpPr>
            <a:spLocks noChangeArrowheads="1"/>
          </p:cNvSpPr>
          <p:nvPr/>
        </p:nvSpPr>
        <p:spPr bwMode="auto">
          <a:xfrm>
            <a:off x="1703389" y="188913"/>
            <a:ext cx="818832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）光纤中的传播模式</a:t>
            </a:r>
          </a:p>
          <a:p>
            <a:pPr eaLnBrk="1" hangingPunct="1">
              <a:buFontTx/>
              <a:buNone/>
            </a:pPr>
            <a:r>
              <a:rPr lang="zh-CN" altLang="en-US" sz="2400" b="1">
                <a:latin typeface="华文中宋" pitchFamily="2" charset="-122"/>
                <a:ea typeface="华文中宋" pitchFamily="2" charset="-122"/>
              </a:rPr>
              <a:t>问题：是否满足全反射条件的光线都能传输？</a:t>
            </a:r>
          </a:p>
        </p:txBody>
      </p:sp>
      <p:sp>
        <p:nvSpPr>
          <p:cNvPr id="8206" name="AutoShape 9"/>
          <p:cNvSpPr>
            <a:spLocks/>
          </p:cNvSpPr>
          <p:nvPr/>
        </p:nvSpPr>
        <p:spPr bwMode="auto">
          <a:xfrm>
            <a:off x="3355976" y="1638301"/>
            <a:ext cx="504825" cy="288925"/>
          </a:xfrm>
          <a:prstGeom prst="borderCallout1">
            <a:avLst>
              <a:gd name="adj1" fmla="val 39560"/>
              <a:gd name="adj2" fmla="val 115093"/>
              <a:gd name="adj3" fmla="val 132968"/>
              <a:gd name="adj4" fmla="val 23522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a:solidFill>
                  <a:srgbClr val="FF3300"/>
                </a:solidFill>
              </a:rPr>
              <a:t>B</a:t>
            </a:r>
          </a:p>
        </p:txBody>
      </p:sp>
      <p:sp>
        <p:nvSpPr>
          <p:cNvPr id="8207" name="AutoShape 10"/>
          <p:cNvSpPr>
            <a:spLocks/>
          </p:cNvSpPr>
          <p:nvPr/>
        </p:nvSpPr>
        <p:spPr bwMode="auto">
          <a:xfrm>
            <a:off x="3244851" y="1979613"/>
            <a:ext cx="720725" cy="360362"/>
          </a:xfrm>
          <a:prstGeom prst="borderCallout1">
            <a:avLst>
              <a:gd name="adj1" fmla="val 31718"/>
              <a:gd name="adj2" fmla="val 110574"/>
              <a:gd name="adj3" fmla="val 4407"/>
              <a:gd name="adj4" fmla="val 174671"/>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a:t>A</a:t>
            </a:r>
          </a:p>
        </p:txBody>
      </p:sp>
      <p:sp>
        <p:nvSpPr>
          <p:cNvPr id="10" name="矩形 9"/>
          <p:cNvSpPr/>
          <p:nvPr/>
        </p:nvSpPr>
        <p:spPr>
          <a:xfrm>
            <a:off x="8861692" y="1782762"/>
            <a:ext cx="1635473" cy="400110"/>
          </a:xfrm>
          <a:prstGeom prst="rect">
            <a:avLst/>
          </a:prstGeom>
        </p:spPr>
        <p:txBody>
          <a:bodyPr wrap="square">
            <a:spAutoFit/>
          </a:bodyPr>
          <a:lstStyle/>
          <a:p>
            <a:r>
              <a:rPr lang="zh-CN" altLang="en-US" sz="2000" dirty="0"/>
              <a:t>由</a:t>
            </a:r>
            <a:r>
              <a:rPr lang="en-US" altLang="zh-CN" sz="2000" dirty="0"/>
              <a:t>|</a:t>
            </a:r>
            <a:r>
              <a:rPr lang="en-US" altLang="zh-CN" sz="2000" i="1" dirty="0"/>
              <a:t>k</a:t>
            </a:r>
            <a:r>
              <a:rPr lang="en-US" altLang="zh-CN" sz="2000" dirty="0"/>
              <a:t>|=2π/λ</a:t>
            </a:r>
            <a:endParaRPr lang="zh-CN" altLang="en-US" sz="2000" dirty="0"/>
          </a:p>
        </p:txBody>
      </p:sp>
    </p:spTree>
    <p:extLst>
      <p:ext uri="{BB962C8B-B14F-4D97-AF65-F5344CB8AC3E}">
        <p14:creationId xmlns:p14="http://schemas.microsoft.com/office/powerpoint/2010/main" val="10168367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82197" y="383080"/>
            <a:ext cx="10300771" cy="4310026"/>
          </a:xfrm>
          <a:prstGeom prst="rect">
            <a:avLst/>
          </a:prstGeom>
        </p:spPr>
        <p:txBody>
          <a:bodyPr wrap="square">
            <a:spAutoFit/>
          </a:bodyPr>
          <a:lstStyle/>
          <a:p>
            <a:pPr>
              <a:lnSpc>
                <a:spcPct val="200000"/>
              </a:lnSpc>
            </a:pPr>
            <a:r>
              <a:rPr lang="zh-CN" altLang="en-US" sz="2000" b="1" dirty="0"/>
              <a:t> 光波，本质上是一种电磁波，在纤芯内传播的光波，可以分解为沿轴向和截面传输的两种平面波成分。沿截面传输的平面波将会在纤芯与包层的界面处产生反射。如果此波的每一个往复传输（入射和反射）的相位变化是</a:t>
            </a:r>
            <a:r>
              <a:rPr lang="en-US" altLang="zh-CN" sz="2000" b="1" dirty="0"/>
              <a:t>360°</a:t>
            </a:r>
            <a:r>
              <a:rPr lang="zh-CN" altLang="en-US" sz="2000" b="1" dirty="0"/>
              <a:t>的整数倍时，就可以在截面内形成驻 波，这样的驻波光线组又称为模。只有能形成驻波的那些以特定角度射入光纤的光，才能在光纤内传播，在光纤内只能传输一定数量的模。当光纤直径很小（一般为</a:t>
            </a:r>
            <a:r>
              <a:rPr lang="en-US" altLang="zh-CN" sz="2000" b="1" dirty="0"/>
              <a:t>5---10</a:t>
            </a:r>
            <a:r>
              <a:rPr lang="zh-CN" altLang="en-US" sz="2000" b="1" dirty="0"/>
              <a:t>微米），只能传播一个模时，这样的光纤称为单模光纤；光纤直径较大（通常为几十微米以上），能传播几百个以上的模时，这样的光纤被称为多模光纤。</a:t>
            </a:r>
            <a:endParaRPr lang="zh-CN" altLang="en-US" sz="2000" dirty="0"/>
          </a:p>
        </p:txBody>
      </p:sp>
      <p:sp>
        <p:nvSpPr>
          <p:cNvPr id="7" name="矩形 6"/>
          <p:cNvSpPr/>
          <p:nvPr/>
        </p:nvSpPr>
        <p:spPr>
          <a:xfrm>
            <a:off x="782197" y="4983423"/>
            <a:ext cx="10300771" cy="1232260"/>
          </a:xfrm>
          <a:prstGeom prst="rect">
            <a:avLst/>
          </a:prstGeom>
        </p:spPr>
        <p:txBody>
          <a:bodyPr wrap="square">
            <a:spAutoFit/>
          </a:bodyPr>
          <a:lstStyle/>
          <a:p>
            <a:pPr>
              <a:lnSpc>
                <a:spcPct val="200000"/>
              </a:lnSpc>
            </a:pPr>
            <a:r>
              <a:rPr lang="zh-CN" altLang="zh-CN" sz="2000" b="1" dirty="0"/>
              <a:t>每一个允许传播的波称为模式；只能传播一个光线模式的光纤称为单模光纤；能传播许多光线模式的光纤称为多模光纤；传播速度最快的模称为基模。</a:t>
            </a:r>
          </a:p>
        </p:txBody>
      </p:sp>
    </p:spTree>
    <p:extLst>
      <p:ext uri="{BB962C8B-B14F-4D97-AF65-F5344CB8AC3E}">
        <p14:creationId xmlns:p14="http://schemas.microsoft.com/office/powerpoint/2010/main" val="3163246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4079876" y="1844675"/>
            <a:ext cx="6048375" cy="1296988"/>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9219" name="Line 5"/>
          <p:cNvSpPr>
            <a:spLocks noChangeShapeType="1"/>
          </p:cNvSpPr>
          <p:nvPr/>
        </p:nvSpPr>
        <p:spPr bwMode="auto">
          <a:xfrm flipV="1">
            <a:off x="2063751" y="2492375"/>
            <a:ext cx="8208963"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0" name="Line 6"/>
          <p:cNvSpPr>
            <a:spLocks noChangeShapeType="1"/>
          </p:cNvSpPr>
          <p:nvPr/>
        </p:nvSpPr>
        <p:spPr bwMode="auto">
          <a:xfrm>
            <a:off x="3575051" y="1557339"/>
            <a:ext cx="504825" cy="93503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 name="Line 7"/>
          <p:cNvSpPr>
            <a:spLocks noChangeShapeType="1"/>
          </p:cNvSpPr>
          <p:nvPr/>
        </p:nvSpPr>
        <p:spPr bwMode="auto">
          <a:xfrm>
            <a:off x="4079875" y="2492375"/>
            <a:ext cx="1079500" cy="6492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 name="Line 8"/>
          <p:cNvSpPr>
            <a:spLocks noChangeShapeType="1"/>
          </p:cNvSpPr>
          <p:nvPr/>
        </p:nvSpPr>
        <p:spPr bwMode="auto">
          <a:xfrm>
            <a:off x="5159375" y="2781301"/>
            <a:ext cx="0" cy="792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3" name="Line 9"/>
          <p:cNvSpPr>
            <a:spLocks noChangeShapeType="1"/>
          </p:cNvSpPr>
          <p:nvPr/>
        </p:nvSpPr>
        <p:spPr bwMode="auto">
          <a:xfrm>
            <a:off x="5159376" y="3141664"/>
            <a:ext cx="1368425" cy="28733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4" name="Line 10"/>
          <p:cNvSpPr>
            <a:spLocks noChangeShapeType="1"/>
          </p:cNvSpPr>
          <p:nvPr/>
        </p:nvSpPr>
        <p:spPr bwMode="auto">
          <a:xfrm>
            <a:off x="2927351" y="1484313"/>
            <a:ext cx="1152525" cy="10080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5" name="Line 11"/>
          <p:cNvSpPr>
            <a:spLocks noChangeShapeType="1"/>
          </p:cNvSpPr>
          <p:nvPr/>
        </p:nvSpPr>
        <p:spPr bwMode="auto">
          <a:xfrm flipV="1">
            <a:off x="2640013" y="2492376"/>
            <a:ext cx="1439862" cy="6651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6" name="Line 12"/>
          <p:cNvSpPr>
            <a:spLocks noChangeShapeType="1"/>
          </p:cNvSpPr>
          <p:nvPr/>
        </p:nvSpPr>
        <p:spPr bwMode="auto">
          <a:xfrm flipV="1">
            <a:off x="4079876" y="1860551"/>
            <a:ext cx="2519363" cy="631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7" name="Line 13"/>
          <p:cNvSpPr>
            <a:spLocks noChangeShapeType="1"/>
          </p:cNvSpPr>
          <p:nvPr/>
        </p:nvSpPr>
        <p:spPr bwMode="auto">
          <a:xfrm>
            <a:off x="6599239" y="1878014"/>
            <a:ext cx="3241675" cy="127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8" name="Line 14"/>
          <p:cNvSpPr>
            <a:spLocks noChangeShapeType="1"/>
          </p:cNvSpPr>
          <p:nvPr/>
        </p:nvSpPr>
        <p:spPr bwMode="auto">
          <a:xfrm flipV="1">
            <a:off x="9734550" y="2981325"/>
            <a:ext cx="393700" cy="1587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9" name="Line 15"/>
          <p:cNvSpPr>
            <a:spLocks noChangeShapeType="1"/>
          </p:cNvSpPr>
          <p:nvPr/>
        </p:nvSpPr>
        <p:spPr bwMode="auto">
          <a:xfrm>
            <a:off x="4079876" y="2492375"/>
            <a:ext cx="1871663" cy="649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0" name="Line 16"/>
          <p:cNvSpPr>
            <a:spLocks noChangeShapeType="1"/>
          </p:cNvSpPr>
          <p:nvPr/>
        </p:nvSpPr>
        <p:spPr bwMode="auto">
          <a:xfrm flipV="1">
            <a:off x="5951538" y="1844675"/>
            <a:ext cx="3313112" cy="1296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1" name="Line 17"/>
          <p:cNvSpPr>
            <a:spLocks noChangeShapeType="1"/>
          </p:cNvSpPr>
          <p:nvPr/>
        </p:nvSpPr>
        <p:spPr bwMode="auto">
          <a:xfrm>
            <a:off x="9264650" y="1844676"/>
            <a:ext cx="863600" cy="2889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2" name="Line 18"/>
          <p:cNvSpPr>
            <a:spLocks noChangeShapeType="1"/>
          </p:cNvSpPr>
          <p:nvPr/>
        </p:nvSpPr>
        <p:spPr bwMode="auto">
          <a:xfrm>
            <a:off x="2927350" y="2492375"/>
            <a:ext cx="295275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3" name="Text Box 19"/>
          <p:cNvSpPr txBox="1">
            <a:spLocks noChangeArrowheads="1"/>
          </p:cNvSpPr>
          <p:nvPr/>
        </p:nvSpPr>
        <p:spPr bwMode="auto">
          <a:xfrm>
            <a:off x="2208213" y="3573464"/>
            <a:ext cx="80645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000" b="1" dirty="0">
                <a:latin typeface="华文中宋" pitchFamily="2" charset="-122"/>
                <a:ea typeface="华文中宋" pitchFamily="2" charset="-122"/>
              </a:rPr>
              <a:t>考虑三条光线，三个角度入射</a:t>
            </a:r>
          </a:p>
          <a:p>
            <a:pPr eaLnBrk="1" hangingPunct="1">
              <a:spcBef>
                <a:spcPct val="50000"/>
              </a:spcBef>
              <a:buFontTx/>
              <a:buNone/>
            </a:pPr>
            <a:r>
              <a:rPr lang="zh-CN" altLang="en-US" sz="2000" b="1" dirty="0">
                <a:latin typeface="华文中宋" pitchFamily="2" charset="-122"/>
                <a:ea typeface="华文中宋" pitchFamily="2" charset="-122"/>
              </a:rPr>
              <a:t>只有小于临界角的光线才能在光纤中传播</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基模</a:t>
            </a:r>
            <a:r>
              <a:rPr lang="zh-CN" altLang="en-US" sz="2000" b="1" dirty="0">
                <a:latin typeface="华文中宋" pitchFamily="2" charset="-122"/>
                <a:ea typeface="华文中宋" pitchFamily="2" charset="-122"/>
              </a:rPr>
              <a:t>：直线  总能传播</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高阶模</a:t>
            </a:r>
            <a:r>
              <a:rPr lang="zh-CN" altLang="en-US" sz="2000" b="1" dirty="0">
                <a:latin typeface="华文中宋" pitchFamily="2" charset="-122"/>
                <a:ea typeface="华文中宋" pitchFamily="2" charset="-122"/>
              </a:rPr>
              <a:t>：第一个偏离直线而又满足</a:t>
            </a:r>
            <a:r>
              <a:rPr lang="en-US" altLang="zh-CN" sz="2000" b="1" dirty="0">
                <a:latin typeface="华文中宋" pitchFamily="2" charset="-122"/>
                <a:ea typeface="华文中宋" pitchFamily="2" charset="-122"/>
              </a:rPr>
              <a:t>2</a:t>
            </a:r>
            <a:r>
              <a:rPr lang="el-GR" altLang="zh-CN" sz="2000" b="1" dirty="0">
                <a:latin typeface="华文中宋" pitchFamily="2" charset="-122"/>
                <a:ea typeface="华文中宋" pitchFamily="2" charset="-122"/>
                <a:cs typeface="Arial" charset="0"/>
              </a:rPr>
              <a:t>πm</a:t>
            </a:r>
            <a:r>
              <a:rPr lang="en-US" altLang="zh-CN" sz="2000" b="1" dirty="0">
                <a:latin typeface="华文中宋" pitchFamily="2" charset="-122"/>
                <a:ea typeface="华文中宋" pitchFamily="2" charset="-122"/>
                <a:cs typeface="Arial" charset="0"/>
              </a:rPr>
              <a:t> </a:t>
            </a:r>
            <a:r>
              <a:rPr lang="zh-CN" altLang="en-US" sz="2000" b="1" dirty="0">
                <a:latin typeface="华文中宋" pitchFamily="2" charset="-122"/>
                <a:ea typeface="华文中宋" pitchFamily="2" charset="-122"/>
                <a:cs typeface="Arial" charset="0"/>
              </a:rPr>
              <a:t>条件的的光线 </a:t>
            </a:r>
            <a:r>
              <a:rPr lang="en-US" altLang="zh-CN" sz="2000" b="1" dirty="0">
                <a:latin typeface="华文中宋" pitchFamily="2" charset="-122"/>
                <a:ea typeface="华文中宋" pitchFamily="2" charset="-122"/>
                <a:cs typeface="Arial" charset="0"/>
              </a:rPr>
              <a:t>m=1</a:t>
            </a:r>
          </a:p>
          <a:p>
            <a:pPr eaLnBrk="1" hangingPunct="1">
              <a:spcBef>
                <a:spcPct val="50000"/>
              </a:spcBef>
              <a:buFontTx/>
              <a:buNone/>
            </a:pPr>
            <a:r>
              <a:rPr lang="zh-CN" altLang="en-US" sz="2000" b="1" dirty="0">
                <a:latin typeface="华文中宋" pitchFamily="2" charset="-122"/>
                <a:ea typeface="华文中宋" pitchFamily="2" charset="-122"/>
              </a:rPr>
              <a:t>              第二个偏离直线而又满足</a:t>
            </a:r>
            <a:r>
              <a:rPr lang="en-US" altLang="zh-CN" sz="2000" b="1" dirty="0">
                <a:latin typeface="华文中宋" pitchFamily="2" charset="-122"/>
                <a:ea typeface="华文中宋" pitchFamily="2" charset="-122"/>
              </a:rPr>
              <a:t>2</a:t>
            </a:r>
            <a:r>
              <a:rPr lang="el-GR" altLang="zh-CN" sz="2000" b="1" dirty="0">
                <a:latin typeface="华文中宋" pitchFamily="2" charset="-122"/>
                <a:ea typeface="华文中宋" pitchFamily="2" charset="-122"/>
              </a:rPr>
              <a:t>πm</a:t>
            </a:r>
            <a:r>
              <a:rPr lang="en-US" altLang="zh-CN" sz="2000" b="1" dirty="0">
                <a:latin typeface="华文中宋" pitchFamily="2" charset="-122"/>
                <a:ea typeface="华文中宋" pitchFamily="2" charset="-122"/>
              </a:rPr>
              <a:t> </a:t>
            </a:r>
            <a:r>
              <a:rPr lang="zh-CN" altLang="en-US" sz="2000" b="1" dirty="0">
                <a:latin typeface="华文中宋" pitchFamily="2" charset="-122"/>
                <a:ea typeface="华文中宋" pitchFamily="2" charset="-122"/>
              </a:rPr>
              <a:t>条件的的光线</a:t>
            </a:r>
            <a:r>
              <a:rPr lang="en-US" altLang="zh-CN" sz="2000" b="1" dirty="0">
                <a:latin typeface="华文中宋" pitchFamily="2" charset="-122"/>
                <a:ea typeface="华文中宋" pitchFamily="2" charset="-122"/>
              </a:rPr>
              <a:t>m=2</a:t>
            </a:r>
            <a:r>
              <a:rPr lang="zh-CN" altLang="en-US" sz="2000" b="1" dirty="0">
                <a:latin typeface="华文中宋" pitchFamily="2" charset="-122"/>
                <a:ea typeface="华文中宋" pitchFamily="2" charset="-122"/>
              </a:rPr>
              <a:t>。。。</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结论</a:t>
            </a:r>
            <a:r>
              <a:rPr lang="zh-CN" altLang="en-US" sz="2000" b="1" dirty="0">
                <a:latin typeface="华文中宋" pitchFamily="2" charset="-122"/>
                <a:ea typeface="华文中宋" pitchFamily="2" charset="-122"/>
              </a:rPr>
              <a:t>：从高阶模到低阶模顺序截至（随频率、随光线直径变化）</a:t>
            </a:r>
          </a:p>
          <a:p>
            <a:pPr eaLnBrk="1" hangingPunct="1">
              <a:spcBef>
                <a:spcPct val="50000"/>
              </a:spcBef>
              <a:buFontTx/>
              <a:buNone/>
            </a:pPr>
            <a:r>
              <a:rPr lang="zh-CN" altLang="en-US" sz="1800" dirty="0">
                <a:cs typeface="Arial" charset="0"/>
              </a:rPr>
              <a:t> </a:t>
            </a:r>
            <a:endParaRPr lang="el-GR" altLang="zh-CN" sz="1800" dirty="0">
              <a:cs typeface="Arial" charset="0"/>
            </a:endParaRPr>
          </a:p>
        </p:txBody>
      </p:sp>
      <p:sp>
        <p:nvSpPr>
          <p:cNvPr id="9234" name="Rectangle 20"/>
          <p:cNvSpPr>
            <a:spLocks noChangeArrowheads="1"/>
          </p:cNvSpPr>
          <p:nvPr/>
        </p:nvSpPr>
        <p:spPr bwMode="auto">
          <a:xfrm>
            <a:off x="2208213" y="117475"/>
            <a:ext cx="6164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设光纤直径为</a:t>
            </a:r>
            <a:r>
              <a:rPr lang="en-US" altLang="zh-CN" sz="2400" b="1">
                <a:latin typeface="华文中宋" pitchFamily="2" charset="-122"/>
                <a:ea typeface="华文中宋" pitchFamily="2" charset="-122"/>
              </a:rPr>
              <a:t>d</a:t>
            </a:r>
            <a:r>
              <a:rPr lang="zh-CN" altLang="en-US" sz="2400" b="1">
                <a:latin typeface="华文中宋" pitchFamily="2" charset="-122"/>
                <a:ea typeface="华文中宋" pitchFamily="2" charset="-122"/>
              </a:rPr>
              <a:t>，波矢在在直径方向的分量为</a:t>
            </a:r>
          </a:p>
        </p:txBody>
      </p:sp>
      <p:sp>
        <p:nvSpPr>
          <p:cNvPr id="9237" name="Text Box 23"/>
          <p:cNvSpPr txBox="1">
            <a:spLocks noChangeArrowheads="1"/>
          </p:cNvSpPr>
          <p:nvPr/>
        </p:nvSpPr>
        <p:spPr bwMode="auto">
          <a:xfrm>
            <a:off x="8235950" y="690564"/>
            <a:ext cx="1784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solidFill>
                  <a:srgbClr val="FF0000"/>
                </a:solidFill>
                <a:latin typeface="华文中宋" pitchFamily="2" charset="-122"/>
                <a:ea typeface="华文中宋" pitchFamily="2" charset="-122"/>
              </a:rPr>
              <a:t>(</a:t>
            </a:r>
            <a:r>
              <a:rPr lang="zh-CN" altLang="en-US" sz="2000" b="1">
                <a:solidFill>
                  <a:srgbClr val="FF0000"/>
                </a:solidFill>
                <a:latin typeface="华文中宋" pitchFamily="2" charset="-122"/>
                <a:ea typeface="华文中宋" pitchFamily="2" charset="-122"/>
              </a:rPr>
              <a:t>本征值方程）</a:t>
            </a:r>
            <a:endParaRPr lang="en-US" altLang="zh-CN" sz="2000" b="1">
              <a:solidFill>
                <a:srgbClr val="FF0000"/>
              </a:solidFill>
              <a:latin typeface="华文中宋" pitchFamily="2" charset="-122"/>
              <a:ea typeface="华文中宋" pitchFamily="2" charset="-122"/>
            </a:endParaRPr>
          </a:p>
        </p:txBody>
      </p:sp>
      <mc:AlternateContent xmlns:mc="http://schemas.openxmlformats.org/markup-compatibility/2006" xmlns:a14="http://schemas.microsoft.com/office/drawing/2010/main">
        <mc:Choice Requires="a14">
          <p:sp>
            <p:nvSpPr>
              <p:cNvPr id="2" name="TextBox 1"/>
              <p:cNvSpPr txBox="1"/>
              <p:nvPr/>
            </p:nvSpPr>
            <p:spPr>
              <a:xfrm>
                <a:off x="3771903" y="633994"/>
                <a:ext cx="43592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𝟐</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𝒅</m:t>
                      </m:r>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𝟐</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771903" y="633994"/>
                <a:ext cx="4359270" cy="461665"/>
              </a:xfrm>
              <a:prstGeom prst="rect">
                <a:avLst/>
              </a:prstGeom>
              <a:blipFill>
                <a:blip r:embed="rId2"/>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716844" y="1152229"/>
                <a:ext cx="28230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𝒅</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92843" y="1152228"/>
                <a:ext cx="2823081" cy="461665"/>
              </a:xfrm>
              <a:prstGeom prst="rect">
                <a:avLst/>
              </a:prstGeom>
              <a:blipFill rotWithShape="1">
                <a:blip r:embed="rId3"/>
                <a:stretch>
                  <a:fillRect b="-11842"/>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E8330DC4-44F5-43C6-83DD-9CAFE412D8AC}"/>
              </a:ext>
            </a:extLst>
          </p:cNvPr>
          <p:cNvCxnSpPr>
            <a:cxnSpLocks/>
          </p:cNvCxnSpPr>
          <p:nvPr/>
        </p:nvCxnSpPr>
        <p:spPr>
          <a:xfrm flipV="1">
            <a:off x="4079876" y="1844675"/>
            <a:ext cx="2088133" cy="647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8345F8A-BBC0-48F4-B2C0-28182E6347A3}"/>
              </a:ext>
            </a:extLst>
          </p:cNvPr>
          <p:cNvCxnSpPr>
            <a:cxnSpLocks/>
          </p:cNvCxnSpPr>
          <p:nvPr/>
        </p:nvCxnSpPr>
        <p:spPr>
          <a:xfrm flipV="1">
            <a:off x="6096000" y="1700810"/>
            <a:ext cx="503238" cy="159741"/>
          </a:xfrm>
          <a:prstGeom prst="straightConnector1">
            <a:avLst/>
          </a:prstGeom>
          <a:ln w="1905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209FE9D-F124-4E70-BD90-4E1E592BDFD6}"/>
              </a:ext>
            </a:extLst>
          </p:cNvPr>
          <p:cNvCxnSpPr/>
          <p:nvPr/>
        </p:nvCxnSpPr>
        <p:spPr>
          <a:xfrm>
            <a:off x="6563556" y="1742597"/>
            <a:ext cx="360288" cy="143866"/>
          </a:xfrm>
          <a:prstGeom prst="straightConnector1">
            <a:avLst/>
          </a:prstGeom>
          <a:ln w="1905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2B1A994-8983-4954-8C3C-4713A22A6811}"/>
              </a:ext>
            </a:extLst>
          </p:cNvPr>
          <p:cNvCxnSpPr>
            <a:stCxn id="9228" idx="0"/>
          </p:cNvCxnSpPr>
          <p:nvPr/>
        </p:nvCxnSpPr>
        <p:spPr>
          <a:xfrm flipH="1" flipV="1">
            <a:off x="6816080" y="1844675"/>
            <a:ext cx="2918470" cy="12954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F73005C-7F41-4428-97C4-896DE32F4C41}"/>
              </a:ext>
            </a:extLst>
          </p:cNvPr>
          <p:cNvCxnSpPr/>
          <p:nvPr/>
        </p:nvCxnSpPr>
        <p:spPr>
          <a:xfrm>
            <a:off x="6527800" y="1557338"/>
            <a:ext cx="0" cy="5762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6404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43" name="Rectangle 3"/>
              <p:cNvSpPr>
                <a:spLocks noGrp="1" noChangeArrowheads="1"/>
              </p:cNvSpPr>
              <p:nvPr>
                <p:ph type="body" sz="half" idx="1"/>
              </p:nvPr>
            </p:nvSpPr>
            <p:spPr>
              <a:xfrm>
                <a:off x="1840122" y="226826"/>
                <a:ext cx="8736605" cy="2411413"/>
              </a:xfrm>
            </p:spPr>
            <p:txBody>
              <a:bodyPr>
                <a:normAutofit fontScale="92500"/>
              </a:bodyPr>
              <a:lstStyle/>
              <a:p>
                <a:pPr eaLnBrk="1" hangingPunct="1">
                  <a:buFontTx/>
                  <a:buNone/>
                </a:pPr>
                <a:r>
                  <a:rPr lang="zh-CN" altLang="en-US" b="1" dirty="0">
                    <a:solidFill>
                      <a:srgbClr val="0000CC"/>
                    </a:solidFill>
                    <a:ea typeface="华文中宋" pitchFamily="2" charset="-122"/>
                  </a:rPr>
                  <a:t>结论：</a:t>
                </a:r>
              </a:p>
              <a:p>
                <a:pPr eaLnBrk="1" hangingPunct="1"/>
                <a:r>
                  <a:rPr lang="zh-CN" altLang="en-US" sz="2400" b="1" dirty="0">
                    <a:latin typeface="华文中宋" pitchFamily="2" charset="-122"/>
                    <a:ea typeface="华文中宋" pitchFamily="2" charset="-122"/>
                  </a:rPr>
                  <a:t>当</a:t>
                </a:r>
                <a14:m>
                  <m:oMath xmlns:m="http://schemas.openxmlformats.org/officeDocument/2006/math">
                    <m:r>
                      <a:rPr lang="en-US" altLang="zh-CN" sz="2400" b="1" i="1">
                        <a:solidFill>
                          <a:srgbClr val="FF0000"/>
                        </a:solidFill>
                        <a:latin typeface="Cambria Math"/>
                        <a:ea typeface="华文中宋" pitchFamily="2" charset="-122"/>
                      </a:rPr>
                      <m:t>𝒅</m:t>
                    </m:r>
                    <m:r>
                      <a:rPr lang="en-US" altLang="zh-CN" sz="2400" b="1" i="1">
                        <a:solidFill>
                          <a:srgbClr val="FF0000"/>
                        </a:solidFill>
                        <a:latin typeface="Cambria Math"/>
                        <a:ea typeface="华文中宋" pitchFamily="2" charset="-122"/>
                      </a:rPr>
                      <m:t>,</m:t>
                    </m:r>
                    <m:r>
                      <a:rPr lang="en-US" altLang="zh-CN" sz="2400" b="1" i="1">
                        <a:solidFill>
                          <a:srgbClr val="FF0000"/>
                        </a:solidFill>
                        <a:latin typeface="Cambria Math"/>
                        <a:ea typeface="华文中宋" pitchFamily="2" charset="-122"/>
                      </a:rPr>
                      <m:t>𝑲</m:t>
                    </m:r>
                    <m:r>
                      <a:rPr lang="en-US" altLang="zh-CN" sz="2400" b="1" i="1">
                        <a:solidFill>
                          <a:srgbClr val="FF0000"/>
                        </a:solidFill>
                        <a:latin typeface="Cambria Math"/>
                        <a:ea typeface="华文中宋" pitchFamily="2" charset="-122"/>
                      </a:rPr>
                      <m:t>,</m:t>
                    </m:r>
                    <m:sSub>
                      <m:sSubPr>
                        <m:ctrlPr>
                          <a:rPr lang="en-US" altLang="zh-CN" sz="2400" b="1" i="1">
                            <a:solidFill>
                              <a:srgbClr val="FF0000"/>
                            </a:solidFill>
                            <a:latin typeface="Cambria Math" panose="02040503050406030204" pitchFamily="18" charset="0"/>
                            <a:ea typeface="华文中宋" pitchFamily="2" charset="-122"/>
                          </a:rPr>
                        </m:ctrlPr>
                      </m:sSubPr>
                      <m:e>
                        <m:r>
                          <a:rPr lang="en-US" altLang="zh-CN" sz="2400" b="1" i="1">
                            <a:solidFill>
                              <a:srgbClr val="FF0000"/>
                            </a:solidFill>
                            <a:latin typeface="Cambria Math"/>
                            <a:ea typeface="华文中宋" pitchFamily="2" charset="-122"/>
                          </a:rPr>
                          <m:t>𝒏</m:t>
                        </m:r>
                      </m:e>
                      <m:sub>
                        <m:r>
                          <a:rPr lang="en-US" altLang="zh-CN" sz="2400" b="1" i="1">
                            <a:solidFill>
                              <a:srgbClr val="FF0000"/>
                            </a:solidFill>
                            <a:latin typeface="Cambria Math"/>
                            <a:ea typeface="华文中宋" pitchFamily="2" charset="-122"/>
                          </a:rPr>
                          <m:t>𝟏</m:t>
                        </m:r>
                        <m:r>
                          <a:rPr lang="en-US" altLang="zh-CN" sz="2400" b="1" i="1">
                            <a:solidFill>
                              <a:srgbClr val="FF0000"/>
                            </a:solidFill>
                            <a:latin typeface="Cambria Math"/>
                            <a:ea typeface="华文中宋" pitchFamily="2" charset="-122"/>
                          </a:rPr>
                          <m:t>,</m:t>
                        </m:r>
                      </m:sub>
                    </m:sSub>
                    <m:sSub>
                      <m:sSubPr>
                        <m:ctrlPr>
                          <a:rPr lang="en-US" altLang="zh-CN" sz="2400" b="1" i="1">
                            <a:solidFill>
                              <a:srgbClr val="FF0000"/>
                            </a:solidFill>
                            <a:latin typeface="Cambria Math" panose="02040503050406030204" pitchFamily="18" charset="0"/>
                            <a:ea typeface="华文中宋" pitchFamily="2" charset="-122"/>
                          </a:rPr>
                        </m:ctrlPr>
                      </m:sSubPr>
                      <m:e>
                        <m:r>
                          <a:rPr lang="en-US" altLang="zh-CN" sz="2400" b="1" i="1">
                            <a:solidFill>
                              <a:srgbClr val="FF0000"/>
                            </a:solidFill>
                            <a:latin typeface="Cambria Math"/>
                            <a:ea typeface="华文中宋" pitchFamily="2" charset="-122"/>
                          </a:rPr>
                          <m:t>𝒏</m:t>
                        </m:r>
                      </m:e>
                      <m:sub>
                        <m:r>
                          <a:rPr lang="en-US" altLang="zh-CN" sz="2400" b="1" i="1">
                            <a:solidFill>
                              <a:srgbClr val="FF0000"/>
                            </a:solidFill>
                            <a:latin typeface="Cambria Math"/>
                            <a:ea typeface="华文中宋" pitchFamily="2" charset="-122"/>
                          </a:rPr>
                          <m:t>𝟐</m:t>
                        </m:r>
                      </m:sub>
                    </m:sSub>
                  </m:oMath>
                </a14:m>
                <a:r>
                  <a:rPr lang="zh-CN" altLang="en-US" sz="2400" b="1" dirty="0">
                    <a:latin typeface="华文中宋" pitchFamily="2" charset="-122"/>
                    <a:ea typeface="华文中宋" pitchFamily="2" charset="-122"/>
                  </a:rPr>
                  <a:t>确定后，只允许某些特定的 </a:t>
                </a:r>
                <a14:m>
                  <m:oMath xmlns:m="http://schemas.openxmlformats.org/officeDocument/2006/math">
                    <m:sSub>
                      <m:sSubPr>
                        <m:ctrlPr>
                          <a:rPr lang="en-US" altLang="zh-CN" sz="2400" b="1" i="1">
                            <a:latin typeface="Cambria Math" panose="02040503050406030204" pitchFamily="18" charset="0"/>
                            <a:ea typeface="华文中宋" pitchFamily="2" charset="-122"/>
                          </a:rPr>
                        </m:ctrlPr>
                      </m:sSubPr>
                      <m:e>
                        <m:r>
                          <a:rPr lang="en-US" altLang="zh-CN" sz="2400" b="1" i="1">
                            <a:latin typeface="Cambria Math"/>
                            <a:ea typeface="华文中宋" pitchFamily="2" charset="-122"/>
                          </a:rPr>
                          <m:t>𝑲</m:t>
                        </m:r>
                      </m:e>
                      <m:sub>
                        <m:r>
                          <a:rPr lang="en-US" altLang="zh-CN" sz="2400" b="1" i="1">
                            <a:latin typeface="Cambria Math"/>
                            <a:ea typeface="华文中宋" pitchFamily="2" charset="-122"/>
                          </a:rPr>
                          <m:t>𝒙</m:t>
                        </m:r>
                      </m:sub>
                    </m:sSub>
                  </m:oMath>
                </a14:m>
                <a:r>
                  <a:rPr lang="zh-CN" altLang="en-US" sz="2400" b="1" dirty="0">
                    <a:latin typeface="华文中宋" pitchFamily="2" charset="-122"/>
                    <a:ea typeface="华文中宋" pitchFamily="2" charset="-122"/>
                  </a:rPr>
                  <a:t> 存在（分立值）。</a:t>
                </a:r>
              </a:p>
              <a:p>
                <a:pPr eaLnBrk="1" hangingPunct="1">
                  <a:buClr>
                    <a:schemeClr val="hlink"/>
                  </a:buClr>
                </a:pPr>
                <a:r>
                  <a:rPr lang="zh-CN" altLang="en-US" sz="2400" b="1" dirty="0">
                    <a:latin typeface="华文中宋" pitchFamily="2" charset="-122"/>
                    <a:ea typeface="华文中宋" pitchFamily="2" charset="-122"/>
                  </a:rPr>
                  <a:t>当光线入射小于临界时不能在纤芯中传输即传输截止</a:t>
                </a:r>
              </a:p>
            </p:txBody>
          </p:sp>
        </mc:Choice>
        <mc:Fallback xmlns="">
          <p:sp>
            <p:nvSpPr>
              <p:cNvPr id="10243" name="Rectangle 3"/>
              <p:cNvSpPr>
                <a:spLocks noGrp="1" noRot="1" noChangeAspect="1" noMove="1" noResize="1" noEditPoints="1" noAdjustHandles="1" noChangeArrowheads="1" noChangeShapeType="1" noTextEdit="1"/>
              </p:cNvSpPr>
              <p:nvPr>
                <p:ph type="body" sz="half" idx="1"/>
              </p:nvPr>
            </p:nvSpPr>
            <p:spPr>
              <a:xfrm>
                <a:off x="1840122" y="226826"/>
                <a:ext cx="8736605" cy="2411413"/>
              </a:xfrm>
              <a:blipFill rotWithShape="0">
                <a:blip r:embed="rId2"/>
                <a:stretch>
                  <a:fillRect l="-1256" t="-4040"/>
                </a:stretch>
              </a:blipFill>
            </p:spPr>
            <p:txBody>
              <a:bodyPr/>
              <a:lstStyle/>
              <a:p>
                <a:r>
                  <a:rPr lang="zh-CN" altLang="en-US">
                    <a:noFill/>
                  </a:rPr>
                  <a:t> </a:t>
                </a:r>
              </a:p>
            </p:txBody>
          </p:sp>
        </mc:Fallback>
      </mc:AlternateContent>
      <p:sp>
        <p:nvSpPr>
          <p:cNvPr id="10247" name="Text Box 13"/>
          <p:cNvSpPr txBox="1">
            <a:spLocks noChangeArrowheads="1"/>
          </p:cNvSpPr>
          <p:nvPr/>
        </p:nvSpPr>
        <p:spPr bwMode="auto">
          <a:xfrm>
            <a:off x="1863985" y="1650565"/>
            <a:ext cx="604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由于不仅仅只子午光线</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实际上要复杂的多</a:t>
            </a:r>
          </a:p>
        </p:txBody>
      </p:sp>
      <p:sp>
        <p:nvSpPr>
          <p:cNvPr id="10248" name="Rectangle 3"/>
          <p:cNvSpPr>
            <a:spLocks noChangeArrowheads="1"/>
          </p:cNvSpPr>
          <p:nvPr/>
        </p:nvSpPr>
        <p:spPr bwMode="auto">
          <a:xfrm>
            <a:off x="1919288" y="3213100"/>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  分析方法：</a:t>
            </a:r>
          </a:p>
        </p:txBody>
      </p:sp>
      <p:sp>
        <p:nvSpPr>
          <p:cNvPr id="10249" name="Text Box 16"/>
          <p:cNvSpPr txBox="1">
            <a:spLocks noChangeArrowheads="1"/>
          </p:cNvSpPr>
          <p:nvPr/>
        </p:nvSpPr>
        <p:spPr bwMode="auto">
          <a:xfrm>
            <a:off x="2351088" y="37163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涉及的问题：</a:t>
            </a:r>
          </a:p>
        </p:txBody>
      </p:sp>
      <p:sp>
        <p:nvSpPr>
          <p:cNvPr id="10250" name="Rectangle 5"/>
          <p:cNvSpPr>
            <a:spLocks noChangeArrowheads="1"/>
          </p:cNvSpPr>
          <p:nvPr/>
        </p:nvSpPr>
        <p:spPr bwMode="auto">
          <a:xfrm>
            <a:off x="4178300" y="3886628"/>
            <a:ext cx="66479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光纤结构；光纤模式；本征值方程；截止条件；</a:t>
            </a:r>
          </a:p>
          <a:p>
            <a:pPr eaLnBrk="1" hangingPunct="1">
              <a:spcBef>
                <a:spcPct val="0"/>
              </a:spcBef>
              <a:buFontTx/>
              <a:buNone/>
            </a:pPr>
            <a:r>
              <a:rPr lang="zh-CN" altLang="en-US" sz="2400" b="1">
                <a:ea typeface="华文中宋" pitchFamily="2" charset="-122"/>
              </a:rPr>
              <a:t>单模条件；传输特性；特殊光纤</a:t>
            </a:r>
          </a:p>
        </p:txBody>
      </p:sp>
      <p:sp>
        <p:nvSpPr>
          <p:cNvPr id="10251" name="Text Box 18"/>
          <p:cNvSpPr txBox="1">
            <a:spLocks noChangeArrowheads="1"/>
          </p:cNvSpPr>
          <p:nvPr/>
        </p:nvSpPr>
        <p:spPr bwMode="auto">
          <a:xfrm>
            <a:off x="2305050" y="4784725"/>
            <a:ext cx="6923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ea typeface="华文中宋" pitchFamily="2" charset="-122"/>
              </a:rPr>
              <a:t>a </a:t>
            </a:r>
            <a:r>
              <a:rPr lang="zh-CN" altLang="en-US" sz="2400" b="1">
                <a:solidFill>
                  <a:srgbClr val="0000CC"/>
                </a:solidFill>
                <a:ea typeface="华文中宋" pitchFamily="2" charset="-122"/>
              </a:rPr>
              <a:t>、几何光学</a:t>
            </a:r>
            <a:r>
              <a:rPr lang="zh-CN" altLang="en-US" sz="2400" b="1">
                <a:ea typeface="华文中宋" pitchFamily="2" charset="-122"/>
              </a:rPr>
              <a:t> ，可以得到本征值方程、截止条件等</a:t>
            </a:r>
          </a:p>
        </p:txBody>
      </p:sp>
      <p:sp>
        <p:nvSpPr>
          <p:cNvPr id="10253" name="Text Box 20"/>
          <p:cNvSpPr txBox="1">
            <a:spLocks noChangeArrowheads="1"/>
          </p:cNvSpPr>
          <p:nvPr/>
        </p:nvSpPr>
        <p:spPr bwMode="auto">
          <a:xfrm>
            <a:off x="2279650" y="6051550"/>
            <a:ext cx="5653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b </a:t>
            </a:r>
            <a:r>
              <a:rPr lang="zh-CN" altLang="en-US" sz="2400" b="1">
                <a:solidFill>
                  <a:srgbClr val="0000CC"/>
                </a:solidFill>
                <a:latin typeface="华文中宋" pitchFamily="2" charset="-122"/>
                <a:ea typeface="华文中宋" pitchFamily="2" charset="-122"/>
              </a:rPr>
              <a:t>、电磁场理论，求解波导中的波动方程</a:t>
            </a:r>
            <a:endParaRPr lang="en-US" altLang="zh-CN" sz="2400" b="1">
              <a:solidFill>
                <a:srgbClr val="0000CC"/>
              </a:solidFill>
              <a:latin typeface="华文中宋" pitchFamily="2" charset="-122"/>
              <a:ea typeface="华文中宋" pitchFamily="2" charset="-122"/>
            </a:endParaRPr>
          </a:p>
        </p:txBody>
      </p:sp>
      <p:sp>
        <p:nvSpPr>
          <p:cNvPr id="6" name="椭圆 5"/>
          <p:cNvSpPr/>
          <p:nvPr/>
        </p:nvSpPr>
        <p:spPr>
          <a:xfrm rot="20230197">
            <a:off x="9844089" y="1954214"/>
            <a:ext cx="574675" cy="93027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p:cNvSpPr/>
          <p:nvPr/>
        </p:nvSpPr>
        <p:spPr>
          <a:xfrm rot="20410824">
            <a:off x="8764588" y="2181225"/>
            <a:ext cx="1414462" cy="9525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p:cNvSpPr/>
          <p:nvPr/>
        </p:nvSpPr>
        <p:spPr>
          <a:xfrm rot="20172459">
            <a:off x="8455026" y="2438400"/>
            <a:ext cx="606425" cy="958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8" name="直接箭头连接符 7"/>
          <p:cNvCxnSpPr/>
          <p:nvPr/>
        </p:nvCxnSpPr>
        <p:spPr>
          <a:xfrm>
            <a:off x="7932739" y="2492375"/>
            <a:ext cx="858837" cy="228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791576" y="2733676"/>
            <a:ext cx="436563" cy="233363"/>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9228139" y="2967038"/>
            <a:ext cx="458787"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9686925" y="2606675"/>
            <a:ext cx="0" cy="31115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645650" y="2395538"/>
            <a:ext cx="133350" cy="2286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798051" y="2357439"/>
            <a:ext cx="442913" cy="17938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4125" y="2278064"/>
            <a:ext cx="114300" cy="249237"/>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7202488" y="2854325"/>
            <a:ext cx="914400" cy="914400"/>
          </a:xfrm>
          <a:prstGeom prst="ellipse">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9" name="直接箭头连接符 28"/>
          <p:cNvCxnSpPr/>
          <p:nvPr/>
        </p:nvCxnSpPr>
        <p:spPr>
          <a:xfrm>
            <a:off x="7659688" y="2927350"/>
            <a:ext cx="4762"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7707313" y="3054351"/>
            <a:ext cx="385762" cy="307975"/>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6"/>
          </p:cNvCxnSpPr>
          <p:nvPr/>
        </p:nvCxnSpPr>
        <p:spPr>
          <a:xfrm flipH="1">
            <a:off x="7785100" y="3311525"/>
            <a:ext cx="331788" cy="4572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7243764" y="3532188"/>
            <a:ext cx="541337" cy="1905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27" idx="1"/>
          </p:cNvCxnSpPr>
          <p:nvPr/>
        </p:nvCxnSpPr>
        <p:spPr>
          <a:xfrm flipV="1">
            <a:off x="7243764" y="2987676"/>
            <a:ext cx="92075" cy="544513"/>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27" idx="1"/>
          </p:cNvCxnSpPr>
          <p:nvPr/>
        </p:nvCxnSpPr>
        <p:spPr>
          <a:xfrm flipV="1">
            <a:off x="7335839" y="2903539"/>
            <a:ext cx="515937" cy="8413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7851776" y="2927350"/>
            <a:ext cx="117475" cy="23495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右箭头 49"/>
          <p:cNvSpPr/>
          <p:nvPr/>
        </p:nvSpPr>
        <p:spPr>
          <a:xfrm rot="20592719">
            <a:off x="8139114" y="2971801"/>
            <a:ext cx="301625" cy="250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mc:AlternateContent xmlns:mc="http://schemas.openxmlformats.org/markup-compatibility/2006" xmlns:a14="http://schemas.microsoft.com/office/drawing/2010/main">
        <mc:Choice Requires="a14">
          <p:sp>
            <p:nvSpPr>
              <p:cNvPr id="35" name="TextBox 34"/>
              <p:cNvSpPr txBox="1"/>
              <p:nvPr/>
            </p:nvSpPr>
            <p:spPr>
              <a:xfrm>
                <a:off x="4364039" y="5445225"/>
                <a:ext cx="28230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𝒅</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2840038" y="5445224"/>
                <a:ext cx="2823081" cy="461665"/>
              </a:xfrm>
              <a:prstGeom prst="rect">
                <a:avLst/>
              </a:prstGeom>
              <a:blipFill rotWithShape="1">
                <a:blip r:embed="rId3"/>
                <a:stretch>
                  <a:fillRect b="-11842"/>
                </a:stretch>
              </a:blipFill>
            </p:spPr>
            <p:txBody>
              <a:bodyPr/>
              <a:lstStyle/>
              <a:p>
                <a:r>
                  <a:rPr lang="zh-CN" altLang="en-US">
                    <a:noFill/>
                  </a:rPr>
                  <a:t> </a:t>
                </a:r>
              </a:p>
            </p:txBody>
          </p:sp>
        </mc:Fallback>
      </mc:AlternateContent>
      <p:sp>
        <p:nvSpPr>
          <p:cNvPr id="15" name="椭圆 14"/>
          <p:cNvSpPr/>
          <p:nvPr/>
        </p:nvSpPr>
        <p:spPr>
          <a:xfrm>
            <a:off x="3201194" y="2182812"/>
            <a:ext cx="914400" cy="9144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flipV="1">
            <a:off x="3658394" y="2182813"/>
            <a:ext cx="229359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5" idx="4"/>
          </p:cNvCxnSpPr>
          <p:nvPr/>
        </p:nvCxnSpPr>
        <p:spPr>
          <a:xfrm flipV="1">
            <a:off x="3658394" y="3044826"/>
            <a:ext cx="2293590" cy="52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2530383" y="2635395"/>
            <a:ext cx="1162794"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5" idx="6"/>
            <a:endCxn id="10243" idx="2"/>
          </p:cNvCxnSpPr>
          <p:nvPr/>
        </p:nvCxnSpPr>
        <p:spPr>
          <a:xfrm flipV="1">
            <a:off x="4115594" y="2638238"/>
            <a:ext cx="2092830" cy="17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a:cxnSpLocks/>
            <a:stCxn id="15" idx="5"/>
          </p:cNvCxnSpPr>
          <p:nvPr/>
        </p:nvCxnSpPr>
        <p:spPr>
          <a:xfrm flipV="1">
            <a:off x="3981684" y="2316723"/>
            <a:ext cx="890181" cy="646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5" idx="7"/>
            <a:endCxn id="15" idx="3"/>
          </p:cNvCxnSpPr>
          <p:nvPr/>
        </p:nvCxnSpPr>
        <p:spPr>
          <a:xfrm flipH="1">
            <a:off x="3335105" y="2316723"/>
            <a:ext cx="646578" cy="646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15" idx="7"/>
          </p:cNvCxnSpPr>
          <p:nvPr/>
        </p:nvCxnSpPr>
        <p:spPr>
          <a:xfrm>
            <a:off x="3981684" y="2316723"/>
            <a:ext cx="723419" cy="670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4705102" y="2395539"/>
            <a:ext cx="670818" cy="567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EEF96EB2-0E42-47C4-A5E7-AB8E3BF70EC3}"/>
              </a:ext>
            </a:extLst>
          </p:cNvPr>
          <p:cNvCxnSpPr>
            <a:cxnSpLocks/>
            <a:stCxn id="15" idx="1"/>
            <a:endCxn id="15" idx="5"/>
          </p:cNvCxnSpPr>
          <p:nvPr/>
        </p:nvCxnSpPr>
        <p:spPr>
          <a:xfrm>
            <a:off x="3335105" y="2316723"/>
            <a:ext cx="646578" cy="6465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902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2424114" y="404814"/>
            <a:ext cx="716597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t>    </a:t>
            </a:r>
            <a:r>
              <a:rPr lang="zh-CN" altLang="en-US" sz="2400" b="1">
                <a:solidFill>
                  <a:srgbClr val="0000CC"/>
                </a:solidFill>
                <a:ea typeface="华文中宋" pitchFamily="2" charset="-122"/>
              </a:rPr>
              <a:t>在特定的结构下解波动方程；求出本征值方程；</a:t>
            </a:r>
          </a:p>
          <a:p>
            <a:pPr eaLnBrk="1" hangingPunct="1">
              <a:spcBef>
                <a:spcPct val="0"/>
              </a:spcBef>
              <a:buFontTx/>
              <a:buNone/>
            </a:pPr>
            <a:r>
              <a:rPr lang="zh-CN" altLang="en-US" sz="2400" b="1">
                <a:solidFill>
                  <a:srgbClr val="0000CC"/>
                </a:solidFill>
                <a:ea typeface="华文中宋" pitchFamily="2" charset="-122"/>
              </a:rPr>
              <a:t>研究模式、截止、单模条件等问题。</a:t>
            </a:r>
          </a:p>
        </p:txBody>
      </p:sp>
      <p:sp>
        <p:nvSpPr>
          <p:cNvPr id="11267" name="Text Box 6"/>
          <p:cNvSpPr txBox="1">
            <a:spLocks noChangeArrowheads="1"/>
          </p:cNvSpPr>
          <p:nvPr/>
        </p:nvSpPr>
        <p:spPr bwMode="auto">
          <a:xfrm>
            <a:off x="1774825" y="1341438"/>
            <a:ext cx="86375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charset="0"/>
                <a:ea typeface="宋体" pitchFamily="2" charset="-122"/>
              </a:defRPr>
            </a:lvl1pPr>
            <a:lvl2pPr marL="800100" indent="-342900">
              <a:spcBef>
                <a:spcPct val="20000"/>
              </a:spcBef>
              <a:buChar char="–"/>
              <a:defRPr sz="2800">
                <a:solidFill>
                  <a:schemeClr val="tx1"/>
                </a:solidFill>
                <a:latin typeface="Arial" charset="0"/>
                <a:ea typeface="宋体" pitchFamily="2" charset="-122"/>
              </a:defRPr>
            </a:lvl2pPr>
            <a:lvl3pPr marL="1257300" indent="-342900">
              <a:spcBef>
                <a:spcPct val="20000"/>
              </a:spcBef>
              <a:buChar char="•"/>
              <a:defRPr sz="2400">
                <a:solidFill>
                  <a:schemeClr val="tx1"/>
                </a:solidFill>
                <a:latin typeface="Arial" charset="0"/>
                <a:ea typeface="宋体" pitchFamily="2" charset="-122"/>
              </a:defRPr>
            </a:lvl3pPr>
            <a:lvl4pPr marL="1714500" indent="-342900">
              <a:spcBef>
                <a:spcPct val="20000"/>
              </a:spcBef>
              <a:buChar char="–"/>
              <a:defRPr sz="2000">
                <a:solidFill>
                  <a:schemeClr val="tx1"/>
                </a:solidFill>
                <a:latin typeface="Arial" charset="0"/>
                <a:ea typeface="宋体" pitchFamily="2" charset="-122"/>
              </a:defRPr>
            </a:lvl4pPr>
            <a:lvl5pPr marL="2171700" indent="-342900">
              <a:spcBef>
                <a:spcPct val="20000"/>
              </a:spcBef>
              <a:buChar char="»"/>
              <a:defRPr sz="2000">
                <a:solidFill>
                  <a:schemeClr val="tx1"/>
                </a:solidFill>
                <a:latin typeface="Arial" charset="0"/>
                <a:ea typeface="宋体" pitchFamily="2" charset="-122"/>
              </a:defRPr>
            </a:lvl5pPr>
            <a:lvl6pPr marL="2628900" indent="-342900" eaLnBrk="0" fontAlgn="base" hangingPunct="0">
              <a:spcBef>
                <a:spcPct val="20000"/>
              </a:spcBef>
              <a:spcAft>
                <a:spcPct val="0"/>
              </a:spcAft>
              <a:buChar char="»"/>
              <a:defRPr sz="2000">
                <a:solidFill>
                  <a:schemeClr val="tx1"/>
                </a:solidFill>
                <a:latin typeface="Arial" charset="0"/>
                <a:ea typeface="宋体" pitchFamily="2" charset="-122"/>
              </a:defRPr>
            </a:lvl6pPr>
            <a:lvl7pPr marL="3086100" indent="-342900" eaLnBrk="0" fontAlgn="base" hangingPunct="0">
              <a:spcBef>
                <a:spcPct val="20000"/>
              </a:spcBef>
              <a:spcAft>
                <a:spcPct val="0"/>
              </a:spcAft>
              <a:buChar char="»"/>
              <a:defRPr sz="2000">
                <a:solidFill>
                  <a:schemeClr val="tx1"/>
                </a:solidFill>
                <a:latin typeface="Arial" charset="0"/>
                <a:ea typeface="宋体" pitchFamily="2" charset="-122"/>
              </a:defRPr>
            </a:lvl7pPr>
            <a:lvl8pPr marL="3543300" indent="-342900" eaLnBrk="0" fontAlgn="base" hangingPunct="0">
              <a:spcBef>
                <a:spcPct val="20000"/>
              </a:spcBef>
              <a:spcAft>
                <a:spcPct val="0"/>
              </a:spcAft>
              <a:buChar char="»"/>
              <a:defRPr sz="2000">
                <a:solidFill>
                  <a:schemeClr val="tx1"/>
                </a:solidFill>
                <a:latin typeface="Arial" charset="0"/>
                <a:ea typeface="宋体" pitchFamily="2" charset="-122"/>
              </a:defRPr>
            </a:lvl8pPr>
            <a:lvl9pPr marL="4000500" indent="-3429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2" eaLnBrk="1" hangingPunct="1">
              <a:spcBef>
                <a:spcPct val="0"/>
              </a:spcBef>
              <a:buFontTx/>
              <a:buNone/>
            </a:pPr>
            <a:r>
              <a:rPr lang="zh-CN" altLang="en-US" b="1">
                <a:ea typeface="华文中宋" pitchFamily="2" charset="-122"/>
              </a:rPr>
              <a:t>（</a:t>
            </a:r>
            <a:r>
              <a:rPr lang="en-US" altLang="zh-CN" b="1">
                <a:ea typeface="华文中宋" pitchFamily="2" charset="-122"/>
              </a:rPr>
              <a:t>1</a:t>
            </a:r>
            <a:r>
              <a:rPr lang="zh-CN" altLang="en-US" b="1">
                <a:ea typeface="华文中宋" pitchFamily="2" charset="-122"/>
              </a:rPr>
              <a:t>）选定坐标</a:t>
            </a:r>
          </a:p>
          <a:p>
            <a:pPr lvl="2" eaLnBrk="1" hangingPunct="1">
              <a:spcBef>
                <a:spcPct val="0"/>
              </a:spcBef>
              <a:buFontTx/>
              <a:buNone/>
            </a:pPr>
            <a:r>
              <a:rPr lang="zh-CN" altLang="en-US" b="1">
                <a:ea typeface="华文中宋" pitchFamily="2" charset="-122"/>
              </a:rPr>
              <a:t>（</a:t>
            </a:r>
            <a:r>
              <a:rPr lang="en-US" altLang="zh-CN" b="1">
                <a:ea typeface="华文中宋" pitchFamily="2" charset="-122"/>
              </a:rPr>
              <a:t>2</a:t>
            </a:r>
            <a:r>
              <a:rPr lang="zh-CN" altLang="en-US" b="1">
                <a:ea typeface="华文中宋" pitchFamily="2" charset="-122"/>
              </a:rPr>
              <a:t>）选定坐标下的波动方程（标量近似解或矢量严格解）</a:t>
            </a:r>
          </a:p>
          <a:p>
            <a:pPr lvl="2" eaLnBrk="1" hangingPunct="1">
              <a:spcBef>
                <a:spcPct val="0"/>
              </a:spcBef>
              <a:buFontTx/>
              <a:buNone/>
            </a:pPr>
            <a:r>
              <a:rPr lang="zh-CN" altLang="en-US" b="1">
                <a:ea typeface="华文中宋" pitchFamily="2" charset="-122"/>
              </a:rPr>
              <a:t>（</a:t>
            </a:r>
            <a:r>
              <a:rPr lang="en-US" altLang="zh-CN" b="1">
                <a:ea typeface="华文中宋" pitchFamily="2" charset="-122"/>
              </a:rPr>
              <a:t>3</a:t>
            </a:r>
            <a:r>
              <a:rPr lang="zh-CN" altLang="en-US" b="1">
                <a:ea typeface="华文中宋" pitchFamily="2" charset="-122"/>
              </a:rPr>
              <a:t>）用分离变量法解方程</a:t>
            </a:r>
          </a:p>
          <a:p>
            <a:pPr lvl="2" eaLnBrk="1" hangingPunct="1">
              <a:spcBef>
                <a:spcPct val="0"/>
              </a:spcBef>
              <a:buFontTx/>
              <a:buNone/>
            </a:pPr>
            <a:r>
              <a:rPr lang="zh-CN" altLang="en-US" b="1">
                <a:ea typeface="华文中宋" pitchFamily="2" charset="-122"/>
              </a:rPr>
              <a:t>（</a:t>
            </a:r>
            <a:r>
              <a:rPr lang="en-US" altLang="zh-CN" b="1">
                <a:ea typeface="华文中宋" pitchFamily="2" charset="-122"/>
              </a:rPr>
              <a:t>4</a:t>
            </a:r>
            <a:r>
              <a:rPr lang="zh-CN" altLang="en-US" b="1">
                <a:ea typeface="华文中宋" pitchFamily="2" charset="-122"/>
              </a:rPr>
              <a:t>）讨论贝塞尔函数的敛散性</a:t>
            </a:r>
          </a:p>
          <a:p>
            <a:pPr lvl="2" eaLnBrk="1" hangingPunct="1">
              <a:spcBef>
                <a:spcPct val="0"/>
              </a:spcBef>
              <a:buFontTx/>
              <a:buNone/>
            </a:pPr>
            <a:r>
              <a:rPr lang="zh-CN" altLang="en-US" b="1">
                <a:ea typeface="华文中宋" pitchFamily="2" charset="-122"/>
              </a:rPr>
              <a:t>（</a:t>
            </a:r>
            <a:r>
              <a:rPr lang="en-US" altLang="zh-CN" b="1">
                <a:ea typeface="华文中宋" pitchFamily="2" charset="-122"/>
              </a:rPr>
              <a:t>5</a:t>
            </a:r>
            <a:r>
              <a:rPr lang="zh-CN" altLang="en-US" b="1">
                <a:ea typeface="华文中宋" pitchFamily="2" charset="-122"/>
              </a:rPr>
              <a:t>）光纤模式</a:t>
            </a:r>
          </a:p>
          <a:p>
            <a:pPr lvl="2" eaLnBrk="1" hangingPunct="1">
              <a:spcBef>
                <a:spcPct val="0"/>
              </a:spcBef>
              <a:buFontTx/>
              <a:buNone/>
            </a:pPr>
            <a:r>
              <a:rPr lang="zh-CN" altLang="en-US" b="1">
                <a:ea typeface="华文中宋" pitchFamily="2" charset="-122"/>
              </a:rPr>
              <a:t>（</a:t>
            </a:r>
            <a:r>
              <a:rPr lang="en-US" altLang="zh-CN" b="1">
                <a:ea typeface="华文中宋" pitchFamily="2" charset="-122"/>
              </a:rPr>
              <a:t>6</a:t>
            </a:r>
            <a:r>
              <a:rPr lang="zh-CN" altLang="en-US" b="1">
                <a:ea typeface="华文中宋" pitchFamily="2" charset="-122"/>
              </a:rPr>
              <a:t>）本征值方程</a:t>
            </a:r>
          </a:p>
          <a:p>
            <a:pPr lvl="2" eaLnBrk="1" hangingPunct="1">
              <a:spcBef>
                <a:spcPct val="0"/>
              </a:spcBef>
              <a:buFontTx/>
              <a:buNone/>
            </a:pPr>
            <a:r>
              <a:rPr lang="zh-CN" altLang="en-US" b="1">
                <a:ea typeface="华文中宋" pitchFamily="2" charset="-122"/>
              </a:rPr>
              <a:t>（</a:t>
            </a:r>
            <a:r>
              <a:rPr lang="en-US" altLang="zh-CN" b="1">
                <a:ea typeface="华文中宋" pitchFamily="2" charset="-122"/>
              </a:rPr>
              <a:t>7</a:t>
            </a:r>
            <a:r>
              <a:rPr lang="zh-CN" altLang="en-US" b="1">
                <a:ea typeface="华文中宋" pitchFamily="2" charset="-122"/>
              </a:rPr>
              <a:t>）截止条件</a:t>
            </a:r>
          </a:p>
        </p:txBody>
      </p:sp>
      <p:sp>
        <p:nvSpPr>
          <p:cNvPr id="11268" name="Text Box 11"/>
          <p:cNvSpPr txBox="1">
            <a:spLocks noChangeArrowheads="1"/>
          </p:cNvSpPr>
          <p:nvPr/>
        </p:nvSpPr>
        <p:spPr bwMode="auto">
          <a:xfrm>
            <a:off x="2711451" y="4149725"/>
            <a:ext cx="2201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8</a:t>
            </a:r>
            <a:r>
              <a:rPr lang="zh-CN" altLang="en-US" sz="2400" b="1">
                <a:latin typeface="华文中宋" pitchFamily="2" charset="-122"/>
                <a:ea typeface="华文中宋" pitchFamily="2" charset="-122"/>
              </a:rPr>
              <a:t>）传输特性</a:t>
            </a:r>
          </a:p>
        </p:txBody>
      </p:sp>
      <p:sp>
        <p:nvSpPr>
          <p:cNvPr id="11269" name="Text Box 13"/>
          <p:cNvSpPr txBox="1">
            <a:spLocks noChangeArrowheads="1"/>
          </p:cNvSpPr>
          <p:nvPr/>
        </p:nvSpPr>
        <p:spPr bwMode="auto">
          <a:xfrm>
            <a:off x="2711451" y="5516563"/>
            <a:ext cx="3725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9</a:t>
            </a:r>
            <a:r>
              <a:rPr lang="zh-CN" altLang="en-US" sz="2400" b="1">
                <a:latin typeface="华文中宋" pitchFamily="2" charset="-122"/>
                <a:ea typeface="华文中宋" pitchFamily="2" charset="-122"/>
              </a:rPr>
              <a:t>）单模光纤的极化特性</a:t>
            </a:r>
            <a:endParaRPr lang="en-US" altLang="zh-CN" sz="2400" b="1">
              <a:latin typeface="华文中宋" pitchFamily="2" charset="-122"/>
              <a:ea typeface="华文中宋" pitchFamily="2" charset="-122"/>
            </a:endParaRPr>
          </a:p>
        </p:txBody>
      </p:sp>
      <p:sp>
        <p:nvSpPr>
          <p:cNvPr id="11270" name="Text Box 14"/>
          <p:cNvSpPr txBox="1">
            <a:spLocks noChangeArrowheads="1"/>
          </p:cNvSpPr>
          <p:nvPr/>
        </p:nvSpPr>
        <p:spPr bwMode="auto">
          <a:xfrm>
            <a:off x="2640014" y="6165850"/>
            <a:ext cx="2390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10</a:t>
            </a:r>
            <a:r>
              <a:rPr lang="zh-CN" altLang="en-US" sz="2400" b="1">
                <a:latin typeface="华文中宋" pitchFamily="2" charset="-122"/>
                <a:ea typeface="华文中宋" pitchFamily="2" charset="-122"/>
              </a:rPr>
              <a:t>）特殊光纤</a:t>
            </a:r>
            <a:endParaRPr lang="en-US" altLang="zh-CN" sz="2400" b="1">
              <a:latin typeface="华文中宋" pitchFamily="2" charset="-122"/>
              <a:ea typeface="华文中宋" pitchFamily="2" charset="-122"/>
            </a:endParaRPr>
          </a:p>
        </p:txBody>
      </p:sp>
      <p:sp>
        <p:nvSpPr>
          <p:cNvPr id="11271" name="Text Box 15"/>
          <p:cNvSpPr txBox="1">
            <a:spLocks noChangeArrowheads="1"/>
          </p:cNvSpPr>
          <p:nvPr/>
        </p:nvSpPr>
        <p:spPr bwMode="auto">
          <a:xfrm>
            <a:off x="5016500" y="4149726"/>
            <a:ext cx="3672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2" eaLnBrk="1" hangingPunct="1">
              <a:spcBef>
                <a:spcPct val="0"/>
              </a:spcBef>
              <a:buFontTx/>
              <a:buNone/>
            </a:pPr>
            <a:r>
              <a:rPr lang="zh-CN" altLang="en-US" sz="2000" b="1">
                <a:ea typeface="华文中宋" pitchFamily="2" charset="-122"/>
              </a:rPr>
              <a:t>吸收损耗</a:t>
            </a:r>
          </a:p>
          <a:p>
            <a:pPr lvl="2" eaLnBrk="1" hangingPunct="1">
              <a:spcBef>
                <a:spcPct val="0"/>
              </a:spcBef>
              <a:buFontTx/>
              <a:buNone/>
            </a:pPr>
            <a:r>
              <a:rPr lang="zh-CN" altLang="en-US" sz="2000" b="1">
                <a:ea typeface="华文中宋" pitchFamily="2" charset="-122"/>
              </a:rPr>
              <a:t>散射损耗</a:t>
            </a:r>
          </a:p>
          <a:p>
            <a:pPr lvl="2" eaLnBrk="1" hangingPunct="1">
              <a:spcBef>
                <a:spcPct val="0"/>
              </a:spcBef>
              <a:buFontTx/>
              <a:buNone/>
            </a:pPr>
            <a:r>
              <a:rPr lang="zh-CN" altLang="en-US" sz="2000" b="1">
                <a:ea typeface="华文中宋" pitchFamily="2" charset="-122"/>
              </a:rPr>
              <a:t>弯曲损耗</a:t>
            </a:r>
          </a:p>
          <a:p>
            <a:pPr lvl="2" eaLnBrk="1" hangingPunct="1">
              <a:spcBef>
                <a:spcPct val="0"/>
              </a:spcBef>
              <a:buFontTx/>
              <a:buNone/>
            </a:pPr>
            <a:r>
              <a:rPr lang="zh-CN" altLang="en-US" sz="2000" b="1">
                <a:ea typeface="华文中宋" pitchFamily="2" charset="-122"/>
              </a:rPr>
              <a:t>端面倾斜对传播的影响</a:t>
            </a:r>
          </a:p>
        </p:txBody>
      </p:sp>
    </p:spTree>
    <p:extLst>
      <p:ext uri="{BB962C8B-B14F-4D97-AF65-F5344CB8AC3E}">
        <p14:creationId xmlns:p14="http://schemas.microsoft.com/office/powerpoint/2010/main" val="780836341"/>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41" name="Group 105"/>
          <p:cNvGraphicFramePr>
            <a:graphicFrameLocks noGrp="1"/>
          </p:cNvGraphicFramePr>
          <p:nvPr/>
        </p:nvGraphicFramePr>
        <p:xfrm>
          <a:off x="1776884" y="936624"/>
          <a:ext cx="3528392" cy="3671888"/>
        </p:xfrm>
        <a:graphic>
          <a:graphicData uri="http://schemas.openxmlformats.org/drawingml/2006/table">
            <a:tbl>
              <a:tblPr/>
              <a:tblGrid>
                <a:gridCol w="1092783">
                  <a:extLst>
                    <a:ext uri="{9D8B030D-6E8A-4147-A177-3AD203B41FA5}">
                      <a16:colId xmlns:a16="http://schemas.microsoft.com/office/drawing/2014/main" val="20000"/>
                    </a:ext>
                  </a:extLst>
                </a:gridCol>
                <a:gridCol w="2435609">
                  <a:extLst>
                    <a:ext uri="{9D8B030D-6E8A-4147-A177-3AD203B41FA5}">
                      <a16:colId xmlns:a16="http://schemas.microsoft.com/office/drawing/2014/main" val="20001"/>
                    </a:ext>
                  </a:extLst>
                </a:gridCol>
              </a:tblGrid>
              <a:tr h="9080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HE11</a:t>
                      </a:r>
                      <a:endPar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28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TE01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80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HE21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2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HE31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331" name="Oval 70"/>
          <p:cNvSpPr>
            <a:spLocks noChangeArrowheads="1"/>
          </p:cNvSpPr>
          <p:nvPr/>
        </p:nvSpPr>
        <p:spPr bwMode="auto">
          <a:xfrm>
            <a:off x="3539442" y="1016793"/>
            <a:ext cx="769938" cy="76835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2" name="Oval 71"/>
          <p:cNvSpPr>
            <a:spLocks noChangeArrowheads="1"/>
          </p:cNvSpPr>
          <p:nvPr/>
        </p:nvSpPr>
        <p:spPr bwMode="auto">
          <a:xfrm>
            <a:off x="3539442" y="1951831"/>
            <a:ext cx="769938"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3" name="Oval 72"/>
          <p:cNvSpPr>
            <a:spLocks noChangeArrowheads="1"/>
          </p:cNvSpPr>
          <p:nvPr/>
        </p:nvSpPr>
        <p:spPr bwMode="auto">
          <a:xfrm>
            <a:off x="3610881" y="2888456"/>
            <a:ext cx="769937"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4" name="Oval 74"/>
          <p:cNvSpPr>
            <a:spLocks noChangeArrowheads="1"/>
          </p:cNvSpPr>
          <p:nvPr/>
        </p:nvSpPr>
        <p:spPr bwMode="auto">
          <a:xfrm>
            <a:off x="3610881" y="3752056"/>
            <a:ext cx="769937"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5" name="Oval 76"/>
          <p:cNvSpPr>
            <a:spLocks noChangeArrowheads="1"/>
          </p:cNvSpPr>
          <p:nvPr/>
        </p:nvSpPr>
        <p:spPr bwMode="auto">
          <a:xfrm>
            <a:off x="3539443" y="1016793"/>
            <a:ext cx="792163" cy="719138"/>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6" name="Oval 77"/>
          <p:cNvSpPr>
            <a:spLocks noChangeArrowheads="1"/>
          </p:cNvSpPr>
          <p:nvPr/>
        </p:nvSpPr>
        <p:spPr bwMode="auto">
          <a:xfrm>
            <a:off x="3539443" y="2312194"/>
            <a:ext cx="792163" cy="411163"/>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7" name="Oval 78"/>
          <p:cNvSpPr>
            <a:spLocks noChangeArrowheads="1"/>
          </p:cNvSpPr>
          <p:nvPr/>
        </p:nvSpPr>
        <p:spPr bwMode="auto">
          <a:xfrm>
            <a:off x="3539443" y="1951832"/>
            <a:ext cx="792163" cy="433387"/>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solidFill>
                <a:schemeClr val="bg1"/>
              </a:solidFill>
            </a:endParaRPr>
          </a:p>
        </p:txBody>
      </p:sp>
      <p:sp>
        <p:nvSpPr>
          <p:cNvPr id="13338" name="Oval 80"/>
          <p:cNvSpPr>
            <a:spLocks noChangeArrowheads="1"/>
          </p:cNvSpPr>
          <p:nvPr/>
        </p:nvSpPr>
        <p:spPr bwMode="auto">
          <a:xfrm rot="-5207346">
            <a:off x="3506105" y="2993231"/>
            <a:ext cx="717550" cy="5080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9" name="Oval 81"/>
          <p:cNvSpPr>
            <a:spLocks noChangeArrowheads="1"/>
          </p:cNvSpPr>
          <p:nvPr/>
        </p:nvSpPr>
        <p:spPr bwMode="auto">
          <a:xfrm rot="-5560441">
            <a:off x="3782331" y="3005932"/>
            <a:ext cx="719137" cy="484187"/>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0" name="Oval 92"/>
          <p:cNvSpPr>
            <a:spLocks noChangeArrowheads="1"/>
          </p:cNvSpPr>
          <p:nvPr/>
        </p:nvSpPr>
        <p:spPr bwMode="auto">
          <a:xfrm>
            <a:off x="3683905" y="3680618"/>
            <a:ext cx="576262" cy="4318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1" name="Oval 93"/>
          <p:cNvSpPr>
            <a:spLocks noChangeArrowheads="1"/>
          </p:cNvSpPr>
          <p:nvPr/>
        </p:nvSpPr>
        <p:spPr bwMode="auto">
          <a:xfrm rot="5400000">
            <a:off x="3467211" y="3897312"/>
            <a:ext cx="576262" cy="4318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2" name="Oval 94"/>
          <p:cNvSpPr>
            <a:spLocks noChangeArrowheads="1"/>
          </p:cNvSpPr>
          <p:nvPr/>
        </p:nvSpPr>
        <p:spPr bwMode="auto">
          <a:xfrm rot="-5079260">
            <a:off x="3924411" y="3871912"/>
            <a:ext cx="576262" cy="4826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3" name="Oval 95"/>
          <p:cNvSpPr>
            <a:spLocks noChangeArrowheads="1"/>
          </p:cNvSpPr>
          <p:nvPr/>
        </p:nvSpPr>
        <p:spPr bwMode="auto">
          <a:xfrm>
            <a:off x="3683905" y="4112419"/>
            <a:ext cx="576262" cy="411163"/>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13344" name="Picture 104" descr="u=2243057762,1994533254&amp;fm=21&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4514" y="548681"/>
            <a:ext cx="5193485"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1977428" y="5747301"/>
                <a:ext cx="2593659" cy="6594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𝑽</m:t>
                      </m:r>
                      <m:r>
                        <a:rPr lang="en-US" altLang="zh-CN" i="1">
                          <a:latin typeface="Cambria Math"/>
                        </a:rPr>
                        <m:t>=</m:t>
                      </m:r>
                      <m:f>
                        <m:fPr>
                          <m:ctrlPr>
                            <a:rPr lang="en-US" altLang="zh-CN" i="1">
                              <a:latin typeface="Cambria Math" panose="02040503050406030204" pitchFamily="18" charset="0"/>
                            </a:rPr>
                          </m:ctrlPr>
                        </m:fPr>
                        <m:num>
                          <m:r>
                            <a:rPr lang="en-US" altLang="zh-CN" b="1" i="1">
                              <a:latin typeface="Cambria Math"/>
                            </a:rPr>
                            <m:t>𝟐</m:t>
                          </m:r>
                          <m:r>
                            <a:rPr lang="zh-CN" altLang="en-US" b="1" i="1">
                              <a:latin typeface="Cambria Math"/>
                            </a:rPr>
                            <m:t>𝝅</m:t>
                          </m:r>
                          <m:r>
                            <a:rPr lang="en-US" altLang="zh-CN" b="1" i="1">
                              <a:latin typeface="Cambria Math"/>
                            </a:rPr>
                            <m:t>𝒂</m:t>
                          </m:r>
                        </m:num>
                        <m:den>
                          <m:sSub>
                            <m:sSubPr>
                              <m:ctrlPr>
                                <a:rPr lang="en-US" altLang="zh-CN" i="1">
                                  <a:latin typeface="Cambria Math" panose="02040503050406030204" pitchFamily="18" charset="0"/>
                                </a:rPr>
                              </m:ctrlPr>
                            </m:sSubPr>
                            <m:e>
                              <m:r>
                                <m:rPr>
                                  <m:sty m:val="p"/>
                                </m:rPr>
                                <a:rPr lang="el-GR" altLang="zh-CN" i="1">
                                  <a:latin typeface="Cambria Math"/>
                                </a:rPr>
                                <m:t>λ</m:t>
                              </m:r>
                            </m:e>
                            <m:sub>
                              <m:r>
                                <a:rPr lang="en-US" altLang="zh-CN" b="1" i="1">
                                  <a:latin typeface="Cambria Math"/>
                                </a:rPr>
                                <m:t>𝟎</m:t>
                              </m:r>
                            </m:sub>
                          </m:sSub>
                        </m:den>
                      </m:f>
                      <m:r>
                        <a:rPr lang="en-US" altLang="zh-CN" b="1" i="1">
                          <a:latin typeface="Cambria Math"/>
                        </a:rPr>
                        <m:t>(</m:t>
                      </m:r>
                      <m:sSubSup>
                        <m:sSubSupPr>
                          <m:ctrlPr>
                            <a:rPr lang="en-US" altLang="zh-CN" b="1" i="1">
                              <a:latin typeface="Cambria Math" panose="02040503050406030204" pitchFamily="18" charset="0"/>
                            </a:rPr>
                          </m:ctrlPr>
                        </m:sSubSupPr>
                        <m:e>
                          <m:sSub>
                            <m:sSubPr>
                              <m:ctrlPr>
                                <a:rPr lang="en-US" altLang="zh-CN" b="1" i="1">
                                  <a:latin typeface="Cambria Math" panose="02040503050406030204" pitchFamily="18" charset="0"/>
                                </a:rPr>
                              </m:ctrlPr>
                            </m:sSubPr>
                            <m:e>
                              <m:r>
                                <a:rPr lang="en-US" altLang="zh-CN" b="1" i="1">
                                  <a:latin typeface="Cambria Math"/>
                                </a:rPr>
                                <m:t>𝒏</m:t>
                              </m:r>
                            </m:e>
                            <m:sub>
                              <m:r>
                                <a:rPr lang="en-US" altLang="zh-CN" b="1" i="1">
                                  <a:latin typeface="Cambria Math"/>
                                </a:rPr>
                                <m:t>𝟏</m:t>
                              </m:r>
                            </m:sub>
                          </m:sSub>
                        </m:e>
                        <m:sub/>
                        <m:sup>
                          <m:r>
                            <a:rPr lang="en-US" altLang="zh-CN" b="1" i="1">
                              <a:latin typeface="Cambria Math"/>
                            </a:rPr>
                            <m:t>𝟐</m:t>
                          </m:r>
                        </m:sup>
                      </m:sSubSup>
                      <m:r>
                        <a:rPr lang="en-US" altLang="zh-CN" b="1" i="1">
                          <a:latin typeface="Cambria Math"/>
                        </a:rPr>
                        <m:t>−</m:t>
                      </m:r>
                      <m:sSubSup>
                        <m:sSubSupPr>
                          <m:ctrlPr>
                            <a:rPr lang="en-US" altLang="zh-CN" b="1" i="1">
                              <a:latin typeface="Cambria Math" panose="02040503050406030204" pitchFamily="18" charset="0"/>
                            </a:rPr>
                          </m:ctrlPr>
                        </m:sSubSupPr>
                        <m:e>
                          <m:sSub>
                            <m:sSubPr>
                              <m:ctrlPr>
                                <a:rPr lang="en-US" altLang="zh-CN" b="1" i="1">
                                  <a:latin typeface="Cambria Math" panose="02040503050406030204" pitchFamily="18" charset="0"/>
                                </a:rPr>
                              </m:ctrlPr>
                            </m:sSubPr>
                            <m:e>
                              <m:r>
                                <a:rPr lang="en-US" altLang="zh-CN" b="1" i="1">
                                  <a:latin typeface="Cambria Math"/>
                                </a:rPr>
                                <m:t>𝒏</m:t>
                              </m:r>
                            </m:e>
                            <m:sub>
                              <m:r>
                                <a:rPr lang="en-US" altLang="zh-CN" b="1" i="1">
                                  <a:latin typeface="Cambria Math"/>
                                </a:rPr>
                                <m:t>𝟐</m:t>
                              </m:r>
                            </m:sub>
                          </m:sSub>
                        </m:e>
                        <m:sub/>
                        <m:sup>
                          <m:r>
                            <a:rPr lang="en-US" altLang="zh-CN" b="1" i="1">
                              <a:latin typeface="Cambria Math"/>
                            </a:rPr>
                            <m:t>𝟐</m:t>
                          </m:r>
                        </m:sup>
                      </m:sSubSup>
                      <m:sSup>
                        <m:sSupPr>
                          <m:ctrlPr>
                            <a:rPr lang="en-US" altLang="zh-CN" b="1" i="1">
                              <a:latin typeface="Cambria Math" panose="02040503050406030204" pitchFamily="18" charset="0"/>
                            </a:rPr>
                          </m:ctrlPr>
                        </m:sSupPr>
                        <m:e>
                          <m:r>
                            <a:rPr lang="en-US" altLang="zh-CN" b="1" i="1">
                              <a:latin typeface="Cambria Math"/>
                            </a:rPr>
                            <m:t>)</m:t>
                          </m:r>
                        </m:e>
                        <m:sup>
                          <m:f>
                            <m:fPr>
                              <m:ctrlPr>
                                <a:rPr lang="en-US"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𝟐</m:t>
                              </m:r>
                            </m:den>
                          </m:f>
                        </m:sup>
                      </m:sSup>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977428" y="5747301"/>
                <a:ext cx="2593659" cy="6594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312025" y="5947355"/>
                <a:ext cx="1595309" cy="400110"/>
              </a:xfrm>
              <a:prstGeom prst="rect">
                <a:avLst/>
              </a:prstGeom>
              <a:noFill/>
            </p:spPr>
            <p:txBody>
              <a:bodyPr wrap="none" rtlCol="0">
                <a:spAutoFit/>
              </a:bodyPr>
              <a:lstStyle/>
              <a:p>
                <a14:m>
                  <m:oMath xmlns:m="http://schemas.openxmlformats.org/officeDocument/2006/math">
                    <m:r>
                      <a:rPr lang="en-US" altLang="zh-CN" sz="2000" i="1">
                        <a:latin typeface="Cambria Math"/>
                      </a:rPr>
                      <m:t>𝒂</m:t>
                    </m:r>
                  </m:oMath>
                </a14:m>
                <a:r>
                  <a:rPr lang="en-US" altLang="zh-CN" sz="2000" dirty="0"/>
                  <a:t>:  </a:t>
                </a:r>
                <a:r>
                  <a:rPr lang="zh-CN" altLang="en-US" sz="2000" dirty="0"/>
                  <a:t>纤芯半径</a:t>
                </a:r>
              </a:p>
            </p:txBody>
          </p:sp>
        </mc:Choice>
        <mc:Fallback xmlns="">
          <p:sp>
            <p:nvSpPr>
              <p:cNvPr id="4" name="TextBox 3"/>
              <p:cNvSpPr txBox="1">
                <a:spLocks noRot="1" noChangeAspect="1" noMove="1" noResize="1" noEditPoints="1" noAdjustHandles="1" noChangeArrowheads="1" noChangeShapeType="1" noTextEdit="1"/>
              </p:cNvSpPr>
              <p:nvPr/>
            </p:nvSpPr>
            <p:spPr>
              <a:xfrm>
                <a:off x="4788024" y="5947355"/>
                <a:ext cx="1595309" cy="400110"/>
              </a:xfrm>
              <a:prstGeom prst="rect">
                <a:avLst/>
              </a:prstGeom>
              <a:blipFill rotWithShape="1">
                <a:blip r:embed="rId4"/>
                <a:stretch>
                  <a:fillRect t="-7692" r="-4198" b="-27692"/>
                </a:stretch>
              </a:blipFill>
            </p:spPr>
            <p:txBody>
              <a:bodyPr/>
              <a:lstStyle/>
              <a:p>
                <a:r>
                  <a:rPr lang="zh-CN" altLang="en-US">
                    <a:noFill/>
                  </a:rPr>
                  <a:t> </a:t>
                </a:r>
              </a:p>
            </p:txBody>
          </p:sp>
        </mc:Fallback>
      </mc:AlternateContent>
      <p:sp>
        <p:nvSpPr>
          <p:cNvPr id="5" name="TextBox 4"/>
          <p:cNvSpPr txBox="1"/>
          <p:nvPr/>
        </p:nvSpPr>
        <p:spPr>
          <a:xfrm>
            <a:off x="1703513" y="4933602"/>
            <a:ext cx="3248005" cy="707886"/>
          </a:xfrm>
          <a:prstGeom prst="rect">
            <a:avLst/>
          </a:prstGeom>
          <a:noFill/>
        </p:spPr>
        <p:txBody>
          <a:bodyPr wrap="none" rtlCol="0">
            <a:spAutoFit/>
          </a:bodyPr>
          <a:lstStyle/>
          <a:p>
            <a:r>
              <a:rPr lang="en-US" altLang="zh-CN" sz="2000" dirty="0"/>
              <a:t>V </a:t>
            </a:r>
            <a:r>
              <a:rPr lang="zh-CN" altLang="en-US" sz="2000" dirty="0"/>
              <a:t>值为计算阶跃折射率光纤</a:t>
            </a:r>
            <a:endParaRPr lang="en-US" altLang="zh-CN" sz="2000" dirty="0"/>
          </a:p>
          <a:p>
            <a:r>
              <a:rPr lang="en-US" altLang="zh-CN" sz="2000" dirty="0"/>
              <a:t>    </a:t>
            </a:r>
            <a:r>
              <a:rPr lang="zh-CN" altLang="en-US" sz="2000" dirty="0"/>
              <a:t>传播模式数量的参数</a:t>
            </a:r>
          </a:p>
        </p:txBody>
      </p:sp>
    </p:spTree>
    <p:extLst>
      <p:ext uri="{BB962C8B-B14F-4D97-AF65-F5344CB8AC3E}">
        <p14:creationId xmlns:p14="http://schemas.microsoft.com/office/powerpoint/2010/main" val="17442111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0801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549276"/>
            <a:ext cx="8208963"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7" descr="u=2243057762,1994533254&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1" y="4149726"/>
            <a:ext cx="4392613"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8"/>
          <p:cNvSpPr txBox="1">
            <a:spLocks noChangeArrowheads="1"/>
          </p:cNvSpPr>
          <p:nvPr/>
        </p:nvSpPr>
        <p:spPr bwMode="auto">
          <a:xfrm>
            <a:off x="1703388" y="4005263"/>
            <a:ext cx="1784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400"/>
              <a:t>（掺铒光纤放大器）</a:t>
            </a:r>
            <a:endParaRPr lang="en-US" altLang="zh-CN" sz="1400"/>
          </a:p>
        </p:txBody>
      </p:sp>
    </p:spTree>
    <p:extLst>
      <p:ext uri="{BB962C8B-B14F-4D97-AF65-F5344CB8AC3E}">
        <p14:creationId xmlns:p14="http://schemas.microsoft.com/office/powerpoint/2010/main" val="38326221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43026" y="158750"/>
            <a:ext cx="4321175" cy="647700"/>
          </a:xfrm>
        </p:spPr>
        <p:txBody>
          <a:bodyPr/>
          <a:lstStyle/>
          <a:p>
            <a:pPr eaLnBrk="1" hangingPunct="1"/>
            <a:r>
              <a:rPr lang="zh-CN" altLang="en-US" sz="2800" b="1">
                <a:solidFill>
                  <a:srgbClr val="0000CC"/>
                </a:solidFill>
              </a:rPr>
              <a:t>光纤中模式的截止</a:t>
            </a:r>
            <a:r>
              <a:rPr lang="en-US" altLang="zh-CN" sz="2800" b="1">
                <a:solidFill>
                  <a:srgbClr val="0000CC"/>
                </a:solidFill>
              </a:rPr>
              <a:t>:</a:t>
            </a:r>
          </a:p>
        </p:txBody>
      </p:sp>
      <p:graphicFrame>
        <p:nvGraphicFramePr>
          <p:cNvPr id="12291" name="Group 3"/>
          <p:cNvGraphicFramePr>
            <a:graphicFrameLocks noGrp="1"/>
          </p:cNvGraphicFramePr>
          <p:nvPr>
            <p:ph idx="1"/>
          </p:nvPr>
        </p:nvGraphicFramePr>
        <p:xfrm>
          <a:off x="2135188" y="1073151"/>
          <a:ext cx="7489826" cy="3003549"/>
        </p:xfrm>
        <a:graphic>
          <a:graphicData uri="http://schemas.openxmlformats.org/drawingml/2006/table">
            <a:tbl>
              <a:tblPr/>
              <a:tblGrid>
                <a:gridCol w="1542801">
                  <a:extLst>
                    <a:ext uri="{9D8B030D-6E8A-4147-A177-3AD203B41FA5}">
                      <a16:colId xmlns:a16="http://schemas.microsoft.com/office/drawing/2014/main" val="20000"/>
                    </a:ext>
                  </a:extLst>
                </a:gridCol>
                <a:gridCol w="555783">
                  <a:extLst>
                    <a:ext uri="{9D8B030D-6E8A-4147-A177-3AD203B41FA5}">
                      <a16:colId xmlns:a16="http://schemas.microsoft.com/office/drawing/2014/main" val="20001"/>
                    </a:ext>
                  </a:extLst>
                </a:gridCol>
                <a:gridCol w="867144">
                  <a:extLst>
                    <a:ext uri="{9D8B030D-6E8A-4147-A177-3AD203B41FA5}">
                      <a16:colId xmlns:a16="http://schemas.microsoft.com/office/drawing/2014/main" val="20002"/>
                    </a:ext>
                  </a:extLst>
                </a:gridCol>
                <a:gridCol w="954327">
                  <a:extLst>
                    <a:ext uri="{9D8B030D-6E8A-4147-A177-3AD203B41FA5}">
                      <a16:colId xmlns:a16="http://schemas.microsoft.com/office/drawing/2014/main" val="20003"/>
                    </a:ext>
                  </a:extLst>
                </a:gridCol>
                <a:gridCol w="811099">
                  <a:extLst>
                    <a:ext uri="{9D8B030D-6E8A-4147-A177-3AD203B41FA5}">
                      <a16:colId xmlns:a16="http://schemas.microsoft.com/office/drawing/2014/main" val="20004"/>
                    </a:ext>
                  </a:extLst>
                </a:gridCol>
                <a:gridCol w="988577">
                  <a:extLst>
                    <a:ext uri="{9D8B030D-6E8A-4147-A177-3AD203B41FA5}">
                      <a16:colId xmlns:a16="http://schemas.microsoft.com/office/drawing/2014/main" val="20005"/>
                    </a:ext>
                  </a:extLst>
                </a:gridCol>
                <a:gridCol w="960553">
                  <a:extLst>
                    <a:ext uri="{9D8B030D-6E8A-4147-A177-3AD203B41FA5}">
                      <a16:colId xmlns:a16="http://schemas.microsoft.com/office/drawing/2014/main" val="20006"/>
                    </a:ext>
                  </a:extLst>
                </a:gridCol>
                <a:gridCol w="809542">
                  <a:extLst>
                    <a:ext uri="{9D8B030D-6E8A-4147-A177-3AD203B41FA5}">
                      <a16:colId xmlns:a16="http://schemas.microsoft.com/office/drawing/2014/main" val="20007"/>
                    </a:ext>
                  </a:extLst>
                </a:gridCol>
              </a:tblGrid>
              <a:tr h="618353">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模式分类</a:t>
                      </a:r>
                      <a:r>
                        <a:rPr kumimoji="0" lang="en-US" altLang="zh-CN" sz="2000" b="1" i="0" u="none" strike="noStrike" cap="none" normalizeH="0" baseline="0" dirty="0">
                          <a:ln>
                            <a:noFill/>
                          </a:ln>
                          <a:solidFill>
                            <a:schemeClr val="tx1"/>
                          </a:solidFill>
                          <a:effectLst/>
                          <a:latin typeface="宋体" pitchFamily="2" charset="-122"/>
                          <a:ea typeface="宋体" pitchFamily="2" charset="-122"/>
                        </a:rPr>
                        <a:t>(m)</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7">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V</a:t>
                      </a:r>
                      <a:r>
                        <a:rPr kumimoji="0" lang="zh-CN" altLang="en-US" sz="2000" b="1" i="0" u="none" strike="noStrike" cap="none" normalizeH="0" baseline="0" dirty="0">
                          <a:ln>
                            <a:noFill/>
                          </a:ln>
                          <a:solidFill>
                            <a:schemeClr val="tx1"/>
                          </a:solidFill>
                          <a:effectLst/>
                          <a:latin typeface="宋体" pitchFamily="2" charset="-122"/>
                          <a:ea typeface="宋体" pitchFamily="2" charset="-122"/>
                        </a:rPr>
                        <a:t>值</a:t>
                      </a:r>
                      <a:r>
                        <a:rPr kumimoji="0" lang="en-US" altLang="zh-CN" sz="2000" b="1" i="0" u="none" strike="noStrike" cap="none" normalizeH="0" baseline="0" dirty="0">
                          <a:ln>
                            <a:noFill/>
                          </a:ln>
                          <a:solidFill>
                            <a:schemeClr val="tx1"/>
                          </a:solidFill>
                          <a:effectLst/>
                          <a:latin typeface="宋体" pitchFamily="2" charset="-122"/>
                          <a:ea typeface="宋体" pitchFamily="2" charset="-122"/>
                        </a:rPr>
                        <a:t>(n)</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TEon,TMon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2.4</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5.52</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03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EH1n,HE1n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endParaRPr kumimoji="0" lang="en-US" altLang="zh-CN" sz="2000" b="1" i="0" u="none" strike="noStrike" cap="none" normalizeH="0" baseline="0">
                        <a:ln>
                          <a:noFill/>
                        </a:ln>
                        <a:solidFill>
                          <a:schemeClr val="tx1"/>
                        </a:solidFill>
                        <a:effectLst/>
                        <a:latin typeface="宋体" pitchFamily="2" charset="-122"/>
                        <a:ea typeface="宋体" pitchFamily="2" charset="-122"/>
                      </a:endParaRP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a:t>
                      </a: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 </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   </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7.01</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7.01</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EH2n,HE2n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2.4</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5.13</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5.52</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8.41</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EH3n,HE3n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341" name="Text Box 53"/>
          <p:cNvSpPr txBox="1">
            <a:spLocks noChangeArrowheads="1"/>
          </p:cNvSpPr>
          <p:nvPr/>
        </p:nvSpPr>
        <p:spPr bwMode="auto">
          <a:xfrm>
            <a:off x="6311901" y="347664"/>
            <a:ext cx="1655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宋体" pitchFamily="2" charset="-122"/>
              </a:rPr>
              <a:t>截止顺序</a:t>
            </a:r>
            <a:endParaRPr lang="zh-CN" altLang="el-GR" sz="2400" b="1">
              <a:latin typeface="宋体" pitchFamily="2" charset="-122"/>
            </a:endParaRPr>
          </a:p>
        </p:txBody>
      </p:sp>
      <p:sp>
        <p:nvSpPr>
          <p:cNvPr id="12342" name="Line 54"/>
          <p:cNvSpPr>
            <a:spLocks noChangeShapeType="1"/>
          </p:cNvSpPr>
          <p:nvPr/>
        </p:nvSpPr>
        <p:spPr bwMode="auto">
          <a:xfrm flipH="1">
            <a:off x="4800600" y="877888"/>
            <a:ext cx="403225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43" name="文本框 1"/>
          <p:cNvSpPr txBox="1">
            <a:spLocks noChangeArrowheads="1"/>
          </p:cNvSpPr>
          <p:nvPr/>
        </p:nvSpPr>
        <p:spPr bwMode="auto">
          <a:xfrm>
            <a:off x="2135189" y="4724401"/>
            <a:ext cx="2351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传播模式数量：</a:t>
            </a:r>
            <a:endParaRPr lang="en-US" altLang="zh-CN" sz="2400" b="1">
              <a:solidFill>
                <a:srgbClr val="0000CC"/>
              </a:solidFill>
            </a:endParaRPr>
          </a:p>
        </p:txBody>
      </p:sp>
      <p:sp>
        <p:nvSpPr>
          <p:cNvPr id="12344" name="文本框 2"/>
          <p:cNvSpPr txBox="1">
            <a:spLocks noChangeArrowheads="1"/>
          </p:cNvSpPr>
          <p:nvPr/>
        </p:nvSpPr>
        <p:spPr bwMode="auto">
          <a:xfrm>
            <a:off x="6527801" y="4724401"/>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单模条件：</a:t>
            </a:r>
          </a:p>
        </p:txBody>
      </p:sp>
      <p:sp>
        <p:nvSpPr>
          <p:cNvPr id="4" name="文本框 3"/>
          <p:cNvSpPr txBox="1">
            <a:spLocks noRot="1" noChangeAspect="1" noMove="1" noResize="1" noEditPoints="1" noAdjustHandles="1" noChangeArrowheads="1" noChangeShapeType="1" noTextEdit="1"/>
          </p:cNvSpPr>
          <p:nvPr/>
        </p:nvSpPr>
        <p:spPr>
          <a:xfrm>
            <a:off x="2634870" y="5683277"/>
            <a:ext cx="3245106" cy="848950"/>
          </a:xfrm>
          <a:prstGeom prst="rect">
            <a:avLst/>
          </a:prstGeom>
          <a:blipFill rotWithShape="0">
            <a:blip r:embed="rId3"/>
            <a:stretch>
              <a:fillRect/>
            </a:stretch>
          </a:blipFill>
        </p:spPr>
        <p:txBody>
          <a:bodyPr/>
          <a:lstStyle/>
          <a:p>
            <a:pPr>
              <a:defRPr/>
            </a:pPr>
            <a:r>
              <a:rPr lang="zh-CN" altLang="en-US">
                <a:noFill/>
                <a:latin typeface="Arial" panose="020B0604020202020204" pitchFamily="34" charset="0"/>
              </a:rPr>
              <a:t> </a:t>
            </a:r>
          </a:p>
        </p:txBody>
      </p:sp>
      <p:graphicFrame>
        <p:nvGraphicFramePr>
          <p:cNvPr id="12346" name="对象 4"/>
          <p:cNvGraphicFramePr>
            <a:graphicFrameLocks noChangeAspect="1"/>
          </p:cNvGraphicFramePr>
          <p:nvPr/>
        </p:nvGraphicFramePr>
        <p:xfrm>
          <a:off x="7308850" y="3260725"/>
          <a:ext cx="114300" cy="177800"/>
        </p:xfrm>
        <a:graphic>
          <a:graphicData uri="http://schemas.openxmlformats.org/presentationml/2006/ole">
            <mc:AlternateContent xmlns:mc="http://schemas.openxmlformats.org/markup-compatibility/2006">
              <mc:Choice xmlns:v="urn:schemas-microsoft-com:vml" Requires="v">
                <p:oleObj spid="_x0000_s120834" name="Equation" r:id="rId4" imgW="114102" imgH="177492" progId="Equation.DSMT4">
                  <p:embed/>
                </p:oleObj>
              </mc:Choice>
              <mc:Fallback>
                <p:oleObj name="Equation" r:id="rId4" imgW="114102" imgH="17749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850" y="3260725"/>
                        <a:ext cx="1143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a:spLocks noRot="1" noChangeAspect="1" noMove="1" noResize="1" noEditPoints="1" noAdjustHandles="1" noChangeArrowheads="1" noChangeShapeType="1" noTextEdit="1"/>
          </p:cNvSpPr>
          <p:nvPr/>
        </p:nvSpPr>
        <p:spPr>
          <a:xfrm>
            <a:off x="6528049" y="5556141"/>
            <a:ext cx="3677673" cy="848950"/>
          </a:xfrm>
          <a:prstGeom prst="rect">
            <a:avLst/>
          </a:prstGeom>
          <a:blipFill rotWithShape="0">
            <a:blip r:embed="rId6"/>
            <a:stretch>
              <a:fillRect/>
            </a:stretch>
          </a:blipFill>
        </p:spPr>
        <p:txBody>
          <a:bodyPr/>
          <a:lstStyle/>
          <a:p>
            <a:pPr>
              <a:defRPr/>
            </a:pPr>
            <a:r>
              <a:rPr lang="zh-CN" altLang="en-US">
                <a:noFill/>
                <a:latin typeface="Arial" panose="020B0604020202020204" pitchFamily="34" charset="0"/>
              </a:rPr>
              <a:t> </a:t>
            </a:r>
          </a:p>
        </p:txBody>
      </p:sp>
      <p:sp>
        <p:nvSpPr>
          <p:cNvPr id="12349" name="矩形 7"/>
          <p:cNvSpPr>
            <a:spLocks noChangeArrowheads="1"/>
          </p:cNvSpPr>
          <p:nvPr/>
        </p:nvSpPr>
        <p:spPr bwMode="auto">
          <a:xfrm>
            <a:off x="2351089" y="4356101"/>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（阶跃光纤）</a:t>
            </a:r>
          </a:p>
        </p:txBody>
      </p:sp>
    </p:spTree>
    <p:extLst>
      <p:ext uri="{BB962C8B-B14F-4D97-AF65-F5344CB8AC3E}">
        <p14:creationId xmlns:p14="http://schemas.microsoft.com/office/powerpoint/2010/main" val="7621752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81200" y="274638"/>
            <a:ext cx="3035300" cy="698500"/>
          </a:xfrm>
        </p:spPr>
        <p:txBody>
          <a:bodyPr/>
          <a:lstStyle/>
          <a:p>
            <a:pPr eaLnBrk="1" hangingPunct="1"/>
            <a:r>
              <a:rPr lang="en-US" altLang="zh-CN" sz="2800" b="1">
                <a:solidFill>
                  <a:srgbClr val="0000CC"/>
                </a:solidFill>
                <a:latin typeface="华文中宋" pitchFamily="2" charset="-122"/>
                <a:ea typeface="华文中宋" pitchFamily="2" charset="-122"/>
              </a:rPr>
              <a:t>4</a:t>
            </a:r>
            <a:r>
              <a:rPr lang="zh-CN" altLang="en-US" sz="2800" b="1">
                <a:solidFill>
                  <a:srgbClr val="0000CC"/>
                </a:solidFill>
                <a:latin typeface="华文中宋" pitchFamily="2" charset="-122"/>
                <a:ea typeface="华文中宋" pitchFamily="2" charset="-122"/>
              </a:rPr>
              <a:t>、传输损耗</a:t>
            </a:r>
          </a:p>
        </p:txBody>
      </p:sp>
      <p:sp>
        <p:nvSpPr>
          <p:cNvPr id="15363" name="Rectangle 3"/>
          <p:cNvSpPr>
            <a:spLocks noChangeArrowheads="1"/>
          </p:cNvSpPr>
          <p:nvPr/>
        </p:nvSpPr>
        <p:spPr bwMode="auto">
          <a:xfrm>
            <a:off x="2362200" y="917575"/>
            <a:ext cx="6419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定义：单位长度上输入功率与输出功率的比值</a:t>
            </a:r>
            <a:r>
              <a:rPr lang="zh-CN" altLang="en-US" sz="2000" b="1"/>
              <a:t>  </a:t>
            </a:r>
          </a:p>
        </p:txBody>
      </p:sp>
      <p:graphicFrame>
        <p:nvGraphicFramePr>
          <p:cNvPr id="15364" name="Object 4"/>
          <p:cNvGraphicFramePr>
            <a:graphicFrameLocks noChangeAspect="1"/>
          </p:cNvGraphicFramePr>
          <p:nvPr/>
        </p:nvGraphicFramePr>
        <p:xfrm>
          <a:off x="3863976" y="1554164"/>
          <a:ext cx="1960563" cy="885825"/>
        </p:xfrm>
        <a:graphic>
          <a:graphicData uri="http://schemas.openxmlformats.org/presentationml/2006/ole">
            <mc:AlternateContent xmlns:mc="http://schemas.openxmlformats.org/markup-compatibility/2006">
              <mc:Choice xmlns:v="urn:schemas-microsoft-com:vml" Requires="v">
                <p:oleObj spid="_x0000_s121858" name="公式" r:id="rId3" imgW="990170" imgH="444307" progId="Equation.3">
                  <p:embed/>
                </p:oleObj>
              </mc:Choice>
              <mc:Fallback>
                <p:oleObj name="公式" r:id="rId3" imgW="990170"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6" y="1554164"/>
                        <a:ext cx="196056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5"/>
          <p:cNvSpPr>
            <a:spLocks noChangeArrowheads="1"/>
          </p:cNvSpPr>
          <p:nvPr/>
        </p:nvSpPr>
        <p:spPr bwMode="auto">
          <a:xfrm>
            <a:off x="2279650" y="2468563"/>
            <a:ext cx="658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损耗原因：吸收损耗，散射损耗，弯曲损耗等。</a:t>
            </a:r>
          </a:p>
        </p:txBody>
      </p:sp>
      <p:sp>
        <p:nvSpPr>
          <p:cNvPr id="15366" name="Rectangle 6"/>
          <p:cNvSpPr>
            <a:spLocks noChangeArrowheads="1"/>
          </p:cNvSpPr>
          <p:nvPr/>
        </p:nvSpPr>
        <p:spPr bwMode="auto">
          <a:xfrm>
            <a:off x="2351088" y="3327400"/>
            <a:ext cx="167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AutoNum type="arabicParenR"/>
            </a:pPr>
            <a:r>
              <a:rPr lang="zh-CN" altLang="en-US" sz="2400" b="1">
                <a:solidFill>
                  <a:srgbClr val="0000CC"/>
                </a:solidFill>
                <a:ea typeface="华文中宋" pitchFamily="2" charset="-122"/>
              </a:rPr>
              <a:t>吸收损耗</a:t>
            </a:r>
          </a:p>
        </p:txBody>
      </p:sp>
      <p:sp>
        <p:nvSpPr>
          <p:cNvPr id="15367" name="Rectangle 7"/>
          <p:cNvSpPr>
            <a:spLocks noChangeArrowheads="1"/>
          </p:cNvSpPr>
          <p:nvPr/>
        </p:nvSpPr>
        <p:spPr bwMode="auto">
          <a:xfrm>
            <a:off x="2135188" y="3840163"/>
            <a:ext cx="4335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solidFill>
                  <a:srgbClr val="0000CC"/>
                </a:solidFill>
                <a:latin typeface="华文中宋" pitchFamily="2" charset="-122"/>
                <a:ea typeface="华文中宋" pitchFamily="2" charset="-122"/>
              </a:rPr>
              <a:t>（</a:t>
            </a:r>
            <a:r>
              <a:rPr lang="en-US" altLang="zh-CN" sz="2400">
                <a:solidFill>
                  <a:srgbClr val="0000CC"/>
                </a:solidFill>
                <a:latin typeface="华文中宋" pitchFamily="2" charset="-122"/>
                <a:ea typeface="华文中宋" pitchFamily="2" charset="-122"/>
              </a:rPr>
              <a:t>1</a:t>
            </a:r>
            <a:r>
              <a:rPr lang="zh-CN" altLang="en-US" sz="2400">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本征吸收</a:t>
            </a:r>
            <a:r>
              <a:rPr lang="zh-CN" altLang="en-US" sz="2400" b="1">
                <a:latin typeface="华文中宋" pitchFamily="2" charset="-122"/>
                <a:ea typeface="华文中宋" pitchFamily="2" charset="-122"/>
              </a:rPr>
              <a:t>（非缺陷吸收</a:t>
            </a:r>
            <a:r>
              <a:rPr lang="zh-CN" altLang="en-US" sz="2400">
                <a:latin typeface="华文中宋" pitchFamily="2" charset="-122"/>
                <a:ea typeface="华文中宋" pitchFamily="2" charset="-122"/>
              </a:rPr>
              <a:t>）</a:t>
            </a:r>
          </a:p>
        </p:txBody>
      </p:sp>
      <p:sp>
        <p:nvSpPr>
          <p:cNvPr id="15368" name="Rectangle 8"/>
          <p:cNvSpPr>
            <a:spLocks noChangeArrowheads="1"/>
          </p:cNvSpPr>
          <p:nvPr/>
        </p:nvSpPr>
        <p:spPr bwMode="auto">
          <a:xfrm>
            <a:off x="283303" y="4154400"/>
            <a:ext cx="78598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10668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lnSpc>
                <a:spcPct val="150000"/>
              </a:lnSpc>
              <a:spcBef>
                <a:spcPct val="0"/>
              </a:spcBef>
              <a:buFontTx/>
              <a:buNone/>
            </a:pPr>
            <a:r>
              <a:rPr lang="zh-CN" altLang="en-US" sz="2400" b="1">
                <a:latin typeface="华文中宋" pitchFamily="2" charset="-122"/>
                <a:ea typeface="华文中宋" pitchFamily="2" charset="-122"/>
              </a:rPr>
              <a:t>起因：原子振动（吸收光能转化为振动</a:t>
            </a:r>
          </a:p>
          <a:p>
            <a:pPr algn="ctr" eaLnBrk="1" hangingPunct="1">
              <a:lnSpc>
                <a:spcPct val="150000"/>
              </a:lnSpc>
              <a:spcBef>
                <a:spcPct val="0"/>
              </a:spcBef>
              <a:buFontTx/>
              <a:buNone/>
            </a:pPr>
            <a:r>
              <a:rPr lang="zh-CN" altLang="en-US" sz="2400" b="1">
                <a:latin typeface="华文中宋" pitchFamily="2" charset="-122"/>
                <a:ea typeface="华文中宋" pitchFamily="2" charset="-122"/>
              </a:rPr>
              <a:t>	      与固有振荡频率有关</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与光谱有关</a:t>
            </a:r>
            <a:r>
              <a:rPr lang="zh-CN" altLang="en-US" sz="2400">
                <a:latin typeface="华文中宋" pitchFamily="2" charset="-122"/>
                <a:ea typeface="华文中宋" pitchFamily="2" charset="-122"/>
              </a:rPr>
              <a:t>）</a:t>
            </a:r>
          </a:p>
        </p:txBody>
      </p:sp>
    </p:spTree>
    <p:extLst>
      <p:ext uri="{BB962C8B-B14F-4D97-AF65-F5344CB8AC3E}">
        <p14:creationId xmlns:p14="http://schemas.microsoft.com/office/powerpoint/2010/main" val="1258754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424114" y="651173"/>
            <a:ext cx="21162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两个吸收带：</a:t>
            </a:r>
            <a:r>
              <a:rPr lang="zh-CN" altLang="en-US" sz="2400" dirty="0"/>
              <a:t> </a:t>
            </a:r>
          </a:p>
        </p:txBody>
      </p:sp>
      <p:sp>
        <p:nvSpPr>
          <p:cNvPr id="16387" name="Rectangle 3"/>
          <p:cNvSpPr>
            <a:spLocks noChangeArrowheads="1"/>
          </p:cNvSpPr>
          <p:nvPr/>
        </p:nvSpPr>
        <p:spPr bwMode="auto">
          <a:xfrm>
            <a:off x="2920559" y="1065519"/>
            <a:ext cx="120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latin typeface="华文中宋" pitchFamily="2" charset="-122"/>
                <a:ea typeface="华文中宋" pitchFamily="2" charset="-122"/>
              </a:rPr>
              <a:t>紫外区 </a:t>
            </a:r>
          </a:p>
        </p:txBody>
      </p:sp>
      <p:sp>
        <p:nvSpPr>
          <p:cNvPr id="16388" name="Rectangle 4"/>
          <p:cNvSpPr>
            <a:spLocks noChangeArrowheads="1"/>
          </p:cNvSpPr>
          <p:nvPr/>
        </p:nvSpPr>
        <p:spPr bwMode="auto">
          <a:xfrm>
            <a:off x="3039666" y="1527184"/>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中心</a:t>
            </a:r>
            <a:r>
              <a:rPr lang="zh-CN" altLang="en-US" sz="2400" b="1" dirty="0"/>
              <a:t> </a:t>
            </a:r>
          </a:p>
        </p:txBody>
      </p:sp>
      <p:graphicFrame>
        <p:nvGraphicFramePr>
          <p:cNvPr id="16389" name="Object 5"/>
          <p:cNvGraphicFramePr>
            <a:graphicFrameLocks noChangeAspect="1"/>
          </p:cNvGraphicFramePr>
          <p:nvPr/>
        </p:nvGraphicFramePr>
        <p:xfrm>
          <a:off x="3976688" y="1582476"/>
          <a:ext cx="1687265" cy="498737"/>
        </p:xfrm>
        <a:graphic>
          <a:graphicData uri="http://schemas.openxmlformats.org/presentationml/2006/ole">
            <mc:AlternateContent xmlns:mc="http://schemas.openxmlformats.org/markup-compatibility/2006">
              <mc:Choice xmlns:v="urn:schemas-microsoft-com:vml" Requires="v">
                <p:oleObj spid="_x0000_s122882" name="公式" r:id="rId3" imgW="672808" imgH="203112" progId="Equation.3">
                  <p:embed/>
                </p:oleObj>
              </mc:Choice>
              <mc:Fallback>
                <p:oleObj name="公式" r:id="rId3" imgW="672808"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688" y="1582476"/>
                        <a:ext cx="1687265" cy="498737"/>
                      </a:xfrm>
                      <a:prstGeom prst="rect">
                        <a:avLst/>
                      </a:prstGeom>
                      <a:noFill/>
                      <a:ln>
                        <a:noFill/>
                      </a:ln>
                    </p:spPr>
                  </p:pic>
                </p:oleObj>
              </mc:Fallback>
            </mc:AlternateContent>
          </a:graphicData>
        </a:graphic>
      </p:graphicFrame>
      <p:sp>
        <p:nvSpPr>
          <p:cNvPr id="16390" name="Rectangle 6"/>
          <p:cNvSpPr>
            <a:spLocks noChangeArrowheads="1"/>
          </p:cNvSpPr>
          <p:nvPr/>
        </p:nvSpPr>
        <p:spPr bwMode="auto">
          <a:xfrm>
            <a:off x="1572274" y="2059099"/>
            <a:ext cx="2424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吸收带尾延伸至</a:t>
            </a:r>
            <a:r>
              <a:rPr lang="zh-CN" altLang="en-US" sz="2400" dirty="0"/>
              <a:t> </a:t>
            </a:r>
          </a:p>
        </p:txBody>
      </p:sp>
      <p:graphicFrame>
        <p:nvGraphicFramePr>
          <p:cNvPr id="16391" name="Object 7"/>
          <p:cNvGraphicFramePr>
            <a:graphicFrameLocks noChangeAspect="1"/>
          </p:cNvGraphicFramePr>
          <p:nvPr/>
        </p:nvGraphicFramePr>
        <p:xfrm>
          <a:off x="3996336" y="2059099"/>
          <a:ext cx="1640914" cy="506487"/>
        </p:xfrm>
        <a:graphic>
          <a:graphicData uri="http://schemas.openxmlformats.org/presentationml/2006/ole">
            <mc:AlternateContent xmlns:mc="http://schemas.openxmlformats.org/markup-compatibility/2006">
              <mc:Choice xmlns:v="urn:schemas-microsoft-com:vml" Requires="v">
                <p:oleObj spid="_x0000_s122883" name="公式" r:id="rId5" imgW="647419" imgH="203112" progId="Equation.3">
                  <p:embed/>
                </p:oleObj>
              </mc:Choice>
              <mc:Fallback>
                <p:oleObj name="公式" r:id="rId5" imgW="647419"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6336" y="2059099"/>
                        <a:ext cx="1640914" cy="506487"/>
                      </a:xfrm>
                      <a:prstGeom prst="rect">
                        <a:avLst/>
                      </a:prstGeom>
                      <a:noFill/>
                      <a:ln>
                        <a:noFill/>
                      </a:ln>
                    </p:spPr>
                  </p:pic>
                </p:oleObj>
              </mc:Fallback>
            </mc:AlternateContent>
          </a:graphicData>
        </a:graphic>
      </p:graphicFrame>
      <p:graphicFrame>
        <p:nvGraphicFramePr>
          <p:cNvPr id="16392" name="Object 8"/>
          <p:cNvGraphicFramePr>
            <a:graphicFrameLocks noChangeAspect="1"/>
          </p:cNvGraphicFramePr>
          <p:nvPr/>
        </p:nvGraphicFramePr>
        <p:xfrm>
          <a:off x="6168008" y="530416"/>
          <a:ext cx="4248472" cy="2304860"/>
        </p:xfrm>
        <a:graphic>
          <a:graphicData uri="http://schemas.openxmlformats.org/presentationml/2006/ole">
            <mc:AlternateContent xmlns:mc="http://schemas.openxmlformats.org/markup-compatibility/2006">
              <mc:Choice xmlns:v="urn:schemas-microsoft-com:vml" Requires="v">
                <p:oleObj spid="_x0000_s122884" name="Visio" r:id="rId7" imgW="2676625" imgH="1305028" progId="Visio.Drawing.11">
                  <p:embed/>
                </p:oleObj>
              </mc:Choice>
              <mc:Fallback>
                <p:oleObj name="Visio" r:id="rId7" imgW="2676625" imgH="1305028"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8008" y="530416"/>
                        <a:ext cx="4248472" cy="2304860"/>
                      </a:xfrm>
                      <a:prstGeom prst="rect">
                        <a:avLst/>
                      </a:prstGeom>
                      <a:noFill/>
                      <a:ln>
                        <a:noFill/>
                      </a:ln>
                      <a:effectLst/>
                    </p:spPr>
                  </p:pic>
                </p:oleObj>
              </mc:Fallback>
            </mc:AlternateContent>
          </a:graphicData>
        </a:graphic>
      </p:graphicFrame>
      <p:sp>
        <p:nvSpPr>
          <p:cNvPr id="16393" name="Rectangle 9"/>
          <p:cNvSpPr>
            <a:spLocks noChangeArrowheads="1"/>
          </p:cNvSpPr>
          <p:nvPr/>
        </p:nvSpPr>
        <p:spPr bwMode="auto">
          <a:xfrm>
            <a:off x="2919857" y="3172039"/>
            <a:ext cx="11929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红外区</a:t>
            </a:r>
            <a:r>
              <a:rPr lang="zh-CN" altLang="en-US" sz="2400" dirty="0"/>
              <a:t> </a:t>
            </a:r>
          </a:p>
        </p:txBody>
      </p:sp>
      <p:sp>
        <p:nvSpPr>
          <p:cNvPr id="16394" name="Rectangle 10"/>
          <p:cNvSpPr>
            <a:spLocks noChangeArrowheads="1"/>
          </p:cNvSpPr>
          <p:nvPr/>
        </p:nvSpPr>
        <p:spPr bwMode="auto">
          <a:xfrm>
            <a:off x="2920560" y="3633704"/>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中心</a:t>
            </a:r>
            <a:r>
              <a:rPr lang="zh-CN" altLang="en-US" sz="2400" b="1" dirty="0"/>
              <a:t> </a:t>
            </a:r>
          </a:p>
        </p:txBody>
      </p:sp>
      <p:graphicFrame>
        <p:nvGraphicFramePr>
          <p:cNvPr id="16395" name="Object 11"/>
          <p:cNvGraphicFramePr>
            <a:graphicFrameLocks noChangeAspect="1"/>
          </p:cNvGraphicFramePr>
          <p:nvPr/>
        </p:nvGraphicFramePr>
        <p:xfrm>
          <a:off x="4025477" y="3633704"/>
          <a:ext cx="2039489" cy="542925"/>
        </p:xfrm>
        <a:graphic>
          <a:graphicData uri="http://schemas.openxmlformats.org/presentationml/2006/ole">
            <mc:AlternateContent xmlns:mc="http://schemas.openxmlformats.org/markup-compatibility/2006">
              <mc:Choice xmlns:v="urn:schemas-microsoft-com:vml" Requires="v">
                <p:oleObj spid="_x0000_s122885" name="公式" r:id="rId9" imgW="748975" imgH="203112" progId="Equation.3">
                  <p:embed/>
                </p:oleObj>
              </mc:Choice>
              <mc:Fallback>
                <p:oleObj name="公式" r:id="rId9" imgW="748975"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477" y="3633704"/>
                        <a:ext cx="2039489" cy="542925"/>
                      </a:xfrm>
                      <a:prstGeom prst="rect">
                        <a:avLst/>
                      </a:prstGeom>
                      <a:noFill/>
                      <a:ln>
                        <a:noFill/>
                      </a:ln>
                    </p:spPr>
                  </p:pic>
                </p:oleObj>
              </mc:Fallback>
            </mc:AlternateContent>
          </a:graphicData>
        </a:graphic>
      </p:graphicFrame>
      <p:sp>
        <p:nvSpPr>
          <p:cNvPr id="16396" name="Rectangle 12"/>
          <p:cNvSpPr>
            <a:spLocks noChangeArrowheads="1"/>
          </p:cNvSpPr>
          <p:nvPr/>
        </p:nvSpPr>
        <p:spPr bwMode="auto">
          <a:xfrm>
            <a:off x="1572274" y="4129947"/>
            <a:ext cx="2424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吸收带尾延伸至</a:t>
            </a:r>
            <a:r>
              <a:rPr lang="zh-CN" altLang="en-US" sz="2400" dirty="0"/>
              <a:t> </a:t>
            </a:r>
          </a:p>
        </p:txBody>
      </p:sp>
      <p:graphicFrame>
        <p:nvGraphicFramePr>
          <p:cNvPr id="16397" name="Object 13"/>
          <p:cNvGraphicFramePr>
            <a:graphicFrameLocks noChangeAspect="1"/>
          </p:cNvGraphicFramePr>
          <p:nvPr/>
        </p:nvGraphicFramePr>
        <p:xfrm>
          <a:off x="4871864" y="4123961"/>
          <a:ext cx="824680" cy="525506"/>
        </p:xfrm>
        <a:graphic>
          <a:graphicData uri="http://schemas.openxmlformats.org/presentationml/2006/ole">
            <mc:AlternateContent xmlns:mc="http://schemas.openxmlformats.org/markup-compatibility/2006">
              <mc:Choice xmlns:v="urn:schemas-microsoft-com:vml" Requires="v">
                <p:oleObj spid="_x0000_s122886" name="公式" r:id="rId11" imgW="317225" imgH="203024" progId="Equation.3">
                  <p:embed/>
                </p:oleObj>
              </mc:Choice>
              <mc:Fallback>
                <p:oleObj name="公式" r:id="rId11" imgW="317225" imgH="2030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1864" y="4123961"/>
                        <a:ext cx="824680" cy="525506"/>
                      </a:xfrm>
                      <a:prstGeom prst="rect">
                        <a:avLst/>
                      </a:prstGeom>
                      <a:noFill/>
                      <a:ln>
                        <a:noFill/>
                      </a:ln>
                    </p:spPr>
                  </p:pic>
                </p:oleObj>
              </mc:Fallback>
            </mc:AlternateContent>
          </a:graphicData>
        </a:graphic>
      </p:graphicFrame>
      <p:sp>
        <p:nvSpPr>
          <p:cNvPr id="16398" name="Rectangle 14"/>
          <p:cNvSpPr>
            <a:spLocks noChangeArrowheads="1"/>
          </p:cNvSpPr>
          <p:nvPr/>
        </p:nvSpPr>
        <p:spPr bwMode="auto">
          <a:xfrm>
            <a:off x="2393735" y="5263243"/>
            <a:ext cx="3962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两吸收带都影响至</a:t>
            </a:r>
            <a:r>
              <a:rPr lang="zh-CN" altLang="en-US" sz="2400" dirty="0">
                <a:ea typeface="华文中宋" pitchFamily="2" charset="-122"/>
              </a:rPr>
              <a:t>传</a:t>
            </a:r>
            <a:r>
              <a:rPr lang="zh-CN" altLang="en-US" sz="2400" b="1" dirty="0">
                <a:ea typeface="华文中宋" pitchFamily="2" charset="-122"/>
              </a:rPr>
              <a:t>输窗口</a:t>
            </a:r>
            <a:r>
              <a:rPr lang="zh-CN" altLang="en-US" sz="2400" dirty="0"/>
              <a:t> </a:t>
            </a:r>
          </a:p>
        </p:txBody>
      </p:sp>
      <p:graphicFrame>
        <p:nvGraphicFramePr>
          <p:cNvPr id="16399" name="Object 15"/>
          <p:cNvGraphicFramePr>
            <a:graphicFrameLocks noChangeAspect="1"/>
          </p:cNvGraphicFramePr>
          <p:nvPr/>
        </p:nvGraphicFramePr>
        <p:xfrm>
          <a:off x="6557964" y="3349625"/>
          <a:ext cx="3971257" cy="1878012"/>
        </p:xfrm>
        <a:graphic>
          <a:graphicData uri="http://schemas.openxmlformats.org/presentationml/2006/ole">
            <mc:AlternateContent xmlns:mc="http://schemas.openxmlformats.org/markup-compatibility/2006">
              <mc:Choice xmlns:v="urn:schemas-microsoft-com:vml" Requires="v">
                <p:oleObj spid="_x0000_s122887" name="Visio" r:id="rId13" imgW="2371696" imgH="1181229" progId="Visio.Drawing.11">
                  <p:embed/>
                </p:oleObj>
              </mc:Choice>
              <mc:Fallback>
                <p:oleObj name="Visio" r:id="rId13" imgW="2371696" imgH="1181229"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7964" y="3349625"/>
                        <a:ext cx="3971257" cy="18780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2614231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内容占位符 2"/>
          <p:cNvSpPr>
            <a:spLocks noGrp="1"/>
          </p:cNvSpPr>
          <p:nvPr>
            <p:ph idx="1"/>
          </p:nvPr>
        </p:nvSpPr>
        <p:spPr>
          <a:xfrm>
            <a:off x="2063552" y="620688"/>
            <a:ext cx="8229600" cy="5400600"/>
          </a:xfrm>
        </p:spPr>
        <p:txBody>
          <a:bodyPr>
            <a:normAutofit fontScale="92500" lnSpcReduction="10000"/>
          </a:bodyPr>
          <a:lstStyle/>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、传感器的分类</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10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Arial" pitchFamily="34" charset="0"/>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）依据工作原理：电感式，电容式，</a:t>
            </a:r>
          </a:p>
          <a:p>
            <a:pPr eaLnBrk="1" hangingPunct="1">
              <a:lnSpc>
                <a:spcPct val="80000"/>
              </a:lnSpc>
              <a:buFont typeface="Arial" pitchFamily="34" charset="0"/>
              <a:buNone/>
            </a:pPr>
            <a:r>
              <a:rPr lang="zh-CN" altLang="en-US" sz="2400" b="1" dirty="0">
                <a:latin typeface="微软雅黑" panose="020B0503020204020204" pitchFamily="34" charset="-122"/>
                <a:ea typeface="微软雅黑" panose="020B0503020204020204" pitchFamily="34" charset="-122"/>
              </a:rPr>
              <a:t>                                 应变式，压电式</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Arial" pitchFamily="34" charset="0"/>
              <a:buNone/>
            </a:pPr>
            <a:endParaRPr lang="zh-CN" altLang="en-US" sz="10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）依据被测量：    压力，温度，速度，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电荷，角度，气味</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3</a:t>
            </a:r>
            <a:r>
              <a:rPr lang="zh-CN" altLang="en-US" sz="2400" b="1" dirty="0">
                <a:latin typeface="微软雅黑" panose="020B0503020204020204" pitchFamily="34" charset="-122"/>
                <a:ea typeface="微软雅黑" panose="020B0503020204020204" pitchFamily="34" charset="-122"/>
              </a:rPr>
              <a:t>）依据材料：        半导体，陶瓷，金属，</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光纤，高分子</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）依据基本效应： 物理型，化学型，</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生物型   </a:t>
            </a:r>
            <a:r>
              <a:rPr lang="en-US" altLang="zh-CN" sz="2400" b="1" dirty="0">
                <a:latin typeface="微软雅黑" panose="020B0503020204020204" pitchFamily="34" charset="-122"/>
                <a:ea typeface="微软雅黑" panose="020B0503020204020204" pitchFamily="34" charset="-122"/>
              </a:rPr>
              <a:t>…     </a:t>
            </a:r>
          </a:p>
          <a:p>
            <a:pPr eaLnBrk="1" hangingPunct="1">
              <a:lnSpc>
                <a:spcPct val="80000"/>
              </a:lnSpc>
              <a:buFont typeface="Wingdings" pitchFamily="2" charset="2"/>
              <a:buNone/>
            </a:pPr>
            <a:r>
              <a:rPr lang="en-US" altLang="zh-CN" sz="1000" b="1" dirty="0">
                <a:latin typeface="微软雅黑" panose="020B0503020204020204" pitchFamily="34" charset="-122"/>
                <a:ea typeface="微软雅黑" panose="020B0503020204020204" pitchFamily="34" charset="-122"/>
              </a:rPr>
              <a:t>                 </a:t>
            </a: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5</a:t>
            </a:r>
            <a:r>
              <a:rPr lang="zh-CN" altLang="en-US" sz="2400" b="1" dirty="0">
                <a:latin typeface="微软雅黑" panose="020B0503020204020204" pitchFamily="34" charset="-122"/>
                <a:ea typeface="微软雅黑" panose="020B0503020204020204" pitchFamily="34" charset="-122"/>
              </a:rPr>
              <a:t>）依输出量：         模拟式、数字式、</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744914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905001" y="762001"/>
            <a:ext cx="3459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a:t>
            </a:r>
            <a:r>
              <a:rPr lang="en-US" altLang="zh-CN" sz="2000" b="1">
                <a:solidFill>
                  <a:srgbClr val="0000CC"/>
                </a:solidFill>
                <a:latin typeface="华文中宋" pitchFamily="2" charset="-122"/>
                <a:ea typeface="华文中宋" pitchFamily="2" charset="-122"/>
              </a:rPr>
              <a:t>2</a:t>
            </a:r>
            <a:r>
              <a:rPr lang="zh-CN" altLang="en-US" sz="2000" b="1">
                <a:solidFill>
                  <a:srgbClr val="0000CC"/>
                </a:solidFill>
                <a:latin typeface="华文中宋" pitchFamily="2" charset="-122"/>
                <a:ea typeface="华文中宋" pitchFamily="2" charset="-122"/>
              </a:rPr>
              <a:t>）杂质吸收（杂质吸收）</a:t>
            </a:r>
            <a:r>
              <a:rPr lang="zh-CN" altLang="en-US" sz="2000"/>
              <a:t> </a:t>
            </a:r>
          </a:p>
        </p:txBody>
      </p:sp>
      <p:sp>
        <p:nvSpPr>
          <p:cNvPr id="17411" name="Rectangle 3"/>
          <p:cNvSpPr>
            <a:spLocks noChangeArrowheads="1"/>
          </p:cNvSpPr>
          <p:nvPr/>
        </p:nvSpPr>
        <p:spPr bwMode="auto">
          <a:xfrm>
            <a:off x="2306638" y="1379539"/>
            <a:ext cx="406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起因：杂质吸收光能，振动→热能</a:t>
            </a:r>
            <a:r>
              <a:rPr lang="zh-CN" altLang="en-US" sz="2000"/>
              <a:t> </a:t>
            </a:r>
          </a:p>
        </p:txBody>
      </p:sp>
      <p:sp>
        <p:nvSpPr>
          <p:cNvPr id="17412" name="Rectangle 4"/>
          <p:cNvSpPr>
            <a:spLocks noChangeArrowheads="1"/>
          </p:cNvSpPr>
          <p:nvPr/>
        </p:nvSpPr>
        <p:spPr bwMode="auto">
          <a:xfrm>
            <a:off x="2306639" y="1954214"/>
            <a:ext cx="3036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影响最大的杂质      根，</a:t>
            </a:r>
            <a:r>
              <a:rPr lang="zh-CN" altLang="en-US" sz="2000">
                <a:latin typeface="华文中宋" pitchFamily="2" charset="-122"/>
                <a:ea typeface="华文中宋" pitchFamily="2" charset="-122"/>
              </a:rPr>
              <a:t> </a:t>
            </a:r>
          </a:p>
        </p:txBody>
      </p:sp>
      <p:sp>
        <p:nvSpPr>
          <p:cNvPr id="17413" name="Rectangle 5"/>
          <p:cNvSpPr>
            <a:spLocks noChangeArrowheads="1"/>
          </p:cNvSpPr>
          <p:nvPr/>
        </p:nvSpPr>
        <p:spPr bwMode="auto">
          <a:xfrm>
            <a:off x="5029200" y="1905001"/>
            <a:ext cx="2751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铜</a:t>
            </a:r>
            <a:r>
              <a:rPr lang="zh-CN" altLang="en-US" sz="2000">
                <a:latin typeface="华文中宋" pitchFamily="2" charset="-122"/>
                <a:ea typeface="华文中宋" pitchFamily="2" charset="-122"/>
              </a:rPr>
              <a:t>        ，</a:t>
            </a:r>
            <a:r>
              <a:rPr lang="zh-CN" altLang="en-US" sz="2000" b="1">
                <a:latin typeface="华文中宋" pitchFamily="2" charset="-122"/>
                <a:ea typeface="华文中宋" pitchFamily="2" charset="-122"/>
              </a:rPr>
              <a:t>铁</a:t>
            </a:r>
            <a:r>
              <a:rPr lang="zh-CN" altLang="en-US" sz="2000">
                <a:latin typeface="华文中宋" pitchFamily="2" charset="-122"/>
                <a:ea typeface="华文中宋" pitchFamily="2" charset="-122"/>
              </a:rPr>
              <a:t>        ，</a:t>
            </a:r>
            <a:r>
              <a:rPr lang="zh-CN" altLang="en-US" sz="2000" b="1"/>
              <a:t>镍</a:t>
            </a:r>
          </a:p>
        </p:txBody>
      </p:sp>
      <p:graphicFrame>
        <p:nvGraphicFramePr>
          <p:cNvPr id="17414" name="Object 6"/>
          <p:cNvGraphicFramePr>
            <a:graphicFrameLocks noChangeAspect="1"/>
          </p:cNvGraphicFramePr>
          <p:nvPr/>
        </p:nvGraphicFramePr>
        <p:xfrm>
          <a:off x="5410201" y="1916113"/>
          <a:ext cx="504825" cy="412750"/>
        </p:xfrm>
        <a:graphic>
          <a:graphicData uri="http://schemas.openxmlformats.org/presentationml/2006/ole">
            <mc:AlternateContent xmlns:mc="http://schemas.openxmlformats.org/markup-compatibility/2006">
              <mc:Choice xmlns:v="urn:schemas-microsoft-com:vml" Requires="v">
                <p:oleObj spid="_x0000_s123906" name="公式" r:id="rId3" imgW="317225" imgH="253780" progId="Equation.3">
                  <p:embed/>
                </p:oleObj>
              </mc:Choice>
              <mc:Fallback>
                <p:oleObj name="公式" r:id="rId3" imgW="317225" imgH="2537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1" y="1916113"/>
                        <a:ext cx="5048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5" name="Object 7"/>
          <p:cNvGraphicFramePr>
            <a:graphicFrameLocks noChangeAspect="1"/>
          </p:cNvGraphicFramePr>
          <p:nvPr/>
        </p:nvGraphicFramePr>
        <p:xfrm>
          <a:off x="6477001" y="1933575"/>
          <a:ext cx="468313" cy="395288"/>
        </p:xfrm>
        <a:graphic>
          <a:graphicData uri="http://schemas.openxmlformats.org/presentationml/2006/ole">
            <mc:AlternateContent xmlns:mc="http://schemas.openxmlformats.org/markup-compatibility/2006">
              <mc:Choice xmlns:v="urn:schemas-microsoft-com:vml" Requires="v">
                <p:oleObj spid="_x0000_s123907" name="公式" r:id="rId5" imgW="304536" imgH="253780" progId="Equation.3">
                  <p:embed/>
                </p:oleObj>
              </mc:Choice>
              <mc:Fallback>
                <p:oleObj name="公式" r:id="rId5" imgW="304536" imgH="2537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1" y="1933575"/>
                        <a:ext cx="46831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6" name="Object 8"/>
          <p:cNvGraphicFramePr>
            <a:graphicFrameLocks noChangeAspect="1"/>
          </p:cNvGraphicFramePr>
          <p:nvPr>
            <p:extLst>
              <p:ext uri="{D42A27DB-BD31-4B8C-83A1-F6EECF244321}">
                <p14:modId xmlns:p14="http://schemas.microsoft.com/office/powerpoint/2010/main" val="1105430584"/>
              </p:ext>
            </p:extLst>
          </p:nvPr>
        </p:nvGraphicFramePr>
        <p:xfrm>
          <a:off x="7770812" y="1903414"/>
          <a:ext cx="468313" cy="382587"/>
        </p:xfrm>
        <a:graphic>
          <a:graphicData uri="http://schemas.openxmlformats.org/presentationml/2006/ole">
            <mc:AlternateContent xmlns:mc="http://schemas.openxmlformats.org/markup-compatibility/2006">
              <mc:Choice xmlns:v="urn:schemas-microsoft-com:vml" Requires="v">
                <p:oleObj spid="_x0000_s123908" name="公式" r:id="rId7" imgW="317225" imgH="253780" progId="Equation.3">
                  <p:embed/>
                </p:oleObj>
              </mc:Choice>
              <mc:Fallback>
                <p:oleObj name="公式" r:id="rId7" imgW="317225" imgH="2537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0812" y="1903414"/>
                        <a:ext cx="4683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7" name="Object 9"/>
          <p:cNvGraphicFramePr>
            <a:graphicFrameLocks noChangeAspect="1"/>
          </p:cNvGraphicFramePr>
          <p:nvPr/>
        </p:nvGraphicFramePr>
        <p:xfrm>
          <a:off x="6018214" y="2328863"/>
          <a:ext cx="611187" cy="392112"/>
        </p:xfrm>
        <a:graphic>
          <a:graphicData uri="http://schemas.openxmlformats.org/presentationml/2006/ole">
            <mc:AlternateContent xmlns:mc="http://schemas.openxmlformats.org/markup-compatibility/2006">
              <mc:Choice xmlns:v="urn:schemas-microsoft-com:vml" Requires="v">
                <p:oleObj spid="_x0000_s123909" name="公式" r:id="rId9" imgW="368300" imgH="241300" progId="Equation.3">
                  <p:embed/>
                </p:oleObj>
              </mc:Choice>
              <mc:Fallback>
                <p:oleObj name="公式" r:id="rId9" imgW="3683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8214" y="2328863"/>
                        <a:ext cx="611187"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8" name="Rectangle 10"/>
          <p:cNvSpPr>
            <a:spLocks noChangeArrowheads="1"/>
          </p:cNvSpPr>
          <p:nvPr/>
        </p:nvSpPr>
        <p:spPr bwMode="auto">
          <a:xfrm>
            <a:off x="2306638" y="2909889"/>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例</a:t>
            </a:r>
            <a:r>
              <a:rPr lang="zh-CN" altLang="en-US" sz="2000"/>
              <a:t>： </a:t>
            </a:r>
          </a:p>
        </p:txBody>
      </p:sp>
      <p:graphicFrame>
        <p:nvGraphicFramePr>
          <p:cNvPr id="17419" name="Object 11"/>
          <p:cNvGraphicFramePr>
            <a:graphicFrameLocks noChangeAspect="1"/>
          </p:cNvGraphicFramePr>
          <p:nvPr/>
        </p:nvGraphicFramePr>
        <p:xfrm>
          <a:off x="2738438" y="2938463"/>
          <a:ext cx="468312" cy="273050"/>
        </p:xfrm>
        <a:graphic>
          <a:graphicData uri="http://schemas.openxmlformats.org/presentationml/2006/ole">
            <mc:AlternateContent xmlns:mc="http://schemas.openxmlformats.org/markup-compatibility/2006">
              <mc:Choice xmlns:v="urn:schemas-microsoft-com:vml" Requires="v">
                <p:oleObj spid="_x0000_s123910" name="公式" r:id="rId11" imgW="342751" imgH="203112" progId="Equation.3">
                  <p:embed/>
                </p:oleObj>
              </mc:Choice>
              <mc:Fallback>
                <p:oleObj name="公式" r:id="rId11" imgW="342751"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8438" y="2938463"/>
                        <a:ext cx="46831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0" name="Rectangle 12"/>
          <p:cNvSpPr>
            <a:spLocks noChangeArrowheads="1"/>
          </p:cNvSpPr>
          <p:nvPr/>
        </p:nvSpPr>
        <p:spPr bwMode="auto">
          <a:xfrm>
            <a:off x="3135313" y="2909889"/>
            <a:ext cx="1789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根，振动基频 </a:t>
            </a:r>
          </a:p>
        </p:txBody>
      </p:sp>
      <p:graphicFrame>
        <p:nvGraphicFramePr>
          <p:cNvPr id="17421" name="Object 13"/>
          <p:cNvGraphicFramePr>
            <a:graphicFrameLocks noChangeAspect="1"/>
          </p:cNvGraphicFramePr>
          <p:nvPr/>
        </p:nvGraphicFramePr>
        <p:xfrm>
          <a:off x="3027363" y="3355976"/>
          <a:ext cx="1187450" cy="341313"/>
        </p:xfrm>
        <a:graphic>
          <a:graphicData uri="http://schemas.openxmlformats.org/presentationml/2006/ole">
            <mc:AlternateContent xmlns:mc="http://schemas.openxmlformats.org/markup-compatibility/2006">
              <mc:Choice xmlns:v="urn:schemas-microsoft-com:vml" Requires="v">
                <p:oleObj spid="_x0000_s123911" name="公式" r:id="rId13" imgW="698197" imgH="203112" progId="Equation.3">
                  <p:embed/>
                </p:oleObj>
              </mc:Choice>
              <mc:Fallback>
                <p:oleObj name="公式" r:id="rId13" imgW="698197"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7363" y="3355976"/>
                        <a:ext cx="11874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2" name="Rectangle 14"/>
          <p:cNvSpPr>
            <a:spLocks noChangeArrowheads="1"/>
          </p:cNvSpPr>
          <p:nvPr/>
        </p:nvSpPr>
        <p:spPr bwMode="auto">
          <a:xfrm>
            <a:off x="4572001" y="2346326"/>
            <a:ext cx="2582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钒       ，铬</a:t>
            </a:r>
            <a:r>
              <a:rPr lang="zh-CN" altLang="en-US" sz="2000" b="1"/>
              <a:t>        ，镁</a:t>
            </a:r>
          </a:p>
        </p:txBody>
      </p:sp>
      <p:graphicFrame>
        <p:nvGraphicFramePr>
          <p:cNvPr id="17423" name="Object 15"/>
          <p:cNvGraphicFramePr>
            <a:graphicFrameLocks noChangeAspect="1"/>
          </p:cNvGraphicFramePr>
          <p:nvPr/>
        </p:nvGraphicFramePr>
        <p:xfrm>
          <a:off x="5051426" y="2362201"/>
          <a:ext cx="587375" cy="360363"/>
        </p:xfrm>
        <a:graphic>
          <a:graphicData uri="http://schemas.openxmlformats.org/presentationml/2006/ole">
            <mc:AlternateContent xmlns:mc="http://schemas.openxmlformats.org/markup-compatibility/2006">
              <mc:Choice xmlns:v="urn:schemas-microsoft-com:vml" Requires="v">
                <p:oleObj spid="_x0000_s123912" name="公式" r:id="rId15" imgW="330057" imgH="203112" progId="Equation.3">
                  <p:embed/>
                </p:oleObj>
              </mc:Choice>
              <mc:Fallback>
                <p:oleObj name="公式" r:id="rId15" imgW="330057"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51426" y="2362201"/>
                        <a:ext cx="587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4" name="Rectangle 16"/>
          <p:cNvSpPr>
            <a:spLocks noChangeArrowheads="1"/>
          </p:cNvSpPr>
          <p:nvPr/>
        </p:nvSpPr>
        <p:spPr bwMode="auto">
          <a:xfrm>
            <a:off x="2381250" y="3643314"/>
            <a:ext cx="279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其谐波吸收谱如右图</a:t>
            </a:r>
            <a:r>
              <a:rPr lang="zh-CN" altLang="en-US" sz="2000"/>
              <a:t>， </a:t>
            </a:r>
          </a:p>
        </p:txBody>
      </p:sp>
      <p:sp>
        <p:nvSpPr>
          <p:cNvPr id="17425" name="Rectangle 17"/>
          <p:cNvSpPr>
            <a:spLocks noChangeArrowheads="1"/>
          </p:cNvSpPr>
          <p:nvPr/>
        </p:nvSpPr>
        <p:spPr bwMode="auto">
          <a:xfrm>
            <a:off x="2381250" y="4787901"/>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设：</a:t>
            </a:r>
            <a:endParaRPr lang="zh-CN" altLang="en-US" sz="2000">
              <a:ea typeface="华文中宋" pitchFamily="2" charset="-122"/>
            </a:endParaRPr>
          </a:p>
        </p:txBody>
      </p:sp>
      <p:graphicFrame>
        <p:nvGraphicFramePr>
          <p:cNvPr id="17426" name="Object 18"/>
          <p:cNvGraphicFramePr>
            <a:graphicFrameLocks noChangeAspect="1"/>
          </p:cNvGraphicFramePr>
          <p:nvPr/>
        </p:nvGraphicFramePr>
        <p:xfrm>
          <a:off x="3095626" y="4857750"/>
          <a:ext cx="1116013" cy="330200"/>
        </p:xfrm>
        <a:graphic>
          <a:graphicData uri="http://schemas.openxmlformats.org/presentationml/2006/ole">
            <mc:AlternateContent xmlns:mc="http://schemas.openxmlformats.org/markup-compatibility/2006">
              <mc:Choice xmlns:v="urn:schemas-microsoft-com:vml" Requires="v">
                <p:oleObj spid="_x0000_s123913" name="公式" r:id="rId17" imgW="672808" imgH="203112" progId="Equation.3">
                  <p:embed/>
                </p:oleObj>
              </mc:Choice>
              <mc:Fallback>
                <p:oleObj name="公式" r:id="rId17" imgW="672808" imgH="2031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5626" y="4857750"/>
                        <a:ext cx="11160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7" name="Rectangle 19"/>
          <p:cNvSpPr>
            <a:spLocks noChangeArrowheads="1"/>
          </p:cNvSpPr>
          <p:nvPr/>
        </p:nvSpPr>
        <p:spPr bwMode="auto">
          <a:xfrm>
            <a:off x="2309813" y="5216526"/>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如果要求</a:t>
            </a:r>
            <a:r>
              <a:rPr lang="zh-CN" altLang="en-US" sz="2000"/>
              <a:t> </a:t>
            </a:r>
          </a:p>
        </p:txBody>
      </p:sp>
      <p:graphicFrame>
        <p:nvGraphicFramePr>
          <p:cNvPr id="17428" name="Object 20"/>
          <p:cNvGraphicFramePr>
            <a:graphicFrameLocks noChangeAspect="1"/>
          </p:cNvGraphicFramePr>
          <p:nvPr/>
        </p:nvGraphicFramePr>
        <p:xfrm>
          <a:off x="3524250" y="5286376"/>
          <a:ext cx="1670050" cy="333375"/>
        </p:xfrm>
        <a:graphic>
          <a:graphicData uri="http://schemas.openxmlformats.org/presentationml/2006/ole">
            <mc:AlternateContent xmlns:mc="http://schemas.openxmlformats.org/markup-compatibility/2006">
              <mc:Choice xmlns:v="urn:schemas-microsoft-com:vml" Requires="v">
                <p:oleObj spid="_x0000_s123914" name="公式" r:id="rId19" imgW="977476" imgH="177723" progId="Equation.3">
                  <p:embed/>
                </p:oleObj>
              </mc:Choice>
              <mc:Fallback>
                <p:oleObj name="公式" r:id="rId19" imgW="977476" imgH="177723"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24250" y="5286376"/>
                        <a:ext cx="16700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9" name="Object 21"/>
          <p:cNvGraphicFramePr>
            <a:graphicFrameLocks noChangeAspect="1"/>
          </p:cNvGraphicFramePr>
          <p:nvPr/>
        </p:nvGraphicFramePr>
        <p:xfrm>
          <a:off x="4191000" y="2009776"/>
          <a:ext cx="431800" cy="276225"/>
        </p:xfrm>
        <a:graphic>
          <a:graphicData uri="http://schemas.openxmlformats.org/presentationml/2006/ole">
            <mc:AlternateContent xmlns:mc="http://schemas.openxmlformats.org/markup-compatibility/2006">
              <mc:Choice xmlns:v="urn:schemas-microsoft-com:vml" Requires="v">
                <p:oleObj spid="_x0000_s123915" name="公式" r:id="rId21" imgW="279158" imgH="177646" progId="Equation.3">
                  <p:embed/>
                </p:oleObj>
              </mc:Choice>
              <mc:Fallback>
                <p:oleObj name="公式" r:id="rId21" imgW="279158" imgH="177646"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1000" y="2009776"/>
                        <a:ext cx="431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0" name="Object 22"/>
          <p:cNvGraphicFramePr>
            <a:graphicFrameLocks noChangeAspect="1"/>
          </p:cNvGraphicFramePr>
          <p:nvPr/>
        </p:nvGraphicFramePr>
        <p:xfrm>
          <a:off x="7007226" y="2379664"/>
          <a:ext cx="612775" cy="382587"/>
        </p:xfrm>
        <a:graphic>
          <a:graphicData uri="http://schemas.openxmlformats.org/presentationml/2006/ole">
            <mc:AlternateContent xmlns:mc="http://schemas.openxmlformats.org/markup-compatibility/2006">
              <mc:Choice xmlns:v="urn:schemas-microsoft-com:vml" Requires="v">
                <p:oleObj spid="_x0000_s123916" name="公式" r:id="rId23" imgW="431425" imgH="266469" progId="Equation.3">
                  <p:embed/>
                </p:oleObj>
              </mc:Choice>
              <mc:Fallback>
                <p:oleObj name="公式" r:id="rId23" imgW="431425" imgH="26646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07226" y="2379664"/>
                        <a:ext cx="6127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1" name="Object 23"/>
          <p:cNvGraphicFramePr>
            <a:graphicFrameLocks noChangeAspect="1"/>
          </p:cNvGraphicFramePr>
          <p:nvPr/>
        </p:nvGraphicFramePr>
        <p:xfrm>
          <a:off x="5105400" y="2971800"/>
          <a:ext cx="4495800" cy="3473450"/>
        </p:xfrm>
        <a:graphic>
          <a:graphicData uri="http://schemas.openxmlformats.org/presentationml/2006/ole">
            <mc:AlternateContent xmlns:mc="http://schemas.openxmlformats.org/markup-compatibility/2006">
              <mc:Choice xmlns:v="urn:schemas-microsoft-com:vml" Requires="v">
                <p:oleObj spid="_x0000_s123917" name="Visio" r:id="rId25" imgW="3695572" imgH="3238513" progId="Visio.Drawing.11">
                  <p:embed/>
                </p:oleObj>
              </mc:Choice>
              <mc:Fallback>
                <p:oleObj name="Visio" r:id="rId25" imgW="3695572" imgH="3238513" progId="Visio.Drawing.11">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05400" y="2971800"/>
                        <a:ext cx="4495800" cy="347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5823803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351088" y="836614"/>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其浓度应为</a:t>
            </a:r>
            <a:r>
              <a:rPr lang="zh-CN" altLang="en-US" sz="2000"/>
              <a:t> </a:t>
            </a:r>
          </a:p>
        </p:txBody>
      </p:sp>
      <p:sp>
        <p:nvSpPr>
          <p:cNvPr id="18435" name="Rectangle 3"/>
          <p:cNvSpPr>
            <a:spLocks noChangeArrowheads="1"/>
          </p:cNvSpPr>
          <p:nvPr/>
        </p:nvSpPr>
        <p:spPr bwMode="auto">
          <a:xfrm>
            <a:off x="1524001" y="31443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36" name="Object 4"/>
          <p:cNvGraphicFramePr>
            <a:graphicFrameLocks noChangeAspect="1"/>
          </p:cNvGraphicFramePr>
          <p:nvPr/>
        </p:nvGraphicFramePr>
        <p:xfrm>
          <a:off x="3792539" y="981076"/>
          <a:ext cx="649287" cy="339725"/>
        </p:xfrm>
        <a:graphic>
          <a:graphicData uri="http://schemas.openxmlformats.org/presentationml/2006/ole">
            <mc:AlternateContent xmlns:mc="http://schemas.openxmlformats.org/markup-compatibility/2006">
              <mc:Choice xmlns:v="urn:schemas-microsoft-com:vml" Requires="v">
                <p:oleObj spid="_x0000_s124930" name="公式" r:id="rId3" imgW="380835" imgH="203112" progId="Equation.3">
                  <p:embed/>
                </p:oleObj>
              </mc:Choice>
              <mc:Fallback>
                <p:oleObj name="公式" r:id="rId3" imgW="38083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9" y="981076"/>
                        <a:ext cx="6492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7" name="Object 5"/>
          <p:cNvGraphicFramePr>
            <a:graphicFrameLocks noChangeAspect="1"/>
          </p:cNvGraphicFramePr>
          <p:nvPr/>
        </p:nvGraphicFramePr>
        <p:xfrm>
          <a:off x="3863975" y="1268413"/>
          <a:ext cx="649288" cy="342900"/>
        </p:xfrm>
        <a:graphic>
          <a:graphicData uri="http://schemas.openxmlformats.org/presentationml/2006/ole">
            <mc:AlternateContent xmlns:mc="http://schemas.openxmlformats.org/markup-compatibility/2006">
              <mc:Choice xmlns:v="urn:schemas-microsoft-com:vml" Requires="v">
                <p:oleObj spid="_x0000_s124931" name="公式" r:id="rId5" imgW="380835" imgH="203112" progId="Equation.3">
                  <p:embed/>
                </p:oleObj>
              </mc:Choice>
              <mc:Fallback>
                <p:oleObj name="公式" r:id="rId5" imgW="38083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5" y="1268413"/>
                        <a:ext cx="6492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Rectangle 6"/>
          <p:cNvSpPr>
            <a:spLocks noChangeArrowheads="1"/>
          </p:cNvSpPr>
          <p:nvPr/>
        </p:nvSpPr>
        <p:spPr bwMode="auto">
          <a:xfrm>
            <a:off x="4292600" y="1222376"/>
            <a:ext cx="279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（重量为百万分之一）</a:t>
            </a:r>
            <a:r>
              <a:rPr lang="zh-CN" altLang="en-US" sz="2000" b="1"/>
              <a:t> </a:t>
            </a:r>
          </a:p>
        </p:txBody>
      </p:sp>
      <p:sp>
        <p:nvSpPr>
          <p:cNvPr id="18439" name="Rectangle 7"/>
          <p:cNvSpPr>
            <a:spLocks noChangeArrowheads="1"/>
          </p:cNvSpPr>
          <p:nvPr/>
        </p:nvSpPr>
        <p:spPr bwMode="auto">
          <a:xfrm>
            <a:off x="2349500" y="1727201"/>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若要求</a:t>
            </a:r>
            <a:r>
              <a:rPr lang="zh-CN" altLang="en-US" sz="2000" b="1"/>
              <a:t> </a:t>
            </a:r>
          </a:p>
        </p:txBody>
      </p:sp>
      <p:sp>
        <p:nvSpPr>
          <p:cNvPr id="18440"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41" name="Object 9"/>
          <p:cNvGraphicFramePr>
            <a:graphicFrameLocks noChangeAspect="1"/>
          </p:cNvGraphicFramePr>
          <p:nvPr/>
        </p:nvGraphicFramePr>
        <p:xfrm>
          <a:off x="3213101" y="1785938"/>
          <a:ext cx="1439863" cy="315912"/>
        </p:xfrm>
        <a:graphic>
          <a:graphicData uri="http://schemas.openxmlformats.org/presentationml/2006/ole">
            <mc:AlternateContent xmlns:mc="http://schemas.openxmlformats.org/markup-compatibility/2006">
              <mc:Choice xmlns:v="urn:schemas-microsoft-com:vml" Requires="v">
                <p:oleObj spid="_x0000_s124932" name="公式" r:id="rId6" imgW="825142" imgH="177723" progId="Equation.3">
                  <p:embed/>
                </p:oleObj>
              </mc:Choice>
              <mc:Fallback>
                <p:oleObj name="公式" r:id="rId6" imgW="825142" imgH="17772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3101" y="1785938"/>
                        <a:ext cx="143986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2" name="Object 10"/>
          <p:cNvGraphicFramePr>
            <a:graphicFrameLocks noChangeAspect="1"/>
          </p:cNvGraphicFramePr>
          <p:nvPr/>
        </p:nvGraphicFramePr>
        <p:xfrm>
          <a:off x="2420938" y="2244725"/>
          <a:ext cx="468312" cy="439738"/>
        </p:xfrm>
        <a:graphic>
          <a:graphicData uri="http://schemas.openxmlformats.org/presentationml/2006/ole">
            <mc:AlternateContent xmlns:mc="http://schemas.openxmlformats.org/markup-compatibility/2006">
              <mc:Choice xmlns:v="urn:schemas-microsoft-com:vml" Requires="v">
                <p:oleObj spid="_x0000_s124933" name="公式" r:id="rId8" imgW="317225" imgH="253780" progId="Equation.3">
                  <p:embed/>
                </p:oleObj>
              </mc:Choice>
              <mc:Fallback>
                <p:oleObj name="公式" r:id="rId8" imgW="317225" imgH="2537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0938" y="2244725"/>
                        <a:ext cx="46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3" name="Rectangle 11"/>
          <p:cNvSpPr>
            <a:spLocks noChangeArrowheads="1"/>
          </p:cNvSpPr>
          <p:nvPr/>
        </p:nvSpPr>
        <p:spPr bwMode="auto">
          <a:xfrm>
            <a:off x="2997201" y="2303464"/>
            <a:ext cx="6456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吸收峰值         ，则浓度为           （重量十亿分之一</a:t>
            </a:r>
            <a:r>
              <a:rPr lang="zh-CN" altLang="en-US" sz="2000">
                <a:latin typeface="华文中宋" pitchFamily="2" charset="-122"/>
                <a:ea typeface="华文中宋" pitchFamily="2" charset="-122"/>
              </a:rPr>
              <a:t>） </a:t>
            </a:r>
          </a:p>
        </p:txBody>
      </p:sp>
      <p:sp>
        <p:nvSpPr>
          <p:cNvPr id="18444" name="Rectangle 12"/>
          <p:cNvSpPr>
            <a:spLocks noChangeArrowheads="1"/>
          </p:cNvSpPr>
          <p:nvPr/>
        </p:nvSpPr>
        <p:spPr bwMode="auto">
          <a:xfrm>
            <a:off x="1524001" y="31443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45" name="Object 13"/>
          <p:cNvGraphicFramePr>
            <a:graphicFrameLocks noChangeAspect="1"/>
          </p:cNvGraphicFramePr>
          <p:nvPr/>
        </p:nvGraphicFramePr>
        <p:xfrm>
          <a:off x="4148139" y="2384425"/>
          <a:ext cx="504825" cy="293688"/>
        </p:xfrm>
        <a:graphic>
          <a:graphicData uri="http://schemas.openxmlformats.org/presentationml/2006/ole">
            <mc:AlternateContent xmlns:mc="http://schemas.openxmlformats.org/markup-compatibility/2006">
              <mc:Choice xmlns:v="urn:schemas-microsoft-com:vml" Requires="v">
                <p:oleObj spid="_x0000_s124934" name="公式" r:id="rId10" imgW="342751" imgH="203112" progId="Equation.3">
                  <p:embed/>
                </p:oleObj>
              </mc:Choice>
              <mc:Fallback>
                <p:oleObj name="公式" r:id="rId10" imgW="342751"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8139" y="2384425"/>
                        <a:ext cx="5048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6" name="Object 14"/>
          <p:cNvGraphicFramePr>
            <a:graphicFrameLocks noChangeAspect="1"/>
          </p:cNvGraphicFramePr>
          <p:nvPr/>
        </p:nvGraphicFramePr>
        <p:xfrm>
          <a:off x="6167438" y="2420939"/>
          <a:ext cx="863600" cy="287337"/>
        </p:xfrm>
        <a:graphic>
          <a:graphicData uri="http://schemas.openxmlformats.org/presentationml/2006/ole">
            <mc:AlternateContent xmlns:mc="http://schemas.openxmlformats.org/markup-compatibility/2006">
              <mc:Choice xmlns:v="urn:schemas-microsoft-com:vml" Requires="v">
                <p:oleObj spid="_x0000_s124935" name="公式" r:id="rId12" imgW="596641" imgH="203112" progId="Equation.3">
                  <p:embed/>
                </p:oleObj>
              </mc:Choice>
              <mc:Fallback>
                <p:oleObj name="公式" r:id="rId12" imgW="596641"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7438" y="2420939"/>
                        <a:ext cx="8636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7" name="Object 15"/>
          <p:cNvGraphicFramePr>
            <a:graphicFrameLocks noChangeAspect="1"/>
          </p:cNvGraphicFramePr>
          <p:nvPr/>
        </p:nvGraphicFramePr>
        <p:xfrm>
          <a:off x="2347913" y="2749551"/>
          <a:ext cx="539750" cy="455613"/>
        </p:xfrm>
        <a:graphic>
          <a:graphicData uri="http://schemas.openxmlformats.org/presentationml/2006/ole">
            <mc:AlternateContent xmlns:mc="http://schemas.openxmlformats.org/markup-compatibility/2006">
              <mc:Choice xmlns:v="urn:schemas-microsoft-com:vml" Requires="v">
                <p:oleObj spid="_x0000_s124936" name="公式" r:id="rId14" imgW="304536" imgH="253780" progId="Equation.3">
                  <p:embed/>
                </p:oleObj>
              </mc:Choice>
              <mc:Fallback>
                <p:oleObj name="公式" r:id="rId14" imgW="304536" imgH="2537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47913" y="2749551"/>
                        <a:ext cx="5397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8" name="Rectangle 16"/>
          <p:cNvSpPr>
            <a:spLocks noChangeArrowheads="1"/>
          </p:cNvSpPr>
          <p:nvPr/>
        </p:nvSpPr>
        <p:spPr bwMode="auto">
          <a:xfrm>
            <a:off x="2995613" y="2795589"/>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吸收峰值         ，则浓度</a:t>
            </a:r>
            <a:r>
              <a:rPr lang="zh-CN" altLang="en-US" sz="2000" b="1"/>
              <a:t>为</a:t>
            </a:r>
          </a:p>
        </p:txBody>
      </p:sp>
      <p:graphicFrame>
        <p:nvGraphicFramePr>
          <p:cNvPr id="18449" name="Object 17"/>
          <p:cNvGraphicFramePr>
            <a:graphicFrameLocks noChangeAspect="1"/>
          </p:cNvGraphicFramePr>
          <p:nvPr/>
        </p:nvGraphicFramePr>
        <p:xfrm>
          <a:off x="4149725" y="2862264"/>
          <a:ext cx="503238" cy="319087"/>
        </p:xfrm>
        <a:graphic>
          <a:graphicData uri="http://schemas.openxmlformats.org/presentationml/2006/ole">
            <mc:AlternateContent xmlns:mc="http://schemas.openxmlformats.org/markup-compatibility/2006">
              <mc:Choice xmlns:v="urn:schemas-microsoft-com:vml" Requires="v">
                <p:oleObj spid="_x0000_s124937" name="公式" r:id="rId16" imgW="317225" imgH="203024" progId="Equation.3">
                  <p:embed/>
                </p:oleObj>
              </mc:Choice>
              <mc:Fallback>
                <p:oleObj name="公式" r:id="rId16" imgW="317225" imgH="203024"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49725" y="2862264"/>
                        <a:ext cx="5032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0" name="Object 18"/>
          <p:cNvGraphicFramePr>
            <a:graphicFrameLocks noChangeAspect="1"/>
          </p:cNvGraphicFramePr>
          <p:nvPr/>
        </p:nvGraphicFramePr>
        <p:xfrm>
          <a:off x="6021388" y="2894014"/>
          <a:ext cx="900112" cy="300037"/>
        </p:xfrm>
        <a:graphic>
          <a:graphicData uri="http://schemas.openxmlformats.org/presentationml/2006/ole">
            <mc:AlternateContent xmlns:mc="http://schemas.openxmlformats.org/markup-compatibility/2006">
              <mc:Choice xmlns:v="urn:schemas-microsoft-com:vml" Requires="v">
                <p:oleObj spid="_x0000_s124938" name="公式" r:id="rId18" imgW="596641" imgH="203112" progId="Equation.3">
                  <p:embed/>
                </p:oleObj>
              </mc:Choice>
              <mc:Fallback>
                <p:oleObj name="公式" r:id="rId18" imgW="596641" imgH="203112"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21388" y="2894014"/>
                        <a:ext cx="900112"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51" name="Rectangle 19"/>
          <p:cNvSpPr>
            <a:spLocks noChangeArrowheads="1"/>
          </p:cNvSpPr>
          <p:nvPr/>
        </p:nvSpPr>
        <p:spPr bwMode="auto">
          <a:xfrm>
            <a:off x="2132013" y="3606801"/>
            <a:ext cx="2373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a:t>
            </a:r>
            <a:r>
              <a:rPr lang="en-US" altLang="zh-CN" sz="2000" b="1">
                <a:latin typeface="华文中宋" pitchFamily="2" charset="-122"/>
                <a:ea typeface="华文中宋" pitchFamily="2" charset="-122"/>
              </a:rPr>
              <a:t>3</a:t>
            </a:r>
            <a:r>
              <a:rPr lang="zh-CN" altLang="en-US" sz="2000" b="1">
                <a:latin typeface="华文中宋" pitchFamily="2" charset="-122"/>
                <a:ea typeface="华文中宋" pitchFamily="2" charset="-122"/>
              </a:rPr>
              <a:t>）原子缺陷吸收</a:t>
            </a:r>
          </a:p>
        </p:txBody>
      </p:sp>
      <p:sp>
        <p:nvSpPr>
          <p:cNvPr id="18452" name="Rectangle 20"/>
          <p:cNvSpPr>
            <a:spLocks noChangeArrowheads="1"/>
          </p:cNvSpPr>
          <p:nvPr/>
        </p:nvSpPr>
        <p:spPr bwMode="auto">
          <a:xfrm>
            <a:off x="2276475" y="4019621"/>
            <a:ext cx="91614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None/>
            </a:pPr>
            <a:r>
              <a:rPr lang="zh-CN" altLang="en-US" sz="2000" b="1" dirty="0">
                <a:ea typeface="华文中宋" pitchFamily="2" charset="-122"/>
              </a:rPr>
              <a:t>在成纤时产生的原子缺陷</a:t>
            </a:r>
          </a:p>
          <a:p>
            <a:pPr>
              <a:spcBef>
                <a:spcPct val="0"/>
              </a:spcBef>
              <a:buNone/>
            </a:pPr>
            <a:r>
              <a:rPr lang="zh-CN" altLang="en-US" sz="2000" b="1" dirty="0">
                <a:ea typeface="华文中宋" pitchFamily="2" charset="-122"/>
              </a:rPr>
              <a:t>光纤在制造过程中玻璃受到热激励或受强辐射时，产生原子缺陷而造成的损耗。</a:t>
            </a:r>
            <a:endParaRPr lang="en-US" altLang="zh-CN" sz="2000" b="1" dirty="0">
              <a:ea typeface="华文中宋" pitchFamily="2" charset="-122"/>
            </a:endParaRPr>
          </a:p>
        </p:txBody>
      </p:sp>
    </p:spTree>
    <p:extLst>
      <p:ext uri="{BB962C8B-B14F-4D97-AF65-F5344CB8AC3E}">
        <p14:creationId xmlns:p14="http://schemas.microsoft.com/office/powerpoint/2010/main" val="1659832237"/>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135188" y="504825"/>
            <a:ext cx="1746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AutoNum type="arabicParenR" startAt="2"/>
            </a:pPr>
            <a:r>
              <a:rPr lang="zh-CN" altLang="en-US" sz="2400" b="1">
                <a:solidFill>
                  <a:srgbClr val="0000CC"/>
                </a:solidFill>
                <a:ea typeface="华文中宋" pitchFamily="2" charset="-122"/>
              </a:rPr>
              <a:t>散射损耗</a:t>
            </a:r>
          </a:p>
        </p:txBody>
      </p:sp>
      <p:sp>
        <p:nvSpPr>
          <p:cNvPr id="19459" name="Rectangle 3"/>
          <p:cNvSpPr>
            <a:spLocks noChangeArrowheads="1"/>
          </p:cNvSpPr>
          <p:nvPr/>
        </p:nvSpPr>
        <p:spPr bwMode="auto">
          <a:xfrm>
            <a:off x="1524001" y="966789"/>
            <a:ext cx="2322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533400" algn="l"/>
              </a:tabLst>
              <a:defRPr sz="3200">
                <a:solidFill>
                  <a:schemeClr val="tx1"/>
                </a:solidFill>
                <a:latin typeface="Arial" charset="0"/>
                <a:ea typeface="宋体" pitchFamily="2" charset="-122"/>
              </a:defRPr>
            </a:lvl1pPr>
            <a:lvl2pPr>
              <a:spcBef>
                <a:spcPct val="20000"/>
              </a:spcBef>
              <a:buChar char="–"/>
              <a:tabLst>
                <a:tab pos="533400" algn="l"/>
              </a:tabLst>
              <a:defRPr sz="2800">
                <a:solidFill>
                  <a:schemeClr val="tx1"/>
                </a:solidFill>
                <a:latin typeface="Arial" charset="0"/>
                <a:ea typeface="宋体" pitchFamily="2" charset="-122"/>
              </a:defRPr>
            </a:lvl2pPr>
            <a:lvl3pPr marL="1143000" indent="-228600">
              <a:spcBef>
                <a:spcPct val="20000"/>
              </a:spcBef>
              <a:buChar char="•"/>
              <a:tabLst>
                <a:tab pos="533400" algn="l"/>
              </a:tabLst>
              <a:defRPr sz="2400">
                <a:solidFill>
                  <a:schemeClr val="tx1"/>
                </a:solidFill>
                <a:latin typeface="Arial" charset="0"/>
                <a:ea typeface="宋体" pitchFamily="2" charset="-122"/>
              </a:defRPr>
            </a:lvl3pPr>
            <a:lvl4pPr marL="1600200" indent="-228600">
              <a:spcBef>
                <a:spcPct val="20000"/>
              </a:spcBef>
              <a:buChar char="–"/>
              <a:tabLst>
                <a:tab pos="533400" algn="l"/>
              </a:tabLst>
              <a:defRPr sz="2000">
                <a:solidFill>
                  <a:schemeClr val="tx1"/>
                </a:solidFill>
                <a:latin typeface="Arial" charset="0"/>
                <a:ea typeface="宋体" pitchFamily="2" charset="-122"/>
              </a:defRPr>
            </a:lvl4pPr>
            <a:lvl5pPr marL="2057400" indent="-228600">
              <a:spcBef>
                <a:spcPct val="20000"/>
              </a:spcBef>
              <a:buChar char="»"/>
              <a:tabLst>
                <a:tab pos="5334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9pPr>
          </a:lstStyle>
          <a:p>
            <a:pPr lvl="1" eaLnBrk="1" hangingPunct="1">
              <a:spcBef>
                <a:spcPct val="0"/>
              </a:spcBef>
              <a:buFont typeface="宋体" pitchFamily="2" charset="-122"/>
              <a:buNone/>
            </a:pPr>
            <a:r>
              <a:rPr lang="zh-CN" altLang="en-US" sz="2000" b="1">
                <a:latin typeface="华文中宋" pitchFamily="2" charset="-122"/>
                <a:ea typeface="华文中宋" pitchFamily="2" charset="-122"/>
              </a:rPr>
              <a:t>（</a:t>
            </a:r>
            <a:r>
              <a:rPr lang="en-US" altLang="zh-CN" sz="2000" b="1">
                <a:latin typeface="华文中宋" pitchFamily="2" charset="-122"/>
                <a:ea typeface="华文中宋" pitchFamily="2" charset="-122"/>
              </a:rPr>
              <a:t>1</a:t>
            </a:r>
            <a:r>
              <a:rPr lang="zh-CN" altLang="en-US" sz="2000" b="1">
                <a:latin typeface="华文中宋" pitchFamily="2" charset="-122"/>
                <a:ea typeface="华文中宋" pitchFamily="2" charset="-122"/>
              </a:rPr>
              <a:t>）本征散射</a:t>
            </a:r>
          </a:p>
        </p:txBody>
      </p:sp>
      <p:sp>
        <p:nvSpPr>
          <p:cNvPr id="19460" name="Rectangle 4"/>
          <p:cNvSpPr>
            <a:spLocks noChangeArrowheads="1"/>
          </p:cNvSpPr>
          <p:nvPr/>
        </p:nvSpPr>
        <p:spPr bwMode="auto">
          <a:xfrm>
            <a:off x="1660526" y="1468409"/>
            <a:ext cx="2109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800100" algn="l"/>
              </a:tabLst>
              <a:defRPr sz="3200">
                <a:solidFill>
                  <a:schemeClr val="tx1"/>
                </a:solidFill>
                <a:latin typeface="Arial" charset="0"/>
                <a:ea typeface="宋体" pitchFamily="2" charset="-122"/>
              </a:defRPr>
            </a:lvl1pPr>
            <a:lvl2pPr marL="742950" indent="-285750">
              <a:spcBef>
                <a:spcPct val="20000"/>
              </a:spcBef>
              <a:buChar char="–"/>
              <a:tabLst>
                <a:tab pos="800100" algn="l"/>
              </a:tabLst>
              <a:defRPr sz="2800">
                <a:solidFill>
                  <a:schemeClr val="tx1"/>
                </a:solidFill>
                <a:latin typeface="Arial" charset="0"/>
                <a:ea typeface="宋体" pitchFamily="2" charset="-122"/>
              </a:defRPr>
            </a:lvl2pPr>
            <a:lvl3pPr>
              <a:spcBef>
                <a:spcPct val="20000"/>
              </a:spcBef>
              <a:buChar char="•"/>
              <a:tabLst>
                <a:tab pos="800100" algn="l"/>
              </a:tabLst>
              <a:defRPr sz="2400">
                <a:solidFill>
                  <a:schemeClr val="tx1"/>
                </a:solidFill>
                <a:latin typeface="Arial" charset="0"/>
                <a:ea typeface="宋体" pitchFamily="2" charset="-122"/>
              </a:defRPr>
            </a:lvl3pPr>
            <a:lvl4pPr marL="1600200" indent="-228600">
              <a:spcBef>
                <a:spcPct val="20000"/>
              </a:spcBef>
              <a:buChar char="–"/>
              <a:tabLst>
                <a:tab pos="800100" algn="l"/>
              </a:tabLst>
              <a:defRPr sz="2000">
                <a:solidFill>
                  <a:schemeClr val="tx1"/>
                </a:solidFill>
                <a:latin typeface="Arial" charset="0"/>
                <a:ea typeface="宋体" pitchFamily="2" charset="-122"/>
              </a:defRPr>
            </a:lvl4pPr>
            <a:lvl5pPr marL="2057400" indent="-228600">
              <a:spcBef>
                <a:spcPct val="20000"/>
              </a:spcBef>
              <a:buChar char="»"/>
              <a:tabLst>
                <a:tab pos="8001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9pPr>
          </a:lstStyle>
          <a:p>
            <a:pPr lvl="2" eaLnBrk="1" hangingPunct="1">
              <a:spcBef>
                <a:spcPct val="0"/>
              </a:spcBef>
              <a:buFontTx/>
              <a:buAutoNum type="alphaLcParenR"/>
            </a:pPr>
            <a:r>
              <a:rPr lang="zh-CN" altLang="en-US" sz="2000" b="1" dirty="0"/>
              <a:t>原因：</a:t>
            </a:r>
          </a:p>
        </p:txBody>
      </p:sp>
      <p:sp>
        <p:nvSpPr>
          <p:cNvPr id="19461" name="Rectangle 5"/>
          <p:cNvSpPr>
            <a:spLocks noChangeArrowheads="1"/>
          </p:cNvSpPr>
          <p:nvPr/>
        </p:nvSpPr>
        <p:spPr bwMode="auto">
          <a:xfrm>
            <a:off x="2495551" y="1484314"/>
            <a:ext cx="77692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1066800" algn="l"/>
              </a:tabLst>
              <a:defRPr sz="3200">
                <a:solidFill>
                  <a:schemeClr val="tx1"/>
                </a:solidFill>
                <a:latin typeface="Arial" charset="0"/>
                <a:ea typeface="宋体" pitchFamily="2" charset="-122"/>
              </a:defRPr>
            </a:lvl1pPr>
            <a:lvl2pPr marL="742950" indent="-285750">
              <a:spcBef>
                <a:spcPct val="20000"/>
              </a:spcBef>
              <a:buChar char="–"/>
              <a:tabLst>
                <a:tab pos="1066800" algn="l"/>
              </a:tabLst>
              <a:defRPr sz="2800">
                <a:solidFill>
                  <a:schemeClr val="tx1"/>
                </a:solidFill>
                <a:latin typeface="Arial" charset="0"/>
                <a:ea typeface="宋体" pitchFamily="2" charset="-122"/>
              </a:defRPr>
            </a:lvl2pPr>
            <a:lvl3pPr marL="1143000" indent="-228600">
              <a:spcBef>
                <a:spcPct val="20000"/>
              </a:spcBef>
              <a:buChar char="•"/>
              <a:tabLst>
                <a:tab pos="1066800" algn="l"/>
              </a:tabLst>
              <a:defRPr sz="2400">
                <a:solidFill>
                  <a:schemeClr val="tx1"/>
                </a:solidFill>
                <a:latin typeface="Arial" charset="0"/>
                <a:ea typeface="宋体" pitchFamily="2" charset="-122"/>
              </a:defRPr>
            </a:lvl3pPr>
            <a:lvl4pPr>
              <a:spcBef>
                <a:spcPct val="20000"/>
              </a:spcBef>
              <a:buChar char="–"/>
              <a:tabLst>
                <a:tab pos="1066800" algn="l"/>
              </a:tabLst>
              <a:defRPr sz="2000">
                <a:solidFill>
                  <a:schemeClr val="tx1"/>
                </a:solidFill>
                <a:latin typeface="Arial" charset="0"/>
                <a:ea typeface="宋体" pitchFamily="2" charset="-122"/>
              </a:defRPr>
            </a:lvl4pPr>
            <a:lvl5pPr marL="2057400" indent="-228600">
              <a:spcBef>
                <a:spcPct val="20000"/>
              </a:spcBef>
              <a:buChar char="»"/>
              <a:tabLst>
                <a:tab pos="10668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9pPr>
          </a:lstStyle>
          <a:p>
            <a:pPr lvl="3" eaLnBrk="1" hangingPunct="1">
              <a:lnSpc>
                <a:spcPct val="150000"/>
              </a:lnSpc>
              <a:spcBef>
                <a:spcPct val="0"/>
              </a:spcBef>
              <a:buFontTx/>
              <a:buChar char="•"/>
            </a:pPr>
            <a:r>
              <a:rPr lang="zh-CN" altLang="en-US" b="1" dirty="0">
                <a:latin typeface="华文中宋" pitchFamily="2" charset="-122"/>
                <a:ea typeface="华文中宋" pitchFamily="2" charset="-122"/>
              </a:rPr>
              <a:t>在加热过程中，热骚动使原子受压缩，起伏，引起物质</a:t>
            </a:r>
          </a:p>
          <a:p>
            <a:pPr lvl="3" eaLnBrk="1" hangingPunct="1">
              <a:lnSpc>
                <a:spcPct val="150000"/>
              </a:lnSpc>
              <a:spcBef>
                <a:spcPct val="0"/>
              </a:spcBef>
              <a:buFontTx/>
              <a:buNone/>
            </a:pPr>
            <a:r>
              <a:rPr lang="zh-CN" altLang="en-US" b="1" dirty="0">
                <a:latin typeface="华文中宋" pitchFamily="2" charset="-122"/>
                <a:ea typeface="华文中宋" pitchFamily="2" charset="-122"/>
              </a:rPr>
              <a:t> 密度不均匀→导致折射率不均匀。</a:t>
            </a:r>
          </a:p>
          <a:p>
            <a:pPr lvl="3" eaLnBrk="1" hangingPunct="1">
              <a:lnSpc>
                <a:spcPct val="150000"/>
              </a:lnSpc>
              <a:spcBef>
                <a:spcPct val="0"/>
              </a:spcBef>
              <a:buFontTx/>
              <a:buChar char="•"/>
            </a:pPr>
            <a:r>
              <a:rPr lang="zh-CN" altLang="en-US" b="1" dirty="0">
                <a:latin typeface="华文中宋" pitchFamily="2" charset="-122"/>
                <a:ea typeface="华文中宋" pitchFamily="2" charset="-122"/>
              </a:rPr>
              <a:t>折射率不均匀→产生散射</a:t>
            </a:r>
          </a:p>
        </p:txBody>
      </p:sp>
      <p:sp>
        <p:nvSpPr>
          <p:cNvPr id="19462" name="Rectangle 6"/>
          <p:cNvSpPr>
            <a:spLocks noChangeArrowheads="1"/>
          </p:cNvSpPr>
          <p:nvPr/>
        </p:nvSpPr>
        <p:spPr bwMode="auto">
          <a:xfrm>
            <a:off x="2927350" y="2995583"/>
            <a:ext cx="37769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800100" algn="l"/>
              </a:tabLst>
              <a:defRPr sz="3200">
                <a:solidFill>
                  <a:schemeClr val="tx1"/>
                </a:solidFill>
                <a:latin typeface="Arial" charset="0"/>
                <a:ea typeface="宋体" pitchFamily="2" charset="-122"/>
              </a:defRPr>
            </a:lvl1pPr>
            <a:lvl2pPr marL="742950" indent="-285750">
              <a:spcBef>
                <a:spcPct val="20000"/>
              </a:spcBef>
              <a:buChar char="–"/>
              <a:tabLst>
                <a:tab pos="800100" algn="l"/>
              </a:tabLst>
              <a:defRPr sz="2800">
                <a:solidFill>
                  <a:schemeClr val="tx1"/>
                </a:solidFill>
                <a:latin typeface="Arial" charset="0"/>
                <a:ea typeface="宋体" pitchFamily="2" charset="-122"/>
              </a:defRPr>
            </a:lvl2pPr>
            <a:lvl3pPr marL="1143000" indent="-228600">
              <a:spcBef>
                <a:spcPct val="20000"/>
              </a:spcBef>
              <a:buChar char="•"/>
              <a:tabLst>
                <a:tab pos="800100" algn="l"/>
              </a:tabLst>
              <a:defRPr sz="2400">
                <a:solidFill>
                  <a:schemeClr val="tx1"/>
                </a:solidFill>
                <a:latin typeface="Arial" charset="0"/>
                <a:ea typeface="宋体" pitchFamily="2" charset="-122"/>
              </a:defRPr>
            </a:lvl3pPr>
            <a:lvl4pPr marL="1600200" indent="-228600">
              <a:spcBef>
                <a:spcPct val="20000"/>
              </a:spcBef>
              <a:buChar char="–"/>
              <a:tabLst>
                <a:tab pos="800100" algn="l"/>
              </a:tabLst>
              <a:defRPr sz="2000">
                <a:solidFill>
                  <a:schemeClr val="tx1"/>
                </a:solidFill>
                <a:latin typeface="Arial" charset="0"/>
                <a:ea typeface="宋体" pitchFamily="2" charset="-122"/>
              </a:defRPr>
            </a:lvl4pPr>
            <a:lvl5pPr marL="2057400" indent="-228600">
              <a:spcBef>
                <a:spcPct val="20000"/>
              </a:spcBef>
              <a:buChar char="»"/>
              <a:tabLst>
                <a:tab pos="8001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特点：缺陷尺寸与波长相比较</a:t>
            </a:r>
            <a:r>
              <a:rPr lang="zh-CN" altLang="en-US" sz="2000" b="1"/>
              <a:t>小</a:t>
            </a:r>
          </a:p>
        </p:txBody>
      </p:sp>
      <p:sp>
        <p:nvSpPr>
          <p:cNvPr id="19463" name="Rectangle 7"/>
          <p:cNvSpPr>
            <a:spLocks noChangeArrowheads="1"/>
          </p:cNvSpPr>
          <p:nvPr/>
        </p:nvSpPr>
        <p:spPr bwMode="auto">
          <a:xfrm>
            <a:off x="3432176" y="468627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ea typeface="华文中宋" pitchFamily="2" charset="-122"/>
              </a:rPr>
              <a:t>瑞利散射</a:t>
            </a:r>
            <a:endParaRPr lang="zh-CN" altLang="en-US" sz="2000" b="1" dirty="0"/>
          </a:p>
        </p:txBody>
      </p:sp>
      <p:sp>
        <p:nvSpPr>
          <p:cNvPr id="19464" name="Line 8"/>
          <p:cNvSpPr>
            <a:spLocks noChangeShapeType="1"/>
          </p:cNvSpPr>
          <p:nvPr/>
        </p:nvSpPr>
        <p:spPr bwMode="auto">
          <a:xfrm>
            <a:off x="2711451" y="4903788"/>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5" name="AutoShape 9"/>
          <p:cNvSpPr>
            <a:spLocks/>
          </p:cNvSpPr>
          <p:nvPr/>
        </p:nvSpPr>
        <p:spPr bwMode="auto">
          <a:xfrm>
            <a:off x="4727576" y="3644901"/>
            <a:ext cx="73025" cy="2486025"/>
          </a:xfrm>
          <a:prstGeom prst="leftBrace">
            <a:avLst>
              <a:gd name="adj1" fmla="val 2836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9466" name="Rectangle 10"/>
          <p:cNvSpPr>
            <a:spLocks noChangeArrowheads="1"/>
          </p:cNvSpPr>
          <p:nvPr/>
        </p:nvSpPr>
        <p:spPr bwMode="auto">
          <a:xfrm>
            <a:off x="5016500" y="3438526"/>
            <a:ext cx="424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zh-CN" altLang="en-US" sz="2000" b="1">
                <a:ea typeface="华文中宋" pitchFamily="2" charset="-122"/>
              </a:rPr>
              <a:t>分子散射是由瑞利提出的，散射光强</a:t>
            </a:r>
          </a:p>
          <a:p>
            <a:pPr eaLnBrk="1" hangingPunct="1">
              <a:lnSpc>
                <a:spcPct val="150000"/>
              </a:lnSpc>
              <a:spcBef>
                <a:spcPct val="0"/>
              </a:spcBef>
              <a:buFontTx/>
              <a:buNone/>
            </a:pPr>
            <a:r>
              <a:rPr lang="zh-CN" altLang="en-US" sz="2000" b="1">
                <a:ea typeface="华文中宋" pitchFamily="2" charset="-122"/>
              </a:rPr>
              <a:t>和波长的四次方成反比</a:t>
            </a:r>
          </a:p>
        </p:txBody>
      </p:sp>
      <p:sp>
        <p:nvSpPr>
          <p:cNvPr id="19467" name="Rectangle 11"/>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9468" name="Object 12"/>
          <p:cNvGraphicFramePr>
            <a:graphicFrameLocks noChangeAspect="1"/>
          </p:cNvGraphicFramePr>
          <p:nvPr/>
        </p:nvGraphicFramePr>
        <p:xfrm>
          <a:off x="5087938" y="4692651"/>
          <a:ext cx="755650" cy="608013"/>
        </p:xfrm>
        <a:graphic>
          <a:graphicData uri="http://schemas.openxmlformats.org/presentationml/2006/ole">
            <mc:AlternateContent xmlns:mc="http://schemas.openxmlformats.org/markup-compatibility/2006">
              <mc:Choice xmlns:v="urn:schemas-microsoft-com:vml" Requires="v">
                <p:oleObj spid="_x0000_s125954" name="公式" r:id="rId3" imgW="482391" imgH="393529" progId="Equation.3">
                  <p:embed/>
                </p:oleObj>
              </mc:Choice>
              <mc:Fallback>
                <p:oleObj name="公式" r:id="rId3" imgW="48239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938" y="4692651"/>
                        <a:ext cx="75565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9" name="Rectangle 13"/>
          <p:cNvSpPr>
            <a:spLocks noChangeArrowheads="1"/>
          </p:cNvSpPr>
          <p:nvPr/>
        </p:nvSpPr>
        <p:spPr bwMode="auto">
          <a:xfrm>
            <a:off x="5016500" y="5589589"/>
            <a:ext cx="323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其核心理论是小质点的散射</a:t>
            </a:r>
          </a:p>
        </p:txBody>
      </p:sp>
      <p:sp>
        <p:nvSpPr>
          <p:cNvPr id="19470" name="Text Box 14"/>
          <p:cNvSpPr txBox="1">
            <a:spLocks noChangeArrowheads="1"/>
          </p:cNvSpPr>
          <p:nvPr/>
        </p:nvSpPr>
        <p:spPr bwMode="auto">
          <a:xfrm>
            <a:off x="2208213" y="407670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(2)</a:t>
            </a:r>
          </a:p>
        </p:txBody>
      </p:sp>
    </p:spTree>
    <p:extLst>
      <p:ext uri="{BB962C8B-B14F-4D97-AF65-F5344CB8AC3E}">
        <p14:creationId xmlns:p14="http://schemas.microsoft.com/office/powerpoint/2010/main" val="4186749353"/>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441575" y="890558"/>
            <a:ext cx="17251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散射光谱较</a:t>
            </a:r>
            <a:r>
              <a:rPr lang="zh-CN" altLang="en-US" sz="2000" b="1"/>
              <a:t>宽</a:t>
            </a:r>
          </a:p>
        </p:txBody>
      </p:sp>
      <p:graphicFrame>
        <p:nvGraphicFramePr>
          <p:cNvPr id="20483" name="Object 3"/>
          <p:cNvGraphicFramePr>
            <a:graphicFrameLocks noChangeAspect="1"/>
          </p:cNvGraphicFramePr>
          <p:nvPr/>
        </p:nvGraphicFramePr>
        <p:xfrm>
          <a:off x="3378201" y="1468438"/>
          <a:ext cx="1133475" cy="912812"/>
        </p:xfrm>
        <a:graphic>
          <a:graphicData uri="http://schemas.openxmlformats.org/presentationml/2006/ole">
            <mc:AlternateContent xmlns:mc="http://schemas.openxmlformats.org/markup-compatibility/2006">
              <mc:Choice xmlns:v="urn:schemas-microsoft-com:vml" Requires="v">
                <p:oleObj spid="_x0000_s126978" name="公式" r:id="rId3" imgW="482391" imgH="393529" progId="Equation.3">
                  <p:embed/>
                </p:oleObj>
              </mc:Choice>
              <mc:Fallback>
                <p:oleObj name="公式" r:id="rId3" imgW="48239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201" y="1468438"/>
                        <a:ext cx="11334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4" name="Object 4"/>
          <p:cNvGraphicFramePr>
            <a:graphicFrameLocks noChangeAspect="1"/>
          </p:cNvGraphicFramePr>
          <p:nvPr/>
        </p:nvGraphicFramePr>
        <p:xfrm>
          <a:off x="2873375" y="2332038"/>
          <a:ext cx="395288" cy="342900"/>
        </p:xfrm>
        <a:graphic>
          <a:graphicData uri="http://schemas.openxmlformats.org/presentationml/2006/ole">
            <mc:AlternateContent xmlns:mc="http://schemas.openxmlformats.org/markup-compatibility/2006">
              <mc:Choice xmlns:v="urn:schemas-microsoft-com:vml" Requires="v">
                <p:oleObj spid="_x0000_s126979" name="公式" r:id="rId5" imgW="139518" imgH="126835" progId="Equation.3">
                  <p:embed/>
                </p:oleObj>
              </mc:Choice>
              <mc:Fallback>
                <p:oleObj name="公式" r:id="rId5" imgW="139518" imgH="1268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3375" y="2332038"/>
                        <a:ext cx="3952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5" name="Rectangle 5"/>
          <p:cNvSpPr>
            <a:spLocks noChangeArrowheads="1"/>
          </p:cNvSpPr>
          <p:nvPr/>
        </p:nvSpPr>
        <p:spPr bwMode="auto">
          <a:xfrm>
            <a:off x="3378201" y="2332039"/>
            <a:ext cx="2805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在长波长工作散射较小</a:t>
            </a:r>
            <a:r>
              <a:rPr lang="zh-CN" altLang="en-US" sz="2000">
                <a:latin typeface="华文中宋" pitchFamily="2" charset="-122"/>
                <a:ea typeface="华文中宋" pitchFamily="2" charset="-122"/>
              </a:rPr>
              <a:t> </a:t>
            </a:r>
          </a:p>
        </p:txBody>
      </p:sp>
      <p:sp>
        <p:nvSpPr>
          <p:cNvPr id="20486" name="Rectangle 6"/>
          <p:cNvSpPr>
            <a:spLocks noChangeArrowheads="1"/>
          </p:cNvSpPr>
          <p:nvPr/>
        </p:nvSpPr>
        <p:spPr bwMode="auto">
          <a:xfrm>
            <a:off x="2351088" y="2997201"/>
            <a:ext cx="374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例：熔融二氧化硅，散射极限值</a:t>
            </a:r>
          </a:p>
        </p:txBody>
      </p:sp>
      <p:sp>
        <p:nvSpPr>
          <p:cNvPr id="20487" name="Rectangle 7"/>
          <p:cNvSpPr>
            <a:spLocks noChangeArrowheads="1"/>
          </p:cNvSpPr>
          <p:nvPr/>
        </p:nvSpPr>
        <p:spPr bwMode="auto">
          <a:xfrm>
            <a:off x="2441575" y="3629026"/>
            <a:ext cx="203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（最低极限值）</a:t>
            </a:r>
            <a:r>
              <a:rPr lang="zh-CN" altLang="en-US" sz="2000"/>
              <a:t> </a:t>
            </a:r>
          </a:p>
        </p:txBody>
      </p:sp>
      <p:graphicFrame>
        <p:nvGraphicFramePr>
          <p:cNvPr id="20488" name="Object 8"/>
          <p:cNvGraphicFramePr>
            <a:graphicFrameLocks noChangeAspect="1"/>
          </p:cNvGraphicFramePr>
          <p:nvPr/>
        </p:nvGraphicFramePr>
        <p:xfrm>
          <a:off x="4457700" y="3700463"/>
          <a:ext cx="1258888" cy="366712"/>
        </p:xfrm>
        <a:graphic>
          <a:graphicData uri="http://schemas.openxmlformats.org/presentationml/2006/ole">
            <mc:AlternateContent xmlns:mc="http://schemas.openxmlformats.org/markup-compatibility/2006">
              <mc:Choice xmlns:v="urn:schemas-microsoft-com:vml" Requires="v">
                <p:oleObj spid="_x0000_s126980" name="公式" r:id="rId7" imgW="685800" imgH="203200" progId="Equation.3">
                  <p:embed/>
                </p:oleObj>
              </mc:Choice>
              <mc:Fallback>
                <p:oleObj name="公式" r:id="rId7" imgW="6858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7700" y="3700463"/>
                        <a:ext cx="12588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9" name="Object 9"/>
          <p:cNvGraphicFramePr>
            <a:graphicFrameLocks noChangeAspect="1"/>
          </p:cNvGraphicFramePr>
          <p:nvPr/>
        </p:nvGraphicFramePr>
        <p:xfrm>
          <a:off x="4457700" y="4205288"/>
          <a:ext cx="1468438" cy="366712"/>
        </p:xfrm>
        <a:graphic>
          <a:graphicData uri="http://schemas.openxmlformats.org/presentationml/2006/ole">
            <mc:AlternateContent xmlns:mc="http://schemas.openxmlformats.org/markup-compatibility/2006">
              <mc:Choice xmlns:v="urn:schemas-microsoft-com:vml" Requires="v">
                <p:oleObj spid="_x0000_s126981" name="公式" r:id="rId9" imgW="799753" imgH="203112" progId="Equation.3">
                  <p:embed/>
                </p:oleObj>
              </mc:Choice>
              <mc:Fallback>
                <p:oleObj name="公式" r:id="rId9" imgW="799753"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7700" y="4205288"/>
                        <a:ext cx="14684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8101267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1506" name="Object 2"/>
          <p:cNvGraphicFramePr>
            <a:graphicFrameLocks noGrp="1" noChangeAspect="1"/>
          </p:cNvGraphicFramePr>
          <p:nvPr>
            <p:ph sz="half" idx="2"/>
          </p:nvPr>
        </p:nvGraphicFramePr>
        <p:xfrm>
          <a:off x="2362200" y="1266825"/>
          <a:ext cx="6705600" cy="3919538"/>
        </p:xfrm>
        <a:graphic>
          <a:graphicData uri="http://schemas.openxmlformats.org/presentationml/2006/ole">
            <mc:AlternateContent xmlns:mc="http://schemas.openxmlformats.org/markup-compatibility/2006">
              <mc:Choice xmlns:v="urn:schemas-microsoft-com:vml" Requires="v">
                <p:oleObj spid="_x0000_s128002" name="Visio" r:id="rId3" imgW="6534105" imgH="3819396" progId="Visio.Drawing.11">
                  <p:embed/>
                </p:oleObj>
              </mc:Choice>
              <mc:Fallback>
                <p:oleObj name="Visio" r:id="rId3" imgW="6534105" imgH="381939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266825"/>
                        <a:ext cx="6705600" cy="391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7" name="Rectangle 3"/>
          <p:cNvSpPr>
            <a:spLocks noChangeArrowheads="1"/>
          </p:cNvSpPr>
          <p:nvPr/>
        </p:nvSpPr>
        <p:spPr bwMode="auto">
          <a:xfrm>
            <a:off x="2057400" y="517526"/>
            <a:ext cx="1543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arabicParenR" startAt="3"/>
            </a:pPr>
            <a:r>
              <a:rPr lang="zh-CN" altLang="en-US" sz="2000" b="1">
                <a:latin typeface="Verdana" pitchFamily="34" charset="0"/>
                <a:ea typeface="华文中宋" pitchFamily="2" charset="-122"/>
              </a:rPr>
              <a:t>弯曲损耗</a:t>
            </a:r>
          </a:p>
        </p:txBody>
      </p:sp>
      <p:sp>
        <p:nvSpPr>
          <p:cNvPr id="21508" name="Rectangle 4"/>
          <p:cNvSpPr>
            <a:spLocks noChangeArrowheads="1"/>
          </p:cNvSpPr>
          <p:nvPr/>
        </p:nvSpPr>
        <p:spPr bwMode="auto">
          <a:xfrm>
            <a:off x="2362200" y="914401"/>
            <a:ext cx="501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由于光纤弯曲，可以破坏原来的传播特性。</a:t>
            </a:r>
          </a:p>
        </p:txBody>
      </p:sp>
      <p:sp>
        <p:nvSpPr>
          <p:cNvPr id="21509" name="Rectangle 5"/>
          <p:cNvSpPr>
            <a:spLocks noChangeArrowheads="1"/>
          </p:cNvSpPr>
          <p:nvPr/>
        </p:nvSpPr>
        <p:spPr bwMode="auto">
          <a:xfrm>
            <a:off x="2438401" y="5094289"/>
            <a:ext cx="25876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zh-CN" altLang="en-US" sz="2000" b="1">
                <a:latin typeface="华文中宋" pitchFamily="2" charset="-122"/>
                <a:ea typeface="华文中宋" pitchFamily="2" charset="-122"/>
              </a:rPr>
              <a:t>光纤直径为</a:t>
            </a:r>
            <a:r>
              <a:rPr lang="en-US" altLang="zh-CN" sz="2000" b="1">
                <a:latin typeface="华文中宋" pitchFamily="2" charset="-122"/>
                <a:ea typeface="华文中宋" pitchFamily="2" charset="-122"/>
              </a:rPr>
              <a:t>d</a:t>
            </a:r>
          </a:p>
          <a:p>
            <a:pPr eaLnBrk="1" hangingPunct="1">
              <a:lnSpc>
                <a:spcPct val="150000"/>
              </a:lnSpc>
              <a:spcBef>
                <a:spcPct val="0"/>
              </a:spcBef>
              <a:buFontTx/>
              <a:buNone/>
            </a:pPr>
            <a:r>
              <a:rPr lang="en-US" altLang="zh-CN" sz="2000" b="1">
                <a:latin typeface="华文中宋" pitchFamily="2" charset="-122"/>
                <a:ea typeface="华文中宋" pitchFamily="2" charset="-122"/>
              </a:rPr>
              <a:t>CX</a:t>
            </a:r>
            <a:r>
              <a:rPr lang="zh-CN" altLang="en-US" sz="2000" b="1">
                <a:latin typeface="华文中宋" pitchFamily="2" charset="-122"/>
                <a:ea typeface="华文中宋" pitchFamily="2" charset="-122"/>
              </a:rPr>
              <a:t>为</a:t>
            </a:r>
            <a:r>
              <a:rPr lang="zh-CN" altLang="en-US" sz="2000" b="1">
                <a:solidFill>
                  <a:srgbClr val="FF0000"/>
                </a:solidFill>
                <a:latin typeface="华文中宋" pitchFamily="2" charset="-122"/>
                <a:ea typeface="华文中宋" pitchFamily="2" charset="-122"/>
              </a:rPr>
              <a:t>弯</a:t>
            </a:r>
            <a:r>
              <a:rPr lang="en-US" altLang="zh-CN" sz="2000" b="1">
                <a:latin typeface="华文中宋" pitchFamily="2" charset="-122"/>
                <a:ea typeface="华文中宋" pitchFamily="2" charset="-122"/>
              </a:rPr>
              <a:t>—</a:t>
            </a:r>
            <a:r>
              <a:rPr lang="zh-CN" altLang="en-US" sz="2000" b="1">
                <a:solidFill>
                  <a:srgbClr val="FF0000"/>
                </a:solidFill>
                <a:latin typeface="华文中宋" pitchFamily="2" charset="-122"/>
                <a:ea typeface="华文中宋" pitchFamily="2" charset="-122"/>
              </a:rPr>
              <a:t>直</a:t>
            </a:r>
            <a:r>
              <a:rPr lang="zh-CN" altLang="en-US" sz="2000" b="1">
                <a:latin typeface="华文中宋" pitchFamily="2" charset="-122"/>
                <a:ea typeface="华文中宋" pitchFamily="2" charset="-122"/>
              </a:rPr>
              <a:t>部分界线</a:t>
            </a:r>
          </a:p>
          <a:p>
            <a:pPr eaLnBrk="1" hangingPunct="1">
              <a:lnSpc>
                <a:spcPct val="150000"/>
              </a:lnSpc>
              <a:spcBef>
                <a:spcPct val="0"/>
              </a:spcBef>
              <a:buFontTx/>
              <a:buNone/>
            </a:pPr>
            <a:r>
              <a:rPr lang="en-US" altLang="zh-CN" sz="2000" b="1">
                <a:latin typeface="华文中宋" pitchFamily="2" charset="-122"/>
                <a:ea typeface="华文中宋" pitchFamily="2" charset="-122"/>
              </a:rPr>
              <a:t>CO</a:t>
            </a:r>
            <a:r>
              <a:rPr lang="zh-CN" altLang="en-US" sz="2000" b="1">
                <a:latin typeface="华文中宋" pitchFamily="2" charset="-122"/>
                <a:ea typeface="华文中宋" pitchFamily="2" charset="-122"/>
              </a:rPr>
              <a:t>为曲率半径</a:t>
            </a:r>
            <a:r>
              <a:rPr lang="en-US" altLang="zh-CN" sz="2000" b="1">
                <a:latin typeface="华文中宋" pitchFamily="2" charset="-122"/>
                <a:ea typeface="华文中宋" pitchFamily="2" charset="-122"/>
              </a:rPr>
              <a:t>R</a:t>
            </a:r>
          </a:p>
        </p:txBody>
      </p:sp>
      <p:sp>
        <p:nvSpPr>
          <p:cNvPr id="21510" name="Rectangle 6"/>
          <p:cNvSpPr>
            <a:spLocks noChangeArrowheads="1"/>
          </p:cNvSpPr>
          <p:nvPr/>
        </p:nvSpPr>
        <p:spPr bwMode="auto">
          <a:xfrm>
            <a:off x="6635750" y="5165726"/>
            <a:ext cx="36957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en-US" altLang="zh-CN" sz="2000"/>
              <a:t>    </a:t>
            </a:r>
            <a:r>
              <a:rPr lang="zh-CN" altLang="en-US" sz="2000" b="1">
                <a:latin typeface="华文中宋" pitchFamily="2" charset="-122"/>
                <a:ea typeface="华文中宋" pitchFamily="2" charset="-122"/>
              </a:rPr>
              <a:t>为直部处入射角 </a:t>
            </a:r>
          </a:p>
          <a:p>
            <a:pPr eaLnBrk="1" hangingPunct="1">
              <a:lnSpc>
                <a:spcPct val="150000"/>
              </a:lnSpc>
              <a:spcBef>
                <a:spcPct val="0"/>
              </a:spcBef>
              <a:buFontTx/>
              <a:buNone/>
            </a:pPr>
            <a:r>
              <a:rPr lang="zh-CN" altLang="en-US" sz="2000" b="1">
                <a:latin typeface="华文中宋" pitchFamily="2" charset="-122"/>
                <a:ea typeface="华文中宋" pitchFamily="2" charset="-122"/>
              </a:rPr>
              <a:t>    为弯曲处入射角（外表面） </a:t>
            </a:r>
          </a:p>
          <a:p>
            <a:pPr eaLnBrk="1" hangingPunct="1">
              <a:lnSpc>
                <a:spcPct val="150000"/>
              </a:lnSpc>
              <a:spcBef>
                <a:spcPct val="0"/>
              </a:spcBef>
              <a:buFontTx/>
              <a:buNone/>
            </a:pPr>
            <a:r>
              <a:rPr lang="zh-CN" altLang="en-US" sz="2000" b="1">
                <a:latin typeface="华文中宋" pitchFamily="2" charset="-122"/>
                <a:ea typeface="华文中宋" pitchFamily="2" charset="-122"/>
              </a:rPr>
              <a:t>    为弯曲处入射角（内表面</a:t>
            </a:r>
            <a:r>
              <a:rPr lang="zh-CN" altLang="en-US" sz="2000"/>
              <a:t> ） </a:t>
            </a:r>
          </a:p>
        </p:txBody>
      </p:sp>
      <p:graphicFrame>
        <p:nvGraphicFramePr>
          <p:cNvPr id="21511" name="Object 7"/>
          <p:cNvGraphicFramePr>
            <a:graphicFrameLocks noChangeAspect="1"/>
          </p:cNvGraphicFramePr>
          <p:nvPr/>
        </p:nvGraphicFramePr>
        <p:xfrm>
          <a:off x="6635750" y="5322888"/>
          <a:ext cx="323850" cy="323850"/>
        </p:xfrm>
        <a:graphic>
          <a:graphicData uri="http://schemas.openxmlformats.org/presentationml/2006/ole">
            <mc:AlternateContent xmlns:mc="http://schemas.openxmlformats.org/markup-compatibility/2006">
              <mc:Choice xmlns:v="urn:schemas-microsoft-com:vml" Requires="v">
                <p:oleObj spid="_x0000_s128003" name="公式" r:id="rId5" imgW="228600" imgH="228600" progId="Equation.3">
                  <p:embed/>
                </p:oleObj>
              </mc:Choice>
              <mc:Fallback>
                <p:oleObj name="公式" r:id="rId5" imgW="228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750" y="5322888"/>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2" name="Object 8"/>
          <p:cNvGraphicFramePr>
            <a:graphicFrameLocks noChangeAspect="1"/>
          </p:cNvGraphicFramePr>
          <p:nvPr/>
        </p:nvGraphicFramePr>
        <p:xfrm>
          <a:off x="6635751" y="5754689"/>
          <a:ext cx="296863" cy="325437"/>
        </p:xfrm>
        <a:graphic>
          <a:graphicData uri="http://schemas.openxmlformats.org/presentationml/2006/ole">
            <mc:AlternateContent xmlns:mc="http://schemas.openxmlformats.org/markup-compatibility/2006">
              <mc:Choice xmlns:v="urn:schemas-microsoft-com:vml" Requires="v">
                <p:oleObj spid="_x0000_s128004" name="公式" r:id="rId7" imgW="203024" imgH="215713" progId="Equation.3">
                  <p:embed/>
                </p:oleObj>
              </mc:Choice>
              <mc:Fallback>
                <p:oleObj name="公式" r:id="rId7" imgW="203024"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751" y="5754689"/>
                        <a:ext cx="29686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3" name="Object 9"/>
          <p:cNvGraphicFramePr>
            <a:graphicFrameLocks noChangeAspect="1"/>
          </p:cNvGraphicFramePr>
          <p:nvPr/>
        </p:nvGraphicFramePr>
        <p:xfrm>
          <a:off x="6635750" y="6259513"/>
          <a:ext cx="323850" cy="309562"/>
        </p:xfrm>
        <a:graphic>
          <a:graphicData uri="http://schemas.openxmlformats.org/presentationml/2006/ole">
            <mc:AlternateContent xmlns:mc="http://schemas.openxmlformats.org/markup-compatibility/2006">
              <mc:Choice xmlns:v="urn:schemas-microsoft-com:vml" Requires="v">
                <p:oleObj spid="_x0000_s128005" name="公式" r:id="rId9" imgW="228501" imgH="215806" progId="Equation.3">
                  <p:embed/>
                </p:oleObj>
              </mc:Choice>
              <mc:Fallback>
                <p:oleObj name="公式" r:id="rId9" imgW="228501"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5750" y="6259513"/>
                        <a:ext cx="3238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4" name="Line 10"/>
          <p:cNvSpPr>
            <a:spLocks noChangeShapeType="1"/>
          </p:cNvSpPr>
          <p:nvPr/>
        </p:nvSpPr>
        <p:spPr bwMode="auto">
          <a:xfrm flipV="1">
            <a:off x="5383214" y="698500"/>
            <a:ext cx="1989137" cy="441325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5" name="Line 11"/>
          <p:cNvSpPr>
            <a:spLocks noChangeShapeType="1"/>
          </p:cNvSpPr>
          <p:nvPr/>
        </p:nvSpPr>
        <p:spPr bwMode="auto">
          <a:xfrm>
            <a:off x="4427538" y="1808164"/>
            <a:ext cx="1223962" cy="64928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6" name="Line 12"/>
          <p:cNvSpPr>
            <a:spLocks noChangeShapeType="1"/>
          </p:cNvSpPr>
          <p:nvPr/>
        </p:nvSpPr>
        <p:spPr bwMode="auto">
          <a:xfrm flipV="1">
            <a:off x="5651500" y="2132014"/>
            <a:ext cx="1092200" cy="31908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7" name="Line 14"/>
          <p:cNvSpPr>
            <a:spLocks noChangeShapeType="1"/>
          </p:cNvSpPr>
          <p:nvPr/>
        </p:nvSpPr>
        <p:spPr bwMode="auto">
          <a:xfrm>
            <a:off x="6746876" y="2130426"/>
            <a:ext cx="657225" cy="746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8" name="Line 16"/>
          <p:cNvSpPr>
            <a:spLocks noChangeShapeType="1"/>
          </p:cNvSpPr>
          <p:nvPr/>
        </p:nvSpPr>
        <p:spPr bwMode="auto">
          <a:xfrm>
            <a:off x="5807075" y="1779589"/>
            <a:ext cx="1657350" cy="631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17"/>
          <p:cNvSpPr>
            <a:spLocks noChangeShapeType="1"/>
          </p:cNvSpPr>
          <p:nvPr/>
        </p:nvSpPr>
        <p:spPr bwMode="auto">
          <a:xfrm>
            <a:off x="6416676" y="2017713"/>
            <a:ext cx="73025" cy="215900"/>
          </a:xfrm>
          <a:prstGeom prst="line">
            <a:avLst/>
          </a:prstGeom>
          <a:noFill/>
          <a:ln w="9525">
            <a:solidFill>
              <a:srgbClr val="00CC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1" name="Object 4">
            <a:extLst>
              <a:ext uri="{FF2B5EF4-FFF2-40B4-BE49-F238E27FC236}">
                <a16:creationId xmlns:a16="http://schemas.microsoft.com/office/drawing/2014/main" id="{EDB172EA-A5CC-4AC2-B057-3182D32A85AC}"/>
              </a:ext>
            </a:extLst>
          </p:cNvPr>
          <p:cNvGraphicFramePr>
            <a:graphicFrameLocks noChangeAspect="1"/>
          </p:cNvGraphicFramePr>
          <p:nvPr/>
        </p:nvGraphicFramePr>
        <p:xfrm>
          <a:off x="4189691" y="3226594"/>
          <a:ext cx="804863" cy="319088"/>
        </p:xfrm>
        <a:graphic>
          <a:graphicData uri="http://schemas.openxmlformats.org/presentationml/2006/ole">
            <mc:AlternateContent xmlns:mc="http://schemas.openxmlformats.org/markup-compatibility/2006">
              <mc:Choice xmlns:v="urn:schemas-microsoft-com:vml" Requires="v">
                <p:oleObj spid="_x0000_s128006" name="公式" r:id="rId11" imgW="457002" imgH="177723" progId="Equation.3">
                  <p:embed/>
                </p:oleObj>
              </mc:Choice>
              <mc:Fallback>
                <p:oleObj name="公式" r:id="rId11" imgW="457002"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89691" y="3226594"/>
                        <a:ext cx="80486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31648445"/>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nvGraphicFramePr>
        <p:xfrm>
          <a:off x="3575050" y="333375"/>
          <a:ext cx="852488" cy="306388"/>
        </p:xfrm>
        <a:graphic>
          <a:graphicData uri="http://schemas.openxmlformats.org/presentationml/2006/ole">
            <mc:AlternateContent xmlns:mc="http://schemas.openxmlformats.org/markup-compatibility/2006">
              <mc:Choice xmlns:v="urn:schemas-microsoft-com:vml" Requires="v">
                <p:oleObj spid="_x0000_s129026" name="公式" r:id="rId3" imgW="507780" imgH="177723" progId="Equation.3">
                  <p:embed/>
                </p:oleObj>
              </mc:Choice>
              <mc:Fallback>
                <p:oleObj name="公式" r:id="rId3" imgW="507780"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0" y="333375"/>
                        <a:ext cx="8524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1" name="Rectangle 3"/>
          <p:cNvSpPr>
            <a:spLocks noChangeArrowheads="1"/>
          </p:cNvSpPr>
          <p:nvPr/>
        </p:nvSpPr>
        <p:spPr bwMode="auto">
          <a:xfrm>
            <a:off x="2208213" y="836614"/>
            <a:ext cx="203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应用正弦定理于</a:t>
            </a:r>
            <a:r>
              <a:rPr lang="zh-CN" altLang="en-US" sz="2000"/>
              <a:t> </a:t>
            </a:r>
          </a:p>
        </p:txBody>
      </p:sp>
      <p:graphicFrame>
        <p:nvGraphicFramePr>
          <p:cNvPr id="22532" name="Object 4"/>
          <p:cNvGraphicFramePr>
            <a:graphicFrameLocks noChangeAspect="1"/>
          </p:cNvGraphicFramePr>
          <p:nvPr/>
        </p:nvGraphicFramePr>
        <p:xfrm>
          <a:off x="4295776" y="908050"/>
          <a:ext cx="804863" cy="319088"/>
        </p:xfrm>
        <a:graphic>
          <a:graphicData uri="http://schemas.openxmlformats.org/presentationml/2006/ole">
            <mc:AlternateContent xmlns:mc="http://schemas.openxmlformats.org/markup-compatibility/2006">
              <mc:Choice xmlns:v="urn:schemas-microsoft-com:vml" Requires="v">
                <p:oleObj spid="_x0000_s129027" name="公式" r:id="rId5" imgW="457002" imgH="177723" progId="Equation.3">
                  <p:embed/>
                </p:oleObj>
              </mc:Choice>
              <mc:Fallback>
                <p:oleObj name="公式" r:id="rId5" imgW="457002" imgH="17772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6" y="908050"/>
                        <a:ext cx="80486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3" name="Object 5"/>
          <p:cNvGraphicFramePr>
            <a:graphicFrameLocks noChangeAspect="1"/>
          </p:cNvGraphicFramePr>
          <p:nvPr/>
        </p:nvGraphicFramePr>
        <p:xfrm>
          <a:off x="2640013" y="1412875"/>
          <a:ext cx="323850" cy="280988"/>
        </p:xfrm>
        <a:graphic>
          <a:graphicData uri="http://schemas.openxmlformats.org/presentationml/2006/ole">
            <mc:AlternateContent xmlns:mc="http://schemas.openxmlformats.org/markup-compatibility/2006">
              <mc:Choice xmlns:v="urn:schemas-microsoft-com:vml" Requires="v">
                <p:oleObj spid="_x0000_s129028" name="公式" r:id="rId7" imgW="139518" imgH="126835" progId="Equation.3">
                  <p:embed/>
                </p:oleObj>
              </mc:Choice>
              <mc:Fallback>
                <p:oleObj name="公式" r:id="rId7" imgW="139518" imgH="1268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013" y="1412875"/>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4" name="Object 6"/>
          <p:cNvGraphicFramePr>
            <a:graphicFrameLocks noChangeAspect="1"/>
          </p:cNvGraphicFramePr>
          <p:nvPr/>
        </p:nvGraphicFramePr>
        <p:xfrm>
          <a:off x="3071813" y="1268413"/>
          <a:ext cx="2209800" cy="760412"/>
        </p:xfrm>
        <a:graphic>
          <a:graphicData uri="http://schemas.openxmlformats.org/presentationml/2006/ole">
            <mc:AlternateContent xmlns:mc="http://schemas.openxmlformats.org/markup-compatibility/2006">
              <mc:Choice xmlns:v="urn:schemas-microsoft-com:vml" Requires="v">
                <p:oleObj spid="_x0000_s129029" name="公式" r:id="rId9" imgW="1244600" imgH="431800" progId="Equation.3">
                  <p:embed/>
                </p:oleObj>
              </mc:Choice>
              <mc:Fallback>
                <p:oleObj name="公式" r:id="rId9" imgW="12446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1813" y="1268413"/>
                        <a:ext cx="220980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5" name="Object 7"/>
          <p:cNvGraphicFramePr>
            <a:graphicFrameLocks noChangeAspect="1"/>
          </p:cNvGraphicFramePr>
          <p:nvPr/>
        </p:nvGraphicFramePr>
        <p:xfrm>
          <a:off x="5664200" y="1412875"/>
          <a:ext cx="3817938" cy="388938"/>
        </p:xfrm>
        <a:graphic>
          <a:graphicData uri="http://schemas.openxmlformats.org/presentationml/2006/ole">
            <mc:AlternateContent xmlns:mc="http://schemas.openxmlformats.org/markup-compatibility/2006">
              <mc:Choice xmlns:v="urn:schemas-microsoft-com:vml" Requires="v">
                <p:oleObj spid="_x0000_s129030" name="公式" r:id="rId11" imgW="2235200" imgH="228600" progId="Equation.3">
                  <p:embed/>
                </p:oleObj>
              </mc:Choice>
              <mc:Fallback>
                <p:oleObj name="公式" r:id="rId11" imgW="22352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4200" y="1412875"/>
                        <a:ext cx="38179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6" name="Object 8"/>
          <p:cNvGraphicFramePr>
            <a:graphicFrameLocks noChangeAspect="1"/>
          </p:cNvGraphicFramePr>
          <p:nvPr/>
        </p:nvGraphicFramePr>
        <p:xfrm>
          <a:off x="2566988" y="2349500"/>
          <a:ext cx="323850" cy="280988"/>
        </p:xfrm>
        <a:graphic>
          <a:graphicData uri="http://schemas.openxmlformats.org/presentationml/2006/ole">
            <mc:AlternateContent xmlns:mc="http://schemas.openxmlformats.org/markup-compatibility/2006">
              <mc:Choice xmlns:v="urn:schemas-microsoft-com:vml" Requires="v">
                <p:oleObj spid="_x0000_s129031" name="公式" r:id="rId13" imgW="139518" imgH="126835" progId="Equation.3">
                  <p:embed/>
                </p:oleObj>
              </mc:Choice>
              <mc:Fallback>
                <p:oleObj name="公式" r:id="rId13" imgW="139518" imgH="12683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6988" y="2349500"/>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7" name="Object 9"/>
          <p:cNvGraphicFramePr>
            <a:graphicFrameLocks noChangeAspect="1"/>
          </p:cNvGraphicFramePr>
          <p:nvPr/>
        </p:nvGraphicFramePr>
        <p:xfrm>
          <a:off x="3216276" y="2133601"/>
          <a:ext cx="4187825" cy="1012825"/>
        </p:xfrm>
        <a:graphic>
          <a:graphicData uri="http://schemas.openxmlformats.org/presentationml/2006/ole">
            <mc:AlternateContent xmlns:mc="http://schemas.openxmlformats.org/markup-compatibility/2006">
              <mc:Choice xmlns:v="urn:schemas-microsoft-com:vml" Requires="v">
                <p:oleObj spid="_x0000_s129032" name="公式" r:id="rId15" imgW="2400300" imgH="584200" progId="Equation.3">
                  <p:embed/>
                </p:oleObj>
              </mc:Choice>
              <mc:Fallback>
                <p:oleObj name="公式" r:id="rId15" imgW="2400300" imgH="584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16276" y="2133601"/>
                        <a:ext cx="418782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8" name="Object 10"/>
          <p:cNvGraphicFramePr>
            <a:graphicFrameLocks noChangeAspect="1"/>
          </p:cNvGraphicFramePr>
          <p:nvPr/>
        </p:nvGraphicFramePr>
        <p:xfrm>
          <a:off x="3143251" y="2924176"/>
          <a:ext cx="790575" cy="754063"/>
        </p:xfrm>
        <a:graphic>
          <a:graphicData uri="http://schemas.openxmlformats.org/presentationml/2006/ole">
            <mc:AlternateContent xmlns:mc="http://schemas.openxmlformats.org/markup-compatibility/2006">
              <mc:Choice xmlns:v="urn:schemas-microsoft-com:vml" Requires="v">
                <p:oleObj spid="_x0000_s129033" name="公式" r:id="rId17" imgW="406048" imgH="393359" progId="Equation.3">
                  <p:embed/>
                </p:oleObj>
              </mc:Choice>
              <mc:Fallback>
                <p:oleObj name="公式" r:id="rId17" imgW="406048" imgH="39335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3251" y="2924176"/>
                        <a:ext cx="79057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9" name="Object 11"/>
          <p:cNvGraphicFramePr>
            <a:graphicFrameLocks noChangeAspect="1"/>
          </p:cNvGraphicFramePr>
          <p:nvPr/>
        </p:nvGraphicFramePr>
        <p:xfrm>
          <a:off x="2640014" y="3068639"/>
          <a:ext cx="288925" cy="261937"/>
        </p:xfrm>
        <a:graphic>
          <a:graphicData uri="http://schemas.openxmlformats.org/presentationml/2006/ole">
            <mc:AlternateContent xmlns:mc="http://schemas.openxmlformats.org/markup-compatibility/2006">
              <mc:Choice xmlns:v="urn:schemas-microsoft-com:vml" Requires="v">
                <p:oleObj spid="_x0000_s129034" name="公式" r:id="rId19" imgW="139518" imgH="126835" progId="Equation.3">
                  <p:embed/>
                </p:oleObj>
              </mc:Choice>
              <mc:Fallback>
                <p:oleObj name="公式" r:id="rId19" imgW="139518" imgH="1268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014" y="3068639"/>
                        <a:ext cx="288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0" name="Object 12"/>
          <p:cNvGraphicFramePr>
            <a:graphicFrameLocks noChangeAspect="1"/>
          </p:cNvGraphicFramePr>
          <p:nvPr/>
        </p:nvGraphicFramePr>
        <p:xfrm>
          <a:off x="4224338" y="3141664"/>
          <a:ext cx="360362" cy="244475"/>
        </p:xfrm>
        <a:graphic>
          <a:graphicData uri="http://schemas.openxmlformats.org/presentationml/2006/ole">
            <mc:AlternateContent xmlns:mc="http://schemas.openxmlformats.org/markup-compatibility/2006">
              <mc:Choice xmlns:v="urn:schemas-microsoft-com:vml" Requires="v">
                <p:oleObj spid="_x0000_s129035" name="公式" r:id="rId20" imgW="139518" imgH="126835" progId="Equation.3">
                  <p:embed/>
                </p:oleObj>
              </mc:Choice>
              <mc:Fallback>
                <p:oleObj name="公式" r:id="rId20" imgW="139518" imgH="12683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4338" y="3141664"/>
                        <a:ext cx="360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1" name="Object 13"/>
          <p:cNvGraphicFramePr>
            <a:graphicFrameLocks noChangeAspect="1"/>
          </p:cNvGraphicFramePr>
          <p:nvPr/>
        </p:nvGraphicFramePr>
        <p:xfrm>
          <a:off x="4872039" y="3141663"/>
          <a:ext cx="936625" cy="381000"/>
        </p:xfrm>
        <a:graphic>
          <a:graphicData uri="http://schemas.openxmlformats.org/presentationml/2006/ole">
            <mc:AlternateContent xmlns:mc="http://schemas.openxmlformats.org/markup-compatibility/2006">
              <mc:Choice xmlns:v="urn:schemas-microsoft-com:vml" Requires="v">
                <p:oleObj spid="_x0000_s129036" name="公式" r:id="rId21" imgW="558800" imgH="228600" progId="Equation.3">
                  <p:embed/>
                </p:oleObj>
              </mc:Choice>
              <mc:Fallback>
                <p:oleObj name="公式" r:id="rId21" imgW="55880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72039" y="3141663"/>
                        <a:ext cx="9366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2542" name="Rectangle 3"/>
              <p:cNvSpPr>
                <a:spLocks noChangeArrowheads="1"/>
              </p:cNvSpPr>
              <p:nvPr/>
            </p:nvSpPr>
            <p:spPr bwMode="auto">
              <a:xfrm>
                <a:off x="2135188" y="3933826"/>
                <a:ext cx="7993062" cy="2016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000" b="1" dirty="0">
                    <a:latin typeface="华文中宋" pitchFamily="2" charset="-122"/>
                    <a:ea typeface="华文中宋" pitchFamily="2" charset="-122"/>
                  </a:rPr>
                  <a:t>同理：	</a:t>
                </a:r>
              </a:p>
              <a:p>
                <a:pPr eaLnBrk="1" hangingPunct="1">
                  <a:buFontTx/>
                  <a:buNone/>
                </a:pPr>
                <a:r>
                  <a:rPr lang="zh-CN" altLang="en-US" sz="2000" b="1" dirty="0">
                    <a:solidFill>
                      <a:srgbClr val="FF0000"/>
                    </a:solidFill>
                    <a:latin typeface="华文中宋" pitchFamily="2" charset="-122"/>
                    <a:ea typeface="华文中宋" pitchFamily="2" charset="-122"/>
                  </a:rPr>
                  <a:t>结论：</a:t>
                </a:r>
                <a:r>
                  <a:rPr lang="zh-CN" altLang="en-US" sz="2000" b="1" dirty="0">
                    <a:solidFill>
                      <a:srgbClr val="0000CC"/>
                    </a:solidFill>
                    <a:latin typeface="华文中宋" pitchFamily="2" charset="-122"/>
                    <a:ea typeface="华文中宋" pitchFamily="2" charset="-122"/>
                  </a:rPr>
                  <a:t>当</a:t>
                </a:r>
                <a:r>
                  <a:rPr lang="en-US" altLang="zh-CN" sz="2000" b="1" dirty="0">
                    <a:solidFill>
                      <a:srgbClr val="0000CC"/>
                    </a:solidFill>
                    <a:latin typeface="华文中宋" pitchFamily="2" charset="-122"/>
                    <a:ea typeface="华文中宋" pitchFamily="2" charset="-122"/>
                  </a:rPr>
                  <a:t>R</a:t>
                </a:r>
                <a:r>
                  <a:rPr lang="zh-CN" altLang="en-US" sz="2000" b="1" dirty="0">
                    <a:solidFill>
                      <a:srgbClr val="0000CC"/>
                    </a:solidFill>
                    <a:latin typeface="华文中宋" pitchFamily="2" charset="-122"/>
                    <a:ea typeface="华文中宋" pitchFamily="2" charset="-122"/>
                  </a:rPr>
                  <a:t>过小时（严重弯曲），  </a:t>
                </a:r>
                <a14:m>
                  <m:oMath xmlns:m="http://schemas.openxmlformats.org/officeDocument/2006/math">
                    <m:sSub>
                      <m:sSubPr>
                        <m:ctrlPr>
                          <a:rPr lang="en-US" altLang="zh-CN" sz="2000" b="1" i="1">
                            <a:solidFill>
                              <a:srgbClr val="0000CC"/>
                            </a:solidFill>
                            <a:latin typeface="Cambria Math" panose="02040503050406030204" pitchFamily="18" charset="0"/>
                            <a:ea typeface="华文中宋" pitchFamily="2" charset="-122"/>
                          </a:rPr>
                        </m:ctrlPr>
                      </m:sSubPr>
                      <m:e>
                        <m:r>
                          <a:rPr lang="zh-CN" altLang="en-US" sz="2000" b="1" i="1">
                            <a:solidFill>
                              <a:srgbClr val="0000CC"/>
                            </a:solidFill>
                            <a:latin typeface="Cambria Math"/>
                            <a:ea typeface="华文中宋" pitchFamily="2" charset="-122"/>
                          </a:rPr>
                          <m:t>𝝋</m:t>
                        </m:r>
                      </m:e>
                      <m:sub>
                        <m:r>
                          <a:rPr lang="en-US" altLang="zh-CN" sz="2000" b="1" i="1">
                            <a:solidFill>
                              <a:srgbClr val="0000CC"/>
                            </a:solidFill>
                            <a:latin typeface="Cambria Math"/>
                            <a:ea typeface="华文中宋" pitchFamily="2" charset="-122"/>
                          </a:rPr>
                          <m:t>𝟏</m:t>
                        </m:r>
                      </m:sub>
                    </m:sSub>
                    <m:r>
                      <a:rPr lang="en-US" altLang="zh-CN" sz="2000" i="1">
                        <a:solidFill>
                          <a:srgbClr val="0000CC"/>
                        </a:solidFill>
                        <a:latin typeface="Cambria Math"/>
                        <a:ea typeface="华文中宋" pitchFamily="2" charset="-122"/>
                      </a:rPr>
                      <m:t>≪</m:t>
                    </m:r>
                    <m:sSub>
                      <m:sSubPr>
                        <m:ctrlPr>
                          <a:rPr lang="en-US" altLang="zh-CN" sz="2000" i="1">
                            <a:solidFill>
                              <a:srgbClr val="0000CC"/>
                            </a:solidFill>
                            <a:latin typeface="Cambria Math" panose="02040503050406030204" pitchFamily="18" charset="0"/>
                            <a:ea typeface="华文中宋" pitchFamily="2" charset="-122"/>
                          </a:rPr>
                        </m:ctrlPr>
                      </m:sSubPr>
                      <m:e>
                        <m:r>
                          <a:rPr lang="zh-CN" altLang="en-US" sz="2000" i="1">
                            <a:solidFill>
                              <a:srgbClr val="0000CC"/>
                            </a:solidFill>
                            <a:latin typeface="Cambria Math"/>
                            <a:ea typeface="华文中宋" pitchFamily="2" charset="-122"/>
                          </a:rPr>
                          <m:t>𝝋</m:t>
                        </m:r>
                      </m:e>
                      <m:sub>
                        <m:r>
                          <a:rPr lang="en-US" altLang="zh-CN" sz="2000" b="1" i="1">
                            <a:solidFill>
                              <a:srgbClr val="0000CC"/>
                            </a:solidFill>
                            <a:latin typeface="Cambria Math"/>
                            <a:ea typeface="华文中宋" pitchFamily="2" charset="-122"/>
                          </a:rPr>
                          <m:t>𝟎</m:t>
                        </m:r>
                      </m:sub>
                    </m:sSub>
                  </m:oMath>
                </a14:m>
                <a:r>
                  <a:rPr lang="zh-CN" altLang="en-US" sz="2000" b="1" dirty="0">
                    <a:solidFill>
                      <a:srgbClr val="0000CC"/>
                    </a:solidFill>
                    <a:latin typeface="华文中宋" pitchFamily="2" charset="-122"/>
                    <a:ea typeface="华文中宋" pitchFamily="2" charset="-122"/>
                  </a:rPr>
                  <a:t>  可使之</a:t>
                </a:r>
              </a:p>
              <a:p>
                <a:pPr eaLnBrk="1" hangingPunct="1">
                  <a:buFontTx/>
                  <a:buNone/>
                </a:pPr>
                <a:r>
                  <a:rPr lang="zh-CN" altLang="en-US" sz="2000" b="1" dirty="0">
                    <a:solidFill>
                      <a:srgbClr val="0000CC"/>
                    </a:solidFill>
                    <a:latin typeface="华文中宋" pitchFamily="2" charset="-122"/>
                    <a:ea typeface="华文中宋" pitchFamily="2" charset="-122"/>
                  </a:rPr>
                  <a:t>          不满足全反射条件，成为辐射损耗。</a:t>
                </a:r>
              </a:p>
              <a:p>
                <a:pPr eaLnBrk="1" hangingPunct="1">
                  <a:buFontTx/>
                  <a:buNone/>
                </a:pPr>
                <a:endParaRPr lang="zh-CN" altLang="en-US" sz="2000" b="1" dirty="0">
                  <a:solidFill>
                    <a:srgbClr val="0000CC"/>
                  </a:solidFill>
                  <a:latin typeface="华文中宋" pitchFamily="2" charset="-122"/>
                  <a:ea typeface="华文中宋" pitchFamily="2" charset="-122"/>
                </a:endParaRPr>
              </a:p>
              <a:p>
                <a:pPr eaLnBrk="1" hangingPunct="1">
                  <a:buFontTx/>
                  <a:buNone/>
                </a:pPr>
                <a:r>
                  <a:rPr lang="zh-CN" altLang="en-US" sz="2000" b="1" dirty="0">
                    <a:solidFill>
                      <a:srgbClr val="0000CC"/>
                    </a:solidFill>
                    <a:latin typeface="华文中宋" pitchFamily="2" charset="-122"/>
                    <a:ea typeface="华文中宋" pitchFamily="2" charset="-122"/>
                  </a:rPr>
                  <a:t>    当</a:t>
                </a:r>
                <a:r>
                  <a:rPr lang="en-US" altLang="zh-CN" sz="2000" b="1" dirty="0">
                    <a:solidFill>
                      <a:srgbClr val="0000CC"/>
                    </a:solidFill>
                    <a:latin typeface="华文中宋" pitchFamily="2" charset="-122"/>
                    <a:ea typeface="华文中宋" pitchFamily="2" charset="-122"/>
                  </a:rPr>
                  <a:t>R</a:t>
                </a:r>
                <a:r>
                  <a:rPr lang="zh-CN" altLang="en-US" sz="2000" b="1" dirty="0">
                    <a:solidFill>
                      <a:srgbClr val="0000CC"/>
                    </a:solidFill>
                    <a:latin typeface="华文中宋" pitchFamily="2" charset="-122"/>
                    <a:ea typeface="华文中宋" pitchFamily="2" charset="-122"/>
                  </a:rPr>
                  <a:t>变小到某一程度时，               变为直线传播，不经内表面反射。</a:t>
                </a:r>
              </a:p>
            </p:txBody>
          </p:sp>
        </mc:Choice>
        <mc:Fallback xmlns="">
          <p:sp>
            <p:nvSpPr>
              <p:cNvPr id="22542" name="Rectangle 3"/>
              <p:cNvSpPr>
                <a:spLocks noRot="1" noChangeAspect="1" noMove="1" noResize="1" noEditPoints="1" noAdjustHandles="1" noChangeArrowheads="1" noChangeShapeType="1" noTextEdit="1"/>
              </p:cNvSpPr>
              <p:nvPr/>
            </p:nvSpPr>
            <p:spPr bwMode="auto">
              <a:xfrm>
                <a:off x="611188" y="3933825"/>
                <a:ext cx="7993062" cy="2016125"/>
              </a:xfrm>
              <a:prstGeom prst="rect">
                <a:avLst/>
              </a:prstGeom>
              <a:blipFill rotWithShape="1">
                <a:blip r:embed="rId23"/>
                <a:stretch>
                  <a:fillRect l="-763" t="-1511" b="-126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22544" name="Object 9"/>
          <p:cNvGraphicFramePr>
            <a:graphicFrameLocks noChangeAspect="1"/>
          </p:cNvGraphicFramePr>
          <p:nvPr/>
        </p:nvGraphicFramePr>
        <p:xfrm>
          <a:off x="5159376" y="5300664"/>
          <a:ext cx="1152525" cy="542925"/>
        </p:xfrm>
        <a:graphic>
          <a:graphicData uri="http://schemas.openxmlformats.org/presentationml/2006/ole">
            <mc:AlternateContent xmlns:mc="http://schemas.openxmlformats.org/markup-compatibility/2006">
              <mc:Choice xmlns:v="urn:schemas-microsoft-com:vml" Requires="v">
                <p:oleObj spid="_x0000_s129037" name="Equation" r:id="rId24" imgW="508000" imgH="241300" progId="Equation.DSMT4">
                  <p:embed/>
                </p:oleObj>
              </mc:Choice>
              <mc:Fallback>
                <p:oleObj name="Equation" r:id="rId24" imgW="508000" imgH="2413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59376" y="5300664"/>
                        <a:ext cx="11525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0431709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274639"/>
            <a:ext cx="8229600" cy="376237"/>
          </a:xfrm>
        </p:spPr>
        <p:txBody>
          <a:bodyPr>
            <a:normAutofit fontScale="90000"/>
          </a:bodyPr>
          <a:lstStyle/>
          <a:p>
            <a:pPr eaLnBrk="1" hangingPunct="1"/>
            <a:r>
              <a:rPr lang="zh-CN" altLang="en-US" sz="2800" b="1">
                <a:solidFill>
                  <a:srgbClr val="0000CC"/>
                </a:solidFill>
                <a:ea typeface="华文中宋" pitchFamily="2" charset="-122"/>
              </a:rPr>
              <a:t>二、光纤传感器</a:t>
            </a:r>
          </a:p>
        </p:txBody>
      </p:sp>
      <p:sp>
        <p:nvSpPr>
          <p:cNvPr id="23555" name="Rectangle 3"/>
          <p:cNvSpPr>
            <a:spLocks noGrp="1" noChangeArrowheads="1"/>
          </p:cNvSpPr>
          <p:nvPr>
            <p:ph type="body" idx="1"/>
          </p:nvPr>
        </p:nvSpPr>
        <p:spPr>
          <a:xfrm>
            <a:off x="2890888" y="1052736"/>
            <a:ext cx="7453584" cy="4968552"/>
          </a:xfrm>
        </p:spPr>
        <p:txBody>
          <a:bodyPr/>
          <a:lstStyle/>
          <a:p>
            <a:pPr eaLnBrk="1" hangingPunct="1">
              <a:buFontTx/>
              <a:buNone/>
            </a:pPr>
            <a:r>
              <a:rPr lang="en-US" altLang="zh-CN"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问题：</a:t>
            </a:r>
          </a:p>
          <a:p>
            <a:pPr eaLnBrk="1" hangingPunct="1">
              <a:buFontTx/>
              <a:buNone/>
            </a:pPr>
            <a:r>
              <a:rPr lang="zh-CN" altLang="en-US" sz="2400" b="1" dirty="0">
                <a:latin typeface="华文中宋" panose="02010600040101010101" pitchFamily="2" charset="-122"/>
                <a:ea typeface="华文中宋" panose="02010600040101010101" pitchFamily="2" charset="-122"/>
              </a:rPr>
              <a:t>   被测信号如何与光纤的各种特性相联系？</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光纤有哪些特点？</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作为传输媒质：物理量：</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的分布</a:t>
            </a:r>
          </a:p>
          <a:p>
            <a:pPr eaLnBrk="1" hangingPunct="1">
              <a:buFontTx/>
              <a:buNone/>
            </a:pPr>
            <a:r>
              <a:rPr lang="zh-CN" altLang="en-US" sz="2400" b="1" dirty="0">
                <a:latin typeface="华文中宋" panose="02010600040101010101" pitchFamily="2" charset="-122"/>
                <a:ea typeface="华文中宋" panose="02010600040101010101" pitchFamily="2" charset="-122"/>
              </a:rPr>
              <a:t>                                    几何量：</a:t>
            </a:r>
            <a:r>
              <a:rPr lang="en-US" altLang="zh-CN" sz="2400" b="1" dirty="0">
                <a:latin typeface="华文中宋" panose="02010600040101010101" pitchFamily="2" charset="-122"/>
                <a:ea typeface="华文中宋" panose="02010600040101010101" pitchFamily="2" charset="-122"/>
              </a:rPr>
              <a:t>r</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l</a:t>
            </a:r>
            <a:r>
              <a:rPr lang="zh-CN" altLang="en-US" sz="2400" b="1" dirty="0">
                <a:latin typeface="华文中宋" panose="02010600040101010101" pitchFamily="2" charset="-122"/>
                <a:ea typeface="华文中宋" panose="02010600040101010101" pitchFamily="2" charset="-122"/>
              </a:rPr>
              <a:t>、椭圆度</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被传导的光的性质：强度、相位、频率、</a:t>
            </a:r>
            <a:endParaRPr lang="en-US" altLang="zh-CN" sz="2400" b="1" dirty="0">
              <a:latin typeface="华文中宋" panose="02010600040101010101" pitchFamily="2" charset="-122"/>
              <a:ea typeface="华文中宋" panose="02010600040101010101" pitchFamily="2" charset="-122"/>
            </a:endParaRPr>
          </a:p>
          <a:p>
            <a:pPr eaLnBrk="1" hangingPunct="1">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偏振态、光的干涉、衍射等</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被测信号：力学量、电学量、化学量等</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a:t>
            </a:r>
            <a:r>
              <a:rPr lang="zh-CN" altLang="en-US" sz="2400" b="1" dirty="0">
                <a:solidFill>
                  <a:srgbClr val="0000CC"/>
                </a:solidFill>
                <a:latin typeface="华文中宋" panose="02010600040101010101" pitchFamily="2" charset="-122"/>
                <a:ea typeface="华文中宋" panose="02010600040101010101" pitchFamily="2" charset="-122"/>
              </a:rPr>
              <a:t>光和光纤如何能够感知被测信号</a:t>
            </a:r>
            <a:r>
              <a:rPr lang="en-US" altLang="zh-CN" sz="2400" b="1" dirty="0">
                <a:solidFill>
                  <a:srgbClr val="0000CC"/>
                </a:solidFill>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15047700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847851" y="49213"/>
            <a:ext cx="4752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800" b="1">
                <a:solidFill>
                  <a:srgbClr val="0000CC"/>
                </a:solidFill>
                <a:latin typeface="华文中宋" pitchFamily="2" charset="-122"/>
                <a:ea typeface="华文中宋" pitchFamily="2" charset="-122"/>
              </a:rPr>
              <a:t>1.</a:t>
            </a:r>
            <a:r>
              <a:rPr lang="zh-CN" altLang="en-US" sz="2800" b="1">
                <a:solidFill>
                  <a:srgbClr val="0000CC"/>
                </a:solidFill>
                <a:latin typeface="华文中宋" pitchFamily="2" charset="-122"/>
                <a:ea typeface="华文中宋" pitchFamily="2" charset="-122"/>
              </a:rPr>
              <a:t>强度调制传感器</a:t>
            </a:r>
            <a:r>
              <a:rPr lang="en-US" altLang="zh-CN" sz="2800" b="1">
                <a:solidFill>
                  <a:srgbClr val="0000CC"/>
                </a:solidFill>
                <a:latin typeface="华文中宋" pitchFamily="2" charset="-122"/>
                <a:ea typeface="华文中宋" pitchFamily="2" charset="-122"/>
              </a:rPr>
              <a:t>(</a:t>
            </a:r>
            <a:r>
              <a:rPr lang="zh-CN" altLang="en-US" sz="2800" b="1">
                <a:solidFill>
                  <a:srgbClr val="0000CC"/>
                </a:solidFill>
                <a:latin typeface="华文中宋" pitchFamily="2" charset="-122"/>
                <a:ea typeface="华文中宋" pitchFamily="2" charset="-122"/>
              </a:rPr>
              <a:t>传输损耗</a:t>
            </a:r>
            <a:r>
              <a:rPr lang="en-US" altLang="zh-CN" sz="2800" b="1">
                <a:solidFill>
                  <a:srgbClr val="0000CC"/>
                </a:solidFill>
                <a:latin typeface="华文中宋" pitchFamily="2" charset="-122"/>
                <a:ea typeface="华文中宋" pitchFamily="2" charset="-122"/>
              </a:rPr>
              <a:t>)</a:t>
            </a:r>
          </a:p>
        </p:txBody>
      </p:sp>
      <p:sp>
        <p:nvSpPr>
          <p:cNvPr id="24579" name="Text Box 3"/>
          <p:cNvSpPr txBox="1">
            <a:spLocks noChangeArrowheads="1"/>
          </p:cNvSpPr>
          <p:nvPr/>
        </p:nvSpPr>
        <p:spPr bwMode="auto">
          <a:xfrm>
            <a:off x="2063751" y="588964"/>
            <a:ext cx="69135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a:solidFill>
                  <a:srgbClr val="0000CC"/>
                </a:solidFill>
                <a:latin typeface="华文中宋" pitchFamily="2" charset="-122"/>
                <a:ea typeface="华文中宋" pitchFamily="2" charset="-122"/>
              </a:rPr>
              <a:t>原理</a:t>
            </a:r>
            <a:r>
              <a:rPr lang="en-US" altLang="zh-CN" sz="2400" b="1">
                <a:solidFill>
                  <a:srgbClr val="0000CC"/>
                </a:solidFill>
                <a:latin typeface="华文中宋" pitchFamily="2" charset="-122"/>
                <a:ea typeface="华文中宋" pitchFamily="2" charset="-122"/>
              </a:rPr>
              <a:t>:</a:t>
            </a:r>
            <a:r>
              <a:rPr lang="en-US" altLang="zh-CN" sz="2400" b="1">
                <a:latin typeface="Tahoma" pitchFamily="34" charset="0"/>
              </a:rPr>
              <a:t>  </a:t>
            </a:r>
            <a:r>
              <a:rPr lang="zh-CN" altLang="en-US" sz="2400" b="1">
                <a:latin typeface="Tahoma" pitchFamily="34" charset="0"/>
              </a:rPr>
              <a:t>被测量调制光强</a:t>
            </a:r>
          </a:p>
          <a:p>
            <a:pPr eaLnBrk="1" hangingPunct="1">
              <a:spcBef>
                <a:spcPct val="50000"/>
              </a:spcBef>
              <a:buFontTx/>
              <a:buNone/>
            </a:pPr>
            <a:r>
              <a:rPr lang="zh-CN" altLang="en-US" sz="2400" b="1">
                <a:solidFill>
                  <a:srgbClr val="0000CC"/>
                </a:solidFill>
                <a:latin typeface="华文中宋" pitchFamily="2" charset="-122"/>
                <a:ea typeface="华文中宋" pitchFamily="2" charset="-122"/>
              </a:rPr>
              <a:t>特点</a:t>
            </a:r>
            <a:r>
              <a:rPr lang="en-US" altLang="zh-CN" sz="2400" b="1">
                <a:solidFill>
                  <a:srgbClr val="0000CC"/>
                </a:solidFill>
                <a:latin typeface="华文中宋" pitchFamily="2" charset="-122"/>
                <a:ea typeface="华文中宋" pitchFamily="2" charset="-122"/>
              </a:rPr>
              <a:t>:</a:t>
            </a:r>
            <a:r>
              <a:rPr lang="en-US" altLang="zh-CN" sz="2400" b="1">
                <a:latin typeface="Tahoma" pitchFamily="34" charset="0"/>
              </a:rPr>
              <a:t> </a:t>
            </a:r>
            <a:r>
              <a:rPr lang="zh-CN" altLang="en-US" sz="2400" b="1">
                <a:latin typeface="Tahoma" pitchFamily="34" charset="0"/>
              </a:rPr>
              <a:t>技术简单</a:t>
            </a:r>
            <a:r>
              <a:rPr lang="zh-CN" altLang="en-US" sz="2400" b="1">
                <a:latin typeface="华文中宋" pitchFamily="2" charset="-122"/>
                <a:ea typeface="华文中宋" pitchFamily="2" charset="-122"/>
              </a:rPr>
              <a:t>、</a:t>
            </a:r>
            <a:r>
              <a:rPr lang="zh-CN" altLang="en-US" sz="2400" b="1">
                <a:latin typeface="Tahoma" pitchFamily="34" charset="0"/>
              </a:rPr>
              <a:t>可靠</a:t>
            </a:r>
          </a:p>
          <a:p>
            <a:pPr eaLnBrk="1" hangingPunct="1">
              <a:spcBef>
                <a:spcPct val="50000"/>
              </a:spcBef>
              <a:buFontTx/>
              <a:buNone/>
            </a:pPr>
            <a:r>
              <a:rPr lang="zh-CN" altLang="en-US" sz="2400" b="1">
                <a:solidFill>
                  <a:srgbClr val="0000CC"/>
                </a:solidFill>
                <a:latin typeface="华文中宋" pitchFamily="2" charset="-122"/>
                <a:ea typeface="华文中宋" pitchFamily="2" charset="-122"/>
              </a:rPr>
              <a:t>原理图</a:t>
            </a:r>
            <a:r>
              <a:rPr lang="en-US" altLang="zh-CN" sz="2400" b="1">
                <a:solidFill>
                  <a:srgbClr val="0000CC"/>
                </a:solidFill>
                <a:latin typeface="华文中宋" pitchFamily="2" charset="-122"/>
                <a:ea typeface="华文中宋" pitchFamily="2" charset="-122"/>
              </a:rPr>
              <a:t>:</a:t>
            </a:r>
          </a:p>
        </p:txBody>
      </p:sp>
      <p:sp>
        <p:nvSpPr>
          <p:cNvPr id="24580" name="Line 4"/>
          <p:cNvSpPr>
            <a:spLocks noChangeShapeType="1"/>
          </p:cNvSpPr>
          <p:nvPr/>
        </p:nvSpPr>
        <p:spPr bwMode="auto">
          <a:xfrm>
            <a:off x="2855914" y="2940050"/>
            <a:ext cx="115093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 name="Text Box 5"/>
          <p:cNvSpPr txBox="1">
            <a:spLocks noChangeArrowheads="1"/>
          </p:cNvSpPr>
          <p:nvPr/>
        </p:nvSpPr>
        <p:spPr bwMode="auto">
          <a:xfrm>
            <a:off x="2979739" y="2297113"/>
            <a:ext cx="668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latin typeface="Tahoma" pitchFamily="34" charset="0"/>
              </a:rPr>
              <a:t> </a:t>
            </a:r>
            <a:r>
              <a:rPr lang="zh-CN" altLang="en-US" sz="2800" b="1">
                <a:latin typeface="Tahoma" pitchFamily="34" charset="0"/>
              </a:rPr>
              <a:t>光</a:t>
            </a:r>
          </a:p>
        </p:txBody>
      </p:sp>
      <p:sp>
        <p:nvSpPr>
          <p:cNvPr id="24582" name="Line 6"/>
          <p:cNvSpPr>
            <a:spLocks noChangeShapeType="1"/>
          </p:cNvSpPr>
          <p:nvPr/>
        </p:nvSpPr>
        <p:spPr bwMode="auto">
          <a:xfrm>
            <a:off x="4368800" y="294005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Text Box 7"/>
          <p:cNvSpPr txBox="1">
            <a:spLocks noChangeArrowheads="1"/>
          </p:cNvSpPr>
          <p:nvPr/>
        </p:nvSpPr>
        <p:spPr bwMode="auto">
          <a:xfrm>
            <a:off x="5664200" y="2652714"/>
            <a:ext cx="2160588" cy="528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800">
                <a:latin typeface="Tahoma" pitchFamily="34" charset="0"/>
              </a:rPr>
              <a:t> </a:t>
            </a:r>
            <a:r>
              <a:rPr lang="zh-CN" altLang="en-US" sz="2400" b="1">
                <a:latin typeface="Tahoma" pitchFamily="34" charset="0"/>
                <a:ea typeface="华文中宋" pitchFamily="2" charset="-122"/>
              </a:rPr>
              <a:t>强度调制区</a:t>
            </a:r>
          </a:p>
        </p:txBody>
      </p:sp>
      <p:sp>
        <p:nvSpPr>
          <p:cNvPr id="24584" name="Line 8"/>
          <p:cNvSpPr>
            <a:spLocks noChangeShapeType="1"/>
          </p:cNvSpPr>
          <p:nvPr/>
        </p:nvSpPr>
        <p:spPr bwMode="auto">
          <a:xfrm>
            <a:off x="7824788" y="294005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5" name="Text Box 9"/>
          <p:cNvSpPr txBox="1">
            <a:spLocks noChangeArrowheads="1"/>
          </p:cNvSpPr>
          <p:nvPr/>
        </p:nvSpPr>
        <p:spPr bwMode="auto">
          <a:xfrm>
            <a:off x="9121776" y="2724150"/>
            <a:ext cx="3587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a:latin typeface="Tahoma" pitchFamily="34" charset="0"/>
              </a:rPr>
              <a:t>D</a:t>
            </a:r>
          </a:p>
        </p:txBody>
      </p:sp>
      <p:sp>
        <p:nvSpPr>
          <p:cNvPr id="24586" name="Line 10"/>
          <p:cNvSpPr>
            <a:spLocks noChangeShapeType="1"/>
          </p:cNvSpPr>
          <p:nvPr/>
        </p:nvSpPr>
        <p:spPr bwMode="auto">
          <a:xfrm>
            <a:off x="9480550" y="2940050"/>
            <a:ext cx="649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7" name="Oval 11"/>
          <p:cNvSpPr>
            <a:spLocks noChangeArrowheads="1"/>
          </p:cNvSpPr>
          <p:nvPr/>
        </p:nvSpPr>
        <p:spPr bwMode="auto">
          <a:xfrm>
            <a:off x="4872039" y="2652714"/>
            <a:ext cx="287337"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4588" name="Oval 12"/>
          <p:cNvSpPr>
            <a:spLocks noChangeArrowheads="1"/>
          </p:cNvSpPr>
          <p:nvPr/>
        </p:nvSpPr>
        <p:spPr bwMode="auto">
          <a:xfrm>
            <a:off x="8329614" y="2652714"/>
            <a:ext cx="287337"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4589" name="文本框 2"/>
          <p:cNvSpPr txBox="1">
            <a:spLocks noChangeArrowheads="1"/>
          </p:cNvSpPr>
          <p:nvPr/>
        </p:nvSpPr>
        <p:spPr bwMode="auto">
          <a:xfrm>
            <a:off x="2424113" y="3789363"/>
            <a:ext cx="2635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b="1">
                <a:solidFill>
                  <a:srgbClr val="0000CC"/>
                </a:solidFill>
                <a:latin typeface="华文中宋" pitchFamily="2" charset="-122"/>
                <a:ea typeface="华文中宋" pitchFamily="2" charset="-122"/>
              </a:rPr>
              <a:t>1</a:t>
            </a:r>
            <a:r>
              <a:rPr lang="zh-CN" altLang="en-US" sz="2000" b="1">
                <a:solidFill>
                  <a:srgbClr val="0000CC"/>
                </a:solidFill>
                <a:latin typeface="华文中宋" pitchFamily="2" charset="-122"/>
                <a:ea typeface="华文中宋" pitchFamily="2" charset="-122"/>
              </a:rPr>
              <a:t>）反射式位移传感器</a:t>
            </a:r>
          </a:p>
        </p:txBody>
      </p:sp>
      <p:sp>
        <p:nvSpPr>
          <p:cNvPr id="24590" name="矩形 3"/>
          <p:cNvSpPr>
            <a:spLocks noChangeArrowheads="1"/>
          </p:cNvSpPr>
          <p:nvPr/>
        </p:nvSpPr>
        <p:spPr bwMode="auto">
          <a:xfrm>
            <a:off x="2851150" y="4132263"/>
            <a:ext cx="3563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latin typeface="华文中宋" pitchFamily="2" charset="-122"/>
                <a:ea typeface="华文中宋" pitchFamily="2" charset="-122"/>
              </a:rPr>
              <a:t>特点</a:t>
            </a:r>
            <a:r>
              <a:rPr lang="en-US" altLang="zh-CN" b="1">
                <a:latin typeface="华文中宋" pitchFamily="2" charset="-122"/>
                <a:ea typeface="华文中宋" pitchFamily="2" charset="-122"/>
              </a:rPr>
              <a:t>:</a:t>
            </a:r>
            <a:r>
              <a:rPr lang="zh-CN" altLang="en-US" b="1">
                <a:latin typeface="华文中宋" pitchFamily="2" charset="-122"/>
                <a:ea typeface="华文中宋" pitchFamily="2" charset="-122"/>
              </a:rPr>
              <a:t>光纤只起接收光和传光作用</a:t>
            </a:r>
            <a:r>
              <a:rPr lang="en-US" altLang="zh-CN" b="1">
                <a:latin typeface="华文中宋" pitchFamily="2" charset="-122"/>
                <a:ea typeface="华文中宋" pitchFamily="2" charset="-122"/>
              </a:rPr>
              <a:t>.</a:t>
            </a:r>
          </a:p>
        </p:txBody>
      </p:sp>
      <p:sp>
        <p:nvSpPr>
          <p:cNvPr id="24591" name="Text Box 30"/>
          <p:cNvSpPr txBox="1">
            <a:spLocks noChangeArrowheads="1"/>
          </p:cNvSpPr>
          <p:nvPr/>
        </p:nvSpPr>
        <p:spPr bwMode="auto">
          <a:xfrm>
            <a:off x="7953375" y="451961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17" name="Rectangle 4"/>
          <p:cNvSpPr>
            <a:spLocks noChangeArrowheads="1"/>
          </p:cNvSpPr>
          <p:nvPr/>
        </p:nvSpPr>
        <p:spPr bwMode="auto">
          <a:xfrm>
            <a:off x="8232776" y="5081589"/>
            <a:ext cx="142875" cy="1368425"/>
          </a:xfrm>
          <a:prstGeom prst="rect">
            <a:avLst/>
          </a:prstGeom>
          <a:solidFill>
            <a:schemeClr val="tx1">
              <a:lumMod val="50000"/>
              <a:lumOff val="50000"/>
            </a:schemeClr>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sp>
        <p:nvSpPr>
          <p:cNvPr id="24593" name="Line 31"/>
          <p:cNvSpPr>
            <a:spLocks noChangeShapeType="1"/>
          </p:cNvSpPr>
          <p:nvPr/>
        </p:nvSpPr>
        <p:spPr bwMode="auto">
          <a:xfrm>
            <a:off x="7986713" y="4951413"/>
            <a:ext cx="5762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4" name="文本框 6"/>
          <p:cNvSpPr txBox="1">
            <a:spLocks noChangeArrowheads="1"/>
          </p:cNvSpPr>
          <p:nvPr/>
        </p:nvSpPr>
        <p:spPr bwMode="auto">
          <a:xfrm>
            <a:off x="3951288" y="5348289"/>
            <a:ext cx="646112"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a:t>光源</a:t>
            </a:r>
          </a:p>
        </p:txBody>
      </p:sp>
      <p:sp>
        <p:nvSpPr>
          <p:cNvPr id="23" name="矩形 22"/>
          <p:cNvSpPr/>
          <p:nvPr/>
        </p:nvSpPr>
        <p:spPr>
          <a:xfrm>
            <a:off x="5192714" y="5907088"/>
            <a:ext cx="1474787"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7259639" y="5616575"/>
            <a:ext cx="693737" cy="26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rot="1275627">
            <a:off x="6584951" y="5513388"/>
            <a:ext cx="792163"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p:cNvSpPr/>
          <p:nvPr/>
        </p:nvSpPr>
        <p:spPr>
          <a:xfrm rot="20434408">
            <a:off x="6613526" y="5783263"/>
            <a:ext cx="792163"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p:cNvSpPr/>
          <p:nvPr/>
        </p:nvSpPr>
        <p:spPr>
          <a:xfrm>
            <a:off x="5192714" y="5378450"/>
            <a:ext cx="1474787"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2" name="直接箭头连接符 11"/>
          <p:cNvCxnSpPr/>
          <p:nvPr/>
        </p:nvCxnSpPr>
        <p:spPr>
          <a:xfrm>
            <a:off x="4603751" y="5486400"/>
            <a:ext cx="5619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4510088" y="6015038"/>
            <a:ext cx="5953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602" name="文本框 14"/>
          <p:cNvSpPr txBox="1">
            <a:spLocks noChangeArrowheads="1"/>
          </p:cNvSpPr>
          <p:nvPr/>
        </p:nvSpPr>
        <p:spPr bwMode="auto">
          <a:xfrm>
            <a:off x="4140200" y="5818188"/>
            <a:ext cx="369888"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a:t>D</a:t>
            </a:r>
            <a:endParaRPr lang="zh-CN" altLang="en-US" sz="2000"/>
          </a:p>
        </p:txBody>
      </p:sp>
      <p:cxnSp>
        <p:nvCxnSpPr>
          <p:cNvPr id="20" name="直接箭头连接符 19"/>
          <p:cNvCxnSpPr/>
          <p:nvPr/>
        </p:nvCxnSpPr>
        <p:spPr>
          <a:xfrm flipV="1">
            <a:off x="7964489" y="5657851"/>
            <a:ext cx="244475" cy="95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7964489" y="5818188"/>
            <a:ext cx="244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6440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17"/>
          <p:cNvSpPr>
            <a:spLocks noChangeShapeType="1"/>
          </p:cNvSpPr>
          <p:nvPr/>
        </p:nvSpPr>
        <p:spPr bwMode="auto">
          <a:xfrm flipV="1">
            <a:off x="2901950" y="3409950"/>
            <a:ext cx="14414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3" name="Oval 18"/>
          <p:cNvSpPr>
            <a:spLocks noChangeArrowheads="1"/>
          </p:cNvSpPr>
          <p:nvPr/>
        </p:nvSpPr>
        <p:spPr bwMode="auto">
          <a:xfrm>
            <a:off x="2325688" y="1825626"/>
            <a:ext cx="2374900" cy="2282825"/>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04" name="Line 20"/>
          <p:cNvSpPr>
            <a:spLocks noChangeShapeType="1"/>
          </p:cNvSpPr>
          <p:nvPr/>
        </p:nvSpPr>
        <p:spPr bwMode="auto">
          <a:xfrm flipV="1">
            <a:off x="2901950" y="2112963"/>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5" name="Text Box 21"/>
          <p:cNvSpPr txBox="1">
            <a:spLocks noChangeArrowheads="1"/>
          </p:cNvSpPr>
          <p:nvPr/>
        </p:nvSpPr>
        <p:spPr bwMode="auto">
          <a:xfrm>
            <a:off x="2325688" y="189706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输出</a:t>
            </a:r>
          </a:p>
        </p:txBody>
      </p:sp>
      <p:sp>
        <p:nvSpPr>
          <p:cNvPr id="25606" name="Text Box 22"/>
          <p:cNvSpPr txBox="1">
            <a:spLocks noChangeArrowheads="1"/>
          </p:cNvSpPr>
          <p:nvPr/>
        </p:nvSpPr>
        <p:spPr bwMode="auto">
          <a:xfrm>
            <a:off x="3838575" y="34813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25607" name="Freeform 23"/>
          <p:cNvSpPr>
            <a:spLocks/>
          </p:cNvSpPr>
          <p:nvPr/>
        </p:nvSpPr>
        <p:spPr bwMode="auto">
          <a:xfrm>
            <a:off x="2901951" y="2544764"/>
            <a:ext cx="936625" cy="865187"/>
          </a:xfrm>
          <a:custGeom>
            <a:avLst/>
            <a:gdLst>
              <a:gd name="T0" fmla="*/ 0 w 590"/>
              <a:gd name="T1" fmla="*/ 2147483646 h 545"/>
              <a:gd name="T2" fmla="*/ 2147483646 w 590"/>
              <a:gd name="T3" fmla="*/ 2147483646 h 545"/>
              <a:gd name="T4" fmla="*/ 2147483646 w 590"/>
              <a:gd name="T5" fmla="*/ 0 h 545"/>
              <a:gd name="T6" fmla="*/ 2147483646 w 590"/>
              <a:gd name="T7" fmla="*/ 2147483646 h 545"/>
              <a:gd name="T8" fmla="*/ 2147483646 w 590"/>
              <a:gd name="T9" fmla="*/ 2147483646 h 545"/>
              <a:gd name="T10" fmla="*/ 2147483646 w 590"/>
              <a:gd name="T11" fmla="*/ 2147483646 h 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0" h="545">
                <a:moveTo>
                  <a:pt x="0" y="545"/>
                </a:moveTo>
                <a:cubicBezTo>
                  <a:pt x="45" y="386"/>
                  <a:pt x="91" y="227"/>
                  <a:pt x="136" y="136"/>
                </a:cubicBezTo>
                <a:cubicBezTo>
                  <a:pt x="181" y="45"/>
                  <a:pt x="227" y="0"/>
                  <a:pt x="272" y="0"/>
                </a:cubicBezTo>
                <a:cubicBezTo>
                  <a:pt x="317" y="0"/>
                  <a:pt x="370" y="91"/>
                  <a:pt x="408" y="136"/>
                </a:cubicBezTo>
                <a:cubicBezTo>
                  <a:pt x="446" y="181"/>
                  <a:pt x="469" y="234"/>
                  <a:pt x="499" y="272"/>
                </a:cubicBezTo>
                <a:cubicBezTo>
                  <a:pt x="529" y="310"/>
                  <a:pt x="575" y="348"/>
                  <a:pt x="590" y="363"/>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8" name="Text Box 24"/>
          <p:cNvSpPr txBox="1">
            <a:spLocks noChangeArrowheads="1"/>
          </p:cNvSpPr>
          <p:nvPr/>
        </p:nvSpPr>
        <p:spPr bwMode="auto">
          <a:xfrm>
            <a:off x="2757488" y="2328863"/>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前坡</a:t>
            </a:r>
            <a:endParaRPr lang="en-US" altLang="zh-CN" sz="1600" b="1">
              <a:ea typeface="华文中宋" pitchFamily="2" charset="-122"/>
            </a:endParaRPr>
          </a:p>
        </p:txBody>
      </p:sp>
      <p:sp>
        <p:nvSpPr>
          <p:cNvPr id="25609" name="Text Box 25"/>
          <p:cNvSpPr txBox="1">
            <a:spLocks noChangeArrowheads="1"/>
          </p:cNvSpPr>
          <p:nvPr/>
        </p:nvSpPr>
        <p:spPr bwMode="auto">
          <a:xfrm>
            <a:off x="3622675" y="261778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后坡</a:t>
            </a:r>
          </a:p>
        </p:txBody>
      </p:sp>
      <p:sp>
        <p:nvSpPr>
          <p:cNvPr id="25610" name="Oval 8"/>
          <p:cNvSpPr>
            <a:spLocks noChangeArrowheads="1"/>
          </p:cNvSpPr>
          <p:nvPr/>
        </p:nvSpPr>
        <p:spPr bwMode="auto">
          <a:xfrm>
            <a:off x="2841625" y="661989"/>
            <a:ext cx="698500" cy="554037"/>
          </a:xfrm>
          <a:prstGeom prst="ellipse">
            <a:avLst/>
          </a:prstGeom>
          <a:gradFill rotWithShape="1">
            <a:gsLst>
              <a:gs pos="0">
                <a:srgbClr val="FF0000"/>
              </a:gs>
              <a:gs pos="100000">
                <a:srgbClr val="76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1" name="Rectangle 10"/>
          <p:cNvSpPr>
            <a:spLocks noChangeArrowheads="1"/>
          </p:cNvSpPr>
          <p:nvPr/>
        </p:nvSpPr>
        <p:spPr bwMode="auto">
          <a:xfrm>
            <a:off x="2625725" y="301626"/>
            <a:ext cx="287338"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2" name="Line 14"/>
          <p:cNvSpPr>
            <a:spLocks noChangeShapeType="1"/>
          </p:cNvSpPr>
          <p:nvPr/>
        </p:nvSpPr>
        <p:spPr bwMode="auto">
          <a:xfrm flipV="1">
            <a:off x="3776663" y="85725"/>
            <a:ext cx="31750" cy="2349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3" name="Line 15"/>
          <p:cNvSpPr>
            <a:spLocks noChangeShapeType="1"/>
          </p:cNvSpPr>
          <p:nvPr/>
        </p:nvSpPr>
        <p:spPr bwMode="auto">
          <a:xfrm>
            <a:off x="2913063" y="82551"/>
            <a:ext cx="0" cy="20875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4" name="Line 16"/>
          <p:cNvSpPr>
            <a:spLocks noChangeShapeType="1"/>
          </p:cNvSpPr>
          <p:nvPr/>
        </p:nvSpPr>
        <p:spPr bwMode="auto">
          <a:xfrm flipH="1">
            <a:off x="2984500" y="85726"/>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5" name="Line 19"/>
          <p:cNvSpPr>
            <a:spLocks noChangeShapeType="1"/>
          </p:cNvSpPr>
          <p:nvPr/>
        </p:nvSpPr>
        <p:spPr bwMode="auto">
          <a:xfrm>
            <a:off x="2913063" y="950913"/>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5616" name="Picture 27" descr="b1376f3fbc239625dc260acd7131c3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763" y="372850"/>
            <a:ext cx="2569487" cy="27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7" name="Oval 82"/>
          <p:cNvSpPr>
            <a:spLocks noChangeArrowheads="1"/>
          </p:cNvSpPr>
          <p:nvPr/>
        </p:nvSpPr>
        <p:spPr bwMode="auto">
          <a:xfrm>
            <a:off x="2841625" y="661989"/>
            <a:ext cx="698500" cy="554037"/>
          </a:xfrm>
          <a:prstGeom prst="ellipse">
            <a:avLst/>
          </a:prstGeom>
          <a:gradFill rotWithShape="1">
            <a:gsLst>
              <a:gs pos="0">
                <a:srgbClr val="FF0000">
                  <a:alpha val="60001"/>
                </a:srgbClr>
              </a:gs>
              <a:gs pos="100000">
                <a:srgbClr val="76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8" name="Rectangle 83"/>
          <p:cNvSpPr>
            <a:spLocks noChangeArrowheads="1"/>
          </p:cNvSpPr>
          <p:nvPr/>
        </p:nvSpPr>
        <p:spPr bwMode="auto">
          <a:xfrm>
            <a:off x="2984500" y="517526"/>
            <a:ext cx="1296988" cy="14446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9" name="Rectangle 84"/>
          <p:cNvSpPr>
            <a:spLocks noChangeArrowheads="1"/>
          </p:cNvSpPr>
          <p:nvPr/>
        </p:nvSpPr>
        <p:spPr bwMode="auto">
          <a:xfrm>
            <a:off x="2625725" y="301626"/>
            <a:ext cx="287338"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0" name="Rectangle 85"/>
          <p:cNvSpPr>
            <a:spLocks noChangeArrowheads="1"/>
          </p:cNvSpPr>
          <p:nvPr/>
        </p:nvSpPr>
        <p:spPr bwMode="auto">
          <a:xfrm>
            <a:off x="3200400" y="877888"/>
            <a:ext cx="1081088" cy="1444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1" name="Rectangle 86"/>
          <p:cNvSpPr>
            <a:spLocks noChangeArrowheads="1"/>
          </p:cNvSpPr>
          <p:nvPr/>
        </p:nvSpPr>
        <p:spPr bwMode="auto">
          <a:xfrm>
            <a:off x="3429000" y="1166813"/>
            <a:ext cx="865188" cy="1444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2" name="Line 87"/>
          <p:cNvSpPr>
            <a:spLocks noChangeShapeType="1"/>
          </p:cNvSpPr>
          <p:nvPr/>
        </p:nvSpPr>
        <p:spPr bwMode="auto">
          <a:xfrm flipH="1" flipV="1">
            <a:off x="3436939" y="85726"/>
            <a:ext cx="1587" cy="19923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3" name="Line 88"/>
          <p:cNvSpPr>
            <a:spLocks noChangeShapeType="1"/>
          </p:cNvSpPr>
          <p:nvPr/>
        </p:nvSpPr>
        <p:spPr bwMode="auto">
          <a:xfrm flipH="1">
            <a:off x="3200401" y="188914"/>
            <a:ext cx="9525" cy="19129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4" name="Line 89"/>
          <p:cNvSpPr>
            <a:spLocks noChangeShapeType="1"/>
          </p:cNvSpPr>
          <p:nvPr/>
        </p:nvSpPr>
        <p:spPr bwMode="auto">
          <a:xfrm flipH="1">
            <a:off x="2984500" y="85726"/>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5" name="Line 90"/>
          <p:cNvSpPr>
            <a:spLocks noChangeShapeType="1"/>
          </p:cNvSpPr>
          <p:nvPr/>
        </p:nvSpPr>
        <p:spPr bwMode="auto">
          <a:xfrm>
            <a:off x="2913063" y="950913"/>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矩形 27"/>
          <p:cNvSpPr/>
          <p:nvPr/>
        </p:nvSpPr>
        <p:spPr>
          <a:xfrm>
            <a:off x="7680326" y="1938338"/>
            <a:ext cx="1173163" cy="11303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椭圆 28"/>
          <p:cNvSpPr/>
          <p:nvPr/>
        </p:nvSpPr>
        <p:spPr>
          <a:xfrm>
            <a:off x="7823201" y="2054226"/>
            <a:ext cx="936625" cy="955675"/>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29"/>
          <p:cNvSpPr/>
          <p:nvPr/>
        </p:nvSpPr>
        <p:spPr>
          <a:xfrm>
            <a:off x="8415338" y="26289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椭圆 30"/>
          <p:cNvSpPr/>
          <p:nvPr/>
        </p:nvSpPr>
        <p:spPr>
          <a:xfrm>
            <a:off x="7891463" y="25542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椭圆 31"/>
          <p:cNvSpPr/>
          <p:nvPr/>
        </p:nvSpPr>
        <p:spPr>
          <a:xfrm>
            <a:off x="8054976" y="2582864"/>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8075613" y="2774950"/>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椭圆 33"/>
          <p:cNvSpPr/>
          <p:nvPr/>
        </p:nvSpPr>
        <p:spPr>
          <a:xfrm>
            <a:off x="8240714" y="226060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椭圆 34"/>
          <p:cNvSpPr/>
          <p:nvPr/>
        </p:nvSpPr>
        <p:spPr>
          <a:xfrm>
            <a:off x="8032751" y="2171701"/>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p:cNvSpPr/>
          <p:nvPr/>
        </p:nvSpPr>
        <p:spPr>
          <a:xfrm>
            <a:off x="8475664" y="21971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椭圆 36"/>
          <p:cNvSpPr/>
          <p:nvPr/>
        </p:nvSpPr>
        <p:spPr>
          <a:xfrm>
            <a:off x="8288338" y="252253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椭圆 37"/>
          <p:cNvSpPr/>
          <p:nvPr/>
        </p:nvSpPr>
        <p:spPr>
          <a:xfrm>
            <a:off x="8596313" y="237966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p:cNvSpPr/>
          <p:nvPr/>
        </p:nvSpPr>
        <p:spPr>
          <a:xfrm>
            <a:off x="8177213" y="266382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40"/>
          <p:cNvSpPr/>
          <p:nvPr/>
        </p:nvSpPr>
        <p:spPr>
          <a:xfrm>
            <a:off x="8164513" y="2127251"/>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p:cNvSpPr/>
          <p:nvPr/>
        </p:nvSpPr>
        <p:spPr>
          <a:xfrm>
            <a:off x="7948614" y="2690814"/>
            <a:ext cx="142875"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p:cNvSpPr/>
          <p:nvPr/>
        </p:nvSpPr>
        <p:spPr>
          <a:xfrm>
            <a:off x="7875588" y="2413001"/>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p:cNvSpPr/>
          <p:nvPr/>
        </p:nvSpPr>
        <p:spPr>
          <a:xfrm>
            <a:off x="8207376" y="2838451"/>
            <a:ext cx="144463"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p:cNvSpPr/>
          <p:nvPr/>
        </p:nvSpPr>
        <p:spPr>
          <a:xfrm>
            <a:off x="8004176" y="2444750"/>
            <a:ext cx="144463"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椭圆 46"/>
          <p:cNvSpPr/>
          <p:nvPr/>
        </p:nvSpPr>
        <p:spPr>
          <a:xfrm>
            <a:off x="8353426" y="2393950"/>
            <a:ext cx="144463"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椭圆 47"/>
          <p:cNvSpPr/>
          <p:nvPr/>
        </p:nvSpPr>
        <p:spPr>
          <a:xfrm>
            <a:off x="8299451" y="2695575"/>
            <a:ext cx="142875"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椭圆 48"/>
          <p:cNvSpPr/>
          <p:nvPr/>
        </p:nvSpPr>
        <p:spPr>
          <a:xfrm>
            <a:off x="8161338" y="2389189"/>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p:cNvSpPr/>
          <p:nvPr/>
        </p:nvSpPr>
        <p:spPr>
          <a:xfrm>
            <a:off x="8075613" y="2300289"/>
            <a:ext cx="144462" cy="14128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p:cNvSpPr/>
          <p:nvPr/>
        </p:nvSpPr>
        <p:spPr>
          <a:xfrm>
            <a:off x="8326438" y="2132014"/>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7" name="椭圆 86"/>
          <p:cNvSpPr/>
          <p:nvPr/>
        </p:nvSpPr>
        <p:spPr>
          <a:xfrm>
            <a:off x="7916863" y="22860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 name="椭圆 87"/>
          <p:cNvSpPr/>
          <p:nvPr/>
        </p:nvSpPr>
        <p:spPr>
          <a:xfrm>
            <a:off x="8388351" y="28146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 name="椭圆 88"/>
          <p:cNvSpPr/>
          <p:nvPr/>
        </p:nvSpPr>
        <p:spPr>
          <a:xfrm>
            <a:off x="8532813" y="27336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椭圆 89"/>
          <p:cNvSpPr/>
          <p:nvPr/>
        </p:nvSpPr>
        <p:spPr>
          <a:xfrm>
            <a:off x="8459788" y="23145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2" name="椭圆 131"/>
          <p:cNvSpPr/>
          <p:nvPr/>
        </p:nvSpPr>
        <p:spPr>
          <a:xfrm>
            <a:off x="8586788" y="2557464"/>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 name="椭圆 132"/>
          <p:cNvSpPr/>
          <p:nvPr/>
        </p:nvSpPr>
        <p:spPr>
          <a:xfrm>
            <a:off x="8440739" y="2520951"/>
            <a:ext cx="109537" cy="1190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4" name="矩形 133"/>
          <p:cNvSpPr/>
          <p:nvPr/>
        </p:nvSpPr>
        <p:spPr>
          <a:xfrm>
            <a:off x="7607300" y="377825"/>
            <a:ext cx="1214438" cy="11303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5" name="椭圆 134"/>
          <p:cNvSpPr/>
          <p:nvPr/>
        </p:nvSpPr>
        <p:spPr>
          <a:xfrm>
            <a:off x="7708900" y="414339"/>
            <a:ext cx="1041400" cy="1023937"/>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6" name="矩形 135"/>
          <p:cNvSpPr/>
          <p:nvPr/>
        </p:nvSpPr>
        <p:spPr>
          <a:xfrm>
            <a:off x="9063038" y="1924051"/>
            <a:ext cx="1219200" cy="11080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7" name="椭圆 136"/>
          <p:cNvSpPr/>
          <p:nvPr/>
        </p:nvSpPr>
        <p:spPr>
          <a:xfrm>
            <a:off x="9150350" y="1971675"/>
            <a:ext cx="1041400" cy="977900"/>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8" name="矩形 137"/>
          <p:cNvSpPr/>
          <p:nvPr/>
        </p:nvSpPr>
        <p:spPr>
          <a:xfrm>
            <a:off x="9093200" y="374651"/>
            <a:ext cx="1219200" cy="11080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9" name="椭圆 138"/>
          <p:cNvSpPr/>
          <p:nvPr/>
        </p:nvSpPr>
        <p:spPr>
          <a:xfrm>
            <a:off x="9161463" y="411163"/>
            <a:ext cx="1058862" cy="1003300"/>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0" name="椭圆 139"/>
          <p:cNvSpPr/>
          <p:nvPr/>
        </p:nvSpPr>
        <p:spPr>
          <a:xfrm>
            <a:off x="9504363" y="240823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1" name="椭圆 140"/>
          <p:cNvSpPr/>
          <p:nvPr/>
        </p:nvSpPr>
        <p:spPr>
          <a:xfrm>
            <a:off x="9513888" y="257175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2" name="椭圆 141"/>
          <p:cNvSpPr/>
          <p:nvPr/>
        </p:nvSpPr>
        <p:spPr>
          <a:xfrm>
            <a:off x="9498014" y="27352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 name="椭圆 142"/>
          <p:cNvSpPr/>
          <p:nvPr/>
        </p:nvSpPr>
        <p:spPr>
          <a:xfrm>
            <a:off x="9336088" y="2120900"/>
            <a:ext cx="144462"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4" name="椭圆 143"/>
          <p:cNvSpPr/>
          <p:nvPr/>
        </p:nvSpPr>
        <p:spPr>
          <a:xfrm>
            <a:off x="9175751" y="239236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5" name="椭圆 144"/>
          <p:cNvSpPr/>
          <p:nvPr/>
        </p:nvSpPr>
        <p:spPr>
          <a:xfrm>
            <a:off x="9207501" y="2546351"/>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6" name="椭圆 145"/>
          <p:cNvSpPr/>
          <p:nvPr/>
        </p:nvSpPr>
        <p:spPr>
          <a:xfrm>
            <a:off x="9601201" y="8302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7" name="椭圆 146"/>
          <p:cNvSpPr/>
          <p:nvPr/>
        </p:nvSpPr>
        <p:spPr>
          <a:xfrm>
            <a:off x="8064501" y="11350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8" name="椭圆 147"/>
          <p:cNvSpPr/>
          <p:nvPr/>
        </p:nvSpPr>
        <p:spPr>
          <a:xfrm>
            <a:off x="8405813" y="1184276"/>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9" name="椭圆 148"/>
          <p:cNvSpPr/>
          <p:nvPr/>
        </p:nvSpPr>
        <p:spPr>
          <a:xfrm>
            <a:off x="7907339" y="7397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0" name="椭圆 149"/>
          <p:cNvSpPr/>
          <p:nvPr/>
        </p:nvSpPr>
        <p:spPr>
          <a:xfrm>
            <a:off x="9196389" y="2249489"/>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1" name="椭圆 150"/>
          <p:cNvSpPr/>
          <p:nvPr/>
        </p:nvSpPr>
        <p:spPr>
          <a:xfrm>
            <a:off x="9456738" y="917576"/>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2" name="椭圆 151"/>
          <p:cNvSpPr/>
          <p:nvPr/>
        </p:nvSpPr>
        <p:spPr>
          <a:xfrm>
            <a:off x="8232776" y="11461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3" name="椭圆 152"/>
          <p:cNvSpPr/>
          <p:nvPr/>
        </p:nvSpPr>
        <p:spPr>
          <a:xfrm>
            <a:off x="8181976" y="5826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4" name="椭圆 153"/>
          <p:cNvSpPr/>
          <p:nvPr/>
        </p:nvSpPr>
        <p:spPr>
          <a:xfrm>
            <a:off x="8335963" y="620714"/>
            <a:ext cx="144462"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5" name="椭圆 154"/>
          <p:cNvSpPr/>
          <p:nvPr/>
        </p:nvSpPr>
        <p:spPr>
          <a:xfrm>
            <a:off x="7964488" y="1200150"/>
            <a:ext cx="144462"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6" name="椭圆 155"/>
          <p:cNvSpPr/>
          <p:nvPr/>
        </p:nvSpPr>
        <p:spPr>
          <a:xfrm>
            <a:off x="7770813" y="1071564"/>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7" name="椭圆 156"/>
          <p:cNvSpPr/>
          <p:nvPr/>
        </p:nvSpPr>
        <p:spPr>
          <a:xfrm>
            <a:off x="7843838" y="59848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8" name="椭圆 157"/>
          <p:cNvSpPr/>
          <p:nvPr/>
        </p:nvSpPr>
        <p:spPr>
          <a:xfrm>
            <a:off x="9498014" y="204311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9" name="椭圆 158"/>
          <p:cNvSpPr/>
          <p:nvPr/>
        </p:nvSpPr>
        <p:spPr>
          <a:xfrm>
            <a:off x="9513889" y="2219326"/>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0" name="椭圆 159"/>
          <p:cNvSpPr/>
          <p:nvPr/>
        </p:nvSpPr>
        <p:spPr>
          <a:xfrm>
            <a:off x="9358313" y="229393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1" name="椭圆 160"/>
          <p:cNvSpPr/>
          <p:nvPr/>
        </p:nvSpPr>
        <p:spPr>
          <a:xfrm>
            <a:off x="9351963" y="245745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2" name="椭圆 161"/>
          <p:cNvSpPr/>
          <p:nvPr/>
        </p:nvSpPr>
        <p:spPr>
          <a:xfrm>
            <a:off x="9347201" y="2641601"/>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3" name="椭圆 162"/>
          <p:cNvSpPr/>
          <p:nvPr/>
        </p:nvSpPr>
        <p:spPr>
          <a:xfrm>
            <a:off x="7874001" y="90963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6" name="椭圆 165"/>
          <p:cNvSpPr/>
          <p:nvPr/>
        </p:nvSpPr>
        <p:spPr>
          <a:xfrm>
            <a:off x="9591676" y="6715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7" name="椭圆 166"/>
          <p:cNvSpPr/>
          <p:nvPr/>
        </p:nvSpPr>
        <p:spPr>
          <a:xfrm>
            <a:off x="9456739" y="774701"/>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8" name="椭圆 167"/>
          <p:cNvSpPr/>
          <p:nvPr/>
        </p:nvSpPr>
        <p:spPr>
          <a:xfrm>
            <a:off x="8378826" y="105886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9" name="椭圆 168"/>
          <p:cNvSpPr/>
          <p:nvPr/>
        </p:nvSpPr>
        <p:spPr>
          <a:xfrm>
            <a:off x="8031164" y="62071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0" name="椭圆 169"/>
          <p:cNvSpPr/>
          <p:nvPr/>
        </p:nvSpPr>
        <p:spPr>
          <a:xfrm>
            <a:off x="8094664" y="12858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1" name="椭圆 170"/>
          <p:cNvSpPr/>
          <p:nvPr/>
        </p:nvSpPr>
        <p:spPr>
          <a:xfrm>
            <a:off x="7731126" y="9159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2" name="椭圆 171"/>
          <p:cNvSpPr/>
          <p:nvPr/>
        </p:nvSpPr>
        <p:spPr>
          <a:xfrm>
            <a:off x="7762876" y="766764"/>
            <a:ext cx="144463"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3" name="椭圆 172"/>
          <p:cNvSpPr/>
          <p:nvPr/>
        </p:nvSpPr>
        <p:spPr>
          <a:xfrm>
            <a:off x="7991476" y="4937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4" name="椭圆 173"/>
          <p:cNvSpPr/>
          <p:nvPr/>
        </p:nvSpPr>
        <p:spPr>
          <a:xfrm>
            <a:off x="8147051" y="4460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6" name="椭圆 175"/>
          <p:cNvSpPr/>
          <p:nvPr/>
        </p:nvSpPr>
        <p:spPr>
          <a:xfrm>
            <a:off x="9813926" y="210502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7" name="椭圆 176"/>
          <p:cNvSpPr/>
          <p:nvPr/>
        </p:nvSpPr>
        <p:spPr>
          <a:xfrm>
            <a:off x="9807576" y="25019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8" name="椭圆 177"/>
          <p:cNvSpPr/>
          <p:nvPr/>
        </p:nvSpPr>
        <p:spPr>
          <a:xfrm>
            <a:off x="8029576" y="982664"/>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3" name="椭圆 182"/>
          <p:cNvSpPr/>
          <p:nvPr/>
        </p:nvSpPr>
        <p:spPr>
          <a:xfrm>
            <a:off x="9818688" y="23002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 name="椭圆 183"/>
          <p:cNvSpPr/>
          <p:nvPr/>
        </p:nvSpPr>
        <p:spPr>
          <a:xfrm>
            <a:off x="9959976" y="25876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0" name="椭圆 189"/>
          <p:cNvSpPr/>
          <p:nvPr/>
        </p:nvSpPr>
        <p:spPr>
          <a:xfrm>
            <a:off x="9836151" y="272097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7" name="椭圆 196"/>
          <p:cNvSpPr/>
          <p:nvPr/>
        </p:nvSpPr>
        <p:spPr>
          <a:xfrm>
            <a:off x="8048626" y="742950"/>
            <a:ext cx="144463"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3" name="椭圆 212"/>
          <p:cNvSpPr/>
          <p:nvPr/>
        </p:nvSpPr>
        <p:spPr>
          <a:xfrm>
            <a:off x="7926389" y="1063626"/>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4" name="椭圆 213"/>
          <p:cNvSpPr/>
          <p:nvPr/>
        </p:nvSpPr>
        <p:spPr>
          <a:xfrm>
            <a:off x="8267701" y="12715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5" name="椭圆 214"/>
          <p:cNvSpPr/>
          <p:nvPr/>
        </p:nvSpPr>
        <p:spPr>
          <a:xfrm>
            <a:off x="9959976" y="2214564"/>
            <a:ext cx="144463"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6" name="椭圆 215"/>
          <p:cNvSpPr/>
          <p:nvPr/>
        </p:nvSpPr>
        <p:spPr>
          <a:xfrm>
            <a:off x="9653588" y="201295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7" name="椭圆 216"/>
          <p:cNvSpPr/>
          <p:nvPr/>
        </p:nvSpPr>
        <p:spPr>
          <a:xfrm>
            <a:off x="9661526" y="237648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8" name="椭圆 217"/>
          <p:cNvSpPr/>
          <p:nvPr/>
        </p:nvSpPr>
        <p:spPr>
          <a:xfrm>
            <a:off x="9439276" y="60642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9" name="椭圆 218"/>
          <p:cNvSpPr/>
          <p:nvPr/>
        </p:nvSpPr>
        <p:spPr>
          <a:xfrm>
            <a:off x="9891714" y="903289"/>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0" name="椭圆 219"/>
          <p:cNvSpPr/>
          <p:nvPr/>
        </p:nvSpPr>
        <p:spPr>
          <a:xfrm>
            <a:off x="9307513" y="8747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1" name="椭圆 220"/>
          <p:cNvSpPr/>
          <p:nvPr/>
        </p:nvSpPr>
        <p:spPr>
          <a:xfrm>
            <a:off x="9906001" y="1109664"/>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2" name="椭圆 221"/>
          <p:cNvSpPr/>
          <p:nvPr/>
        </p:nvSpPr>
        <p:spPr>
          <a:xfrm>
            <a:off x="10001251" y="238918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3" name="椭圆 222"/>
          <p:cNvSpPr/>
          <p:nvPr/>
        </p:nvSpPr>
        <p:spPr>
          <a:xfrm>
            <a:off x="9663113" y="21986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4" name="椭圆 223"/>
          <p:cNvSpPr/>
          <p:nvPr/>
        </p:nvSpPr>
        <p:spPr>
          <a:xfrm>
            <a:off x="9669463" y="2741614"/>
            <a:ext cx="144462"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5" name="椭圆 224"/>
          <p:cNvSpPr/>
          <p:nvPr/>
        </p:nvSpPr>
        <p:spPr>
          <a:xfrm>
            <a:off x="9891714" y="7493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6" name="椭圆 225"/>
          <p:cNvSpPr/>
          <p:nvPr/>
        </p:nvSpPr>
        <p:spPr>
          <a:xfrm>
            <a:off x="9318626" y="7445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7" name="椭圆 226"/>
          <p:cNvSpPr/>
          <p:nvPr/>
        </p:nvSpPr>
        <p:spPr>
          <a:xfrm>
            <a:off x="9739313" y="12223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8" name="椭圆 227"/>
          <p:cNvSpPr/>
          <p:nvPr/>
        </p:nvSpPr>
        <p:spPr>
          <a:xfrm>
            <a:off x="9723439" y="4826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9" name="椭圆 228"/>
          <p:cNvSpPr/>
          <p:nvPr/>
        </p:nvSpPr>
        <p:spPr>
          <a:xfrm>
            <a:off x="9906001" y="576264"/>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0" name="椭圆 229"/>
          <p:cNvSpPr/>
          <p:nvPr/>
        </p:nvSpPr>
        <p:spPr>
          <a:xfrm>
            <a:off x="9669463" y="25415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1" name="椭圆 230"/>
          <p:cNvSpPr/>
          <p:nvPr/>
        </p:nvSpPr>
        <p:spPr>
          <a:xfrm>
            <a:off x="9782176" y="59690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2" name="椭圆 231"/>
          <p:cNvSpPr/>
          <p:nvPr/>
        </p:nvSpPr>
        <p:spPr>
          <a:xfrm>
            <a:off x="9453564" y="1057275"/>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3" name="椭圆 232"/>
          <p:cNvSpPr/>
          <p:nvPr/>
        </p:nvSpPr>
        <p:spPr>
          <a:xfrm>
            <a:off x="9558338" y="12223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4" name="椭圆 233"/>
          <p:cNvSpPr/>
          <p:nvPr/>
        </p:nvSpPr>
        <p:spPr>
          <a:xfrm>
            <a:off x="10012363" y="6842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 name="椭圆 234"/>
          <p:cNvSpPr/>
          <p:nvPr/>
        </p:nvSpPr>
        <p:spPr>
          <a:xfrm>
            <a:off x="9186863" y="7350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6" name="椭圆 235"/>
          <p:cNvSpPr/>
          <p:nvPr/>
        </p:nvSpPr>
        <p:spPr>
          <a:xfrm>
            <a:off x="8162926" y="86677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7" name="椭圆 236"/>
          <p:cNvSpPr/>
          <p:nvPr/>
        </p:nvSpPr>
        <p:spPr>
          <a:xfrm>
            <a:off x="9615489" y="550864"/>
            <a:ext cx="142875"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8" name="椭圆 237"/>
          <p:cNvSpPr/>
          <p:nvPr/>
        </p:nvSpPr>
        <p:spPr>
          <a:xfrm>
            <a:off x="9607551" y="11017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9" name="椭圆 238"/>
          <p:cNvSpPr/>
          <p:nvPr/>
        </p:nvSpPr>
        <p:spPr>
          <a:xfrm>
            <a:off x="9402763" y="11969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0" name="椭圆 239"/>
          <p:cNvSpPr/>
          <p:nvPr/>
        </p:nvSpPr>
        <p:spPr>
          <a:xfrm>
            <a:off x="10045701" y="82867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1" name="椭圆 240"/>
          <p:cNvSpPr/>
          <p:nvPr/>
        </p:nvSpPr>
        <p:spPr>
          <a:xfrm>
            <a:off x="9285288" y="59055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2" name="椭圆 241"/>
          <p:cNvSpPr/>
          <p:nvPr/>
        </p:nvSpPr>
        <p:spPr>
          <a:xfrm>
            <a:off x="7999413" y="87153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3" name="椭圆 242"/>
          <p:cNvSpPr/>
          <p:nvPr/>
        </p:nvSpPr>
        <p:spPr>
          <a:xfrm>
            <a:off x="8283576" y="101917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4" name="椭圆 243"/>
          <p:cNvSpPr/>
          <p:nvPr/>
        </p:nvSpPr>
        <p:spPr>
          <a:xfrm>
            <a:off x="9782176" y="103505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 name="椭圆 244"/>
          <p:cNvSpPr/>
          <p:nvPr/>
        </p:nvSpPr>
        <p:spPr>
          <a:xfrm>
            <a:off x="9269413" y="10556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6" name="椭圆 245"/>
          <p:cNvSpPr/>
          <p:nvPr/>
        </p:nvSpPr>
        <p:spPr>
          <a:xfrm>
            <a:off x="10012363" y="9937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7" name="椭圆 246"/>
          <p:cNvSpPr/>
          <p:nvPr/>
        </p:nvSpPr>
        <p:spPr>
          <a:xfrm>
            <a:off x="9496426" y="466725"/>
            <a:ext cx="144463"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8" name="椭圆 247"/>
          <p:cNvSpPr/>
          <p:nvPr/>
        </p:nvSpPr>
        <p:spPr>
          <a:xfrm>
            <a:off x="9204326" y="92075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9" name="椭圆 248"/>
          <p:cNvSpPr/>
          <p:nvPr/>
        </p:nvSpPr>
        <p:spPr>
          <a:xfrm>
            <a:off x="8329613" y="8763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0" name="椭圆 249"/>
          <p:cNvSpPr/>
          <p:nvPr/>
        </p:nvSpPr>
        <p:spPr>
          <a:xfrm>
            <a:off x="8304213" y="7508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1" name="椭圆 250"/>
          <p:cNvSpPr/>
          <p:nvPr/>
        </p:nvSpPr>
        <p:spPr>
          <a:xfrm>
            <a:off x="8156576" y="10239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2" name="椭圆 251"/>
          <p:cNvSpPr/>
          <p:nvPr/>
        </p:nvSpPr>
        <p:spPr>
          <a:xfrm>
            <a:off x="8162926" y="6953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3" name="椭圆 252"/>
          <p:cNvSpPr/>
          <p:nvPr/>
        </p:nvSpPr>
        <p:spPr>
          <a:xfrm>
            <a:off x="8450263" y="78740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4" name="椭圆 253"/>
          <p:cNvSpPr/>
          <p:nvPr/>
        </p:nvSpPr>
        <p:spPr>
          <a:xfrm>
            <a:off x="8445501" y="936626"/>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6" name="椭圆 295"/>
          <p:cNvSpPr/>
          <p:nvPr/>
        </p:nvSpPr>
        <p:spPr>
          <a:xfrm>
            <a:off x="9607550" y="993776"/>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 name="椭圆 296"/>
          <p:cNvSpPr/>
          <p:nvPr/>
        </p:nvSpPr>
        <p:spPr>
          <a:xfrm>
            <a:off x="9750425" y="749301"/>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8" name="椭圆 297"/>
          <p:cNvSpPr/>
          <p:nvPr/>
        </p:nvSpPr>
        <p:spPr>
          <a:xfrm>
            <a:off x="9758364" y="900114"/>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9" name="椭圆 298"/>
          <p:cNvSpPr/>
          <p:nvPr/>
        </p:nvSpPr>
        <p:spPr>
          <a:xfrm>
            <a:off x="8491539" y="655639"/>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5" name="椭圆 304"/>
          <p:cNvSpPr/>
          <p:nvPr/>
        </p:nvSpPr>
        <p:spPr>
          <a:xfrm>
            <a:off x="8589964" y="769939"/>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6" name="椭圆 305"/>
          <p:cNvSpPr/>
          <p:nvPr/>
        </p:nvSpPr>
        <p:spPr>
          <a:xfrm>
            <a:off x="8596314" y="936625"/>
            <a:ext cx="128587"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 name="椭圆 306"/>
          <p:cNvSpPr/>
          <p:nvPr/>
        </p:nvSpPr>
        <p:spPr>
          <a:xfrm>
            <a:off x="8539164" y="1063626"/>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4" name="椭圆 313"/>
          <p:cNvSpPr/>
          <p:nvPr/>
        </p:nvSpPr>
        <p:spPr>
          <a:xfrm>
            <a:off x="7842250" y="1163639"/>
            <a:ext cx="128588"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9" name="椭圆 328"/>
          <p:cNvSpPr/>
          <p:nvPr/>
        </p:nvSpPr>
        <p:spPr>
          <a:xfrm>
            <a:off x="8321675" y="485776"/>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751" name="矩形 329"/>
          <p:cNvSpPr>
            <a:spLocks noChangeArrowheads="1"/>
          </p:cNvSpPr>
          <p:nvPr/>
        </p:nvSpPr>
        <p:spPr bwMode="auto">
          <a:xfrm>
            <a:off x="7683501" y="30861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随机排列</a:t>
            </a:r>
          </a:p>
        </p:txBody>
      </p:sp>
      <p:sp>
        <p:nvSpPr>
          <p:cNvPr id="25752" name="矩形 330"/>
          <p:cNvSpPr>
            <a:spLocks noChangeArrowheads="1"/>
          </p:cNvSpPr>
          <p:nvPr/>
        </p:nvSpPr>
        <p:spPr bwMode="auto">
          <a:xfrm>
            <a:off x="9077326" y="3065463"/>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半球对开</a:t>
            </a:r>
          </a:p>
        </p:txBody>
      </p:sp>
      <p:sp>
        <p:nvSpPr>
          <p:cNvPr id="25753" name="矩形 331"/>
          <p:cNvSpPr>
            <a:spLocks noChangeArrowheads="1"/>
          </p:cNvSpPr>
          <p:nvPr/>
        </p:nvSpPr>
        <p:spPr bwMode="auto">
          <a:xfrm>
            <a:off x="7945439" y="1460500"/>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共轴排列（内、外）</a:t>
            </a:r>
            <a:endParaRPr lang="en-US" altLang="zh-CN" b="1">
              <a:ea typeface="华文中宋" pitchFamily="2" charset="-122"/>
            </a:endParaRPr>
          </a:p>
        </p:txBody>
      </p:sp>
      <p:sp>
        <p:nvSpPr>
          <p:cNvPr id="25754" name="Rectangle 86"/>
          <p:cNvSpPr>
            <a:spLocks noChangeArrowheads="1"/>
          </p:cNvSpPr>
          <p:nvPr/>
        </p:nvSpPr>
        <p:spPr bwMode="auto">
          <a:xfrm>
            <a:off x="3792538" y="1427163"/>
            <a:ext cx="514350" cy="1524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2575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4250" y="4222751"/>
            <a:ext cx="7620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45419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3"/>
          <p:cNvGraphicFramePr>
            <a:graphicFrameLocks noChangeAspect="1"/>
          </p:cNvGraphicFramePr>
          <p:nvPr/>
        </p:nvGraphicFramePr>
        <p:xfrm>
          <a:off x="3794271" y="404665"/>
          <a:ext cx="4473575" cy="6078537"/>
        </p:xfrm>
        <a:graphic>
          <a:graphicData uri="http://schemas.openxmlformats.org/presentationml/2006/ole">
            <mc:AlternateContent xmlns:mc="http://schemas.openxmlformats.org/markup-compatibility/2006">
              <mc:Choice xmlns:v="urn:schemas-microsoft-com:vml" Requires="v">
                <p:oleObj spid="_x0000_s130050" name="Visio" r:id="rId3" imgW="5534047" imgH="7143866" progId="Visio.Drawing.11">
                  <p:embed/>
                </p:oleObj>
              </mc:Choice>
              <mc:Fallback>
                <p:oleObj name="Visio" r:id="rId3" imgW="5534047" imgH="714386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271" y="404665"/>
                        <a:ext cx="4473575" cy="607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Rectangle 72"/>
          <p:cNvSpPr>
            <a:spLocks noChangeArrowheads="1"/>
          </p:cNvSpPr>
          <p:nvPr/>
        </p:nvSpPr>
        <p:spPr bwMode="auto">
          <a:xfrm>
            <a:off x="2213266" y="5084614"/>
            <a:ext cx="3743325" cy="12684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cxnSp>
        <p:nvCxnSpPr>
          <p:cNvPr id="28672" name="直接箭头连接符 28671"/>
          <p:cNvCxnSpPr/>
          <p:nvPr/>
        </p:nvCxnSpPr>
        <p:spPr>
          <a:xfrm>
            <a:off x="4439816" y="5877272"/>
            <a:ext cx="230425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677" name="直接箭头连接符 28676"/>
          <p:cNvCxnSpPr/>
          <p:nvPr/>
        </p:nvCxnSpPr>
        <p:spPr>
          <a:xfrm>
            <a:off x="6744072" y="5877272"/>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679" name="直接箭头连接符 28678"/>
          <p:cNvCxnSpPr/>
          <p:nvPr/>
        </p:nvCxnSpPr>
        <p:spPr>
          <a:xfrm flipH="1">
            <a:off x="6312024" y="6093296"/>
            <a:ext cx="43204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204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1981200" y="404813"/>
            <a:ext cx="8229600" cy="5726112"/>
          </a:xfrm>
        </p:spPr>
        <p:txBody>
          <a:bodyPr>
            <a:normAutofit fontScale="92500" lnSpcReduction="10000"/>
          </a:bodyPr>
          <a:lstStyle/>
          <a:p>
            <a:pPr eaLnBrk="1" hangingPunct="1">
              <a:lnSpc>
                <a:spcPct val="90000"/>
              </a:lnSpc>
              <a:buFont typeface="Arial"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、传感技术的发展及特点</a:t>
            </a:r>
            <a:r>
              <a:rPr lang="zh-CN" altLang="en-US" sz="2400" b="1" dirty="0">
                <a:solidFill>
                  <a:srgbClr val="0000CC"/>
                </a:solidFill>
                <a:latin typeface="华文中宋" panose="02010600040101010101" pitchFamily="2" charset="-122"/>
                <a:ea typeface="华文中宋" panose="02010600040101010101" pitchFamily="2" charset="-122"/>
              </a:rPr>
              <a:t>     </a:t>
            </a:r>
            <a:endParaRPr lang="en-US" altLang="zh-CN" sz="2400" b="1" dirty="0">
              <a:solidFill>
                <a:srgbClr val="0000CC"/>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、发展</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历史久远，近代发展迅速，成为尖端</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技术、技术瓶颈</a:t>
            </a:r>
            <a:endParaRPr lang="en-US" altLang="zh-CN" sz="2400" b="1" dirty="0">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endParaRPr lang="zh-CN" altLang="en-US" sz="2400" b="1" dirty="0">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FF0000"/>
                </a:solidFill>
                <a:latin typeface="华文中宋" panose="02010600040101010101" pitchFamily="2" charset="-122"/>
                <a:ea typeface="华文中宋" panose="02010600040101010101" pitchFamily="2" charset="-122"/>
              </a:rPr>
              <a:t>20</a:t>
            </a:r>
            <a:r>
              <a:rPr lang="zh-CN" altLang="en-US" sz="2400" b="1" dirty="0">
                <a:solidFill>
                  <a:srgbClr val="FF0000"/>
                </a:solidFill>
                <a:latin typeface="华文中宋" panose="02010600040101010101" pitchFamily="2" charset="-122"/>
                <a:ea typeface="华文中宋" panose="02010600040101010101" pitchFamily="2" charset="-122"/>
              </a:rPr>
              <a:t>世纪：</a:t>
            </a:r>
            <a:r>
              <a:rPr lang="zh-CN" altLang="en-US" sz="2400" b="1" dirty="0">
                <a:latin typeface="华文中宋" panose="02010600040101010101" pitchFamily="2" charset="-122"/>
                <a:ea typeface="华文中宋" panose="02010600040101010101" pitchFamily="2" charset="-122"/>
              </a:rPr>
              <a:t>美国：</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a:t>
            </a:r>
            <a:r>
              <a:rPr lang="en-US" altLang="zh-CN" sz="2400" b="1" dirty="0">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传感器技术时代</a:t>
            </a:r>
          </a:p>
          <a:p>
            <a:pPr eaLnBrk="1" hangingPunct="1">
              <a:lnSpc>
                <a:spcPct val="90000"/>
              </a:lnSpc>
              <a:buFont typeface="Wingdings" pitchFamily="2" charset="2"/>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日本：列为</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a:t>
            </a:r>
            <a:r>
              <a:rPr lang="en-US" altLang="zh-CN" sz="2400" b="1" dirty="0">
                <a:solidFill>
                  <a:srgbClr val="FF0000"/>
                </a:solidFill>
                <a:latin typeface="华文中宋" panose="02010600040101010101" pitchFamily="2" charset="-122"/>
                <a:ea typeface="华文中宋" panose="02010600040101010101" pitchFamily="2" charset="-122"/>
              </a:rPr>
              <a:t>10</a:t>
            </a:r>
            <a:r>
              <a:rPr lang="zh-CN" altLang="en-US" sz="2400" b="1" dirty="0">
                <a:solidFill>
                  <a:srgbClr val="FF0000"/>
                </a:solidFill>
                <a:latin typeface="华文中宋" panose="02010600040101010101" pitchFamily="2" charset="-122"/>
                <a:ea typeface="华文中宋" panose="02010600040101010101" pitchFamily="2" charset="-122"/>
              </a:rPr>
              <a:t>大技术之首</a:t>
            </a:r>
          </a:p>
          <a:p>
            <a:pPr eaLnBrk="1" hangingPunct="1">
              <a:lnSpc>
                <a:spcPct val="90000"/>
              </a:lnSpc>
              <a:buFont typeface="Wingdings" pitchFamily="2" charset="2"/>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中国：</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年代后期</a:t>
            </a:r>
            <a:r>
              <a:rPr lang="en-US" altLang="zh-CN" sz="2400" b="1" dirty="0">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优先发展技术</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solidFill>
                  <a:srgbClr val="FF0000"/>
                </a:solidFill>
                <a:latin typeface="华文中宋" panose="02010600040101010101" pitchFamily="2" charset="-122"/>
                <a:ea typeface="华文中宋" panose="02010600040101010101" pitchFamily="2" charset="-122"/>
              </a:rPr>
              <a:t>         </a:t>
            </a:r>
            <a:r>
              <a:rPr lang="en-US" altLang="zh-CN" sz="2400" b="1" dirty="0">
                <a:solidFill>
                  <a:srgbClr val="FF0000"/>
                </a:solidFill>
                <a:latin typeface="华文中宋" panose="02010600040101010101" pitchFamily="2" charset="-122"/>
                <a:ea typeface="华文中宋" panose="02010600040101010101" pitchFamily="2" charset="-122"/>
              </a:rPr>
              <a:t>21</a:t>
            </a:r>
            <a:r>
              <a:rPr lang="zh-CN" altLang="en-US" sz="2400" b="1" dirty="0">
                <a:solidFill>
                  <a:srgbClr val="FF0000"/>
                </a:solidFill>
                <a:latin typeface="华文中宋" panose="02010600040101010101" pitchFamily="2" charset="-122"/>
                <a:ea typeface="华文中宋" panose="02010600040101010101" pitchFamily="2" charset="-122"/>
              </a:rPr>
              <a:t>世纪：传感网络</a:t>
            </a:r>
            <a:r>
              <a:rPr lang="en-US" altLang="zh-CN"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国家发展战略</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endParaRPr lang="zh-CN" altLang="en-US"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发展特征及趋势</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新材料；     新功能；   新工艺；</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多功能化；  智能化；    网络化；</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微型化；     数字化；</a:t>
            </a:r>
          </a:p>
          <a:p>
            <a:pPr eaLnBrk="1" hangingPunct="1">
              <a:lnSpc>
                <a:spcPct val="90000"/>
              </a:lnSpc>
              <a:buFont typeface="Wingdings" pitchFamily="2" charset="2"/>
              <a:buNone/>
            </a:pPr>
            <a:endParaRPr lang="en-US" altLang="zh-CN"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510648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279651" y="620713"/>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sym typeface="Wingdings" pitchFamily="2" charset="2"/>
              </a:rPr>
              <a:t>(2)</a:t>
            </a:r>
            <a:r>
              <a:rPr lang="zh-CN" altLang="en-US" sz="2400" b="1">
                <a:solidFill>
                  <a:srgbClr val="0000CC"/>
                </a:solidFill>
                <a:latin typeface="华文中宋" pitchFamily="2" charset="-122"/>
                <a:ea typeface="华文中宋" pitchFamily="2" charset="-122"/>
                <a:sym typeface="Wingdings" pitchFamily="2" charset="2"/>
              </a:rPr>
              <a:t>微弯光纤传感器</a:t>
            </a:r>
            <a:endParaRPr lang="en-US" altLang="zh-CN" sz="2400" b="1">
              <a:solidFill>
                <a:srgbClr val="0000CC"/>
              </a:solidFill>
              <a:latin typeface="华文中宋" pitchFamily="2" charset="-122"/>
              <a:ea typeface="华文中宋" pitchFamily="2" charset="-122"/>
            </a:endParaRPr>
          </a:p>
        </p:txBody>
      </p:sp>
      <p:sp>
        <p:nvSpPr>
          <p:cNvPr id="29699" name="Text Box 4"/>
          <p:cNvSpPr txBox="1">
            <a:spLocks noChangeArrowheads="1"/>
          </p:cNvSpPr>
          <p:nvPr/>
        </p:nvSpPr>
        <p:spPr bwMode="auto">
          <a:xfrm>
            <a:off x="2351089" y="2133601"/>
            <a:ext cx="668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latin typeface="Tahoma" pitchFamily="34" charset="0"/>
              </a:rPr>
              <a:t> </a:t>
            </a:r>
            <a:r>
              <a:rPr lang="zh-CN" altLang="en-US" sz="2000" b="1">
                <a:latin typeface="Tahoma" pitchFamily="34" charset="0"/>
                <a:ea typeface="华文中宋" pitchFamily="2" charset="-122"/>
              </a:rPr>
              <a:t>光</a:t>
            </a:r>
          </a:p>
        </p:txBody>
      </p:sp>
      <p:graphicFrame>
        <p:nvGraphicFramePr>
          <p:cNvPr id="29700" name="Object 5"/>
          <p:cNvGraphicFramePr>
            <a:graphicFrameLocks noChangeAspect="1"/>
          </p:cNvGraphicFramePr>
          <p:nvPr/>
        </p:nvGraphicFramePr>
        <p:xfrm>
          <a:off x="3359150" y="2205039"/>
          <a:ext cx="5545138" cy="1131887"/>
        </p:xfrm>
        <a:graphic>
          <a:graphicData uri="http://schemas.openxmlformats.org/presentationml/2006/ole">
            <mc:AlternateContent xmlns:mc="http://schemas.openxmlformats.org/markup-compatibility/2006">
              <mc:Choice xmlns:v="urn:schemas-microsoft-com:vml" Requires="v">
                <p:oleObj spid="_x0000_s131074" name="Visio" r:id="rId3" imgW="6800088" imgH="1388059" progId="Visio.Drawing.11">
                  <p:embed/>
                </p:oleObj>
              </mc:Choice>
              <mc:Fallback>
                <p:oleObj name="Visio" r:id="rId3" imgW="6800088" imgH="138805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2205039"/>
                        <a:ext cx="5545138" cy="11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1" name="Text Box 6"/>
          <p:cNvSpPr txBox="1">
            <a:spLocks noChangeArrowheads="1"/>
          </p:cNvSpPr>
          <p:nvPr/>
        </p:nvSpPr>
        <p:spPr bwMode="auto">
          <a:xfrm>
            <a:off x="8832851" y="2565400"/>
            <a:ext cx="358775" cy="3693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a:latin typeface="Tahoma" pitchFamily="34" charset="0"/>
              </a:rPr>
              <a:t>D</a:t>
            </a:r>
          </a:p>
        </p:txBody>
      </p:sp>
      <p:sp>
        <p:nvSpPr>
          <p:cNvPr id="29702" name="Line 8"/>
          <p:cNvSpPr>
            <a:spLocks noChangeShapeType="1"/>
          </p:cNvSpPr>
          <p:nvPr/>
        </p:nvSpPr>
        <p:spPr bwMode="auto">
          <a:xfrm>
            <a:off x="5591175" y="1773238"/>
            <a:ext cx="0" cy="2449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3" name="Line 9"/>
          <p:cNvSpPr>
            <a:spLocks noChangeShapeType="1"/>
          </p:cNvSpPr>
          <p:nvPr/>
        </p:nvSpPr>
        <p:spPr bwMode="auto">
          <a:xfrm>
            <a:off x="6743700" y="1773238"/>
            <a:ext cx="0" cy="2449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Line 10"/>
          <p:cNvSpPr>
            <a:spLocks noChangeShapeType="1"/>
          </p:cNvSpPr>
          <p:nvPr/>
        </p:nvSpPr>
        <p:spPr bwMode="auto">
          <a:xfrm>
            <a:off x="5591176" y="3573463"/>
            <a:ext cx="1152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705" name="Object 11"/>
          <p:cNvGraphicFramePr>
            <a:graphicFrameLocks noChangeAspect="1"/>
          </p:cNvGraphicFramePr>
          <p:nvPr/>
        </p:nvGraphicFramePr>
        <p:xfrm>
          <a:off x="6024564" y="3644901"/>
          <a:ext cx="409575" cy="442913"/>
        </p:xfrm>
        <a:graphic>
          <a:graphicData uri="http://schemas.openxmlformats.org/presentationml/2006/ole">
            <mc:AlternateContent xmlns:mc="http://schemas.openxmlformats.org/markup-compatibility/2006">
              <mc:Choice xmlns:v="urn:schemas-microsoft-com:vml" Requires="v">
                <p:oleObj spid="_x0000_s131075" name="Equation" r:id="rId5" imgW="152268" imgH="164957" progId="Equation.DSMT4">
                  <p:embed/>
                </p:oleObj>
              </mc:Choice>
              <mc:Fallback>
                <p:oleObj name="Equation" r:id="rId5" imgW="152268" imgH="16495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4564" y="3644901"/>
                        <a:ext cx="409575"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6" name="Line 12"/>
          <p:cNvSpPr>
            <a:spLocks noChangeShapeType="1"/>
          </p:cNvSpPr>
          <p:nvPr/>
        </p:nvSpPr>
        <p:spPr bwMode="auto">
          <a:xfrm>
            <a:off x="6096000" y="1268413"/>
            <a:ext cx="0" cy="792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07" name="Text Box 13"/>
          <p:cNvSpPr txBox="1">
            <a:spLocks noChangeArrowheads="1"/>
          </p:cNvSpPr>
          <p:nvPr/>
        </p:nvSpPr>
        <p:spPr bwMode="auto">
          <a:xfrm>
            <a:off x="6311901" y="1125539"/>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ahoma" pitchFamily="34" charset="0"/>
                <a:ea typeface="华文中宋" pitchFamily="2" charset="-122"/>
              </a:rPr>
              <a:t>位移</a:t>
            </a:r>
          </a:p>
        </p:txBody>
      </p:sp>
      <p:sp>
        <p:nvSpPr>
          <p:cNvPr id="29708" name="Line 14"/>
          <p:cNvSpPr>
            <a:spLocks noChangeShapeType="1"/>
          </p:cNvSpPr>
          <p:nvPr/>
        </p:nvSpPr>
        <p:spPr bwMode="auto">
          <a:xfrm>
            <a:off x="2063750" y="2781300"/>
            <a:ext cx="108108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09" name="Line 15"/>
          <p:cNvSpPr>
            <a:spLocks noChangeShapeType="1"/>
          </p:cNvSpPr>
          <p:nvPr/>
        </p:nvSpPr>
        <p:spPr bwMode="auto">
          <a:xfrm>
            <a:off x="9191626" y="2781300"/>
            <a:ext cx="5762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0" name="Text Box 17"/>
          <p:cNvSpPr txBox="1">
            <a:spLocks noChangeArrowheads="1"/>
          </p:cNvSpPr>
          <p:nvPr/>
        </p:nvSpPr>
        <p:spPr bwMode="auto">
          <a:xfrm>
            <a:off x="2063751" y="3603625"/>
            <a:ext cx="211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强度变化原因</a:t>
            </a:r>
            <a:r>
              <a:rPr lang="en-US" altLang="zh-CN" sz="2400" b="1">
                <a:solidFill>
                  <a:srgbClr val="0000CC"/>
                </a:solidFill>
                <a:latin typeface="华文中宋" pitchFamily="2" charset="-122"/>
                <a:ea typeface="华文中宋" pitchFamily="2" charset="-122"/>
              </a:rPr>
              <a:t>:</a:t>
            </a:r>
            <a:endParaRPr lang="zh-CN" altLang="en-US" sz="2400" b="1">
              <a:solidFill>
                <a:srgbClr val="0000CC"/>
              </a:solidFill>
              <a:latin typeface="华文中宋" pitchFamily="2" charset="-122"/>
              <a:ea typeface="华文中宋" pitchFamily="2" charset="-122"/>
            </a:endParaRPr>
          </a:p>
        </p:txBody>
      </p:sp>
      <p:sp>
        <p:nvSpPr>
          <p:cNvPr id="29711" name="Text Box 18"/>
          <p:cNvSpPr txBox="1">
            <a:spLocks noChangeArrowheads="1"/>
          </p:cNvSpPr>
          <p:nvPr/>
        </p:nvSpPr>
        <p:spPr bwMode="auto">
          <a:xfrm>
            <a:off x="2619375" y="4103689"/>
            <a:ext cx="27638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华文中宋" pitchFamily="2" charset="-122"/>
                <a:ea typeface="华文中宋" pitchFamily="2" charset="-122"/>
              </a:rPr>
              <a:t>a)  </a:t>
            </a:r>
            <a:r>
              <a:rPr lang="zh-CN" altLang="en-US" sz="2000" b="1">
                <a:latin typeface="华文中宋" pitchFamily="2" charset="-122"/>
                <a:ea typeface="华文中宋" pitchFamily="2" charset="-122"/>
              </a:rPr>
              <a:t>弯曲损耗</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射线光学</a:t>
            </a:r>
            <a:r>
              <a:rPr lang="en-US" altLang="zh-CN" sz="2000" b="1">
                <a:latin typeface="华文中宋" pitchFamily="2" charset="-122"/>
                <a:ea typeface="华文中宋" pitchFamily="2" charset="-122"/>
              </a:rPr>
              <a:t>)</a:t>
            </a:r>
          </a:p>
          <a:p>
            <a:pPr eaLnBrk="1" hangingPunct="1">
              <a:spcBef>
                <a:spcPct val="0"/>
              </a:spcBef>
              <a:buFontTx/>
              <a:buNone/>
            </a:pPr>
            <a:r>
              <a:rPr lang="en-US" altLang="zh-CN" sz="2000" b="1">
                <a:latin typeface="华文中宋" pitchFamily="2" charset="-122"/>
                <a:ea typeface="华文中宋" pitchFamily="2" charset="-122"/>
              </a:rPr>
              <a:t>b)  </a:t>
            </a:r>
            <a:r>
              <a:rPr lang="zh-CN" altLang="en-US" sz="2000" b="1">
                <a:latin typeface="华文中宋" pitchFamily="2" charset="-122"/>
                <a:ea typeface="华文中宋" pitchFamily="2" charset="-122"/>
              </a:rPr>
              <a:t>模间耦合</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波动理论</a:t>
            </a:r>
            <a:r>
              <a:rPr lang="en-US" altLang="zh-CN" sz="2000" b="1">
                <a:latin typeface="华文中宋" pitchFamily="2" charset="-122"/>
                <a:ea typeface="华文中宋" pitchFamily="2" charset="-122"/>
              </a:rPr>
              <a:t>)</a:t>
            </a:r>
            <a:endParaRPr lang="zh-CN" altLang="en-US" sz="2000">
              <a:latin typeface="华文中宋" pitchFamily="2" charset="-122"/>
              <a:ea typeface="华文中宋" pitchFamily="2" charset="-122"/>
            </a:endParaRPr>
          </a:p>
        </p:txBody>
      </p:sp>
      <p:sp>
        <p:nvSpPr>
          <p:cNvPr id="29712" name="Text Box 19"/>
          <p:cNvSpPr txBox="1">
            <a:spLocks noChangeArrowheads="1"/>
          </p:cNvSpPr>
          <p:nvPr/>
        </p:nvSpPr>
        <p:spPr bwMode="auto">
          <a:xfrm>
            <a:off x="3000376" y="4803776"/>
            <a:ext cx="6746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当一对模式的有效传播常数之差时                                 </a:t>
            </a:r>
            <a:r>
              <a:rPr lang="en-US" altLang="zh-CN" sz="2000" b="1">
                <a:latin typeface="华文中宋" pitchFamily="2" charset="-122"/>
                <a:ea typeface="华文中宋" pitchFamily="2" charset="-122"/>
              </a:rPr>
              <a:t>,</a:t>
            </a:r>
          </a:p>
          <a:p>
            <a:pPr eaLnBrk="1" hangingPunct="1">
              <a:spcBef>
                <a:spcPct val="0"/>
              </a:spcBef>
              <a:buFontTx/>
              <a:buNone/>
            </a:pPr>
            <a:r>
              <a:rPr lang="zh-CN" altLang="en-US" sz="2000" b="1">
                <a:latin typeface="华文中宋" pitchFamily="2" charset="-122"/>
                <a:ea typeface="华文中宋" pitchFamily="2" charset="-122"/>
              </a:rPr>
              <a:t>其两模式之间的耦合程度最强</a:t>
            </a:r>
            <a:r>
              <a:rPr lang="en-US" altLang="zh-CN" sz="2000" b="1">
                <a:latin typeface="华文中宋" pitchFamily="2" charset="-122"/>
                <a:ea typeface="华文中宋" pitchFamily="2" charset="-122"/>
              </a:rPr>
              <a:t>.</a:t>
            </a:r>
            <a:endParaRPr lang="zh-CN" altLang="en-US" sz="2000" b="1">
              <a:latin typeface="华文中宋" pitchFamily="2" charset="-122"/>
              <a:ea typeface="华文中宋" pitchFamily="2" charset="-122"/>
            </a:endParaRPr>
          </a:p>
        </p:txBody>
      </p:sp>
      <p:sp>
        <p:nvSpPr>
          <p:cNvPr id="29713" name="Text Box 20"/>
          <p:cNvSpPr txBox="1">
            <a:spLocks noChangeArrowheads="1"/>
          </p:cNvSpPr>
          <p:nvPr/>
        </p:nvSpPr>
        <p:spPr bwMode="auto">
          <a:xfrm>
            <a:off x="3143251" y="5618164"/>
            <a:ext cx="595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如果</a:t>
            </a:r>
            <a:r>
              <a:rPr lang="el-GR" altLang="zh-CN" sz="2000" b="1">
                <a:latin typeface="华文中宋" pitchFamily="2" charset="-122"/>
                <a:ea typeface="华文中宋" pitchFamily="2" charset="-122"/>
              </a:rPr>
              <a:t>β</a:t>
            </a:r>
            <a:r>
              <a:rPr lang="en-US" altLang="zh-CN" sz="2000" b="1">
                <a:latin typeface="华文中宋" pitchFamily="2" charset="-122"/>
                <a:ea typeface="华文中宋" pitchFamily="2" charset="-122"/>
              </a:rPr>
              <a:t>1</a:t>
            </a:r>
            <a:r>
              <a:rPr lang="zh-CN" altLang="en-US" sz="2000" b="1">
                <a:latin typeface="华文中宋" pitchFamily="2" charset="-122"/>
                <a:ea typeface="华文中宋" pitchFamily="2" charset="-122"/>
              </a:rPr>
              <a:t>为导波模式</a:t>
            </a:r>
            <a:r>
              <a:rPr lang="en-US" altLang="zh-CN" sz="2000" b="1">
                <a:latin typeface="华文中宋" pitchFamily="2" charset="-122"/>
                <a:ea typeface="华文中宋" pitchFamily="2" charset="-122"/>
              </a:rPr>
              <a:t>, </a:t>
            </a:r>
            <a:r>
              <a:rPr lang="el-GR" altLang="zh-CN" sz="2000" b="1">
                <a:latin typeface="华文中宋" pitchFamily="2" charset="-122"/>
                <a:ea typeface="华文中宋" pitchFamily="2" charset="-122"/>
              </a:rPr>
              <a:t>β</a:t>
            </a:r>
            <a:r>
              <a:rPr lang="en-US" altLang="zh-CN" sz="2000" b="1">
                <a:latin typeface="华文中宋" pitchFamily="2" charset="-122"/>
                <a:ea typeface="华文中宋" pitchFamily="2" charset="-122"/>
              </a:rPr>
              <a:t>2 </a:t>
            </a:r>
            <a:r>
              <a:rPr lang="zh-CN" altLang="en-US" sz="2000" b="1">
                <a:latin typeface="华文中宋" pitchFamily="2" charset="-122"/>
                <a:ea typeface="华文中宋" pitchFamily="2" charset="-122"/>
              </a:rPr>
              <a:t>为包层模式，对于阶跃光纤</a:t>
            </a:r>
            <a:r>
              <a:rPr lang="en-US" altLang="zh-CN" sz="2000" b="1">
                <a:latin typeface="华文中宋" pitchFamily="2" charset="-122"/>
                <a:ea typeface="华文中宋" pitchFamily="2" charset="-122"/>
              </a:rPr>
              <a:t>,</a:t>
            </a:r>
          </a:p>
        </p:txBody>
      </p:sp>
      <p:sp>
        <p:nvSpPr>
          <p:cNvPr id="29714" name="Text Box 21"/>
          <p:cNvSpPr txBox="1">
            <a:spLocks noChangeArrowheads="1"/>
          </p:cNvSpPr>
          <p:nvPr/>
        </p:nvSpPr>
        <p:spPr bwMode="auto">
          <a:xfrm>
            <a:off x="2979738" y="6335714"/>
            <a:ext cx="35226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当            时</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有最大耦合效果</a:t>
            </a:r>
            <a:endParaRPr lang="zh-CN" altLang="en-US" sz="2000">
              <a:latin typeface="华文中宋" pitchFamily="2" charset="-122"/>
              <a:ea typeface="华文中宋" pitchFamily="2" charset="-122"/>
            </a:endParaRPr>
          </a:p>
        </p:txBody>
      </p:sp>
      <p:sp>
        <p:nvSpPr>
          <p:cNvPr id="29715" name="Text Box 22"/>
          <p:cNvSpPr txBox="1">
            <a:spLocks noChangeArrowheads="1"/>
          </p:cNvSpPr>
          <p:nvPr/>
        </p:nvSpPr>
        <p:spPr bwMode="auto">
          <a:xfrm>
            <a:off x="6456363" y="6340476"/>
            <a:ext cx="3967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a:t>
            </a:r>
            <a:r>
              <a:rPr lang="en-US" altLang="zh-CN" sz="1800" b="1">
                <a:latin typeface="华文中宋" pitchFamily="2" charset="-122"/>
                <a:ea typeface="华文中宋" pitchFamily="2" charset="-122"/>
              </a:rPr>
              <a:t>d</a:t>
            </a:r>
            <a:r>
              <a:rPr lang="zh-CN" altLang="en-US" sz="1800" b="1">
                <a:latin typeface="华文中宋" pitchFamily="2" charset="-122"/>
                <a:ea typeface="华文中宋" pitchFamily="2" charset="-122"/>
              </a:rPr>
              <a:t>为纤芯半径</a:t>
            </a:r>
            <a:r>
              <a:rPr lang="en-US" altLang="zh-CN" sz="1800" b="1">
                <a:latin typeface="华文中宋" pitchFamily="2" charset="-122"/>
                <a:ea typeface="华文中宋" pitchFamily="2" charset="-122"/>
              </a:rPr>
              <a:t>,</a:t>
            </a:r>
            <a:r>
              <a:rPr lang="el-GR" altLang="zh-CN" sz="1800" b="1">
                <a:latin typeface="华文中宋" pitchFamily="2" charset="-122"/>
                <a:ea typeface="华文中宋" pitchFamily="2" charset="-122"/>
              </a:rPr>
              <a:t>Δ</a:t>
            </a:r>
            <a:r>
              <a:rPr lang="zh-CN" altLang="en-US" sz="1800" b="1">
                <a:latin typeface="华文中宋" pitchFamily="2" charset="-122"/>
                <a:ea typeface="华文中宋" pitchFamily="2" charset="-122"/>
              </a:rPr>
              <a:t>为相对折射率差）。</a:t>
            </a:r>
            <a:endParaRPr lang="zh-CN" altLang="en-US" sz="1800">
              <a:latin typeface="华文中宋" pitchFamily="2" charset="-122"/>
              <a:ea typeface="华文中宋" pitchFamily="2" charset="-122"/>
            </a:endParaRPr>
          </a:p>
        </p:txBody>
      </p:sp>
      <p:graphicFrame>
        <p:nvGraphicFramePr>
          <p:cNvPr id="29716" name="Object 23"/>
          <p:cNvGraphicFramePr>
            <a:graphicFrameLocks noChangeAspect="1"/>
          </p:cNvGraphicFramePr>
          <p:nvPr/>
        </p:nvGraphicFramePr>
        <p:xfrm>
          <a:off x="7032626" y="4610100"/>
          <a:ext cx="2232025" cy="744538"/>
        </p:xfrm>
        <a:graphic>
          <a:graphicData uri="http://schemas.openxmlformats.org/presentationml/2006/ole">
            <mc:AlternateContent xmlns:mc="http://schemas.openxmlformats.org/markup-compatibility/2006">
              <mc:Choice xmlns:v="urn:schemas-microsoft-com:vml" Requires="v">
                <p:oleObj spid="_x0000_s131076" name="Equation" r:id="rId7" imgW="1180588" imgH="393529" progId="Equation.DSMT4">
                  <p:embed/>
                </p:oleObj>
              </mc:Choice>
              <mc:Fallback>
                <p:oleObj name="Equation" r:id="rId7" imgW="1180588"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626" y="4610100"/>
                        <a:ext cx="2232025"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7" name="Object 24"/>
          <p:cNvGraphicFramePr>
            <a:graphicFrameLocks noChangeAspect="1"/>
          </p:cNvGraphicFramePr>
          <p:nvPr/>
        </p:nvGraphicFramePr>
        <p:xfrm>
          <a:off x="3359150" y="6194426"/>
          <a:ext cx="865188" cy="663575"/>
        </p:xfrm>
        <a:graphic>
          <a:graphicData uri="http://schemas.openxmlformats.org/presentationml/2006/ole">
            <mc:AlternateContent xmlns:mc="http://schemas.openxmlformats.org/markup-compatibility/2006">
              <mc:Choice xmlns:v="urn:schemas-microsoft-com:vml" Requires="v">
                <p:oleObj spid="_x0000_s131077" name="Equation" r:id="rId9" imgW="545863" imgH="418918" progId="Equation.DSMT4">
                  <p:embed/>
                </p:oleObj>
              </mc:Choice>
              <mc:Fallback>
                <p:oleObj name="Equation" r:id="rId9" imgW="545863" imgH="41891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9150" y="6194426"/>
                        <a:ext cx="865188"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704944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2259014" y="546101"/>
            <a:ext cx="4175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a:solidFill>
                  <a:srgbClr val="0000CC"/>
                </a:solidFill>
                <a:ea typeface="华文中宋" pitchFamily="2" charset="-122"/>
              </a:rPr>
              <a:t>亮场微弯传感器，利用纤芯中的光</a:t>
            </a:r>
            <a:r>
              <a:rPr lang="zh-CN" altLang="en-US" sz="1800"/>
              <a:t> </a:t>
            </a:r>
          </a:p>
        </p:txBody>
      </p:sp>
      <p:sp>
        <p:nvSpPr>
          <p:cNvPr id="31747" name="Text Box 5"/>
          <p:cNvSpPr txBox="1">
            <a:spLocks noChangeArrowheads="1"/>
          </p:cNvSpPr>
          <p:nvPr/>
        </p:nvSpPr>
        <p:spPr bwMode="auto">
          <a:xfrm>
            <a:off x="2351089" y="3357564"/>
            <a:ext cx="668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a:solidFill>
                  <a:srgbClr val="0000CC"/>
                </a:solidFill>
                <a:ea typeface="华文中宋" pitchFamily="2" charset="-122"/>
              </a:rPr>
              <a:t>暗场微弯传感器，利用包层中的光</a:t>
            </a:r>
            <a:r>
              <a:rPr lang="en-US" altLang="zh-CN" sz="1800"/>
              <a:t> </a:t>
            </a:r>
            <a:r>
              <a:rPr lang="zh-CN" altLang="en-US" sz="1800" b="1">
                <a:ea typeface="华文中宋" pitchFamily="2" charset="-122"/>
              </a:rPr>
              <a:t>（优点：方便多点检测）</a:t>
            </a:r>
            <a:endParaRPr lang="en-US" altLang="zh-CN" sz="1800" b="1">
              <a:ea typeface="华文中宋" pitchFamily="2" charset="-122"/>
            </a:endParaRPr>
          </a:p>
        </p:txBody>
      </p:sp>
      <p:sp>
        <p:nvSpPr>
          <p:cNvPr id="31748" name="Rectangle 6"/>
          <p:cNvSpPr>
            <a:spLocks noChangeArrowheads="1"/>
          </p:cNvSpPr>
          <p:nvPr/>
        </p:nvSpPr>
        <p:spPr bwMode="auto">
          <a:xfrm>
            <a:off x="2566988" y="2133600"/>
            <a:ext cx="3600450" cy="433388"/>
          </a:xfrm>
          <a:prstGeom prst="rect">
            <a:avLst/>
          </a:prstGeom>
          <a:gradFill rotWithShape="1">
            <a:gsLst>
              <a:gs pos="0">
                <a:srgbClr val="FF0000">
                  <a:alpha val="39998"/>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49" name="Rectangle 7"/>
          <p:cNvSpPr>
            <a:spLocks noChangeArrowheads="1"/>
          </p:cNvSpPr>
          <p:nvPr/>
        </p:nvSpPr>
        <p:spPr bwMode="auto">
          <a:xfrm>
            <a:off x="2566988" y="1844675"/>
            <a:ext cx="3600450" cy="287338"/>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0" name="Rectangle 8"/>
          <p:cNvSpPr>
            <a:spLocks noChangeArrowheads="1"/>
          </p:cNvSpPr>
          <p:nvPr/>
        </p:nvSpPr>
        <p:spPr bwMode="auto">
          <a:xfrm>
            <a:off x="2566988" y="1412875"/>
            <a:ext cx="3600450" cy="431800"/>
          </a:xfrm>
          <a:prstGeom prst="rect">
            <a:avLst/>
          </a:prstGeom>
          <a:gradFill rotWithShape="1">
            <a:gsLst>
              <a:gs pos="0">
                <a:srgbClr val="760000">
                  <a:alpha val="32999"/>
                </a:srgbClr>
              </a:gs>
              <a:gs pos="100000">
                <a:srgbClr val="FF0000">
                  <a:alpha val="35001"/>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1" name="Rectangle 9"/>
          <p:cNvSpPr>
            <a:spLocks noChangeArrowheads="1"/>
          </p:cNvSpPr>
          <p:nvPr/>
        </p:nvSpPr>
        <p:spPr bwMode="auto">
          <a:xfrm>
            <a:off x="6167439" y="1844676"/>
            <a:ext cx="1728787" cy="288925"/>
          </a:xfrm>
          <a:prstGeom prst="rect">
            <a:avLst/>
          </a:prstGeom>
          <a:gradFill rotWithShape="1">
            <a:gsLst>
              <a:gs pos="0">
                <a:srgbClr val="760000">
                  <a:alpha val="39998"/>
                </a:srgbClr>
              </a:gs>
              <a:gs pos="50000">
                <a:srgbClr val="FF0000">
                  <a:alpha val="39998"/>
                </a:srgbClr>
              </a:gs>
              <a:gs pos="100000">
                <a:srgbClr val="76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2" name="Rectangle 10"/>
          <p:cNvSpPr>
            <a:spLocks noChangeArrowheads="1"/>
          </p:cNvSpPr>
          <p:nvPr/>
        </p:nvSpPr>
        <p:spPr bwMode="auto">
          <a:xfrm>
            <a:off x="6167439" y="1412875"/>
            <a:ext cx="17287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3" name="Rectangle 11"/>
          <p:cNvSpPr>
            <a:spLocks noChangeArrowheads="1"/>
          </p:cNvSpPr>
          <p:nvPr/>
        </p:nvSpPr>
        <p:spPr bwMode="auto">
          <a:xfrm>
            <a:off x="6167439" y="2133600"/>
            <a:ext cx="17287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4" name="Rectangle 12"/>
          <p:cNvSpPr>
            <a:spLocks noChangeArrowheads="1"/>
          </p:cNvSpPr>
          <p:nvPr/>
        </p:nvSpPr>
        <p:spPr bwMode="auto">
          <a:xfrm>
            <a:off x="5591176" y="1125538"/>
            <a:ext cx="576263" cy="1655762"/>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5" name="Text Box 13"/>
          <p:cNvSpPr txBox="1">
            <a:spLocks noChangeArrowheads="1"/>
          </p:cNvSpPr>
          <p:nvPr/>
        </p:nvSpPr>
        <p:spPr bwMode="auto">
          <a:xfrm>
            <a:off x="4224338" y="105251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756" name="Rectangle 14"/>
          <p:cNvSpPr>
            <a:spLocks noChangeArrowheads="1"/>
          </p:cNvSpPr>
          <p:nvPr/>
        </p:nvSpPr>
        <p:spPr bwMode="auto">
          <a:xfrm>
            <a:off x="7967664" y="1773238"/>
            <a:ext cx="7207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57" name="Text Box 15"/>
          <p:cNvSpPr txBox="1">
            <a:spLocks noChangeArrowheads="1"/>
          </p:cNvSpPr>
          <p:nvPr/>
        </p:nvSpPr>
        <p:spPr bwMode="auto">
          <a:xfrm>
            <a:off x="8020050" y="136207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58" name="Freeform 16"/>
          <p:cNvSpPr>
            <a:spLocks/>
          </p:cNvSpPr>
          <p:nvPr/>
        </p:nvSpPr>
        <p:spPr bwMode="auto">
          <a:xfrm>
            <a:off x="2063751" y="692151"/>
            <a:ext cx="4608513" cy="2544763"/>
          </a:xfrm>
          <a:custGeom>
            <a:avLst/>
            <a:gdLst>
              <a:gd name="T0" fmla="*/ 0 w 2903"/>
              <a:gd name="T1" fmla="*/ 2147483646 h 1603"/>
              <a:gd name="T2" fmla="*/ 2147483646 w 2903"/>
              <a:gd name="T3" fmla="*/ 2147483646 h 1603"/>
              <a:gd name="T4" fmla="*/ 2147483646 w 2903"/>
              <a:gd name="T5" fmla="*/ 2147483646 h 1603"/>
              <a:gd name="T6" fmla="*/ 2147483646 w 2903"/>
              <a:gd name="T7" fmla="*/ 2147483646 h 1603"/>
              <a:gd name="T8" fmla="*/ 2147483646 w 2903"/>
              <a:gd name="T9" fmla="*/ 2147483646 h 1603"/>
              <a:gd name="T10" fmla="*/ 2147483646 w 2903"/>
              <a:gd name="T11" fmla="*/ 2147483646 h 1603"/>
              <a:gd name="T12" fmla="*/ 2147483646 w 2903"/>
              <a:gd name="T13" fmla="*/ 0 h 16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 h="1603">
                <a:moveTo>
                  <a:pt x="0" y="91"/>
                </a:moveTo>
                <a:cubicBezTo>
                  <a:pt x="64" y="325"/>
                  <a:pt x="128" y="559"/>
                  <a:pt x="272" y="771"/>
                </a:cubicBezTo>
                <a:cubicBezTo>
                  <a:pt x="416" y="983"/>
                  <a:pt x="666" y="1225"/>
                  <a:pt x="862" y="1361"/>
                </a:cubicBezTo>
                <a:cubicBezTo>
                  <a:pt x="1058" y="1497"/>
                  <a:pt x="1262" y="1603"/>
                  <a:pt x="1451" y="1588"/>
                </a:cubicBezTo>
                <a:cubicBezTo>
                  <a:pt x="1640" y="1573"/>
                  <a:pt x="1799" y="1474"/>
                  <a:pt x="1996" y="1270"/>
                </a:cubicBezTo>
                <a:cubicBezTo>
                  <a:pt x="2193" y="1066"/>
                  <a:pt x="2480" y="575"/>
                  <a:pt x="2631" y="363"/>
                </a:cubicBezTo>
                <a:cubicBezTo>
                  <a:pt x="2782" y="151"/>
                  <a:pt x="2858" y="60"/>
                  <a:pt x="2903"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9" name="Text Box 17"/>
          <p:cNvSpPr txBox="1">
            <a:spLocks noChangeArrowheads="1"/>
          </p:cNvSpPr>
          <p:nvPr/>
        </p:nvSpPr>
        <p:spPr bwMode="auto">
          <a:xfrm>
            <a:off x="4059238" y="280193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弯曲</a:t>
            </a:r>
          </a:p>
        </p:txBody>
      </p:sp>
      <p:sp>
        <p:nvSpPr>
          <p:cNvPr id="31760" name="Rectangle 18"/>
          <p:cNvSpPr>
            <a:spLocks noChangeArrowheads="1"/>
          </p:cNvSpPr>
          <p:nvPr/>
        </p:nvSpPr>
        <p:spPr bwMode="auto">
          <a:xfrm>
            <a:off x="2566988"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1" name="Rectangle 19"/>
          <p:cNvSpPr>
            <a:spLocks noChangeArrowheads="1"/>
          </p:cNvSpPr>
          <p:nvPr/>
        </p:nvSpPr>
        <p:spPr bwMode="auto">
          <a:xfrm>
            <a:off x="2566988"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2" name="Rectangle 20"/>
          <p:cNvSpPr>
            <a:spLocks noChangeArrowheads="1"/>
          </p:cNvSpPr>
          <p:nvPr/>
        </p:nvSpPr>
        <p:spPr bwMode="auto">
          <a:xfrm>
            <a:off x="2566988"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3" name="Rectangle 27"/>
          <p:cNvSpPr>
            <a:spLocks noChangeArrowheads="1"/>
          </p:cNvSpPr>
          <p:nvPr/>
        </p:nvSpPr>
        <p:spPr bwMode="auto">
          <a:xfrm>
            <a:off x="4224339"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4" name="Rectangle 28"/>
          <p:cNvSpPr>
            <a:spLocks noChangeArrowheads="1"/>
          </p:cNvSpPr>
          <p:nvPr/>
        </p:nvSpPr>
        <p:spPr bwMode="auto">
          <a:xfrm>
            <a:off x="4224339" y="501332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5" name="Rectangle 29"/>
          <p:cNvSpPr>
            <a:spLocks noChangeArrowheads="1"/>
          </p:cNvSpPr>
          <p:nvPr/>
        </p:nvSpPr>
        <p:spPr bwMode="auto">
          <a:xfrm>
            <a:off x="4224339" y="4724401"/>
            <a:ext cx="287337"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6" name="Rectangle 32"/>
          <p:cNvSpPr>
            <a:spLocks noChangeArrowheads="1"/>
          </p:cNvSpPr>
          <p:nvPr/>
        </p:nvSpPr>
        <p:spPr bwMode="auto">
          <a:xfrm>
            <a:off x="3935414" y="4221163"/>
            <a:ext cx="287337"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7" name="Rectangle 33"/>
          <p:cNvSpPr>
            <a:spLocks noChangeArrowheads="1"/>
          </p:cNvSpPr>
          <p:nvPr/>
        </p:nvSpPr>
        <p:spPr bwMode="auto">
          <a:xfrm>
            <a:off x="7319963"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8" name="Rectangle 34"/>
          <p:cNvSpPr>
            <a:spLocks noChangeArrowheads="1"/>
          </p:cNvSpPr>
          <p:nvPr/>
        </p:nvSpPr>
        <p:spPr bwMode="auto">
          <a:xfrm>
            <a:off x="7319963"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9" name="Rectangle 35"/>
          <p:cNvSpPr>
            <a:spLocks noChangeArrowheads="1"/>
          </p:cNvSpPr>
          <p:nvPr/>
        </p:nvSpPr>
        <p:spPr bwMode="auto">
          <a:xfrm>
            <a:off x="7319963"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0" name="Rectangle 36"/>
          <p:cNvSpPr>
            <a:spLocks noChangeArrowheads="1"/>
          </p:cNvSpPr>
          <p:nvPr/>
        </p:nvSpPr>
        <p:spPr bwMode="auto">
          <a:xfrm>
            <a:off x="8977314"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1" name="Rectangle 37"/>
          <p:cNvSpPr>
            <a:spLocks noChangeArrowheads="1"/>
          </p:cNvSpPr>
          <p:nvPr/>
        </p:nvSpPr>
        <p:spPr bwMode="auto">
          <a:xfrm>
            <a:off x="8977314" y="501332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2" name="Rectangle 38"/>
          <p:cNvSpPr>
            <a:spLocks noChangeArrowheads="1"/>
          </p:cNvSpPr>
          <p:nvPr/>
        </p:nvSpPr>
        <p:spPr bwMode="auto">
          <a:xfrm>
            <a:off x="8977314" y="4724401"/>
            <a:ext cx="287337"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3" name="Rectangle 39"/>
          <p:cNvSpPr>
            <a:spLocks noChangeArrowheads="1"/>
          </p:cNvSpPr>
          <p:nvPr/>
        </p:nvSpPr>
        <p:spPr bwMode="auto">
          <a:xfrm>
            <a:off x="8688389" y="4221163"/>
            <a:ext cx="287337"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4" name="Rectangle 40"/>
          <p:cNvSpPr>
            <a:spLocks noChangeArrowheads="1"/>
          </p:cNvSpPr>
          <p:nvPr/>
        </p:nvSpPr>
        <p:spPr bwMode="auto">
          <a:xfrm>
            <a:off x="4943475"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5" name="Rectangle 41"/>
          <p:cNvSpPr>
            <a:spLocks noChangeArrowheads="1"/>
          </p:cNvSpPr>
          <p:nvPr/>
        </p:nvSpPr>
        <p:spPr bwMode="auto">
          <a:xfrm>
            <a:off x="4943475"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6" name="Rectangle 42"/>
          <p:cNvSpPr>
            <a:spLocks noChangeArrowheads="1"/>
          </p:cNvSpPr>
          <p:nvPr/>
        </p:nvSpPr>
        <p:spPr bwMode="auto">
          <a:xfrm>
            <a:off x="4943475"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7" name="Rectangle 43"/>
          <p:cNvSpPr>
            <a:spLocks noChangeArrowheads="1"/>
          </p:cNvSpPr>
          <p:nvPr/>
        </p:nvSpPr>
        <p:spPr bwMode="auto">
          <a:xfrm>
            <a:off x="6600826"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8" name="Rectangle 44"/>
          <p:cNvSpPr>
            <a:spLocks noChangeArrowheads="1"/>
          </p:cNvSpPr>
          <p:nvPr/>
        </p:nvSpPr>
        <p:spPr bwMode="auto">
          <a:xfrm>
            <a:off x="6600825" y="5013326"/>
            <a:ext cx="287338"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9" name="Rectangle 45"/>
          <p:cNvSpPr>
            <a:spLocks noChangeArrowheads="1"/>
          </p:cNvSpPr>
          <p:nvPr/>
        </p:nvSpPr>
        <p:spPr bwMode="auto">
          <a:xfrm>
            <a:off x="6600825" y="4724401"/>
            <a:ext cx="287338"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80" name="Rectangle 46"/>
          <p:cNvSpPr>
            <a:spLocks noChangeArrowheads="1"/>
          </p:cNvSpPr>
          <p:nvPr/>
        </p:nvSpPr>
        <p:spPr bwMode="auto">
          <a:xfrm>
            <a:off x="6311900" y="4221163"/>
            <a:ext cx="287338"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81" name="Line 47"/>
          <p:cNvSpPr>
            <a:spLocks noChangeShapeType="1"/>
          </p:cNvSpPr>
          <p:nvPr/>
        </p:nvSpPr>
        <p:spPr bwMode="auto">
          <a:xfrm>
            <a:off x="4511675" y="43656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2" name="Line 48"/>
          <p:cNvSpPr>
            <a:spLocks noChangeShapeType="1"/>
          </p:cNvSpPr>
          <p:nvPr/>
        </p:nvSpPr>
        <p:spPr bwMode="auto">
          <a:xfrm>
            <a:off x="4511675" y="4724400"/>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3" name="Line 49"/>
          <p:cNvSpPr>
            <a:spLocks noChangeShapeType="1"/>
          </p:cNvSpPr>
          <p:nvPr/>
        </p:nvSpPr>
        <p:spPr bwMode="auto">
          <a:xfrm>
            <a:off x="4511675" y="50133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4" name="Line 50"/>
          <p:cNvSpPr>
            <a:spLocks noChangeShapeType="1"/>
          </p:cNvSpPr>
          <p:nvPr/>
        </p:nvSpPr>
        <p:spPr bwMode="auto">
          <a:xfrm>
            <a:off x="4511675" y="5373688"/>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5" name="Line 51"/>
          <p:cNvSpPr>
            <a:spLocks noChangeShapeType="1"/>
          </p:cNvSpPr>
          <p:nvPr/>
        </p:nvSpPr>
        <p:spPr bwMode="auto">
          <a:xfrm>
            <a:off x="6888163" y="43656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6" name="Line 52"/>
          <p:cNvSpPr>
            <a:spLocks noChangeShapeType="1"/>
          </p:cNvSpPr>
          <p:nvPr/>
        </p:nvSpPr>
        <p:spPr bwMode="auto">
          <a:xfrm>
            <a:off x="6888164" y="4724400"/>
            <a:ext cx="503237"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7" name="Line 53"/>
          <p:cNvSpPr>
            <a:spLocks noChangeShapeType="1"/>
          </p:cNvSpPr>
          <p:nvPr/>
        </p:nvSpPr>
        <p:spPr bwMode="auto">
          <a:xfrm>
            <a:off x="6888163" y="5373688"/>
            <a:ext cx="576262"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8" name="Line 54"/>
          <p:cNvSpPr>
            <a:spLocks noChangeShapeType="1"/>
          </p:cNvSpPr>
          <p:nvPr/>
        </p:nvSpPr>
        <p:spPr bwMode="auto">
          <a:xfrm>
            <a:off x="6816726" y="5013325"/>
            <a:ext cx="574675"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9" name="Freeform 55"/>
          <p:cNvSpPr>
            <a:spLocks/>
          </p:cNvSpPr>
          <p:nvPr/>
        </p:nvSpPr>
        <p:spPr bwMode="auto">
          <a:xfrm>
            <a:off x="4572000" y="4076701"/>
            <a:ext cx="323850" cy="1584325"/>
          </a:xfrm>
          <a:custGeom>
            <a:avLst/>
            <a:gdLst>
              <a:gd name="T0" fmla="*/ 2147483646 w 204"/>
              <a:gd name="T1" fmla="*/ 0 h 998"/>
              <a:gd name="T2" fmla="*/ 2147483646 w 204"/>
              <a:gd name="T3" fmla="*/ 2147483646 h 998"/>
              <a:gd name="T4" fmla="*/ 2147483646 w 204"/>
              <a:gd name="T5" fmla="*/ 2147483646 h 998"/>
              <a:gd name="T6" fmla="*/ 2147483646 w 204"/>
              <a:gd name="T7" fmla="*/ 2147483646 h 998"/>
              <a:gd name="T8" fmla="*/ 2147483646 w 204"/>
              <a:gd name="T9" fmla="*/ 2147483646 h 998"/>
              <a:gd name="T10" fmla="*/ 2147483646 w 204"/>
              <a:gd name="T11" fmla="*/ 2147483646 h 9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 h="998">
                <a:moveTo>
                  <a:pt x="144" y="0"/>
                </a:moveTo>
                <a:cubicBezTo>
                  <a:pt x="110" y="60"/>
                  <a:pt x="76" y="121"/>
                  <a:pt x="53" y="182"/>
                </a:cubicBezTo>
                <a:cubicBezTo>
                  <a:pt x="30" y="243"/>
                  <a:pt x="0" y="302"/>
                  <a:pt x="7" y="363"/>
                </a:cubicBezTo>
                <a:cubicBezTo>
                  <a:pt x="14" y="424"/>
                  <a:pt x="68" y="492"/>
                  <a:pt x="98" y="545"/>
                </a:cubicBezTo>
                <a:cubicBezTo>
                  <a:pt x="128" y="598"/>
                  <a:pt x="204" y="606"/>
                  <a:pt x="189" y="681"/>
                </a:cubicBezTo>
                <a:cubicBezTo>
                  <a:pt x="174" y="756"/>
                  <a:pt x="37" y="945"/>
                  <a:pt x="7" y="99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0" name="Freeform 57"/>
          <p:cNvSpPr>
            <a:spLocks/>
          </p:cNvSpPr>
          <p:nvPr/>
        </p:nvSpPr>
        <p:spPr bwMode="auto">
          <a:xfrm>
            <a:off x="6888164" y="4149725"/>
            <a:ext cx="396875" cy="1511300"/>
          </a:xfrm>
          <a:custGeom>
            <a:avLst/>
            <a:gdLst>
              <a:gd name="T0" fmla="*/ 2147483646 w 250"/>
              <a:gd name="T1" fmla="*/ 0 h 952"/>
              <a:gd name="T2" fmla="*/ 2147483646 w 250"/>
              <a:gd name="T3" fmla="*/ 2147483646 h 952"/>
              <a:gd name="T4" fmla="*/ 2147483646 w 250"/>
              <a:gd name="T5" fmla="*/ 2147483646 h 952"/>
              <a:gd name="T6" fmla="*/ 2147483646 w 250"/>
              <a:gd name="T7" fmla="*/ 2147483646 h 952"/>
              <a:gd name="T8" fmla="*/ 2147483646 w 250"/>
              <a:gd name="T9" fmla="*/ 2147483646 h 952"/>
              <a:gd name="T10" fmla="*/ 2147483646 w 250"/>
              <a:gd name="T11" fmla="*/ 2147483646 h 952"/>
              <a:gd name="T12" fmla="*/ 2147483646 w 250"/>
              <a:gd name="T13" fmla="*/ 2147483646 h 952"/>
              <a:gd name="T14" fmla="*/ 0 w 250"/>
              <a:gd name="T15" fmla="*/ 2147483646 h 9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0" h="952">
                <a:moveTo>
                  <a:pt x="181" y="0"/>
                </a:moveTo>
                <a:cubicBezTo>
                  <a:pt x="170" y="18"/>
                  <a:pt x="159" y="37"/>
                  <a:pt x="136" y="90"/>
                </a:cubicBezTo>
                <a:cubicBezTo>
                  <a:pt x="113" y="143"/>
                  <a:pt x="60" y="272"/>
                  <a:pt x="45" y="317"/>
                </a:cubicBezTo>
                <a:cubicBezTo>
                  <a:pt x="30" y="362"/>
                  <a:pt x="45" y="339"/>
                  <a:pt x="45" y="362"/>
                </a:cubicBezTo>
                <a:cubicBezTo>
                  <a:pt x="45" y="385"/>
                  <a:pt x="30" y="430"/>
                  <a:pt x="45" y="453"/>
                </a:cubicBezTo>
                <a:cubicBezTo>
                  <a:pt x="60" y="476"/>
                  <a:pt x="106" y="469"/>
                  <a:pt x="136" y="499"/>
                </a:cubicBezTo>
                <a:cubicBezTo>
                  <a:pt x="166" y="529"/>
                  <a:pt x="250" y="560"/>
                  <a:pt x="227" y="635"/>
                </a:cubicBezTo>
                <a:cubicBezTo>
                  <a:pt x="204" y="710"/>
                  <a:pt x="102" y="831"/>
                  <a:pt x="0" y="9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1" name="Freeform 58"/>
          <p:cNvSpPr>
            <a:spLocks/>
          </p:cNvSpPr>
          <p:nvPr/>
        </p:nvSpPr>
        <p:spPr bwMode="auto">
          <a:xfrm>
            <a:off x="2063750" y="3789363"/>
            <a:ext cx="2159000" cy="1727200"/>
          </a:xfrm>
          <a:custGeom>
            <a:avLst/>
            <a:gdLst>
              <a:gd name="T0" fmla="*/ 0 w 1360"/>
              <a:gd name="T1" fmla="*/ 2147483646 h 1088"/>
              <a:gd name="T2" fmla="*/ 2147483646 w 1360"/>
              <a:gd name="T3" fmla="*/ 2147483646 h 1088"/>
              <a:gd name="T4" fmla="*/ 2147483646 w 1360"/>
              <a:gd name="T5" fmla="*/ 2147483646 h 1088"/>
              <a:gd name="T6" fmla="*/ 2147483646 w 1360"/>
              <a:gd name="T7" fmla="*/ 2147483646 h 1088"/>
              <a:gd name="T8" fmla="*/ 2147483646 w 1360"/>
              <a:gd name="T9" fmla="*/ 2147483646 h 1088"/>
              <a:gd name="T10" fmla="*/ 2147483646 w 1360"/>
              <a:gd name="T11" fmla="*/ 0 h 10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0" h="1088">
                <a:moveTo>
                  <a:pt x="0" y="90"/>
                </a:moveTo>
                <a:cubicBezTo>
                  <a:pt x="60" y="214"/>
                  <a:pt x="120" y="339"/>
                  <a:pt x="181" y="453"/>
                </a:cubicBezTo>
                <a:cubicBezTo>
                  <a:pt x="242" y="567"/>
                  <a:pt x="257" y="673"/>
                  <a:pt x="363" y="771"/>
                </a:cubicBezTo>
                <a:cubicBezTo>
                  <a:pt x="469" y="869"/>
                  <a:pt x="688" y="1088"/>
                  <a:pt x="816" y="1043"/>
                </a:cubicBezTo>
                <a:cubicBezTo>
                  <a:pt x="944" y="998"/>
                  <a:pt x="1043" y="672"/>
                  <a:pt x="1134" y="498"/>
                </a:cubicBezTo>
                <a:cubicBezTo>
                  <a:pt x="1225" y="324"/>
                  <a:pt x="1292" y="162"/>
                  <a:pt x="1360"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2" name="Freeform 59"/>
          <p:cNvSpPr>
            <a:spLocks/>
          </p:cNvSpPr>
          <p:nvPr/>
        </p:nvSpPr>
        <p:spPr bwMode="auto">
          <a:xfrm>
            <a:off x="4800601" y="3933825"/>
            <a:ext cx="1812925" cy="1631950"/>
          </a:xfrm>
          <a:custGeom>
            <a:avLst/>
            <a:gdLst>
              <a:gd name="T0" fmla="*/ 0 w 1142"/>
              <a:gd name="T1" fmla="*/ 2147483646 h 1028"/>
              <a:gd name="T2" fmla="*/ 2147483646 w 1142"/>
              <a:gd name="T3" fmla="*/ 2147483646 h 1028"/>
              <a:gd name="T4" fmla="*/ 2147483646 w 1142"/>
              <a:gd name="T5" fmla="*/ 2147483646 h 1028"/>
              <a:gd name="T6" fmla="*/ 2147483646 w 1142"/>
              <a:gd name="T7" fmla="*/ 2147483646 h 1028"/>
              <a:gd name="T8" fmla="*/ 2147483646 w 1142"/>
              <a:gd name="T9" fmla="*/ 2147483646 h 1028"/>
              <a:gd name="T10" fmla="*/ 2147483646 w 1142"/>
              <a:gd name="T11" fmla="*/ 2147483646 h 1028"/>
              <a:gd name="T12" fmla="*/ 2147483646 w 1142"/>
              <a:gd name="T13" fmla="*/ 2147483646 h 10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42" h="1028">
                <a:moveTo>
                  <a:pt x="0" y="159"/>
                </a:moveTo>
                <a:cubicBezTo>
                  <a:pt x="23" y="242"/>
                  <a:pt x="46" y="325"/>
                  <a:pt x="91" y="431"/>
                </a:cubicBezTo>
                <a:cubicBezTo>
                  <a:pt x="136" y="537"/>
                  <a:pt x="204" y="696"/>
                  <a:pt x="272" y="794"/>
                </a:cubicBezTo>
                <a:cubicBezTo>
                  <a:pt x="340" y="892"/>
                  <a:pt x="416" y="1028"/>
                  <a:pt x="499" y="1020"/>
                </a:cubicBezTo>
                <a:cubicBezTo>
                  <a:pt x="582" y="1012"/>
                  <a:pt x="673" y="899"/>
                  <a:pt x="771" y="748"/>
                </a:cubicBezTo>
                <a:cubicBezTo>
                  <a:pt x="869" y="597"/>
                  <a:pt x="1036" y="226"/>
                  <a:pt x="1089" y="113"/>
                </a:cubicBezTo>
                <a:cubicBezTo>
                  <a:pt x="1142" y="0"/>
                  <a:pt x="1115" y="34"/>
                  <a:pt x="1089" y="6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3" name="Freeform 60"/>
          <p:cNvSpPr>
            <a:spLocks/>
          </p:cNvSpPr>
          <p:nvPr/>
        </p:nvSpPr>
        <p:spPr bwMode="auto">
          <a:xfrm>
            <a:off x="7319964" y="3789364"/>
            <a:ext cx="1728787" cy="1811337"/>
          </a:xfrm>
          <a:custGeom>
            <a:avLst/>
            <a:gdLst>
              <a:gd name="T0" fmla="*/ 0 w 1225"/>
              <a:gd name="T1" fmla="*/ 2147483646 h 1141"/>
              <a:gd name="T2" fmla="*/ 2147483646 w 1225"/>
              <a:gd name="T3" fmla="*/ 2147483646 h 1141"/>
              <a:gd name="T4" fmla="*/ 2147483646 w 1225"/>
              <a:gd name="T5" fmla="*/ 2147483646 h 1141"/>
              <a:gd name="T6" fmla="*/ 2147483646 w 1225"/>
              <a:gd name="T7" fmla="*/ 2147483646 h 1141"/>
              <a:gd name="T8" fmla="*/ 2147483646 w 1225"/>
              <a:gd name="T9" fmla="*/ 2147483646 h 1141"/>
              <a:gd name="T10" fmla="*/ 2147483646 w 1225"/>
              <a:gd name="T11" fmla="*/ 0 h 11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5" h="1141">
                <a:moveTo>
                  <a:pt x="0" y="136"/>
                </a:moveTo>
                <a:cubicBezTo>
                  <a:pt x="23" y="276"/>
                  <a:pt x="46" y="416"/>
                  <a:pt x="91" y="544"/>
                </a:cubicBezTo>
                <a:cubicBezTo>
                  <a:pt x="136" y="672"/>
                  <a:pt x="197" y="816"/>
                  <a:pt x="272" y="907"/>
                </a:cubicBezTo>
                <a:cubicBezTo>
                  <a:pt x="347" y="998"/>
                  <a:pt x="423" y="1141"/>
                  <a:pt x="544" y="1088"/>
                </a:cubicBezTo>
                <a:cubicBezTo>
                  <a:pt x="665" y="1035"/>
                  <a:pt x="885" y="770"/>
                  <a:pt x="998" y="589"/>
                </a:cubicBezTo>
                <a:cubicBezTo>
                  <a:pt x="1111" y="408"/>
                  <a:pt x="1187" y="98"/>
                  <a:pt x="1225"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4" name="Rectangle 61"/>
          <p:cNvSpPr>
            <a:spLocks noChangeArrowheads="1"/>
          </p:cNvSpPr>
          <p:nvPr/>
        </p:nvSpPr>
        <p:spPr bwMode="auto">
          <a:xfrm>
            <a:off x="8328026" y="5373688"/>
            <a:ext cx="360363"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5" name="Rectangle 62"/>
          <p:cNvSpPr>
            <a:spLocks noChangeArrowheads="1"/>
          </p:cNvSpPr>
          <p:nvPr/>
        </p:nvSpPr>
        <p:spPr bwMode="auto">
          <a:xfrm>
            <a:off x="5808664" y="5300663"/>
            <a:ext cx="503237"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6" name="Rectangle 63"/>
          <p:cNvSpPr>
            <a:spLocks noChangeArrowheads="1"/>
          </p:cNvSpPr>
          <p:nvPr/>
        </p:nvSpPr>
        <p:spPr bwMode="auto">
          <a:xfrm>
            <a:off x="3359151" y="5373688"/>
            <a:ext cx="5048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7" name="Text Box 64"/>
          <p:cNvSpPr txBox="1">
            <a:spLocks noChangeArrowheads="1"/>
          </p:cNvSpPr>
          <p:nvPr/>
        </p:nvSpPr>
        <p:spPr bwMode="auto">
          <a:xfrm>
            <a:off x="8040688"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98" name="Text Box 65"/>
          <p:cNvSpPr txBox="1">
            <a:spLocks noChangeArrowheads="1"/>
          </p:cNvSpPr>
          <p:nvPr/>
        </p:nvSpPr>
        <p:spPr bwMode="auto">
          <a:xfrm>
            <a:off x="4872038"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99" name="Text Box 66"/>
          <p:cNvSpPr txBox="1">
            <a:spLocks noChangeArrowheads="1"/>
          </p:cNvSpPr>
          <p:nvPr/>
        </p:nvSpPr>
        <p:spPr bwMode="auto">
          <a:xfrm>
            <a:off x="2424113"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800" name="Text Box 67"/>
          <p:cNvSpPr txBox="1">
            <a:spLocks noChangeArrowheads="1"/>
          </p:cNvSpPr>
          <p:nvPr/>
        </p:nvSpPr>
        <p:spPr bwMode="auto">
          <a:xfrm>
            <a:off x="7391400" y="400526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1" name="Text Box 68"/>
          <p:cNvSpPr txBox="1">
            <a:spLocks noChangeArrowheads="1"/>
          </p:cNvSpPr>
          <p:nvPr/>
        </p:nvSpPr>
        <p:spPr bwMode="auto">
          <a:xfrm>
            <a:off x="5087938" y="39338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2" name="Text Box 69"/>
          <p:cNvSpPr txBox="1">
            <a:spLocks noChangeArrowheads="1"/>
          </p:cNvSpPr>
          <p:nvPr/>
        </p:nvSpPr>
        <p:spPr bwMode="auto">
          <a:xfrm>
            <a:off x="2782888" y="39338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3" name="Text Box 70"/>
          <p:cNvSpPr txBox="1">
            <a:spLocks noChangeArrowheads="1"/>
          </p:cNvSpPr>
          <p:nvPr/>
        </p:nvSpPr>
        <p:spPr bwMode="auto">
          <a:xfrm>
            <a:off x="2116138" y="65088"/>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a:t>
            </a:r>
            <a:r>
              <a:rPr lang="en-US" altLang="zh-CN" sz="2400" b="1">
                <a:solidFill>
                  <a:srgbClr val="0000CC"/>
                </a:solidFill>
                <a:ea typeface="华文中宋" pitchFamily="2" charset="-122"/>
              </a:rPr>
              <a:t>3</a:t>
            </a:r>
            <a:r>
              <a:rPr lang="zh-CN" altLang="en-US" sz="2400" b="1">
                <a:solidFill>
                  <a:srgbClr val="0000CC"/>
                </a:solidFill>
                <a:ea typeface="华文中宋" pitchFamily="2" charset="-122"/>
              </a:rPr>
              <a:t>）亮场与暗场</a:t>
            </a:r>
            <a:endParaRPr lang="en-US" altLang="zh-CN" sz="2400" b="1">
              <a:solidFill>
                <a:srgbClr val="0000CC"/>
              </a:solidFill>
              <a:ea typeface="华文中宋" pitchFamily="2" charset="-122"/>
            </a:endParaRPr>
          </a:p>
        </p:txBody>
      </p:sp>
    </p:spTree>
    <p:extLst>
      <p:ext uri="{BB962C8B-B14F-4D97-AF65-F5344CB8AC3E}">
        <p14:creationId xmlns:p14="http://schemas.microsoft.com/office/powerpoint/2010/main" val="9605993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0" name="Rectangle 32"/>
          <p:cNvSpPr>
            <a:spLocks noChangeArrowheads="1"/>
          </p:cNvSpPr>
          <p:nvPr/>
        </p:nvSpPr>
        <p:spPr bwMode="auto">
          <a:xfrm>
            <a:off x="3752850" y="2272724"/>
            <a:ext cx="144462"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1" name="Rectangle 33"/>
          <p:cNvSpPr>
            <a:spLocks noChangeArrowheads="1"/>
          </p:cNvSpPr>
          <p:nvPr/>
        </p:nvSpPr>
        <p:spPr bwMode="auto">
          <a:xfrm>
            <a:off x="3752851" y="256006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2" name="Rectangle 34"/>
          <p:cNvSpPr>
            <a:spLocks noChangeArrowheads="1"/>
          </p:cNvSpPr>
          <p:nvPr/>
        </p:nvSpPr>
        <p:spPr bwMode="auto">
          <a:xfrm>
            <a:off x="3752851" y="2847400"/>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3" name="Rectangle 35"/>
          <p:cNvSpPr>
            <a:spLocks noChangeArrowheads="1"/>
          </p:cNvSpPr>
          <p:nvPr/>
        </p:nvSpPr>
        <p:spPr bwMode="auto">
          <a:xfrm>
            <a:off x="3752851" y="313632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4" name="Rectangle 36"/>
          <p:cNvSpPr>
            <a:spLocks noChangeArrowheads="1"/>
          </p:cNvSpPr>
          <p:nvPr/>
        </p:nvSpPr>
        <p:spPr bwMode="auto">
          <a:xfrm>
            <a:off x="3752850" y="3423662"/>
            <a:ext cx="144462"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5" name="Rectangle 37"/>
          <p:cNvSpPr>
            <a:spLocks noChangeArrowheads="1"/>
          </p:cNvSpPr>
          <p:nvPr/>
        </p:nvSpPr>
        <p:spPr bwMode="auto">
          <a:xfrm>
            <a:off x="3752851" y="37125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6" name="Rectangle 38"/>
          <p:cNvSpPr>
            <a:spLocks noChangeArrowheads="1"/>
          </p:cNvSpPr>
          <p:nvPr/>
        </p:nvSpPr>
        <p:spPr bwMode="auto">
          <a:xfrm>
            <a:off x="3752851" y="2272724"/>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7" name="Rectangle 39"/>
          <p:cNvSpPr>
            <a:spLocks noChangeArrowheads="1"/>
          </p:cNvSpPr>
          <p:nvPr/>
        </p:nvSpPr>
        <p:spPr bwMode="auto">
          <a:xfrm>
            <a:off x="3752850" y="2272724"/>
            <a:ext cx="144462"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8" name="Rectangle 40"/>
          <p:cNvSpPr>
            <a:spLocks noChangeArrowheads="1"/>
          </p:cNvSpPr>
          <p:nvPr/>
        </p:nvSpPr>
        <p:spPr bwMode="auto">
          <a:xfrm>
            <a:off x="3752851" y="256006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9" name="Rectangle 41"/>
          <p:cNvSpPr>
            <a:spLocks noChangeArrowheads="1"/>
          </p:cNvSpPr>
          <p:nvPr/>
        </p:nvSpPr>
        <p:spPr bwMode="auto">
          <a:xfrm>
            <a:off x="3752851" y="2847400"/>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0" name="Rectangle 42"/>
          <p:cNvSpPr>
            <a:spLocks noChangeArrowheads="1"/>
          </p:cNvSpPr>
          <p:nvPr/>
        </p:nvSpPr>
        <p:spPr bwMode="auto">
          <a:xfrm>
            <a:off x="3752851" y="313632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1" name="Rectangle 43"/>
          <p:cNvSpPr>
            <a:spLocks noChangeArrowheads="1"/>
          </p:cNvSpPr>
          <p:nvPr/>
        </p:nvSpPr>
        <p:spPr bwMode="auto">
          <a:xfrm>
            <a:off x="3752850" y="3423662"/>
            <a:ext cx="144462"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2" name="Rectangle 44"/>
          <p:cNvSpPr>
            <a:spLocks noChangeArrowheads="1"/>
          </p:cNvSpPr>
          <p:nvPr/>
        </p:nvSpPr>
        <p:spPr bwMode="auto">
          <a:xfrm>
            <a:off x="3752851" y="37125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3" name="Rectangle 45"/>
          <p:cNvSpPr>
            <a:spLocks noChangeArrowheads="1"/>
          </p:cNvSpPr>
          <p:nvPr/>
        </p:nvSpPr>
        <p:spPr bwMode="auto">
          <a:xfrm>
            <a:off x="3752851" y="2272724"/>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4" name="Rectangle 48"/>
          <p:cNvSpPr>
            <a:spLocks noChangeArrowheads="1"/>
          </p:cNvSpPr>
          <p:nvPr/>
        </p:nvSpPr>
        <p:spPr bwMode="auto">
          <a:xfrm>
            <a:off x="4040188" y="2274311"/>
            <a:ext cx="144463"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5" name="Rectangle 49"/>
          <p:cNvSpPr>
            <a:spLocks noChangeArrowheads="1"/>
          </p:cNvSpPr>
          <p:nvPr/>
        </p:nvSpPr>
        <p:spPr bwMode="auto">
          <a:xfrm>
            <a:off x="4040188" y="2561649"/>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6" name="Rectangle 50"/>
          <p:cNvSpPr>
            <a:spLocks noChangeArrowheads="1"/>
          </p:cNvSpPr>
          <p:nvPr/>
        </p:nvSpPr>
        <p:spPr bwMode="auto">
          <a:xfrm>
            <a:off x="4040188" y="28489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7" name="Rectangle 51"/>
          <p:cNvSpPr>
            <a:spLocks noChangeArrowheads="1"/>
          </p:cNvSpPr>
          <p:nvPr/>
        </p:nvSpPr>
        <p:spPr bwMode="auto">
          <a:xfrm>
            <a:off x="4040188" y="3137912"/>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8" name="Rectangle 52"/>
          <p:cNvSpPr>
            <a:spLocks noChangeArrowheads="1"/>
          </p:cNvSpPr>
          <p:nvPr/>
        </p:nvSpPr>
        <p:spPr bwMode="auto">
          <a:xfrm>
            <a:off x="4040188" y="3425249"/>
            <a:ext cx="144463"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9" name="Rectangle 53"/>
          <p:cNvSpPr>
            <a:spLocks noChangeArrowheads="1"/>
          </p:cNvSpPr>
          <p:nvPr/>
        </p:nvSpPr>
        <p:spPr bwMode="auto">
          <a:xfrm>
            <a:off x="4040188" y="371417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0" name="Rectangle 54"/>
          <p:cNvSpPr>
            <a:spLocks noChangeArrowheads="1"/>
          </p:cNvSpPr>
          <p:nvPr/>
        </p:nvSpPr>
        <p:spPr bwMode="auto">
          <a:xfrm>
            <a:off x="4040188" y="227431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1" name="Rectangle 55"/>
          <p:cNvSpPr>
            <a:spLocks noChangeArrowheads="1"/>
          </p:cNvSpPr>
          <p:nvPr/>
        </p:nvSpPr>
        <p:spPr bwMode="auto">
          <a:xfrm>
            <a:off x="4040188" y="2274311"/>
            <a:ext cx="144463"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2" name="Rectangle 56"/>
          <p:cNvSpPr>
            <a:spLocks noChangeArrowheads="1"/>
          </p:cNvSpPr>
          <p:nvPr/>
        </p:nvSpPr>
        <p:spPr bwMode="auto">
          <a:xfrm>
            <a:off x="4040188" y="2561649"/>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3" name="Rectangle 58"/>
          <p:cNvSpPr>
            <a:spLocks noChangeArrowheads="1"/>
          </p:cNvSpPr>
          <p:nvPr/>
        </p:nvSpPr>
        <p:spPr bwMode="auto">
          <a:xfrm>
            <a:off x="4040188" y="3137912"/>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4" name="Rectangle 59"/>
          <p:cNvSpPr>
            <a:spLocks noChangeArrowheads="1"/>
          </p:cNvSpPr>
          <p:nvPr/>
        </p:nvSpPr>
        <p:spPr bwMode="auto">
          <a:xfrm>
            <a:off x="4040188" y="3425249"/>
            <a:ext cx="144463"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5" name="Rectangle 60"/>
          <p:cNvSpPr>
            <a:spLocks noChangeArrowheads="1"/>
          </p:cNvSpPr>
          <p:nvPr/>
        </p:nvSpPr>
        <p:spPr bwMode="auto">
          <a:xfrm>
            <a:off x="4040188" y="371417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6" name="Rectangle 61"/>
          <p:cNvSpPr>
            <a:spLocks noChangeArrowheads="1"/>
          </p:cNvSpPr>
          <p:nvPr/>
        </p:nvSpPr>
        <p:spPr bwMode="auto">
          <a:xfrm>
            <a:off x="4040188" y="227431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7" name="Rectangle 62"/>
          <p:cNvSpPr>
            <a:spLocks noChangeArrowheads="1"/>
          </p:cNvSpPr>
          <p:nvPr/>
        </p:nvSpPr>
        <p:spPr bwMode="auto">
          <a:xfrm>
            <a:off x="4329113" y="2488624"/>
            <a:ext cx="358775" cy="1079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8" name="Rectangle 63"/>
          <p:cNvSpPr>
            <a:spLocks noChangeArrowheads="1"/>
          </p:cNvSpPr>
          <p:nvPr/>
        </p:nvSpPr>
        <p:spPr bwMode="auto">
          <a:xfrm>
            <a:off x="3176588" y="2488624"/>
            <a:ext cx="358775" cy="1079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9" name="Line 64"/>
          <p:cNvSpPr>
            <a:spLocks noChangeShapeType="1"/>
          </p:cNvSpPr>
          <p:nvPr/>
        </p:nvSpPr>
        <p:spPr bwMode="auto">
          <a:xfrm>
            <a:off x="2889251" y="3064886"/>
            <a:ext cx="57467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0" name="Line 65"/>
          <p:cNvSpPr>
            <a:spLocks noChangeShapeType="1"/>
          </p:cNvSpPr>
          <p:nvPr/>
        </p:nvSpPr>
        <p:spPr bwMode="auto">
          <a:xfrm>
            <a:off x="4400550" y="3064886"/>
            <a:ext cx="5762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1" name="Text Box 66"/>
          <p:cNvSpPr txBox="1">
            <a:spLocks noChangeArrowheads="1"/>
          </p:cNvSpPr>
          <p:nvPr/>
        </p:nvSpPr>
        <p:spPr bwMode="auto">
          <a:xfrm>
            <a:off x="3681412" y="3895149"/>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光栅</a:t>
            </a:r>
          </a:p>
        </p:txBody>
      </p:sp>
      <p:sp>
        <p:nvSpPr>
          <p:cNvPr id="27702" name="Line 68"/>
          <p:cNvSpPr>
            <a:spLocks noChangeShapeType="1"/>
          </p:cNvSpPr>
          <p:nvPr/>
        </p:nvSpPr>
        <p:spPr bwMode="auto">
          <a:xfrm flipV="1">
            <a:off x="3824287" y="1840925"/>
            <a:ext cx="0" cy="28733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3" name="Text Box 71"/>
          <p:cNvSpPr txBox="1">
            <a:spLocks noChangeArrowheads="1"/>
          </p:cNvSpPr>
          <p:nvPr/>
        </p:nvSpPr>
        <p:spPr bwMode="auto">
          <a:xfrm>
            <a:off x="3463925" y="1480561"/>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移动</a:t>
            </a:r>
          </a:p>
        </p:txBody>
      </p:sp>
      <p:sp>
        <p:nvSpPr>
          <p:cNvPr id="27704" name="Rectangle 72"/>
          <p:cNvSpPr>
            <a:spLocks noChangeArrowheads="1"/>
          </p:cNvSpPr>
          <p:nvPr/>
        </p:nvSpPr>
        <p:spPr bwMode="auto">
          <a:xfrm>
            <a:off x="5121276" y="2993449"/>
            <a:ext cx="3743325" cy="12684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705" name="Line 73"/>
          <p:cNvSpPr>
            <a:spLocks noChangeShapeType="1"/>
          </p:cNvSpPr>
          <p:nvPr/>
        </p:nvSpPr>
        <p:spPr bwMode="auto">
          <a:xfrm>
            <a:off x="5624512" y="2848987"/>
            <a:ext cx="0" cy="119697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6" name="Line 75"/>
          <p:cNvSpPr>
            <a:spLocks noChangeShapeType="1"/>
          </p:cNvSpPr>
          <p:nvPr/>
        </p:nvSpPr>
        <p:spPr bwMode="auto">
          <a:xfrm flipV="1">
            <a:off x="5624512" y="4001511"/>
            <a:ext cx="2520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7" name="Text Box 76"/>
          <p:cNvSpPr txBox="1">
            <a:spLocks noChangeArrowheads="1"/>
          </p:cNvSpPr>
          <p:nvPr/>
        </p:nvSpPr>
        <p:spPr bwMode="auto">
          <a:xfrm>
            <a:off x="7993062" y="3920549"/>
            <a:ext cx="1403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光栅相对位移</a:t>
            </a:r>
          </a:p>
        </p:txBody>
      </p:sp>
      <p:sp>
        <p:nvSpPr>
          <p:cNvPr id="27708" name="Text Box 77"/>
          <p:cNvSpPr txBox="1">
            <a:spLocks noChangeArrowheads="1"/>
          </p:cNvSpPr>
          <p:nvPr/>
        </p:nvSpPr>
        <p:spPr bwMode="auto">
          <a:xfrm>
            <a:off x="4760912" y="3137911"/>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透光强</a:t>
            </a:r>
          </a:p>
        </p:txBody>
      </p:sp>
      <p:sp>
        <p:nvSpPr>
          <p:cNvPr id="27709" name="Freeform 80"/>
          <p:cNvSpPr>
            <a:spLocks/>
          </p:cNvSpPr>
          <p:nvPr/>
        </p:nvSpPr>
        <p:spPr bwMode="auto">
          <a:xfrm>
            <a:off x="5624512" y="3101400"/>
            <a:ext cx="2520950" cy="923925"/>
          </a:xfrm>
          <a:custGeom>
            <a:avLst/>
            <a:gdLst>
              <a:gd name="T0" fmla="*/ 0 w 1588"/>
              <a:gd name="T1" fmla="*/ 2147483646 h 582"/>
              <a:gd name="T2" fmla="*/ 2147483646 w 1588"/>
              <a:gd name="T3" fmla="*/ 2147483646 h 582"/>
              <a:gd name="T4" fmla="*/ 2147483646 w 1588"/>
              <a:gd name="T5" fmla="*/ 2147483646 h 582"/>
              <a:gd name="T6" fmla="*/ 2147483646 w 1588"/>
              <a:gd name="T7" fmla="*/ 2147483646 h 582"/>
              <a:gd name="T8" fmla="*/ 2147483646 w 1588"/>
              <a:gd name="T9" fmla="*/ 2147483646 h 582"/>
              <a:gd name="T10" fmla="*/ 2147483646 w 1588"/>
              <a:gd name="T11" fmla="*/ 2147483646 h 582"/>
              <a:gd name="T12" fmla="*/ 2147483646 w 1588"/>
              <a:gd name="T13" fmla="*/ 2147483646 h 582"/>
              <a:gd name="T14" fmla="*/ 2147483646 w 1588"/>
              <a:gd name="T15" fmla="*/ 2147483646 h 582"/>
              <a:gd name="T16" fmla="*/ 2147483646 w 1588"/>
              <a:gd name="T17" fmla="*/ 2147483646 h 582"/>
              <a:gd name="T18" fmla="*/ 2147483646 w 1588"/>
              <a:gd name="T19" fmla="*/ 2147483646 h 582"/>
              <a:gd name="T20" fmla="*/ 2147483646 w 1588"/>
              <a:gd name="T21" fmla="*/ 2147483646 h 582"/>
              <a:gd name="T22" fmla="*/ 2147483646 w 1588"/>
              <a:gd name="T23" fmla="*/ 2147483646 h 582"/>
              <a:gd name="T24" fmla="*/ 2147483646 w 1588"/>
              <a:gd name="T25" fmla="*/ 2147483646 h 582"/>
              <a:gd name="T26" fmla="*/ 2147483646 w 1588"/>
              <a:gd name="T27" fmla="*/ 2147483646 h 582"/>
              <a:gd name="T28" fmla="*/ 2147483646 w 1588"/>
              <a:gd name="T29" fmla="*/ 2147483646 h 582"/>
              <a:gd name="T30" fmla="*/ 2147483646 w 1588"/>
              <a:gd name="T31" fmla="*/ 2147483646 h 582"/>
              <a:gd name="T32" fmla="*/ 2147483646 w 1588"/>
              <a:gd name="T33" fmla="*/ 2147483646 h 582"/>
              <a:gd name="T34" fmla="*/ 2147483646 w 1588"/>
              <a:gd name="T35" fmla="*/ 2147483646 h 5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88" h="582">
                <a:moveTo>
                  <a:pt x="0" y="23"/>
                </a:moveTo>
                <a:cubicBezTo>
                  <a:pt x="30" y="45"/>
                  <a:pt x="61" y="68"/>
                  <a:pt x="91" y="113"/>
                </a:cubicBezTo>
                <a:cubicBezTo>
                  <a:pt x="121" y="158"/>
                  <a:pt x="152" y="235"/>
                  <a:pt x="182" y="295"/>
                </a:cubicBezTo>
                <a:cubicBezTo>
                  <a:pt x="212" y="355"/>
                  <a:pt x="242" y="431"/>
                  <a:pt x="272" y="476"/>
                </a:cubicBezTo>
                <a:cubicBezTo>
                  <a:pt x="302" y="521"/>
                  <a:pt x="333" y="574"/>
                  <a:pt x="363" y="567"/>
                </a:cubicBezTo>
                <a:cubicBezTo>
                  <a:pt x="393" y="560"/>
                  <a:pt x="424" y="499"/>
                  <a:pt x="454" y="431"/>
                </a:cubicBezTo>
                <a:cubicBezTo>
                  <a:pt x="484" y="363"/>
                  <a:pt x="515" y="227"/>
                  <a:pt x="545" y="159"/>
                </a:cubicBezTo>
                <a:cubicBezTo>
                  <a:pt x="575" y="91"/>
                  <a:pt x="605" y="8"/>
                  <a:pt x="635" y="23"/>
                </a:cubicBezTo>
                <a:cubicBezTo>
                  <a:pt x="665" y="38"/>
                  <a:pt x="696" y="173"/>
                  <a:pt x="726" y="249"/>
                </a:cubicBezTo>
                <a:cubicBezTo>
                  <a:pt x="756" y="325"/>
                  <a:pt x="787" y="423"/>
                  <a:pt x="817" y="476"/>
                </a:cubicBezTo>
                <a:cubicBezTo>
                  <a:pt x="847" y="529"/>
                  <a:pt x="877" y="574"/>
                  <a:pt x="907" y="567"/>
                </a:cubicBezTo>
                <a:cubicBezTo>
                  <a:pt x="937" y="560"/>
                  <a:pt x="968" y="499"/>
                  <a:pt x="998" y="431"/>
                </a:cubicBezTo>
                <a:cubicBezTo>
                  <a:pt x="1028" y="363"/>
                  <a:pt x="1059" y="227"/>
                  <a:pt x="1089" y="159"/>
                </a:cubicBezTo>
                <a:cubicBezTo>
                  <a:pt x="1119" y="91"/>
                  <a:pt x="1142" y="0"/>
                  <a:pt x="1180" y="23"/>
                </a:cubicBezTo>
                <a:cubicBezTo>
                  <a:pt x="1218" y="46"/>
                  <a:pt x="1278" y="219"/>
                  <a:pt x="1316" y="295"/>
                </a:cubicBezTo>
                <a:cubicBezTo>
                  <a:pt x="1354" y="371"/>
                  <a:pt x="1376" y="431"/>
                  <a:pt x="1406" y="476"/>
                </a:cubicBezTo>
                <a:cubicBezTo>
                  <a:pt x="1436" y="521"/>
                  <a:pt x="1467" y="582"/>
                  <a:pt x="1497" y="567"/>
                </a:cubicBezTo>
                <a:cubicBezTo>
                  <a:pt x="1527" y="552"/>
                  <a:pt x="1581" y="415"/>
                  <a:pt x="1588" y="385"/>
                </a:cubicBezTo>
              </a:path>
            </a:pathLst>
          </a:cu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0" name="文本框 1"/>
          <p:cNvSpPr txBox="1">
            <a:spLocks noChangeArrowheads="1"/>
          </p:cNvSpPr>
          <p:nvPr/>
        </p:nvSpPr>
        <p:spPr bwMode="auto">
          <a:xfrm>
            <a:off x="3131822" y="2464811"/>
            <a:ext cx="492443" cy="59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a:solidFill>
                  <a:srgbClr val="0000CC"/>
                </a:solidFill>
              </a:rPr>
              <a:t>光纤</a:t>
            </a:r>
          </a:p>
        </p:txBody>
      </p:sp>
      <p:sp>
        <p:nvSpPr>
          <p:cNvPr id="27721" name="文本框 74"/>
          <p:cNvSpPr txBox="1">
            <a:spLocks noChangeArrowheads="1"/>
          </p:cNvSpPr>
          <p:nvPr/>
        </p:nvSpPr>
        <p:spPr bwMode="auto">
          <a:xfrm>
            <a:off x="4246246" y="2517199"/>
            <a:ext cx="492443" cy="59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a:solidFill>
                  <a:srgbClr val="0000CC"/>
                </a:solidFill>
              </a:rPr>
              <a:t>光纤</a:t>
            </a:r>
          </a:p>
        </p:txBody>
      </p:sp>
    </p:spTree>
    <p:extLst>
      <p:ext uri="{BB962C8B-B14F-4D97-AF65-F5344CB8AC3E}">
        <p14:creationId xmlns:p14="http://schemas.microsoft.com/office/powerpoint/2010/main" val="32000078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2640014" y="981075"/>
            <a:ext cx="7272337"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FF0000"/>
                </a:solidFill>
                <a:latin typeface="华文中宋" pitchFamily="2" charset="-122"/>
                <a:ea typeface="华文中宋" pitchFamily="2" charset="-122"/>
              </a:rPr>
              <a:t>2.</a:t>
            </a:r>
            <a:r>
              <a:rPr lang="zh-CN" altLang="en-US" sz="2800" b="1">
                <a:solidFill>
                  <a:srgbClr val="FF0000"/>
                </a:solidFill>
                <a:latin typeface="华文中宋" pitchFamily="2" charset="-122"/>
                <a:ea typeface="华文中宋" pitchFamily="2" charset="-122"/>
              </a:rPr>
              <a:t>相位调制传感器</a:t>
            </a:r>
          </a:p>
          <a:p>
            <a:pPr eaLnBrk="1" hangingPunct="1">
              <a:spcBef>
                <a:spcPct val="0"/>
              </a:spcBef>
              <a:buFontTx/>
              <a:buNone/>
            </a:pPr>
            <a:endParaRPr lang="zh-CN" altLang="en-US" sz="2800" b="1">
              <a:latin typeface="Tahoma" pitchFamily="34" charset="0"/>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原理</a:t>
            </a:r>
            <a:r>
              <a:rPr lang="en-US" altLang="zh-CN" sz="2400" b="1">
                <a:solidFill>
                  <a:srgbClr val="0000CC"/>
                </a:solidFill>
                <a:latin typeface="华文中宋" pitchFamily="2" charset="-122"/>
                <a:ea typeface="华文中宋" pitchFamily="2" charset="-122"/>
              </a:rPr>
              <a:t>: </a:t>
            </a:r>
          </a:p>
          <a:p>
            <a:pPr eaLnBrk="1" hangingPunct="1">
              <a:spcBef>
                <a:spcPct val="0"/>
              </a:spcBef>
              <a:buFontTx/>
              <a:buNone/>
            </a:pPr>
            <a:r>
              <a:rPr lang="en-US" altLang="zh-CN" sz="2400" b="1">
                <a:solidFill>
                  <a:srgbClr val="0000CC"/>
                </a:solidFill>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由于外部被测量的作用使光纤内传播的</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光波发生相位变化</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利用干涉测量技术</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将相位</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变化变换为振幅变化</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通过光电探测器进行检</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测</a:t>
            </a:r>
            <a:r>
              <a:rPr lang="en-US" altLang="zh-CN" sz="2400" b="1">
                <a:solidFill>
                  <a:srgbClr val="0000CC"/>
                </a:solidFill>
                <a:latin typeface="华文中宋" pitchFamily="2" charset="-122"/>
                <a:ea typeface="华文中宋" pitchFamily="2" charset="-122"/>
              </a:rPr>
              <a:t>.</a:t>
            </a:r>
          </a:p>
        </p:txBody>
      </p:sp>
    </p:spTree>
    <p:extLst>
      <p:ext uri="{BB962C8B-B14F-4D97-AF65-F5344CB8AC3E}">
        <p14:creationId xmlns:p14="http://schemas.microsoft.com/office/powerpoint/2010/main" val="34645687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Grp="1" noChangeAspect="1"/>
          </p:cNvGraphicFramePr>
          <p:nvPr>
            <p:ph idx="4294967295"/>
          </p:nvPr>
        </p:nvGraphicFramePr>
        <p:xfrm>
          <a:off x="2063751" y="1341439"/>
          <a:ext cx="6938963" cy="3925887"/>
        </p:xfrm>
        <a:graphic>
          <a:graphicData uri="http://schemas.openxmlformats.org/presentationml/2006/ole">
            <mc:AlternateContent xmlns:mc="http://schemas.openxmlformats.org/markup-compatibility/2006">
              <mc:Choice xmlns:v="urn:schemas-microsoft-com:vml" Requires="v">
                <p:oleObj spid="_x0000_s132098" name="VISIO" r:id="rId3" imgW="2339340" imgH="1272540" progId="Visio.Drawing.4">
                  <p:embed/>
                </p:oleObj>
              </mc:Choice>
              <mc:Fallback>
                <p:oleObj name="VISIO" r:id="rId3" imgW="2339340" imgH="127254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1341439"/>
                        <a:ext cx="6938963" cy="392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5" name="Rectangle 3"/>
          <p:cNvSpPr>
            <a:spLocks noChangeArrowheads="1"/>
          </p:cNvSpPr>
          <p:nvPr/>
        </p:nvSpPr>
        <p:spPr bwMode="auto">
          <a:xfrm>
            <a:off x="2351089" y="836613"/>
            <a:ext cx="2827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000" b="1">
                <a:solidFill>
                  <a:srgbClr val="0000CC"/>
                </a:solidFill>
                <a:latin typeface="Tahoma" pitchFamily="34" charset="0"/>
              </a:rPr>
              <a:t>(1)</a:t>
            </a:r>
            <a:r>
              <a:rPr kumimoji="1" lang="zh-CN" altLang="en-US" sz="2400" b="1">
                <a:solidFill>
                  <a:srgbClr val="0000CC"/>
                </a:solidFill>
                <a:latin typeface="Tahoma" pitchFamily="34" charset="0"/>
              </a:rPr>
              <a:t>迈克尔逊干涉仪</a:t>
            </a:r>
            <a:r>
              <a:rPr kumimoji="1" lang="zh-CN" altLang="en-US" sz="2800" b="1">
                <a:latin typeface="Tahoma" pitchFamily="34" charset="0"/>
              </a:rPr>
              <a:t> </a:t>
            </a:r>
          </a:p>
        </p:txBody>
      </p:sp>
      <p:sp>
        <p:nvSpPr>
          <p:cNvPr id="33796" name="Line 4"/>
          <p:cNvSpPr>
            <a:spLocks noChangeShapeType="1"/>
          </p:cNvSpPr>
          <p:nvPr/>
        </p:nvSpPr>
        <p:spPr bwMode="auto">
          <a:xfrm>
            <a:off x="3575050" y="3500438"/>
            <a:ext cx="208915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97" name="Line 5"/>
          <p:cNvSpPr>
            <a:spLocks noChangeShapeType="1"/>
          </p:cNvSpPr>
          <p:nvPr/>
        </p:nvSpPr>
        <p:spPr bwMode="auto">
          <a:xfrm flipV="1">
            <a:off x="5664200" y="2563814"/>
            <a:ext cx="0" cy="9366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798" name="Line 6"/>
          <p:cNvSpPr>
            <a:spLocks noChangeShapeType="1"/>
          </p:cNvSpPr>
          <p:nvPr/>
        </p:nvSpPr>
        <p:spPr bwMode="auto">
          <a:xfrm>
            <a:off x="5664201" y="3500438"/>
            <a:ext cx="9366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799" name="Text Box 8"/>
          <p:cNvSpPr txBox="1">
            <a:spLocks noChangeArrowheads="1"/>
          </p:cNvSpPr>
          <p:nvPr/>
        </p:nvSpPr>
        <p:spPr bwMode="auto">
          <a:xfrm>
            <a:off x="2547938" y="5299076"/>
            <a:ext cx="80248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其中一束光在传输路径中和另一束相比，光程被改变（被调制）</a:t>
            </a:r>
          </a:p>
        </p:txBody>
      </p:sp>
      <p:sp>
        <p:nvSpPr>
          <p:cNvPr id="33800" name="Text Box 9"/>
          <p:cNvSpPr txBox="1">
            <a:spLocks noChangeArrowheads="1"/>
          </p:cNvSpPr>
          <p:nvPr/>
        </p:nvSpPr>
        <p:spPr bwMode="auto">
          <a:xfrm>
            <a:off x="2043113" y="231776"/>
            <a:ext cx="1827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1</a:t>
            </a:r>
            <a:r>
              <a:rPr lang="zh-CN" altLang="en-US" sz="2800" b="1">
                <a:solidFill>
                  <a:srgbClr val="0000CC"/>
                </a:solidFill>
                <a:latin typeface="华文中宋" pitchFamily="2" charset="-122"/>
                <a:ea typeface="华文中宋" pitchFamily="2" charset="-122"/>
              </a:rPr>
              <a:t>）干涉仪</a:t>
            </a:r>
          </a:p>
        </p:txBody>
      </p:sp>
    </p:spTree>
    <p:extLst>
      <p:ext uri="{BB962C8B-B14F-4D97-AF65-F5344CB8AC3E}">
        <p14:creationId xmlns:p14="http://schemas.microsoft.com/office/powerpoint/2010/main" val="40184686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2063750" y="260351"/>
            <a:ext cx="6402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800" b="1">
                <a:solidFill>
                  <a:srgbClr val="0000CC"/>
                </a:solidFill>
                <a:latin typeface="Times New Roman" pitchFamily="18" charset="0"/>
              </a:rPr>
              <a:t>(2). </a:t>
            </a:r>
            <a:r>
              <a:rPr kumimoji="1" lang="zh-CN" altLang="en-US" sz="2800" b="1">
                <a:solidFill>
                  <a:srgbClr val="0000CC"/>
                </a:solidFill>
                <a:latin typeface="Times New Roman" pitchFamily="18" charset="0"/>
              </a:rPr>
              <a:t>马赫</a:t>
            </a:r>
            <a:r>
              <a:rPr kumimoji="1" lang="en-US" altLang="zh-CN" sz="2800" b="1">
                <a:solidFill>
                  <a:srgbClr val="0000CC"/>
                </a:solidFill>
                <a:latin typeface="Times New Roman" pitchFamily="18" charset="0"/>
              </a:rPr>
              <a:t>―</a:t>
            </a:r>
            <a:r>
              <a:rPr kumimoji="1" lang="zh-CN" altLang="en-US" sz="2800" b="1">
                <a:solidFill>
                  <a:srgbClr val="0000CC"/>
                </a:solidFill>
                <a:latin typeface="Times New Roman" pitchFamily="18" charset="0"/>
              </a:rPr>
              <a:t>泽德</a:t>
            </a:r>
            <a:r>
              <a:rPr kumimoji="1" lang="en-US" altLang="zh-CN" sz="2800" b="1">
                <a:solidFill>
                  <a:srgbClr val="0000CC"/>
                </a:solidFill>
                <a:latin typeface="Times New Roman" pitchFamily="18" charset="0"/>
              </a:rPr>
              <a:t>(Mach―Zehnder)</a:t>
            </a:r>
            <a:r>
              <a:rPr kumimoji="1" lang="zh-CN" altLang="en-US" sz="2800" b="1">
                <a:solidFill>
                  <a:srgbClr val="0000CC"/>
                </a:solidFill>
                <a:latin typeface="Times New Roman" pitchFamily="18" charset="0"/>
              </a:rPr>
              <a:t>干涉仪</a:t>
            </a:r>
          </a:p>
        </p:txBody>
      </p:sp>
      <p:graphicFrame>
        <p:nvGraphicFramePr>
          <p:cNvPr id="34819" name="Object 3"/>
          <p:cNvGraphicFramePr>
            <a:graphicFrameLocks noChangeAspect="1"/>
          </p:cNvGraphicFramePr>
          <p:nvPr/>
        </p:nvGraphicFramePr>
        <p:xfrm>
          <a:off x="3143250" y="908051"/>
          <a:ext cx="6019800" cy="4144963"/>
        </p:xfrm>
        <a:graphic>
          <a:graphicData uri="http://schemas.openxmlformats.org/presentationml/2006/ole">
            <mc:AlternateContent xmlns:mc="http://schemas.openxmlformats.org/markup-compatibility/2006">
              <mc:Choice xmlns:v="urn:schemas-microsoft-com:vml" Requires="v">
                <p:oleObj spid="_x0000_s133122" name="VISIO" r:id="rId3" imgW="2552700" imgH="1760220" progId="Visio.Drawing.4">
                  <p:embed/>
                </p:oleObj>
              </mc:Choice>
              <mc:Fallback>
                <p:oleObj name="VISIO" r:id="rId3" imgW="2552700" imgH="176022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908051"/>
                        <a:ext cx="6019800" cy="41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0" name="Text Box 6"/>
          <p:cNvSpPr txBox="1">
            <a:spLocks noChangeArrowheads="1"/>
          </p:cNvSpPr>
          <p:nvPr/>
        </p:nvSpPr>
        <p:spPr bwMode="auto">
          <a:xfrm>
            <a:off x="1992313" y="5589589"/>
            <a:ext cx="80248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其中一束光在传输路径中和另一束相比，光程被改变（被调制）</a:t>
            </a:r>
          </a:p>
        </p:txBody>
      </p:sp>
    </p:spTree>
    <p:extLst>
      <p:ext uri="{BB962C8B-B14F-4D97-AF65-F5344CB8AC3E}">
        <p14:creationId xmlns:p14="http://schemas.microsoft.com/office/powerpoint/2010/main" val="195127494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919289" y="188913"/>
            <a:ext cx="415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400" b="1">
                <a:solidFill>
                  <a:srgbClr val="0000CC"/>
                </a:solidFill>
                <a:latin typeface="华文中宋" pitchFamily="2" charset="-122"/>
                <a:ea typeface="华文中宋" pitchFamily="2" charset="-122"/>
              </a:rPr>
              <a:t>(3). </a:t>
            </a:r>
            <a:r>
              <a:rPr kumimoji="1" lang="zh-CN" altLang="en-US" sz="2400" b="1">
                <a:solidFill>
                  <a:srgbClr val="0000CC"/>
                </a:solidFill>
                <a:latin typeface="华文中宋" pitchFamily="2" charset="-122"/>
                <a:ea typeface="华文中宋" pitchFamily="2" charset="-122"/>
              </a:rPr>
              <a:t>萨格奈克</a:t>
            </a:r>
            <a:r>
              <a:rPr kumimoji="1" lang="en-US" altLang="zh-CN" sz="2400" b="1">
                <a:solidFill>
                  <a:srgbClr val="0000CC"/>
                </a:solidFill>
                <a:latin typeface="华文中宋" pitchFamily="2" charset="-122"/>
                <a:ea typeface="华文中宋" pitchFamily="2" charset="-122"/>
              </a:rPr>
              <a:t>(Sagnac)</a:t>
            </a:r>
            <a:r>
              <a:rPr kumimoji="1" lang="zh-CN" altLang="en-US" sz="2400" b="1">
                <a:solidFill>
                  <a:srgbClr val="0000CC"/>
                </a:solidFill>
                <a:latin typeface="华文中宋" pitchFamily="2" charset="-122"/>
                <a:ea typeface="华文中宋" pitchFamily="2" charset="-122"/>
              </a:rPr>
              <a:t>干涉仪</a:t>
            </a:r>
          </a:p>
        </p:txBody>
      </p:sp>
      <p:graphicFrame>
        <p:nvGraphicFramePr>
          <p:cNvPr id="35843" name="Object 3"/>
          <p:cNvGraphicFramePr>
            <a:graphicFrameLocks noChangeAspect="1"/>
          </p:cNvGraphicFramePr>
          <p:nvPr/>
        </p:nvGraphicFramePr>
        <p:xfrm>
          <a:off x="3216276" y="2205038"/>
          <a:ext cx="5903913" cy="4456112"/>
        </p:xfrm>
        <a:graphic>
          <a:graphicData uri="http://schemas.openxmlformats.org/presentationml/2006/ole">
            <mc:AlternateContent xmlns:mc="http://schemas.openxmlformats.org/markup-compatibility/2006">
              <mc:Choice xmlns:v="urn:schemas-microsoft-com:vml" Requires="v">
                <p:oleObj spid="_x0000_s134146" name="VISIO" r:id="rId3" imgW="2301240" imgH="1737360" progId="Visio.Drawing.4">
                  <p:embed/>
                </p:oleObj>
              </mc:Choice>
              <mc:Fallback>
                <p:oleObj name="VISIO" r:id="rId3" imgW="2301240" imgH="173736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6" y="2205038"/>
                        <a:ext cx="5903913" cy="4456112"/>
                      </a:xfrm>
                      <a:prstGeom prst="rect">
                        <a:avLst/>
                      </a:prstGeom>
                      <a:noFill/>
                      <a:ln w="762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4" name="Line 4"/>
          <p:cNvSpPr>
            <a:spLocks noChangeShapeType="1"/>
          </p:cNvSpPr>
          <p:nvPr/>
        </p:nvSpPr>
        <p:spPr bwMode="auto">
          <a:xfrm>
            <a:off x="6383338" y="2997200"/>
            <a:ext cx="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5" name="Line 5"/>
          <p:cNvSpPr>
            <a:spLocks noChangeShapeType="1"/>
          </p:cNvSpPr>
          <p:nvPr/>
        </p:nvSpPr>
        <p:spPr bwMode="auto">
          <a:xfrm>
            <a:off x="5880100" y="3141663"/>
            <a:ext cx="2159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6" name="Line 6"/>
          <p:cNvSpPr>
            <a:spLocks noChangeShapeType="1"/>
          </p:cNvSpPr>
          <p:nvPr/>
        </p:nvSpPr>
        <p:spPr bwMode="auto">
          <a:xfrm flipH="1">
            <a:off x="6311900" y="5084763"/>
            <a:ext cx="433388"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7" name="Line 7"/>
          <p:cNvSpPr>
            <a:spLocks noChangeShapeType="1"/>
          </p:cNvSpPr>
          <p:nvPr/>
        </p:nvSpPr>
        <p:spPr bwMode="auto">
          <a:xfrm flipH="1" flipV="1">
            <a:off x="5087938" y="4654552"/>
            <a:ext cx="0" cy="503237"/>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8" name="Line 8"/>
          <p:cNvSpPr>
            <a:spLocks noChangeShapeType="1"/>
          </p:cNvSpPr>
          <p:nvPr/>
        </p:nvSpPr>
        <p:spPr bwMode="auto">
          <a:xfrm>
            <a:off x="7391400" y="4221163"/>
            <a:ext cx="0" cy="431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9" name="Line 9"/>
          <p:cNvSpPr>
            <a:spLocks noChangeShapeType="1"/>
          </p:cNvSpPr>
          <p:nvPr/>
        </p:nvSpPr>
        <p:spPr bwMode="auto">
          <a:xfrm>
            <a:off x="5664201" y="5157788"/>
            <a:ext cx="360363" cy="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0" name="Line 10"/>
          <p:cNvSpPr>
            <a:spLocks noChangeShapeType="1"/>
          </p:cNvSpPr>
          <p:nvPr/>
        </p:nvSpPr>
        <p:spPr bwMode="auto">
          <a:xfrm>
            <a:off x="5360271" y="3747584"/>
            <a:ext cx="0" cy="503237"/>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1" name="Line 11"/>
          <p:cNvSpPr>
            <a:spLocks noChangeShapeType="1"/>
          </p:cNvSpPr>
          <p:nvPr/>
        </p:nvSpPr>
        <p:spPr bwMode="auto">
          <a:xfrm flipV="1">
            <a:off x="7248525" y="3716338"/>
            <a:ext cx="0" cy="360362"/>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2" name="Line 12"/>
          <p:cNvSpPr>
            <a:spLocks noChangeShapeType="1"/>
          </p:cNvSpPr>
          <p:nvPr/>
        </p:nvSpPr>
        <p:spPr bwMode="auto">
          <a:xfrm flipH="1">
            <a:off x="6240464" y="2997200"/>
            <a:ext cx="503237" cy="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3" name="Line 13"/>
          <p:cNvSpPr>
            <a:spLocks noChangeShapeType="1"/>
          </p:cNvSpPr>
          <p:nvPr/>
        </p:nvSpPr>
        <p:spPr bwMode="auto">
          <a:xfrm>
            <a:off x="5087938" y="5445920"/>
            <a:ext cx="0" cy="50323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4" name="Line 14"/>
          <p:cNvSpPr>
            <a:spLocks noChangeShapeType="1"/>
          </p:cNvSpPr>
          <p:nvPr/>
        </p:nvSpPr>
        <p:spPr bwMode="auto">
          <a:xfrm>
            <a:off x="5273824" y="5301456"/>
            <a:ext cx="0" cy="6477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5" name="Text Box 16"/>
          <p:cNvSpPr txBox="1">
            <a:spLocks noChangeArrowheads="1"/>
          </p:cNvSpPr>
          <p:nvPr/>
        </p:nvSpPr>
        <p:spPr bwMode="auto">
          <a:xfrm>
            <a:off x="2063751" y="620714"/>
            <a:ext cx="82788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两束光在传输过程中，由于附加速度相反，光程被改变（被调制）</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设：</a:t>
            </a:r>
            <a:r>
              <a:rPr lang="en-US" altLang="zh-CN" sz="2000" b="1">
                <a:solidFill>
                  <a:srgbClr val="0000CC"/>
                </a:solidFill>
                <a:latin typeface="华文中宋" pitchFamily="2" charset="-122"/>
                <a:ea typeface="华文中宋" pitchFamily="2" charset="-122"/>
              </a:rPr>
              <a:t>A</a:t>
            </a:r>
            <a:r>
              <a:rPr lang="zh-CN" altLang="en-US" sz="2000" b="1">
                <a:solidFill>
                  <a:srgbClr val="0000CC"/>
                </a:solidFill>
                <a:latin typeface="华文中宋" pitchFamily="2" charset="-122"/>
                <a:ea typeface="华文中宋" pitchFamily="2" charset="-122"/>
              </a:rPr>
              <a:t>为光路围成的面积、</a:t>
            </a:r>
            <a:r>
              <a:rPr lang="en-US" altLang="zh-CN" sz="2000" b="1">
                <a:solidFill>
                  <a:srgbClr val="0000CC"/>
                </a:solidFill>
                <a:latin typeface="华文中宋" pitchFamily="2" charset="-122"/>
                <a:ea typeface="华文中宋" pitchFamily="2" charset="-122"/>
              </a:rPr>
              <a:t>C</a:t>
            </a:r>
            <a:r>
              <a:rPr lang="zh-CN" altLang="en-US" sz="2000" b="1">
                <a:solidFill>
                  <a:srgbClr val="0000CC"/>
                </a:solidFill>
                <a:latin typeface="华文中宋" pitchFamily="2" charset="-122"/>
                <a:ea typeface="华文中宋" pitchFamily="2" charset="-122"/>
              </a:rPr>
              <a:t>为光速、     为系统角速度</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光程差为：</a:t>
            </a:r>
          </a:p>
        </p:txBody>
      </p:sp>
      <p:graphicFrame>
        <p:nvGraphicFramePr>
          <p:cNvPr id="35856" name="Object 17"/>
          <p:cNvGraphicFramePr>
            <a:graphicFrameLocks noChangeAspect="1"/>
          </p:cNvGraphicFramePr>
          <p:nvPr/>
        </p:nvGraphicFramePr>
        <p:xfrm>
          <a:off x="7104063" y="1268413"/>
          <a:ext cx="360362" cy="330200"/>
        </p:xfrm>
        <a:graphic>
          <a:graphicData uri="http://schemas.openxmlformats.org/presentationml/2006/ole">
            <mc:AlternateContent xmlns:mc="http://schemas.openxmlformats.org/markup-compatibility/2006">
              <mc:Choice xmlns:v="urn:schemas-microsoft-com:vml" Requires="v">
                <p:oleObj spid="_x0000_s134147" name="Equation" r:id="rId5" imgW="152334" imgH="139639" progId="Equation.DSMT4">
                  <p:embed/>
                </p:oleObj>
              </mc:Choice>
              <mc:Fallback>
                <p:oleObj name="Equation" r:id="rId5" imgW="152334" imgH="13963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4063" y="1268413"/>
                        <a:ext cx="360362"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7" name="Object 18"/>
          <p:cNvGraphicFramePr>
            <a:graphicFrameLocks noChangeAspect="1"/>
          </p:cNvGraphicFramePr>
          <p:nvPr/>
        </p:nvGraphicFramePr>
        <p:xfrm>
          <a:off x="3863975" y="1484313"/>
          <a:ext cx="1295400" cy="717550"/>
        </p:xfrm>
        <a:graphic>
          <a:graphicData uri="http://schemas.openxmlformats.org/presentationml/2006/ole">
            <mc:AlternateContent xmlns:mc="http://schemas.openxmlformats.org/markup-compatibility/2006">
              <mc:Choice xmlns:v="urn:schemas-microsoft-com:vml" Requires="v">
                <p:oleObj spid="_x0000_s134148" name="Equation" r:id="rId7" imgW="710891" imgH="393529" progId="Equation.DSMT4">
                  <p:embed/>
                </p:oleObj>
              </mc:Choice>
              <mc:Fallback>
                <p:oleObj name="Equation" r:id="rId7" imgW="710891"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3975" y="1484313"/>
                        <a:ext cx="1295400"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8" name="Rectangle 19"/>
          <p:cNvSpPr>
            <a:spLocks noChangeArrowheads="1"/>
          </p:cNvSpPr>
          <p:nvPr/>
        </p:nvSpPr>
        <p:spPr bwMode="auto">
          <a:xfrm>
            <a:off x="1919288" y="620714"/>
            <a:ext cx="8280400" cy="158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6066333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351088" y="476250"/>
            <a:ext cx="5594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400" b="1">
                <a:solidFill>
                  <a:srgbClr val="0000CC"/>
                </a:solidFill>
                <a:latin typeface="华文中宋" pitchFamily="2" charset="-122"/>
                <a:ea typeface="华文中宋" pitchFamily="2" charset="-122"/>
              </a:rPr>
              <a:t>(4). </a:t>
            </a:r>
            <a:r>
              <a:rPr kumimoji="1" lang="zh-CN" altLang="en-US" sz="2400" b="1">
                <a:solidFill>
                  <a:srgbClr val="0000CC"/>
                </a:solidFill>
                <a:latin typeface="华文中宋" pitchFamily="2" charset="-122"/>
                <a:ea typeface="华文中宋" pitchFamily="2" charset="-122"/>
              </a:rPr>
              <a:t>法布里</a:t>
            </a:r>
            <a:r>
              <a:rPr kumimoji="1" lang="en-US" altLang="zh-CN" sz="2400" b="1">
                <a:solidFill>
                  <a:srgbClr val="0000CC"/>
                </a:solidFill>
                <a:latin typeface="华文中宋" pitchFamily="2" charset="-122"/>
                <a:ea typeface="华文中宋" pitchFamily="2" charset="-122"/>
              </a:rPr>
              <a:t>―</a:t>
            </a:r>
            <a:r>
              <a:rPr kumimoji="1" lang="zh-CN" altLang="en-US" sz="2400" b="1">
                <a:solidFill>
                  <a:srgbClr val="0000CC"/>
                </a:solidFill>
                <a:latin typeface="华文中宋" pitchFamily="2" charset="-122"/>
                <a:ea typeface="华文中宋" pitchFamily="2" charset="-122"/>
              </a:rPr>
              <a:t>珀罗</a:t>
            </a:r>
            <a:r>
              <a:rPr kumimoji="1" lang="en-US" altLang="zh-CN" sz="2400" b="1">
                <a:solidFill>
                  <a:srgbClr val="0000CC"/>
                </a:solidFill>
                <a:latin typeface="华文中宋" pitchFamily="2" charset="-122"/>
                <a:ea typeface="华文中宋" pitchFamily="2" charset="-122"/>
              </a:rPr>
              <a:t>(Fabry―Perol)</a:t>
            </a:r>
            <a:r>
              <a:rPr kumimoji="1" lang="zh-CN" altLang="en-US" sz="2400" b="1">
                <a:solidFill>
                  <a:srgbClr val="0000CC"/>
                </a:solidFill>
                <a:latin typeface="华文中宋" pitchFamily="2" charset="-122"/>
                <a:ea typeface="华文中宋" pitchFamily="2" charset="-122"/>
              </a:rPr>
              <a:t>干涉仪</a:t>
            </a:r>
          </a:p>
        </p:txBody>
      </p:sp>
      <p:graphicFrame>
        <p:nvGraphicFramePr>
          <p:cNvPr id="36867" name="Object 3"/>
          <p:cNvGraphicFramePr>
            <a:graphicFrameLocks noChangeAspect="1"/>
          </p:cNvGraphicFramePr>
          <p:nvPr/>
        </p:nvGraphicFramePr>
        <p:xfrm>
          <a:off x="4224339" y="1196975"/>
          <a:ext cx="6091237" cy="3443288"/>
        </p:xfrm>
        <a:graphic>
          <a:graphicData uri="http://schemas.openxmlformats.org/presentationml/2006/ole">
            <mc:AlternateContent xmlns:mc="http://schemas.openxmlformats.org/markup-compatibility/2006">
              <mc:Choice xmlns:v="urn:schemas-microsoft-com:vml" Requires="v">
                <p:oleObj spid="_x0000_s135170" name="VISIO" r:id="rId3" imgW="2598420" imgH="1470660" progId="Visio.Drawing.4">
                  <p:embed/>
                </p:oleObj>
              </mc:Choice>
              <mc:Fallback>
                <p:oleObj name="VISIO" r:id="rId3" imgW="2598420" imgH="147066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9" y="1196975"/>
                        <a:ext cx="6091237" cy="344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8" name="Text Box 6"/>
          <p:cNvSpPr txBox="1">
            <a:spLocks noChangeArrowheads="1"/>
          </p:cNvSpPr>
          <p:nvPr/>
        </p:nvSpPr>
        <p:spPr bwMode="auto">
          <a:xfrm>
            <a:off x="6888163" y="4365625"/>
            <a:ext cx="13612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dirty="0">
                <a:solidFill>
                  <a:srgbClr val="0000CC"/>
                </a:solidFill>
                <a:latin typeface="华文中宋" pitchFamily="2" charset="-122"/>
                <a:ea typeface="华文中宋" pitchFamily="2" charset="-122"/>
              </a:rPr>
              <a:t>反射率</a:t>
            </a:r>
            <a:r>
              <a:rPr lang="en-US" altLang="zh-CN" sz="1600" b="1" dirty="0">
                <a:solidFill>
                  <a:srgbClr val="0000CC"/>
                </a:solidFill>
                <a:latin typeface="华文中宋" pitchFamily="2" charset="-122"/>
                <a:ea typeface="华文中宋" pitchFamily="2" charset="-122"/>
              </a:rPr>
              <a:t>&gt;90%</a:t>
            </a:r>
          </a:p>
        </p:txBody>
      </p:sp>
      <p:sp>
        <p:nvSpPr>
          <p:cNvPr id="36869" name="Rectangle 7"/>
          <p:cNvSpPr>
            <a:spLocks noChangeArrowheads="1"/>
          </p:cNvSpPr>
          <p:nvPr/>
        </p:nvSpPr>
        <p:spPr bwMode="auto">
          <a:xfrm>
            <a:off x="1919288" y="5949951"/>
            <a:ext cx="85153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latin typeface="华文中宋" pitchFamily="2" charset="-122"/>
                <a:ea typeface="华文中宋" pitchFamily="2" charset="-122"/>
              </a:rPr>
              <a:t>除第一列反射光外，相邻两列</a:t>
            </a:r>
            <a:r>
              <a:rPr lang="zh-CN" altLang="en-US" sz="1600" b="1">
                <a:solidFill>
                  <a:srgbClr val="0000CC"/>
                </a:solidFill>
                <a:latin typeface="华文中宋" pitchFamily="2" charset="-122"/>
                <a:ea typeface="华文中宋" pitchFamily="2" charset="-122"/>
              </a:rPr>
              <a:t>反射光</a:t>
            </a:r>
            <a:r>
              <a:rPr lang="zh-CN" altLang="en-US" sz="1600" b="1">
                <a:latin typeface="华文中宋" pitchFamily="2" charset="-122"/>
                <a:ea typeface="华文中宋" pitchFamily="2" charset="-122"/>
              </a:rPr>
              <a:t>相同光程差，相邻两列</a:t>
            </a:r>
            <a:r>
              <a:rPr lang="zh-CN" altLang="en-US" sz="1600" b="1">
                <a:solidFill>
                  <a:srgbClr val="0000CC"/>
                </a:solidFill>
                <a:latin typeface="华文中宋" pitchFamily="2" charset="-122"/>
                <a:ea typeface="华文中宋" pitchFamily="2" charset="-122"/>
              </a:rPr>
              <a:t>透射光</a:t>
            </a:r>
            <a:r>
              <a:rPr lang="zh-CN" altLang="en-US" sz="1600" b="1">
                <a:latin typeface="华文中宋" pitchFamily="2" charset="-122"/>
                <a:ea typeface="华文中宋" pitchFamily="2" charset="-122"/>
              </a:rPr>
              <a:t>也有相同光程差和位相差，</a:t>
            </a:r>
          </a:p>
          <a:p>
            <a:pPr>
              <a:spcBef>
                <a:spcPct val="0"/>
              </a:spcBef>
              <a:buFontTx/>
              <a:buNone/>
            </a:pPr>
            <a:r>
              <a:rPr lang="zh-CN" altLang="en-US" sz="1600" b="1">
                <a:latin typeface="华文中宋" pitchFamily="2" charset="-122"/>
                <a:ea typeface="华文中宋" pitchFamily="2" charset="-122"/>
              </a:rPr>
              <a:t>透射光在检测器上被检出，并随反射腔尺寸而变化。 </a:t>
            </a:r>
          </a:p>
        </p:txBody>
      </p:sp>
      <p:sp>
        <p:nvSpPr>
          <p:cNvPr id="36870" name="Line 8"/>
          <p:cNvSpPr>
            <a:spLocks noChangeShapeType="1"/>
          </p:cNvSpPr>
          <p:nvPr/>
        </p:nvSpPr>
        <p:spPr bwMode="auto">
          <a:xfrm>
            <a:off x="2424113" y="3716339"/>
            <a:ext cx="0" cy="1800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1" name="Line 9"/>
          <p:cNvSpPr>
            <a:spLocks noChangeShapeType="1"/>
          </p:cNvSpPr>
          <p:nvPr/>
        </p:nvSpPr>
        <p:spPr bwMode="auto">
          <a:xfrm>
            <a:off x="4079875" y="3716338"/>
            <a:ext cx="0" cy="172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2" name="Line 10"/>
          <p:cNvSpPr>
            <a:spLocks noChangeShapeType="1"/>
          </p:cNvSpPr>
          <p:nvPr/>
        </p:nvSpPr>
        <p:spPr bwMode="auto">
          <a:xfrm>
            <a:off x="2424113" y="4076700"/>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3" name="Text Box 11"/>
          <p:cNvSpPr txBox="1">
            <a:spLocks noChangeArrowheads="1"/>
          </p:cNvSpPr>
          <p:nvPr/>
        </p:nvSpPr>
        <p:spPr bwMode="auto">
          <a:xfrm>
            <a:off x="4008438" y="3716338"/>
            <a:ext cx="10080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a:t>
            </a:r>
            <a:r>
              <a:rPr lang="zh-CN" altLang="en-US" sz="1800"/>
              <a:t>！</a:t>
            </a:r>
          </a:p>
        </p:txBody>
      </p:sp>
      <p:sp>
        <p:nvSpPr>
          <p:cNvPr id="36874" name="Line 12"/>
          <p:cNvSpPr>
            <a:spLocks noChangeShapeType="1"/>
          </p:cNvSpPr>
          <p:nvPr/>
        </p:nvSpPr>
        <p:spPr bwMode="auto">
          <a:xfrm flipH="1">
            <a:off x="2424113" y="4076700"/>
            <a:ext cx="1655762"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5" name="Line 13"/>
          <p:cNvSpPr>
            <a:spLocks noChangeShapeType="1"/>
          </p:cNvSpPr>
          <p:nvPr/>
        </p:nvSpPr>
        <p:spPr bwMode="auto">
          <a:xfrm>
            <a:off x="2424113" y="4581525"/>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6" name="Line 14"/>
          <p:cNvSpPr>
            <a:spLocks noChangeShapeType="1"/>
          </p:cNvSpPr>
          <p:nvPr/>
        </p:nvSpPr>
        <p:spPr bwMode="auto">
          <a:xfrm>
            <a:off x="4151313" y="4076700"/>
            <a:ext cx="36036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7" name="Line 15"/>
          <p:cNvSpPr>
            <a:spLocks noChangeShapeType="1"/>
          </p:cNvSpPr>
          <p:nvPr/>
        </p:nvSpPr>
        <p:spPr bwMode="auto">
          <a:xfrm>
            <a:off x="4151313" y="4581525"/>
            <a:ext cx="36036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8" name="Text Box 16"/>
          <p:cNvSpPr txBox="1">
            <a:spLocks noChangeArrowheads="1"/>
          </p:cNvSpPr>
          <p:nvPr/>
        </p:nvSpPr>
        <p:spPr bwMode="auto">
          <a:xfrm>
            <a:off x="4132263" y="4240213"/>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n=2</a:t>
            </a:r>
          </a:p>
        </p:txBody>
      </p:sp>
      <p:sp>
        <p:nvSpPr>
          <p:cNvPr id="36879" name="Line 17"/>
          <p:cNvSpPr>
            <a:spLocks noChangeShapeType="1"/>
          </p:cNvSpPr>
          <p:nvPr/>
        </p:nvSpPr>
        <p:spPr bwMode="auto">
          <a:xfrm flipH="1">
            <a:off x="2424114" y="4652963"/>
            <a:ext cx="1584325"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0" name="Line 18"/>
          <p:cNvSpPr>
            <a:spLocks noChangeShapeType="1"/>
          </p:cNvSpPr>
          <p:nvPr/>
        </p:nvSpPr>
        <p:spPr bwMode="auto">
          <a:xfrm>
            <a:off x="2424113" y="5084763"/>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1" name="Line 19"/>
          <p:cNvSpPr>
            <a:spLocks noChangeShapeType="1"/>
          </p:cNvSpPr>
          <p:nvPr/>
        </p:nvSpPr>
        <p:spPr bwMode="auto">
          <a:xfrm>
            <a:off x="4151314" y="5084763"/>
            <a:ext cx="28892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2" name="Text Box 20"/>
          <p:cNvSpPr txBox="1">
            <a:spLocks noChangeArrowheads="1"/>
          </p:cNvSpPr>
          <p:nvPr/>
        </p:nvSpPr>
        <p:spPr bwMode="auto">
          <a:xfrm>
            <a:off x="4151313" y="4724401"/>
            <a:ext cx="571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n=3</a:t>
            </a:r>
          </a:p>
        </p:txBody>
      </p:sp>
      <p:sp>
        <p:nvSpPr>
          <p:cNvPr id="36883" name="Text Box 21"/>
          <p:cNvSpPr txBox="1">
            <a:spLocks noChangeArrowheads="1"/>
          </p:cNvSpPr>
          <p:nvPr/>
        </p:nvSpPr>
        <p:spPr bwMode="auto">
          <a:xfrm>
            <a:off x="2403475" y="3187700"/>
            <a:ext cx="16321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dirty="0">
                <a:solidFill>
                  <a:srgbClr val="0000CC"/>
                </a:solidFill>
                <a:latin typeface="华文中宋" pitchFamily="2" charset="-122"/>
                <a:ea typeface="华文中宋" pitchFamily="2" charset="-122"/>
              </a:rPr>
              <a:t>设 反射率</a:t>
            </a:r>
            <a:r>
              <a:rPr lang="en-US" altLang="zh-CN" sz="1600" b="1" dirty="0">
                <a:solidFill>
                  <a:srgbClr val="0000CC"/>
                </a:solidFill>
                <a:latin typeface="华文中宋" pitchFamily="2" charset="-122"/>
                <a:ea typeface="华文中宋" pitchFamily="2" charset="-122"/>
              </a:rPr>
              <a:t>=95%</a:t>
            </a:r>
          </a:p>
        </p:txBody>
      </p:sp>
      <p:sp>
        <p:nvSpPr>
          <p:cNvPr id="36884" name="Text Box 22"/>
          <p:cNvSpPr txBox="1">
            <a:spLocks noChangeArrowheads="1"/>
          </p:cNvSpPr>
          <p:nvPr/>
        </p:nvSpPr>
        <p:spPr bwMode="auto">
          <a:xfrm>
            <a:off x="2690814" y="3736976"/>
            <a:ext cx="592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200">
                <a:solidFill>
                  <a:srgbClr val="FF0000"/>
                </a:solidFill>
              </a:rPr>
              <a:t>0</a:t>
            </a:r>
            <a:r>
              <a:rPr lang="en-US" altLang="zh-CN" sz="1800">
                <a:solidFill>
                  <a:srgbClr val="FF0000"/>
                </a:solidFill>
              </a:rPr>
              <a:t>=1</a:t>
            </a:r>
          </a:p>
        </p:txBody>
      </p:sp>
      <p:sp>
        <p:nvSpPr>
          <p:cNvPr id="36885" name="Text Box 23"/>
          <p:cNvSpPr txBox="1">
            <a:spLocks noChangeArrowheads="1"/>
          </p:cNvSpPr>
          <p:nvPr/>
        </p:nvSpPr>
        <p:spPr bwMode="auto">
          <a:xfrm>
            <a:off x="2403475" y="4024313"/>
            <a:ext cx="69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I=.95</a:t>
            </a:r>
          </a:p>
        </p:txBody>
      </p:sp>
      <p:sp>
        <p:nvSpPr>
          <p:cNvPr id="36886" name="Text Box 24"/>
          <p:cNvSpPr txBox="1">
            <a:spLocks noChangeArrowheads="1"/>
          </p:cNvSpPr>
          <p:nvPr/>
        </p:nvSpPr>
        <p:spPr bwMode="auto">
          <a:xfrm>
            <a:off x="2711451" y="4292601"/>
            <a:ext cx="1419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000">
                <a:solidFill>
                  <a:srgbClr val="FF0000"/>
                </a:solidFill>
              </a:rPr>
              <a:t>1</a:t>
            </a:r>
            <a:r>
              <a:rPr lang="en-US" altLang="zh-CN" sz="1800">
                <a:solidFill>
                  <a:srgbClr val="FF0000"/>
                </a:solidFill>
              </a:rPr>
              <a:t>=I</a:t>
            </a:r>
            <a:r>
              <a:rPr lang="en-US" altLang="zh-CN" sz="1200">
                <a:solidFill>
                  <a:srgbClr val="FF0000"/>
                </a:solidFill>
              </a:rPr>
              <a:t>0*</a:t>
            </a:r>
            <a:r>
              <a:rPr lang="en-US" altLang="zh-CN" sz="1800">
                <a:solidFill>
                  <a:srgbClr val="FF0000"/>
                </a:solidFill>
              </a:rPr>
              <a:t>0.9025</a:t>
            </a:r>
            <a:r>
              <a:rPr lang="en-US" altLang="zh-CN" sz="1800"/>
              <a:t> </a:t>
            </a:r>
            <a:endParaRPr lang="zh-CN" altLang="en-US" sz="1800"/>
          </a:p>
        </p:txBody>
      </p:sp>
      <p:sp>
        <p:nvSpPr>
          <p:cNvPr id="36887" name="Text Box 25"/>
          <p:cNvSpPr txBox="1">
            <a:spLocks noChangeArrowheads="1"/>
          </p:cNvSpPr>
          <p:nvPr/>
        </p:nvSpPr>
        <p:spPr bwMode="auto">
          <a:xfrm>
            <a:off x="2424113" y="4581526"/>
            <a:ext cx="698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I=.95</a:t>
            </a:r>
          </a:p>
        </p:txBody>
      </p:sp>
      <p:sp>
        <p:nvSpPr>
          <p:cNvPr id="36888" name="Text Box 26"/>
          <p:cNvSpPr txBox="1">
            <a:spLocks noChangeArrowheads="1"/>
          </p:cNvSpPr>
          <p:nvPr/>
        </p:nvSpPr>
        <p:spPr bwMode="auto">
          <a:xfrm>
            <a:off x="2782889" y="4797426"/>
            <a:ext cx="1419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000">
                <a:solidFill>
                  <a:srgbClr val="FF0000"/>
                </a:solidFill>
              </a:rPr>
              <a:t>2</a:t>
            </a:r>
            <a:r>
              <a:rPr lang="en-US" altLang="zh-CN" sz="1800">
                <a:solidFill>
                  <a:srgbClr val="FF0000"/>
                </a:solidFill>
              </a:rPr>
              <a:t>=I</a:t>
            </a:r>
            <a:r>
              <a:rPr lang="en-US" altLang="zh-CN" sz="1200">
                <a:solidFill>
                  <a:srgbClr val="FF0000"/>
                </a:solidFill>
              </a:rPr>
              <a:t>1*</a:t>
            </a:r>
            <a:r>
              <a:rPr lang="en-US" altLang="zh-CN" sz="1800">
                <a:solidFill>
                  <a:srgbClr val="FF0000"/>
                </a:solidFill>
              </a:rPr>
              <a:t>0.9025</a:t>
            </a:r>
            <a:r>
              <a:rPr lang="en-US" altLang="zh-CN" sz="1800"/>
              <a:t> </a:t>
            </a:r>
            <a:endParaRPr lang="zh-CN" altLang="en-US" sz="1800"/>
          </a:p>
        </p:txBody>
      </p:sp>
      <p:sp>
        <p:nvSpPr>
          <p:cNvPr id="36889" name="Text Box 27"/>
          <p:cNvSpPr txBox="1">
            <a:spLocks noChangeArrowheads="1"/>
          </p:cNvSpPr>
          <p:nvPr/>
        </p:nvSpPr>
        <p:spPr bwMode="auto">
          <a:xfrm>
            <a:off x="3282990" y="5229225"/>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t>…</a:t>
            </a:r>
          </a:p>
        </p:txBody>
      </p:sp>
      <p:sp>
        <p:nvSpPr>
          <p:cNvPr id="36890" name="Rectangle 28"/>
          <p:cNvSpPr>
            <a:spLocks noChangeArrowheads="1"/>
          </p:cNvSpPr>
          <p:nvPr/>
        </p:nvSpPr>
        <p:spPr bwMode="auto">
          <a:xfrm rot="-5400000">
            <a:off x="3254376" y="3533776"/>
            <a:ext cx="433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a:t>
            </a:r>
            <a:endParaRPr lang="zh-CN" altLang="en-US" sz="1800"/>
          </a:p>
        </p:txBody>
      </p:sp>
      <p:sp>
        <p:nvSpPr>
          <p:cNvPr id="36891" name="Text Box 29"/>
          <p:cNvSpPr txBox="1">
            <a:spLocks noChangeArrowheads="1"/>
          </p:cNvSpPr>
          <p:nvPr/>
        </p:nvSpPr>
        <p:spPr bwMode="auto">
          <a:xfrm>
            <a:off x="1524000" y="5445125"/>
            <a:ext cx="4330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latin typeface="华文中宋" pitchFamily="2" charset="-122"/>
                <a:ea typeface="华文中宋" pitchFamily="2" charset="-122"/>
              </a:rPr>
              <a:t>下一个输出光强是上一个输出光强的</a:t>
            </a:r>
            <a:r>
              <a:rPr lang="en-US" altLang="zh-CN" sz="1600" b="1">
                <a:latin typeface="华文中宋" pitchFamily="2" charset="-122"/>
                <a:ea typeface="华文中宋" pitchFamily="2" charset="-122"/>
              </a:rPr>
              <a:t>0.9025</a:t>
            </a:r>
            <a:r>
              <a:rPr lang="zh-CN" altLang="en-US" sz="1600" b="1">
                <a:latin typeface="华文中宋" pitchFamily="2" charset="-122"/>
                <a:ea typeface="华文中宋" pitchFamily="2" charset="-122"/>
              </a:rPr>
              <a:t>倍</a:t>
            </a:r>
          </a:p>
        </p:txBody>
      </p:sp>
      <p:sp>
        <p:nvSpPr>
          <p:cNvPr id="36892" name="Line 30"/>
          <p:cNvSpPr>
            <a:spLocks noChangeShapeType="1"/>
          </p:cNvSpPr>
          <p:nvPr/>
        </p:nvSpPr>
        <p:spPr bwMode="auto">
          <a:xfrm flipH="1">
            <a:off x="2063750" y="4581525"/>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3" name="Line 31"/>
          <p:cNvSpPr>
            <a:spLocks noChangeShapeType="1"/>
          </p:cNvSpPr>
          <p:nvPr/>
        </p:nvSpPr>
        <p:spPr bwMode="auto">
          <a:xfrm flipH="1">
            <a:off x="2063750" y="5084763"/>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4" name="Line 32"/>
          <p:cNvSpPr>
            <a:spLocks noChangeShapeType="1"/>
          </p:cNvSpPr>
          <p:nvPr/>
        </p:nvSpPr>
        <p:spPr bwMode="auto">
          <a:xfrm flipH="1">
            <a:off x="2063750" y="4076700"/>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769223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文本框 1"/>
          <p:cNvSpPr txBox="1">
            <a:spLocks noChangeArrowheads="1"/>
          </p:cNvSpPr>
          <p:nvPr/>
        </p:nvSpPr>
        <p:spPr bwMode="auto">
          <a:xfrm>
            <a:off x="2120900" y="188913"/>
            <a:ext cx="3036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2400" b="1">
                <a:solidFill>
                  <a:srgbClr val="0000CC"/>
                </a:solidFill>
              </a:rPr>
              <a:t>(5)</a:t>
            </a:r>
            <a:r>
              <a:rPr lang="zh-CN" altLang="en-US" sz="2400" b="1">
                <a:solidFill>
                  <a:srgbClr val="0000CC"/>
                </a:solidFill>
              </a:rPr>
              <a:t>干涉仪的灵敏度：</a:t>
            </a:r>
          </a:p>
        </p:txBody>
      </p:sp>
      <p:sp>
        <p:nvSpPr>
          <p:cNvPr id="37891" name="矩形 2"/>
          <p:cNvSpPr>
            <a:spLocks noChangeArrowheads="1"/>
          </p:cNvSpPr>
          <p:nvPr/>
        </p:nvSpPr>
        <p:spPr bwMode="auto">
          <a:xfrm>
            <a:off x="2424113" y="549275"/>
            <a:ext cx="2203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1600" b="1">
                <a:solidFill>
                  <a:srgbClr val="0000CC"/>
                </a:solidFill>
                <a:latin typeface="Tahoma" pitchFamily="34" charset="0"/>
              </a:rPr>
              <a:t>(1)</a:t>
            </a:r>
            <a:r>
              <a:rPr kumimoji="1" lang="zh-CN" altLang="en-US" sz="1800" b="1">
                <a:solidFill>
                  <a:srgbClr val="0000CC"/>
                </a:solidFill>
                <a:latin typeface="Tahoma" pitchFamily="34" charset="0"/>
              </a:rPr>
              <a:t>迈克尔逊干涉仪</a:t>
            </a:r>
            <a:r>
              <a:rPr kumimoji="1" lang="zh-CN" altLang="en-US" sz="2000" b="1">
                <a:latin typeface="Tahoma" pitchFamily="34" charset="0"/>
              </a:rPr>
              <a:t> </a:t>
            </a:r>
          </a:p>
        </p:txBody>
      </p:sp>
      <p:sp>
        <p:nvSpPr>
          <p:cNvPr id="37892" name="矩形 3"/>
          <p:cNvSpPr>
            <a:spLocks noChangeArrowheads="1"/>
          </p:cNvSpPr>
          <p:nvPr/>
        </p:nvSpPr>
        <p:spPr bwMode="auto">
          <a:xfrm>
            <a:off x="4440238" y="593725"/>
            <a:ext cx="441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kumimoji="1" lang="zh-CN" altLang="en-US" sz="1800" b="1">
                <a:solidFill>
                  <a:srgbClr val="0000CC"/>
                </a:solidFill>
                <a:latin typeface="Times New Roman" pitchFamily="18" charset="0"/>
              </a:rPr>
              <a:t>（</a:t>
            </a:r>
            <a:r>
              <a:rPr kumimoji="1" lang="en-US" altLang="zh-CN" sz="1800" b="1">
                <a:solidFill>
                  <a:srgbClr val="0000CC"/>
                </a:solidFill>
                <a:latin typeface="Times New Roman" pitchFamily="18" charset="0"/>
              </a:rPr>
              <a:t>2</a:t>
            </a:r>
            <a:r>
              <a:rPr kumimoji="1" lang="zh-CN" altLang="en-US" sz="1800" b="1">
                <a:solidFill>
                  <a:srgbClr val="0000CC"/>
                </a:solidFill>
                <a:latin typeface="Times New Roman" pitchFamily="18" charset="0"/>
              </a:rPr>
              <a:t>）马赫</a:t>
            </a:r>
            <a:r>
              <a:rPr kumimoji="1" lang="en-US" altLang="zh-CN" sz="1800" b="1">
                <a:solidFill>
                  <a:srgbClr val="0000CC"/>
                </a:solidFill>
                <a:latin typeface="Times New Roman" pitchFamily="18" charset="0"/>
              </a:rPr>
              <a:t>―</a:t>
            </a:r>
            <a:r>
              <a:rPr kumimoji="1" lang="zh-CN" altLang="en-US" sz="1800" b="1">
                <a:solidFill>
                  <a:srgbClr val="0000CC"/>
                </a:solidFill>
                <a:latin typeface="Times New Roman" pitchFamily="18" charset="0"/>
              </a:rPr>
              <a:t>泽德</a:t>
            </a:r>
            <a:r>
              <a:rPr kumimoji="1" lang="en-US" altLang="zh-CN" sz="1800" b="1">
                <a:solidFill>
                  <a:srgbClr val="0000CC"/>
                </a:solidFill>
                <a:latin typeface="Times New Roman" pitchFamily="18" charset="0"/>
              </a:rPr>
              <a:t>(Mach―Zehnder)</a:t>
            </a:r>
            <a:r>
              <a:rPr kumimoji="1" lang="zh-CN" altLang="en-US" sz="1800" b="1">
                <a:solidFill>
                  <a:srgbClr val="0000CC"/>
                </a:solidFill>
                <a:latin typeface="Times New Roman" pitchFamily="18" charset="0"/>
              </a:rPr>
              <a:t>干涉仪</a:t>
            </a:r>
            <a:endParaRPr lang="zh-CN" altLang="en-US" sz="1800"/>
          </a:p>
        </p:txBody>
      </p:sp>
      <p:sp>
        <p:nvSpPr>
          <p:cNvPr id="37893" name="矩形 4"/>
          <p:cNvSpPr>
            <a:spLocks noChangeArrowheads="1"/>
          </p:cNvSpPr>
          <p:nvPr/>
        </p:nvSpPr>
        <p:spPr bwMode="auto">
          <a:xfrm>
            <a:off x="2270126" y="973139"/>
            <a:ext cx="3362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kumimoji="1" lang="zh-CN" altLang="en-US" sz="1800" b="1">
                <a:solidFill>
                  <a:srgbClr val="0000CC"/>
                </a:solidFill>
                <a:latin typeface="华文中宋" pitchFamily="2" charset="-122"/>
                <a:ea typeface="华文中宋" pitchFamily="2" charset="-122"/>
              </a:rPr>
              <a:t>（</a:t>
            </a:r>
            <a:r>
              <a:rPr kumimoji="1" lang="en-US" altLang="zh-CN" sz="1800" b="1">
                <a:solidFill>
                  <a:srgbClr val="0000CC"/>
                </a:solidFill>
                <a:latin typeface="华文中宋" pitchFamily="2" charset="-122"/>
                <a:ea typeface="华文中宋" pitchFamily="2" charset="-122"/>
              </a:rPr>
              <a:t>3</a:t>
            </a:r>
            <a:r>
              <a:rPr kumimoji="1" lang="zh-CN" altLang="en-US" sz="1800" b="1">
                <a:solidFill>
                  <a:srgbClr val="0000CC"/>
                </a:solidFill>
                <a:latin typeface="华文中宋" pitchFamily="2" charset="-122"/>
                <a:ea typeface="华文中宋" pitchFamily="2" charset="-122"/>
              </a:rPr>
              <a:t>）萨格奈克</a:t>
            </a:r>
            <a:r>
              <a:rPr kumimoji="1" lang="en-US" altLang="zh-CN" sz="1800" b="1">
                <a:solidFill>
                  <a:srgbClr val="0000CC"/>
                </a:solidFill>
                <a:latin typeface="华文中宋" pitchFamily="2" charset="-122"/>
                <a:ea typeface="华文中宋" pitchFamily="2" charset="-122"/>
              </a:rPr>
              <a:t>(Sagnac)</a:t>
            </a:r>
            <a:r>
              <a:rPr kumimoji="1" lang="zh-CN" altLang="en-US" sz="1800" b="1">
                <a:solidFill>
                  <a:srgbClr val="0000CC"/>
                </a:solidFill>
                <a:latin typeface="华文中宋" pitchFamily="2" charset="-122"/>
                <a:ea typeface="华文中宋" pitchFamily="2" charset="-122"/>
              </a:rPr>
              <a:t>干涉仪</a:t>
            </a:r>
            <a:endParaRPr lang="zh-CN" altLang="en-US" sz="1800"/>
          </a:p>
        </p:txBody>
      </p:sp>
      <p:sp>
        <p:nvSpPr>
          <p:cNvPr id="6" name="文本框 5"/>
          <p:cNvSpPr txBox="1">
            <a:spLocks noRot="1" noChangeAspect="1" noMove="1" noResize="1" noEditPoints="1" noAdjustHandles="1" noChangeArrowheads="1" noChangeShapeType="1" noTextEdit="1"/>
          </p:cNvSpPr>
          <p:nvPr/>
        </p:nvSpPr>
        <p:spPr>
          <a:xfrm>
            <a:off x="1919536" y="1342906"/>
            <a:ext cx="7319504" cy="732380"/>
          </a:xfrm>
          <a:prstGeom prst="rect">
            <a:avLst/>
          </a:prstGeom>
          <a:blipFill rotWithShape="0">
            <a:blip r:embed="rId2"/>
            <a:stretch>
              <a:fillRect l="-749" b="-12500"/>
            </a:stretch>
          </a:blipFill>
        </p:spPr>
        <p:txBody>
          <a:bodyPr/>
          <a:lstStyle/>
          <a:p>
            <a:pPr>
              <a:defRPr/>
            </a:pPr>
            <a:r>
              <a:rPr lang="zh-CN" altLang="en-US">
                <a:noFill/>
                <a:latin typeface="Arial" panose="020B0604020202020204" pitchFamily="34" charset="0"/>
              </a:rPr>
              <a:t> </a:t>
            </a:r>
          </a:p>
        </p:txBody>
      </p:sp>
      <p:sp>
        <p:nvSpPr>
          <p:cNvPr id="19" name="文本框 18"/>
          <p:cNvSpPr txBox="1">
            <a:spLocks noRot="1" noChangeAspect="1" noMove="1" noResize="1" noEditPoints="1" noAdjustHandles="1" noChangeArrowheads="1" noChangeShapeType="1" noTextEdit="1"/>
          </p:cNvSpPr>
          <p:nvPr/>
        </p:nvSpPr>
        <p:spPr>
          <a:xfrm>
            <a:off x="2568855" y="2035508"/>
            <a:ext cx="6289158" cy="528991"/>
          </a:xfrm>
          <a:prstGeom prst="rect">
            <a:avLst/>
          </a:prstGeom>
          <a:blipFill rotWithShape="0">
            <a:blip r:embed="rId3"/>
            <a:stretch>
              <a:fillRect l="-1938" t="-14943" b="-27586"/>
            </a:stretch>
          </a:blipFill>
        </p:spPr>
        <p:txBody>
          <a:bodyPr/>
          <a:lstStyle/>
          <a:p>
            <a:pPr>
              <a:defRPr/>
            </a:pPr>
            <a:r>
              <a:rPr lang="zh-CN" altLang="en-US">
                <a:noFill/>
                <a:latin typeface="Arial" panose="020B0604020202020204" pitchFamily="34" charset="0"/>
              </a:rPr>
              <a:t> </a:t>
            </a:r>
          </a:p>
        </p:txBody>
      </p:sp>
      <p:cxnSp>
        <p:nvCxnSpPr>
          <p:cNvPr id="21" name="直接箭头连接符 20"/>
          <p:cNvCxnSpPr/>
          <p:nvPr/>
        </p:nvCxnSpPr>
        <p:spPr>
          <a:xfrm flipV="1">
            <a:off x="7172325" y="2620963"/>
            <a:ext cx="0" cy="12239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669089" y="3844925"/>
            <a:ext cx="3527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a:spLocks noRot="1" noChangeAspect="1" noMove="1" noResize="1" noEditPoints="1" noAdjustHandles="1" noChangeArrowheads="1" noChangeShapeType="1" noTextEdit="1"/>
          </p:cNvSpPr>
          <p:nvPr/>
        </p:nvSpPr>
        <p:spPr>
          <a:xfrm>
            <a:off x="10086098" y="3678416"/>
            <a:ext cx="393056" cy="369332"/>
          </a:xfrm>
          <a:prstGeom prst="rect">
            <a:avLst/>
          </a:prstGeom>
          <a:blipFill rotWithShape="0">
            <a:blip r:embed="rId4"/>
            <a:stretch>
              <a:fillRect/>
            </a:stretch>
          </a:blipFill>
        </p:spPr>
        <p:txBody>
          <a:bodyPr/>
          <a:lstStyle/>
          <a:p>
            <a:pPr>
              <a:defRPr/>
            </a:pPr>
            <a:r>
              <a:rPr lang="zh-CN" altLang="en-US">
                <a:noFill/>
                <a:latin typeface="Arial" panose="020B0604020202020204" pitchFamily="34" charset="0"/>
              </a:rPr>
              <a:t> </a:t>
            </a:r>
          </a:p>
        </p:txBody>
      </p:sp>
      <p:sp>
        <p:nvSpPr>
          <p:cNvPr id="26" name="矩形 25"/>
          <p:cNvSpPr>
            <a:spLocks noRot="1" noChangeAspect="1" noMove="1" noResize="1" noEditPoints="1" noAdjustHandles="1" noChangeArrowheads="1" noChangeShapeType="1" noTextEdit="1"/>
          </p:cNvSpPr>
          <p:nvPr/>
        </p:nvSpPr>
        <p:spPr>
          <a:xfrm>
            <a:off x="8043120" y="3773086"/>
            <a:ext cx="389979" cy="369332"/>
          </a:xfrm>
          <a:prstGeom prst="rect">
            <a:avLst/>
          </a:prstGeom>
          <a:blipFill rotWithShape="0">
            <a:blip r:embed="rId5"/>
            <a:stretch>
              <a:fillRect/>
            </a:stretch>
          </a:blipFill>
        </p:spPr>
        <p:txBody>
          <a:bodyPr/>
          <a:lstStyle/>
          <a:p>
            <a:pPr>
              <a:defRPr/>
            </a:pPr>
            <a:r>
              <a:rPr lang="zh-CN" altLang="en-US">
                <a:noFill/>
                <a:latin typeface="Arial" panose="020B0604020202020204" pitchFamily="34" charset="0"/>
              </a:rPr>
              <a:t> </a:t>
            </a:r>
          </a:p>
        </p:txBody>
      </p:sp>
      <p:sp>
        <p:nvSpPr>
          <p:cNvPr id="28" name="矩形 27"/>
          <p:cNvSpPr>
            <a:spLocks noRot="1" noChangeAspect="1" noMove="1" noResize="1" noEditPoints="1" noAdjustHandles="1" noChangeArrowheads="1" noChangeShapeType="1" noTextEdit="1"/>
          </p:cNvSpPr>
          <p:nvPr/>
        </p:nvSpPr>
        <p:spPr>
          <a:xfrm>
            <a:off x="9107267" y="3774261"/>
            <a:ext cx="569515" cy="369332"/>
          </a:xfrm>
          <a:prstGeom prst="rect">
            <a:avLst/>
          </a:prstGeom>
          <a:blipFill rotWithShape="0">
            <a:blip r:embed="rId6"/>
            <a:stretch>
              <a:fillRect/>
            </a:stretch>
          </a:blipFill>
        </p:spPr>
        <p:txBody>
          <a:bodyPr/>
          <a:lstStyle/>
          <a:p>
            <a:pPr>
              <a:defRPr/>
            </a:pPr>
            <a:r>
              <a:rPr lang="zh-CN" altLang="en-US">
                <a:noFill/>
                <a:latin typeface="Arial" panose="020B0604020202020204" pitchFamily="34" charset="0"/>
              </a:rPr>
              <a:t> </a:t>
            </a:r>
          </a:p>
        </p:txBody>
      </p:sp>
      <p:sp>
        <p:nvSpPr>
          <p:cNvPr id="37902" name="矩形 29"/>
          <p:cNvSpPr>
            <a:spLocks noChangeArrowheads="1"/>
          </p:cNvSpPr>
          <p:nvPr/>
        </p:nvSpPr>
        <p:spPr bwMode="auto">
          <a:xfrm>
            <a:off x="2133600" y="3638550"/>
            <a:ext cx="4275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1800" b="1">
                <a:solidFill>
                  <a:srgbClr val="0000CC"/>
                </a:solidFill>
                <a:latin typeface="华文中宋" pitchFamily="2" charset="-122"/>
                <a:ea typeface="华文中宋" pitchFamily="2" charset="-122"/>
              </a:rPr>
              <a:t>(4). </a:t>
            </a:r>
            <a:r>
              <a:rPr kumimoji="1" lang="zh-CN" altLang="en-US" sz="1800" b="1">
                <a:solidFill>
                  <a:srgbClr val="0000CC"/>
                </a:solidFill>
                <a:latin typeface="华文中宋" pitchFamily="2" charset="-122"/>
                <a:ea typeface="华文中宋" pitchFamily="2" charset="-122"/>
              </a:rPr>
              <a:t>法布里</a:t>
            </a:r>
            <a:r>
              <a:rPr kumimoji="1" lang="en-US" altLang="zh-CN" sz="1800" b="1">
                <a:solidFill>
                  <a:srgbClr val="0000CC"/>
                </a:solidFill>
                <a:latin typeface="华文中宋" pitchFamily="2" charset="-122"/>
                <a:ea typeface="华文中宋" pitchFamily="2" charset="-122"/>
              </a:rPr>
              <a:t>―</a:t>
            </a:r>
            <a:r>
              <a:rPr kumimoji="1" lang="zh-CN" altLang="en-US" sz="1800" b="1">
                <a:solidFill>
                  <a:srgbClr val="0000CC"/>
                </a:solidFill>
                <a:latin typeface="华文中宋" pitchFamily="2" charset="-122"/>
                <a:ea typeface="华文中宋" pitchFamily="2" charset="-122"/>
              </a:rPr>
              <a:t>珀罗</a:t>
            </a:r>
            <a:r>
              <a:rPr kumimoji="1" lang="en-US" altLang="zh-CN" sz="1800" b="1">
                <a:solidFill>
                  <a:srgbClr val="0000CC"/>
                </a:solidFill>
                <a:latin typeface="华文中宋" pitchFamily="2" charset="-122"/>
                <a:ea typeface="华文中宋" pitchFamily="2" charset="-122"/>
              </a:rPr>
              <a:t>(Fabry―Perol)</a:t>
            </a:r>
            <a:r>
              <a:rPr kumimoji="1" lang="zh-CN" altLang="en-US" sz="1800" b="1">
                <a:solidFill>
                  <a:srgbClr val="0000CC"/>
                </a:solidFill>
                <a:latin typeface="华文中宋" pitchFamily="2" charset="-122"/>
                <a:ea typeface="华文中宋" pitchFamily="2" charset="-122"/>
              </a:rPr>
              <a:t>干涉仪</a:t>
            </a:r>
          </a:p>
        </p:txBody>
      </p:sp>
      <p:cxnSp>
        <p:nvCxnSpPr>
          <p:cNvPr id="32" name="直接箭头连接符 31"/>
          <p:cNvCxnSpPr/>
          <p:nvPr/>
        </p:nvCxnSpPr>
        <p:spPr>
          <a:xfrm flipV="1">
            <a:off x="9725025" y="2841626"/>
            <a:ext cx="0" cy="390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9725026" y="2481263"/>
            <a:ext cx="360363" cy="323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9725026" y="2481264"/>
            <a:ext cx="360363" cy="750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248525" y="5732464"/>
            <a:ext cx="0" cy="5048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251700" y="5413376"/>
            <a:ext cx="196850" cy="288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7445375" y="5373689"/>
            <a:ext cx="450850" cy="714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7248525" y="5373688"/>
            <a:ext cx="647700" cy="863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8040688" y="4902201"/>
            <a:ext cx="0" cy="1190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040688" y="6092825"/>
            <a:ext cx="2132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a:spLocks noRot="1" noChangeAspect="1" noMove="1" noResize="1" noEditPoints="1" noAdjustHandles="1" noChangeArrowheads="1" noChangeShapeType="1" noTextEdit="1"/>
          </p:cNvSpPr>
          <p:nvPr/>
        </p:nvSpPr>
        <p:spPr>
          <a:xfrm>
            <a:off x="9478504" y="6052646"/>
            <a:ext cx="569515" cy="369332"/>
          </a:xfrm>
          <a:prstGeom prst="rect">
            <a:avLst/>
          </a:prstGeom>
          <a:blipFill rotWithShape="0">
            <a:blip r:embed="rId7"/>
            <a:stretch>
              <a:fillRect/>
            </a:stretch>
          </a:blipFill>
        </p:spPr>
        <p:txBody>
          <a:bodyPr/>
          <a:lstStyle/>
          <a:p>
            <a:pPr>
              <a:defRPr/>
            </a:pPr>
            <a:r>
              <a:rPr lang="zh-CN" altLang="en-US">
                <a:noFill/>
                <a:latin typeface="Arial" panose="020B0604020202020204" pitchFamily="34" charset="0"/>
              </a:rPr>
              <a:t> </a:t>
            </a:r>
          </a:p>
        </p:txBody>
      </p:sp>
      <p:sp>
        <p:nvSpPr>
          <p:cNvPr id="37913" name="文本框 50"/>
          <p:cNvSpPr txBox="1">
            <a:spLocks noChangeArrowheads="1"/>
          </p:cNvSpPr>
          <p:nvPr/>
        </p:nvSpPr>
        <p:spPr bwMode="auto">
          <a:xfrm>
            <a:off x="2060576" y="4081464"/>
            <a:ext cx="2765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dirty="0">
                <a:solidFill>
                  <a:srgbClr val="0000CC"/>
                </a:solidFill>
              </a:rPr>
              <a:t>多光束干涉，光强为：</a:t>
            </a:r>
            <a:endParaRPr lang="en-US" altLang="zh-CN" sz="2000" b="1" dirty="0">
              <a:solidFill>
                <a:srgbClr val="0000CC"/>
              </a:solidFill>
            </a:endParaRPr>
          </a:p>
          <a:p>
            <a:pPr>
              <a:spcBef>
                <a:spcPct val="0"/>
              </a:spcBef>
              <a:buFontTx/>
              <a:buNone/>
            </a:pPr>
            <a:endParaRPr lang="zh-CN" altLang="en-US" sz="2000" b="1" dirty="0">
              <a:solidFill>
                <a:srgbClr val="0000CC"/>
              </a:solidFill>
            </a:endParaRPr>
          </a:p>
        </p:txBody>
      </p:sp>
      <p:sp>
        <p:nvSpPr>
          <p:cNvPr id="52" name="文本框 51"/>
          <p:cNvSpPr txBox="1">
            <a:spLocks noRot="1" noChangeAspect="1" noMove="1" noResize="1" noEditPoints="1" noAdjustHandles="1" noChangeArrowheads="1" noChangeShapeType="1" noTextEdit="1"/>
          </p:cNvSpPr>
          <p:nvPr/>
        </p:nvSpPr>
        <p:spPr>
          <a:xfrm>
            <a:off x="4591425" y="4029760"/>
            <a:ext cx="3008388" cy="872162"/>
          </a:xfrm>
          <a:prstGeom prst="rect">
            <a:avLst/>
          </a:prstGeom>
          <a:blipFill rotWithShape="0">
            <a:blip r:embed="rId8"/>
            <a:stretch>
              <a:fillRect/>
            </a:stretch>
          </a:blipFill>
        </p:spPr>
        <p:txBody>
          <a:bodyPr/>
          <a:lstStyle/>
          <a:p>
            <a:pPr>
              <a:defRPr/>
            </a:pPr>
            <a:r>
              <a:rPr lang="zh-CN" altLang="en-US">
                <a:noFill/>
                <a:latin typeface="Arial" panose="020B0604020202020204" pitchFamily="34" charset="0"/>
              </a:rPr>
              <a:t> </a:t>
            </a:r>
          </a:p>
        </p:txBody>
      </p:sp>
      <p:sp>
        <p:nvSpPr>
          <p:cNvPr id="53" name="矩形 52"/>
          <p:cNvSpPr>
            <a:spLocks noRot="1" noChangeAspect="1" noMove="1" noResize="1" noEditPoints="1" noAdjustHandles="1" noChangeArrowheads="1" noChangeShapeType="1" noTextEdit="1"/>
          </p:cNvSpPr>
          <p:nvPr/>
        </p:nvSpPr>
        <p:spPr>
          <a:xfrm>
            <a:off x="8761298" y="6016538"/>
            <a:ext cx="389979" cy="369332"/>
          </a:xfrm>
          <a:prstGeom prst="rect">
            <a:avLst/>
          </a:prstGeom>
          <a:blipFill rotWithShape="0">
            <a:blip r:embed="rId9"/>
            <a:stretch>
              <a:fillRect/>
            </a:stretch>
          </a:blipFill>
        </p:spPr>
        <p:txBody>
          <a:bodyPr/>
          <a:lstStyle/>
          <a:p>
            <a:pPr>
              <a:defRPr/>
            </a:pPr>
            <a:r>
              <a:rPr lang="zh-CN" altLang="en-US">
                <a:noFill/>
                <a:latin typeface="Arial" panose="020B0604020202020204" pitchFamily="34" charset="0"/>
              </a:rPr>
              <a:t> </a:t>
            </a:r>
          </a:p>
        </p:txBody>
      </p:sp>
      <p:sp>
        <p:nvSpPr>
          <p:cNvPr id="54" name="矩形 53"/>
          <p:cNvSpPr>
            <a:spLocks noRot="1" noChangeAspect="1" noMove="1" noResize="1" noEditPoints="1" noAdjustHandles="1" noChangeArrowheads="1" noChangeShapeType="1" noTextEdit="1"/>
          </p:cNvSpPr>
          <p:nvPr/>
        </p:nvSpPr>
        <p:spPr>
          <a:xfrm>
            <a:off x="10065223" y="5907876"/>
            <a:ext cx="393056" cy="369332"/>
          </a:xfrm>
          <a:prstGeom prst="rect">
            <a:avLst/>
          </a:prstGeom>
          <a:blipFill rotWithShape="0">
            <a:blip r:embed="rId10"/>
            <a:stretch>
              <a:fillRect/>
            </a:stretch>
          </a:blipFill>
        </p:spPr>
        <p:txBody>
          <a:bodyPr/>
          <a:lstStyle/>
          <a:p>
            <a:pPr>
              <a:defRPr/>
            </a:pPr>
            <a:r>
              <a:rPr lang="zh-CN" altLang="en-US">
                <a:noFill/>
                <a:latin typeface="Arial" panose="020B0604020202020204" pitchFamily="34" charset="0"/>
              </a:rPr>
              <a:t> </a:t>
            </a:r>
          </a:p>
        </p:txBody>
      </p:sp>
      <p:sp>
        <p:nvSpPr>
          <p:cNvPr id="57" name="任意多边形 56"/>
          <p:cNvSpPr/>
          <p:nvPr/>
        </p:nvSpPr>
        <p:spPr>
          <a:xfrm>
            <a:off x="8089901" y="5266046"/>
            <a:ext cx="1586881" cy="544004"/>
          </a:xfrm>
          <a:custGeom>
            <a:avLst/>
            <a:gdLst>
              <a:gd name="connsiteX0" fmla="*/ 0 w 1817649"/>
              <a:gd name="connsiteY0" fmla="*/ 0 h 783040"/>
              <a:gd name="connsiteX1" fmla="*/ 178420 w 1817649"/>
              <a:gd name="connsiteY1" fmla="*/ 111513 h 783040"/>
              <a:gd name="connsiteX2" fmla="*/ 334537 w 1817649"/>
              <a:gd name="connsiteY2" fmla="*/ 267630 h 783040"/>
              <a:gd name="connsiteX3" fmla="*/ 479503 w 1817649"/>
              <a:gd name="connsiteY3" fmla="*/ 591015 h 783040"/>
              <a:gd name="connsiteX4" fmla="*/ 557561 w 1817649"/>
              <a:gd name="connsiteY4" fmla="*/ 780586 h 783040"/>
              <a:gd name="connsiteX5" fmla="*/ 646771 w 1817649"/>
              <a:gd name="connsiteY5" fmla="*/ 702527 h 783040"/>
              <a:gd name="connsiteX6" fmla="*/ 724830 w 1817649"/>
              <a:gd name="connsiteY6" fmla="*/ 758283 h 783040"/>
              <a:gd name="connsiteX7" fmla="*/ 791737 w 1817649"/>
              <a:gd name="connsiteY7" fmla="*/ 691376 h 783040"/>
              <a:gd name="connsiteX8" fmla="*/ 892098 w 1817649"/>
              <a:gd name="connsiteY8" fmla="*/ 769435 h 783040"/>
              <a:gd name="connsiteX9" fmla="*/ 992459 w 1817649"/>
              <a:gd name="connsiteY9" fmla="*/ 691376 h 783040"/>
              <a:gd name="connsiteX10" fmla="*/ 1137425 w 1817649"/>
              <a:gd name="connsiteY10" fmla="*/ 758283 h 783040"/>
              <a:gd name="connsiteX11" fmla="*/ 1237786 w 1817649"/>
              <a:gd name="connsiteY11" fmla="*/ 702527 h 783040"/>
              <a:gd name="connsiteX12" fmla="*/ 1371600 w 1817649"/>
              <a:gd name="connsiteY12" fmla="*/ 769435 h 783040"/>
              <a:gd name="connsiteX13" fmla="*/ 1460810 w 1817649"/>
              <a:gd name="connsiteY13" fmla="*/ 613318 h 783040"/>
              <a:gd name="connsiteX14" fmla="*/ 1494264 w 1817649"/>
              <a:gd name="connsiteY14" fmla="*/ 301083 h 783040"/>
              <a:gd name="connsiteX15" fmla="*/ 1605776 w 1817649"/>
              <a:gd name="connsiteY15" fmla="*/ 167269 h 783040"/>
              <a:gd name="connsiteX16" fmla="*/ 1817649 w 1817649"/>
              <a:gd name="connsiteY16" fmla="*/ 33454 h 78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17649" h="783040">
                <a:moveTo>
                  <a:pt x="0" y="0"/>
                </a:moveTo>
                <a:cubicBezTo>
                  <a:pt x="61332" y="33454"/>
                  <a:pt x="122664" y="66908"/>
                  <a:pt x="178420" y="111513"/>
                </a:cubicBezTo>
                <a:cubicBezTo>
                  <a:pt x="234176" y="156118"/>
                  <a:pt x="284357" y="187713"/>
                  <a:pt x="334537" y="267630"/>
                </a:cubicBezTo>
                <a:cubicBezTo>
                  <a:pt x="384718" y="347547"/>
                  <a:pt x="442332" y="505522"/>
                  <a:pt x="479503" y="591015"/>
                </a:cubicBezTo>
                <a:cubicBezTo>
                  <a:pt x="516674" y="676508"/>
                  <a:pt x="529683" y="762001"/>
                  <a:pt x="557561" y="780586"/>
                </a:cubicBezTo>
                <a:cubicBezTo>
                  <a:pt x="585439" y="799171"/>
                  <a:pt x="618893" y="706244"/>
                  <a:pt x="646771" y="702527"/>
                </a:cubicBezTo>
                <a:cubicBezTo>
                  <a:pt x="674649" y="698810"/>
                  <a:pt x="700669" y="760141"/>
                  <a:pt x="724830" y="758283"/>
                </a:cubicBezTo>
                <a:cubicBezTo>
                  <a:pt x="748991" y="756425"/>
                  <a:pt x="763859" y="689517"/>
                  <a:pt x="791737" y="691376"/>
                </a:cubicBezTo>
                <a:cubicBezTo>
                  <a:pt x="819615" y="693235"/>
                  <a:pt x="858644" y="769435"/>
                  <a:pt x="892098" y="769435"/>
                </a:cubicBezTo>
                <a:cubicBezTo>
                  <a:pt x="925552" y="769435"/>
                  <a:pt x="951571" y="693235"/>
                  <a:pt x="992459" y="691376"/>
                </a:cubicBezTo>
                <a:cubicBezTo>
                  <a:pt x="1033347" y="689517"/>
                  <a:pt x="1096537" y="756425"/>
                  <a:pt x="1137425" y="758283"/>
                </a:cubicBezTo>
                <a:cubicBezTo>
                  <a:pt x="1178313" y="760141"/>
                  <a:pt x="1198757" y="700668"/>
                  <a:pt x="1237786" y="702527"/>
                </a:cubicBezTo>
                <a:cubicBezTo>
                  <a:pt x="1276815" y="704386"/>
                  <a:pt x="1334429" y="784303"/>
                  <a:pt x="1371600" y="769435"/>
                </a:cubicBezTo>
                <a:cubicBezTo>
                  <a:pt x="1408771" y="754567"/>
                  <a:pt x="1440366" y="691377"/>
                  <a:pt x="1460810" y="613318"/>
                </a:cubicBezTo>
                <a:cubicBezTo>
                  <a:pt x="1481254" y="535259"/>
                  <a:pt x="1470103" y="375424"/>
                  <a:pt x="1494264" y="301083"/>
                </a:cubicBezTo>
                <a:cubicBezTo>
                  <a:pt x="1518425" y="226742"/>
                  <a:pt x="1551879" y="211874"/>
                  <a:pt x="1605776" y="167269"/>
                </a:cubicBezTo>
                <a:cubicBezTo>
                  <a:pt x="1659673" y="122664"/>
                  <a:pt x="1738661" y="78059"/>
                  <a:pt x="1817649" y="3345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文本框 57"/>
          <p:cNvSpPr txBox="1">
            <a:spLocks noRot="1" noChangeAspect="1" noMove="1" noResize="1" noEditPoints="1" noAdjustHandles="1" noChangeArrowheads="1" noChangeShapeType="1" noTextEdit="1"/>
          </p:cNvSpPr>
          <p:nvPr/>
        </p:nvSpPr>
        <p:spPr>
          <a:xfrm>
            <a:off x="3418124" y="5020909"/>
            <a:ext cx="2411366" cy="848630"/>
          </a:xfrm>
          <a:prstGeom prst="rect">
            <a:avLst/>
          </a:prstGeom>
          <a:blipFill rotWithShape="0">
            <a:blip r:embed="rId11"/>
            <a:stretch>
              <a:fillRect/>
            </a:stretch>
          </a:blipFill>
        </p:spPr>
        <p:txBody>
          <a:bodyPr/>
          <a:lstStyle/>
          <a:p>
            <a:pPr>
              <a:defRPr/>
            </a:pPr>
            <a:r>
              <a:rPr lang="zh-CN" altLang="en-US">
                <a:noFill/>
                <a:latin typeface="Arial" panose="020B0604020202020204" pitchFamily="34" charset="0"/>
              </a:rPr>
              <a:t> </a:t>
            </a:r>
          </a:p>
        </p:txBody>
      </p:sp>
      <p:sp>
        <p:nvSpPr>
          <p:cNvPr id="61" name="矩形 60"/>
          <p:cNvSpPr>
            <a:spLocks noRot="1" noChangeAspect="1" noMove="1" noResize="1" noEditPoints="1" noAdjustHandles="1" noChangeArrowheads="1" noChangeShapeType="1" noTextEdit="1"/>
          </p:cNvSpPr>
          <p:nvPr/>
        </p:nvSpPr>
        <p:spPr>
          <a:xfrm>
            <a:off x="2586584" y="6091020"/>
            <a:ext cx="4062331" cy="369332"/>
          </a:xfrm>
          <a:prstGeom prst="rect">
            <a:avLst/>
          </a:prstGeom>
          <a:blipFill rotWithShape="0">
            <a:blip r:embed="rId12"/>
            <a:stretch>
              <a:fillRect t="-9524" r="-598" b="-19048"/>
            </a:stretch>
          </a:blipFill>
          <a:ln>
            <a:solidFill>
              <a:srgbClr val="FF0000"/>
            </a:solidFill>
          </a:ln>
        </p:spPr>
        <p:txBody>
          <a:bodyPr/>
          <a:lstStyle/>
          <a:p>
            <a:pPr>
              <a:defRPr/>
            </a:pPr>
            <a:r>
              <a:rPr lang="zh-CN" altLang="en-US">
                <a:noFill/>
                <a:latin typeface="Arial" panose="020B0604020202020204" pitchFamily="34" charset="0"/>
              </a:rPr>
              <a:t> </a:t>
            </a:r>
          </a:p>
        </p:txBody>
      </p:sp>
      <p:sp>
        <p:nvSpPr>
          <p:cNvPr id="17" name="任意多边形: 形状 16">
            <a:extLst>
              <a:ext uri="{FF2B5EF4-FFF2-40B4-BE49-F238E27FC236}">
                <a16:creationId xmlns:a16="http://schemas.microsoft.com/office/drawing/2014/main" id="{541AF905-B323-4322-AE73-377CC8363483}"/>
              </a:ext>
            </a:extLst>
          </p:cNvPr>
          <p:cNvSpPr/>
          <p:nvPr/>
        </p:nvSpPr>
        <p:spPr>
          <a:xfrm>
            <a:off x="7184396" y="3013076"/>
            <a:ext cx="1966875" cy="665339"/>
          </a:xfrm>
          <a:custGeom>
            <a:avLst/>
            <a:gdLst>
              <a:gd name="connsiteX0" fmla="*/ 0 w 2028180"/>
              <a:gd name="connsiteY0" fmla="*/ 0 h 914665"/>
              <a:gd name="connsiteX1" fmla="*/ 254382 w 2028180"/>
              <a:gd name="connsiteY1" fmla="*/ 103128 h 914665"/>
              <a:gd name="connsiteX2" fmla="*/ 515639 w 2028180"/>
              <a:gd name="connsiteY2" fmla="*/ 495014 h 914665"/>
              <a:gd name="connsiteX3" fmla="*/ 776896 w 2028180"/>
              <a:gd name="connsiteY3" fmla="*/ 818148 h 914665"/>
              <a:gd name="connsiteX4" fmla="*/ 1038153 w 2028180"/>
              <a:gd name="connsiteY4" fmla="*/ 914400 h 914665"/>
              <a:gd name="connsiteX5" fmla="*/ 1313161 w 2028180"/>
              <a:gd name="connsiteY5" fmla="*/ 797522 h 914665"/>
              <a:gd name="connsiteX6" fmla="*/ 1643170 w 2028180"/>
              <a:gd name="connsiteY6" fmla="*/ 281883 h 914665"/>
              <a:gd name="connsiteX7" fmla="*/ 1828800 w 2028180"/>
              <a:gd name="connsiteY7" fmla="*/ 48127 h 914665"/>
              <a:gd name="connsiteX8" fmla="*/ 2028180 w 2028180"/>
              <a:gd name="connsiteY8" fmla="*/ 0 h 91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8180" h="914665">
                <a:moveTo>
                  <a:pt x="0" y="0"/>
                </a:moveTo>
                <a:cubicBezTo>
                  <a:pt x="84221" y="10313"/>
                  <a:pt x="168442" y="20626"/>
                  <a:pt x="254382" y="103128"/>
                </a:cubicBezTo>
                <a:cubicBezTo>
                  <a:pt x="340322" y="185630"/>
                  <a:pt x="428553" y="375844"/>
                  <a:pt x="515639" y="495014"/>
                </a:cubicBezTo>
                <a:cubicBezTo>
                  <a:pt x="602725" y="614184"/>
                  <a:pt x="689810" y="748250"/>
                  <a:pt x="776896" y="818148"/>
                </a:cubicBezTo>
                <a:cubicBezTo>
                  <a:pt x="863982" y="888046"/>
                  <a:pt x="948776" y="917838"/>
                  <a:pt x="1038153" y="914400"/>
                </a:cubicBezTo>
                <a:cubicBezTo>
                  <a:pt x="1127530" y="910962"/>
                  <a:pt x="1212325" y="902942"/>
                  <a:pt x="1313161" y="797522"/>
                </a:cubicBezTo>
                <a:cubicBezTo>
                  <a:pt x="1413997" y="692102"/>
                  <a:pt x="1557230" y="406782"/>
                  <a:pt x="1643170" y="281883"/>
                </a:cubicBezTo>
                <a:cubicBezTo>
                  <a:pt x="1729110" y="156984"/>
                  <a:pt x="1764632" y="95107"/>
                  <a:pt x="1828800" y="48127"/>
                </a:cubicBezTo>
                <a:cubicBezTo>
                  <a:pt x="1892968" y="1147"/>
                  <a:pt x="1960574" y="573"/>
                  <a:pt x="20281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31638765-A72B-4C9D-9C9A-4D72A23A3E2F}"/>
              </a:ext>
            </a:extLst>
          </p:cNvPr>
          <p:cNvCxnSpPr/>
          <p:nvPr/>
        </p:nvCxnSpPr>
        <p:spPr>
          <a:xfrm>
            <a:off x="7184396" y="3356992"/>
            <a:ext cx="2596083"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55A14C0-0F7E-4AFF-A6B6-6D2A060BE0F8}"/>
                  </a:ext>
                </a:extLst>
              </p:cNvPr>
              <p:cNvSpPr txBox="1"/>
              <p:nvPr/>
            </p:nvSpPr>
            <p:spPr>
              <a:xfrm>
                <a:off x="3359697" y="2693269"/>
                <a:ext cx="1797287" cy="400110"/>
              </a:xfrm>
              <a:prstGeom prst="rect">
                <a:avLst/>
              </a:prstGeom>
              <a:noFill/>
              <a:ln w="12700">
                <a:solidFill>
                  <a:srgbClr val="FF0000"/>
                </a:solidFill>
              </a:ln>
            </p:spPr>
            <p:txBody>
              <a:bodyPr wrap="none" rtlCol="0">
                <a:spAutoFit/>
              </a:bodyPr>
              <a:lstStyle/>
              <a:p>
                <a:r>
                  <a:rPr lang="zh-CN" altLang="en-US" sz="2000" dirty="0"/>
                  <a:t>以</a:t>
                </a:r>
                <a14:m>
                  <m:oMath xmlns:m="http://schemas.openxmlformats.org/officeDocument/2006/math">
                    <m:r>
                      <a:rPr lang="en-US" altLang="zh-CN" sz="2000" b="1" i="1">
                        <a:latin typeface="Cambria Math" panose="02040503050406030204" pitchFamily="18" charset="0"/>
                      </a:rPr>
                      <m:t>𝟐</m:t>
                    </m:r>
                    <m:r>
                      <a:rPr lang="zh-CN" altLang="en-US" sz="2000" b="1" i="1">
                        <a:latin typeface="Cambria Math" panose="02040503050406030204" pitchFamily="18" charset="0"/>
                      </a:rPr>
                      <m:t>𝝅</m:t>
                    </m:r>
                    <m:r>
                      <a:rPr lang="zh-CN" altLang="en-US" sz="2000" i="1">
                        <a:latin typeface="Cambria Math" panose="02040503050406030204" pitchFamily="18" charset="0"/>
                      </a:rPr>
                      <m:t>周期</m:t>
                    </m:r>
                  </m:oMath>
                </a14:m>
                <a:r>
                  <a:rPr lang="zh-CN" altLang="en-US" sz="2000" dirty="0"/>
                  <a:t>变化</a:t>
                </a:r>
              </a:p>
            </p:txBody>
          </p:sp>
        </mc:Choice>
        <mc:Fallback xmlns="">
          <p:sp>
            <p:nvSpPr>
              <p:cNvPr id="22" name="文本框 21">
                <a:extLst>
                  <a:ext uri="{FF2B5EF4-FFF2-40B4-BE49-F238E27FC236}">
                    <a16:creationId xmlns:a16="http://schemas.microsoft.com/office/drawing/2014/main" id="{155A14C0-0F7E-4AFF-A6B6-6D2A060BE0F8}"/>
                  </a:ext>
                </a:extLst>
              </p:cNvPr>
              <p:cNvSpPr txBox="1">
                <a:spLocks noRot="1" noChangeAspect="1" noMove="1" noResize="1" noEditPoints="1" noAdjustHandles="1" noChangeArrowheads="1" noChangeShapeType="1" noTextEdit="1"/>
              </p:cNvSpPr>
              <p:nvPr/>
            </p:nvSpPr>
            <p:spPr>
              <a:xfrm>
                <a:off x="1835696" y="2693269"/>
                <a:ext cx="1797287" cy="400110"/>
              </a:xfrm>
              <a:prstGeom prst="rect">
                <a:avLst/>
              </a:prstGeom>
              <a:blipFill>
                <a:blip r:embed="rId13"/>
                <a:stretch>
                  <a:fillRect l="-3030" t="-7463" r="-3367" b="-25373"/>
                </a:stretch>
              </a:blipFill>
              <a:ln w="12700">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31467403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2063751" y="404813"/>
            <a:ext cx="2289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en-US" altLang="zh-CN" sz="2800" b="1">
                <a:solidFill>
                  <a:srgbClr val="0000CC"/>
                </a:solidFill>
                <a:latin typeface="华文中宋" pitchFamily="2" charset="-122"/>
                <a:ea typeface="华文中宋" pitchFamily="2" charset="-122"/>
              </a:rPr>
              <a:t>2)</a:t>
            </a:r>
            <a:r>
              <a:rPr kumimoji="1" lang="zh-CN" altLang="en-US" sz="2800" b="1">
                <a:solidFill>
                  <a:srgbClr val="0000CC"/>
                </a:solidFill>
                <a:latin typeface="华文中宋" pitchFamily="2" charset="-122"/>
                <a:ea typeface="华文中宋" pitchFamily="2" charset="-122"/>
              </a:rPr>
              <a:t>光纤干涉仪</a:t>
            </a:r>
          </a:p>
        </p:txBody>
      </p:sp>
      <p:sp>
        <p:nvSpPr>
          <p:cNvPr id="38915" name="Rectangle 3"/>
          <p:cNvSpPr>
            <a:spLocks noChangeArrowheads="1"/>
          </p:cNvSpPr>
          <p:nvPr/>
        </p:nvSpPr>
        <p:spPr bwMode="auto">
          <a:xfrm>
            <a:off x="2782888" y="1125538"/>
            <a:ext cx="1962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zh-CN" altLang="en-US" sz="2800">
                <a:latin typeface="Tahoma" pitchFamily="34" charset="0"/>
                <a:ea typeface="华文中宋" pitchFamily="2" charset="-122"/>
              </a:rPr>
              <a:t>耦合的概念</a:t>
            </a:r>
          </a:p>
        </p:txBody>
      </p:sp>
      <p:graphicFrame>
        <p:nvGraphicFramePr>
          <p:cNvPr id="38916" name="Object 4"/>
          <p:cNvGraphicFramePr>
            <a:graphicFrameLocks noChangeAspect="1"/>
          </p:cNvGraphicFramePr>
          <p:nvPr/>
        </p:nvGraphicFramePr>
        <p:xfrm>
          <a:off x="4943476" y="1268413"/>
          <a:ext cx="3960813" cy="3122612"/>
        </p:xfrm>
        <a:graphic>
          <a:graphicData uri="http://schemas.openxmlformats.org/presentationml/2006/ole">
            <mc:AlternateContent xmlns:mc="http://schemas.openxmlformats.org/markup-compatibility/2006">
              <mc:Choice xmlns:v="urn:schemas-microsoft-com:vml" Requires="v">
                <p:oleObj spid="_x0000_s136194" name="Visio" r:id="rId3" imgW="2543050" imgH="2000250" progId="Visio.Drawing.11">
                  <p:embed/>
                </p:oleObj>
              </mc:Choice>
              <mc:Fallback>
                <p:oleObj name="Visio" r:id="rId3" imgW="2543050" imgH="200025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476" y="1268413"/>
                        <a:ext cx="3960813"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7" name="Rectangle 2"/>
          <p:cNvSpPr>
            <a:spLocks noChangeArrowheads="1"/>
          </p:cNvSpPr>
          <p:nvPr/>
        </p:nvSpPr>
        <p:spPr bwMode="auto">
          <a:xfrm>
            <a:off x="2782889" y="4652963"/>
            <a:ext cx="7272337"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zh-CN" altLang="en-US" sz="2800" b="1">
                <a:latin typeface="Tahoma" pitchFamily="34" charset="0"/>
              </a:rPr>
              <a:t>耦合的方法</a:t>
            </a:r>
            <a:r>
              <a:rPr kumimoji="1" lang="en-US" altLang="zh-CN" sz="2800" b="1">
                <a:latin typeface="Tahoma" pitchFamily="34" charset="0"/>
              </a:rPr>
              <a:t>:</a:t>
            </a:r>
            <a:r>
              <a:rPr kumimoji="1" lang="zh-CN" altLang="en-US" sz="2800" b="1">
                <a:latin typeface="Tahoma" pitchFamily="34" charset="0"/>
              </a:rPr>
              <a:t>光纤并行</a:t>
            </a:r>
            <a:r>
              <a:rPr kumimoji="1" lang="en-US" altLang="zh-CN" sz="2800" b="1">
                <a:latin typeface="Tahoma" pitchFamily="34" charset="0"/>
              </a:rPr>
              <a:t>.</a:t>
            </a:r>
          </a:p>
          <a:p>
            <a:pPr eaLnBrk="1" hangingPunct="1">
              <a:lnSpc>
                <a:spcPct val="130000"/>
              </a:lnSpc>
              <a:buFontTx/>
              <a:buNone/>
            </a:pPr>
            <a:r>
              <a:rPr kumimoji="1" lang="zh-CN" altLang="en-US" sz="2800" b="1">
                <a:latin typeface="Tahoma" pitchFamily="34" charset="0"/>
              </a:rPr>
              <a:t>耦合的效果</a:t>
            </a:r>
            <a:r>
              <a:rPr kumimoji="1" lang="en-US" altLang="zh-CN" sz="2800" b="1">
                <a:latin typeface="Tahoma" pitchFamily="34" charset="0"/>
              </a:rPr>
              <a:t>:</a:t>
            </a:r>
            <a:r>
              <a:rPr kumimoji="1" lang="zh-CN" altLang="en-US" sz="2800" b="1">
                <a:latin typeface="Tahoma" pitchFamily="34" charset="0"/>
              </a:rPr>
              <a:t>耦合可控制</a:t>
            </a:r>
            <a:r>
              <a:rPr kumimoji="1" lang="en-US" altLang="zh-CN" sz="2800" b="1">
                <a:latin typeface="Tahoma" pitchFamily="34" charset="0"/>
              </a:rPr>
              <a:t>,</a:t>
            </a:r>
            <a:r>
              <a:rPr kumimoji="1" lang="zh-CN" altLang="en-US" sz="2800" b="1">
                <a:latin typeface="Tahoma" pitchFamily="34" charset="0"/>
              </a:rPr>
              <a:t>使之达到能量分配</a:t>
            </a:r>
          </a:p>
          <a:p>
            <a:pPr eaLnBrk="1" hangingPunct="1">
              <a:lnSpc>
                <a:spcPct val="130000"/>
              </a:lnSpc>
              <a:buFontTx/>
              <a:buNone/>
            </a:pPr>
            <a:r>
              <a:rPr kumimoji="1" lang="zh-CN" altLang="en-US" sz="2800" b="1">
                <a:latin typeface="Tahoma" pitchFamily="34" charset="0"/>
              </a:rPr>
              <a:t>目的</a:t>
            </a:r>
            <a:r>
              <a:rPr kumimoji="1" lang="en-US" altLang="zh-CN" sz="2800" b="1">
                <a:latin typeface="Tahoma" pitchFamily="34" charset="0"/>
              </a:rPr>
              <a:t>.</a:t>
            </a:r>
            <a:r>
              <a:rPr kumimoji="1" lang="zh-CN" altLang="en-US" sz="2800" b="1">
                <a:latin typeface="Tahoma" pitchFamily="34" charset="0"/>
              </a:rPr>
              <a:t>例如</a:t>
            </a:r>
            <a:r>
              <a:rPr kumimoji="1" lang="en-US" altLang="zh-CN" sz="2800" b="1">
                <a:latin typeface="Tahoma" pitchFamily="34" charset="0"/>
              </a:rPr>
              <a:t>,</a:t>
            </a:r>
            <a:r>
              <a:rPr kumimoji="1" lang="zh-CN" altLang="en-US" sz="2800" b="1">
                <a:latin typeface="Tahoma" pitchFamily="34" charset="0"/>
              </a:rPr>
              <a:t>可实现一半功率的耦合</a:t>
            </a:r>
            <a:r>
              <a:rPr kumimoji="1" lang="en-US" altLang="zh-CN" sz="2800" b="1">
                <a:latin typeface="Tahoma" pitchFamily="34" charset="0"/>
              </a:rPr>
              <a:t>(3db)</a:t>
            </a:r>
          </a:p>
        </p:txBody>
      </p:sp>
      <p:sp>
        <p:nvSpPr>
          <p:cNvPr id="2" name="矩形 1"/>
          <p:cNvSpPr/>
          <p:nvPr/>
        </p:nvSpPr>
        <p:spPr>
          <a:xfrm>
            <a:off x="4943476" y="1989138"/>
            <a:ext cx="4537075" cy="360362"/>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a:off x="4972051" y="3357564"/>
            <a:ext cx="4537075" cy="35877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任意多边形 4"/>
          <p:cNvSpPr/>
          <p:nvPr/>
        </p:nvSpPr>
        <p:spPr>
          <a:xfrm>
            <a:off x="8145463" y="2743200"/>
            <a:ext cx="849312" cy="1563688"/>
          </a:xfrm>
          <a:custGeom>
            <a:avLst/>
            <a:gdLst>
              <a:gd name="connsiteX0" fmla="*/ 0 w 849268"/>
              <a:gd name="connsiteY0" fmla="*/ 0 h 1564395"/>
              <a:gd name="connsiteX1" fmla="*/ 55085 w 849268"/>
              <a:gd name="connsiteY1" fmla="*/ 165253 h 1564395"/>
              <a:gd name="connsiteX2" fmla="*/ 176270 w 849268"/>
              <a:gd name="connsiteY2" fmla="*/ 352540 h 1564395"/>
              <a:gd name="connsiteX3" fmla="*/ 330506 w 849268"/>
              <a:gd name="connsiteY3" fmla="*/ 495759 h 1564395"/>
              <a:gd name="connsiteX4" fmla="*/ 539827 w 849268"/>
              <a:gd name="connsiteY4" fmla="*/ 616945 h 1564395"/>
              <a:gd name="connsiteX5" fmla="*/ 716097 w 849268"/>
              <a:gd name="connsiteY5" fmla="*/ 694063 h 1564395"/>
              <a:gd name="connsiteX6" fmla="*/ 848299 w 849268"/>
              <a:gd name="connsiteY6" fmla="*/ 771181 h 1564395"/>
              <a:gd name="connsiteX7" fmla="*/ 760164 w 849268"/>
              <a:gd name="connsiteY7" fmla="*/ 859316 h 1564395"/>
              <a:gd name="connsiteX8" fmla="*/ 484743 w 849268"/>
              <a:gd name="connsiteY8" fmla="*/ 947451 h 1564395"/>
              <a:gd name="connsiteX9" fmla="*/ 176270 w 849268"/>
              <a:gd name="connsiteY9" fmla="*/ 1090670 h 1564395"/>
              <a:gd name="connsiteX10" fmla="*/ 77118 w 849268"/>
              <a:gd name="connsiteY10" fmla="*/ 1333041 h 1564395"/>
              <a:gd name="connsiteX11" fmla="*/ 55085 w 849268"/>
              <a:gd name="connsiteY11" fmla="*/ 1564395 h 156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9268" h="1564395">
                <a:moveTo>
                  <a:pt x="0" y="0"/>
                </a:moveTo>
                <a:cubicBezTo>
                  <a:pt x="12853" y="53248"/>
                  <a:pt x="25707" y="106496"/>
                  <a:pt x="55085" y="165253"/>
                </a:cubicBezTo>
                <a:cubicBezTo>
                  <a:pt x="84463" y="224010"/>
                  <a:pt x="130367" y="297456"/>
                  <a:pt x="176270" y="352540"/>
                </a:cubicBezTo>
                <a:cubicBezTo>
                  <a:pt x="222173" y="407624"/>
                  <a:pt x="269913" y="451692"/>
                  <a:pt x="330506" y="495759"/>
                </a:cubicBezTo>
                <a:cubicBezTo>
                  <a:pt x="391099" y="539826"/>
                  <a:pt x="475562" y="583894"/>
                  <a:pt x="539827" y="616945"/>
                </a:cubicBezTo>
                <a:cubicBezTo>
                  <a:pt x="604092" y="649996"/>
                  <a:pt x="664685" y="668357"/>
                  <a:pt x="716097" y="694063"/>
                </a:cubicBezTo>
                <a:cubicBezTo>
                  <a:pt x="767509" y="719769"/>
                  <a:pt x="840955" y="743639"/>
                  <a:pt x="848299" y="771181"/>
                </a:cubicBezTo>
                <a:cubicBezTo>
                  <a:pt x="855644" y="798723"/>
                  <a:pt x="820757" y="829938"/>
                  <a:pt x="760164" y="859316"/>
                </a:cubicBezTo>
                <a:cubicBezTo>
                  <a:pt x="699571" y="888694"/>
                  <a:pt x="582059" y="908892"/>
                  <a:pt x="484743" y="947451"/>
                </a:cubicBezTo>
                <a:cubicBezTo>
                  <a:pt x="387427" y="986010"/>
                  <a:pt x="244207" y="1026405"/>
                  <a:pt x="176270" y="1090670"/>
                </a:cubicBezTo>
                <a:cubicBezTo>
                  <a:pt x="108333" y="1154935"/>
                  <a:pt x="97315" y="1254087"/>
                  <a:pt x="77118" y="1333041"/>
                </a:cubicBezTo>
                <a:cubicBezTo>
                  <a:pt x="56921" y="1411995"/>
                  <a:pt x="56003" y="1488195"/>
                  <a:pt x="55085" y="156439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781763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body" idx="1"/>
          </p:nvPr>
        </p:nvSpPr>
        <p:spPr>
          <a:xfrm>
            <a:off x="1991544" y="908720"/>
            <a:ext cx="8229600" cy="4752826"/>
          </a:xfrm>
        </p:spPr>
        <p:txBody>
          <a:bodyPr>
            <a:normAutofit/>
          </a:bodyPr>
          <a:lstStyle/>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、特点</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1</a:t>
            </a:r>
            <a:r>
              <a:rPr lang="zh-CN" altLang="en-US" b="1" dirty="0">
                <a:latin typeface="华文中宋" panose="02010600040101010101" pitchFamily="2" charset="-122"/>
                <a:ea typeface="华文中宋" panose="02010600040101010101" pitchFamily="2" charset="-122"/>
              </a:rPr>
              <a:t>）涉及多学科与技术</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多物理学科、多技术门类、</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）品种繁多</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被测参数：热工量、电工量、化学量、</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物理量、机械量、生物量、状态量等</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3</a:t>
            </a:r>
            <a:r>
              <a:rPr lang="zh-CN" altLang="en-US" b="1" dirty="0">
                <a:latin typeface="华文中宋" panose="02010600040101010101" pitchFamily="2" charset="-122"/>
                <a:ea typeface="华文中宋" panose="02010600040101010101" pitchFamily="2" charset="-122"/>
              </a:rPr>
              <a:t>）要求高稳定、可靠、精确</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4</a:t>
            </a:r>
            <a:r>
              <a:rPr lang="zh-CN" altLang="en-US" b="1" dirty="0">
                <a:latin typeface="华文中宋" panose="02010600040101010101" pitchFamily="2" charset="-122"/>
                <a:ea typeface="华文中宋" panose="02010600040101010101" pitchFamily="2" charset="-122"/>
              </a:rPr>
              <a:t>）应用极其广泛</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a:t>
            </a:r>
            <a:r>
              <a:rPr lang="en-US" altLang="zh-CN" b="1" dirty="0">
                <a:solidFill>
                  <a:srgbClr val="FF0000"/>
                </a:solidFill>
                <a:latin typeface="华文中宋" panose="02010600040101010101" pitchFamily="2" charset="-122"/>
                <a:ea typeface="华文中宋" panose="02010600040101010101" pitchFamily="2" charset="-122"/>
              </a:rPr>
              <a:t>5</a:t>
            </a:r>
            <a:r>
              <a:rPr lang="zh-CN" altLang="en-US" b="1" dirty="0">
                <a:solidFill>
                  <a:srgbClr val="FF0000"/>
                </a:solidFill>
                <a:latin typeface="华文中宋" panose="02010600040101010101" pitchFamily="2" charset="-122"/>
                <a:ea typeface="华文中宋" panose="02010600040101010101" pitchFamily="2" charset="-122"/>
              </a:rPr>
              <a:t>）发展缓慢、生命力长久</a:t>
            </a:r>
            <a:endParaRPr lang="en-US" altLang="zh-CN"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7066338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2279650" y="620713"/>
            <a:ext cx="326243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en-US" altLang="zh-CN" sz="2400" b="1">
                <a:solidFill>
                  <a:srgbClr val="0000CC"/>
                </a:solidFill>
                <a:latin typeface="华文中宋" pitchFamily="2" charset="-122"/>
                <a:ea typeface="华文中宋" pitchFamily="2" charset="-122"/>
              </a:rPr>
              <a:t>“</a:t>
            </a:r>
            <a:r>
              <a:rPr kumimoji="1" lang="zh-CN" altLang="en-US" sz="2400" b="1">
                <a:solidFill>
                  <a:srgbClr val="0000CC"/>
                </a:solidFill>
                <a:latin typeface="Tahoma" pitchFamily="34" charset="0"/>
                <a:ea typeface="华文中宋" pitchFamily="2" charset="-122"/>
              </a:rPr>
              <a:t>全光纤</a:t>
            </a:r>
            <a:r>
              <a:rPr kumimoji="1" lang="zh-CN" altLang="en-US" sz="2400" b="1">
                <a:solidFill>
                  <a:srgbClr val="0000CC"/>
                </a:solidFill>
                <a:latin typeface="华文中宋" pitchFamily="2" charset="-122"/>
                <a:ea typeface="华文中宋" pitchFamily="2" charset="-122"/>
              </a:rPr>
              <a:t>”</a:t>
            </a:r>
            <a:r>
              <a:rPr kumimoji="1" lang="zh-CN" altLang="en-US" sz="2400" b="1">
                <a:solidFill>
                  <a:srgbClr val="0000CC"/>
                </a:solidFill>
                <a:latin typeface="Tahoma" pitchFamily="34" charset="0"/>
                <a:ea typeface="华文中宋" pitchFamily="2" charset="-122"/>
              </a:rPr>
              <a:t>干涉仪结构</a:t>
            </a:r>
          </a:p>
        </p:txBody>
      </p:sp>
      <p:sp>
        <p:nvSpPr>
          <p:cNvPr id="3" name="矩形 2"/>
          <p:cNvSpPr/>
          <p:nvPr/>
        </p:nvSpPr>
        <p:spPr>
          <a:xfrm>
            <a:off x="2566988" y="1773239"/>
            <a:ext cx="1104900" cy="287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4" name="椭圆 3"/>
          <p:cNvSpPr/>
          <p:nvPr/>
        </p:nvSpPr>
        <p:spPr>
          <a:xfrm>
            <a:off x="4305300" y="2098676"/>
            <a:ext cx="590550" cy="576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弧形 4"/>
          <p:cNvSpPr/>
          <p:nvPr/>
        </p:nvSpPr>
        <p:spPr>
          <a:xfrm rot="5400000">
            <a:off x="4240213" y="1735138"/>
            <a:ext cx="687388" cy="474663"/>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弧形 12"/>
          <p:cNvSpPr/>
          <p:nvPr/>
        </p:nvSpPr>
        <p:spPr>
          <a:xfrm rot="16200000">
            <a:off x="4307681" y="2410619"/>
            <a:ext cx="604838" cy="5270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矩形 19"/>
          <p:cNvSpPr/>
          <p:nvPr/>
        </p:nvSpPr>
        <p:spPr>
          <a:xfrm>
            <a:off x="5283201" y="2773364"/>
            <a:ext cx="887413" cy="185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任意多边形 30"/>
          <p:cNvSpPr/>
          <p:nvPr/>
        </p:nvSpPr>
        <p:spPr>
          <a:xfrm>
            <a:off x="5527676" y="2714625"/>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2" name="任意多边形 31"/>
          <p:cNvSpPr/>
          <p:nvPr/>
        </p:nvSpPr>
        <p:spPr>
          <a:xfrm>
            <a:off x="5707063" y="2714625"/>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3" name="任意多边形 32"/>
          <p:cNvSpPr/>
          <p:nvPr/>
        </p:nvSpPr>
        <p:spPr>
          <a:xfrm>
            <a:off x="5873751" y="2722563"/>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4" name="任意多边形 33"/>
          <p:cNvSpPr/>
          <p:nvPr/>
        </p:nvSpPr>
        <p:spPr>
          <a:xfrm>
            <a:off x="6111876" y="2706688"/>
            <a:ext cx="538163"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任意多边形 36"/>
          <p:cNvSpPr/>
          <p:nvPr/>
        </p:nvSpPr>
        <p:spPr>
          <a:xfrm flipH="1">
            <a:off x="3671888" y="1916114"/>
            <a:ext cx="671512" cy="14128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任意多边形 37"/>
          <p:cNvSpPr/>
          <p:nvPr/>
        </p:nvSpPr>
        <p:spPr>
          <a:xfrm>
            <a:off x="4821238" y="1933576"/>
            <a:ext cx="1828800" cy="87313"/>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任意多边形 38"/>
          <p:cNvSpPr/>
          <p:nvPr/>
        </p:nvSpPr>
        <p:spPr>
          <a:xfrm flipH="1" flipV="1">
            <a:off x="3671888" y="2652713"/>
            <a:ext cx="671512" cy="762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任意多边形 39"/>
          <p:cNvSpPr/>
          <p:nvPr/>
        </p:nvSpPr>
        <p:spPr>
          <a:xfrm rot="10800000" flipH="1">
            <a:off x="4873626" y="2643189"/>
            <a:ext cx="542925" cy="7143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任意多边形 41"/>
          <p:cNvSpPr/>
          <p:nvPr/>
        </p:nvSpPr>
        <p:spPr>
          <a:xfrm rot="21306476">
            <a:off x="5397501" y="2711451"/>
            <a:ext cx="157163"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任意多边形 46"/>
          <p:cNvSpPr/>
          <p:nvPr/>
        </p:nvSpPr>
        <p:spPr>
          <a:xfrm>
            <a:off x="4027489" y="3873500"/>
            <a:ext cx="1042987" cy="968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任意多边形 47"/>
          <p:cNvSpPr/>
          <p:nvPr/>
        </p:nvSpPr>
        <p:spPr>
          <a:xfrm>
            <a:off x="5829301" y="3886201"/>
            <a:ext cx="568325" cy="92075"/>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任意多边形 48"/>
          <p:cNvSpPr/>
          <p:nvPr/>
        </p:nvSpPr>
        <p:spPr>
          <a:xfrm flipV="1">
            <a:off x="5881689" y="4584700"/>
            <a:ext cx="515937" cy="841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矩形 49"/>
          <p:cNvSpPr/>
          <p:nvPr/>
        </p:nvSpPr>
        <p:spPr>
          <a:xfrm>
            <a:off x="2563813" y="2571750"/>
            <a:ext cx="1128712"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39957" name="文本框 50"/>
          <p:cNvSpPr txBox="1">
            <a:spLocks noChangeArrowheads="1"/>
          </p:cNvSpPr>
          <p:nvPr/>
        </p:nvSpPr>
        <p:spPr bwMode="auto">
          <a:xfrm>
            <a:off x="5316539" y="3057525"/>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52" name="矩形 51"/>
          <p:cNvSpPr/>
          <p:nvPr/>
        </p:nvSpPr>
        <p:spPr>
          <a:xfrm>
            <a:off x="6669089" y="1728789"/>
            <a:ext cx="249237"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7" name="直接连接符 56"/>
          <p:cNvCxnSpPr/>
          <p:nvPr/>
        </p:nvCxnSpPr>
        <p:spPr>
          <a:xfrm flipV="1">
            <a:off x="6913564" y="1781175"/>
            <a:ext cx="53975"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6913564" y="1863725"/>
            <a:ext cx="53975" cy="69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6913564" y="2017713"/>
            <a:ext cx="53975" cy="746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6913564" y="1939926"/>
            <a:ext cx="53975" cy="619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650039" y="2524126"/>
            <a:ext cx="249237"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4" name="直接连接符 63"/>
          <p:cNvCxnSpPr/>
          <p:nvPr/>
        </p:nvCxnSpPr>
        <p:spPr>
          <a:xfrm flipV="1">
            <a:off x="6907213" y="2535239"/>
            <a:ext cx="63500" cy="714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6899275" y="2627314"/>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6892925" y="2714626"/>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6902450" y="2787651"/>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7011989" y="2074863"/>
            <a:ext cx="274637" cy="241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7070725" y="2386013"/>
            <a:ext cx="215900" cy="241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970" name="文本框 76"/>
          <p:cNvSpPr txBox="1">
            <a:spLocks noChangeArrowheads="1"/>
          </p:cNvSpPr>
          <p:nvPr/>
        </p:nvSpPr>
        <p:spPr bwMode="auto">
          <a:xfrm>
            <a:off x="7235826" y="2058988"/>
            <a:ext cx="11144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反射的</a:t>
            </a:r>
            <a:endParaRPr lang="en-US" altLang="zh-CN" sz="1800" b="1">
              <a:solidFill>
                <a:srgbClr val="0000CC"/>
              </a:solidFill>
            </a:endParaRPr>
          </a:p>
          <a:p>
            <a:pPr>
              <a:spcBef>
                <a:spcPct val="0"/>
              </a:spcBef>
              <a:buFontTx/>
              <a:buNone/>
            </a:pPr>
            <a:r>
              <a:rPr lang="zh-CN" altLang="en-US" sz="1800" b="1">
                <a:solidFill>
                  <a:srgbClr val="0000CC"/>
                </a:solidFill>
              </a:rPr>
              <a:t>光纤端面</a:t>
            </a:r>
          </a:p>
        </p:txBody>
      </p:sp>
      <p:sp>
        <p:nvSpPr>
          <p:cNvPr id="78" name="矩形 77"/>
          <p:cNvSpPr/>
          <p:nvPr/>
        </p:nvSpPr>
        <p:spPr>
          <a:xfrm>
            <a:off x="2071688" y="3751264"/>
            <a:ext cx="1103312" cy="287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79" name="椭圆 78"/>
          <p:cNvSpPr/>
          <p:nvPr/>
        </p:nvSpPr>
        <p:spPr>
          <a:xfrm>
            <a:off x="3503614" y="4084638"/>
            <a:ext cx="592137" cy="5762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 name="弧形 79"/>
          <p:cNvSpPr/>
          <p:nvPr/>
        </p:nvSpPr>
        <p:spPr>
          <a:xfrm rot="5400000">
            <a:off x="3439319" y="3721894"/>
            <a:ext cx="687388" cy="4762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1" name="弧形 80"/>
          <p:cNvSpPr/>
          <p:nvPr/>
        </p:nvSpPr>
        <p:spPr>
          <a:xfrm rot="16200000">
            <a:off x="3505995" y="4396583"/>
            <a:ext cx="606425" cy="528637"/>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2" name="椭圆 81"/>
          <p:cNvSpPr/>
          <p:nvPr/>
        </p:nvSpPr>
        <p:spPr>
          <a:xfrm>
            <a:off x="5311775" y="4038601"/>
            <a:ext cx="592138" cy="576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3" name="弧形 82"/>
          <p:cNvSpPr/>
          <p:nvPr/>
        </p:nvSpPr>
        <p:spPr>
          <a:xfrm rot="5400000">
            <a:off x="5247482" y="3675857"/>
            <a:ext cx="687387" cy="4762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4" name="弧形 83"/>
          <p:cNvSpPr/>
          <p:nvPr/>
        </p:nvSpPr>
        <p:spPr>
          <a:xfrm rot="16200000">
            <a:off x="5314157" y="4350544"/>
            <a:ext cx="606425" cy="528638"/>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5" name="矩形 84"/>
          <p:cNvSpPr/>
          <p:nvPr/>
        </p:nvSpPr>
        <p:spPr>
          <a:xfrm>
            <a:off x="4298950" y="4797426"/>
            <a:ext cx="889000" cy="187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 name="任意多边形 85"/>
          <p:cNvSpPr/>
          <p:nvPr/>
        </p:nvSpPr>
        <p:spPr>
          <a:xfrm>
            <a:off x="4545013" y="4738688"/>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7" name="任意多边形 86"/>
          <p:cNvSpPr/>
          <p:nvPr/>
        </p:nvSpPr>
        <p:spPr>
          <a:xfrm>
            <a:off x="4724401" y="4738688"/>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8" name="任意多边形 87"/>
          <p:cNvSpPr/>
          <p:nvPr/>
        </p:nvSpPr>
        <p:spPr>
          <a:xfrm>
            <a:off x="4891088" y="4746625"/>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9" name="任意多边形 88"/>
          <p:cNvSpPr/>
          <p:nvPr/>
        </p:nvSpPr>
        <p:spPr>
          <a:xfrm rot="21306476">
            <a:off x="4414838" y="4735514"/>
            <a:ext cx="157162"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83" name="文本框 89"/>
          <p:cNvSpPr txBox="1">
            <a:spLocks noChangeArrowheads="1"/>
          </p:cNvSpPr>
          <p:nvPr/>
        </p:nvSpPr>
        <p:spPr bwMode="auto">
          <a:xfrm>
            <a:off x="4333875" y="5081589"/>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91" name="任意多边形 90"/>
          <p:cNvSpPr/>
          <p:nvPr/>
        </p:nvSpPr>
        <p:spPr>
          <a:xfrm flipH="1">
            <a:off x="4811713" y="3873500"/>
            <a:ext cx="538162" cy="460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 name="任意多边形 91"/>
          <p:cNvSpPr/>
          <p:nvPr/>
        </p:nvSpPr>
        <p:spPr>
          <a:xfrm flipH="1">
            <a:off x="3155950" y="3913189"/>
            <a:ext cx="388938" cy="4603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任意多边形 92"/>
          <p:cNvSpPr/>
          <p:nvPr/>
        </p:nvSpPr>
        <p:spPr>
          <a:xfrm rot="10800000" flipH="1">
            <a:off x="4073525" y="4645026"/>
            <a:ext cx="349250" cy="93663"/>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4" name="任意多边形 93"/>
          <p:cNvSpPr/>
          <p:nvPr/>
        </p:nvSpPr>
        <p:spPr>
          <a:xfrm>
            <a:off x="5095875" y="4695825"/>
            <a:ext cx="115888"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任意多边形 94"/>
          <p:cNvSpPr/>
          <p:nvPr/>
        </p:nvSpPr>
        <p:spPr>
          <a:xfrm flipH="1" flipV="1">
            <a:off x="5187951" y="4570413"/>
            <a:ext cx="163513" cy="13335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89" name="文本框 95"/>
          <p:cNvSpPr txBox="1">
            <a:spLocks noChangeArrowheads="1"/>
          </p:cNvSpPr>
          <p:nvPr/>
        </p:nvSpPr>
        <p:spPr bwMode="auto">
          <a:xfrm>
            <a:off x="6397625" y="3709989"/>
            <a:ext cx="350838" cy="3698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sp>
        <p:nvSpPr>
          <p:cNvPr id="39990" name="文本框 96"/>
          <p:cNvSpPr txBox="1">
            <a:spLocks noChangeArrowheads="1"/>
          </p:cNvSpPr>
          <p:nvPr/>
        </p:nvSpPr>
        <p:spPr bwMode="auto">
          <a:xfrm>
            <a:off x="6413500" y="4487863"/>
            <a:ext cx="350838" cy="36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cxnSp>
        <p:nvCxnSpPr>
          <p:cNvPr id="104" name="肘形连接符 103"/>
          <p:cNvCxnSpPr/>
          <p:nvPr/>
        </p:nvCxnSpPr>
        <p:spPr>
          <a:xfrm>
            <a:off x="6740526" y="3903663"/>
            <a:ext cx="377825" cy="330200"/>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肘形连接符 106"/>
          <p:cNvCxnSpPr/>
          <p:nvPr/>
        </p:nvCxnSpPr>
        <p:spPr>
          <a:xfrm flipV="1">
            <a:off x="6748463" y="4352925"/>
            <a:ext cx="361950" cy="319088"/>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7102476" y="3978275"/>
            <a:ext cx="1585813" cy="666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信号处理</a:t>
            </a:r>
          </a:p>
        </p:txBody>
      </p:sp>
      <p:sp>
        <p:nvSpPr>
          <p:cNvPr id="39994" name="文本框 112"/>
          <p:cNvSpPr txBox="1">
            <a:spLocks noChangeArrowheads="1"/>
          </p:cNvSpPr>
          <p:nvPr/>
        </p:nvSpPr>
        <p:spPr bwMode="auto">
          <a:xfrm>
            <a:off x="3949701" y="1449388"/>
            <a:ext cx="1292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solidFill>
                  <a:srgbClr val="FF0000"/>
                </a:solidFill>
              </a:rPr>
              <a:t>3db</a:t>
            </a:r>
            <a:r>
              <a:rPr lang="zh-CN" altLang="en-US" sz="1800" b="1">
                <a:solidFill>
                  <a:srgbClr val="FF0000"/>
                </a:solidFill>
              </a:rPr>
              <a:t>耦合器</a:t>
            </a:r>
          </a:p>
        </p:txBody>
      </p:sp>
      <p:sp>
        <p:nvSpPr>
          <p:cNvPr id="39995" name="文本框 113"/>
          <p:cNvSpPr txBox="1">
            <a:spLocks noChangeArrowheads="1"/>
          </p:cNvSpPr>
          <p:nvPr/>
        </p:nvSpPr>
        <p:spPr bwMode="auto">
          <a:xfrm>
            <a:off x="8872539" y="2130425"/>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(a)</a:t>
            </a:r>
            <a:endParaRPr lang="zh-CN" altLang="en-US" sz="1800"/>
          </a:p>
        </p:txBody>
      </p:sp>
      <p:sp>
        <p:nvSpPr>
          <p:cNvPr id="39996" name="文本框 114"/>
          <p:cNvSpPr txBox="1">
            <a:spLocks noChangeArrowheads="1"/>
          </p:cNvSpPr>
          <p:nvPr/>
        </p:nvSpPr>
        <p:spPr bwMode="auto">
          <a:xfrm>
            <a:off x="8904289" y="4294188"/>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(b)</a:t>
            </a:r>
            <a:endParaRPr lang="zh-CN" altLang="en-US" sz="1800"/>
          </a:p>
        </p:txBody>
      </p:sp>
    </p:spTree>
    <p:extLst>
      <p:ext uri="{BB962C8B-B14F-4D97-AF65-F5344CB8AC3E}">
        <p14:creationId xmlns:p14="http://schemas.microsoft.com/office/powerpoint/2010/main" val="4019539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686426" y="1154114"/>
            <a:ext cx="1509713" cy="14128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2719388" y="3933825"/>
            <a:ext cx="1104900"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6" name="矩形 5"/>
          <p:cNvSpPr/>
          <p:nvPr/>
        </p:nvSpPr>
        <p:spPr>
          <a:xfrm>
            <a:off x="2719388" y="1546225"/>
            <a:ext cx="1104900"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8" name="矩形 7"/>
          <p:cNvSpPr/>
          <p:nvPr/>
        </p:nvSpPr>
        <p:spPr>
          <a:xfrm>
            <a:off x="2706688" y="2165351"/>
            <a:ext cx="1130300" cy="2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9" name="矩形 8"/>
          <p:cNvSpPr/>
          <p:nvPr/>
        </p:nvSpPr>
        <p:spPr>
          <a:xfrm>
            <a:off x="7232651" y="3644900"/>
            <a:ext cx="1527175" cy="763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10" name="矩形 9"/>
          <p:cNvSpPr/>
          <p:nvPr/>
        </p:nvSpPr>
        <p:spPr>
          <a:xfrm>
            <a:off x="5000626" y="4124325"/>
            <a:ext cx="887413" cy="185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任意多边形 10"/>
          <p:cNvSpPr/>
          <p:nvPr/>
        </p:nvSpPr>
        <p:spPr>
          <a:xfrm>
            <a:off x="5245100" y="4065588"/>
            <a:ext cx="228600"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2" name="任意多边形 11"/>
          <p:cNvSpPr/>
          <p:nvPr/>
        </p:nvSpPr>
        <p:spPr>
          <a:xfrm>
            <a:off x="5424488" y="4065588"/>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3" name="任意多边形 12"/>
          <p:cNvSpPr/>
          <p:nvPr/>
        </p:nvSpPr>
        <p:spPr>
          <a:xfrm>
            <a:off x="5591176" y="4073526"/>
            <a:ext cx="227013" cy="309563"/>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4" name="任意多边形 13"/>
          <p:cNvSpPr/>
          <p:nvPr/>
        </p:nvSpPr>
        <p:spPr>
          <a:xfrm>
            <a:off x="5829300" y="4057650"/>
            <a:ext cx="1366838"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任意多边形 14"/>
          <p:cNvSpPr/>
          <p:nvPr/>
        </p:nvSpPr>
        <p:spPr>
          <a:xfrm flipH="1">
            <a:off x="3792538" y="4056063"/>
            <a:ext cx="1384300" cy="635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任意多边形 15"/>
          <p:cNvSpPr/>
          <p:nvPr/>
        </p:nvSpPr>
        <p:spPr>
          <a:xfrm rot="21306476">
            <a:off x="5114926" y="4062414"/>
            <a:ext cx="157163"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974" name="文本框 16"/>
          <p:cNvSpPr txBox="1">
            <a:spLocks noChangeArrowheads="1"/>
          </p:cNvSpPr>
          <p:nvPr/>
        </p:nvSpPr>
        <p:spPr bwMode="auto">
          <a:xfrm>
            <a:off x="5033964" y="4408488"/>
            <a:ext cx="877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18" name="椭圆 17"/>
          <p:cNvSpPr/>
          <p:nvPr/>
        </p:nvSpPr>
        <p:spPr>
          <a:xfrm>
            <a:off x="4359275" y="1851026"/>
            <a:ext cx="368300" cy="37147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弧形 18"/>
          <p:cNvSpPr/>
          <p:nvPr/>
        </p:nvSpPr>
        <p:spPr>
          <a:xfrm rot="5400000">
            <a:off x="4438651" y="1779588"/>
            <a:ext cx="203200" cy="206375"/>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弧形 19"/>
          <p:cNvSpPr/>
          <p:nvPr/>
        </p:nvSpPr>
        <p:spPr>
          <a:xfrm rot="16200000">
            <a:off x="4405313" y="2020888"/>
            <a:ext cx="246063" cy="230188"/>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 name="椭圆 20"/>
          <p:cNvSpPr/>
          <p:nvPr/>
        </p:nvSpPr>
        <p:spPr>
          <a:xfrm>
            <a:off x="5761038" y="1143000"/>
            <a:ext cx="1435100" cy="142875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p:cNvSpPr/>
          <p:nvPr/>
        </p:nvSpPr>
        <p:spPr>
          <a:xfrm>
            <a:off x="5775326" y="1162050"/>
            <a:ext cx="1514475" cy="14351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p:cNvSpPr/>
          <p:nvPr/>
        </p:nvSpPr>
        <p:spPr>
          <a:xfrm>
            <a:off x="5800726" y="1143000"/>
            <a:ext cx="1433513" cy="141128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任意多边形 23"/>
          <p:cNvSpPr/>
          <p:nvPr/>
        </p:nvSpPr>
        <p:spPr>
          <a:xfrm flipH="1" flipV="1">
            <a:off x="3824288" y="2130425"/>
            <a:ext cx="588962" cy="17938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任意多边形 24"/>
          <p:cNvSpPr/>
          <p:nvPr/>
        </p:nvSpPr>
        <p:spPr>
          <a:xfrm>
            <a:off x="4638676" y="1851026"/>
            <a:ext cx="569913" cy="92075"/>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任意多边形 25"/>
          <p:cNvSpPr/>
          <p:nvPr/>
        </p:nvSpPr>
        <p:spPr>
          <a:xfrm flipV="1">
            <a:off x="4637089" y="2065338"/>
            <a:ext cx="568325" cy="80962"/>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任意多边形 26"/>
          <p:cNvSpPr/>
          <p:nvPr/>
        </p:nvSpPr>
        <p:spPr>
          <a:xfrm flipH="1">
            <a:off x="3833813" y="1666875"/>
            <a:ext cx="603250" cy="2032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任意多边形 27"/>
          <p:cNvSpPr/>
          <p:nvPr/>
        </p:nvSpPr>
        <p:spPr>
          <a:xfrm>
            <a:off x="5073650" y="1393825"/>
            <a:ext cx="827088" cy="476250"/>
          </a:xfrm>
          <a:custGeom>
            <a:avLst/>
            <a:gdLst>
              <a:gd name="connsiteX0" fmla="*/ 0 w 572568"/>
              <a:gd name="connsiteY0" fmla="*/ 290557 h 304961"/>
              <a:gd name="connsiteX1" fmla="*/ 282011 w 572568"/>
              <a:gd name="connsiteY1" fmla="*/ 299103 h 304961"/>
              <a:gd name="connsiteX2" fmla="*/ 376014 w 572568"/>
              <a:gd name="connsiteY2" fmla="*/ 213645 h 304961"/>
              <a:gd name="connsiteX3" fmla="*/ 452927 w 572568"/>
              <a:gd name="connsiteY3" fmla="*/ 111096 h 304961"/>
              <a:gd name="connsiteX4" fmla="*/ 572568 w 572568"/>
              <a:gd name="connsiteY4" fmla="*/ 0 h 304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68" h="304961">
                <a:moveTo>
                  <a:pt x="0" y="290557"/>
                </a:moveTo>
                <a:cubicBezTo>
                  <a:pt x="109671" y="301239"/>
                  <a:pt x="219342" y="311922"/>
                  <a:pt x="282011" y="299103"/>
                </a:cubicBezTo>
                <a:cubicBezTo>
                  <a:pt x="344680" y="286284"/>
                  <a:pt x="347528" y="244979"/>
                  <a:pt x="376014" y="213645"/>
                </a:cubicBezTo>
                <a:cubicBezTo>
                  <a:pt x="404500" y="182311"/>
                  <a:pt x="420168" y="146703"/>
                  <a:pt x="452927" y="111096"/>
                </a:cubicBezTo>
                <a:cubicBezTo>
                  <a:pt x="485686" y="75489"/>
                  <a:pt x="529127" y="37744"/>
                  <a:pt x="57256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任意多边形 28"/>
          <p:cNvSpPr/>
          <p:nvPr/>
        </p:nvSpPr>
        <p:spPr>
          <a:xfrm>
            <a:off x="5119688" y="2108200"/>
            <a:ext cx="1231900" cy="438150"/>
          </a:xfrm>
          <a:custGeom>
            <a:avLst/>
            <a:gdLst>
              <a:gd name="connsiteX0" fmla="*/ 0 w 1025495"/>
              <a:gd name="connsiteY0" fmla="*/ 22165 h 278539"/>
              <a:gd name="connsiteX1" fmla="*/ 196553 w 1025495"/>
              <a:gd name="connsiteY1" fmla="*/ 22165 h 278539"/>
              <a:gd name="connsiteX2" fmla="*/ 384560 w 1025495"/>
              <a:gd name="connsiteY2" fmla="*/ 5073 h 278539"/>
              <a:gd name="connsiteX3" fmla="*/ 589659 w 1025495"/>
              <a:gd name="connsiteY3" fmla="*/ 124714 h 278539"/>
              <a:gd name="connsiteX4" fmla="*/ 734938 w 1025495"/>
              <a:gd name="connsiteY4" fmla="*/ 193081 h 278539"/>
              <a:gd name="connsiteX5" fmla="*/ 1025495 w 1025495"/>
              <a:gd name="connsiteY5" fmla="*/ 278539 h 27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495" h="278539">
                <a:moveTo>
                  <a:pt x="0" y="22165"/>
                </a:moveTo>
                <a:cubicBezTo>
                  <a:pt x="66230" y="23589"/>
                  <a:pt x="132460" y="25014"/>
                  <a:pt x="196553" y="22165"/>
                </a:cubicBezTo>
                <a:cubicBezTo>
                  <a:pt x="260646" y="19316"/>
                  <a:pt x="319042" y="-12018"/>
                  <a:pt x="384560" y="5073"/>
                </a:cubicBezTo>
                <a:cubicBezTo>
                  <a:pt x="450078" y="22164"/>
                  <a:pt x="531263" y="93379"/>
                  <a:pt x="589659" y="124714"/>
                </a:cubicBezTo>
                <a:cubicBezTo>
                  <a:pt x="648055" y="156049"/>
                  <a:pt x="662299" y="167444"/>
                  <a:pt x="734938" y="193081"/>
                </a:cubicBezTo>
                <a:cubicBezTo>
                  <a:pt x="807577" y="218718"/>
                  <a:pt x="977069" y="267145"/>
                  <a:pt x="1025495" y="2785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p:cNvSpPr/>
          <p:nvPr/>
        </p:nvSpPr>
        <p:spPr>
          <a:xfrm>
            <a:off x="4291013" y="3644900"/>
            <a:ext cx="95250" cy="863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p:cNvSpPr/>
          <p:nvPr/>
        </p:nvSpPr>
        <p:spPr>
          <a:xfrm>
            <a:off x="6602413" y="3644900"/>
            <a:ext cx="100012" cy="863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5" name="直接箭头连接符 34"/>
          <p:cNvCxnSpPr/>
          <p:nvPr/>
        </p:nvCxnSpPr>
        <p:spPr>
          <a:xfrm flipH="1" flipV="1">
            <a:off x="4408488" y="4630739"/>
            <a:ext cx="512762" cy="409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049963" y="4592639"/>
            <a:ext cx="482600" cy="4476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991" name="文本框 41"/>
          <p:cNvSpPr txBox="1">
            <a:spLocks noChangeArrowheads="1"/>
          </p:cNvSpPr>
          <p:nvPr/>
        </p:nvSpPr>
        <p:spPr bwMode="auto">
          <a:xfrm>
            <a:off x="4665664" y="5084764"/>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部分透射反射镜</a:t>
            </a:r>
          </a:p>
        </p:txBody>
      </p:sp>
      <p:sp>
        <p:nvSpPr>
          <p:cNvPr id="40992" name="文本框 42"/>
          <p:cNvSpPr txBox="1">
            <a:spLocks noChangeArrowheads="1"/>
          </p:cNvSpPr>
          <p:nvPr/>
        </p:nvSpPr>
        <p:spPr bwMode="auto">
          <a:xfrm>
            <a:off x="6140450" y="520700"/>
            <a:ext cx="64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旋转</a:t>
            </a:r>
          </a:p>
        </p:txBody>
      </p:sp>
      <p:sp>
        <p:nvSpPr>
          <p:cNvPr id="44" name="弧形 43"/>
          <p:cNvSpPr/>
          <p:nvPr/>
        </p:nvSpPr>
        <p:spPr>
          <a:xfrm rot="18872222">
            <a:off x="5563394" y="853282"/>
            <a:ext cx="1852613" cy="1917700"/>
          </a:xfrm>
          <a:prstGeom prst="arc">
            <a:avLst/>
          </a:prstGeom>
          <a:ln w="28575">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46" name="直接箭头连接符 45"/>
          <p:cNvCxnSpPr/>
          <p:nvPr/>
        </p:nvCxnSpPr>
        <p:spPr>
          <a:xfrm>
            <a:off x="4940301" y="2284413"/>
            <a:ext cx="36036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4940301" y="1768475"/>
            <a:ext cx="36036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789738" y="39211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4521200" y="4246564"/>
            <a:ext cx="304800" cy="3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6048376" y="4235451"/>
            <a:ext cx="409575" cy="111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081713" y="39338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4583113" y="39338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3889376" y="3933825"/>
            <a:ext cx="36036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3987800" y="2219325"/>
            <a:ext cx="35083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4003676" y="2366964"/>
            <a:ext cx="377825" cy="79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3932239" y="1546225"/>
            <a:ext cx="3587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05" name="文本框 62"/>
          <p:cNvSpPr txBox="1">
            <a:spLocks noChangeArrowheads="1"/>
          </p:cNvSpPr>
          <p:nvPr/>
        </p:nvSpPr>
        <p:spPr bwMode="auto">
          <a:xfrm>
            <a:off x="8759826" y="1833564"/>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(c)</a:t>
            </a:r>
            <a:endParaRPr lang="zh-CN" altLang="en-US" sz="1800"/>
          </a:p>
        </p:txBody>
      </p:sp>
      <p:sp>
        <p:nvSpPr>
          <p:cNvPr id="41006" name="文本框 63"/>
          <p:cNvSpPr txBox="1">
            <a:spLocks noChangeArrowheads="1"/>
          </p:cNvSpPr>
          <p:nvPr/>
        </p:nvSpPr>
        <p:spPr bwMode="auto">
          <a:xfrm>
            <a:off x="8904289" y="4065589"/>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spTree>
    <p:extLst>
      <p:ext uri="{BB962C8B-B14F-4D97-AF65-F5344CB8AC3E}">
        <p14:creationId xmlns:p14="http://schemas.microsoft.com/office/powerpoint/2010/main" val="6217784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4"/>
          <p:cNvSpPr>
            <a:spLocks noChangeShapeType="1"/>
          </p:cNvSpPr>
          <p:nvPr/>
        </p:nvSpPr>
        <p:spPr bwMode="auto">
          <a:xfrm>
            <a:off x="2566989" y="3429000"/>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7" name="Line 5"/>
          <p:cNvSpPr>
            <a:spLocks noChangeShapeType="1"/>
          </p:cNvSpPr>
          <p:nvPr/>
        </p:nvSpPr>
        <p:spPr bwMode="auto">
          <a:xfrm>
            <a:off x="2566989" y="4292600"/>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8" name="Line 6"/>
          <p:cNvSpPr>
            <a:spLocks noChangeShapeType="1"/>
          </p:cNvSpPr>
          <p:nvPr/>
        </p:nvSpPr>
        <p:spPr bwMode="auto">
          <a:xfrm>
            <a:off x="2566989" y="5300663"/>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9" name="Line 7"/>
          <p:cNvSpPr>
            <a:spLocks noChangeShapeType="1"/>
          </p:cNvSpPr>
          <p:nvPr/>
        </p:nvSpPr>
        <p:spPr bwMode="auto">
          <a:xfrm>
            <a:off x="2566989" y="6092825"/>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0" name="Line 8"/>
          <p:cNvSpPr>
            <a:spLocks noChangeShapeType="1"/>
          </p:cNvSpPr>
          <p:nvPr/>
        </p:nvSpPr>
        <p:spPr bwMode="auto">
          <a:xfrm>
            <a:off x="7032625" y="3141663"/>
            <a:ext cx="0" cy="3167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1" name="Line 9"/>
          <p:cNvSpPr>
            <a:spLocks noChangeShapeType="1"/>
          </p:cNvSpPr>
          <p:nvPr/>
        </p:nvSpPr>
        <p:spPr bwMode="auto">
          <a:xfrm>
            <a:off x="2424114" y="3860800"/>
            <a:ext cx="75596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2" name="Line 10"/>
          <p:cNvSpPr>
            <a:spLocks noChangeShapeType="1"/>
          </p:cNvSpPr>
          <p:nvPr/>
        </p:nvSpPr>
        <p:spPr bwMode="auto">
          <a:xfrm flipV="1">
            <a:off x="2424114" y="5661025"/>
            <a:ext cx="755967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3" name="Line 11"/>
          <p:cNvSpPr>
            <a:spLocks noChangeShapeType="1"/>
          </p:cNvSpPr>
          <p:nvPr/>
        </p:nvSpPr>
        <p:spPr bwMode="auto">
          <a:xfrm>
            <a:off x="6672263" y="3141663"/>
            <a:ext cx="0" cy="33829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4" name="Line 12"/>
          <p:cNvSpPr>
            <a:spLocks noChangeShapeType="1"/>
          </p:cNvSpPr>
          <p:nvPr/>
        </p:nvSpPr>
        <p:spPr bwMode="auto">
          <a:xfrm>
            <a:off x="6311900" y="3141663"/>
            <a:ext cx="0" cy="338296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5" name="Line 13"/>
          <p:cNvSpPr>
            <a:spLocks noChangeShapeType="1"/>
          </p:cNvSpPr>
          <p:nvPr/>
        </p:nvSpPr>
        <p:spPr bwMode="auto">
          <a:xfrm>
            <a:off x="5951538" y="3141663"/>
            <a:ext cx="0" cy="33829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6" name="Line 14"/>
          <p:cNvSpPr>
            <a:spLocks noChangeShapeType="1"/>
          </p:cNvSpPr>
          <p:nvPr/>
        </p:nvSpPr>
        <p:spPr bwMode="auto">
          <a:xfrm flipH="1">
            <a:off x="7391400" y="3141664"/>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7" name="Line 15"/>
          <p:cNvSpPr>
            <a:spLocks noChangeShapeType="1"/>
          </p:cNvSpPr>
          <p:nvPr/>
        </p:nvSpPr>
        <p:spPr bwMode="auto">
          <a:xfrm>
            <a:off x="7751763" y="3141664"/>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8" name="Line 16"/>
          <p:cNvSpPr>
            <a:spLocks noChangeShapeType="1"/>
          </p:cNvSpPr>
          <p:nvPr/>
        </p:nvSpPr>
        <p:spPr bwMode="auto">
          <a:xfrm>
            <a:off x="8112125" y="3141663"/>
            <a:ext cx="0" cy="31670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9" name="Line 17"/>
          <p:cNvSpPr>
            <a:spLocks noChangeShapeType="1"/>
          </p:cNvSpPr>
          <p:nvPr/>
        </p:nvSpPr>
        <p:spPr bwMode="auto">
          <a:xfrm>
            <a:off x="8472488" y="3068639"/>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Freeform 18"/>
          <p:cNvSpPr>
            <a:spLocks/>
          </p:cNvSpPr>
          <p:nvPr/>
        </p:nvSpPr>
        <p:spPr bwMode="auto">
          <a:xfrm>
            <a:off x="5735639" y="3429001"/>
            <a:ext cx="1296987" cy="828675"/>
          </a:xfrm>
          <a:custGeom>
            <a:avLst/>
            <a:gdLst>
              <a:gd name="T0" fmla="*/ 2147483646 w 817"/>
              <a:gd name="T1" fmla="*/ 0 h 522"/>
              <a:gd name="T2" fmla="*/ 2147483646 w 817"/>
              <a:gd name="T3" fmla="*/ 2147483646 h 522"/>
              <a:gd name="T4" fmla="*/ 2147483646 w 817"/>
              <a:gd name="T5" fmla="*/ 2147483646 h 522"/>
              <a:gd name="T6" fmla="*/ 2147483646 w 817"/>
              <a:gd name="T7" fmla="*/ 2147483646 h 522"/>
              <a:gd name="T8" fmla="*/ 2147483646 w 817"/>
              <a:gd name="T9" fmla="*/ 2147483646 h 522"/>
              <a:gd name="T10" fmla="*/ 2147483646 w 817"/>
              <a:gd name="T11" fmla="*/ 2147483646 h 522"/>
              <a:gd name="T12" fmla="*/ 2147483646 w 817"/>
              <a:gd name="T13" fmla="*/ 2147483646 h 522"/>
              <a:gd name="T14" fmla="*/ 2147483646 w 817"/>
              <a:gd name="T15" fmla="*/ 2147483646 h 522"/>
              <a:gd name="T16" fmla="*/ 2147483646 w 817"/>
              <a:gd name="T17" fmla="*/ 2147483646 h 522"/>
              <a:gd name="T18" fmla="*/ 0 w 817"/>
              <a:gd name="T19" fmla="*/ 2147483646 h 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7"/>
              <a:gd name="T31" fmla="*/ 0 h 522"/>
              <a:gd name="T32" fmla="*/ 817 w 817"/>
              <a:gd name="T33" fmla="*/ 522 h 5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7" h="522">
                <a:moveTo>
                  <a:pt x="817" y="0"/>
                </a:moveTo>
                <a:cubicBezTo>
                  <a:pt x="786" y="3"/>
                  <a:pt x="756" y="7"/>
                  <a:pt x="726" y="45"/>
                </a:cubicBezTo>
                <a:cubicBezTo>
                  <a:pt x="696" y="83"/>
                  <a:pt x="658" y="189"/>
                  <a:pt x="635" y="227"/>
                </a:cubicBezTo>
                <a:cubicBezTo>
                  <a:pt x="612" y="265"/>
                  <a:pt x="613" y="265"/>
                  <a:pt x="590" y="272"/>
                </a:cubicBezTo>
                <a:cubicBezTo>
                  <a:pt x="567" y="279"/>
                  <a:pt x="499" y="272"/>
                  <a:pt x="499" y="272"/>
                </a:cubicBezTo>
                <a:cubicBezTo>
                  <a:pt x="499" y="272"/>
                  <a:pt x="605" y="234"/>
                  <a:pt x="590" y="272"/>
                </a:cubicBezTo>
                <a:cubicBezTo>
                  <a:pt x="575" y="310"/>
                  <a:pt x="469" y="476"/>
                  <a:pt x="408" y="499"/>
                </a:cubicBezTo>
                <a:cubicBezTo>
                  <a:pt x="347" y="522"/>
                  <a:pt x="272" y="446"/>
                  <a:pt x="227" y="408"/>
                </a:cubicBezTo>
                <a:cubicBezTo>
                  <a:pt x="182" y="370"/>
                  <a:pt x="174" y="325"/>
                  <a:pt x="136" y="272"/>
                </a:cubicBezTo>
                <a:cubicBezTo>
                  <a:pt x="98" y="219"/>
                  <a:pt x="23" y="121"/>
                  <a:pt x="0" y="9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1" name="Freeform 19"/>
          <p:cNvSpPr>
            <a:spLocks/>
          </p:cNvSpPr>
          <p:nvPr/>
        </p:nvSpPr>
        <p:spPr bwMode="auto">
          <a:xfrm>
            <a:off x="7032626" y="3284539"/>
            <a:ext cx="2663825" cy="1068387"/>
          </a:xfrm>
          <a:custGeom>
            <a:avLst/>
            <a:gdLst>
              <a:gd name="T0" fmla="*/ 0 w 1678"/>
              <a:gd name="T1" fmla="*/ 2147483646 h 673"/>
              <a:gd name="T2" fmla="*/ 2147483646 w 1678"/>
              <a:gd name="T3" fmla="*/ 2147483646 h 673"/>
              <a:gd name="T4" fmla="*/ 2147483646 w 1678"/>
              <a:gd name="T5" fmla="*/ 2147483646 h 673"/>
              <a:gd name="T6" fmla="*/ 2147483646 w 1678"/>
              <a:gd name="T7" fmla="*/ 2147483646 h 673"/>
              <a:gd name="T8" fmla="*/ 2147483646 w 1678"/>
              <a:gd name="T9" fmla="*/ 2147483646 h 673"/>
              <a:gd name="T10" fmla="*/ 2147483646 w 1678"/>
              <a:gd name="T11" fmla="*/ 2147483646 h 673"/>
              <a:gd name="T12" fmla="*/ 2147483646 w 1678"/>
              <a:gd name="T13" fmla="*/ 2147483646 h 673"/>
              <a:gd name="T14" fmla="*/ 2147483646 w 1678"/>
              <a:gd name="T15" fmla="*/ 2147483646 h 673"/>
              <a:gd name="T16" fmla="*/ 2147483646 w 1678"/>
              <a:gd name="T17" fmla="*/ 2147483646 h 673"/>
              <a:gd name="T18" fmla="*/ 2147483646 w 1678"/>
              <a:gd name="T19" fmla="*/ 2147483646 h 673"/>
              <a:gd name="T20" fmla="*/ 2147483646 w 1678"/>
              <a:gd name="T21" fmla="*/ 2147483646 h 673"/>
              <a:gd name="T22" fmla="*/ 2147483646 w 1678"/>
              <a:gd name="T23" fmla="*/ 0 h 6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8"/>
              <a:gd name="T37" fmla="*/ 0 h 673"/>
              <a:gd name="T38" fmla="*/ 1678 w 1678"/>
              <a:gd name="T39" fmla="*/ 673 h 6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8" h="673">
                <a:moveTo>
                  <a:pt x="0" y="91"/>
                </a:moveTo>
                <a:cubicBezTo>
                  <a:pt x="22" y="64"/>
                  <a:pt x="45" y="38"/>
                  <a:pt x="90" y="91"/>
                </a:cubicBezTo>
                <a:cubicBezTo>
                  <a:pt x="135" y="144"/>
                  <a:pt x="226" y="318"/>
                  <a:pt x="272" y="409"/>
                </a:cubicBezTo>
                <a:cubicBezTo>
                  <a:pt x="318" y="500"/>
                  <a:pt x="333" y="597"/>
                  <a:pt x="363" y="635"/>
                </a:cubicBezTo>
                <a:cubicBezTo>
                  <a:pt x="393" y="673"/>
                  <a:pt x="408" y="673"/>
                  <a:pt x="453" y="635"/>
                </a:cubicBezTo>
                <a:cubicBezTo>
                  <a:pt x="498" y="597"/>
                  <a:pt x="575" y="500"/>
                  <a:pt x="635" y="409"/>
                </a:cubicBezTo>
                <a:cubicBezTo>
                  <a:pt x="695" y="318"/>
                  <a:pt x="763" y="152"/>
                  <a:pt x="816" y="91"/>
                </a:cubicBezTo>
                <a:cubicBezTo>
                  <a:pt x="869" y="30"/>
                  <a:pt x="899" y="8"/>
                  <a:pt x="952" y="46"/>
                </a:cubicBezTo>
                <a:cubicBezTo>
                  <a:pt x="1005" y="84"/>
                  <a:pt x="1074" y="227"/>
                  <a:pt x="1134" y="318"/>
                </a:cubicBezTo>
                <a:cubicBezTo>
                  <a:pt x="1194" y="409"/>
                  <a:pt x="1254" y="583"/>
                  <a:pt x="1315" y="590"/>
                </a:cubicBezTo>
                <a:cubicBezTo>
                  <a:pt x="1376" y="597"/>
                  <a:pt x="1437" y="461"/>
                  <a:pt x="1497" y="363"/>
                </a:cubicBezTo>
                <a:cubicBezTo>
                  <a:pt x="1557" y="265"/>
                  <a:pt x="1648" y="60"/>
                  <a:pt x="1678"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2" name="Freeform 20"/>
          <p:cNvSpPr>
            <a:spLocks/>
          </p:cNvSpPr>
          <p:nvPr/>
        </p:nvSpPr>
        <p:spPr bwMode="auto">
          <a:xfrm>
            <a:off x="7032626" y="5157788"/>
            <a:ext cx="2663825" cy="946150"/>
          </a:xfrm>
          <a:custGeom>
            <a:avLst/>
            <a:gdLst>
              <a:gd name="T0" fmla="*/ 0 w 1678"/>
              <a:gd name="T1" fmla="*/ 2147483646 h 596"/>
              <a:gd name="T2" fmla="*/ 2147483646 w 1678"/>
              <a:gd name="T3" fmla="*/ 2147483646 h 596"/>
              <a:gd name="T4" fmla="*/ 2147483646 w 1678"/>
              <a:gd name="T5" fmla="*/ 2147483646 h 596"/>
              <a:gd name="T6" fmla="*/ 2147483646 w 1678"/>
              <a:gd name="T7" fmla="*/ 2147483646 h 596"/>
              <a:gd name="T8" fmla="*/ 2147483646 w 1678"/>
              <a:gd name="T9" fmla="*/ 2147483646 h 596"/>
              <a:gd name="T10" fmla="*/ 2147483646 w 1678"/>
              <a:gd name="T11" fmla="*/ 2147483646 h 596"/>
              <a:gd name="T12" fmla="*/ 2147483646 w 1678"/>
              <a:gd name="T13" fmla="*/ 2147483646 h 596"/>
              <a:gd name="T14" fmla="*/ 2147483646 w 1678"/>
              <a:gd name="T15" fmla="*/ 2147483646 h 596"/>
              <a:gd name="T16" fmla="*/ 2147483646 w 1678"/>
              <a:gd name="T17" fmla="*/ 2147483646 h 596"/>
              <a:gd name="T18" fmla="*/ 2147483646 w 1678"/>
              <a:gd name="T19" fmla="*/ 2147483646 h 596"/>
              <a:gd name="T20" fmla="*/ 2147483646 w 1678"/>
              <a:gd name="T21" fmla="*/ 0 h 5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8"/>
              <a:gd name="T34" fmla="*/ 0 h 596"/>
              <a:gd name="T35" fmla="*/ 1678 w 1678"/>
              <a:gd name="T36" fmla="*/ 596 h 5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8" h="596">
                <a:moveTo>
                  <a:pt x="0" y="90"/>
                </a:moveTo>
                <a:cubicBezTo>
                  <a:pt x="26" y="94"/>
                  <a:pt x="52" y="98"/>
                  <a:pt x="90" y="136"/>
                </a:cubicBezTo>
                <a:cubicBezTo>
                  <a:pt x="128" y="174"/>
                  <a:pt x="181" y="249"/>
                  <a:pt x="226" y="317"/>
                </a:cubicBezTo>
                <a:cubicBezTo>
                  <a:pt x="271" y="385"/>
                  <a:pt x="325" y="499"/>
                  <a:pt x="363" y="544"/>
                </a:cubicBezTo>
                <a:cubicBezTo>
                  <a:pt x="401" y="589"/>
                  <a:pt x="423" y="596"/>
                  <a:pt x="453" y="589"/>
                </a:cubicBezTo>
                <a:cubicBezTo>
                  <a:pt x="483" y="582"/>
                  <a:pt x="491" y="567"/>
                  <a:pt x="544" y="499"/>
                </a:cubicBezTo>
                <a:cubicBezTo>
                  <a:pt x="597" y="431"/>
                  <a:pt x="711" y="257"/>
                  <a:pt x="771" y="181"/>
                </a:cubicBezTo>
                <a:cubicBezTo>
                  <a:pt x="831" y="105"/>
                  <a:pt x="846" y="37"/>
                  <a:pt x="907" y="45"/>
                </a:cubicBezTo>
                <a:cubicBezTo>
                  <a:pt x="968" y="53"/>
                  <a:pt x="1058" y="143"/>
                  <a:pt x="1134" y="226"/>
                </a:cubicBezTo>
                <a:cubicBezTo>
                  <a:pt x="1210" y="309"/>
                  <a:pt x="1269" y="582"/>
                  <a:pt x="1360" y="544"/>
                </a:cubicBezTo>
                <a:cubicBezTo>
                  <a:pt x="1451" y="506"/>
                  <a:pt x="1632" y="91"/>
                  <a:pt x="1678"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3" name="Freeform 21"/>
          <p:cNvSpPr>
            <a:spLocks/>
          </p:cNvSpPr>
          <p:nvPr/>
        </p:nvSpPr>
        <p:spPr bwMode="auto">
          <a:xfrm>
            <a:off x="5664201" y="5300663"/>
            <a:ext cx="1368425" cy="781050"/>
          </a:xfrm>
          <a:custGeom>
            <a:avLst/>
            <a:gdLst>
              <a:gd name="T0" fmla="*/ 2147483646 w 862"/>
              <a:gd name="T1" fmla="*/ 0 h 492"/>
              <a:gd name="T2" fmla="*/ 2147483646 w 862"/>
              <a:gd name="T3" fmla="*/ 2147483646 h 492"/>
              <a:gd name="T4" fmla="*/ 2147483646 w 862"/>
              <a:gd name="T5" fmla="*/ 2147483646 h 492"/>
              <a:gd name="T6" fmla="*/ 2147483646 w 862"/>
              <a:gd name="T7" fmla="*/ 2147483646 h 492"/>
              <a:gd name="T8" fmla="*/ 2147483646 w 862"/>
              <a:gd name="T9" fmla="*/ 2147483646 h 492"/>
              <a:gd name="T10" fmla="*/ 2147483646 w 862"/>
              <a:gd name="T11" fmla="*/ 2147483646 h 492"/>
              <a:gd name="T12" fmla="*/ 0 w 862"/>
              <a:gd name="T13" fmla="*/ 2147483646 h 492"/>
              <a:gd name="T14" fmla="*/ 0 60000 65536"/>
              <a:gd name="T15" fmla="*/ 0 60000 65536"/>
              <a:gd name="T16" fmla="*/ 0 60000 65536"/>
              <a:gd name="T17" fmla="*/ 0 60000 65536"/>
              <a:gd name="T18" fmla="*/ 0 60000 65536"/>
              <a:gd name="T19" fmla="*/ 0 60000 65536"/>
              <a:gd name="T20" fmla="*/ 0 60000 65536"/>
              <a:gd name="T21" fmla="*/ 0 w 862"/>
              <a:gd name="T22" fmla="*/ 0 h 492"/>
              <a:gd name="T23" fmla="*/ 862 w 862"/>
              <a:gd name="T24" fmla="*/ 492 h 4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2" h="492">
                <a:moveTo>
                  <a:pt x="862" y="0"/>
                </a:moveTo>
                <a:cubicBezTo>
                  <a:pt x="839" y="0"/>
                  <a:pt x="816" y="1"/>
                  <a:pt x="771" y="46"/>
                </a:cubicBezTo>
                <a:cubicBezTo>
                  <a:pt x="726" y="91"/>
                  <a:pt x="635" y="205"/>
                  <a:pt x="590" y="273"/>
                </a:cubicBezTo>
                <a:cubicBezTo>
                  <a:pt x="545" y="341"/>
                  <a:pt x="537" y="424"/>
                  <a:pt x="499" y="454"/>
                </a:cubicBezTo>
                <a:cubicBezTo>
                  <a:pt x="461" y="484"/>
                  <a:pt x="416" y="492"/>
                  <a:pt x="363" y="454"/>
                </a:cubicBezTo>
                <a:cubicBezTo>
                  <a:pt x="310" y="416"/>
                  <a:pt x="242" y="295"/>
                  <a:pt x="181" y="227"/>
                </a:cubicBezTo>
                <a:cubicBezTo>
                  <a:pt x="120" y="159"/>
                  <a:pt x="30" y="76"/>
                  <a:pt x="0" y="4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4" name="Line 22"/>
          <p:cNvSpPr>
            <a:spLocks noChangeShapeType="1"/>
          </p:cNvSpPr>
          <p:nvPr/>
        </p:nvSpPr>
        <p:spPr bwMode="auto">
          <a:xfrm>
            <a:off x="7032626" y="6092825"/>
            <a:ext cx="358775"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3"/>
          <p:cNvSpPr>
            <a:spLocks noChangeShapeType="1"/>
          </p:cNvSpPr>
          <p:nvPr/>
        </p:nvSpPr>
        <p:spPr bwMode="auto">
          <a:xfrm>
            <a:off x="7032626" y="5300663"/>
            <a:ext cx="358775"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4"/>
          <p:cNvSpPr>
            <a:spLocks noChangeShapeType="1"/>
          </p:cNvSpPr>
          <p:nvPr/>
        </p:nvSpPr>
        <p:spPr bwMode="auto">
          <a:xfrm>
            <a:off x="7391400" y="53006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Line 25"/>
          <p:cNvSpPr>
            <a:spLocks noChangeShapeType="1"/>
          </p:cNvSpPr>
          <p:nvPr/>
        </p:nvSpPr>
        <p:spPr bwMode="auto">
          <a:xfrm>
            <a:off x="7391400" y="5300663"/>
            <a:ext cx="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8" name="Line 26"/>
          <p:cNvSpPr>
            <a:spLocks noChangeShapeType="1"/>
          </p:cNvSpPr>
          <p:nvPr/>
        </p:nvSpPr>
        <p:spPr bwMode="auto">
          <a:xfrm>
            <a:off x="7032626" y="3429000"/>
            <a:ext cx="358775" cy="2160588"/>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9" name="Line 27"/>
          <p:cNvSpPr>
            <a:spLocks noChangeShapeType="1"/>
          </p:cNvSpPr>
          <p:nvPr/>
        </p:nvSpPr>
        <p:spPr bwMode="auto">
          <a:xfrm>
            <a:off x="7391401" y="3860801"/>
            <a:ext cx="360363" cy="22320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0" name="Line 28"/>
          <p:cNvSpPr>
            <a:spLocks noChangeShapeType="1"/>
          </p:cNvSpPr>
          <p:nvPr/>
        </p:nvSpPr>
        <p:spPr bwMode="auto">
          <a:xfrm>
            <a:off x="7751764" y="4292601"/>
            <a:ext cx="288925" cy="13684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1" name="Line 29"/>
          <p:cNvSpPr>
            <a:spLocks noChangeShapeType="1"/>
          </p:cNvSpPr>
          <p:nvPr/>
        </p:nvSpPr>
        <p:spPr bwMode="auto">
          <a:xfrm>
            <a:off x="8112126" y="3860801"/>
            <a:ext cx="288925" cy="13684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2" name="Text Box 31"/>
          <p:cNvSpPr txBox="1">
            <a:spLocks noChangeArrowheads="1"/>
          </p:cNvSpPr>
          <p:nvPr/>
        </p:nvSpPr>
        <p:spPr bwMode="auto">
          <a:xfrm>
            <a:off x="2351088" y="21336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chemeClr val="tx2"/>
                </a:solidFill>
                <a:ea typeface="华文中宋" pitchFamily="2" charset="-122"/>
              </a:rPr>
              <a:t>两光纤光的干涉</a:t>
            </a:r>
          </a:p>
        </p:txBody>
      </p:sp>
      <p:sp>
        <p:nvSpPr>
          <p:cNvPr id="42013" name="Text Box 32"/>
          <p:cNvSpPr txBox="1">
            <a:spLocks noChangeArrowheads="1"/>
          </p:cNvSpPr>
          <p:nvPr/>
        </p:nvSpPr>
        <p:spPr bwMode="auto">
          <a:xfrm>
            <a:off x="2208213" y="2708276"/>
            <a:ext cx="348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外界信号调制使测量光纤伸长</a:t>
            </a:r>
          </a:p>
        </p:txBody>
      </p:sp>
      <p:sp>
        <p:nvSpPr>
          <p:cNvPr id="42014" name="Text Box 33"/>
          <p:cNvSpPr txBox="1">
            <a:spLocks noChangeArrowheads="1"/>
          </p:cNvSpPr>
          <p:nvPr/>
        </p:nvSpPr>
        <p:spPr bwMode="auto">
          <a:xfrm>
            <a:off x="2135188" y="260351"/>
            <a:ext cx="2182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）相位检测</a:t>
            </a:r>
          </a:p>
        </p:txBody>
      </p:sp>
      <p:sp>
        <p:nvSpPr>
          <p:cNvPr id="42015" name="Text Box 34"/>
          <p:cNvSpPr txBox="1">
            <a:spLocks noChangeArrowheads="1"/>
          </p:cNvSpPr>
          <p:nvPr/>
        </p:nvSpPr>
        <p:spPr bwMode="auto">
          <a:xfrm>
            <a:off x="2547938" y="906464"/>
            <a:ext cx="4826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问题：</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光电探测器对光强敏感，对相位不敏感</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如何使相位变化转换对应成光强变化？</a:t>
            </a:r>
          </a:p>
        </p:txBody>
      </p:sp>
    </p:spTree>
    <p:extLst>
      <p:ext uri="{BB962C8B-B14F-4D97-AF65-F5344CB8AC3E}">
        <p14:creationId xmlns:p14="http://schemas.microsoft.com/office/powerpoint/2010/main" val="81644317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81200" y="142876"/>
            <a:ext cx="8229600" cy="142875"/>
          </a:xfrm>
        </p:spPr>
        <p:txBody>
          <a:bodyPr>
            <a:normAutofit fontScale="90000"/>
          </a:bodyPr>
          <a:lstStyle/>
          <a:p>
            <a:pPr eaLnBrk="1" hangingPunct="1"/>
            <a:r>
              <a:rPr lang="en-US" altLang="zh-CN" sz="800"/>
              <a:t>a</a:t>
            </a:r>
            <a:endParaRPr lang="zh-CN" altLang="zh-CN" sz="800"/>
          </a:p>
        </p:txBody>
      </p:sp>
      <p:sp>
        <p:nvSpPr>
          <p:cNvPr id="43011" name="Line 3"/>
          <p:cNvSpPr>
            <a:spLocks noChangeShapeType="1"/>
          </p:cNvSpPr>
          <p:nvPr/>
        </p:nvSpPr>
        <p:spPr bwMode="auto">
          <a:xfrm>
            <a:off x="6600825" y="549275"/>
            <a:ext cx="0" cy="575945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 name="Line 4"/>
          <p:cNvSpPr>
            <a:spLocks noChangeShapeType="1"/>
          </p:cNvSpPr>
          <p:nvPr/>
        </p:nvSpPr>
        <p:spPr bwMode="auto">
          <a:xfrm>
            <a:off x="2208213" y="2060575"/>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 name="Line 5"/>
          <p:cNvSpPr>
            <a:spLocks noChangeShapeType="1"/>
          </p:cNvSpPr>
          <p:nvPr/>
        </p:nvSpPr>
        <p:spPr bwMode="auto">
          <a:xfrm>
            <a:off x="2208214" y="765175"/>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4" name="Line 6"/>
          <p:cNvSpPr>
            <a:spLocks noChangeShapeType="1"/>
          </p:cNvSpPr>
          <p:nvPr/>
        </p:nvSpPr>
        <p:spPr bwMode="auto">
          <a:xfrm>
            <a:off x="2208214" y="1268413"/>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5" name="Line 7"/>
          <p:cNvSpPr>
            <a:spLocks noChangeShapeType="1"/>
          </p:cNvSpPr>
          <p:nvPr/>
        </p:nvSpPr>
        <p:spPr bwMode="auto">
          <a:xfrm>
            <a:off x="2208214" y="1773238"/>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6" name="Line 8"/>
          <p:cNvSpPr>
            <a:spLocks noChangeShapeType="1"/>
          </p:cNvSpPr>
          <p:nvPr/>
        </p:nvSpPr>
        <p:spPr bwMode="auto">
          <a:xfrm>
            <a:off x="2208214" y="278130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7" name="Line 9"/>
          <p:cNvSpPr>
            <a:spLocks noChangeShapeType="1"/>
          </p:cNvSpPr>
          <p:nvPr/>
        </p:nvSpPr>
        <p:spPr bwMode="auto">
          <a:xfrm>
            <a:off x="2208214" y="3284538"/>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8" name="Line 10"/>
          <p:cNvSpPr>
            <a:spLocks noChangeShapeType="1"/>
          </p:cNvSpPr>
          <p:nvPr/>
        </p:nvSpPr>
        <p:spPr bwMode="auto">
          <a:xfrm>
            <a:off x="2208214" y="3789363"/>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9" name="Line 11"/>
          <p:cNvSpPr>
            <a:spLocks noChangeShapeType="1"/>
          </p:cNvSpPr>
          <p:nvPr/>
        </p:nvSpPr>
        <p:spPr bwMode="auto">
          <a:xfrm>
            <a:off x="2208214" y="472440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0" name="Line 12"/>
          <p:cNvSpPr>
            <a:spLocks noChangeShapeType="1"/>
          </p:cNvSpPr>
          <p:nvPr/>
        </p:nvSpPr>
        <p:spPr bwMode="auto">
          <a:xfrm>
            <a:off x="2208214" y="5229225"/>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1" name="Line 13"/>
          <p:cNvSpPr>
            <a:spLocks noChangeShapeType="1"/>
          </p:cNvSpPr>
          <p:nvPr/>
        </p:nvSpPr>
        <p:spPr bwMode="auto">
          <a:xfrm>
            <a:off x="2208214" y="573405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2" name="Line 14"/>
          <p:cNvSpPr>
            <a:spLocks noChangeShapeType="1"/>
          </p:cNvSpPr>
          <p:nvPr/>
        </p:nvSpPr>
        <p:spPr bwMode="auto">
          <a:xfrm flipH="1">
            <a:off x="6240463" y="2349500"/>
            <a:ext cx="0" cy="38877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3" name="Line 15"/>
          <p:cNvSpPr>
            <a:spLocks noChangeShapeType="1"/>
          </p:cNvSpPr>
          <p:nvPr/>
        </p:nvSpPr>
        <p:spPr bwMode="auto">
          <a:xfrm>
            <a:off x="6959600"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4" name="Line 16"/>
          <p:cNvSpPr>
            <a:spLocks noChangeShapeType="1"/>
          </p:cNvSpPr>
          <p:nvPr/>
        </p:nvSpPr>
        <p:spPr bwMode="auto">
          <a:xfrm>
            <a:off x="7319963"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5" name="Line 17"/>
          <p:cNvSpPr>
            <a:spLocks noChangeShapeType="1"/>
          </p:cNvSpPr>
          <p:nvPr/>
        </p:nvSpPr>
        <p:spPr bwMode="auto">
          <a:xfrm>
            <a:off x="7680325"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6" name="Line 18"/>
          <p:cNvSpPr>
            <a:spLocks noChangeShapeType="1"/>
          </p:cNvSpPr>
          <p:nvPr/>
        </p:nvSpPr>
        <p:spPr bwMode="auto">
          <a:xfrm>
            <a:off x="8040688"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7" name="Line 19"/>
          <p:cNvSpPr>
            <a:spLocks noChangeShapeType="1"/>
          </p:cNvSpPr>
          <p:nvPr/>
        </p:nvSpPr>
        <p:spPr bwMode="auto">
          <a:xfrm>
            <a:off x="8401050" y="620713"/>
            <a:ext cx="0" cy="56880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8" name="Line 20"/>
          <p:cNvSpPr>
            <a:spLocks noChangeShapeType="1"/>
          </p:cNvSpPr>
          <p:nvPr/>
        </p:nvSpPr>
        <p:spPr bwMode="auto">
          <a:xfrm>
            <a:off x="8759825" y="620713"/>
            <a:ext cx="0" cy="56880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9" name="Line 21"/>
          <p:cNvSpPr>
            <a:spLocks noChangeShapeType="1"/>
          </p:cNvSpPr>
          <p:nvPr/>
        </p:nvSpPr>
        <p:spPr bwMode="auto">
          <a:xfrm>
            <a:off x="9120188"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Line 22"/>
          <p:cNvSpPr>
            <a:spLocks noChangeShapeType="1"/>
          </p:cNvSpPr>
          <p:nvPr/>
        </p:nvSpPr>
        <p:spPr bwMode="auto">
          <a:xfrm flipH="1">
            <a:off x="9480550" y="620714"/>
            <a:ext cx="0" cy="55451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1" name="Line 23"/>
          <p:cNvSpPr>
            <a:spLocks noChangeShapeType="1"/>
          </p:cNvSpPr>
          <p:nvPr/>
        </p:nvSpPr>
        <p:spPr bwMode="auto">
          <a:xfrm>
            <a:off x="2279651" y="765175"/>
            <a:ext cx="4321175"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2" name="Line 24"/>
          <p:cNvSpPr>
            <a:spLocks noChangeShapeType="1"/>
          </p:cNvSpPr>
          <p:nvPr/>
        </p:nvSpPr>
        <p:spPr bwMode="auto">
          <a:xfrm>
            <a:off x="2208213" y="1773238"/>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3" name="Line 25"/>
          <p:cNvSpPr>
            <a:spLocks noChangeShapeType="1"/>
          </p:cNvSpPr>
          <p:nvPr/>
        </p:nvSpPr>
        <p:spPr bwMode="auto">
          <a:xfrm>
            <a:off x="2208213" y="278130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4" name="Line 26"/>
          <p:cNvSpPr>
            <a:spLocks noChangeShapeType="1"/>
          </p:cNvSpPr>
          <p:nvPr/>
        </p:nvSpPr>
        <p:spPr bwMode="auto">
          <a:xfrm>
            <a:off x="2208213" y="3789363"/>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5" name="Line 27"/>
          <p:cNvSpPr>
            <a:spLocks noChangeShapeType="1"/>
          </p:cNvSpPr>
          <p:nvPr/>
        </p:nvSpPr>
        <p:spPr bwMode="auto">
          <a:xfrm>
            <a:off x="2208213" y="472440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6" name="Line 28"/>
          <p:cNvSpPr>
            <a:spLocks noChangeShapeType="1"/>
          </p:cNvSpPr>
          <p:nvPr/>
        </p:nvSpPr>
        <p:spPr bwMode="auto">
          <a:xfrm>
            <a:off x="2208213" y="573405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7" name="Freeform 29"/>
          <p:cNvSpPr>
            <a:spLocks/>
          </p:cNvSpPr>
          <p:nvPr/>
        </p:nvSpPr>
        <p:spPr bwMode="auto">
          <a:xfrm>
            <a:off x="5664201" y="765176"/>
            <a:ext cx="936625" cy="1019175"/>
          </a:xfrm>
          <a:custGeom>
            <a:avLst/>
            <a:gdLst>
              <a:gd name="T0" fmla="*/ 0 w 590"/>
              <a:gd name="T1" fmla="*/ 2147483646 h 642"/>
              <a:gd name="T2" fmla="*/ 2147483646 w 590"/>
              <a:gd name="T3" fmla="*/ 2147483646 h 642"/>
              <a:gd name="T4" fmla="*/ 2147483646 w 590"/>
              <a:gd name="T5" fmla="*/ 2147483646 h 642"/>
              <a:gd name="T6" fmla="*/ 2147483646 w 590"/>
              <a:gd name="T7" fmla="*/ 2147483646 h 642"/>
              <a:gd name="T8" fmla="*/ 2147483646 w 590"/>
              <a:gd name="T9" fmla="*/ 2147483646 h 642"/>
              <a:gd name="T10" fmla="*/ 2147483646 w 590"/>
              <a:gd name="T11" fmla="*/ 0 h 642"/>
              <a:gd name="T12" fmla="*/ 0 60000 65536"/>
              <a:gd name="T13" fmla="*/ 0 60000 65536"/>
              <a:gd name="T14" fmla="*/ 0 60000 65536"/>
              <a:gd name="T15" fmla="*/ 0 60000 65536"/>
              <a:gd name="T16" fmla="*/ 0 60000 65536"/>
              <a:gd name="T17" fmla="*/ 0 60000 65536"/>
              <a:gd name="T18" fmla="*/ 0 w 590"/>
              <a:gd name="T19" fmla="*/ 0 h 642"/>
              <a:gd name="T20" fmla="*/ 590 w 590"/>
              <a:gd name="T21" fmla="*/ 642 h 642"/>
            </a:gdLst>
            <a:ahLst/>
            <a:cxnLst>
              <a:cxn ang="T12">
                <a:pos x="T0" y="T1"/>
              </a:cxn>
              <a:cxn ang="T13">
                <a:pos x="T2" y="T3"/>
              </a:cxn>
              <a:cxn ang="T14">
                <a:pos x="T4" y="T5"/>
              </a:cxn>
              <a:cxn ang="T15">
                <a:pos x="T6" y="T7"/>
              </a:cxn>
              <a:cxn ang="T16">
                <a:pos x="T8" y="T9"/>
              </a:cxn>
              <a:cxn ang="T17">
                <a:pos x="T10" y="T11"/>
              </a:cxn>
            </a:cxnLst>
            <a:rect l="T18" t="T19" r="T20" b="T21"/>
            <a:pathLst>
              <a:path w="590" h="642">
                <a:moveTo>
                  <a:pt x="0" y="544"/>
                </a:moveTo>
                <a:cubicBezTo>
                  <a:pt x="26" y="593"/>
                  <a:pt x="53" y="642"/>
                  <a:pt x="91" y="635"/>
                </a:cubicBezTo>
                <a:cubicBezTo>
                  <a:pt x="129" y="628"/>
                  <a:pt x="182" y="552"/>
                  <a:pt x="227" y="499"/>
                </a:cubicBezTo>
                <a:cubicBezTo>
                  <a:pt x="272" y="446"/>
                  <a:pt x="325" y="385"/>
                  <a:pt x="363" y="317"/>
                </a:cubicBezTo>
                <a:cubicBezTo>
                  <a:pt x="401" y="249"/>
                  <a:pt x="415" y="143"/>
                  <a:pt x="453" y="90"/>
                </a:cubicBezTo>
                <a:cubicBezTo>
                  <a:pt x="491" y="37"/>
                  <a:pt x="567" y="15"/>
                  <a:pt x="590"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8" name="Freeform 30"/>
          <p:cNvSpPr>
            <a:spLocks/>
          </p:cNvSpPr>
          <p:nvPr/>
        </p:nvSpPr>
        <p:spPr bwMode="auto">
          <a:xfrm>
            <a:off x="5880101" y="2781300"/>
            <a:ext cx="720725" cy="503238"/>
          </a:xfrm>
          <a:custGeom>
            <a:avLst/>
            <a:gdLst>
              <a:gd name="T0" fmla="*/ 0 w 454"/>
              <a:gd name="T1" fmla="*/ 2147483646 h 317"/>
              <a:gd name="T2" fmla="*/ 2147483646 w 454"/>
              <a:gd name="T3" fmla="*/ 2147483646 h 317"/>
              <a:gd name="T4" fmla="*/ 2147483646 w 454"/>
              <a:gd name="T5" fmla="*/ 0 h 317"/>
              <a:gd name="T6" fmla="*/ 2147483646 w 454"/>
              <a:gd name="T7" fmla="*/ 2147483646 h 317"/>
              <a:gd name="T8" fmla="*/ 2147483646 w 454"/>
              <a:gd name="T9" fmla="*/ 2147483646 h 317"/>
              <a:gd name="T10" fmla="*/ 0 60000 65536"/>
              <a:gd name="T11" fmla="*/ 0 60000 65536"/>
              <a:gd name="T12" fmla="*/ 0 60000 65536"/>
              <a:gd name="T13" fmla="*/ 0 60000 65536"/>
              <a:gd name="T14" fmla="*/ 0 60000 65536"/>
              <a:gd name="T15" fmla="*/ 0 w 454"/>
              <a:gd name="T16" fmla="*/ 0 h 317"/>
              <a:gd name="T17" fmla="*/ 454 w 454"/>
              <a:gd name="T18" fmla="*/ 317 h 317"/>
            </a:gdLst>
            <a:ahLst/>
            <a:cxnLst>
              <a:cxn ang="T10">
                <a:pos x="T0" y="T1"/>
              </a:cxn>
              <a:cxn ang="T11">
                <a:pos x="T2" y="T3"/>
              </a:cxn>
              <a:cxn ang="T12">
                <a:pos x="T4" y="T5"/>
              </a:cxn>
              <a:cxn ang="T13">
                <a:pos x="T6" y="T7"/>
              </a:cxn>
              <a:cxn ang="T14">
                <a:pos x="T8" y="T9"/>
              </a:cxn>
            </a:cxnLst>
            <a:rect l="T15" t="T16" r="T17" b="T18"/>
            <a:pathLst>
              <a:path w="454" h="317">
                <a:moveTo>
                  <a:pt x="0" y="317"/>
                </a:moveTo>
                <a:cubicBezTo>
                  <a:pt x="49" y="230"/>
                  <a:pt x="98" y="143"/>
                  <a:pt x="136" y="90"/>
                </a:cubicBezTo>
                <a:cubicBezTo>
                  <a:pt x="174" y="37"/>
                  <a:pt x="189" y="0"/>
                  <a:pt x="227" y="0"/>
                </a:cubicBezTo>
                <a:cubicBezTo>
                  <a:pt x="265" y="0"/>
                  <a:pt x="325" y="37"/>
                  <a:pt x="363" y="90"/>
                </a:cubicBezTo>
                <a:cubicBezTo>
                  <a:pt x="401" y="143"/>
                  <a:pt x="439" y="279"/>
                  <a:pt x="454" y="317"/>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Freeform 31"/>
          <p:cNvSpPr>
            <a:spLocks/>
          </p:cNvSpPr>
          <p:nvPr/>
        </p:nvSpPr>
        <p:spPr bwMode="auto">
          <a:xfrm>
            <a:off x="6600826" y="765176"/>
            <a:ext cx="3382963" cy="1019175"/>
          </a:xfrm>
          <a:custGeom>
            <a:avLst/>
            <a:gdLst>
              <a:gd name="T0" fmla="*/ 0 w 2131"/>
              <a:gd name="T1" fmla="*/ 0 h 642"/>
              <a:gd name="T2" fmla="*/ 2147483646 w 2131"/>
              <a:gd name="T3" fmla="*/ 2147483646 h 642"/>
              <a:gd name="T4" fmla="*/ 2147483646 w 2131"/>
              <a:gd name="T5" fmla="*/ 2147483646 h 642"/>
              <a:gd name="T6" fmla="*/ 2147483646 w 2131"/>
              <a:gd name="T7" fmla="*/ 2147483646 h 642"/>
              <a:gd name="T8" fmla="*/ 2147483646 w 2131"/>
              <a:gd name="T9" fmla="*/ 2147483646 h 642"/>
              <a:gd name="T10" fmla="*/ 2147483646 w 2131"/>
              <a:gd name="T11" fmla="*/ 2147483646 h 642"/>
              <a:gd name="T12" fmla="*/ 2147483646 w 2131"/>
              <a:gd name="T13" fmla="*/ 2147483646 h 642"/>
              <a:gd name="T14" fmla="*/ 2147483646 w 2131"/>
              <a:gd name="T15" fmla="*/ 0 h 642"/>
              <a:gd name="T16" fmla="*/ 2147483646 w 2131"/>
              <a:gd name="T17" fmla="*/ 2147483646 h 642"/>
              <a:gd name="T18" fmla="*/ 2147483646 w 2131"/>
              <a:gd name="T19" fmla="*/ 2147483646 h 642"/>
              <a:gd name="T20" fmla="*/ 2147483646 w 2131"/>
              <a:gd name="T21" fmla="*/ 2147483646 h 642"/>
              <a:gd name="T22" fmla="*/ 2147483646 w 2131"/>
              <a:gd name="T23" fmla="*/ 2147483646 h 642"/>
              <a:gd name="T24" fmla="*/ 2147483646 w 2131"/>
              <a:gd name="T25" fmla="*/ 2147483646 h 642"/>
              <a:gd name="T26" fmla="*/ 2147483646 w 2131"/>
              <a:gd name="T27" fmla="*/ 2147483646 h 642"/>
              <a:gd name="T28" fmla="*/ 2147483646 w 2131"/>
              <a:gd name="T29" fmla="*/ 0 h 642"/>
              <a:gd name="T30" fmla="*/ 2147483646 w 2131"/>
              <a:gd name="T31" fmla="*/ 2147483646 h 642"/>
              <a:gd name="T32" fmla="*/ 2147483646 w 2131"/>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1"/>
              <a:gd name="T52" fmla="*/ 0 h 642"/>
              <a:gd name="T53" fmla="*/ 2131 w 2131"/>
              <a:gd name="T54" fmla="*/ 642 h 6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1" h="642">
                <a:moveTo>
                  <a:pt x="0" y="0"/>
                </a:moveTo>
                <a:cubicBezTo>
                  <a:pt x="33" y="11"/>
                  <a:pt x="67" y="22"/>
                  <a:pt x="90" y="45"/>
                </a:cubicBezTo>
                <a:cubicBezTo>
                  <a:pt x="113" y="68"/>
                  <a:pt x="98" y="61"/>
                  <a:pt x="136" y="136"/>
                </a:cubicBezTo>
                <a:cubicBezTo>
                  <a:pt x="174" y="211"/>
                  <a:pt x="264" y="416"/>
                  <a:pt x="317" y="499"/>
                </a:cubicBezTo>
                <a:cubicBezTo>
                  <a:pt x="370" y="582"/>
                  <a:pt x="408" y="635"/>
                  <a:pt x="453" y="635"/>
                </a:cubicBezTo>
                <a:cubicBezTo>
                  <a:pt x="498" y="635"/>
                  <a:pt x="529" y="590"/>
                  <a:pt x="589" y="499"/>
                </a:cubicBezTo>
                <a:cubicBezTo>
                  <a:pt x="649" y="408"/>
                  <a:pt x="763" y="173"/>
                  <a:pt x="816" y="90"/>
                </a:cubicBezTo>
                <a:cubicBezTo>
                  <a:pt x="869" y="7"/>
                  <a:pt x="877" y="0"/>
                  <a:pt x="907" y="0"/>
                </a:cubicBezTo>
                <a:cubicBezTo>
                  <a:pt x="937" y="0"/>
                  <a:pt x="944" y="7"/>
                  <a:pt x="997" y="90"/>
                </a:cubicBezTo>
                <a:cubicBezTo>
                  <a:pt x="1050" y="173"/>
                  <a:pt x="1171" y="416"/>
                  <a:pt x="1224" y="499"/>
                </a:cubicBezTo>
                <a:cubicBezTo>
                  <a:pt x="1277" y="582"/>
                  <a:pt x="1292" y="566"/>
                  <a:pt x="1315" y="589"/>
                </a:cubicBezTo>
                <a:cubicBezTo>
                  <a:pt x="1338" y="612"/>
                  <a:pt x="1337" y="642"/>
                  <a:pt x="1360" y="635"/>
                </a:cubicBezTo>
                <a:cubicBezTo>
                  <a:pt x="1383" y="628"/>
                  <a:pt x="1391" y="627"/>
                  <a:pt x="1451" y="544"/>
                </a:cubicBezTo>
                <a:cubicBezTo>
                  <a:pt x="1511" y="461"/>
                  <a:pt x="1663" y="227"/>
                  <a:pt x="1723" y="136"/>
                </a:cubicBezTo>
                <a:cubicBezTo>
                  <a:pt x="1783" y="45"/>
                  <a:pt x="1784" y="0"/>
                  <a:pt x="1814" y="0"/>
                </a:cubicBezTo>
                <a:cubicBezTo>
                  <a:pt x="1844" y="0"/>
                  <a:pt x="1852" y="53"/>
                  <a:pt x="1905" y="136"/>
                </a:cubicBezTo>
                <a:cubicBezTo>
                  <a:pt x="1958" y="219"/>
                  <a:pt x="2101" y="439"/>
                  <a:pt x="2131" y="49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0" name="Freeform 32"/>
          <p:cNvSpPr>
            <a:spLocks/>
          </p:cNvSpPr>
          <p:nvPr/>
        </p:nvSpPr>
        <p:spPr bwMode="auto">
          <a:xfrm>
            <a:off x="6600826" y="2757489"/>
            <a:ext cx="3382963" cy="1042987"/>
          </a:xfrm>
          <a:custGeom>
            <a:avLst/>
            <a:gdLst>
              <a:gd name="T0" fmla="*/ 0 w 2131"/>
              <a:gd name="T1" fmla="*/ 2147483646 h 657"/>
              <a:gd name="T2" fmla="*/ 2147483646 w 2131"/>
              <a:gd name="T3" fmla="*/ 2147483646 h 657"/>
              <a:gd name="T4" fmla="*/ 2147483646 w 2131"/>
              <a:gd name="T5" fmla="*/ 2147483646 h 657"/>
              <a:gd name="T6" fmla="*/ 2147483646 w 2131"/>
              <a:gd name="T7" fmla="*/ 2147483646 h 657"/>
              <a:gd name="T8" fmla="*/ 2147483646 w 2131"/>
              <a:gd name="T9" fmla="*/ 2147483646 h 657"/>
              <a:gd name="T10" fmla="*/ 2147483646 w 2131"/>
              <a:gd name="T11" fmla="*/ 2147483646 h 657"/>
              <a:gd name="T12" fmla="*/ 2147483646 w 2131"/>
              <a:gd name="T13" fmla="*/ 2147483646 h 657"/>
              <a:gd name="T14" fmla="*/ 2147483646 w 2131"/>
              <a:gd name="T15" fmla="*/ 2147483646 h 657"/>
              <a:gd name="T16" fmla="*/ 2147483646 w 2131"/>
              <a:gd name="T17" fmla="*/ 2147483646 h 657"/>
              <a:gd name="T18" fmla="*/ 2147483646 w 2131"/>
              <a:gd name="T19" fmla="*/ 2147483646 h 657"/>
              <a:gd name="T20" fmla="*/ 2147483646 w 2131"/>
              <a:gd name="T21" fmla="*/ 2147483646 h 657"/>
              <a:gd name="T22" fmla="*/ 2147483646 w 2131"/>
              <a:gd name="T23" fmla="*/ 2147483646 h 657"/>
              <a:gd name="T24" fmla="*/ 2147483646 w 2131"/>
              <a:gd name="T25" fmla="*/ 2147483646 h 657"/>
              <a:gd name="T26" fmla="*/ 2147483646 w 2131"/>
              <a:gd name="T27" fmla="*/ 2147483646 h 657"/>
              <a:gd name="T28" fmla="*/ 2147483646 w 2131"/>
              <a:gd name="T29" fmla="*/ 2147483646 h 657"/>
              <a:gd name="T30" fmla="*/ 2147483646 w 2131"/>
              <a:gd name="T31" fmla="*/ 2147483646 h 657"/>
              <a:gd name="T32" fmla="*/ 2147483646 w 2131"/>
              <a:gd name="T33" fmla="*/ 2147483646 h 657"/>
              <a:gd name="T34" fmla="*/ 2147483646 w 2131"/>
              <a:gd name="T35" fmla="*/ 2147483646 h 6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31"/>
              <a:gd name="T55" fmla="*/ 0 h 657"/>
              <a:gd name="T56" fmla="*/ 2131 w 2131"/>
              <a:gd name="T57" fmla="*/ 657 h 6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31" h="657">
                <a:moveTo>
                  <a:pt x="0" y="332"/>
                </a:moveTo>
                <a:cubicBezTo>
                  <a:pt x="49" y="441"/>
                  <a:pt x="98" y="551"/>
                  <a:pt x="136" y="604"/>
                </a:cubicBezTo>
                <a:cubicBezTo>
                  <a:pt x="174" y="657"/>
                  <a:pt x="196" y="657"/>
                  <a:pt x="226" y="650"/>
                </a:cubicBezTo>
                <a:cubicBezTo>
                  <a:pt x="256" y="643"/>
                  <a:pt x="264" y="642"/>
                  <a:pt x="317" y="559"/>
                </a:cubicBezTo>
                <a:cubicBezTo>
                  <a:pt x="370" y="476"/>
                  <a:pt x="491" y="234"/>
                  <a:pt x="544" y="151"/>
                </a:cubicBezTo>
                <a:cubicBezTo>
                  <a:pt x="597" y="68"/>
                  <a:pt x="612" y="83"/>
                  <a:pt x="635" y="60"/>
                </a:cubicBezTo>
                <a:cubicBezTo>
                  <a:pt x="658" y="37"/>
                  <a:pt x="650" y="0"/>
                  <a:pt x="680" y="15"/>
                </a:cubicBezTo>
                <a:cubicBezTo>
                  <a:pt x="710" y="30"/>
                  <a:pt x="763" y="76"/>
                  <a:pt x="816" y="151"/>
                </a:cubicBezTo>
                <a:cubicBezTo>
                  <a:pt x="869" y="226"/>
                  <a:pt x="952" y="393"/>
                  <a:pt x="997" y="468"/>
                </a:cubicBezTo>
                <a:cubicBezTo>
                  <a:pt x="1042" y="543"/>
                  <a:pt x="1050" y="596"/>
                  <a:pt x="1088" y="604"/>
                </a:cubicBezTo>
                <a:cubicBezTo>
                  <a:pt x="1126" y="612"/>
                  <a:pt x="1179" y="559"/>
                  <a:pt x="1224" y="514"/>
                </a:cubicBezTo>
                <a:cubicBezTo>
                  <a:pt x="1269" y="469"/>
                  <a:pt x="1315" y="400"/>
                  <a:pt x="1360" y="332"/>
                </a:cubicBezTo>
                <a:cubicBezTo>
                  <a:pt x="1405" y="264"/>
                  <a:pt x="1458" y="158"/>
                  <a:pt x="1496" y="105"/>
                </a:cubicBezTo>
                <a:cubicBezTo>
                  <a:pt x="1534" y="52"/>
                  <a:pt x="1542" y="0"/>
                  <a:pt x="1587" y="15"/>
                </a:cubicBezTo>
                <a:cubicBezTo>
                  <a:pt x="1632" y="30"/>
                  <a:pt x="1716" y="113"/>
                  <a:pt x="1769" y="196"/>
                </a:cubicBezTo>
                <a:cubicBezTo>
                  <a:pt x="1822" y="279"/>
                  <a:pt x="1860" y="454"/>
                  <a:pt x="1905" y="514"/>
                </a:cubicBezTo>
                <a:cubicBezTo>
                  <a:pt x="1950" y="574"/>
                  <a:pt x="2003" y="567"/>
                  <a:pt x="2041" y="559"/>
                </a:cubicBezTo>
                <a:cubicBezTo>
                  <a:pt x="2079" y="551"/>
                  <a:pt x="2116" y="483"/>
                  <a:pt x="2131" y="468"/>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1" name="Freeform 33"/>
          <p:cNvSpPr>
            <a:spLocks/>
          </p:cNvSpPr>
          <p:nvPr/>
        </p:nvSpPr>
        <p:spPr bwMode="auto">
          <a:xfrm>
            <a:off x="6600826" y="4484688"/>
            <a:ext cx="3743325" cy="1536700"/>
          </a:xfrm>
          <a:custGeom>
            <a:avLst/>
            <a:gdLst>
              <a:gd name="T0" fmla="*/ 0 w 2358"/>
              <a:gd name="T1" fmla="*/ 2147483646 h 968"/>
              <a:gd name="T2" fmla="*/ 2147483646 w 2358"/>
              <a:gd name="T3" fmla="*/ 2147483646 h 968"/>
              <a:gd name="T4" fmla="*/ 2147483646 w 2358"/>
              <a:gd name="T5" fmla="*/ 2147483646 h 968"/>
              <a:gd name="T6" fmla="*/ 2147483646 w 2358"/>
              <a:gd name="T7" fmla="*/ 2147483646 h 968"/>
              <a:gd name="T8" fmla="*/ 2147483646 w 2358"/>
              <a:gd name="T9" fmla="*/ 2147483646 h 968"/>
              <a:gd name="T10" fmla="*/ 2147483646 w 2358"/>
              <a:gd name="T11" fmla="*/ 2147483646 h 968"/>
              <a:gd name="T12" fmla="*/ 2147483646 w 2358"/>
              <a:gd name="T13" fmla="*/ 2147483646 h 968"/>
              <a:gd name="T14" fmla="*/ 2147483646 w 2358"/>
              <a:gd name="T15" fmla="*/ 2147483646 h 968"/>
              <a:gd name="T16" fmla="*/ 2147483646 w 2358"/>
              <a:gd name="T17" fmla="*/ 2147483646 h 968"/>
              <a:gd name="T18" fmla="*/ 2147483646 w 2358"/>
              <a:gd name="T19" fmla="*/ 2147483646 h 968"/>
              <a:gd name="T20" fmla="*/ 2147483646 w 2358"/>
              <a:gd name="T21" fmla="*/ 2147483646 h 968"/>
              <a:gd name="T22" fmla="*/ 2147483646 w 2358"/>
              <a:gd name="T23" fmla="*/ 2147483646 h 968"/>
              <a:gd name="T24" fmla="*/ 2147483646 w 2358"/>
              <a:gd name="T25" fmla="*/ 2147483646 h 968"/>
              <a:gd name="T26" fmla="*/ 2147483646 w 2358"/>
              <a:gd name="T27" fmla="*/ 2147483646 h 968"/>
              <a:gd name="T28" fmla="*/ 2147483646 w 2358"/>
              <a:gd name="T29" fmla="*/ 2147483646 h 968"/>
              <a:gd name="T30" fmla="*/ 2147483646 w 2358"/>
              <a:gd name="T31" fmla="*/ 2147483646 h 968"/>
              <a:gd name="T32" fmla="*/ 2147483646 w 2358"/>
              <a:gd name="T33" fmla="*/ 2147483646 h 968"/>
              <a:gd name="T34" fmla="*/ 2147483646 w 2358"/>
              <a:gd name="T35" fmla="*/ 2147483646 h 968"/>
              <a:gd name="T36" fmla="*/ 2147483646 w 2358"/>
              <a:gd name="T37" fmla="*/ 2147483646 h 968"/>
              <a:gd name="T38" fmla="*/ 2147483646 w 2358"/>
              <a:gd name="T39" fmla="*/ 2147483646 h 968"/>
              <a:gd name="T40" fmla="*/ 2147483646 w 2358"/>
              <a:gd name="T41" fmla="*/ 2147483646 h 968"/>
              <a:gd name="T42" fmla="*/ 2147483646 w 2358"/>
              <a:gd name="T43" fmla="*/ 2147483646 h 968"/>
              <a:gd name="T44" fmla="*/ 2147483646 w 2358"/>
              <a:gd name="T45" fmla="*/ 2147483646 h 9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58"/>
              <a:gd name="T70" fmla="*/ 0 h 968"/>
              <a:gd name="T71" fmla="*/ 2358 w 2358"/>
              <a:gd name="T72" fmla="*/ 968 h 9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58" h="968">
                <a:moveTo>
                  <a:pt x="0" y="151"/>
                </a:moveTo>
                <a:cubicBezTo>
                  <a:pt x="49" y="257"/>
                  <a:pt x="98" y="363"/>
                  <a:pt x="136" y="469"/>
                </a:cubicBezTo>
                <a:cubicBezTo>
                  <a:pt x="174" y="575"/>
                  <a:pt x="196" y="704"/>
                  <a:pt x="226" y="787"/>
                </a:cubicBezTo>
                <a:cubicBezTo>
                  <a:pt x="256" y="870"/>
                  <a:pt x="279" y="968"/>
                  <a:pt x="317" y="968"/>
                </a:cubicBezTo>
                <a:cubicBezTo>
                  <a:pt x="355" y="968"/>
                  <a:pt x="415" y="870"/>
                  <a:pt x="453" y="787"/>
                </a:cubicBezTo>
                <a:cubicBezTo>
                  <a:pt x="491" y="704"/>
                  <a:pt x="514" y="575"/>
                  <a:pt x="544" y="469"/>
                </a:cubicBezTo>
                <a:cubicBezTo>
                  <a:pt x="574" y="363"/>
                  <a:pt x="597" y="226"/>
                  <a:pt x="635" y="151"/>
                </a:cubicBezTo>
                <a:cubicBezTo>
                  <a:pt x="673" y="76"/>
                  <a:pt x="726" y="15"/>
                  <a:pt x="771" y="15"/>
                </a:cubicBezTo>
                <a:cubicBezTo>
                  <a:pt x="816" y="15"/>
                  <a:pt x="869" y="83"/>
                  <a:pt x="907" y="151"/>
                </a:cubicBezTo>
                <a:cubicBezTo>
                  <a:pt x="945" y="219"/>
                  <a:pt x="959" y="318"/>
                  <a:pt x="997" y="424"/>
                </a:cubicBezTo>
                <a:cubicBezTo>
                  <a:pt x="1035" y="530"/>
                  <a:pt x="1096" y="696"/>
                  <a:pt x="1134" y="787"/>
                </a:cubicBezTo>
                <a:cubicBezTo>
                  <a:pt x="1172" y="878"/>
                  <a:pt x="1186" y="968"/>
                  <a:pt x="1224" y="968"/>
                </a:cubicBezTo>
                <a:cubicBezTo>
                  <a:pt x="1262" y="968"/>
                  <a:pt x="1322" y="870"/>
                  <a:pt x="1360" y="787"/>
                </a:cubicBezTo>
                <a:cubicBezTo>
                  <a:pt x="1398" y="704"/>
                  <a:pt x="1413" y="575"/>
                  <a:pt x="1451" y="469"/>
                </a:cubicBezTo>
                <a:cubicBezTo>
                  <a:pt x="1489" y="363"/>
                  <a:pt x="1549" y="226"/>
                  <a:pt x="1587" y="151"/>
                </a:cubicBezTo>
                <a:cubicBezTo>
                  <a:pt x="1625" y="76"/>
                  <a:pt x="1648" y="30"/>
                  <a:pt x="1678" y="15"/>
                </a:cubicBezTo>
                <a:cubicBezTo>
                  <a:pt x="1708" y="0"/>
                  <a:pt x="1739" y="23"/>
                  <a:pt x="1769" y="61"/>
                </a:cubicBezTo>
                <a:cubicBezTo>
                  <a:pt x="1799" y="99"/>
                  <a:pt x="1836" y="167"/>
                  <a:pt x="1859" y="242"/>
                </a:cubicBezTo>
                <a:cubicBezTo>
                  <a:pt x="1882" y="317"/>
                  <a:pt x="1882" y="423"/>
                  <a:pt x="1905" y="514"/>
                </a:cubicBezTo>
                <a:cubicBezTo>
                  <a:pt x="1928" y="605"/>
                  <a:pt x="1965" y="719"/>
                  <a:pt x="1995" y="787"/>
                </a:cubicBezTo>
                <a:cubicBezTo>
                  <a:pt x="2025" y="855"/>
                  <a:pt x="2048" y="946"/>
                  <a:pt x="2086" y="923"/>
                </a:cubicBezTo>
                <a:cubicBezTo>
                  <a:pt x="2124" y="900"/>
                  <a:pt x="2177" y="779"/>
                  <a:pt x="2222" y="650"/>
                </a:cubicBezTo>
                <a:cubicBezTo>
                  <a:pt x="2267" y="521"/>
                  <a:pt x="2335" y="234"/>
                  <a:pt x="2358" y="151"/>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2" name="Line 34"/>
          <p:cNvSpPr>
            <a:spLocks noChangeShapeType="1"/>
          </p:cNvSpPr>
          <p:nvPr/>
        </p:nvSpPr>
        <p:spPr bwMode="auto">
          <a:xfrm flipH="1">
            <a:off x="7139781" y="548681"/>
            <a:ext cx="0" cy="5903913"/>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5"/>
          <p:cNvSpPr>
            <a:spLocks noChangeShapeType="1"/>
          </p:cNvSpPr>
          <p:nvPr/>
        </p:nvSpPr>
        <p:spPr bwMode="auto">
          <a:xfrm flipH="1">
            <a:off x="7860506" y="549276"/>
            <a:ext cx="0" cy="5903913"/>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2923130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Line 2"/>
          <p:cNvSpPr>
            <a:spLocks noChangeShapeType="1"/>
          </p:cNvSpPr>
          <p:nvPr/>
        </p:nvSpPr>
        <p:spPr bwMode="auto">
          <a:xfrm>
            <a:off x="4295775" y="476251"/>
            <a:ext cx="0" cy="309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5" name="Line 3"/>
          <p:cNvSpPr>
            <a:spLocks noChangeShapeType="1"/>
          </p:cNvSpPr>
          <p:nvPr/>
        </p:nvSpPr>
        <p:spPr bwMode="auto">
          <a:xfrm>
            <a:off x="4006850" y="1916113"/>
            <a:ext cx="4897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6" name="Line 4"/>
          <p:cNvSpPr>
            <a:spLocks noChangeShapeType="1"/>
          </p:cNvSpPr>
          <p:nvPr/>
        </p:nvSpPr>
        <p:spPr bwMode="auto">
          <a:xfrm>
            <a:off x="4224338" y="314007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7" name="Line 5"/>
          <p:cNvSpPr>
            <a:spLocks noChangeShapeType="1"/>
          </p:cNvSpPr>
          <p:nvPr/>
        </p:nvSpPr>
        <p:spPr bwMode="auto">
          <a:xfrm>
            <a:off x="4006850" y="3284538"/>
            <a:ext cx="4897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8" name="Line 6"/>
          <p:cNvSpPr>
            <a:spLocks noChangeShapeType="1"/>
          </p:cNvSpPr>
          <p:nvPr/>
        </p:nvSpPr>
        <p:spPr bwMode="auto">
          <a:xfrm>
            <a:off x="5303838" y="476250"/>
            <a:ext cx="0" cy="28067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9" name="Line 7"/>
          <p:cNvSpPr>
            <a:spLocks noChangeShapeType="1"/>
          </p:cNvSpPr>
          <p:nvPr/>
        </p:nvSpPr>
        <p:spPr bwMode="auto">
          <a:xfrm>
            <a:off x="81121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0" name="Line 8"/>
          <p:cNvSpPr>
            <a:spLocks noChangeShapeType="1"/>
          </p:cNvSpPr>
          <p:nvPr/>
        </p:nvSpPr>
        <p:spPr bwMode="auto">
          <a:xfrm>
            <a:off x="5735638"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1" name="Line 9"/>
          <p:cNvSpPr>
            <a:spLocks noChangeShapeType="1"/>
          </p:cNvSpPr>
          <p:nvPr/>
        </p:nvSpPr>
        <p:spPr bwMode="auto">
          <a:xfrm>
            <a:off x="7607300"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2" name="Line 10"/>
          <p:cNvSpPr>
            <a:spLocks noChangeShapeType="1"/>
          </p:cNvSpPr>
          <p:nvPr/>
        </p:nvSpPr>
        <p:spPr bwMode="auto">
          <a:xfrm>
            <a:off x="6167438"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3" name="Line 11"/>
          <p:cNvSpPr>
            <a:spLocks noChangeShapeType="1"/>
          </p:cNvSpPr>
          <p:nvPr/>
        </p:nvSpPr>
        <p:spPr bwMode="auto">
          <a:xfrm>
            <a:off x="70326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4" name="Line 12"/>
          <p:cNvSpPr>
            <a:spLocks noChangeShapeType="1"/>
          </p:cNvSpPr>
          <p:nvPr/>
        </p:nvSpPr>
        <p:spPr bwMode="auto">
          <a:xfrm>
            <a:off x="6599238" y="476251"/>
            <a:ext cx="0" cy="273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5" name="Line 13"/>
          <p:cNvSpPr>
            <a:spLocks noChangeShapeType="1"/>
          </p:cNvSpPr>
          <p:nvPr/>
        </p:nvSpPr>
        <p:spPr bwMode="auto">
          <a:xfrm>
            <a:off x="4799013"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6" name="Line 14"/>
          <p:cNvSpPr>
            <a:spLocks noChangeShapeType="1"/>
          </p:cNvSpPr>
          <p:nvPr/>
        </p:nvSpPr>
        <p:spPr bwMode="auto">
          <a:xfrm>
            <a:off x="4224339" y="908050"/>
            <a:ext cx="45354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7" name="Line 15"/>
          <p:cNvSpPr>
            <a:spLocks noChangeShapeType="1"/>
          </p:cNvSpPr>
          <p:nvPr/>
        </p:nvSpPr>
        <p:spPr bwMode="auto">
          <a:xfrm>
            <a:off x="4295776" y="1411288"/>
            <a:ext cx="45370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8" name="Line 16"/>
          <p:cNvSpPr>
            <a:spLocks noChangeShapeType="1"/>
          </p:cNvSpPr>
          <p:nvPr/>
        </p:nvSpPr>
        <p:spPr bwMode="auto">
          <a:xfrm>
            <a:off x="4295776" y="2851150"/>
            <a:ext cx="460851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9" name="Line 17"/>
          <p:cNvSpPr>
            <a:spLocks noChangeShapeType="1"/>
          </p:cNvSpPr>
          <p:nvPr/>
        </p:nvSpPr>
        <p:spPr bwMode="auto">
          <a:xfrm>
            <a:off x="4295776" y="2419350"/>
            <a:ext cx="45370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0" name="Line 18"/>
          <p:cNvSpPr>
            <a:spLocks noChangeShapeType="1"/>
          </p:cNvSpPr>
          <p:nvPr/>
        </p:nvSpPr>
        <p:spPr bwMode="auto">
          <a:xfrm>
            <a:off x="85439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1" name="Freeform 19"/>
          <p:cNvSpPr>
            <a:spLocks/>
          </p:cNvSpPr>
          <p:nvPr/>
        </p:nvSpPr>
        <p:spPr bwMode="auto">
          <a:xfrm>
            <a:off x="4295775" y="884239"/>
            <a:ext cx="4248150" cy="1031875"/>
          </a:xfrm>
          <a:custGeom>
            <a:avLst/>
            <a:gdLst>
              <a:gd name="T0" fmla="*/ 0 w 2676"/>
              <a:gd name="T1" fmla="*/ 2147483646 h 650"/>
              <a:gd name="T2" fmla="*/ 2147483646 w 2676"/>
              <a:gd name="T3" fmla="*/ 2147483646 h 650"/>
              <a:gd name="T4" fmla="*/ 2147483646 w 2676"/>
              <a:gd name="T5" fmla="*/ 2147483646 h 650"/>
              <a:gd name="T6" fmla="*/ 2147483646 w 2676"/>
              <a:gd name="T7" fmla="*/ 2147483646 h 650"/>
              <a:gd name="T8" fmla="*/ 2147483646 w 2676"/>
              <a:gd name="T9" fmla="*/ 2147483646 h 650"/>
              <a:gd name="T10" fmla="*/ 2147483646 w 2676"/>
              <a:gd name="T11" fmla="*/ 2147483646 h 650"/>
              <a:gd name="T12" fmla="*/ 2147483646 w 2676"/>
              <a:gd name="T13" fmla="*/ 2147483646 h 650"/>
              <a:gd name="T14" fmla="*/ 2147483646 w 2676"/>
              <a:gd name="T15" fmla="*/ 2147483646 h 650"/>
              <a:gd name="T16" fmla="*/ 2147483646 w 2676"/>
              <a:gd name="T17" fmla="*/ 2147483646 h 650"/>
              <a:gd name="T18" fmla="*/ 2147483646 w 2676"/>
              <a:gd name="T19" fmla="*/ 2147483646 h 650"/>
              <a:gd name="T20" fmla="*/ 2147483646 w 2676"/>
              <a:gd name="T21" fmla="*/ 2147483646 h 650"/>
              <a:gd name="T22" fmla="*/ 2147483646 w 2676"/>
              <a:gd name="T23" fmla="*/ 2147483646 h 650"/>
              <a:gd name="T24" fmla="*/ 2147483646 w 2676"/>
              <a:gd name="T25" fmla="*/ 2147483646 h 650"/>
              <a:gd name="T26" fmla="*/ 2147483646 w 2676"/>
              <a:gd name="T27" fmla="*/ 2147483646 h 650"/>
              <a:gd name="T28" fmla="*/ 2147483646 w 2676"/>
              <a:gd name="T29" fmla="*/ 2147483646 h 650"/>
              <a:gd name="T30" fmla="*/ 2147483646 w 2676"/>
              <a:gd name="T31" fmla="*/ 2147483646 h 650"/>
              <a:gd name="T32" fmla="*/ 2147483646 w 2676"/>
              <a:gd name="T33" fmla="*/ 2147483646 h 650"/>
              <a:gd name="T34" fmla="*/ 2147483646 w 2676"/>
              <a:gd name="T35" fmla="*/ 2147483646 h 650"/>
              <a:gd name="T36" fmla="*/ 2147483646 w 2676"/>
              <a:gd name="T37" fmla="*/ 2147483646 h 650"/>
              <a:gd name="T38" fmla="*/ 2147483646 w 2676"/>
              <a:gd name="T39" fmla="*/ 2147483646 h 650"/>
              <a:gd name="T40" fmla="*/ 2147483646 w 2676"/>
              <a:gd name="T41" fmla="*/ 2147483646 h 650"/>
              <a:gd name="T42" fmla="*/ 2147483646 w 2676"/>
              <a:gd name="T43" fmla="*/ 2147483646 h 650"/>
              <a:gd name="T44" fmla="*/ 2147483646 w 2676"/>
              <a:gd name="T45" fmla="*/ 2147483646 h 650"/>
              <a:gd name="T46" fmla="*/ 2147483646 w 2676"/>
              <a:gd name="T47" fmla="*/ 2147483646 h 650"/>
              <a:gd name="T48" fmla="*/ 2147483646 w 2676"/>
              <a:gd name="T49" fmla="*/ 2147483646 h 650"/>
              <a:gd name="T50" fmla="*/ 2147483646 w 2676"/>
              <a:gd name="T51" fmla="*/ 2147483646 h 6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76" h="650">
                <a:moveTo>
                  <a:pt x="0" y="15"/>
                </a:moveTo>
                <a:cubicBezTo>
                  <a:pt x="49" y="26"/>
                  <a:pt x="98" y="37"/>
                  <a:pt x="136" y="60"/>
                </a:cubicBezTo>
                <a:cubicBezTo>
                  <a:pt x="174" y="83"/>
                  <a:pt x="182" y="75"/>
                  <a:pt x="227" y="151"/>
                </a:cubicBezTo>
                <a:cubicBezTo>
                  <a:pt x="272" y="227"/>
                  <a:pt x="355" y="439"/>
                  <a:pt x="408" y="514"/>
                </a:cubicBezTo>
                <a:cubicBezTo>
                  <a:pt x="461" y="589"/>
                  <a:pt x="506" y="589"/>
                  <a:pt x="544" y="604"/>
                </a:cubicBezTo>
                <a:cubicBezTo>
                  <a:pt x="582" y="619"/>
                  <a:pt x="605" y="611"/>
                  <a:pt x="635" y="604"/>
                </a:cubicBezTo>
                <a:cubicBezTo>
                  <a:pt x="665" y="597"/>
                  <a:pt x="696" y="589"/>
                  <a:pt x="726" y="559"/>
                </a:cubicBezTo>
                <a:cubicBezTo>
                  <a:pt x="756" y="529"/>
                  <a:pt x="778" y="483"/>
                  <a:pt x="816" y="423"/>
                </a:cubicBezTo>
                <a:cubicBezTo>
                  <a:pt x="854" y="363"/>
                  <a:pt x="914" y="256"/>
                  <a:pt x="952" y="196"/>
                </a:cubicBezTo>
                <a:cubicBezTo>
                  <a:pt x="990" y="136"/>
                  <a:pt x="1005" y="90"/>
                  <a:pt x="1043" y="60"/>
                </a:cubicBezTo>
                <a:cubicBezTo>
                  <a:pt x="1081" y="30"/>
                  <a:pt x="1141" y="15"/>
                  <a:pt x="1179" y="15"/>
                </a:cubicBezTo>
                <a:cubicBezTo>
                  <a:pt x="1217" y="15"/>
                  <a:pt x="1240" y="30"/>
                  <a:pt x="1270" y="60"/>
                </a:cubicBezTo>
                <a:cubicBezTo>
                  <a:pt x="1300" y="90"/>
                  <a:pt x="1331" y="143"/>
                  <a:pt x="1361" y="196"/>
                </a:cubicBezTo>
                <a:cubicBezTo>
                  <a:pt x="1391" y="249"/>
                  <a:pt x="1421" y="325"/>
                  <a:pt x="1451" y="378"/>
                </a:cubicBezTo>
                <a:cubicBezTo>
                  <a:pt x="1481" y="431"/>
                  <a:pt x="1512" y="477"/>
                  <a:pt x="1542" y="514"/>
                </a:cubicBezTo>
                <a:cubicBezTo>
                  <a:pt x="1572" y="551"/>
                  <a:pt x="1595" y="581"/>
                  <a:pt x="1633" y="604"/>
                </a:cubicBezTo>
                <a:cubicBezTo>
                  <a:pt x="1671" y="627"/>
                  <a:pt x="1731" y="650"/>
                  <a:pt x="1769" y="650"/>
                </a:cubicBezTo>
                <a:cubicBezTo>
                  <a:pt x="1807" y="650"/>
                  <a:pt x="1830" y="627"/>
                  <a:pt x="1860" y="604"/>
                </a:cubicBezTo>
                <a:cubicBezTo>
                  <a:pt x="1890" y="581"/>
                  <a:pt x="1912" y="559"/>
                  <a:pt x="1950" y="514"/>
                </a:cubicBezTo>
                <a:cubicBezTo>
                  <a:pt x="1988" y="469"/>
                  <a:pt x="2048" y="392"/>
                  <a:pt x="2086" y="332"/>
                </a:cubicBezTo>
                <a:cubicBezTo>
                  <a:pt x="2124" y="272"/>
                  <a:pt x="2139" y="196"/>
                  <a:pt x="2177" y="151"/>
                </a:cubicBezTo>
                <a:cubicBezTo>
                  <a:pt x="2215" y="106"/>
                  <a:pt x="2275" y="83"/>
                  <a:pt x="2313" y="60"/>
                </a:cubicBezTo>
                <a:cubicBezTo>
                  <a:pt x="2351" y="37"/>
                  <a:pt x="2381" y="22"/>
                  <a:pt x="2404" y="15"/>
                </a:cubicBezTo>
                <a:cubicBezTo>
                  <a:pt x="2427" y="8"/>
                  <a:pt x="2419" y="0"/>
                  <a:pt x="2449" y="15"/>
                </a:cubicBezTo>
                <a:cubicBezTo>
                  <a:pt x="2479" y="30"/>
                  <a:pt x="2547" y="67"/>
                  <a:pt x="2585" y="105"/>
                </a:cubicBezTo>
                <a:cubicBezTo>
                  <a:pt x="2623" y="143"/>
                  <a:pt x="2649" y="192"/>
                  <a:pt x="2676" y="242"/>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2" name="Freeform 20"/>
          <p:cNvSpPr>
            <a:spLocks/>
          </p:cNvSpPr>
          <p:nvPr/>
        </p:nvSpPr>
        <p:spPr bwMode="auto">
          <a:xfrm>
            <a:off x="4295776" y="2395538"/>
            <a:ext cx="936625" cy="889000"/>
          </a:xfrm>
          <a:custGeom>
            <a:avLst/>
            <a:gdLst>
              <a:gd name="T0" fmla="*/ 0 w 590"/>
              <a:gd name="T1" fmla="*/ 2147483646 h 560"/>
              <a:gd name="T2" fmla="*/ 2147483646 w 590"/>
              <a:gd name="T3" fmla="*/ 2147483646 h 560"/>
              <a:gd name="T4" fmla="*/ 2147483646 w 590"/>
              <a:gd name="T5" fmla="*/ 2147483646 h 560"/>
              <a:gd name="T6" fmla="*/ 2147483646 w 590"/>
              <a:gd name="T7" fmla="*/ 2147483646 h 560"/>
              <a:gd name="T8" fmla="*/ 2147483646 w 590"/>
              <a:gd name="T9" fmla="*/ 2147483646 h 560"/>
              <a:gd name="T10" fmla="*/ 2147483646 w 590"/>
              <a:gd name="T11" fmla="*/ 2147483646 h 560"/>
              <a:gd name="T12" fmla="*/ 2147483646 w 590"/>
              <a:gd name="T13" fmla="*/ 2147483646 h 560"/>
              <a:gd name="T14" fmla="*/ 2147483646 w 590"/>
              <a:gd name="T15" fmla="*/ 2147483646 h 560"/>
              <a:gd name="T16" fmla="*/ 2147483646 w 590"/>
              <a:gd name="T17" fmla="*/ 2147483646 h 5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0" h="560">
                <a:moveTo>
                  <a:pt x="0" y="560"/>
                </a:moveTo>
                <a:cubicBezTo>
                  <a:pt x="34" y="491"/>
                  <a:pt x="68" y="423"/>
                  <a:pt x="91" y="378"/>
                </a:cubicBezTo>
                <a:cubicBezTo>
                  <a:pt x="114" y="333"/>
                  <a:pt x="106" y="340"/>
                  <a:pt x="136" y="287"/>
                </a:cubicBezTo>
                <a:cubicBezTo>
                  <a:pt x="166" y="234"/>
                  <a:pt x="242" y="106"/>
                  <a:pt x="272" y="61"/>
                </a:cubicBezTo>
                <a:cubicBezTo>
                  <a:pt x="302" y="16"/>
                  <a:pt x="294" y="0"/>
                  <a:pt x="317" y="15"/>
                </a:cubicBezTo>
                <a:cubicBezTo>
                  <a:pt x="340" y="30"/>
                  <a:pt x="378" y="91"/>
                  <a:pt x="408" y="151"/>
                </a:cubicBezTo>
                <a:cubicBezTo>
                  <a:pt x="438" y="211"/>
                  <a:pt x="476" y="325"/>
                  <a:pt x="499" y="378"/>
                </a:cubicBezTo>
                <a:cubicBezTo>
                  <a:pt x="522" y="431"/>
                  <a:pt x="529" y="439"/>
                  <a:pt x="544" y="469"/>
                </a:cubicBezTo>
                <a:cubicBezTo>
                  <a:pt x="559" y="499"/>
                  <a:pt x="574" y="529"/>
                  <a:pt x="590" y="56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3" name="Freeform 21"/>
          <p:cNvSpPr>
            <a:spLocks/>
          </p:cNvSpPr>
          <p:nvPr/>
        </p:nvSpPr>
        <p:spPr bwMode="auto">
          <a:xfrm>
            <a:off x="5303839" y="2371726"/>
            <a:ext cx="3311525" cy="949325"/>
          </a:xfrm>
          <a:custGeom>
            <a:avLst/>
            <a:gdLst>
              <a:gd name="T0" fmla="*/ 0 w 2086"/>
              <a:gd name="T1" fmla="*/ 2147483646 h 598"/>
              <a:gd name="T2" fmla="*/ 2147483646 w 2086"/>
              <a:gd name="T3" fmla="*/ 2147483646 h 598"/>
              <a:gd name="T4" fmla="*/ 2147483646 w 2086"/>
              <a:gd name="T5" fmla="*/ 2147483646 h 598"/>
              <a:gd name="T6" fmla="*/ 2147483646 w 2086"/>
              <a:gd name="T7" fmla="*/ 2147483646 h 598"/>
              <a:gd name="T8" fmla="*/ 2147483646 w 2086"/>
              <a:gd name="T9" fmla="*/ 2147483646 h 598"/>
              <a:gd name="T10" fmla="*/ 2147483646 w 2086"/>
              <a:gd name="T11" fmla="*/ 2147483646 h 598"/>
              <a:gd name="T12" fmla="*/ 2147483646 w 2086"/>
              <a:gd name="T13" fmla="*/ 2147483646 h 598"/>
              <a:gd name="T14" fmla="*/ 2147483646 w 2086"/>
              <a:gd name="T15" fmla="*/ 2147483646 h 598"/>
              <a:gd name="T16" fmla="*/ 2147483646 w 2086"/>
              <a:gd name="T17" fmla="*/ 2147483646 h 598"/>
              <a:gd name="T18" fmla="*/ 2147483646 w 2086"/>
              <a:gd name="T19" fmla="*/ 2147483646 h 598"/>
              <a:gd name="T20" fmla="*/ 2147483646 w 2086"/>
              <a:gd name="T21" fmla="*/ 2147483646 h 598"/>
              <a:gd name="T22" fmla="*/ 2147483646 w 2086"/>
              <a:gd name="T23" fmla="*/ 2147483646 h 598"/>
              <a:gd name="T24" fmla="*/ 2147483646 w 2086"/>
              <a:gd name="T25" fmla="*/ 2147483646 h 598"/>
              <a:gd name="T26" fmla="*/ 2147483646 w 2086"/>
              <a:gd name="T27" fmla="*/ 2147483646 h 598"/>
              <a:gd name="T28" fmla="*/ 2147483646 w 2086"/>
              <a:gd name="T29" fmla="*/ 2147483646 h 598"/>
              <a:gd name="T30" fmla="*/ 2147483646 w 2086"/>
              <a:gd name="T31" fmla="*/ 2147483646 h 598"/>
              <a:gd name="T32" fmla="*/ 2147483646 w 2086"/>
              <a:gd name="T33" fmla="*/ 2147483646 h 598"/>
              <a:gd name="T34" fmla="*/ 2147483646 w 2086"/>
              <a:gd name="T35" fmla="*/ 2147483646 h 598"/>
              <a:gd name="T36" fmla="*/ 2147483646 w 2086"/>
              <a:gd name="T37" fmla="*/ 2147483646 h 598"/>
              <a:gd name="T38" fmla="*/ 2147483646 w 2086"/>
              <a:gd name="T39" fmla="*/ 2147483646 h 598"/>
              <a:gd name="T40" fmla="*/ 2147483646 w 2086"/>
              <a:gd name="T41" fmla="*/ 2147483646 h 598"/>
              <a:gd name="T42" fmla="*/ 2147483646 w 2086"/>
              <a:gd name="T43" fmla="*/ 2147483646 h 598"/>
              <a:gd name="T44" fmla="*/ 2147483646 w 2086"/>
              <a:gd name="T45" fmla="*/ 2147483646 h 598"/>
              <a:gd name="T46" fmla="*/ 2147483646 w 2086"/>
              <a:gd name="T47" fmla="*/ 2147483646 h 598"/>
              <a:gd name="T48" fmla="*/ 2147483646 w 2086"/>
              <a:gd name="T49" fmla="*/ 2147483646 h 598"/>
              <a:gd name="T50" fmla="*/ 2147483646 w 2086"/>
              <a:gd name="T51" fmla="*/ 2147483646 h 598"/>
              <a:gd name="T52" fmla="*/ 2147483646 w 2086"/>
              <a:gd name="T53" fmla="*/ 2147483646 h 598"/>
              <a:gd name="T54" fmla="*/ 2147483646 w 2086"/>
              <a:gd name="T55" fmla="*/ 2147483646 h 598"/>
              <a:gd name="T56" fmla="*/ 2147483646 w 2086"/>
              <a:gd name="T57" fmla="*/ 2147483646 h 598"/>
              <a:gd name="T58" fmla="*/ 2147483646 w 2086"/>
              <a:gd name="T59" fmla="*/ 2147483646 h 598"/>
              <a:gd name="T60" fmla="*/ 2147483646 w 2086"/>
              <a:gd name="T61" fmla="*/ 2147483646 h 598"/>
              <a:gd name="T62" fmla="*/ 2147483646 w 2086"/>
              <a:gd name="T63" fmla="*/ 2147483646 h 5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086" h="598">
                <a:moveTo>
                  <a:pt x="0" y="575"/>
                </a:moveTo>
                <a:cubicBezTo>
                  <a:pt x="15" y="563"/>
                  <a:pt x="30" y="552"/>
                  <a:pt x="45" y="529"/>
                </a:cubicBezTo>
                <a:cubicBezTo>
                  <a:pt x="60" y="506"/>
                  <a:pt x="76" y="476"/>
                  <a:pt x="91" y="438"/>
                </a:cubicBezTo>
                <a:cubicBezTo>
                  <a:pt x="106" y="400"/>
                  <a:pt x="106" y="370"/>
                  <a:pt x="136" y="302"/>
                </a:cubicBezTo>
                <a:cubicBezTo>
                  <a:pt x="166" y="234"/>
                  <a:pt x="234" y="60"/>
                  <a:pt x="272" y="30"/>
                </a:cubicBezTo>
                <a:cubicBezTo>
                  <a:pt x="310" y="0"/>
                  <a:pt x="333" y="61"/>
                  <a:pt x="363" y="121"/>
                </a:cubicBezTo>
                <a:cubicBezTo>
                  <a:pt x="393" y="181"/>
                  <a:pt x="431" y="325"/>
                  <a:pt x="454" y="393"/>
                </a:cubicBezTo>
                <a:cubicBezTo>
                  <a:pt x="477" y="461"/>
                  <a:pt x="484" y="499"/>
                  <a:pt x="499" y="529"/>
                </a:cubicBezTo>
                <a:cubicBezTo>
                  <a:pt x="514" y="559"/>
                  <a:pt x="529" y="575"/>
                  <a:pt x="544" y="575"/>
                </a:cubicBezTo>
                <a:cubicBezTo>
                  <a:pt x="559" y="575"/>
                  <a:pt x="567" y="574"/>
                  <a:pt x="590" y="529"/>
                </a:cubicBezTo>
                <a:cubicBezTo>
                  <a:pt x="613" y="484"/>
                  <a:pt x="657" y="362"/>
                  <a:pt x="680" y="302"/>
                </a:cubicBezTo>
                <a:cubicBezTo>
                  <a:pt x="703" y="242"/>
                  <a:pt x="711" y="204"/>
                  <a:pt x="726" y="166"/>
                </a:cubicBezTo>
                <a:cubicBezTo>
                  <a:pt x="741" y="128"/>
                  <a:pt x="756" y="99"/>
                  <a:pt x="771" y="76"/>
                </a:cubicBezTo>
                <a:cubicBezTo>
                  <a:pt x="786" y="53"/>
                  <a:pt x="793" y="23"/>
                  <a:pt x="816" y="30"/>
                </a:cubicBezTo>
                <a:cubicBezTo>
                  <a:pt x="839" y="37"/>
                  <a:pt x="884" y="91"/>
                  <a:pt x="907" y="121"/>
                </a:cubicBezTo>
                <a:cubicBezTo>
                  <a:pt x="930" y="151"/>
                  <a:pt x="930" y="159"/>
                  <a:pt x="953" y="212"/>
                </a:cubicBezTo>
                <a:cubicBezTo>
                  <a:pt x="976" y="265"/>
                  <a:pt x="1020" y="378"/>
                  <a:pt x="1043" y="438"/>
                </a:cubicBezTo>
                <a:cubicBezTo>
                  <a:pt x="1066" y="498"/>
                  <a:pt x="1074" y="552"/>
                  <a:pt x="1089" y="575"/>
                </a:cubicBezTo>
                <a:cubicBezTo>
                  <a:pt x="1104" y="598"/>
                  <a:pt x="1119" y="583"/>
                  <a:pt x="1134" y="575"/>
                </a:cubicBezTo>
                <a:cubicBezTo>
                  <a:pt x="1149" y="567"/>
                  <a:pt x="1164" y="552"/>
                  <a:pt x="1179" y="529"/>
                </a:cubicBezTo>
                <a:cubicBezTo>
                  <a:pt x="1194" y="506"/>
                  <a:pt x="1195" y="514"/>
                  <a:pt x="1225" y="438"/>
                </a:cubicBezTo>
                <a:cubicBezTo>
                  <a:pt x="1255" y="362"/>
                  <a:pt x="1323" y="144"/>
                  <a:pt x="1361" y="76"/>
                </a:cubicBezTo>
                <a:cubicBezTo>
                  <a:pt x="1399" y="8"/>
                  <a:pt x="1421" y="23"/>
                  <a:pt x="1451" y="30"/>
                </a:cubicBezTo>
                <a:cubicBezTo>
                  <a:pt x="1481" y="37"/>
                  <a:pt x="1512" y="61"/>
                  <a:pt x="1542" y="121"/>
                </a:cubicBezTo>
                <a:cubicBezTo>
                  <a:pt x="1572" y="181"/>
                  <a:pt x="1610" y="325"/>
                  <a:pt x="1633" y="393"/>
                </a:cubicBezTo>
                <a:cubicBezTo>
                  <a:pt x="1656" y="461"/>
                  <a:pt x="1655" y="499"/>
                  <a:pt x="1678" y="529"/>
                </a:cubicBezTo>
                <a:cubicBezTo>
                  <a:pt x="1701" y="559"/>
                  <a:pt x="1746" y="582"/>
                  <a:pt x="1769" y="575"/>
                </a:cubicBezTo>
                <a:cubicBezTo>
                  <a:pt x="1792" y="568"/>
                  <a:pt x="1791" y="537"/>
                  <a:pt x="1814" y="484"/>
                </a:cubicBezTo>
                <a:cubicBezTo>
                  <a:pt x="1837" y="431"/>
                  <a:pt x="1875" y="325"/>
                  <a:pt x="1905" y="257"/>
                </a:cubicBezTo>
                <a:cubicBezTo>
                  <a:pt x="1935" y="189"/>
                  <a:pt x="1973" y="114"/>
                  <a:pt x="1996" y="76"/>
                </a:cubicBezTo>
                <a:cubicBezTo>
                  <a:pt x="2019" y="38"/>
                  <a:pt x="2026" y="30"/>
                  <a:pt x="2041" y="30"/>
                </a:cubicBezTo>
                <a:cubicBezTo>
                  <a:pt x="2056" y="30"/>
                  <a:pt x="2071" y="53"/>
                  <a:pt x="2086" y="7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4" name="Text Box 22"/>
          <p:cNvSpPr txBox="1">
            <a:spLocks noChangeArrowheads="1"/>
          </p:cNvSpPr>
          <p:nvPr/>
        </p:nvSpPr>
        <p:spPr bwMode="auto">
          <a:xfrm>
            <a:off x="4224338" y="19161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0</a:t>
            </a:r>
          </a:p>
        </p:txBody>
      </p:sp>
      <p:graphicFrame>
        <p:nvGraphicFramePr>
          <p:cNvPr id="44055" name="Object 23"/>
          <p:cNvGraphicFramePr>
            <a:graphicFrameLocks noGrp="1" noChangeAspect="1"/>
          </p:cNvGraphicFramePr>
          <p:nvPr>
            <p:ph sz="quarter" idx="1"/>
          </p:nvPr>
        </p:nvGraphicFramePr>
        <p:xfrm>
          <a:off x="6816726" y="1916114"/>
          <a:ext cx="504825" cy="390525"/>
        </p:xfrm>
        <a:graphic>
          <a:graphicData uri="http://schemas.openxmlformats.org/presentationml/2006/ole">
            <mc:AlternateContent xmlns:mc="http://schemas.openxmlformats.org/markup-compatibility/2006">
              <mc:Choice xmlns:v="urn:schemas-microsoft-com:vml" Requires="v">
                <p:oleObj spid="_x0000_s137218" name="Equation" r:id="rId3" imgW="228402" imgH="177646" progId="Equation.DSMT4">
                  <p:embed/>
                </p:oleObj>
              </mc:Choice>
              <mc:Fallback>
                <p:oleObj name="Equation" r:id="rId3" imgW="228402" imgH="17764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726" y="1916114"/>
                        <a:ext cx="5048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6" name="Object 24"/>
          <p:cNvGraphicFramePr>
            <a:graphicFrameLocks noGrp="1" noChangeAspect="1"/>
          </p:cNvGraphicFramePr>
          <p:nvPr>
            <p:ph sz="quarter" idx="2"/>
          </p:nvPr>
        </p:nvGraphicFramePr>
        <p:xfrm>
          <a:off x="6537325" y="2765425"/>
          <a:ext cx="139700" cy="139700"/>
        </p:xfrm>
        <a:graphic>
          <a:graphicData uri="http://schemas.openxmlformats.org/presentationml/2006/ole">
            <mc:AlternateContent xmlns:mc="http://schemas.openxmlformats.org/markup-compatibility/2006">
              <mc:Choice xmlns:v="urn:schemas-microsoft-com:vml" Requires="v">
                <p:oleObj spid="_x0000_s137219" name="Equation" r:id="rId5" imgW="139700" imgH="139700" progId="Equation.DSMT4">
                  <p:embed/>
                </p:oleObj>
              </mc:Choice>
              <mc:Fallback>
                <p:oleObj name="Equation" r:id="rId5"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325" y="2765425"/>
                        <a:ext cx="139700" cy="13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7" name="Object 25"/>
          <p:cNvGraphicFramePr>
            <a:graphicFrameLocks noGrp="1" noChangeAspect="1"/>
          </p:cNvGraphicFramePr>
          <p:nvPr>
            <p:ph sz="quarter" idx="3"/>
          </p:nvPr>
        </p:nvGraphicFramePr>
        <p:xfrm>
          <a:off x="10528300" y="6718300"/>
          <a:ext cx="139700" cy="139700"/>
        </p:xfrm>
        <a:graphic>
          <a:graphicData uri="http://schemas.openxmlformats.org/presentationml/2006/ole">
            <mc:AlternateContent xmlns:mc="http://schemas.openxmlformats.org/markup-compatibility/2006">
              <mc:Choice xmlns:v="urn:schemas-microsoft-com:vml" Requires="v">
                <p:oleObj spid="_x0000_s137220" name="Equation" r:id="rId7" imgW="139700" imgH="139700" progId="Equation.DSMT4">
                  <p:embed/>
                </p:oleObj>
              </mc:Choice>
              <mc:Fallback>
                <p:oleObj name="Equation" r:id="rId7"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8300" y="6718300"/>
                        <a:ext cx="139700" cy="13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8" name="Object 26"/>
          <p:cNvGraphicFramePr>
            <a:graphicFrameLocks noGrp="1" noChangeAspect="1"/>
          </p:cNvGraphicFramePr>
          <p:nvPr>
            <p:ph sz="quarter" idx="4"/>
          </p:nvPr>
        </p:nvGraphicFramePr>
        <p:xfrm>
          <a:off x="5807075" y="1843089"/>
          <a:ext cx="495300" cy="384175"/>
        </p:xfrm>
        <a:graphic>
          <a:graphicData uri="http://schemas.openxmlformats.org/presentationml/2006/ole">
            <mc:AlternateContent xmlns:mc="http://schemas.openxmlformats.org/markup-compatibility/2006">
              <mc:Choice xmlns:v="urn:schemas-microsoft-com:vml" Requires="v">
                <p:oleObj spid="_x0000_s137221" name="Equation" r:id="rId8" imgW="228402" imgH="177646" progId="Equation.DSMT4">
                  <p:embed/>
                </p:oleObj>
              </mc:Choice>
              <mc:Fallback>
                <p:oleObj name="Equation" r:id="rId8" imgW="228402" imgH="1776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7075" y="1843089"/>
                        <a:ext cx="495300"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9" name="Object 27"/>
          <p:cNvGraphicFramePr>
            <a:graphicFrameLocks noChangeAspect="1"/>
          </p:cNvGraphicFramePr>
          <p:nvPr/>
        </p:nvGraphicFramePr>
        <p:xfrm>
          <a:off x="5016500" y="1987550"/>
          <a:ext cx="287338" cy="287338"/>
        </p:xfrm>
        <a:graphic>
          <a:graphicData uri="http://schemas.openxmlformats.org/presentationml/2006/ole">
            <mc:AlternateContent xmlns:mc="http://schemas.openxmlformats.org/markup-compatibility/2006">
              <mc:Choice xmlns:v="urn:schemas-microsoft-com:vml" Requires="v">
                <p:oleObj spid="_x0000_s137222" name="Equation" r:id="rId10" imgW="139700" imgH="139700" progId="Equation.DSMT4">
                  <p:embed/>
                </p:oleObj>
              </mc:Choice>
              <mc:Fallback>
                <p:oleObj name="Equation" r:id="rId10"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6500" y="1987550"/>
                        <a:ext cx="287338"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0" name="Object 28"/>
          <p:cNvGraphicFramePr>
            <a:graphicFrameLocks noChangeAspect="1"/>
          </p:cNvGraphicFramePr>
          <p:nvPr/>
        </p:nvGraphicFramePr>
        <p:xfrm>
          <a:off x="7896225" y="1843089"/>
          <a:ext cx="469900" cy="365125"/>
        </p:xfrm>
        <a:graphic>
          <a:graphicData uri="http://schemas.openxmlformats.org/presentationml/2006/ole">
            <mc:AlternateContent xmlns:mc="http://schemas.openxmlformats.org/markup-compatibility/2006">
              <mc:Choice xmlns:v="urn:schemas-microsoft-com:vml" Requires="v">
                <p:oleObj spid="_x0000_s137223" name="Equation" r:id="rId11" imgW="228402" imgH="177646" progId="Equation.DSMT4">
                  <p:embed/>
                </p:oleObj>
              </mc:Choice>
              <mc:Fallback>
                <p:oleObj name="Equation" r:id="rId11" imgW="228402"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6225" y="1843089"/>
                        <a:ext cx="4699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1" name="Text Box 29"/>
          <p:cNvSpPr txBox="1">
            <a:spLocks noChangeArrowheads="1"/>
          </p:cNvSpPr>
          <p:nvPr/>
        </p:nvSpPr>
        <p:spPr bwMode="auto">
          <a:xfrm>
            <a:off x="4943475" y="357346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ea typeface="华文中宋" pitchFamily="2" charset="-122"/>
              </a:rPr>
              <a:t>考虑特殊点的情况</a:t>
            </a:r>
            <a:endParaRPr lang="en-US" altLang="zh-CN" sz="2400" b="1">
              <a:ea typeface="华文中宋" pitchFamily="2" charset="-122"/>
            </a:endParaRPr>
          </a:p>
        </p:txBody>
      </p:sp>
      <p:sp>
        <p:nvSpPr>
          <p:cNvPr id="44062" name="Text Box 30"/>
          <p:cNvSpPr txBox="1">
            <a:spLocks noChangeArrowheads="1"/>
          </p:cNvSpPr>
          <p:nvPr/>
        </p:nvSpPr>
        <p:spPr bwMode="auto">
          <a:xfrm>
            <a:off x="3575050" y="331788"/>
            <a:ext cx="1314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探测器电流 </a:t>
            </a:r>
            <a:r>
              <a:rPr lang="en-US" altLang="zh-CN" sz="1600" b="1">
                <a:ea typeface="华文中宋" pitchFamily="2" charset="-122"/>
              </a:rPr>
              <a:t>I</a:t>
            </a:r>
          </a:p>
        </p:txBody>
      </p:sp>
      <p:sp>
        <p:nvSpPr>
          <p:cNvPr id="44063" name="Text Box 31"/>
          <p:cNvSpPr txBox="1">
            <a:spLocks noChangeArrowheads="1"/>
          </p:cNvSpPr>
          <p:nvPr/>
        </p:nvSpPr>
        <p:spPr bwMode="auto">
          <a:xfrm>
            <a:off x="3411538" y="2106613"/>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灵敏度</a:t>
            </a:r>
          </a:p>
        </p:txBody>
      </p:sp>
      <p:graphicFrame>
        <p:nvGraphicFramePr>
          <p:cNvPr id="44064" name="Object 32"/>
          <p:cNvGraphicFramePr>
            <a:graphicFrameLocks noChangeAspect="1"/>
          </p:cNvGraphicFramePr>
          <p:nvPr/>
        </p:nvGraphicFramePr>
        <p:xfrm>
          <a:off x="3432176" y="2419350"/>
          <a:ext cx="758825" cy="693738"/>
        </p:xfrm>
        <a:graphic>
          <a:graphicData uri="http://schemas.openxmlformats.org/presentationml/2006/ole">
            <mc:AlternateContent xmlns:mc="http://schemas.openxmlformats.org/markup-compatibility/2006">
              <mc:Choice xmlns:v="urn:schemas-microsoft-com:vml" Requires="v">
                <p:oleObj spid="_x0000_s137224" name="Equation" r:id="rId13" imgW="457200" imgH="419100" progId="Equation.DSMT4">
                  <p:embed/>
                </p:oleObj>
              </mc:Choice>
              <mc:Fallback>
                <p:oleObj name="Equation" r:id="rId13" imgW="457200" imgH="4191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2176" y="2419350"/>
                        <a:ext cx="758825"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5" name="Text Box 5"/>
          <p:cNvSpPr txBox="1">
            <a:spLocks noChangeArrowheads="1"/>
          </p:cNvSpPr>
          <p:nvPr/>
        </p:nvSpPr>
        <p:spPr bwMode="auto">
          <a:xfrm>
            <a:off x="1847850" y="4724401"/>
            <a:ext cx="8820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如果光纤的变化比波长大很多，周期变化频率与信号变化对应。</a:t>
            </a:r>
          </a:p>
          <a:p>
            <a:pPr eaLnBrk="1" hangingPunct="1">
              <a:spcBef>
                <a:spcPct val="0"/>
              </a:spcBef>
              <a:buFontTx/>
              <a:buNone/>
            </a:pPr>
            <a:r>
              <a:rPr lang="zh-CN" altLang="en-US" sz="2400" b="1"/>
              <a:t>如果光纤的变化比波长小很多，采用</a:t>
            </a:r>
            <a:r>
              <a:rPr lang="zh-CN" altLang="en-US" sz="2400" b="1">
                <a:solidFill>
                  <a:srgbClr val="FF0000"/>
                </a:solidFill>
              </a:rPr>
              <a:t>零差检测</a:t>
            </a:r>
            <a:r>
              <a:rPr lang="zh-CN" altLang="en-US" sz="2400" b="1"/>
              <a:t>等技术。</a:t>
            </a:r>
          </a:p>
        </p:txBody>
      </p:sp>
    </p:spTree>
    <p:extLst>
      <p:ext uri="{BB962C8B-B14F-4D97-AF65-F5344CB8AC3E}">
        <p14:creationId xmlns:p14="http://schemas.microsoft.com/office/powerpoint/2010/main" val="213399536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Rectangle 6"/>
          <p:cNvSpPr>
            <a:spLocks noChangeArrowheads="1"/>
          </p:cNvSpPr>
          <p:nvPr/>
        </p:nvSpPr>
        <p:spPr bwMode="auto">
          <a:xfrm>
            <a:off x="3143251" y="836613"/>
            <a:ext cx="5184775" cy="576262"/>
          </a:xfrm>
          <a:prstGeom prst="rect">
            <a:avLst/>
          </a:prstGeom>
          <a:gradFill rotWithShape="1">
            <a:gsLst>
              <a:gs pos="0">
                <a:schemeClr val="accent1">
                  <a:alpha val="30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eaLnBrk="1" hangingPunct="1">
              <a:defRPr/>
            </a:pPr>
            <a:endParaRPr lang="zh-CN" altLang="en-US"/>
          </a:p>
        </p:txBody>
      </p:sp>
      <p:sp>
        <p:nvSpPr>
          <p:cNvPr id="59399" name="Rectangle 7"/>
          <p:cNvSpPr>
            <a:spLocks noChangeArrowheads="1"/>
          </p:cNvSpPr>
          <p:nvPr/>
        </p:nvSpPr>
        <p:spPr bwMode="auto">
          <a:xfrm>
            <a:off x="3143251" y="188914"/>
            <a:ext cx="4824413" cy="549275"/>
          </a:xfrm>
          <a:prstGeom prst="rect">
            <a:avLst/>
          </a:prstGeom>
          <a:gradFill rotWithShape="1">
            <a:gsLst>
              <a:gs pos="0">
                <a:schemeClr val="accent1">
                  <a:alpha val="30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eaLnBrk="1" hangingPunct="1">
              <a:defRPr/>
            </a:pPr>
            <a:endParaRPr lang="zh-CN" altLang="en-US"/>
          </a:p>
        </p:txBody>
      </p:sp>
      <p:sp>
        <p:nvSpPr>
          <p:cNvPr id="45060" name="Line 8"/>
          <p:cNvSpPr>
            <a:spLocks noChangeShapeType="1"/>
          </p:cNvSpPr>
          <p:nvPr/>
        </p:nvSpPr>
        <p:spPr bwMode="auto">
          <a:xfrm>
            <a:off x="7967663" y="1"/>
            <a:ext cx="0" cy="2276475"/>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1" name="Text Box 11"/>
          <p:cNvSpPr txBox="1">
            <a:spLocks noChangeArrowheads="1"/>
          </p:cNvSpPr>
          <p:nvPr/>
        </p:nvSpPr>
        <p:spPr bwMode="auto">
          <a:xfrm>
            <a:off x="2208214" y="2565400"/>
            <a:ext cx="685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被测信号使光纤变化（长度</a:t>
            </a:r>
            <a:r>
              <a:rPr lang="en-US" altLang="zh-CN" sz="2400" b="1">
                <a:latin typeface="华文中宋" pitchFamily="2" charset="-122"/>
                <a:ea typeface="华文中宋" pitchFamily="2" charset="-122"/>
              </a:rPr>
              <a:t>L</a:t>
            </a:r>
            <a:r>
              <a:rPr lang="zh-CN" altLang="en-US" sz="2400" b="1">
                <a:latin typeface="华文中宋" pitchFamily="2" charset="-122"/>
                <a:ea typeface="华文中宋" pitchFamily="2" charset="-122"/>
              </a:rPr>
              <a:t>、折射率</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、直径</a:t>
            </a:r>
            <a:r>
              <a:rPr lang="en-US" altLang="zh-CN" sz="2400" b="1">
                <a:latin typeface="华文中宋" pitchFamily="2" charset="-122"/>
                <a:ea typeface="华文中宋" pitchFamily="2" charset="-122"/>
              </a:rPr>
              <a:t>d</a:t>
            </a:r>
            <a:r>
              <a:rPr lang="zh-CN" altLang="en-US" sz="2400" b="1">
                <a:latin typeface="华文中宋" pitchFamily="2" charset="-122"/>
                <a:ea typeface="华文中宋" pitchFamily="2" charset="-122"/>
              </a:rPr>
              <a:t>）</a:t>
            </a:r>
          </a:p>
        </p:txBody>
      </p:sp>
      <p:graphicFrame>
        <p:nvGraphicFramePr>
          <p:cNvPr id="45062" name="Object 12"/>
          <p:cNvGraphicFramePr>
            <a:graphicFrameLocks noChangeAspect="1"/>
          </p:cNvGraphicFramePr>
          <p:nvPr/>
        </p:nvGraphicFramePr>
        <p:xfrm>
          <a:off x="1919288" y="333376"/>
          <a:ext cx="431800" cy="377825"/>
        </p:xfrm>
        <a:graphic>
          <a:graphicData uri="http://schemas.openxmlformats.org/presentationml/2006/ole">
            <mc:AlternateContent xmlns:mc="http://schemas.openxmlformats.org/markup-compatibility/2006">
              <mc:Choice xmlns:v="urn:schemas-microsoft-com:vml" Requires="v">
                <p:oleObj spid="_x0000_s138242" name="Equation" r:id="rId3" imgW="202936" imgH="177569" progId="Equation.DSMT4">
                  <p:embed/>
                </p:oleObj>
              </mc:Choice>
              <mc:Fallback>
                <p:oleObj name="Equation" r:id="rId3" imgW="202936"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333376"/>
                        <a:ext cx="4318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3" name="Object 13"/>
          <p:cNvGraphicFramePr>
            <a:graphicFrameLocks noChangeAspect="1"/>
          </p:cNvGraphicFramePr>
          <p:nvPr/>
        </p:nvGraphicFramePr>
        <p:xfrm>
          <a:off x="2279650" y="1628775"/>
          <a:ext cx="863600" cy="476250"/>
        </p:xfrm>
        <a:graphic>
          <a:graphicData uri="http://schemas.openxmlformats.org/presentationml/2006/ole">
            <mc:AlternateContent xmlns:mc="http://schemas.openxmlformats.org/markup-compatibility/2006">
              <mc:Choice xmlns:v="urn:schemas-microsoft-com:vml" Requires="v">
                <p:oleObj spid="_x0000_s138243" name="Equation" r:id="rId5" imgW="368140" imgH="203112" progId="Equation.DSMT4">
                  <p:embed/>
                </p:oleObj>
              </mc:Choice>
              <mc:Fallback>
                <p:oleObj name="Equation" r:id="rId5" imgW="368140"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0" y="1628775"/>
                        <a:ext cx="8636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4" name="Object 14"/>
          <p:cNvGraphicFramePr>
            <a:graphicFrameLocks noChangeAspect="1"/>
          </p:cNvGraphicFramePr>
          <p:nvPr/>
        </p:nvGraphicFramePr>
        <p:xfrm>
          <a:off x="4511676" y="1700213"/>
          <a:ext cx="2386013" cy="671512"/>
        </p:xfrm>
        <a:graphic>
          <a:graphicData uri="http://schemas.openxmlformats.org/presentationml/2006/ole">
            <mc:AlternateContent xmlns:mc="http://schemas.openxmlformats.org/markup-compatibility/2006">
              <mc:Choice xmlns:v="urn:schemas-microsoft-com:vml" Requires="v">
                <p:oleObj spid="_x0000_s138244" name="Equation" r:id="rId7" imgW="1396394" imgH="393529" progId="Equation.DSMT4">
                  <p:embed/>
                </p:oleObj>
              </mc:Choice>
              <mc:Fallback>
                <p:oleObj name="Equation" r:id="rId7" imgW="1396394"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6" y="1700213"/>
                        <a:ext cx="2386013"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5" name="Object 15"/>
          <p:cNvGraphicFramePr>
            <a:graphicFrameLocks noChangeAspect="1"/>
          </p:cNvGraphicFramePr>
          <p:nvPr/>
        </p:nvGraphicFramePr>
        <p:xfrm>
          <a:off x="3216276" y="3357563"/>
          <a:ext cx="5688013" cy="996950"/>
        </p:xfrm>
        <a:graphic>
          <a:graphicData uri="http://schemas.openxmlformats.org/presentationml/2006/ole">
            <mc:AlternateContent xmlns:mc="http://schemas.openxmlformats.org/markup-compatibility/2006">
              <mc:Choice xmlns:v="urn:schemas-microsoft-com:vml" Requires="v">
                <p:oleObj spid="_x0000_s138245" name="Equation" r:id="rId9" imgW="2247900" imgH="393700" progId="Equation.DSMT4">
                  <p:embed/>
                </p:oleObj>
              </mc:Choice>
              <mc:Fallback>
                <p:oleObj name="Equation" r:id="rId9" imgW="22479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6276" y="3357563"/>
                        <a:ext cx="5688013"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6" name="Object 16"/>
          <p:cNvGraphicFramePr>
            <a:graphicFrameLocks noChangeAspect="1"/>
          </p:cNvGraphicFramePr>
          <p:nvPr/>
        </p:nvGraphicFramePr>
        <p:xfrm>
          <a:off x="3648075" y="4365625"/>
          <a:ext cx="5976938" cy="2497138"/>
        </p:xfrm>
        <a:graphic>
          <a:graphicData uri="http://schemas.openxmlformats.org/presentationml/2006/ole">
            <mc:AlternateContent xmlns:mc="http://schemas.openxmlformats.org/markup-compatibility/2006">
              <mc:Choice xmlns:v="urn:schemas-microsoft-com:vml" Requires="v">
                <p:oleObj spid="_x0000_s138246" name="Equation" r:id="rId11" imgW="3009900" imgH="1257300" progId="Equation.DSMT4">
                  <p:embed/>
                </p:oleObj>
              </mc:Choice>
              <mc:Fallback>
                <p:oleObj name="Equation" r:id="rId11" imgW="3009900" imgH="12573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8075" y="4365625"/>
                        <a:ext cx="5976938" cy="249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7" name="Text Box 17"/>
          <p:cNvSpPr txBox="1">
            <a:spLocks noChangeArrowheads="1"/>
          </p:cNvSpPr>
          <p:nvPr/>
        </p:nvSpPr>
        <p:spPr bwMode="auto">
          <a:xfrm>
            <a:off x="4656138" y="306863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应变</a:t>
            </a:r>
          </a:p>
        </p:txBody>
      </p:sp>
      <p:sp>
        <p:nvSpPr>
          <p:cNvPr id="45068" name="Text Box 18"/>
          <p:cNvSpPr txBox="1">
            <a:spLocks noChangeArrowheads="1"/>
          </p:cNvSpPr>
          <p:nvPr/>
        </p:nvSpPr>
        <p:spPr bwMode="auto">
          <a:xfrm>
            <a:off x="5880100" y="30686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弹光效应</a:t>
            </a:r>
            <a:endParaRPr lang="en-US" altLang="zh-CN" sz="1600" b="1">
              <a:solidFill>
                <a:srgbClr val="FF0000"/>
              </a:solidFill>
              <a:ea typeface="华文中宋" pitchFamily="2" charset="-122"/>
            </a:endParaRPr>
          </a:p>
        </p:txBody>
      </p:sp>
      <p:sp>
        <p:nvSpPr>
          <p:cNvPr id="45069" name="Text Box 19"/>
          <p:cNvSpPr txBox="1">
            <a:spLocks noChangeArrowheads="1"/>
          </p:cNvSpPr>
          <p:nvPr/>
        </p:nvSpPr>
        <p:spPr bwMode="auto">
          <a:xfrm>
            <a:off x="7680325" y="30686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泊松效应</a:t>
            </a:r>
            <a:endParaRPr lang="en-US" altLang="zh-CN" sz="1600" b="1">
              <a:solidFill>
                <a:srgbClr val="FF0000"/>
              </a:solidFill>
              <a:ea typeface="华文中宋" pitchFamily="2" charset="-122"/>
            </a:endParaRPr>
          </a:p>
        </p:txBody>
      </p:sp>
      <p:sp>
        <p:nvSpPr>
          <p:cNvPr id="45070" name="Line 20"/>
          <p:cNvSpPr>
            <a:spLocks noChangeShapeType="1"/>
          </p:cNvSpPr>
          <p:nvPr/>
        </p:nvSpPr>
        <p:spPr bwMode="auto">
          <a:xfrm>
            <a:off x="3143250" y="1"/>
            <a:ext cx="0" cy="2276475"/>
          </a:xfrm>
          <a:prstGeom prst="line">
            <a:avLst/>
          </a:prstGeom>
          <a:noFill/>
          <a:ln w="952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1" name="Line 21"/>
          <p:cNvSpPr>
            <a:spLocks noChangeShapeType="1"/>
          </p:cNvSpPr>
          <p:nvPr/>
        </p:nvSpPr>
        <p:spPr bwMode="auto">
          <a:xfrm>
            <a:off x="3143251" y="1700213"/>
            <a:ext cx="48244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2" name="Text Box 22"/>
          <p:cNvSpPr txBox="1">
            <a:spLocks noChangeArrowheads="1"/>
          </p:cNvSpPr>
          <p:nvPr/>
        </p:nvSpPr>
        <p:spPr bwMode="auto">
          <a:xfrm>
            <a:off x="3432175" y="1341438"/>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L </a:t>
            </a:r>
          </a:p>
        </p:txBody>
      </p:sp>
      <p:sp>
        <p:nvSpPr>
          <p:cNvPr id="45073" name="Line 23"/>
          <p:cNvSpPr>
            <a:spLocks noChangeShapeType="1"/>
          </p:cNvSpPr>
          <p:nvPr/>
        </p:nvSpPr>
        <p:spPr bwMode="auto">
          <a:xfrm flipH="1">
            <a:off x="8328025" y="836614"/>
            <a:ext cx="0" cy="1368425"/>
          </a:xfrm>
          <a:prstGeom prst="line">
            <a:avLst/>
          </a:prstGeom>
          <a:noFill/>
          <a:ln w="952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4" name="Line 24"/>
          <p:cNvSpPr>
            <a:spLocks noChangeShapeType="1"/>
          </p:cNvSpPr>
          <p:nvPr/>
        </p:nvSpPr>
        <p:spPr bwMode="auto">
          <a:xfrm>
            <a:off x="7967663" y="1844675"/>
            <a:ext cx="3603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5075" name="Object 25"/>
          <p:cNvGraphicFramePr>
            <a:graphicFrameLocks noChangeAspect="1"/>
          </p:cNvGraphicFramePr>
          <p:nvPr/>
        </p:nvGraphicFramePr>
        <p:xfrm>
          <a:off x="7967663" y="1916114"/>
          <a:ext cx="431800" cy="363537"/>
        </p:xfrm>
        <a:graphic>
          <a:graphicData uri="http://schemas.openxmlformats.org/presentationml/2006/ole">
            <mc:AlternateContent xmlns:mc="http://schemas.openxmlformats.org/markup-compatibility/2006">
              <mc:Choice xmlns:v="urn:schemas-microsoft-com:vml" Requires="v">
                <p:oleObj spid="_x0000_s138247" name="Equation" r:id="rId13" imgW="241195" imgH="203112" progId="Equation.DSMT4">
                  <p:embed/>
                </p:oleObj>
              </mc:Choice>
              <mc:Fallback>
                <p:oleObj name="Equation" r:id="rId13" imgW="241195"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67663" y="1916114"/>
                        <a:ext cx="431800"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6" name="Line 26"/>
          <p:cNvSpPr>
            <a:spLocks noChangeShapeType="1"/>
          </p:cNvSpPr>
          <p:nvPr/>
        </p:nvSpPr>
        <p:spPr bwMode="auto">
          <a:xfrm>
            <a:off x="1992313" y="836613"/>
            <a:ext cx="431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26039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p:cNvSpPr txBox="1">
            <a:spLocks noChangeArrowheads="1"/>
          </p:cNvSpPr>
          <p:nvPr/>
        </p:nvSpPr>
        <p:spPr bwMode="auto">
          <a:xfrm>
            <a:off x="2332038" y="352425"/>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根据耦合理论，两探测器  </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接收到的光强为：</a:t>
            </a:r>
            <a:endParaRPr lang="en-US" altLang="zh-CN" sz="2400" b="1">
              <a:latin typeface="华文中宋" pitchFamily="2" charset="-122"/>
              <a:ea typeface="华文中宋" pitchFamily="2" charset="-122"/>
            </a:endParaRPr>
          </a:p>
        </p:txBody>
      </p:sp>
      <p:graphicFrame>
        <p:nvGraphicFramePr>
          <p:cNvPr id="46083" name="Object 5"/>
          <p:cNvGraphicFramePr>
            <a:graphicFrameLocks noChangeAspect="1"/>
          </p:cNvGraphicFramePr>
          <p:nvPr/>
        </p:nvGraphicFramePr>
        <p:xfrm>
          <a:off x="3000376" y="981076"/>
          <a:ext cx="5616575" cy="1147763"/>
        </p:xfrm>
        <a:graphic>
          <a:graphicData uri="http://schemas.openxmlformats.org/presentationml/2006/ole">
            <mc:AlternateContent xmlns:mc="http://schemas.openxmlformats.org/markup-compatibility/2006">
              <mc:Choice xmlns:v="urn:schemas-microsoft-com:vml" Requires="v">
                <p:oleObj spid="_x0000_s139266" name="Equation" r:id="rId3" imgW="2235200" imgH="457200" progId="Equation.DSMT4">
                  <p:embed/>
                </p:oleObj>
              </mc:Choice>
              <mc:Fallback>
                <p:oleObj name="Equation" r:id="rId3" imgW="22352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981076"/>
                        <a:ext cx="5616575"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Text Box 6"/>
          <p:cNvSpPr txBox="1">
            <a:spLocks noChangeArrowheads="1"/>
          </p:cNvSpPr>
          <p:nvPr/>
        </p:nvSpPr>
        <p:spPr bwMode="auto">
          <a:xfrm>
            <a:off x="2259014" y="2441575"/>
            <a:ext cx="3394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2</a:t>
            </a:r>
            <a:r>
              <a:rPr lang="zh-CN" altLang="en-US" sz="2400" b="1">
                <a:latin typeface="华文中宋" pitchFamily="2" charset="-122"/>
                <a:ea typeface="华文中宋" pitchFamily="2" charset="-122"/>
              </a:rPr>
              <a:t>的输出电压为：</a:t>
            </a:r>
            <a:endParaRPr lang="en-US" altLang="zh-CN" sz="2400" b="1">
              <a:latin typeface="华文中宋" pitchFamily="2" charset="-122"/>
              <a:ea typeface="华文中宋" pitchFamily="2" charset="-122"/>
            </a:endParaRPr>
          </a:p>
        </p:txBody>
      </p:sp>
      <p:graphicFrame>
        <p:nvGraphicFramePr>
          <p:cNvPr id="46085" name="Object 7"/>
          <p:cNvGraphicFramePr>
            <a:graphicFrameLocks noChangeAspect="1"/>
          </p:cNvGraphicFramePr>
          <p:nvPr/>
        </p:nvGraphicFramePr>
        <p:xfrm>
          <a:off x="3719513" y="2997200"/>
          <a:ext cx="3168650" cy="1239838"/>
        </p:xfrm>
        <a:graphic>
          <a:graphicData uri="http://schemas.openxmlformats.org/presentationml/2006/ole">
            <mc:AlternateContent xmlns:mc="http://schemas.openxmlformats.org/markup-compatibility/2006">
              <mc:Choice xmlns:v="urn:schemas-microsoft-com:vml" Requires="v">
                <p:oleObj spid="_x0000_s139267" name="Equation" r:id="rId5" imgW="1168400" imgH="457200" progId="Equation.DSMT4">
                  <p:embed/>
                </p:oleObj>
              </mc:Choice>
              <mc:Fallback>
                <p:oleObj name="Equation" r:id="rId5" imgW="1168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513" y="2997200"/>
                        <a:ext cx="3168650" cy="1239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6" name="Text Box 8"/>
          <p:cNvSpPr txBox="1">
            <a:spLocks noChangeArrowheads="1"/>
          </p:cNvSpPr>
          <p:nvPr/>
        </p:nvSpPr>
        <p:spPr bwMode="auto">
          <a:xfrm>
            <a:off x="2403476" y="4529138"/>
            <a:ext cx="221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考查灵敏度</a:t>
            </a:r>
            <a:r>
              <a:rPr lang="en-US" altLang="zh-CN" sz="2400" b="1">
                <a:latin typeface="华文中宋" pitchFamily="2" charset="-122"/>
                <a:ea typeface="华文中宋" pitchFamily="2" charset="-122"/>
              </a:rPr>
              <a:t>S</a:t>
            </a:r>
            <a:r>
              <a:rPr lang="zh-CN" altLang="en-US" sz="2400" b="1">
                <a:latin typeface="华文中宋" pitchFamily="2" charset="-122"/>
                <a:ea typeface="华文中宋" pitchFamily="2" charset="-122"/>
              </a:rPr>
              <a:t>：</a:t>
            </a:r>
          </a:p>
        </p:txBody>
      </p:sp>
      <p:graphicFrame>
        <p:nvGraphicFramePr>
          <p:cNvPr id="46087" name="Object 9"/>
          <p:cNvGraphicFramePr>
            <a:graphicFrameLocks noChangeAspect="1"/>
          </p:cNvGraphicFramePr>
          <p:nvPr/>
        </p:nvGraphicFramePr>
        <p:xfrm>
          <a:off x="4583113" y="4292601"/>
          <a:ext cx="3960812" cy="1044575"/>
        </p:xfrm>
        <a:graphic>
          <a:graphicData uri="http://schemas.openxmlformats.org/presentationml/2006/ole">
            <mc:AlternateContent xmlns:mc="http://schemas.openxmlformats.org/markup-compatibility/2006">
              <mc:Choice xmlns:v="urn:schemas-microsoft-com:vml" Requires="v">
                <p:oleObj spid="_x0000_s139268" name="Equation" r:id="rId7" imgW="1828800" imgH="482600" progId="Equation.DSMT4">
                  <p:embed/>
                </p:oleObj>
              </mc:Choice>
              <mc:Fallback>
                <p:oleObj name="Equation" r:id="rId7" imgW="1828800" imgH="482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3113" y="4292601"/>
                        <a:ext cx="3960812" cy="104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8" name="Object 10"/>
          <p:cNvGraphicFramePr>
            <a:graphicFrameLocks noChangeAspect="1"/>
          </p:cNvGraphicFramePr>
          <p:nvPr/>
        </p:nvGraphicFramePr>
        <p:xfrm>
          <a:off x="4367808" y="5413376"/>
          <a:ext cx="1079500" cy="663575"/>
        </p:xfrm>
        <a:graphic>
          <a:graphicData uri="http://schemas.openxmlformats.org/presentationml/2006/ole">
            <mc:AlternateContent xmlns:mc="http://schemas.openxmlformats.org/markup-compatibility/2006">
              <mc:Choice xmlns:v="urn:schemas-microsoft-com:vml" Requires="v">
                <p:oleObj spid="_x0000_s139269" name="Equation" r:id="rId9" imgW="494870" imgH="304536" progId="Equation.DSMT4">
                  <p:embed/>
                </p:oleObj>
              </mc:Choice>
              <mc:Fallback>
                <p:oleObj name="Equation" r:id="rId9" imgW="494870" imgH="304536"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7808" y="5413376"/>
                        <a:ext cx="10795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9" name="Object 11"/>
          <p:cNvGraphicFramePr>
            <a:graphicFrameLocks noChangeAspect="1"/>
          </p:cNvGraphicFramePr>
          <p:nvPr/>
        </p:nvGraphicFramePr>
        <p:xfrm>
          <a:off x="1774826" y="6092826"/>
          <a:ext cx="1439863" cy="500063"/>
        </p:xfrm>
        <a:graphic>
          <a:graphicData uri="http://schemas.openxmlformats.org/presentationml/2006/ole">
            <mc:AlternateContent xmlns:mc="http://schemas.openxmlformats.org/markup-compatibility/2006">
              <mc:Choice xmlns:v="urn:schemas-microsoft-com:vml" Requires="v">
                <p:oleObj spid="_x0000_s139270" name="Equation" r:id="rId11" imgW="685800" imgH="228600" progId="Equation.DSMT4">
                  <p:embed/>
                </p:oleObj>
              </mc:Choice>
              <mc:Fallback>
                <p:oleObj name="Equation" r:id="rId11" imgW="6858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4826" y="6092826"/>
                        <a:ext cx="14398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0" name="Text Box 12"/>
          <p:cNvSpPr txBox="1">
            <a:spLocks noChangeArrowheads="1"/>
          </p:cNvSpPr>
          <p:nvPr/>
        </p:nvSpPr>
        <p:spPr bwMode="auto">
          <a:xfrm>
            <a:off x="2927351" y="5516563"/>
            <a:ext cx="481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FF0000"/>
                </a:solidFill>
                <a:latin typeface="华文中宋" pitchFamily="2" charset="-122"/>
                <a:ea typeface="华文中宋" pitchFamily="2" charset="-122"/>
              </a:rPr>
              <a:t>可见，当             时，灵敏度最高</a:t>
            </a:r>
            <a:endParaRPr lang="en-US" altLang="zh-CN" sz="2400" b="1" dirty="0">
              <a:solidFill>
                <a:srgbClr val="FF0000"/>
              </a:solidFill>
              <a:latin typeface="华文中宋" pitchFamily="2" charset="-122"/>
              <a:ea typeface="华文中宋" pitchFamily="2" charset="-122"/>
            </a:endParaRPr>
          </a:p>
        </p:txBody>
      </p:sp>
      <p:sp>
        <p:nvSpPr>
          <p:cNvPr id="46091" name="Text Box 13"/>
          <p:cNvSpPr txBox="1">
            <a:spLocks noChangeArrowheads="1"/>
          </p:cNvSpPr>
          <p:nvPr/>
        </p:nvSpPr>
        <p:spPr bwMode="auto">
          <a:xfrm>
            <a:off x="3294064" y="6167438"/>
            <a:ext cx="7373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因此，需要使测量臂与参考臂之间保持          相位差</a:t>
            </a:r>
            <a:r>
              <a:rPr lang="zh-CN" altLang="en-US" sz="2400" b="1">
                <a:latin typeface="华文中宋" pitchFamily="2" charset="-122"/>
                <a:ea typeface="华文中宋" pitchFamily="2" charset="-122"/>
              </a:rPr>
              <a:t>。</a:t>
            </a:r>
          </a:p>
        </p:txBody>
      </p:sp>
      <p:graphicFrame>
        <p:nvGraphicFramePr>
          <p:cNvPr id="46092" name="Object 14"/>
          <p:cNvGraphicFramePr>
            <a:graphicFrameLocks noChangeAspect="1"/>
          </p:cNvGraphicFramePr>
          <p:nvPr/>
        </p:nvGraphicFramePr>
        <p:xfrm>
          <a:off x="8472488" y="6021389"/>
          <a:ext cx="1079500" cy="663575"/>
        </p:xfrm>
        <a:graphic>
          <a:graphicData uri="http://schemas.openxmlformats.org/presentationml/2006/ole">
            <mc:AlternateContent xmlns:mc="http://schemas.openxmlformats.org/markup-compatibility/2006">
              <mc:Choice xmlns:v="urn:schemas-microsoft-com:vml" Requires="v">
                <p:oleObj spid="_x0000_s139271" name="Equation" r:id="rId13" imgW="494870" imgH="304536" progId="Equation.DSMT4">
                  <p:embed/>
                </p:oleObj>
              </mc:Choice>
              <mc:Fallback>
                <p:oleObj name="Equation" r:id="rId13" imgW="494870" imgH="30453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72488" y="6021389"/>
                        <a:ext cx="10795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146459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Line 2"/>
          <p:cNvSpPr>
            <a:spLocks noChangeShapeType="1"/>
          </p:cNvSpPr>
          <p:nvPr/>
        </p:nvSpPr>
        <p:spPr bwMode="auto">
          <a:xfrm>
            <a:off x="4224338" y="2276476"/>
            <a:ext cx="0" cy="33829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5" name="Line 3"/>
          <p:cNvSpPr>
            <a:spLocks noChangeShapeType="1"/>
          </p:cNvSpPr>
          <p:nvPr/>
        </p:nvSpPr>
        <p:spPr bwMode="auto">
          <a:xfrm>
            <a:off x="3792538" y="2492375"/>
            <a:ext cx="0" cy="25923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6" name="Line 4"/>
          <p:cNvSpPr>
            <a:spLocks noChangeShapeType="1"/>
          </p:cNvSpPr>
          <p:nvPr/>
        </p:nvSpPr>
        <p:spPr bwMode="auto">
          <a:xfrm>
            <a:off x="4656138" y="2492376"/>
            <a:ext cx="0" cy="273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7" name="Line 5"/>
          <p:cNvSpPr>
            <a:spLocks noChangeShapeType="1"/>
          </p:cNvSpPr>
          <p:nvPr/>
        </p:nvSpPr>
        <p:spPr bwMode="auto">
          <a:xfrm flipV="1">
            <a:off x="3287714" y="2492375"/>
            <a:ext cx="2879725" cy="158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8" name="Line 6"/>
          <p:cNvSpPr>
            <a:spLocks noChangeShapeType="1"/>
          </p:cNvSpPr>
          <p:nvPr/>
        </p:nvSpPr>
        <p:spPr bwMode="auto">
          <a:xfrm>
            <a:off x="3287714" y="2636838"/>
            <a:ext cx="2808287"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9" name="Line 7"/>
          <p:cNvSpPr>
            <a:spLocks noChangeShapeType="1"/>
          </p:cNvSpPr>
          <p:nvPr/>
        </p:nvSpPr>
        <p:spPr bwMode="auto">
          <a:xfrm>
            <a:off x="5375275" y="3213100"/>
            <a:ext cx="0" cy="23764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0" name="Line 8"/>
          <p:cNvSpPr>
            <a:spLocks noChangeShapeType="1"/>
          </p:cNvSpPr>
          <p:nvPr/>
        </p:nvSpPr>
        <p:spPr bwMode="auto">
          <a:xfrm>
            <a:off x="6383338" y="4149725"/>
            <a:ext cx="0" cy="1511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1" name="Line 9"/>
          <p:cNvSpPr>
            <a:spLocks noChangeShapeType="1"/>
          </p:cNvSpPr>
          <p:nvPr/>
        </p:nvSpPr>
        <p:spPr bwMode="auto">
          <a:xfrm>
            <a:off x="5880100" y="3717925"/>
            <a:ext cx="0" cy="19431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2" name="Line 10"/>
          <p:cNvSpPr>
            <a:spLocks noChangeShapeType="1"/>
          </p:cNvSpPr>
          <p:nvPr/>
        </p:nvSpPr>
        <p:spPr bwMode="auto">
          <a:xfrm>
            <a:off x="5375276" y="3213100"/>
            <a:ext cx="352901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3" name="Line 11"/>
          <p:cNvSpPr>
            <a:spLocks noChangeShapeType="1"/>
          </p:cNvSpPr>
          <p:nvPr/>
        </p:nvSpPr>
        <p:spPr bwMode="auto">
          <a:xfrm>
            <a:off x="6383339" y="4149725"/>
            <a:ext cx="25923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4" name="Line 12"/>
          <p:cNvSpPr>
            <a:spLocks noChangeShapeType="1"/>
          </p:cNvSpPr>
          <p:nvPr/>
        </p:nvSpPr>
        <p:spPr bwMode="auto">
          <a:xfrm>
            <a:off x="5880100" y="3716338"/>
            <a:ext cx="3024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5" name="Line 13"/>
          <p:cNvSpPr>
            <a:spLocks noChangeShapeType="1"/>
          </p:cNvSpPr>
          <p:nvPr/>
        </p:nvSpPr>
        <p:spPr bwMode="auto">
          <a:xfrm>
            <a:off x="5664200" y="981075"/>
            <a:ext cx="4103688"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6" name="Line 14"/>
          <p:cNvSpPr>
            <a:spLocks noChangeShapeType="1"/>
          </p:cNvSpPr>
          <p:nvPr/>
        </p:nvSpPr>
        <p:spPr bwMode="auto">
          <a:xfrm>
            <a:off x="5735638" y="1557338"/>
            <a:ext cx="40322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7" name="Line 15"/>
          <p:cNvSpPr>
            <a:spLocks noChangeShapeType="1"/>
          </p:cNvSpPr>
          <p:nvPr/>
        </p:nvSpPr>
        <p:spPr bwMode="auto">
          <a:xfrm flipV="1">
            <a:off x="5735639" y="1268413"/>
            <a:ext cx="3889375" cy="0"/>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8" name="Line 16"/>
          <p:cNvSpPr>
            <a:spLocks noChangeShapeType="1"/>
          </p:cNvSpPr>
          <p:nvPr/>
        </p:nvSpPr>
        <p:spPr bwMode="auto">
          <a:xfrm>
            <a:off x="7608888" y="477839"/>
            <a:ext cx="0" cy="2060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9" name="Line 17"/>
          <p:cNvSpPr>
            <a:spLocks noChangeShapeType="1"/>
          </p:cNvSpPr>
          <p:nvPr/>
        </p:nvSpPr>
        <p:spPr bwMode="auto">
          <a:xfrm>
            <a:off x="6527800" y="549275"/>
            <a:ext cx="0" cy="198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0" name="Line 18"/>
          <p:cNvSpPr>
            <a:spLocks noChangeShapeType="1"/>
          </p:cNvSpPr>
          <p:nvPr/>
        </p:nvSpPr>
        <p:spPr bwMode="auto">
          <a:xfrm>
            <a:off x="8688388" y="549275"/>
            <a:ext cx="0" cy="198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Line 19"/>
          <p:cNvSpPr>
            <a:spLocks noChangeShapeType="1"/>
          </p:cNvSpPr>
          <p:nvPr/>
        </p:nvSpPr>
        <p:spPr bwMode="auto">
          <a:xfrm>
            <a:off x="6527800" y="1846263"/>
            <a:ext cx="21605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2" name="Freeform 20"/>
          <p:cNvSpPr>
            <a:spLocks/>
          </p:cNvSpPr>
          <p:nvPr/>
        </p:nvSpPr>
        <p:spPr bwMode="auto">
          <a:xfrm>
            <a:off x="6515101" y="1701801"/>
            <a:ext cx="2233613" cy="574675"/>
          </a:xfrm>
          <a:custGeom>
            <a:avLst/>
            <a:gdLst>
              <a:gd name="T0" fmla="*/ 2147483646 w 1407"/>
              <a:gd name="T1" fmla="*/ 0 h 635"/>
              <a:gd name="T2" fmla="*/ 2147483646 w 1407"/>
              <a:gd name="T3" fmla="*/ 2147483646 h 635"/>
              <a:gd name="T4" fmla="*/ 2147483646 w 1407"/>
              <a:gd name="T5" fmla="*/ 2147483646 h 635"/>
              <a:gd name="T6" fmla="*/ 2147483646 w 1407"/>
              <a:gd name="T7" fmla="*/ 2147483646 h 635"/>
              <a:gd name="T8" fmla="*/ 2147483646 w 1407"/>
              <a:gd name="T9" fmla="*/ 2147483646 h 635"/>
              <a:gd name="T10" fmla="*/ 2147483646 w 1407"/>
              <a:gd name="T11" fmla="*/ 2147483646 h 635"/>
              <a:gd name="T12" fmla="*/ 2147483646 w 1407"/>
              <a:gd name="T13" fmla="*/ 2147483646 h 635"/>
              <a:gd name="T14" fmla="*/ 2147483646 w 1407"/>
              <a:gd name="T15" fmla="*/ 2147483646 h 635"/>
              <a:gd name="T16" fmla="*/ 2147483646 w 1407"/>
              <a:gd name="T17" fmla="*/ 2147483646 h 635"/>
              <a:gd name="T18" fmla="*/ 2147483646 w 1407"/>
              <a:gd name="T19" fmla="*/ 2147483646 h 635"/>
              <a:gd name="T20" fmla="*/ 2147483646 w 1407"/>
              <a:gd name="T21" fmla="*/ 2147483646 h 635"/>
              <a:gd name="T22" fmla="*/ 2147483646 w 1407"/>
              <a:gd name="T23" fmla="*/ 2147483646 h 635"/>
              <a:gd name="T24" fmla="*/ 2147483646 w 1407"/>
              <a:gd name="T25" fmla="*/ 2147483646 h 635"/>
              <a:gd name="T26" fmla="*/ 2147483646 w 1407"/>
              <a:gd name="T27" fmla="*/ 2147483646 h 6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07" h="635">
                <a:moveTo>
                  <a:pt x="689" y="0"/>
                </a:moveTo>
                <a:cubicBezTo>
                  <a:pt x="594" y="15"/>
                  <a:pt x="499" y="30"/>
                  <a:pt x="416" y="45"/>
                </a:cubicBezTo>
                <a:cubicBezTo>
                  <a:pt x="333" y="60"/>
                  <a:pt x="250" y="76"/>
                  <a:pt x="190" y="91"/>
                </a:cubicBezTo>
                <a:cubicBezTo>
                  <a:pt x="130" y="106"/>
                  <a:pt x="83" y="121"/>
                  <a:pt x="53" y="136"/>
                </a:cubicBezTo>
                <a:cubicBezTo>
                  <a:pt x="23" y="151"/>
                  <a:pt x="0" y="166"/>
                  <a:pt x="8" y="181"/>
                </a:cubicBezTo>
                <a:cubicBezTo>
                  <a:pt x="16" y="196"/>
                  <a:pt x="61" y="212"/>
                  <a:pt x="99" y="227"/>
                </a:cubicBezTo>
                <a:cubicBezTo>
                  <a:pt x="137" y="242"/>
                  <a:pt x="152" y="257"/>
                  <a:pt x="235" y="272"/>
                </a:cubicBezTo>
                <a:cubicBezTo>
                  <a:pt x="318" y="287"/>
                  <a:pt x="462" y="302"/>
                  <a:pt x="598" y="317"/>
                </a:cubicBezTo>
                <a:cubicBezTo>
                  <a:pt x="734" y="332"/>
                  <a:pt x="938" y="348"/>
                  <a:pt x="1051" y="363"/>
                </a:cubicBezTo>
                <a:cubicBezTo>
                  <a:pt x="1164" y="378"/>
                  <a:pt x="1225" y="393"/>
                  <a:pt x="1278" y="408"/>
                </a:cubicBezTo>
                <a:cubicBezTo>
                  <a:pt x="1331" y="423"/>
                  <a:pt x="1354" y="439"/>
                  <a:pt x="1369" y="454"/>
                </a:cubicBezTo>
                <a:cubicBezTo>
                  <a:pt x="1384" y="469"/>
                  <a:pt x="1407" y="476"/>
                  <a:pt x="1369" y="499"/>
                </a:cubicBezTo>
                <a:cubicBezTo>
                  <a:pt x="1331" y="522"/>
                  <a:pt x="1255" y="567"/>
                  <a:pt x="1142" y="590"/>
                </a:cubicBezTo>
                <a:cubicBezTo>
                  <a:pt x="1029" y="613"/>
                  <a:pt x="859" y="624"/>
                  <a:pt x="689" y="635"/>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3" name="Freeform 21"/>
          <p:cNvSpPr>
            <a:spLocks/>
          </p:cNvSpPr>
          <p:nvPr/>
        </p:nvSpPr>
        <p:spPr bwMode="auto">
          <a:xfrm>
            <a:off x="6383338" y="981076"/>
            <a:ext cx="2424112" cy="720725"/>
          </a:xfrm>
          <a:custGeom>
            <a:avLst/>
            <a:gdLst>
              <a:gd name="T0" fmla="*/ 0 w 1527"/>
              <a:gd name="T1" fmla="*/ 2147483646 h 454"/>
              <a:gd name="T2" fmla="*/ 2147483646 w 1527"/>
              <a:gd name="T3" fmla="*/ 2147483646 h 454"/>
              <a:gd name="T4" fmla="*/ 2147483646 w 1527"/>
              <a:gd name="T5" fmla="*/ 2147483646 h 454"/>
              <a:gd name="T6" fmla="*/ 2147483646 w 1527"/>
              <a:gd name="T7" fmla="*/ 0 h 454"/>
              <a:gd name="T8" fmla="*/ 2147483646 w 1527"/>
              <a:gd name="T9" fmla="*/ 2147483646 h 454"/>
              <a:gd name="T10" fmla="*/ 2147483646 w 1527"/>
              <a:gd name="T11" fmla="*/ 2147483646 h 454"/>
              <a:gd name="T12" fmla="*/ 2147483646 w 1527"/>
              <a:gd name="T13" fmla="*/ 2147483646 h 454"/>
              <a:gd name="T14" fmla="*/ 2147483646 w 1527"/>
              <a:gd name="T15" fmla="*/ 2147483646 h 4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7" h="454">
                <a:moveTo>
                  <a:pt x="0" y="454"/>
                </a:moveTo>
                <a:cubicBezTo>
                  <a:pt x="45" y="374"/>
                  <a:pt x="91" y="295"/>
                  <a:pt x="182" y="227"/>
                </a:cubicBezTo>
                <a:cubicBezTo>
                  <a:pt x="273" y="159"/>
                  <a:pt x="447" y="84"/>
                  <a:pt x="545" y="46"/>
                </a:cubicBezTo>
                <a:cubicBezTo>
                  <a:pt x="643" y="8"/>
                  <a:pt x="697" y="0"/>
                  <a:pt x="772" y="0"/>
                </a:cubicBezTo>
                <a:cubicBezTo>
                  <a:pt x="847" y="0"/>
                  <a:pt x="907" y="8"/>
                  <a:pt x="998" y="46"/>
                </a:cubicBezTo>
                <a:cubicBezTo>
                  <a:pt x="1089" y="84"/>
                  <a:pt x="1233" y="167"/>
                  <a:pt x="1316" y="227"/>
                </a:cubicBezTo>
                <a:cubicBezTo>
                  <a:pt x="1399" y="287"/>
                  <a:pt x="1467" y="371"/>
                  <a:pt x="1497" y="409"/>
                </a:cubicBezTo>
                <a:cubicBezTo>
                  <a:pt x="1527" y="447"/>
                  <a:pt x="1512" y="450"/>
                  <a:pt x="1497" y="45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4" name="Freeform 22"/>
          <p:cNvSpPr>
            <a:spLocks/>
          </p:cNvSpPr>
          <p:nvPr/>
        </p:nvSpPr>
        <p:spPr bwMode="auto">
          <a:xfrm>
            <a:off x="6527800" y="957264"/>
            <a:ext cx="2160588" cy="611187"/>
          </a:xfrm>
          <a:custGeom>
            <a:avLst/>
            <a:gdLst>
              <a:gd name="T0" fmla="*/ 0 w 1361"/>
              <a:gd name="T1" fmla="*/ 2147483646 h 385"/>
              <a:gd name="T2" fmla="*/ 2147483646 w 1361"/>
              <a:gd name="T3" fmla="*/ 2147483646 h 385"/>
              <a:gd name="T4" fmla="*/ 2147483646 w 1361"/>
              <a:gd name="T5" fmla="*/ 2147483646 h 385"/>
              <a:gd name="T6" fmla="*/ 2147483646 w 1361"/>
              <a:gd name="T7" fmla="*/ 2147483646 h 385"/>
              <a:gd name="T8" fmla="*/ 2147483646 w 1361"/>
              <a:gd name="T9" fmla="*/ 2147483646 h 385"/>
              <a:gd name="T10" fmla="*/ 2147483646 w 1361"/>
              <a:gd name="T11" fmla="*/ 2147483646 h 385"/>
              <a:gd name="T12" fmla="*/ 2147483646 w 1361"/>
              <a:gd name="T13" fmla="*/ 2147483646 h 385"/>
              <a:gd name="T14" fmla="*/ 2147483646 w 1361"/>
              <a:gd name="T15" fmla="*/ 2147483646 h 385"/>
              <a:gd name="T16" fmla="*/ 2147483646 w 1361"/>
              <a:gd name="T17" fmla="*/ 2147483646 h 385"/>
              <a:gd name="T18" fmla="*/ 2147483646 w 1361"/>
              <a:gd name="T19" fmla="*/ 2147483646 h 385"/>
              <a:gd name="T20" fmla="*/ 2147483646 w 1361"/>
              <a:gd name="T21" fmla="*/ 2147483646 h 385"/>
              <a:gd name="T22" fmla="*/ 2147483646 w 1361"/>
              <a:gd name="T23" fmla="*/ 2147483646 h 385"/>
              <a:gd name="T24" fmla="*/ 2147483646 w 1361"/>
              <a:gd name="T25" fmla="*/ 2147483646 h 385"/>
              <a:gd name="T26" fmla="*/ 2147483646 w 1361"/>
              <a:gd name="T27" fmla="*/ 2147483646 h 385"/>
              <a:gd name="T28" fmla="*/ 2147483646 w 1361"/>
              <a:gd name="T29" fmla="*/ 2147483646 h 385"/>
              <a:gd name="T30" fmla="*/ 2147483646 w 1361"/>
              <a:gd name="T31" fmla="*/ 2147483646 h 385"/>
              <a:gd name="T32" fmla="*/ 2147483646 w 1361"/>
              <a:gd name="T33" fmla="*/ 2147483646 h 385"/>
              <a:gd name="T34" fmla="*/ 2147483646 w 1361"/>
              <a:gd name="T35" fmla="*/ 2147483646 h 385"/>
              <a:gd name="T36" fmla="*/ 2147483646 w 1361"/>
              <a:gd name="T37" fmla="*/ 2147483646 h 385"/>
              <a:gd name="T38" fmla="*/ 2147483646 w 1361"/>
              <a:gd name="T39" fmla="*/ 2147483646 h 385"/>
              <a:gd name="T40" fmla="*/ 2147483646 w 1361"/>
              <a:gd name="T41" fmla="*/ 2147483646 h 385"/>
              <a:gd name="T42" fmla="*/ 2147483646 w 1361"/>
              <a:gd name="T43" fmla="*/ 2147483646 h 385"/>
              <a:gd name="T44" fmla="*/ 2147483646 w 1361"/>
              <a:gd name="T45" fmla="*/ 2147483646 h 385"/>
              <a:gd name="T46" fmla="*/ 2147483646 w 1361"/>
              <a:gd name="T47" fmla="*/ 2147483646 h 385"/>
              <a:gd name="T48" fmla="*/ 2147483646 w 1361"/>
              <a:gd name="T49" fmla="*/ 2147483646 h 385"/>
              <a:gd name="T50" fmla="*/ 2147483646 w 1361"/>
              <a:gd name="T51" fmla="*/ 2147483646 h 385"/>
              <a:gd name="T52" fmla="*/ 2147483646 w 1361"/>
              <a:gd name="T53" fmla="*/ 2147483646 h 38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1" h="385">
                <a:moveTo>
                  <a:pt x="0" y="15"/>
                </a:moveTo>
                <a:cubicBezTo>
                  <a:pt x="11" y="7"/>
                  <a:pt x="22" y="0"/>
                  <a:pt x="45" y="15"/>
                </a:cubicBezTo>
                <a:cubicBezTo>
                  <a:pt x="68" y="30"/>
                  <a:pt x="113" y="76"/>
                  <a:pt x="136" y="106"/>
                </a:cubicBezTo>
                <a:cubicBezTo>
                  <a:pt x="159" y="136"/>
                  <a:pt x="167" y="167"/>
                  <a:pt x="182" y="197"/>
                </a:cubicBezTo>
                <a:cubicBezTo>
                  <a:pt x="197" y="227"/>
                  <a:pt x="212" y="265"/>
                  <a:pt x="227" y="288"/>
                </a:cubicBezTo>
                <a:cubicBezTo>
                  <a:pt x="242" y="311"/>
                  <a:pt x="257" y="318"/>
                  <a:pt x="272" y="333"/>
                </a:cubicBezTo>
                <a:cubicBezTo>
                  <a:pt x="287" y="348"/>
                  <a:pt x="303" y="371"/>
                  <a:pt x="318" y="378"/>
                </a:cubicBezTo>
                <a:cubicBezTo>
                  <a:pt x="333" y="385"/>
                  <a:pt x="340" y="385"/>
                  <a:pt x="363" y="378"/>
                </a:cubicBezTo>
                <a:cubicBezTo>
                  <a:pt x="386" y="371"/>
                  <a:pt x="424" y="371"/>
                  <a:pt x="454" y="333"/>
                </a:cubicBezTo>
                <a:cubicBezTo>
                  <a:pt x="484" y="295"/>
                  <a:pt x="521" y="196"/>
                  <a:pt x="544" y="151"/>
                </a:cubicBezTo>
                <a:cubicBezTo>
                  <a:pt x="567" y="106"/>
                  <a:pt x="575" y="76"/>
                  <a:pt x="590" y="61"/>
                </a:cubicBezTo>
                <a:cubicBezTo>
                  <a:pt x="605" y="46"/>
                  <a:pt x="635" y="61"/>
                  <a:pt x="635" y="61"/>
                </a:cubicBezTo>
                <a:cubicBezTo>
                  <a:pt x="635" y="61"/>
                  <a:pt x="590" y="69"/>
                  <a:pt x="590" y="61"/>
                </a:cubicBezTo>
                <a:cubicBezTo>
                  <a:pt x="590" y="53"/>
                  <a:pt x="620" y="23"/>
                  <a:pt x="635" y="15"/>
                </a:cubicBezTo>
                <a:cubicBezTo>
                  <a:pt x="650" y="7"/>
                  <a:pt x="658" y="15"/>
                  <a:pt x="681" y="15"/>
                </a:cubicBezTo>
                <a:cubicBezTo>
                  <a:pt x="704" y="15"/>
                  <a:pt x="748" y="7"/>
                  <a:pt x="771" y="15"/>
                </a:cubicBezTo>
                <a:cubicBezTo>
                  <a:pt x="794" y="23"/>
                  <a:pt x="802" y="31"/>
                  <a:pt x="817" y="61"/>
                </a:cubicBezTo>
                <a:cubicBezTo>
                  <a:pt x="832" y="91"/>
                  <a:pt x="839" y="152"/>
                  <a:pt x="862" y="197"/>
                </a:cubicBezTo>
                <a:cubicBezTo>
                  <a:pt x="885" y="242"/>
                  <a:pt x="923" y="303"/>
                  <a:pt x="953" y="333"/>
                </a:cubicBezTo>
                <a:cubicBezTo>
                  <a:pt x="983" y="363"/>
                  <a:pt x="1028" y="378"/>
                  <a:pt x="1043" y="378"/>
                </a:cubicBezTo>
                <a:cubicBezTo>
                  <a:pt x="1058" y="378"/>
                  <a:pt x="1043" y="333"/>
                  <a:pt x="1043" y="333"/>
                </a:cubicBezTo>
                <a:cubicBezTo>
                  <a:pt x="1043" y="333"/>
                  <a:pt x="1035" y="385"/>
                  <a:pt x="1043" y="378"/>
                </a:cubicBezTo>
                <a:cubicBezTo>
                  <a:pt x="1051" y="371"/>
                  <a:pt x="1066" y="326"/>
                  <a:pt x="1089" y="288"/>
                </a:cubicBezTo>
                <a:cubicBezTo>
                  <a:pt x="1112" y="250"/>
                  <a:pt x="1156" y="189"/>
                  <a:pt x="1179" y="151"/>
                </a:cubicBezTo>
                <a:cubicBezTo>
                  <a:pt x="1202" y="113"/>
                  <a:pt x="1202" y="84"/>
                  <a:pt x="1225" y="61"/>
                </a:cubicBezTo>
                <a:cubicBezTo>
                  <a:pt x="1248" y="38"/>
                  <a:pt x="1293" y="23"/>
                  <a:pt x="1316" y="15"/>
                </a:cubicBezTo>
                <a:cubicBezTo>
                  <a:pt x="1339" y="7"/>
                  <a:pt x="1350" y="11"/>
                  <a:pt x="1361" y="15"/>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5" name="Freeform 23"/>
          <p:cNvSpPr>
            <a:spLocks/>
          </p:cNvSpPr>
          <p:nvPr/>
        </p:nvSpPr>
        <p:spPr bwMode="auto">
          <a:xfrm>
            <a:off x="6240464" y="957264"/>
            <a:ext cx="287337" cy="168275"/>
          </a:xfrm>
          <a:custGeom>
            <a:avLst/>
            <a:gdLst>
              <a:gd name="T0" fmla="*/ 2147483646 w 181"/>
              <a:gd name="T1" fmla="*/ 2147483646 h 106"/>
              <a:gd name="T2" fmla="*/ 2147483646 w 181"/>
              <a:gd name="T3" fmla="*/ 2147483646 h 106"/>
              <a:gd name="T4" fmla="*/ 0 w 181"/>
              <a:gd name="T5" fmla="*/ 2147483646 h 106"/>
              <a:gd name="T6" fmla="*/ 0 60000 65536"/>
              <a:gd name="T7" fmla="*/ 0 60000 65536"/>
              <a:gd name="T8" fmla="*/ 0 60000 65536"/>
            </a:gdLst>
            <a:ahLst/>
            <a:cxnLst>
              <a:cxn ang="T6">
                <a:pos x="T0" y="T1"/>
              </a:cxn>
              <a:cxn ang="T7">
                <a:pos x="T2" y="T3"/>
              </a:cxn>
              <a:cxn ang="T8">
                <a:pos x="T4" y="T5"/>
              </a:cxn>
            </a:cxnLst>
            <a:rect l="0" t="0" r="r" b="b"/>
            <a:pathLst>
              <a:path w="181" h="106">
                <a:moveTo>
                  <a:pt x="181" y="15"/>
                </a:moveTo>
                <a:cubicBezTo>
                  <a:pt x="150" y="7"/>
                  <a:pt x="120" y="0"/>
                  <a:pt x="90" y="15"/>
                </a:cubicBezTo>
                <a:cubicBezTo>
                  <a:pt x="60" y="30"/>
                  <a:pt x="15" y="91"/>
                  <a:pt x="0" y="10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6" name="Freeform 24"/>
          <p:cNvSpPr>
            <a:spLocks/>
          </p:cNvSpPr>
          <p:nvPr/>
        </p:nvSpPr>
        <p:spPr bwMode="auto">
          <a:xfrm>
            <a:off x="8688388" y="957264"/>
            <a:ext cx="215900" cy="168275"/>
          </a:xfrm>
          <a:custGeom>
            <a:avLst/>
            <a:gdLst>
              <a:gd name="T0" fmla="*/ 0 w 136"/>
              <a:gd name="T1" fmla="*/ 2147483646 h 106"/>
              <a:gd name="T2" fmla="*/ 2147483646 w 136"/>
              <a:gd name="T3" fmla="*/ 2147483646 h 106"/>
              <a:gd name="T4" fmla="*/ 2147483646 w 136"/>
              <a:gd name="T5" fmla="*/ 2147483646 h 106"/>
              <a:gd name="T6" fmla="*/ 0 60000 65536"/>
              <a:gd name="T7" fmla="*/ 0 60000 65536"/>
              <a:gd name="T8" fmla="*/ 0 60000 65536"/>
            </a:gdLst>
            <a:ahLst/>
            <a:cxnLst>
              <a:cxn ang="T6">
                <a:pos x="T0" y="T1"/>
              </a:cxn>
              <a:cxn ang="T7">
                <a:pos x="T2" y="T3"/>
              </a:cxn>
              <a:cxn ang="T8">
                <a:pos x="T4" y="T5"/>
              </a:cxn>
            </a:cxnLst>
            <a:rect l="0" t="0" r="r" b="b"/>
            <a:pathLst>
              <a:path w="136" h="106">
                <a:moveTo>
                  <a:pt x="0" y="15"/>
                </a:moveTo>
                <a:cubicBezTo>
                  <a:pt x="11" y="7"/>
                  <a:pt x="22" y="0"/>
                  <a:pt x="45" y="15"/>
                </a:cubicBezTo>
                <a:cubicBezTo>
                  <a:pt x="68" y="30"/>
                  <a:pt x="102" y="68"/>
                  <a:pt x="136" y="106"/>
                </a:cubicBezTo>
              </a:path>
            </a:pathLst>
          </a:cu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7" name="Line 25"/>
          <p:cNvSpPr>
            <a:spLocks noChangeShapeType="1"/>
          </p:cNvSpPr>
          <p:nvPr/>
        </p:nvSpPr>
        <p:spPr bwMode="auto">
          <a:xfrm>
            <a:off x="2279650" y="5661025"/>
            <a:ext cx="77041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8" name="Freeform 26"/>
          <p:cNvSpPr>
            <a:spLocks/>
          </p:cNvSpPr>
          <p:nvPr/>
        </p:nvSpPr>
        <p:spPr bwMode="auto">
          <a:xfrm>
            <a:off x="6383339" y="3201989"/>
            <a:ext cx="1944687" cy="947737"/>
          </a:xfrm>
          <a:custGeom>
            <a:avLst/>
            <a:gdLst>
              <a:gd name="T0" fmla="*/ 0 w 1225"/>
              <a:gd name="T1" fmla="*/ 2147483646 h 574"/>
              <a:gd name="T2" fmla="*/ 2147483646 w 1225"/>
              <a:gd name="T3" fmla="*/ 2147483646 h 574"/>
              <a:gd name="T4" fmla="*/ 2147483646 w 1225"/>
              <a:gd name="T5" fmla="*/ 2147483646 h 574"/>
              <a:gd name="T6" fmla="*/ 2147483646 w 1225"/>
              <a:gd name="T7" fmla="*/ 2147483646 h 574"/>
              <a:gd name="T8" fmla="*/ 2147483646 w 1225"/>
              <a:gd name="T9" fmla="*/ 2147483646 h 574"/>
              <a:gd name="T10" fmla="*/ 2147483646 w 1225"/>
              <a:gd name="T11" fmla="*/ 2147483646 h 574"/>
              <a:gd name="T12" fmla="*/ 2147483646 w 1225"/>
              <a:gd name="T13" fmla="*/ 2147483646 h 574"/>
              <a:gd name="T14" fmla="*/ 2147483646 w 1225"/>
              <a:gd name="T15" fmla="*/ 2147483646 h 574"/>
              <a:gd name="T16" fmla="*/ 2147483646 w 1225"/>
              <a:gd name="T17" fmla="*/ 2147483646 h 574"/>
              <a:gd name="T18" fmla="*/ 2147483646 w 1225"/>
              <a:gd name="T19" fmla="*/ 2147483646 h 574"/>
              <a:gd name="T20" fmla="*/ 2147483646 w 1225"/>
              <a:gd name="T21" fmla="*/ 2147483646 h 574"/>
              <a:gd name="T22" fmla="*/ 2147483646 w 1225"/>
              <a:gd name="T23" fmla="*/ 2147483646 h 574"/>
              <a:gd name="T24" fmla="*/ 2147483646 w 1225"/>
              <a:gd name="T25" fmla="*/ 2147483646 h 574"/>
              <a:gd name="T26" fmla="*/ 2147483646 w 1225"/>
              <a:gd name="T27" fmla="*/ 2147483646 h 5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5" h="574">
                <a:moveTo>
                  <a:pt x="0" y="325"/>
                </a:moveTo>
                <a:cubicBezTo>
                  <a:pt x="26" y="238"/>
                  <a:pt x="53" y="151"/>
                  <a:pt x="91" y="98"/>
                </a:cubicBezTo>
                <a:cubicBezTo>
                  <a:pt x="129" y="45"/>
                  <a:pt x="182" y="14"/>
                  <a:pt x="227" y="7"/>
                </a:cubicBezTo>
                <a:cubicBezTo>
                  <a:pt x="272" y="0"/>
                  <a:pt x="325" y="30"/>
                  <a:pt x="363" y="53"/>
                </a:cubicBezTo>
                <a:cubicBezTo>
                  <a:pt x="401" y="76"/>
                  <a:pt x="424" y="98"/>
                  <a:pt x="454" y="143"/>
                </a:cubicBezTo>
                <a:cubicBezTo>
                  <a:pt x="484" y="188"/>
                  <a:pt x="514" y="272"/>
                  <a:pt x="544" y="325"/>
                </a:cubicBezTo>
                <a:cubicBezTo>
                  <a:pt x="574" y="378"/>
                  <a:pt x="605" y="424"/>
                  <a:pt x="635" y="461"/>
                </a:cubicBezTo>
                <a:cubicBezTo>
                  <a:pt x="665" y="498"/>
                  <a:pt x="696" y="536"/>
                  <a:pt x="726" y="551"/>
                </a:cubicBezTo>
                <a:cubicBezTo>
                  <a:pt x="756" y="566"/>
                  <a:pt x="779" y="574"/>
                  <a:pt x="817" y="551"/>
                </a:cubicBezTo>
                <a:cubicBezTo>
                  <a:pt x="855" y="528"/>
                  <a:pt x="915" y="475"/>
                  <a:pt x="953" y="415"/>
                </a:cubicBezTo>
                <a:cubicBezTo>
                  <a:pt x="991" y="355"/>
                  <a:pt x="1020" y="242"/>
                  <a:pt x="1043" y="189"/>
                </a:cubicBezTo>
                <a:cubicBezTo>
                  <a:pt x="1066" y="136"/>
                  <a:pt x="1074" y="121"/>
                  <a:pt x="1089" y="98"/>
                </a:cubicBezTo>
                <a:cubicBezTo>
                  <a:pt x="1104" y="75"/>
                  <a:pt x="1111" y="68"/>
                  <a:pt x="1134" y="53"/>
                </a:cubicBezTo>
                <a:cubicBezTo>
                  <a:pt x="1157" y="38"/>
                  <a:pt x="1191" y="22"/>
                  <a:pt x="1225" y="7"/>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9" name="Freeform 27"/>
          <p:cNvSpPr>
            <a:spLocks/>
          </p:cNvSpPr>
          <p:nvPr/>
        </p:nvSpPr>
        <p:spPr bwMode="auto">
          <a:xfrm rot="10800000" flipH="1">
            <a:off x="5391151" y="4256880"/>
            <a:ext cx="992187" cy="1223963"/>
          </a:xfrm>
          <a:custGeom>
            <a:avLst/>
            <a:gdLst>
              <a:gd name="T0" fmla="*/ 2147483646 w 657"/>
              <a:gd name="T1" fmla="*/ 0 h 998"/>
              <a:gd name="T2" fmla="*/ 2147483646 w 657"/>
              <a:gd name="T3" fmla="*/ 2147483646 h 998"/>
              <a:gd name="T4" fmla="*/ 2147483646 w 657"/>
              <a:gd name="T5" fmla="*/ 2147483646 h 998"/>
              <a:gd name="T6" fmla="*/ 2147483646 w 657"/>
              <a:gd name="T7" fmla="*/ 2147483646 h 998"/>
              <a:gd name="T8" fmla="*/ 2147483646 w 657"/>
              <a:gd name="T9" fmla="*/ 2147483646 h 998"/>
              <a:gd name="T10" fmla="*/ 2147483646 w 657"/>
              <a:gd name="T11" fmla="*/ 2147483646 h 998"/>
              <a:gd name="T12" fmla="*/ 2147483646 w 657"/>
              <a:gd name="T13" fmla="*/ 2147483646 h 998"/>
              <a:gd name="T14" fmla="*/ 2147483646 w 657"/>
              <a:gd name="T15" fmla="*/ 2147483646 h 998"/>
              <a:gd name="T16" fmla="*/ 2147483646 w 657"/>
              <a:gd name="T17" fmla="*/ 2147483646 h 998"/>
              <a:gd name="T18" fmla="*/ 2147483646 w 657"/>
              <a:gd name="T19" fmla="*/ 2147483646 h 998"/>
              <a:gd name="T20" fmla="*/ 2147483646 w 657"/>
              <a:gd name="T21" fmla="*/ 2147483646 h 998"/>
              <a:gd name="T22" fmla="*/ 2147483646 w 657"/>
              <a:gd name="T23" fmla="*/ 2147483646 h 998"/>
              <a:gd name="T24" fmla="*/ 2147483646 w 657"/>
              <a:gd name="T25" fmla="*/ 2147483646 h 998"/>
              <a:gd name="T26" fmla="*/ 2147483646 w 657"/>
              <a:gd name="T27" fmla="*/ 2147483646 h 9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7" h="998">
                <a:moveTo>
                  <a:pt x="325" y="0"/>
                </a:moveTo>
                <a:cubicBezTo>
                  <a:pt x="374" y="15"/>
                  <a:pt x="423" y="30"/>
                  <a:pt x="461" y="45"/>
                </a:cubicBezTo>
                <a:cubicBezTo>
                  <a:pt x="499" y="60"/>
                  <a:pt x="521" y="68"/>
                  <a:pt x="551" y="91"/>
                </a:cubicBezTo>
                <a:cubicBezTo>
                  <a:pt x="581" y="114"/>
                  <a:pt x="627" y="151"/>
                  <a:pt x="642" y="181"/>
                </a:cubicBezTo>
                <a:cubicBezTo>
                  <a:pt x="657" y="211"/>
                  <a:pt x="657" y="242"/>
                  <a:pt x="642" y="272"/>
                </a:cubicBezTo>
                <a:cubicBezTo>
                  <a:pt x="627" y="302"/>
                  <a:pt x="596" y="333"/>
                  <a:pt x="551" y="363"/>
                </a:cubicBezTo>
                <a:cubicBezTo>
                  <a:pt x="506" y="393"/>
                  <a:pt x="430" y="423"/>
                  <a:pt x="370" y="453"/>
                </a:cubicBezTo>
                <a:cubicBezTo>
                  <a:pt x="310" y="483"/>
                  <a:pt x="241" y="514"/>
                  <a:pt x="188" y="544"/>
                </a:cubicBezTo>
                <a:cubicBezTo>
                  <a:pt x="135" y="574"/>
                  <a:pt x="82" y="605"/>
                  <a:pt x="52" y="635"/>
                </a:cubicBezTo>
                <a:cubicBezTo>
                  <a:pt x="22" y="665"/>
                  <a:pt x="14" y="703"/>
                  <a:pt x="7" y="726"/>
                </a:cubicBezTo>
                <a:cubicBezTo>
                  <a:pt x="0" y="749"/>
                  <a:pt x="0" y="748"/>
                  <a:pt x="7" y="771"/>
                </a:cubicBezTo>
                <a:cubicBezTo>
                  <a:pt x="14" y="794"/>
                  <a:pt x="14" y="832"/>
                  <a:pt x="52" y="862"/>
                </a:cubicBezTo>
                <a:cubicBezTo>
                  <a:pt x="90" y="892"/>
                  <a:pt x="181" y="929"/>
                  <a:pt x="234" y="952"/>
                </a:cubicBezTo>
                <a:cubicBezTo>
                  <a:pt x="287" y="975"/>
                  <a:pt x="328" y="986"/>
                  <a:pt x="370" y="998"/>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0" name="Freeform 28"/>
          <p:cNvSpPr>
            <a:spLocks/>
          </p:cNvSpPr>
          <p:nvPr/>
        </p:nvSpPr>
        <p:spPr bwMode="auto">
          <a:xfrm>
            <a:off x="3790950" y="3429001"/>
            <a:ext cx="863600" cy="1235075"/>
          </a:xfrm>
          <a:custGeom>
            <a:avLst/>
            <a:gdLst>
              <a:gd name="T0" fmla="*/ 2147483646 w 741"/>
              <a:gd name="T1" fmla="*/ 2147483646 h 914"/>
              <a:gd name="T2" fmla="*/ 2147483646 w 741"/>
              <a:gd name="T3" fmla="*/ 2147483646 h 914"/>
              <a:gd name="T4" fmla="*/ 2147483646 w 741"/>
              <a:gd name="T5" fmla="*/ 2147483646 h 914"/>
              <a:gd name="T6" fmla="*/ 2147483646 w 741"/>
              <a:gd name="T7" fmla="*/ 2147483646 h 914"/>
              <a:gd name="T8" fmla="*/ 2147483646 w 741"/>
              <a:gd name="T9" fmla="*/ 2147483646 h 914"/>
              <a:gd name="T10" fmla="*/ 2147483646 w 741"/>
              <a:gd name="T11" fmla="*/ 2147483646 h 914"/>
              <a:gd name="T12" fmla="*/ 2147483646 w 741"/>
              <a:gd name="T13" fmla="*/ 2147483646 h 914"/>
              <a:gd name="T14" fmla="*/ 2147483646 w 741"/>
              <a:gd name="T15" fmla="*/ 2147483646 h 914"/>
              <a:gd name="T16" fmla="*/ 2147483646 w 741"/>
              <a:gd name="T17" fmla="*/ 2147483646 h 914"/>
              <a:gd name="T18" fmla="*/ 2147483646 w 741"/>
              <a:gd name="T19" fmla="*/ 2147483646 h 914"/>
              <a:gd name="T20" fmla="*/ 2147483646 w 741"/>
              <a:gd name="T21" fmla="*/ 2147483646 h 914"/>
              <a:gd name="T22" fmla="*/ 2147483646 w 741"/>
              <a:gd name="T23" fmla="*/ 2147483646 h 914"/>
              <a:gd name="T24" fmla="*/ 2147483646 w 741"/>
              <a:gd name="T25" fmla="*/ 2147483646 h 914"/>
              <a:gd name="T26" fmla="*/ 2147483646 w 741"/>
              <a:gd name="T27" fmla="*/ 2147483646 h 914"/>
              <a:gd name="T28" fmla="*/ 2147483646 w 741"/>
              <a:gd name="T29" fmla="*/ 2147483646 h 914"/>
              <a:gd name="T30" fmla="*/ 2147483646 w 741"/>
              <a:gd name="T31" fmla="*/ 2147483646 h 914"/>
              <a:gd name="T32" fmla="*/ 2147483646 w 741"/>
              <a:gd name="T33" fmla="*/ 2147483646 h 914"/>
              <a:gd name="T34" fmla="*/ 2147483646 w 741"/>
              <a:gd name="T35" fmla="*/ 2147483646 h 914"/>
              <a:gd name="T36" fmla="*/ 2147483646 w 741"/>
              <a:gd name="T37" fmla="*/ 2147483646 h 914"/>
              <a:gd name="T38" fmla="*/ 2147483646 w 741"/>
              <a:gd name="T39" fmla="*/ 2147483646 h 9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41" h="914">
                <a:moveTo>
                  <a:pt x="371" y="7"/>
                </a:moveTo>
                <a:cubicBezTo>
                  <a:pt x="341" y="7"/>
                  <a:pt x="311" y="7"/>
                  <a:pt x="281" y="7"/>
                </a:cubicBezTo>
                <a:cubicBezTo>
                  <a:pt x="251" y="7"/>
                  <a:pt x="220" y="0"/>
                  <a:pt x="190" y="7"/>
                </a:cubicBezTo>
                <a:cubicBezTo>
                  <a:pt x="160" y="14"/>
                  <a:pt x="122" y="37"/>
                  <a:pt x="99" y="52"/>
                </a:cubicBezTo>
                <a:cubicBezTo>
                  <a:pt x="76" y="67"/>
                  <a:pt x="69" y="82"/>
                  <a:pt x="54" y="97"/>
                </a:cubicBezTo>
                <a:cubicBezTo>
                  <a:pt x="39" y="112"/>
                  <a:pt x="16" y="128"/>
                  <a:pt x="8" y="143"/>
                </a:cubicBezTo>
                <a:cubicBezTo>
                  <a:pt x="0" y="158"/>
                  <a:pt x="8" y="173"/>
                  <a:pt x="8" y="188"/>
                </a:cubicBezTo>
                <a:cubicBezTo>
                  <a:pt x="8" y="203"/>
                  <a:pt x="0" y="219"/>
                  <a:pt x="8" y="234"/>
                </a:cubicBezTo>
                <a:cubicBezTo>
                  <a:pt x="16" y="249"/>
                  <a:pt x="31" y="256"/>
                  <a:pt x="54" y="279"/>
                </a:cubicBezTo>
                <a:cubicBezTo>
                  <a:pt x="77" y="302"/>
                  <a:pt x="107" y="347"/>
                  <a:pt x="145" y="370"/>
                </a:cubicBezTo>
                <a:cubicBezTo>
                  <a:pt x="183" y="393"/>
                  <a:pt x="236" y="400"/>
                  <a:pt x="281" y="415"/>
                </a:cubicBezTo>
                <a:cubicBezTo>
                  <a:pt x="326" y="430"/>
                  <a:pt x="364" y="445"/>
                  <a:pt x="417" y="460"/>
                </a:cubicBezTo>
                <a:cubicBezTo>
                  <a:pt x="470" y="475"/>
                  <a:pt x="553" y="491"/>
                  <a:pt x="598" y="506"/>
                </a:cubicBezTo>
                <a:cubicBezTo>
                  <a:pt x="643" y="521"/>
                  <a:pt x="666" y="536"/>
                  <a:pt x="689" y="551"/>
                </a:cubicBezTo>
                <a:cubicBezTo>
                  <a:pt x="712" y="566"/>
                  <a:pt x="727" y="581"/>
                  <a:pt x="734" y="596"/>
                </a:cubicBezTo>
                <a:cubicBezTo>
                  <a:pt x="741" y="611"/>
                  <a:pt x="741" y="619"/>
                  <a:pt x="734" y="642"/>
                </a:cubicBezTo>
                <a:cubicBezTo>
                  <a:pt x="727" y="665"/>
                  <a:pt x="712" y="702"/>
                  <a:pt x="689" y="732"/>
                </a:cubicBezTo>
                <a:cubicBezTo>
                  <a:pt x="666" y="762"/>
                  <a:pt x="636" y="800"/>
                  <a:pt x="598" y="823"/>
                </a:cubicBezTo>
                <a:cubicBezTo>
                  <a:pt x="560" y="846"/>
                  <a:pt x="500" y="854"/>
                  <a:pt x="462" y="869"/>
                </a:cubicBezTo>
                <a:cubicBezTo>
                  <a:pt x="424" y="884"/>
                  <a:pt x="397" y="899"/>
                  <a:pt x="371" y="914"/>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1" name="Freeform 29"/>
          <p:cNvSpPr>
            <a:spLocks/>
          </p:cNvSpPr>
          <p:nvPr/>
        </p:nvSpPr>
        <p:spPr bwMode="auto">
          <a:xfrm>
            <a:off x="2782888" y="2493963"/>
            <a:ext cx="5903912" cy="2844800"/>
          </a:xfrm>
          <a:custGeom>
            <a:avLst/>
            <a:gdLst>
              <a:gd name="T0" fmla="*/ 0 w 3719"/>
              <a:gd name="T1" fmla="*/ 2147483646 h 1792"/>
              <a:gd name="T2" fmla="*/ 2147483646 w 3719"/>
              <a:gd name="T3" fmla="*/ 2147483646 h 1792"/>
              <a:gd name="T4" fmla="*/ 2147483646 w 3719"/>
              <a:gd name="T5" fmla="*/ 2147483646 h 1792"/>
              <a:gd name="T6" fmla="*/ 2147483646 w 3719"/>
              <a:gd name="T7" fmla="*/ 2147483646 h 1792"/>
              <a:gd name="T8" fmla="*/ 2147483646 w 3719"/>
              <a:gd name="T9" fmla="*/ 2147483646 h 1792"/>
              <a:gd name="T10" fmla="*/ 2147483646 w 3719"/>
              <a:gd name="T11" fmla="*/ 2147483646 h 1792"/>
              <a:gd name="T12" fmla="*/ 2147483646 w 3719"/>
              <a:gd name="T13" fmla="*/ 2147483646 h 1792"/>
              <a:gd name="T14" fmla="*/ 2147483646 w 3719"/>
              <a:gd name="T15" fmla="*/ 2147483646 h 1792"/>
              <a:gd name="T16" fmla="*/ 2147483646 w 3719"/>
              <a:gd name="T17" fmla="*/ 2147483646 h 1792"/>
              <a:gd name="T18" fmla="*/ 2147483646 w 3719"/>
              <a:gd name="T19" fmla="*/ 2147483646 h 1792"/>
              <a:gd name="T20" fmla="*/ 2147483646 w 3719"/>
              <a:gd name="T21" fmla="*/ 2147483646 h 1792"/>
              <a:gd name="T22" fmla="*/ 2147483646 w 3719"/>
              <a:gd name="T23" fmla="*/ 2147483646 h 1792"/>
              <a:gd name="T24" fmla="*/ 2147483646 w 3719"/>
              <a:gd name="T25" fmla="*/ 2147483646 h 1792"/>
              <a:gd name="T26" fmla="*/ 2147483646 w 3719"/>
              <a:gd name="T27" fmla="*/ 2147483646 h 1792"/>
              <a:gd name="T28" fmla="*/ 2147483646 w 3719"/>
              <a:gd name="T29" fmla="*/ 2147483646 h 1792"/>
              <a:gd name="T30" fmla="*/ 2147483646 w 3719"/>
              <a:gd name="T31" fmla="*/ 2147483646 h 17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719" h="1792">
                <a:moveTo>
                  <a:pt x="0" y="476"/>
                </a:moveTo>
                <a:cubicBezTo>
                  <a:pt x="7" y="468"/>
                  <a:pt x="15" y="461"/>
                  <a:pt x="45" y="431"/>
                </a:cubicBezTo>
                <a:cubicBezTo>
                  <a:pt x="75" y="401"/>
                  <a:pt x="128" y="340"/>
                  <a:pt x="181" y="295"/>
                </a:cubicBezTo>
                <a:cubicBezTo>
                  <a:pt x="234" y="250"/>
                  <a:pt x="309" y="189"/>
                  <a:pt x="362" y="159"/>
                </a:cubicBezTo>
                <a:cubicBezTo>
                  <a:pt x="415" y="129"/>
                  <a:pt x="431" y="136"/>
                  <a:pt x="499" y="113"/>
                </a:cubicBezTo>
                <a:cubicBezTo>
                  <a:pt x="567" y="90"/>
                  <a:pt x="688" y="38"/>
                  <a:pt x="771" y="23"/>
                </a:cubicBezTo>
                <a:cubicBezTo>
                  <a:pt x="854" y="8"/>
                  <a:pt x="906" y="0"/>
                  <a:pt x="997" y="23"/>
                </a:cubicBezTo>
                <a:cubicBezTo>
                  <a:pt x="1088" y="46"/>
                  <a:pt x="1217" y="99"/>
                  <a:pt x="1315" y="159"/>
                </a:cubicBezTo>
                <a:cubicBezTo>
                  <a:pt x="1413" y="219"/>
                  <a:pt x="1496" y="302"/>
                  <a:pt x="1587" y="385"/>
                </a:cubicBezTo>
                <a:cubicBezTo>
                  <a:pt x="1678" y="468"/>
                  <a:pt x="1776" y="575"/>
                  <a:pt x="1859" y="658"/>
                </a:cubicBezTo>
                <a:cubicBezTo>
                  <a:pt x="1942" y="741"/>
                  <a:pt x="2003" y="801"/>
                  <a:pt x="2086" y="884"/>
                </a:cubicBezTo>
                <a:cubicBezTo>
                  <a:pt x="2169" y="967"/>
                  <a:pt x="2260" y="1066"/>
                  <a:pt x="2358" y="1157"/>
                </a:cubicBezTo>
                <a:cubicBezTo>
                  <a:pt x="2456" y="1248"/>
                  <a:pt x="2570" y="1354"/>
                  <a:pt x="2676" y="1429"/>
                </a:cubicBezTo>
                <a:cubicBezTo>
                  <a:pt x="2782" y="1504"/>
                  <a:pt x="2887" y="1565"/>
                  <a:pt x="2993" y="1610"/>
                </a:cubicBezTo>
                <a:cubicBezTo>
                  <a:pt x="3099" y="1655"/>
                  <a:pt x="3190" y="1671"/>
                  <a:pt x="3311" y="1701"/>
                </a:cubicBezTo>
                <a:cubicBezTo>
                  <a:pt x="3432" y="1731"/>
                  <a:pt x="3575" y="1761"/>
                  <a:pt x="3719" y="1792"/>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2" name="Oval 30"/>
          <p:cNvSpPr>
            <a:spLocks noChangeArrowheads="1"/>
          </p:cNvSpPr>
          <p:nvPr/>
        </p:nvSpPr>
        <p:spPr bwMode="auto">
          <a:xfrm>
            <a:off x="3575051" y="1989138"/>
            <a:ext cx="1223963" cy="1079500"/>
          </a:xfrm>
          <a:prstGeom prst="ellipse">
            <a:avLst/>
          </a:pr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9183" name="Line 31"/>
          <p:cNvSpPr>
            <a:spLocks noChangeShapeType="1"/>
          </p:cNvSpPr>
          <p:nvPr/>
        </p:nvSpPr>
        <p:spPr bwMode="auto">
          <a:xfrm flipV="1">
            <a:off x="4656138" y="1916114"/>
            <a:ext cx="863600" cy="288925"/>
          </a:xfrm>
          <a:prstGeom prst="line">
            <a:avLst/>
          </a:prstGeom>
          <a:noFill/>
          <a:ln w="952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4" name="Line 32"/>
          <p:cNvSpPr>
            <a:spLocks noChangeShapeType="1"/>
          </p:cNvSpPr>
          <p:nvPr/>
        </p:nvSpPr>
        <p:spPr bwMode="auto">
          <a:xfrm>
            <a:off x="4727576" y="4365625"/>
            <a:ext cx="576263" cy="5032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Text Box 33"/>
          <p:cNvSpPr txBox="1">
            <a:spLocks noChangeArrowheads="1"/>
          </p:cNvSpPr>
          <p:nvPr/>
        </p:nvSpPr>
        <p:spPr bwMode="auto">
          <a:xfrm>
            <a:off x="4800600" y="4005264"/>
            <a:ext cx="5905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相位</a:t>
            </a:r>
          </a:p>
          <a:p>
            <a:pPr>
              <a:spcBef>
                <a:spcPct val="0"/>
              </a:spcBef>
              <a:buFontTx/>
              <a:buNone/>
            </a:pPr>
            <a:r>
              <a:rPr lang="zh-CN" altLang="en-US" sz="1600" b="1">
                <a:ea typeface="华文中宋" pitchFamily="2" charset="-122"/>
              </a:rPr>
              <a:t>变化</a:t>
            </a:r>
          </a:p>
        </p:txBody>
      </p:sp>
      <p:sp>
        <p:nvSpPr>
          <p:cNvPr id="49186" name="Freeform 34"/>
          <p:cNvSpPr>
            <a:spLocks/>
          </p:cNvSpPr>
          <p:nvPr/>
        </p:nvSpPr>
        <p:spPr bwMode="auto">
          <a:xfrm>
            <a:off x="3575050" y="2492376"/>
            <a:ext cx="1728788" cy="144463"/>
          </a:xfrm>
          <a:custGeom>
            <a:avLst/>
            <a:gdLst>
              <a:gd name="T0" fmla="*/ 0 w 590"/>
              <a:gd name="T1" fmla="*/ 0 h 91"/>
              <a:gd name="T2" fmla="*/ 2147483646 w 590"/>
              <a:gd name="T3" fmla="*/ 2147483646 h 91"/>
              <a:gd name="T4" fmla="*/ 2147483646 w 590"/>
              <a:gd name="T5" fmla="*/ 0 h 91"/>
              <a:gd name="T6" fmla="*/ 2147483646 w 590"/>
              <a:gd name="T7" fmla="*/ 2147483646 h 91"/>
              <a:gd name="T8" fmla="*/ 2147483646 w 590"/>
              <a:gd name="T9" fmla="*/ 0 h 91"/>
              <a:gd name="T10" fmla="*/ 2147483646 w 590"/>
              <a:gd name="T11" fmla="*/ 2147483646 h 91"/>
              <a:gd name="T12" fmla="*/ 2147483646 w 590"/>
              <a:gd name="T13" fmla="*/ 0 h 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0" h="91">
                <a:moveTo>
                  <a:pt x="0" y="0"/>
                </a:moveTo>
                <a:cubicBezTo>
                  <a:pt x="30" y="45"/>
                  <a:pt x="61" y="91"/>
                  <a:pt x="91" y="91"/>
                </a:cubicBezTo>
                <a:cubicBezTo>
                  <a:pt x="121" y="91"/>
                  <a:pt x="152" y="0"/>
                  <a:pt x="182" y="0"/>
                </a:cubicBezTo>
                <a:cubicBezTo>
                  <a:pt x="212" y="0"/>
                  <a:pt x="234" y="91"/>
                  <a:pt x="272" y="91"/>
                </a:cubicBezTo>
                <a:cubicBezTo>
                  <a:pt x="310" y="91"/>
                  <a:pt x="370" y="0"/>
                  <a:pt x="408" y="0"/>
                </a:cubicBezTo>
                <a:cubicBezTo>
                  <a:pt x="446" y="0"/>
                  <a:pt x="469" y="91"/>
                  <a:pt x="499" y="91"/>
                </a:cubicBezTo>
                <a:cubicBezTo>
                  <a:pt x="529" y="91"/>
                  <a:pt x="575" y="15"/>
                  <a:pt x="590" y="0"/>
                </a:cubicBezTo>
              </a:path>
            </a:pathLst>
          </a:cu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7" name="Text Box 35"/>
          <p:cNvSpPr txBox="1">
            <a:spLocks noChangeArrowheads="1"/>
          </p:cNvSpPr>
          <p:nvPr/>
        </p:nvSpPr>
        <p:spPr bwMode="auto">
          <a:xfrm>
            <a:off x="5591175" y="27813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电流输出</a:t>
            </a:r>
            <a:endParaRPr lang="en-US" altLang="zh-CN" sz="1600" b="1">
              <a:ea typeface="华文中宋" pitchFamily="2" charset="-122"/>
            </a:endParaRPr>
          </a:p>
        </p:txBody>
      </p:sp>
      <p:sp>
        <p:nvSpPr>
          <p:cNvPr id="49188" name="Line 36"/>
          <p:cNvSpPr>
            <a:spLocks noChangeShapeType="1"/>
          </p:cNvSpPr>
          <p:nvPr/>
        </p:nvSpPr>
        <p:spPr bwMode="auto">
          <a:xfrm flipH="1" flipV="1">
            <a:off x="5375276" y="2708276"/>
            <a:ext cx="28892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Line 37"/>
          <p:cNvSpPr>
            <a:spLocks noChangeShapeType="1"/>
          </p:cNvSpPr>
          <p:nvPr/>
        </p:nvSpPr>
        <p:spPr bwMode="auto">
          <a:xfrm>
            <a:off x="6600825" y="2997201"/>
            <a:ext cx="215900"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0" name="Text Box 38"/>
          <p:cNvSpPr txBox="1">
            <a:spLocks noChangeArrowheads="1"/>
          </p:cNvSpPr>
          <p:nvPr/>
        </p:nvSpPr>
        <p:spPr bwMode="auto">
          <a:xfrm>
            <a:off x="4059238" y="56086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0</a:t>
            </a:r>
          </a:p>
        </p:txBody>
      </p:sp>
      <p:sp>
        <p:nvSpPr>
          <p:cNvPr id="49191" name="Text Box 39"/>
          <p:cNvSpPr txBox="1">
            <a:spLocks noChangeArrowheads="1"/>
          </p:cNvSpPr>
          <p:nvPr/>
        </p:nvSpPr>
        <p:spPr bwMode="auto">
          <a:xfrm>
            <a:off x="5664200" y="558958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90</a:t>
            </a:r>
          </a:p>
        </p:txBody>
      </p:sp>
      <p:sp>
        <p:nvSpPr>
          <p:cNvPr id="49192" name="Text Box 40"/>
          <p:cNvSpPr txBox="1">
            <a:spLocks noChangeArrowheads="1"/>
          </p:cNvSpPr>
          <p:nvPr/>
        </p:nvSpPr>
        <p:spPr bwMode="auto">
          <a:xfrm>
            <a:off x="5087938" y="6092826"/>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ea typeface="华文中宋" pitchFamily="2" charset="-122"/>
              </a:rPr>
              <a:t>光纤零差检测</a:t>
            </a:r>
            <a:endParaRPr lang="en-US" altLang="zh-CN" sz="1800" b="1">
              <a:ea typeface="华文中宋" pitchFamily="2" charset="-122"/>
            </a:endParaRPr>
          </a:p>
        </p:txBody>
      </p:sp>
      <p:sp>
        <p:nvSpPr>
          <p:cNvPr id="49193" name="Text Box 41"/>
          <p:cNvSpPr txBox="1">
            <a:spLocks noChangeArrowheads="1"/>
          </p:cNvSpPr>
          <p:nvPr/>
        </p:nvSpPr>
        <p:spPr bwMode="auto">
          <a:xfrm>
            <a:off x="3340100" y="3187700"/>
            <a:ext cx="38735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光</a:t>
            </a:r>
          </a:p>
          <a:p>
            <a:pPr>
              <a:spcBef>
                <a:spcPct val="0"/>
              </a:spcBef>
              <a:buFontTx/>
              <a:buNone/>
            </a:pPr>
            <a:r>
              <a:rPr lang="zh-CN" altLang="en-US" sz="1600" b="1">
                <a:ea typeface="华文中宋" pitchFamily="2" charset="-122"/>
              </a:rPr>
              <a:t>电</a:t>
            </a:r>
          </a:p>
          <a:p>
            <a:pPr>
              <a:spcBef>
                <a:spcPct val="0"/>
              </a:spcBef>
              <a:buFontTx/>
              <a:buNone/>
            </a:pPr>
            <a:r>
              <a:rPr lang="zh-CN" altLang="en-US" sz="1600" b="1">
                <a:ea typeface="华文中宋" pitchFamily="2" charset="-122"/>
              </a:rPr>
              <a:t>二</a:t>
            </a:r>
          </a:p>
          <a:p>
            <a:pPr>
              <a:spcBef>
                <a:spcPct val="0"/>
              </a:spcBef>
              <a:buFontTx/>
              <a:buNone/>
            </a:pPr>
            <a:r>
              <a:rPr lang="zh-CN" altLang="en-US" sz="1600" b="1">
                <a:ea typeface="华文中宋" pitchFamily="2" charset="-122"/>
              </a:rPr>
              <a:t>极</a:t>
            </a:r>
          </a:p>
          <a:p>
            <a:pPr>
              <a:spcBef>
                <a:spcPct val="0"/>
              </a:spcBef>
              <a:buFontTx/>
              <a:buNone/>
            </a:pPr>
            <a:r>
              <a:rPr lang="zh-CN" altLang="en-US" sz="1600" b="1">
                <a:ea typeface="华文中宋" pitchFamily="2" charset="-122"/>
              </a:rPr>
              <a:t>管</a:t>
            </a:r>
          </a:p>
          <a:p>
            <a:pPr>
              <a:spcBef>
                <a:spcPct val="0"/>
              </a:spcBef>
              <a:buFontTx/>
              <a:buNone/>
            </a:pPr>
            <a:r>
              <a:rPr lang="zh-CN" altLang="en-US" sz="1600" b="1">
                <a:ea typeface="华文中宋" pitchFamily="2" charset="-122"/>
              </a:rPr>
              <a:t>电</a:t>
            </a:r>
          </a:p>
          <a:p>
            <a:pPr>
              <a:spcBef>
                <a:spcPct val="0"/>
              </a:spcBef>
              <a:buFontTx/>
              <a:buNone/>
            </a:pPr>
            <a:r>
              <a:rPr lang="zh-CN" altLang="en-US" sz="1600" b="1">
                <a:ea typeface="华文中宋" pitchFamily="2" charset="-122"/>
              </a:rPr>
              <a:t>流</a:t>
            </a:r>
          </a:p>
        </p:txBody>
      </p:sp>
      <p:sp>
        <p:nvSpPr>
          <p:cNvPr id="49194" name="Oval 42"/>
          <p:cNvSpPr>
            <a:spLocks noChangeArrowheads="1"/>
          </p:cNvSpPr>
          <p:nvPr/>
        </p:nvSpPr>
        <p:spPr bwMode="auto">
          <a:xfrm>
            <a:off x="5448301" y="0"/>
            <a:ext cx="4968875" cy="306863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9195" name="Text Box 43"/>
          <p:cNvSpPr txBox="1">
            <a:spLocks noChangeArrowheads="1"/>
          </p:cNvSpPr>
          <p:nvPr/>
        </p:nvSpPr>
        <p:spPr bwMode="auto">
          <a:xfrm>
            <a:off x="1755775" y="1362076"/>
            <a:ext cx="361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在零度偏置时，电流</a:t>
            </a:r>
            <a:r>
              <a:rPr lang="zh-CN" altLang="en-US" sz="1800" b="1">
                <a:solidFill>
                  <a:srgbClr val="0000CC"/>
                </a:solidFill>
                <a:ea typeface="华文中宋" pitchFamily="2" charset="-122"/>
              </a:rPr>
              <a:t>小</a:t>
            </a:r>
            <a:r>
              <a:rPr lang="zh-CN" altLang="en-US" sz="1800" b="1">
                <a:solidFill>
                  <a:srgbClr val="FF0000"/>
                </a:solidFill>
                <a:ea typeface="华文中宋" pitchFamily="2" charset="-122"/>
              </a:rPr>
              <a:t>且输出</a:t>
            </a:r>
            <a:r>
              <a:rPr lang="zh-CN" altLang="en-US" sz="1800" b="1">
                <a:solidFill>
                  <a:srgbClr val="0000CC"/>
                </a:solidFill>
                <a:ea typeface="华文中宋" pitchFamily="2" charset="-122"/>
              </a:rPr>
              <a:t>倍频</a:t>
            </a:r>
            <a:endParaRPr lang="en-US" altLang="zh-CN" sz="1800" b="1">
              <a:solidFill>
                <a:srgbClr val="0000CC"/>
              </a:solidFill>
              <a:ea typeface="华文中宋" pitchFamily="2" charset="-122"/>
            </a:endParaRPr>
          </a:p>
        </p:txBody>
      </p:sp>
      <p:sp>
        <p:nvSpPr>
          <p:cNvPr id="49196" name="Text Box 44"/>
          <p:cNvSpPr txBox="1">
            <a:spLocks noChangeArrowheads="1"/>
          </p:cNvSpPr>
          <p:nvPr/>
        </p:nvSpPr>
        <p:spPr bwMode="auto">
          <a:xfrm>
            <a:off x="6672263" y="4221163"/>
            <a:ext cx="363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在</a:t>
            </a:r>
            <a:r>
              <a:rPr lang="en-US" altLang="zh-CN" sz="1800" b="1">
                <a:solidFill>
                  <a:srgbClr val="FF0000"/>
                </a:solidFill>
                <a:ea typeface="华文中宋" pitchFamily="2" charset="-122"/>
              </a:rPr>
              <a:t>90</a:t>
            </a:r>
            <a:r>
              <a:rPr lang="zh-CN" altLang="en-US" sz="1800" b="1">
                <a:solidFill>
                  <a:srgbClr val="FF0000"/>
                </a:solidFill>
                <a:ea typeface="华文中宋" pitchFamily="2" charset="-122"/>
              </a:rPr>
              <a:t>度偏置时，电流</a:t>
            </a:r>
            <a:r>
              <a:rPr lang="zh-CN" altLang="en-US" sz="1800" b="1">
                <a:solidFill>
                  <a:srgbClr val="0000CC"/>
                </a:solidFill>
                <a:ea typeface="华文中宋" pitchFamily="2" charset="-122"/>
              </a:rPr>
              <a:t>大</a:t>
            </a:r>
            <a:r>
              <a:rPr lang="zh-CN" altLang="en-US" sz="1800" b="1">
                <a:solidFill>
                  <a:srgbClr val="FF0000"/>
                </a:solidFill>
                <a:ea typeface="华文中宋" pitchFamily="2" charset="-122"/>
              </a:rPr>
              <a:t>且输出</a:t>
            </a:r>
            <a:r>
              <a:rPr lang="zh-CN" altLang="en-US" sz="1800" b="1">
                <a:solidFill>
                  <a:srgbClr val="0000CC"/>
                </a:solidFill>
                <a:ea typeface="华文中宋" pitchFamily="2" charset="-122"/>
              </a:rPr>
              <a:t>同频</a:t>
            </a:r>
            <a:endParaRPr lang="en-US" altLang="zh-CN" sz="1800" b="1">
              <a:solidFill>
                <a:srgbClr val="0000CC"/>
              </a:solidFill>
              <a:ea typeface="华文中宋" pitchFamily="2" charset="-122"/>
            </a:endParaRPr>
          </a:p>
        </p:txBody>
      </p:sp>
    </p:spTree>
    <p:extLst>
      <p:ext uri="{BB962C8B-B14F-4D97-AF65-F5344CB8AC3E}">
        <p14:creationId xmlns:p14="http://schemas.microsoft.com/office/powerpoint/2010/main" val="6683191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4"/>
          <p:cNvSpPr>
            <a:spLocks noChangeArrowheads="1"/>
          </p:cNvSpPr>
          <p:nvPr/>
        </p:nvSpPr>
        <p:spPr bwMode="auto">
          <a:xfrm>
            <a:off x="5735638" y="1916113"/>
            <a:ext cx="576262"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1" name="AutoShape 5"/>
          <p:cNvSpPr>
            <a:spLocks noChangeArrowheads="1"/>
          </p:cNvSpPr>
          <p:nvPr/>
        </p:nvSpPr>
        <p:spPr bwMode="auto">
          <a:xfrm rot="10800000">
            <a:off x="4079876" y="1"/>
            <a:ext cx="576263"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2" name="AutoShape 6"/>
          <p:cNvSpPr>
            <a:spLocks noChangeArrowheads="1"/>
          </p:cNvSpPr>
          <p:nvPr/>
        </p:nvSpPr>
        <p:spPr bwMode="auto">
          <a:xfrm>
            <a:off x="4079876" y="1916113"/>
            <a:ext cx="576263"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AutoShape 7"/>
          <p:cNvSpPr>
            <a:spLocks noChangeArrowheads="1"/>
          </p:cNvSpPr>
          <p:nvPr/>
        </p:nvSpPr>
        <p:spPr bwMode="auto">
          <a:xfrm rot="10800000">
            <a:off x="5735638" y="1"/>
            <a:ext cx="576262"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 name="Oval 9"/>
          <p:cNvSpPr>
            <a:spLocks noChangeArrowheads="1"/>
          </p:cNvSpPr>
          <p:nvPr/>
        </p:nvSpPr>
        <p:spPr bwMode="auto">
          <a:xfrm>
            <a:off x="4800601" y="1700214"/>
            <a:ext cx="142875" cy="1936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5" name="Oval 11"/>
          <p:cNvSpPr>
            <a:spLocks noChangeArrowheads="1"/>
          </p:cNvSpPr>
          <p:nvPr/>
        </p:nvSpPr>
        <p:spPr bwMode="auto">
          <a:xfrm>
            <a:off x="4727576" y="17002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6" name="Oval 12"/>
          <p:cNvSpPr>
            <a:spLocks noChangeArrowheads="1"/>
          </p:cNvSpPr>
          <p:nvPr/>
        </p:nvSpPr>
        <p:spPr bwMode="auto">
          <a:xfrm>
            <a:off x="4872038" y="1700213"/>
            <a:ext cx="144462"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7" name="Line 13"/>
          <p:cNvSpPr>
            <a:spLocks noChangeShapeType="1"/>
          </p:cNvSpPr>
          <p:nvPr/>
        </p:nvSpPr>
        <p:spPr bwMode="auto">
          <a:xfrm>
            <a:off x="4511676" y="1700213"/>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8" name="Rectangle 14"/>
          <p:cNvSpPr>
            <a:spLocks noChangeArrowheads="1"/>
          </p:cNvSpPr>
          <p:nvPr/>
        </p:nvSpPr>
        <p:spPr bwMode="auto">
          <a:xfrm>
            <a:off x="4440238" y="836613"/>
            <a:ext cx="7921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振荡器</a:t>
            </a:r>
          </a:p>
        </p:txBody>
      </p:sp>
      <p:sp>
        <p:nvSpPr>
          <p:cNvPr id="48139" name="Line 15"/>
          <p:cNvSpPr>
            <a:spLocks noChangeShapeType="1"/>
          </p:cNvSpPr>
          <p:nvPr/>
        </p:nvSpPr>
        <p:spPr bwMode="auto">
          <a:xfrm>
            <a:off x="4800600" y="1268413"/>
            <a:ext cx="0" cy="431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0" name="Line 16"/>
          <p:cNvSpPr>
            <a:spLocks noChangeShapeType="1"/>
          </p:cNvSpPr>
          <p:nvPr/>
        </p:nvSpPr>
        <p:spPr bwMode="auto">
          <a:xfrm>
            <a:off x="4511676" y="2060575"/>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1" name="Oval 17"/>
          <p:cNvSpPr>
            <a:spLocks noChangeArrowheads="1"/>
          </p:cNvSpPr>
          <p:nvPr/>
        </p:nvSpPr>
        <p:spPr bwMode="auto">
          <a:xfrm>
            <a:off x="5016500" y="2133600"/>
            <a:ext cx="215900" cy="215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42" name="Oval 18"/>
          <p:cNvSpPr>
            <a:spLocks noChangeArrowheads="1"/>
          </p:cNvSpPr>
          <p:nvPr/>
        </p:nvSpPr>
        <p:spPr bwMode="auto">
          <a:xfrm>
            <a:off x="4943476" y="2060576"/>
            <a:ext cx="360363" cy="36036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43" name="Line 19"/>
          <p:cNvSpPr>
            <a:spLocks noChangeShapeType="1"/>
          </p:cNvSpPr>
          <p:nvPr/>
        </p:nvSpPr>
        <p:spPr bwMode="auto">
          <a:xfrm>
            <a:off x="3648076" y="17002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4" name="Rectangle 20"/>
          <p:cNvSpPr>
            <a:spLocks noChangeArrowheads="1"/>
          </p:cNvSpPr>
          <p:nvPr/>
        </p:nvSpPr>
        <p:spPr bwMode="auto">
          <a:xfrm>
            <a:off x="2424113" y="1412875"/>
            <a:ext cx="12239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激光器</a:t>
            </a:r>
          </a:p>
        </p:txBody>
      </p:sp>
      <p:sp>
        <p:nvSpPr>
          <p:cNvPr id="48145" name="Rectangle 21"/>
          <p:cNvSpPr>
            <a:spLocks noChangeArrowheads="1"/>
          </p:cNvSpPr>
          <p:nvPr/>
        </p:nvSpPr>
        <p:spPr bwMode="auto">
          <a:xfrm>
            <a:off x="6456364" y="1484314"/>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D1</a:t>
            </a:r>
          </a:p>
        </p:txBody>
      </p:sp>
      <p:sp>
        <p:nvSpPr>
          <p:cNvPr id="48146" name="Rectangle 22"/>
          <p:cNvSpPr>
            <a:spLocks noChangeArrowheads="1"/>
          </p:cNvSpPr>
          <p:nvPr/>
        </p:nvSpPr>
        <p:spPr bwMode="auto">
          <a:xfrm>
            <a:off x="6456364" y="1989139"/>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D2</a:t>
            </a:r>
          </a:p>
        </p:txBody>
      </p:sp>
      <p:sp>
        <p:nvSpPr>
          <p:cNvPr id="48147" name="Line 23"/>
          <p:cNvSpPr>
            <a:spLocks noChangeShapeType="1"/>
          </p:cNvSpPr>
          <p:nvPr/>
        </p:nvSpPr>
        <p:spPr bwMode="auto">
          <a:xfrm>
            <a:off x="6167439" y="17002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8" name="Line 24"/>
          <p:cNvSpPr>
            <a:spLocks noChangeShapeType="1"/>
          </p:cNvSpPr>
          <p:nvPr/>
        </p:nvSpPr>
        <p:spPr bwMode="auto">
          <a:xfrm>
            <a:off x="6167439" y="206057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9" name="Line 25"/>
          <p:cNvSpPr>
            <a:spLocks noChangeShapeType="1"/>
          </p:cNvSpPr>
          <p:nvPr/>
        </p:nvSpPr>
        <p:spPr bwMode="auto">
          <a:xfrm>
            <a:off x="6743700" y="1700213"/>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0" name="Rectangle 26"/>
          <p:cNvSpPr>
            <a:spLocks noChangeArrowheads="1"/>
          </p:cNvSpPr>
          <p:nvPr/>
        </p:nvSpPr>
        <p:spPr bwMode="auto">
          <a:xfrm>
            <a:off x="7175501" y="148431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差分放大器</a:t>
            </a:r>
            <a:endParaRPr lang="en-US" altLang="zh-CN" sz="1800" b="1">
              <a:ea typeface="华文中宋" pitchFamily="2" charset="-122"/>
            </a:endParaRPr>
          </a:p>
        </p:txBody>
      </p:sp>
      <p:sp>
        <p:nvSpPr>
          <p:cNvPr id="48151" name="Rectangle 27"/>
          <p:cNvSpPr>
            <a:spLocks noChangeArrowheads="1"/>
          </p:cNvSpPr>
          <p:nvPr/>
        </p:nvSpPr>
        <p:spPr bwMode="auto">
          <a:xfrm>
            <a:off x="7175501" y="2492376"/>
            <a:ext cx="11525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积分放大器</a:t>
            </a:r>
            <a:endParaRPr lang="en-US" altLang="zh-CN" sz="1800" b="1">
              <a:ea typeface="华文中宋" pitchFamily="2" charset="-122"/>
            </a:endParaRPr>
          </a:p>
        </p:txBody>
      </p:sp>
      <p:sp>
        <p:nvSpPr>
          <p:cNvPr id="48152" name="Line 28"/>
          <p:cNvSpPr>
            <a:spLocks noChangeShapeType="1"/>
          </p:cNvSpPr>
          <p:nvPr/>
        </p:nvSpPr>
        <p:spPr bwMode="auto">
          <a:xfrm>
            <a:off x="6743701" y="2060575"/>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3" name="Line 29"/>
          <p:cNvSpPr>
            <a:spLocks noChangeShapeType="1"/>
          </p:cNvSpPr>
          <p:nvPr/>
        </p:nvSpPr>
        <p:spPr bwMode="auto">
          <a:xfrm flipV="1">
            <a:off x="7319963" y="1844675"/>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4" name="Line 30"/>
          <p:cNvSpPr>
            <a:spLocks noChangeShapeType="1"/>
          </p:cNvSpPr>
          <p:nvPr/>
        </p:nvSpPr>
        <p:spPr bwMode="auto">
          <a:xfrm>
            <a:off x="7680325" y="1844675"/>
            <a:ext cx="0" cy="647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5" name="Rectangle 32"/>
          <p:cNvSpPr>
            <a:spLocks noChangeArrowheads="1"/>
          </p:cNvSpPr>
          <p:nvPr/>
        </p:nvSpPr>
        <p:spPr bwMode="auto">
          <a:xfrm>
            <a:off x="4583114" y="2852738"/>
            <a:ext cx="1296987"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反馈控制器</a:t>
            </a:r>
          </a:p>
        </p:txBody>
      </p:sp>
      <p:sp>
        <p:nvSpPr>
          <p:cNvPr id="48156" name="Line 35"/>
          <p:cNvSpPr>
            <a:spLocks noChangeShapeType="1"/>
          </p:cNvSpPr>
          <p:nvPr/>
        </p:nvSpPr>
        <p:spPr bwMode="auto">
          <a:xfrm>
            <a:off x="5591175" y="26368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7" name="Line 36"/>
          <p:cNvSpPr>
            <a:spLocks noChangeShapeType="1"/>
          </p:cNvSpPr>
          <p:nvPr/>
        </p:nvSpPr>
        <p:spPr bwMode="auto">
          <a:xfrm>
            <a:off x="5591176" y="2636838"/>
            <a:ext cx="1584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8" name="Line 37"/>
          <p:cNvSpPr>
            <a:spLocks noChangeShapeType="1"/>
          </p:cNvSpPr>
          <p:nvPr/>
        </p:nvSpPr>
        <p:spPr bwMode="auto">
          <a:xfrm flipV="1">
            <a:off x="5159375" y="2420938"/>
            <a:ext cx="0"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9" name="Rectangle 38"/>
          <p:cNvSpPr>
            <a:spLocks noChangeArrowheads="1"/>
          </p:cNvSpPr>
          <p:nvPr/>
        </p:nvSpPr>
        <p:spPr bwMode="auto">
          <a:xfrm>
            <a:off x="4656139" y="3716338"/>
            <a:ext cx="1296987"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整形电路</a:t>
            </a:r>
          </a:p>
        </p:txBody>
      </p:sp>
      <p:sp>
        <p:nvSpPr>
          <p:cNvPr id="48160" name="Rectangle 39"/>
          <p:cNvSpPr>
            <a:spLocks noChangeArrowheads="1"/>
          </p:cNvSpPr>
          <p:nvPr/>
        </p:nvSpPr>
        <p:spPr bwMode="auto">
          <a:xfrm>
            <a:off x="7175501" y="31416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带通滤波</a:t>
            </a:r>
            <a:endParaRPr lang="en-US" altLang="zh-CN" sz="1800" b="1">
              <a:ea typeface="华文中宋" pitchFamily="2" charset="-122"/>
            </a:endParaRPr>
          </a:p>
        </p:txBody>
      </p:sp>
      <p:sp>
        <p:nvSpPr>
          <p:cNvPr id="48161" name="Rectangle 40"/>
          <p:cNvSpPr>
            <a:spLocks noChangeArrowheads="1"/>
          </p:cNvSpPr>
          <p:nvPr/>
        </p:nvSpPr>
        <p:spPr bwMode="auto">
          <a:xfrm>
            <a:off x="7175501" y="3716338"/>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锁相放大</a:t>
            </a:r>
            <a:endParaRPr lang="en-US" altLang="zh-CN" sz="1800" b="1">
              <a:ea typeface="华文中宋" pitchFamily="2" charset="-122"/>
            </a:endParaRPr>
          </a:p>
        </p:txBody>
      </p:sp>
      <p:sp>
        <p:nvSpPr>
          <p:cNvPr id="48162" name="Rectangle 41"/>
          <p:cNvSpPr>
            <a:spLocks noChangeArrowheads="1"/>
          </p:cNvSpPr>
          <p:nvPr/>
        </p:nvSpPr>
        <p:spPr bwMode="auto">
          <a:xfrm>
            <a:off x="7175501" y="44370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单片机</a:t>
            </a:r>
          </a:p>
        </p:txBody>
      </p:sp>
      <p:sp>
        <p:nvSpPr>
          <p:cNvPr id="48163" name="Rectangle 42"/>
          <p:cNvSpPr>
            <a:spLocks noChangeArrowheads="1"/>
          </p:cNvSpPr>
          <p:nvPr/>
        </p:nvSpPr>
        <p:spPr bwMode="auto">
          <a:xfrm>
            <a:off x="4656139" y="4437063"/>
            <a:ext cx="13684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显示器</a:t>
            </a:r>
          </a:p>
        </p:txBody>
      </p:sp>
      <p:sp>
        <p:nvSpPr>
          <p:cNvPr id="48164" name="Line 43"/>
          <p:cNvSpPr>
            <a:spLocks noChangeShapeType="1"/>
          </p:cNvSpPr>
          <p:nvPr/>
        </p:nvSpPr>
        <p:spPr bwMode="auto">
          <a:xfrm>
            <a:off x="7680325" y="2852739"/>
            <a:ext cx="0" cy="288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5" name="Line 44"/>
          <p:cNvSpPr>
            <a:spLocks noChangeShapeType="1"/>
          </p:cNvSpPr>
          <p:nvPr/>
        </p:nvSpPr>
        <p:spPr bwMode="auto">
          <a:xfrm>
            <a:off x="7680325" y="35004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6" name="Line 45"/>
          <p:cNvSpPr>
            <a:spLocks noChangeShapeType="1"/>
          </p:cNvSpPr>
          <p:nvPr/>
        </p:nvSpPr>
        <p:spPr bwMode="auto">
          <a:xfrm>
            <a:off x="7680325" y="4076701"/>
            <a:ext cx="0"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7" name="Line 47"/>
          <p:cNvSpPr>
            <a:spLocks noChangeShapeType="1"/>
          </p:cNvSpPr>
          <p:nvPr/>
        </p:nvSpPr>
        <p:spPr bwMode="auto">
          <a:xfrm>
            <a:off x="5232400" y="3357564"/>
            <a:ext cx="0" cy="3587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8" name="Line 48"/>
          <p:cNvSpPr>
            <a:spLocks noChangeShapeType="1"/>
          </p:cNvSpPr>
          <p:nvPr/>
        </p:nvSpPr>
        <p:spPr bwMode="auto">
          <a:xfrm>
            <a:off x="5232400" y="3357563"/>
            <a:ext cx="1943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9" name="Line 50"/>
          <p:cNvSpPr>
            <a:spLocks noChangeShapeType="1"/>
          </p:cNvSpPr>
          <p:nvPr/>
        </p:nvSpPr>
        <p:spPr bwMode="auto">
          <a:xfrm>
            <a:off x="5951538" y="3860800"/>
            <a:ext cx="12239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0" name="Line 51"/>
          <p:cNvSpPr>
            <a:spLocks noChangeShapeType="1"/>
          </p:cNvSpPr>
          <p:nvPr/>
        </p:nvSpPr>
        <p:spPr bwMode="auto">
          <a:xfrm>
            <a:off x="6024564" y="4581525"/>
            <a:ext cx="11509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1" name="Text Box 52"/>
          <p:cNvSpPr txBox="1">
            <a:spLocks noChangeArrowheads="1"/>
          </p:cNvSpPr>
          <p:nvPr/>
        </p:nvSpPr>
        <p:spPr bwMode="auto">
          <a:xfrm>
            <a:off x="2279650" y="188913"/>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ea typeface="华文中宋" pitchFamily="2" charset="-122"/>
              </a:rPr>
              <a:t>零差检测电路框图</a:t>
            </a:r>
          </a:p>
        </p:txBody>
      </p:sp>
      <p:sp>
        <p:nvSpPr>
          <p:cNvPr id="48172" name="Text Box 53"/>
          <p:cNvSpPr txBox="1">
            <a:spLocks noChangeArrowheads="1"/>
          </p:cNvSpPr>
          <p:nvPr/>
        </p:nvSpPr>
        <p:spPr bwMode="auto">
          <a:xfrm>
            <a:off x="4079875" y="1341438"/>
            <a:ext cx="596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48173" name="Text Box 55"/>
          <p:cNvSpPr txBox="1">
            <a:spLocks noChangeArrowheads="1"/>
          </p:cNvSpPr>
          <p:nvPr/>
        </p:nvSpPr>
        <p:spPr bwMode="auto">
          <a:xfrm>
            <a:off x="5664200" y="1412876"/>
            <a:ext cx="596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48174" name="Text Box 56"/>
          <p:cNvSpPr txBox="1">
            <a:spLocks noChangeArrowheads="1"/>
          </p:cNvSpPr>
          <p:nvPr/>
        </p:nvSpPr>
        <p:spPr bwMode="auto">
          <a:xfrm>
            <a:off x="4151313" y="19161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C1</a:t>
            </a:r>
          </a:p>
        </p:txBody>
      </p:sp>
      <p:sp>
        <p:nvSpPr>
          <p:cNvPr id="48175" name="Text Box 57"/>
          <p:cNvSpPr txBox="1">
            <a:spLocks noChangeArrowheads="1"/>
          </p:cNvSpPr>
          <p:nvPr/>
        </p:nvSpPr>
        <p:spPr bwMode="auto">
          <a:xfrm>
            <a:off x="5808663" y="19161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C2</a:t>
            </a:r>
          </a:p>
        </p:txBody>
      </p:sp>
      <p:sp>
        <p:nvSpPr>
          <p:cNvPr id="48176" name="Text Box 58"/>
          <p:cNvSpPr txBox="1">
            <a:spLocks noChangeArrowheads="1"/>
          </p:cNvSpPr>
          <p:nvPr/>
        </p:nvSpPr>
        <p:spPr bwMode="auto">
          <a:xfrm>
            <a:off x="6383338" y="11255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1</a:t>
            </a:r>
          </a:p>
        </p:txBody>
      </p:sp>
      <p:sp>
        <p:nvSpPr>
          <p:cNvPr id="48177" name="Text Box 59"/>
          <p:cNvSpPr txBox="1">
            <a:spLocks noChangeArrowheads="1"/>
          </p:cNvSpPr>
          <p:nvPr/>
        </p:nvSpPr>
        <p:spPr bwMode="auto">
          <a:xfrm>
            <a:off x="6383338" y="22050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2</a:t>
            </a:r>
          </a:p>
        </p:txBody>
      </p:sp>
      <p:sp>
        <p:nvSpPr>
          <p:cNvPr id="48178" name="Text Box 60"/>
          <p:cNvSpPr txBox="1">
            <a:spLocks noChangeArrowheads="1"/>
          </p:cNvSpPr>
          <p:nvPr/>
        </p:nvSpPr>
        <p:spPr bwMode="auto">
          <a:xfrm>
            <a:off x="7680326" y="285273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3</a:t>
            </a:r>
          </a:p>
        </p:txBody>
      </p:sp>
      <p:sp>
        <p:nvSpPr>
          <p:cNvPr id="48179" name="Text Box 61"/>
          <p:cNvSpPr txBox="1">
            <a:spLocks noChangeArrowheads="1"/>
          </p:cNvSpPr>
          <p:nvPr/>
        </p:nvSpPr>
        <p:spPr bwMode="auto">
          <a:xfrm>
            <a:off x="7608888" y="1989138"/>
            <a:ext cx="461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3</a:t>
            </a:r>
          </a:p>
        </p:txBody>
      </p:sp>
      <p:sp>
        <p:nvSpPr>
          <p:cNvPr id="48180" name="Text Box 62"/>
          <p:cNvSpPr txBox="1">
            <a:spLocks noChangeArrowheads="1"/>
          </p:cNvSpPr>
          <p:nvPr/>
        </p:nvSpPr>
        <p:spPr bwMode="auto">
          <a:xfrm>
            <a:off x="7751763" y="4076701"/>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5</a:t>
            </a:r>
          </a:p>
        </p:txBody>
      </p:sp>
      <p:sp>
        <p:nvSpPr>
          <p:cNvPr id="48181" name="Text Box 63"/>
          <p:cNvSpPr txBox="1">
            <a:spLocks noChangeArrowheads="1"/>
          </p:cNvSpPr>
          <p:nvPr/>
        </p:nvSpPr>
        <p:spPr bwMode="auto">
          <a:xfrm>
            <a:off x="7751763" y="3429001"/>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4</a:t>
            </a:r>
          </a:p>
        </p:txBody>
      </p:sp>
      <p:sp>
        <p:nvSpPr>
          <p:cNvPr id="48182" name="Text Box 64"/>
          <p:cNvSpPr txBox="1">
            <a:spLocks noChangeArrowheads="1"/>
          </p:cNvSpPr>
          <p:nvPr/>
        </p:nvSpPr>
        <p:spPr bwMode="auto">
          <a:xfrm>
            <a:off x="7104063" y="1125538"/>
            <a:ext cx="461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1</a:t>
            </a:r>
          </a:p>
        </p:txBody>
      </p:sp>
      <p:sp>
        <p:nvSpPr>
          <p:cNvPr id="48183" name="Text Box 65"/>
          <p:cNvSpPr txBox="1">
            <a:spLocks noChangeArrowheads="1"/>
          </p:cNvSpPr>
          <p:nvPr/>
        </p:nvSpPr>
        <p:spPr bwMode="auto">
          <a:xfrm>
            <a:off x="7104063" y="2060576"/>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2</a:t>
            </a:r>
          </a:p>
        </p:txBody>
      </p:sp>
      <p:sp>
        <p:nvSpPr>
          <p:cNvPr id="48184" name="Text Box 66"/>
          <p:cNvSpPr txBox="1">
            <a:spLocks noChangeArrowheads="1"/>
          </p:cNvSpPr>
          <p:nvPr/>
        </p:nvSpPr>
        <p:spPr bwMode="auto">
          <a:xfrm>
            <a:off x="5735638" y="2565401"/>
            <a:ext cx="5254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3</a:t>
            </a:r>
          </a:p>
        </p:txBody>
      </p:sp>
      <p:sp>
        <p:nvSpPr>
          <p:cNvPr id="48185" name="Line 67"/>
          <p:cNvSpPr>
            <a:spLocks noChangeShapeType="1"/>
          </p:cNvSpPr>
          <p:nvPr/>
        </p:nvSpPr>
        <p:spPr bwMode="auto">
          <a:xfrm>
            <a:off x="5519738" y="1268413"/>
            <a:ext cx="0" cy="431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86" name="Rectangle 68"/>
          <p:cNvSpPr>
            <a:spLocks noChangeArrowheads="1"/>
          </p:cNvSpPr>
          <p:nvPr/>
        </p:nvSpPr>
        <p:spPr bwMode="auto">
          <a:xfrm>
            <a:off x="5375275" y="836613"/>
            <a:ext cx="649288"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solidFill>
                  <a:srgbClr val="FF0000"/>
                </a:solidFill>
                <a:ea typeface="华文中宋" pitchFamily="2" charset="-122"/>
              </a:rPr>
              <a:t>调制</a:t>
            </a:r>
          </a:p>
        </p:txBody>
      </p:sp>
      <p:sp>
        <p:nvSpPr>
          <p:cNvPr id="48187" name="Text Box 69"/>
          <p:cNvSpPr txBox="1">
            <a:spLocks noChangeArrowheads="1"/>
          </p:cNvSpPr>
          <p:nvPr/>
        </p:nvSpPr>
        <p:spPr bwMode="auto">
          <a:xfrm>
            <a:off x="2711451" y="5300664"/>
            <a:ext cx="652462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en-US" altLang="zh-CN" sz="1800" b="1" dirty="0">
                <a:latin typeface="华文中宋" pitchFamily="2" charset="-122"/>
                <a:ea typeface="华文中宋" pitchFamily="2" charset="-122"/>
              </a:rPr>
              <a:t>C1</a:t>
            </a:r>
            <a:r>
              <a:rPr lang="zh-CN" altLang="en-US" sz="1800" b="1" dirty="0">
                <a:latin typeface="华文中宋" pitchFamily="2" charset="-122"/>
                <a:ea typeface="华文中宋" pitchFamily="2" charset="-122"/>
              </a:rPr>
              <a:t>耦合为两束干涉光，相位调制器产生补偿相位产生      偏置</a:t>
            </a:r>
          </a:p>
          <a:p>
            <a:pPr eaLnBrk="1" hangingPunct="1">
              <a:spcBef>
                <a:spcPct val="0"/>
              </a:spcBef>
            </a:pPr>
            <a:r>
              <a:rPr lang="zh-CN" altLang="en-US" sz="1800" b="1" dirty="0">
                <a:latin typeface="华文中宋" pitchFamily="2" charset="-122"/>
                <a:ea typeface="华文中宋" pitchFamily="2" charset="-122"/>
              </a:rPr>
              <a:t>振荡器施加高频载波抑制低频信号</a:t>
            </a:r>
          </a:p>
          <a:p>
            <a:pPr eaLnBrk="1" hangingPunct="1">
              <a:spcBef>
                <a:spcPct val="0"/>
              </a:spcBef>
              <a:buFontTx/>
              <a:buNone/>
            </a:pPr>
            <a:endParaRPr lang="en-US" altLang="zh-CN" sz="1800" b="1" dirty="0">
              <a:latin typeface="华文中宋" pitchFamily="2" charset="-122"/>
              <a:ea typeface="华文中宋" pitchFamily="2" charset="-122"/>
            </a:endParaRPr>
          </a:p>
        </p:txBody>
      </p:sp>
      <p:graphicFrame>
        <p:nvGraphicFramePr>
          <p:cNvPr id="48188" name="Object 70"/>
          <p:cNvGraphicFramePr>
            <a:graphicFrameLocks noChangeAspect="1"/>
          </p:cNvGraphicFramePr>
          <p:nvPr/>
        </p:nvGraphicFramePr>
        <p:xfrm>
          <a:off x="8357178" y="5300663"/>
          <a:ext cx="360363" cy="431800"/>
        </p:xfrm>
        <a:graphic>
          <a:graphicData uri="http://schemas.openxmlformats.org/presentationml/2006/ole">
            <mc:AlternateContent xmlns:mc="http://schemas.openxmlformats.org/markup-compatibility/2006">
              <mc:Choice xmlns:v="urn:schemas-microsoft-com:vml" Requires="v">
                <p:oleObj spid="_x0000_s140290" name="Equation" r:id="rId3" imgW="253780" imgH="304536" progId="Equation.DSMT4">
                  <p:embed/>
                </p:oleObj>
              </mc:Choice>
              <mc:Fallback>
                <p:oleObj name="Equation" r:id="rId3" imgW="253780" imgH="30453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7178" y="5300663"/>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639819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4"/>
          <p:cNvGraphicFramePr>
            <a:graphicFrameLocks noChangeAspect="1"/>
          </p:cNvGraphicFramePr>
          <p:nvPr/>
        </p:nvGraphicFramePr>
        <p:xfrm>
          <a:off x="2782889" y="2708276"/>
          <a:ext cx="6840537" cy="606425"/>
        </p:xfrm>
        <a:graphic>
          <a:graphicData uri="http://schemas.openxmlformats.org/presentationml/2006/ole">
            <mc:AlternateContent xmlns:mc="http://schemas.openxmlformats.org/markup-compatibility/2006">
              <mc:Choice xmlns:v="urn:schemas-microsoft-com:vml" Requires="v">
                <p:oleObj spid="_x0000_s141314" name="Equation" r:id="rId3" imgW="2870200" imgH="254000" progId="Equation.DSMT4">
                  <p:embed/>
                </p:oleObj>
              </mc:Choice>
              <mc:Fallback>
                <p:oleObj name="Equation" r:id="rId3" imgW="28702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2708276"/>
                        <a:ext cx="6840537"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7" name="Object 5"/>
          <p:cNvGraphicFramePr>
            <a:graphicFrameLocks noChangeAspect="1"/>
          </p:cNvGraphicFramePr>
          <p:nvPr/>
        </p:nvGraphicFramePr>
        <p:xfrm>
          <a:off x="6743701" y="5876926"/>
          <a:ext cx="481013" cy="576263"/>
        </p:xfrm>
        <a:graphic>
          <a:graphicData uri="http://schemas.openxmlformats.org/presentationml/2006/ole">
            <mc:AlternateContent xmlns:mc="http://schemas.openxmlformats.org/markup-compatibility/2006">
              <mc:Choice xmlns:v="urn:schemas-microsoft-com:vml" Requires="v">
                <p:oleObj spid="_x0000_s141315" name="Equation" r:id="rId5" imgW="253780" imgH="304536" progId="Equation.DSMT4">
                  <p:embed/>
                </p:oleObj>
              </mc:Choice>
              <mc:Fallback>
                <p:oleObj name="Equation" r:id="rId5" imgW="253780" imgH="30453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1" y="5876926"/>
                        <a:ext cx="48101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8" name="Object 6"/>
          <p:cNvGraphicFramePr>
            <a:graphicFrameLocks noChangeAspect="1"/>
          </p:cNvGraphicFramePr>
          <p:nvPr/>
        </p:nvGraphicFramePr>
        <p:xfrm>
          <a:off x="4656139" y="5229226"/>
          <a:ext cx="935037" cy="481013"/>
        </p:xfrm>
        <a:graphic>
          <a:graphicData uri="http://schemas.openxmlformats.org/presentationml/2006/ole">
            <mc:AlternateContent xmlns:mc="http://schemas.openxmlformats.org/markup-compatibility/2006">
              <mc:Choice xmlns:v="urn:schemas-microsoft-com:vml" Requires="v">
                <p:oleObj spid="_x0000_s141316" name="Equation" r:id="rId7" imgW="444307" imgH="228501" progId="Equation.DSMT4">
                  <p:embed/>
                </p:oleObj>
              </mc:Choice>
              <mc:Fallback>
                <p:oleObj name="Equation" r:id="rId7" imgW="444307"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139" y="5229226"/>
                        <a:ext cx="935037"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9" name="Object 7"/>
          <p:cNvGraphicFramePr>
            <a:graphicFrameLocks noChangeAspect="1"/>
          </p:cNvGraphicFramePr>
          <p:nvPr/>
        </p:nvGraphicFramePr>
        <p:xfrm>
          <a:off x="4583114" y="3644901"/>
          <a:ext cx="1150937" cy="517525"/>
        </p:xfrm>
        <a:graphic>
          <a:graphicData uri="http://schemas.openxmlformats.org/presentationml/2006/ole">
            <mc:AlternateContent xmlns:mc="http://schemas.openxmlformats.org/markup-compatibility/2006">
              <mc:Choice xmlns:v="urn:schemas-microsoft-com:vml" Requires="v">
                <p:oleObj spid="_x0000_s141317" name="Equation" r:id="rId9" imgW="508000" imgH="228600" progId="Equation.DSMT4">
                  <p:embed/>
                </p:oleObj>
              </mc:Choice>
              <mc:Fallback>
                <p:oleObj name="Equation" r:id="rId9" imgW="5080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3114" y="3644901"/>
                        <a:ext cx="1150937"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0" name="Object 8"/>
          <p:cNvGraphicFramePr>
            <a:graphicFrameLocks noChangeAspect="1"/>
          </p:cNvGraphicFramePr>
          <p:nvPr/>
        </p:nvGraphicFramePr>
        <p:xfrm>
          <a:off x="4367214" y="4365626"/>
          <a:ext cx="2447925" cy="862013"/>
        </p:xfrm>
        <a:graphic>
          <a:graphicData uri="http://schemas.openxmlformats.org/presentationml/2006/ole">
            <mc:AlternateContent xmlns:mc="http://schemas.openxmlformats.org/markup-compatibility/2006">
              <mc:Choice xmlns:v="urn:schemas-microsoft-com:vml" Requires="v">
                <p:oleObj spid="_x0000_s141318" name="Equation" r:id="rId11" imgW="1117115" imgH="393529" progId="Equation.DSMT4">
                  <p:embed/>
                </p:oleObj>
              </mc:Choice>
              <mc:Fallback>
                <p:oleObj name="Equation" r:id="rId11" imgW="1117115" imgH="39352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7214" y="4365626"/>
                        <a:ext cx="2447925" cy="86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1" name="Text Box 9"/>
          <p:cNvSpPr txBox="1">
            <a:spLocks noChangeArrowheads="1"/>
          </p:cNvSpPr>
          <p:nvPr/>
        </p:nvSpPr>
        <p:spPr bwMode="auto">
          <a:xfrm>
            <a:off x="2495550" y="404813"/>
            <a:ext cx="321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如何实现      相位差？</a:t>
            </a:r>
          </a:p>
        </p:txBody>
      </p:sp>
      <p:sp>
        <p:nvSpPr>
          <p:cNvPr id="47112" name="Text Box 10"/>
          <p:cNvSpPr txBox="1">
            <a:spLocks noChangeArrowheads="1"/>
          </p:cNvSpPr>
          <p:nvPr/>
        </p:nvSpPr>
        <p:spPr bwMode="auto">
          <a:xfrm>
            <a:off x="2495550" y="981075"/>
            <a:ext cx="628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方法：采用相移器（压电陶瓷、弹光相移器）</a:t>
            </a:r>
            <a:endParaRPr lang="en-US" altLang="zh-CN" sz="2400" b="1">
              <a:solidFill>
                <a:srgbClr val="0000CC"/>
              </a:solidFill>
              <a:ea typeface="华文中宋" pitchFamily="2" charset="-122"/>
            </a:endParaRPr>
          </a:p>
        </p:txBody>
      </p:sp>
      <p:sp>
        <p:nvSpPr>
          <p:cNvPr id="47113" name="Text Box 11"/>
          <p:cNvSpPr txBox="1">
            <a:spLocks noChangeArrowheads="1"/>
          </p:cNvSpPr>
          <p:nvPr/>
        </p:nvSpPr>
        <p:spPr bwMode="auto">
          <a:xfrm>
            <a:off x="2711451" y="2060575"/>
            <a:ext cx="4799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求移动       时加载</a:t>
            </a:r>
            <a:r>
              <a:rPr lang="en-US" altLang="zh-CN" sz="2400" b="1">
                <a:latin typeface="华文中宋" pitchFamily="2" charset="-122"/>
                <a:ea typeface="华文中宋" pitchFamily="2" charset="-122"/>
              </a:rPr>
              <a:t>PZT</a:t>
            </a:r>
            <a:r>
              <a:rPr lang="zh-CN" altLang="en-US" sz="2400" b="1">
                <a:latin typeface="华文中宋" pitchFamily="2" charset="-122"/>
                <a:ea typeface="华文中宋" pitchFamily="2" charset="-122"/>
              </a:rPr>
              <a:t>上的电压：</a:t>
            </a:r>
            <a:endParaRPr lang="en-US" altLang="zh-CN" sz="2400" b="1">
              <a:latin typeface="华文中宋" pitchFamily="2" charset="-122"/>
              <a:ea typeface="华文中宋" pitchFamily="2" charset="-122"/>
            </a:endParaRPr>
          </a:p>
        </p:txBody>
      </p:sp>
      <p:sp>
        <p:nvSpPr>
          <p:cNvPr id="47114" name="Text Box 12"/>
          <p:cNvSpPr txBox="1">
            <a:spLocks noChangeArrowheads="1"/>
          </p:cNvSpPr>
          <p:nvPr/>
        </p:nvSpPr>
        <p:spPr bwMode="auto">
          <a:xfrm>
            <a:off x="2495550" y="364490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令初始状态：</a:t>
            </a:r>
            <a:endParaRPr lang="en-US" altLang="zh-CN" sz="2400" b="1">
              <a:ea typeface="华文中宋" pitchFamily="2" charset="-122"/>
            </a:endParaRPr>
          </a:p>
        </p:txBody>
      </p:sp>
      <p:sp>
        <p:nvSpPr>
          <p:cNvPr id="47115" name="Text Box 13"/>
          <p:cNvSpPr txBox="1">
            <a:spLocks noChangeArrowheads="1"/>
          </p:cNvSpPr>
          <p:nvPr/>
        </p:nvSpPr>
        <p:spPr bwMode="auto">
          <a:xfrm>
            <a:off x="2782888" y="5949950"/>
            <a:ext cx="615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当有被测量作用时，仍保持        的工作状态</a:t>
            </a:r>
            <a:endParaRPr lang="en-US" altLang="zh-CN" sz="2400" b="1">
              <a:solidFill>
                <a:srgbClr val="0000CC"/>
              </a:solidFill>
              <a:latin typeface="华文中宋" pitchFamily="2" charset="-122"/>
              <a:ea typeface="华文中宋" pitchFamily="2" charset="-122"/>
            </a:endParaRPr>
          </a:p>
        </p:txBody>
      </p:sp>
      <p:sp>
        <p:nvSpPr>
          <p:cNvPr id="47116" name="Text Box 14"/>
          <p:cNvSpPr txBox="1">
            <a:spLocks noChangeArrowheads="1"/>
          </p:cNvSpPr>
          <p:nvPr/>
        </p:nvSpPr>
        <p:spPr bwMode="auto">
          <a:xfrm>
            <a:off x="5087938" y="1341438"/>
            <a:ext cx="178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加电压改变尺寸</a:t>
            </a:r>
            <a:endParaRPr lang="en-US" altLang="zh-CN" sz="1800" b="1">
              <a:solidFill>
                <a:srgbClr val="FF0000"/>
              </a:solidFill>
              <a:ea typeface="华文中宋" pitchFamily="2" charset="-122"/>
            </a:endParaRPr>
          </a:p>
        </p:txBody>
      </p:sp>
      <p:sp>
        <p:nvSpPr>
          <p:cNvPr id="47117" name="Text Box 15"/>
          <p:cNvSpPr txBox="1">
            <a:spLocks noChangeArrowheads="1"/>
          </p:cNvSpPr>
          <p:nvPr/>
        </p:nvSpPr>
        <p:spPr bwMode="auto">
          <a:xfrm>
            <a:off x="5951538" y="371633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无被测信号</a:t>
            </a:r>
            <a:endParaRPr lang="en-US" altLang="zh-CN" sz="1800" b="1">
              <a:solidFill>
                <a:srgbClr val="FF0000"/>
              </a:solidFill>
              <a:ea typeface="华文中宋" pitchFamily="2" charset="-122"/>
            </a:endParaRPr>
          </a:p>
        </p:txBody>
      </p:sp>
      <p:sp>
        <p:nvSpPr>
          <p:cNvPr id="47118" name="Text Box 16"/>
          <p:cNvSpPr txBox="1">
            <a:spLocks noChangeArrowheads="1"/>
          </p:cNvSpPr>
          <p:nvPr/>
        </p:nvSpPr>
        <p:spPr bwMode="auto">
          <a:xfrm>
            <a:off x="6816725" y="3284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信号臂</a:t>
            </a:r>
            <a:endParaRPr lang="en-US" altLang="zh-CN" sz="1800" b="1">
              <a:solidFill>
                <a:srgbClr val="FF0000"/>
              </a:solidFill>
              <a:ea typeface="华文中宋" pitchFamily="2" charset="-122"/>
            </a:endParaRPr>
          </a:p>
        </p:txBody>
      </p:sp>
      <p:sp>
        <p:nvSpPr>
          <p:cNvPr id="47119" name="Text Box 17"/>
          <p:cNvSpPr txBox="1">
            <a:spLocks noChangeArrowheads="1"/>
          </p:cNvSpPr>
          <p:nvPr/>
        </p:nvSpPr>
        <p:spPr bwMode="auto">
          <a:xfrm>
            <a:off x="8328025" y="3284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参考臂</a:t>
            </a:r>
            <a:endParaRPr lang="en-US" altLang="zh-CN" sz="1800" b="1">
              <a:solidFill>
                <a:srgbClr val="FF0000"/>
              </a:solidFill>
              <a:ea typeface="华文中宋" pitchFamily="2" charset="-122"/>
            </a:endParaRPr>
          </a:p>
        </p:txBody>
      </p:sp>
      <p:graphicFrame>
        <p:nvGraphicFramePr>
          <p:cNvPr id="47120" name="Object 18"/>
          <p:cNvGraphicFramePr>
            <a:graphicFrameLocks noChangeAspect="1"/>
          </p:cNvGraphicFramePr>
          <p:nvPr/>
        </p:nvGraphicFramePr>
        <p:xfrm>
          <a:off x="3743325" y="1916114"/>
          <a:ext cx="623888" cy="649287"/>
        </p:xfrm>
        <a:graphic>
          <a:graphicData uri="http://schemas.openxmlformats.org/presentationml/2006/ole">
            <mc:AlternateContent xmlns:mc="http://schemas.openxmlformats.org/markup-compatibility/2006">
              <mc:Choice xmlns:v="urn:schemas-microsoft-com:vml" Requires="v">
                <p:oleObj spid="_x0000_s141319" name="Equation" r:id="rId13" imgW="253780" imgH="304536" progId="Equation.DSMT4">
                  <p:embed/>
                </p:oleObj>
              </mc:Choice>
              <mc:Fallback>
                <p:oleObj name="Equation" r:id="rId13" imgW="253780" imgH="30453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3325" y="1916114"/>
                        <a:ext cx="62388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21" name="Object 19"/>
          <p:cNvGraphicFramePr>
            <a:graphicFrameLocks noChangeAspect="1"/>
          </p:cNvGraphicFramePr>
          <p:nvPr/>
        </p:nvGraphicFramePr>
        <p:xfrm>
          <a:off x="3935413" y="333376"/>
          <a:ext cx="481012" cy="576263"/>
        </p:xfrm>
        <a:graphic>
          <a:graphicData uri="http://schemas.openxmlformats.org/presentationml/2006/ole">
            <mc:AlternateContent xmlns:mc="http://schemas.openxmlformats.org/markup-compatibility/2006">
              <mc:Choice xmlns:v="urn:schemas-microsoft-com:vml" Requires="v">
                <p:oleObj spid="_x0000_s141320" name="Equation" r:id="rId15" imgW="253780" imgH="304536" progId="Equation.DSMT4">
                  <p:embed/>
                </p:oleObj>
              </mc:Choice>
              <mc:Fallback>
                <p:oleObj name="Equation" r:id="rId15" imgW="253780" imgH="30453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5413" y="333376"/>
                        <a:ext cx="481012"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7460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58512" y="724054"/>
            <a:ext cx="2031325" cy="461665"/>
          </a:xfrm>
          <a:prstGeom prst="rect">
            <a:avLst/>
          </a:prstGeom>
          <a:noFill/>
        </p:spPr>
        <p:txBody>
          <a:bodyPr wrap="none" rtlCol="0">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生命力长久</a:t>
            </a:r>
            <a:r>
              <a:rPr lang="zh-CN" altLang="en-US" sz="2400" b="1" dirty="0">
                <a:solidFill>
                  <a:srgbClr val="0000CC"/>
                </a:solidFill>
                <a:latin typeface="华文中宋" panose="02010600040101010101" pitchFamily="2" charset="-122"/>
                <a:ea typeface="华文中宋" panose="02010600040101010101" pitchFamily="2" charset="-122"/>
              </a:rPr>
              <a:t>：</a:t>
            </a:r>
          </a:p>
        </p:txBody>
      </p:sp>
      <p:sp>
        <p:nvSpPr>
          <p:cNvPr id="4" name="矩形 3"/>
          <p:cNvSpPr/>
          <p:nvPr/>
        </p:nvSpPr>
        <p:spPr>
          <a:xfrm>
            <a:off x="4224116" y="724185"/>
            <a:ext cx="4572000" cy="707886"/>
          </a:xfrm>
          <a:prstGeom prst="rect">
            <a:avLst/>
          </a:prstGeom>
        </p:spPr>
        <p:txBody>
          <a:bodyPr>
            <a:spAutoFit/>
          </a:bodyPr>
          <a:lstStyle/>
          <a:p>
            <a:r>
              <a:rPr lang="en-US" altLang="zh-CN" sz="2000" b="1" dirty="0">
                <a:solidFill>
                  <a:srgbClr val="0000CC"/>
                </a:solidFill>
                <a:latin typeface="华文中宋" pitchFamily="2" charset="-122"/>
                <a:ea typeface="华文中宋" pitchFamily="2" charset="-122"/>
              </a:rPr>
              <a:t>1843</a:t>
            </a:r>
            <a:r>
              <a:rPr lang="zh-CN" altLang="en-US" sz="2000" b="1" dirty="0">
                <a:solidFill>
                  <a:srgbClr val="0000CC"/>
                </a:solidFill>
                <a:latin typeface="华文中宋" pitchFamily="2" charset="-122"/>
                <a:ea typeface="华文中宋" pitchFamily="2" charset="-122"/>
              </a:rPr>
              <a:t>法国科学家路辛</a:t>
            </a:r>
            <a:r>
              <a:rPr lang="en-US" altLang="zh-CN" sz="2000" b="1" dirty="0">
                <a:solidFill>
                  <a:srgbClr val="0000CC"/>
                </a:solidFill>
                <a:latin typeface="华文中宋" pitchFamily="2" charset="-122"/>
                <a:ea typeface="华文中宋" pitchFamily="2" charset="-122"/>
              </a:rPr>
              <a:t>·</a:t>
            </a:r>
            <a:r>
              <a:rPr lang="zh-CN" altLang="en-US" sz="2000" b="1" dirty="0">
                <a:solidFill>
                  <a:srgbClr val="0000CC"/>
                </a:solidFill>
                <a:latin typeface="华文中宋" pitchFamily="2" charset="-122"/>
                <a:ea typeface="华文中宋" pitchFamily="2" charset="-122"/>
              </a:rPr>
              <a:t>维蒂，发明并制造了无液膜盒气压计</a:t>
            </a:r>
            <a:endParaRPr lang="zh-CN" altLang="en-US" sz="2000" b="1" dirty="0">
              <a:solidFill>
                <a:srgbClr val="0000CC"/>
              </a:solidFill>
            </a:endParaRPr>
          </a:p>
        </p:txBody>
      </p:sp>
      <p:sp>
        <p:nvSpPr>
          <p:cNvPr id="6" name="TextBox 5"/>
          <p:cNvSpPr txBox="1"/>
          <p:nvPr/>
        </p:nvSpPr>
        <p:spPr>
          <a:xfrm>
            <a:off x="4367809" y="1556793"/>
            <a:ext cx="4128053" cy="461665"/>
          </a:xfrm>
          <a:prstGeom prst="rect">
            <a:avLst/>
          </a:prstGeom>
          <a:noFill/>
        </p:spPr>
        <p:txBody>
          <a:bodyPr wrap="none" rtlCol="0">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历经 </a:t>
            </a:r>
            <a:r>
              <a:rPr lang="en-US" altLang="zh-CN" sz="2400" b="1" dirty="0">
                <a:solidFill>
                  <a:srgbClr val="FF0000"/>
                </a:solidFill>
                <a:latin typeface="华文中宋" panose="02010600040101010101" pitchFamily="2" charset="-122"/>
                <a:ea typeface="华文中宋" panose="02010600040101010101" pitchFamily="2" charset="-122"/>
              </a:rPr>
              <a:t>175</a:t>
            </a:r>
            <a:r>
              <a:rPr lang="zh-CN" altLang="en-US" sz="2400" b="1" dirty="0">
                <a:solidFill>
                  <a:srgbClr val="FF0000"/>
                </a:solidFill>
                <a:latin typeface="华文中宋" panose="02010600040101010101" pitchFamily="2" charset="-122"/>
                <a:ea typeface="华文中宋" panose="02010600040101010101" pitchFamily="2" charset="-122"/>
              </a:rPr>
              <a:t>年  仍然被广泛应用</a:t>
            </a:r>
          </a:p>
        </p:txBody>
      </p:sp>
      <p:sp>
        <p:nvSpPr>
          <p:cNvPr id="7" name="TextBox 6"/>
          <p:cNvSpPr txBox="1"/>
          <p:nvPr/>
        </p:nvSpPr>
        <p:spPr>
          <a:xfrm>
            <a:off x="2158512" y="262389"/>
            <a:ext cx="1298753"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、举例</a:t>
            </a:r>
          </a:p>
        </p:txBody>
      </p:sp>
      <p:pic>
        <p:nvPicPr>
          <p:cNvPr id="2" name="图片 1"/>
          <p:cNvPicPr>
            <a:picLocks noChangeAspect="1"/>
          </p:cNvPicPr>
          <p:nvPr/>
        </p:nvPicPr>
        <p:blipFill>
          <a:blip r:embed="rId2"/>
          <a:stretch>
            <a:fillRect/>
          </a:stretch>
        </p:blipFill>
        <p:spPr>
          <a:xfrm>
            <a:off x="2352674" y="2143180"/>
            <a:ext cx="7291387" cy="4249256"/>
          </a:xfrm>
          <a:prstGeom prst="rect">
            <a:avLst/>
          </a:prstGeom>
        </p:spPr>
      </p:pic>
    </p:spTree>
    <p:extLst>
      <p:ext uri="{BB962C8B-B14F-4D97-AF65-F5344CB8AC3E}">
        <p14:creationId xmlns:p14="http://schemas.microsoft.com/office/powerpoint/2010/main" val="20120141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p:cNvSpPr>
            <a:spLocks noChangeArrowheads="1"/>
          </p:cNvSpPr>
          <p:nvPr/>
        </p:nvSpPr>
        <p:spPr bwMode="auto">
          <a:xfrm>
            <a:off x="5735638" y="2779713"/>
            <a:ext cx="576262"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79" name="AutoShape 3"/>
          <p:cNvSpPr>
            <a:spLocks noChangeArrowheads="1"/>
          </p:cNvSpPr>
          <p:nvPr/>
        </p:nvSpPr>
        <p:spPr bwMode="auto">
          <a:xfrm rot="10800000">
            <a:off x="4079876" y="863601"/>
            <a:ext cx="576263"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0" name="AutoShape 4"/>
          <p:cNvSpPr>
            <a:spLocks noChangeArrowheads="1"/>
          </p:cNvSpPr>
          <p:nvPr/>
        </p:nvSpPr>
        <p:spPr bwMode="auto">
          <a:xfrm>
            <a:off x="4079876" y="2779713"/>
            <a:ext cx="576263"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1" name="AutoShape 5"/>
          <p:cNvSpPr>
            <a:spLocks noChangeArrowheads="1"/>
          </p:cNvSpPr>
          <p:nvPr/>
        </p:nvSpPr>
        <p:spPr bwMode="auto">
          <a:xfrm rot="10800000">
            <a:off x="5735638" y="863601"/>
            <a:ext cx="576262"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2" name="Oval 6"/>
          <p:cNvSpPr>
            <a:spLocks noChangeArrowheads="1"/>
          </p:cNvSpPr>
          <p:nvPr/>
        </p:nvSpPr>
        <p:spPr bwMode="auto">
          <a:xfrm>
            <a:off x="4800601" y="2563814"/>
            <a:ext cx="142875" cy="1936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3" name="Oval 7"/>
          <p:cNvSpPr>
            <a:spLocks noChangeArrowheads="1"/>
          </p:cNvSpPr>
          <p:nvPr/>
        </p:nvSpPr>
        <p:spPr bwMode="auto">
          <a:xfrm>
            <a:off x="47275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4" name="Line 9"/>
          <p:cNvSpPr>
            <a:spLocks noChangeShapeType="1"/>
          </p:cNvSpPr>
          <p:nvPr/>
        </p:nvSpPr>
        <p:spPr bwMode="auto">
          <a:xfrm>
            <a:off x="4511676" y="2563813"/>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5" name="Line 12"/>
          <p:cNvSpPr>
            <a:spLocks noChangeShapeType="1"/>
          </p:cNvSpPr>
          <p:nvPr/>
        </p:nvSpPr>
        <p:spPr bwMode="auto">
          <a:xfrm>
            <a:off x="4511676" y="2924175"/>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6" name="Oval 13"/>
          <p:cNvSpPr>
            <a:spLocks noChangeArrowheads="1"/>
          </p:cNvSpPr>
          <p:nvPr/>
        </p:nvSpPr>
        <p:spPr bwMode="auto">
          <a:xfrm>
            <a:off x="5016500" y="2997200"/>
            <a:ext cx="215900" cy="215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7" name="Oval 14"/>
          <p:cNvSpPr>
            <a:spLocks noChangeArrowheads="1"/>
          </p:cNvSpPr>
          <p:nvPr/>
        </p:nvSpPr>
        <p:spPr bwMode="auto">
          <a:xfrm>
            <a:off x="4943476" y="2924176"/>
            <a:ext cx="360363" cy="36036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8" name="Line 15"/>
          <p:cNvSpPr>
            <a:spLocks noChangeShapeType="1"/>
          </p:cNvSpPr>
          <p:nvPr/>
        </p:nvSpPr>
        <p:spPr bwMode="auto">
          <a:xfrm>
            <a:off x="3648076" y="25638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9" name="Rectangle 16"/>
          <p:cNvSpPr>
            <a:spLocks noChangeArrowheads="1"/>
          </p:cNvSpPr>
          <p:nvPr/>
        </p:nvSpPr>
        <p:spPr bwMode="auto">
          <a:xfrm>
            <a:off x="2424113" y="2276475"/>
            <a:ext cx="12239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激光器</a:t>
            </a:r>
          </a:p>
        </p:txBody>
      </p:sp>
      <p:sp>
        <p:nvSpPr>
          <p:cNvPr id="50190" name="Rectangle 17"/>
          <p:cNvSpPr>
            <a:spLocks noChangeArrowheads="1"/>
          </p:cNvSpPr>
          <p:nvPr/>
        </p:nvSpPr>
        <p:spPr bwMode="auto">
          <a:xfrm>
            <a:off x="6456364" y="2347914"/>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D1</a:t>
            </a:r>
          </a:p>
        </p:txBody>
      </p:sp>
      <p:sp>
        <p:nvSpPr>
          <p:cNvPr id="50191" name="Rectangle 18"/>
          <p:cNvSpPr>
            <a:spLocks noChangeArrowheads="1"/>
          </p:cNvSpPr>
          <p:nvPr/>
        </p:nvSpPr>
        <p:spPr bwMode="auto">
          <a:xfrm>
            <a:off x="6456364" y="2852739"/>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D2</a:t>
            </a:r>
          </a:p>
        </p:txBody>
      </p:sp>
      <p:sp>
        <p:nvSpPr>
          <p:cNvPr id="50192" name="Line 19"/>
          <p:cNvSpPr>
            <a:spLocks noChangeShapeType="1"/>
          </p:cNvSpPr>
          <p:nvPr/>
        </p:nvSpPr>
        <p:spPr bwMode="auto">
          <a:xfrm>
            <a:off x="6167439" y="25638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3" name="Line 20"/>
          <p:cNvSpPr>
            <a:spLocks noChangeShapeType="1"/>
          </p:cNvSpPr>
          <p:nvPr/>
        </p:nvSpPr>
        <p:spPr bwMode="auto">
          <a:xfrm>
            <a:off x="6167439" y="292417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4" name="Line 21"/>
          <p:cNvSpPr>
            <a:spLocks noChangeShapeType="1"/>
          </p:cNvSpPr>
          <p:nvPr/>
        </p:nvSpPr>
        <p:spPr bwMode="auto">
          <a:xfrm>
            <a:off x="6743700" y="2563813"/>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5" name="Rectangle 22"/>
          <p:cNvSpPr>
            <a:spLocks noChangeArrowheads="1"/>
          </p:cNvSpPr>
          <p:nvPr/>
        </p:nvSpPr>
        <p:spPr bwMode="auto">
          <a:xfrm>
            <a:off x="7175501" y="234791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差分放大器</a:t>
            </a:r>
            <a:endParaRPr lang="en-US" altLang="zh-CN" sz="1800" b="1">
              <a:ea typeface="华文中宋" pitchFamily="2" charset="-122"/>
            </a:endParaRPr>
          </a:p>
        </p:txBody>
      </p:sp>
      <p:sp>
        <p:nvSpPr>
          <p:cNvPr id="50196" name="Rectangle 23"/>
          <p:cNvSpPr>
            <a:spLocks noChangeArrowheads="1"/>
          </p:cNvSpPr>
          <p:nvPr/>
        </p:nvSpPr>
        <p:spPr bwMode="auto">
          <a:xfrm>
            <a:off x="7175501" y="40052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积分器</a:t>
            </a:r>
            <a:endParaRPr lang="en-US" altLang="zh-CN" sz="1800" b="1">
              <a:ea typeface="华文中宋" pitchFamily="2" charset="-122"/>
            </a:endParaRPr>
          </a:p>
        </p:txBody>
      </p:sp>
      <p:sp>
        <p:nvSpPr>
          <p:cNvPr id="50197" name="Line 24"/>
          <p:cNvSpPr>
            <a:spLocks noChangeShapeType="1"/>
          </p:cNvSpPr>
          <p:nvPr/>
        </p:nvSpPr>
        <p:spPr bwMode="auto">
          <a:xfrm>
            <a:off x="6743701" y="2924175"/>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8" name="Line 25"/>
          <p:cNvSpPr>
            <a:spLocks noChangeShapeType="1"/>
          </p:cNvSpPr>
          <p:nvPr/>
        </p:nvSpPr>
        <p:spPr bwMode="auto">
          <a:xfrm flipV="1">
            <a:off x="7319963" y="2708275"/>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9" name="Line 26"/>
          <p:cNvSpPr>
            <a:spLocks noChangeShapeType="1"/>
          </p:cNvSpPr>
          <p:nvPr/>
        </p:nvSpPr>
        <p:spPr bwMode="auto">
          <a:xfrm>
            <a:off x="7680325" y="2708275"/>
            <a:ext cx="0" cy="647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0" name="Line 30"/>
          <p:cNvSpPr>
            <a:spLocks noChangeShapeType="1"/>
          </p:cNvSpPr>
          <p:nvPr/>
        </p:nvSpPr>
        <p:spPr bwMode="auto">
          <a:xfrm flipV="1">
            <a:off x="5159375" y="3284539"/>
            <a:ext cx="0" cy="9366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1" name="Rectangle 32"/>
          <p:cNvSpPr>
            <a:spLocks noChangeArrowheads="1"/>
          </p:cNvSpPr>
          <p:nvPr/>
        </p:nvSpPr>
        <p:spPr bwMode="auto">
          <a:xfrm>
            <a:off x="7175501" y="3355976"/>
            <a:ext cx="11525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低通滤波</a:t>
            </a:r>
            <a:endParaRPr lang="en-US" altLang="zh-CN" sz="1800" b="1">
              <a:ea typeface="华文中宋" pitchFamily="2" charset="-122"/>
            </a:endParaRPr>
          </a:p>
        </p:txBody>
      </p:sp>
      <p:sp>
        <p:nvSpPr>
          <p:cNvPr id="50202" name="Line 36"/>
          <p:cNvSpPr>
            <a:spLocks noChangeShapeType="1"/>
          </p:cNvSpPr>
          <p:nvPr/>
        </p:nvSpPr>
        <p:spPr bwMode="auto">
          <a:xfrm>
            <a:off x="7680325" y="3716339"/>
            <a:ext cx="0" cy="288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3" name="Line 37"/>
          <p:cNvSpPr>
            <a:spLocks noChangeShapeType="1"/>
          </p:cNvSpPr>
          <p:nvPr/>
        </p:nvSpPr>
        <p:spPr bwMode="auto">
          <a:xfrm>
            <a:off x="7680325" y="43640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4" name="Line 38"/>
          <p:cNvSpPr>
            <a:spLocks noChangeShapeType="1"/>
          </p:cNvSpPr>
          <p:nvPr/>
        </p:nvSpPr>
        <p:spPr bwMode="auto">
          <a:xfrm>
            <a:off x="7680325" y="4940301"/>
            <a:ext cx="0"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5" name="Line 40"/>
          <p:cNvSpPr>
            <a:spLocks noChangeShapeType="1"/>
          </p:cNvSpPr>
          <p:nvPr/>
        </p:nvSpPr>
        <p:spPr bwMode="auto">
          <a:xfrm>
            <a:off x="5159376" y="4221163"/>
            <a:ext cx="20161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6" name="Text Box 43"/>
          <p:cNvSpPr txBox="1">
            <a:spLocks noChangeArrowheads="1"/>
          </p:cNvSpPr>
          <p:nvPr/>
        </p:nvSpPr>
        <p:spPr bwMode="auto">
          <a:xfrm>
            <a:off x="2279651" y="476250"/>
            <a:ext cx="2487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ea typeface="华文中宋" pitchFamily="2" charset="-122"/>
              </a:rPr>
              <a:t>4</a:t>
            </a:r>
            <a:r>
              <a:rPr lang="zh-CN" altLang="en-US" sz="2400" b="1">
                <a:solidFill>
                  <a:srgbClr val="0000CC"/>
                </a:solidFill>
                <a:ea typeface="华文中宋" pitchFamily="2" charset="-122"/>
              </a:rPr>
              <a:t>）光纤声传感器</a:t>
            </a:r>
            <a:endParaRPr lang="en-US" altLang="zh-CN" sz="2400" b="1">
              <a:solidFill>
                <a:srgbClr val="0000CC"/>
              </a:solidFill>
              <a:ea typeface="华文中宋" pitchFamily="2" charset="-122"/>
            </a:endParaRPr>
          </a:p>
        </p:txBody>
      </p:sp>
      <p:sp>
        <p:nvSpPr>
          <p:cNvPr id="50207" name="Text Box 44"/>
          <p:cNvSpPr txBox="1">
            <a:spLocks noChangeArrowheads="1"/>
          </p:cNvSpPr>
          <p:nvPr/>
        </p:nvSpPr>
        <p:spPr bwMode="auto">
          <a:xfrm>
            <a:off x="4079875" y="2205038"/>
            <a:ext cx="596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50208" name="Text Box 45"/>
          <p:cNvSpPr txBox="1">
            <a:spLocks noChangeArrowheads="1"/>
          </p:cNvSpPr>
          <p:nvPr/>
        </p:nvSpPr>
        <p:spPr bwMode="auto">
          <a:xfrm>
            <a:off x="5664200" y="2276476"/>
            <a:ext cx="596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50209" name="Text Box 46"/>
          <p:cNvSpPr txBox="1">
            <a:spLocks noChangeArrowheads="1"/>
          </p:cNvSpPr>
          <p:nvPr/>
        </p:nvSpPr>
        <p:spPr bwMode="auto">
          <a:xfrm>
            <a:off x="4151313" y="27797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C1</a:t>
            </a:r>
          </a:p>
        </p:txBody>
      </p:sp>
      <p:sp>
        <p:nvSpPr>
          <p:cNvPr id="50210" name="Text Box 47"/>
          <p:cNvSpPr txBox="1">
            <a:spLocks noChangeArrowheads="1"/>
          </p:cNvSpPr>
          <p:nvPr/>
        </p:nvSpPr>
        <p:spPr bwMode="auto">
          <a:xfrm>
            <a:off x="5808663" y="27797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C2</a:t>
            </a:r>
          </a:p>
        </p:txBody>
      </p:sp>
      <p:sp>
        <p:nvSpPr>
          <p:cNvPr id="50211" name="Text Box 48"/>
          <p:cNvSpPr txBox="1">
            <a:spLocks noChangeArrowheads="1"/>
          </p:cNvSpPr>
          <p:nvPr/>
        </p:nvSpPr>
        <p:spPr bwMode="auto">
          <a:xfrm>
            <a:off x="6383338" y="19891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1</a:t>
            </a:r>
          </a:p>
        </p:txBody>
      </p:sp>
      <p:sp>
        <p:nvSpPr>
          <p:cNvPr id="50212" name="Text Box 49"/>
          <p:cNvSpPr txBox="1">
            <a:spLocks noChangeArrowheads="1"/>
          </p:cNvSpPr>
          <p:nvPr/>
        </p:nvSpPr>
        <p:spPr bwMode="auto">
          <a:xfrm>
            <a:off x="6383338" y="30686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2</a:t>
            </a:r>
          </a:p>
        </p:txBody>
      </p:sp>
      <p:sp>
        <p:nvSpPr>
          <p:cNvPr id="50213" name="Line 57"/>
          <p:cNvSpPr>
            <a:spLocks noChangeShapeType="1"/>
          </p:cNvSpPr>
          <p:nvPr/>
        </p:nvSpPr>
        <p:spPr bwMode="auto">
          <a:xfrm>
            <a:off x="5303838" y="2276475"/>
            <a:ext cx="0" cy="2873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14" name="Rectangle 58"/>
          <p:cNvSpPr>
            <a:spLocks noChangeArrowheads="1"/>
          </p:cNvSpPr>
          <p:nvPr/>
        </p:nvSpPr>
        <p:spPr bwMode="auto">
          <a:xfrm>
            <a:off x="4727575" y="1844675"/>
            <a:ext cx="1081088"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solidFill>
                  <a:srgbClr val="FF0000"/>
                </a:solidFill>
                <a:ea typeface="华文中宋" pitchFamily="2" charset="-122"/>
              </a:rPr>
              <a:t>声波调制</a:t>
            </a:r>
          </a:p>
        </p:txBody>
      </p:sp>
      <p:sp>
        <p:nvSpPr>
          <p:cNvPr id="50215" name="Oval 65"/>
          <p:cNvSpPr>
            <a:spLocks noChangeArrowheads="1"/>
          </p:cNvSpPr>
          <p:nvPr/>
        </p:nvSpPr>
        <p:spPr bwMode="auto">
          <a:xfrm>
            <a:off x="4727575" y="1339850"/>
            <a:ext cx="914400" cy="43815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6" name="Oval 66"/>
          <p:cNvSpPr>
            <a:spLocks noChangeArrowheads="1"/>
          </p:cNvSpPr>
          <p:nvPr/>
        </p:nvSpPr>
        <p:spPr bwMode="auto">
          <a:xfrm>
            <a:off x="4727575" y="1196975"/>
            <a:ext cx="914400" cy="482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7" name="Oval 67"/>
          <p:cNvSpPr>
            <a:spLocks noChangeArrowheads="1"/>
          </p:cNvSpPr>
          <p:nvPr/>
        </p:nvSpPr>
        <p:spPr bwMode="auto">
          <a:xfrm>
            <a:off x="4727575" y="1052513"/>
            <a:ext cx="914400" cy="482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8" name="Oval 68"/>
          <p:cNvSpPr>
            <a:spLocks noChangeArrowheads="1"/>
          </p:cNvSpPr>
          <p:nvPr/>
        </p:nvSpPr>
        <p:spPr bwMode="auto">
          <a:xfrm>
            <a:off x="4727575" y="908050"/>
            <a:ext cx="914400" cy="47625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9" name="Rectangle 69"/>
          <p:cNvSpPr>
            <a:spLocks noChangeArrowheads="1"/>
          </p:cNvSpPr>
          <p:nvPr/>
        </p:nvSpPr>
        <p:spPr bwMode="auto">
          <a:xfrm>
            <a:off x="4295776" y="836614"/>
            <a:ext cx="1871663" cy="3333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en-US" sz="1800">
              <a:solidFill>
                <a:schemeClr val="bg1"/>
              </a:solidFill>
            </a:endParaRPr>
          </a:p>
        </p:txBody>
      </p:sp>
      <p:sp>
        <p:nvSpPr>
          <p:cNvPr id="50220" name="Rectangle 70"/>
          <p:cNvSpPr>
            <a:spLocks noChangeArrowheads="1"/>
          </p:cNvSpPr>
          <p:nvPr/>
        </p:nvSpPr>
        <p:spPr bwMode="auto">
          <a:xfrm>
            <a:off x="4511676" y="1125538"/>
            <a:ext cx="288925" cy="6477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1" name="Rectangle 71"/>
          <p:cNvSpPr>
            <a:spLocks noChangeArrowheads="1"/>
          </p:cNvSpPr>
          <p:nvPr/>
        </p:nvSpPr>
        <p:spPr bwMode="auto">
          <a:xfrm>
            <a:off x="5591175" y="981076"/>
            <a:ext cx="503238" cy="79216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2" name="Oval 72"/>
          <p:cNvSpPr>
            <a:spLocks noChangeArrowheads="1"/>
          </p:cNvSpPr>
          <p:nvPr/>
        </p:nvSpPr>
        <p:spPr bwMode="auto">
          <a:xfrm>
            <a:off x="48720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3" name="Oval 73"/>
          <p:cNvSpPr>
            <a:spLocks noChangeArrowheads="1"/>
          </p:cNvSpPr>
          <p:nvPr/>
        </p:nvSpPr>
        <p:spPr bwMode="auto">
          <a:xfrm>
            <a:off x="49434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4" name="Oval 74"/>
          <p:cNvSpPr>
            <a:spLocks noChangeArrowheads="1"/>
          </p:cNvSpPr>
          <p:nvPr/>
        </p:nvSpPr>
        <p:spPr bwMode="auto">
          <a:xfrm>
            <a:off x="5016501"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5" name="Oval 75"/>
          <p:cNvSpPr>
            <a:spLocks noChangeArrowheads="1"/>
          </p:cNvSpPr>
          <p:nvPr/>
        </p:nvSpPr>
        <p:spPr bwMode="auto">
          <a:xfrm>
            <a:off x="50879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6" name="Oval 76"/>
          <p:cNvSpPr>
            <a:spLocks noChangeArrowheads="1"/>
          </p:cNvSpPr>
          <p:nvPr/>
        </p:nvSpPr>
        <p:spPr bwMode="auto">
          <a:xfrm>
            <a:off x="51593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7" name="Oval 77"/>
          <p:cNvSpPr>
            <a:spLocks noChangeArrowheads="1"/>
          </p:cNvSpPr>
          <p:nvPr/>
        </p:nvSpPr>
        <p:spPr bwMode="auto">
          <a:xfrm>
            <a:off x="53752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8" name="Oval 78"/>
          <p:cNvSpPr>
            <a:spLocks noChangeArrowheads="1"/>
          </p:cNvSpPr>
          <p:nvPr/>
        </p:nvSpPr>
        <p:spPr bwMode="auto">
          <a:xfrm>
            <a:off x="53038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9" name="Oval 79"/>
          <p:cNvSpPr>
            <a:spLocks noChangeArrowheads="1"/>
          </p:cNvSpPr>
          <p:nvPr/>
        </p:nvSpPr>
        <p:spPr bwMode="auto">
          <a:xfrm>
            <a:off x="5232401"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30" name="Rectangle 80"/>
          <p:cNvSpPr>
            <a:spLocks noChangeArrowheads="1"/>
          </p:cNvSpPr>
          <p:nvPr/>
        </p:nvSpPr>
        <p:spPr bwMode="auto">
          <a:xfrm>
            <a:off x="7175501" y="4579938"/>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高通滤波</a:t>
            </a:r>
            <a:endParaRPr lang="en-US" altLang="zh-CN" sz="1800" b="1">
              <a:ea typeface="华文中宋" pitchFamily="2" charset="-122"/>
            </a:endParaRPr>
          </a:p>
        </p:txBody>
      </p:sp>
      <p:sp>
        <p:nvSpPr>
          <p:cNvPr id="50231" name="Text Box 81"/>
          <p:cNvSpPr txBox="1">
            <a:spLocks noChangeArrowheads="1"/>
          </p:cNvSpPr>
          <p:nvPr/>
        </p:nvSpPr>
        <p:spPr bwMode="auto">
          <a:xfrm>
            <a:off x="7175500" y="546100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信号输出</a:t>
            </a:r>
            <a:endParaRPr lang="en-US" altLang="zh-CN" sz="1800" b="1">
              <a:ea typeface="华文中宋" pitchFamily="2" charset="-122"/>
            </a:endParaRPr>
          </a:p>
        </p:txBody>
      </p:sp>
      <p:sp>
        <p:nvSpPr>
          <p:cNvPr id="50232" name="Text Box 82"/>
          <p:cNvSpPr txBox="1">
            <a:spLocks noChangeArrowheads="1"/>
          </p:cNvSpPr>
          <p:nvPr/>
        </p:nvSpPr>
        <p:spPr bwMode="auto">
          <a:xfrm>
            <a:off x="8596313" y="3306763"/>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ea typeface="华文中宋" pitchFamily="2" charset="-122"/>
              </a:rPr>
              <a:t>消除低频噪声</a:t>
            </a:r>
            <a:endParaRPr lang="en-US" altLang="zh-CN" sz="1800" b="1">
              <a:solidFill>
                <a:srgbClr val="0000CC"/>
              </a:solidFill>
              <a:ea typeface="华文中宋" pitchFamily="2" charset="-122"/>
            </a:endParaRPr>
          </a:p>
        </p:txBody>
      </p:sp>
      <p:sp>
        <p:nvSpPr>
          <p:cNvPr id="50233" name="Text Box 83"/>
          <p:cNvSpPr txBox="1">
            <a:spLocks noChangeArrowheads="1"/>
          </p:cNvSpPr>
          <p:nvPr/>
        </p:nvSpPr>
        <p:spPr bwMode="auto">
          <a:xfrm>
            <a:off x="4440238" y="4292600"/>
            <a:ext cx="1403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0000CC"/>
                </a:solidFill>
                <a:ea typeface="华文中宋" pitchFamily="2" charset="-122"/>
              </a:rPr>
              <a:t>补偿相位漂移</a:t>
            </a:r>
            <a:endParaRPr lang="en-US" altLang="zh-CN" sz="1600" b="1">
              <a:solidFill>
                <a:srgbClr val="0000CC"/>
              </a:solidFill>
              <a:ea typeface="华文中宋" pitchFamily="2" charset="-122"/>
            </a:endParaRPr>
          </a:p>
        </p:txBody>
      </p:sp>
      <p:sp>
        <p:nvSpPr>
          <p:cNvPr id="50234" name="Text Box 84"/>
          <p:cNvSpPr txBox="1">
            <a:spLocks noChangeArrowheads="1"/>
          </p:cNvSpPr>
          <p:nvPr/>
        </p:nvSpPr>
        <p:spPr bwMode="auto">
          <a:xfrm>
            <a:off x="2208213" y="3068638"/>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对声敏感特种光纤</a:t>
            </a:r>
            <a:endParaRPr lang="en-US" altLang="zh-CN" sz="1800" b="1">
              <a:solidFill>
                <a:srgbClr val="FF0000"/>
              </a:solidFill>
              <a:ea typeface="华文中宋" pitchFamily="2" charset="-122"/>
            </a:endParaRPr>
          </a:p>
        </p:txBody>
      </p:sp>
      <p:sp>
        <p:nvSpPr>
          <p:cNvPr id="50235" name="Text Box 85"/>
          <p:cNvSpPr txBox="1">
            <a:spLocks noChangeArrowheads="1"/>
          </p:cNvSpPr>
          <p:nvPr/>
        </p:nvSpPr>
        <p:spPr bwMode="auto">
          <a:xfrm>
            <a:off x="1774825" y="4724401"/>
            <a:ext cx="5259388"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拓展：只要被测信号能够改变光纤长度</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就能产生干涉，例如：磁致伸缩</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力致伸缩等</a:t>
            </a:r>
          </a:p>
          <a:p>
            <a:pPr eaLnBrk="1" hangingPunct="1">
              <a:spcBef>
                <a:spcPct val="0"/>
              </a:spcBef>
              <a:buFontTx/>
              <a:buNone/>
            </a:pPr>
            <a:r>
              <a:rPr lang="zh-CN" altLang="en-US" sz="1800" b="1">
                <a:solidFill>
                  <a:srgbClr val="0000CC"/>
                </a:solidFill>
              </a:rPr>
              <a:t>             </a:t>
            </a:r>
            <a:r>
              <a:rPr lang="zh-CN" altLang="en-US" sz="2000" b="1">
                <a:solidFill>
                  <a:srgbClr val="0000CC"/>
                </a:solidFill>
                <a:ea typeface="华文中宋" pitchFamily="2" charset="-122"/>
              </a:rPr>
              <a:t>只要被测信号能够改变光在光纤中</a:t>
            </a:r>
          </a:p>
          <a:p>
            <a:pPr eaLnBrk="1" hangingPunct="1">
              <a:spcBef>
                <a:spcPct val="0"/>
              </a:spcBef>
              <a:buFontTx/>
              <a:buNone/>
            </a:pPr>
            <a:r>
              <a:rPr lang="zh-CN" altLang="en-US" sz="2000" b="1">
                <a:solidFill>
                  <a:srgbClr val="0000CC"/>
                </a:solidFill>
                <a:ea typeface="华文中宋" pitchFamily="2" charset="-122"/>
              </a:rPr>
              <a:t>            的传输特性，就可以进行检测。</a:t>
            </a:r>
            <a:endParaRPr lang="en-US" altLang="zh-CN" sz="2000" b="1">
              <a:solidFill>
                <a:srgbClr val="0000CC"/>
              </a:solidFill>
              <a:ea typeface="华文中宋" pitchFamily="2" charset="-122"/>
            </a:endParaRPr>
          </a:p>
          <a:p>
            <a:pPr eaLnBrk="1" hangingPunct="1">
              <a:spcBef>
                <a:spcPct val="0"/>
              </a:spcBef>
              <a:buFontTx/>
              <a:buNone/>
            </a:pPr>
            <a:r>
              <a:rPr lang="en-US" altLang="zh-CN" sz="1800" b="1">
                <a:solidFill>
                  <a:srgbClr val="0000CC"/>
                </a:solidFill>
              </a:rPr>
              <a:t>             </a:t>
            </a:r>
            <a:endParaRPr lang="zh-CN" altLang="en-US" sz="2000" b="1">
              <a:solidFill>
                <a:srgbClr val="0000CC"/>
              </a:solidFill>
              <a:latin typeface="华文中宋" pitchFamily="2" charset="-122"/>
              <a:ea typeface="华文中宋" pitchFamily="2" charset="-122"/>
            </a:endParaRPr>
          </a:p>
        </p:txBody>
      </p:sp>
      <p:sp>
        <p:nvSpPr>
          <p:cNvPr id="50236" name="Rectangle 86"/>
          <p:cNvSpPr>
            <a:spLocks noChangeArrowheads="1"/>
          </p:cNvSpPr>
          <p:nvPr/>
        </p:nvSpPr>
        <p:spPr bwMode="auto">
          <a:xfrm>
            <a:off x="1774825" y="4724400"/>
            <a:ext cx="4897438" cy="19446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7510300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24250" y="2643188"/>
            <a:ext cx="357188" cy="914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3" name="椭圆 2"/>
          <p:cNvSpPr/>
          <p:nvPr/>
        </p:nvSpPr>
        <p:spPr>
          <a:xfrm>
            <a:off x="6953250" y="2643188"/>
            <a:ext cx="357188" cy="914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5" name="流程图: 磁盘 4"/>
          <p:cNvSpPr/>
          <p:nvPr/>
        </p:nvSpPr>
        <p:spPr>
          <a:xfrm rot="16200000">
            <a:off x="4953001" y="2357438"/>
            <a:ext cx="785812" cy="1357313"/>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6" name="椭圆 5"/>
          <p:cNvSpPr/>
          <p:nvPr/>
        </p:nvSpPr>
        <p:spPr>
          <a:xfrm>
            <a:off x="5238751"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nvSpPr>
        <p:spPr>
          <a:xfrm>
            <a:off x="5453063" y="2643188"/>
            <a:ext cx="500062"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5095876"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p:cNvSpPr/>
          <p:nvPr/>
        </p:nvSpPr>
        <p:spPr>
          <a:xfrm>
            <a:off x="4810126"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椭圆 9"/>
          <p:cNvSpPr/>
          <p:nvPr/>
        </p:nvSpPr>
        <p:spPr>
          <a:xfrm>
            <a:off x="4953001"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p:cNvSpPr/>
          <p:nvPr/>
        </p:nvSpPr>
        <p:spPr>
          <a:xfrm>
            <a:off x="4667251" y="2643188"/>
            <a:ext cx="428625" cy="842962"/>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cxnSp>
        <p:nvCxnSpPr>
          <p:cNvPr id="13" name="直接连接符 12"/>
          <p:cNvCxnSpPr>
            <a:stCxn id="11" idx="4"/>
          </p:cNvCxnSpPr>
          <p:nvPr/>
        </p:nvCxnSpPr>
        <p:spPr>
          <a:xfrm rot="5400000">
            <a:off x="4660107" y="3707607"/>
            <a:ext cx="442913"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7" idx="6"/>
          </p:cNvCxnSpPr>
          <p:nvPr/>
        </p:nvCxnSpPr>
        <p:spPr>
          <a:xfrm>
            <a:off x="5953125" y="3071813"/>
            <a:ext cx="0" cy="85725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4381501" y="2786063"/>
            <a:ext cx="10001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5631656" y="2464594"/>
            <a:ext cx="357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881564" y="2500314"/>
            <a:ext cx="928687" cy="158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4288" name="TextBox 24"/>
          <p:cNvSpPr txBox="1">
            <a:spLocks noChangeArrowheads="1"/>
          </p:cNvSpPr>
          <p:nvPr/>
        </p:nvSpPr>
        <p:spPr bwMode="auto">
          <a:xfrm>
            <a:off x="5238750" y="2071688"/>
            <a:ext cx="282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latin typeface="Calibri" pitchFamily="34" charset="0"/>
              </a:rPr>
              <a:t>L</a:t>
            </a:r>
          </a:p>
        </p:txBody>
      </p:sp>
      <p:sp>
        <p:nvSpPr>
          <p:cNvPr id="54289" name="TextBox 25"/>
          <p:cNvSpPr txBox="1">
            <a:spLocks noChangeArrowheads="1"/>
          </p:cNvSpPr>
          <p:nvPr/>
        </p:nvSpPr>
        <p:spPr bwMode="auto">
          <a:xfrm>
            <a:off x="4810125" y="3643314"/>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Calibri" pitchFamily="34" charset="0"/>
              </a:rPr>
              <a:t>+</a:t>
            </a:r>
          </a:p>
        </p:txBody>
      </p:sp>
      <p:sp>
        <p:nvSpPr>
          <p:cNvPr id="54290" name="TextBox 26"/>
          <p:cNvSpPr txBox="1">
            <a:spLocks noChangeArrowheads="1"/>
          </p:cNvSpPr>
          <p:nvPr/>
        </p:nvSpPr>
        <p:spPr bwMode="auto">
          <a:xfrm>
            <a:off x="5667375" y="3500439"/>
            <a:ext cx="30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Calibri" pitchFamily="34" charset="0"/>
              </a:rPr>
              <a:t>-</a:t>
            </a:r>
          </a:p>
        </p:txBody>
      </p:sp>
      <p:sp>
        <p:nvSpPr>
          <p:cNvPr id="28" name="平行四边形 27"/>
          <p:cNvSpPr/>
          <p:nvPr/>
        </p:nvSpPr>
        <p:spPr>
          <a:xfrm rot="10057765">
            <a:off x="8262938" y="2574925"/>
            <a:ext cx="977900" cy="914400"/>
          </a:xfrm>
          <a:prstGeom prst="parallelogram">
            <a:avLst/>
          </a:prstGeom>
          <a:ln>
            <a:solidFill>
              <a:srgbClr val="0070C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cxnSp>
        <p:nvCxnSpPr>
          <p:cNvPr id="30" name="直接连接符 29"/>
          <p:cNvCxnSpPr/>
          <p:nvPr/>
        </p:nvCxnSpPr>
        <p:spPr>
          <a:xfrm>
            <a:off x="2595563" y="3071813"/>
            <a:ext cx="10715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 idx="6"/>
          </p:cNvCxnSpPr>
          <p:nvPr/>
        </p:nvCxnSpPr>
        <p:spPr>
          <a:xfrm flipV="1">
            <a:off x="3881438" y="3071814"/>
            <a:ext cx="1071562" cy="28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953125" y="3071813"/>
            <a:ext cx="1143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 idx="6"/>
          </p:cNvCxnSpPr>
          <p:nvPr/>
        </p:nvCxnSpPr>
        <p:spPr>
          <a:xfrm flipV="1">
            <a:off x="7310438" y="3071814"/>
            <a:ext cx="1357312" cy="28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296" name="TextBox 39"/>
          <p:cNvSpPr txBox="1">
            <a:spLocks noChangeArrowheads="1"/>
          </p:cNvSpPr>
          <p:nvPr/>
        </p:nvSpPr>
        <p:spPr bwMode="auto">
          <a:xfrm>
            <a:off x="2095500" y="285750"/>
            <a:ext cx="82867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dirty="0">
                <a:solidFill>
                  <a:srgbClr val="0000CC"/>
                </a:solidFill>
                <a:latin typeface="Calibri" pitchFamily="34" charset="0"/>
              </a:rPr>
              <a:t>3</a:t>
            </a:r>
            <a:r>
              <a:rPr lang="zh-CN" altLang="en-US" sz="2400" b="1" dirty="0">
                <a:solidFill>
                  <a:srgbClr val="0000CC"/>
                </a:solidFill>
                <a:latin typeface="Calibri" pitchFamily="34" charset="0"/>
              </a:rPr>
              <a:t>、偏振态调制</a:t>
            </a:r>
          </a:p>
          <a:p>
            <a:pPr eaLnBrk="1" hangingPunct="1">
              <a:spcBef>
                <a:spcPct val="0"/>
              </a:spcBef>
              <a:buFontTx/>
              <a:buNone/>
            </a:pPr>
            <a:r>
              <a:rPr lang="zh-CN" altLang="en-US" sz="2400" b="1" dirty="0">
                <a:latin typeface="Calibri" pitchFamily="34" charset="0"/>
              </a:rPr>
              <a:t>原理：被测量改变偏振态</a:t>
            </a:r>
          </a:p>
          <a:p>
            <a:pPr eaLnBrk="1" hangingPunct="1">
              <a:spcBef>
                <a:spcPct val="0"/>
              </a:spcBef>
              <a:buFontTx/>
              <a:buNone/>
            </a:pPr>
            <a:r>
              <a:rPr lang="zh-CN" altLang="en-US" sz="2400" b="1" dirty="0">
                <a:latin typeface="Calibri" pitchFamily="34" charset="0"/>
              </a:rPr>
              <a:t>法拉第效应：在磁场作用下产生旋光效应，称为磁致旋光效</a:t>
            </a:r>
          </a:p>
          <a:p>
            <a:pPr eaLnBrk="1" hangingPunct="1">
              <a:spcBef>
                <a:spcPct val="0"/>
              </a:spcBef>
              <a:buFontTx/>
              <a:buNone/>
            </a:pPr>
            <a:r>
              <a:rPr lang="zh-CN" altLang="en-US" sz="2400" b="1" dirty="0">
                <a:latin typeface="Calibri" pitchFamily="34" charset="0"/>
              </a:rPr>
              <a:t>                      应，也称为法拉第效应。</a:t>
            </a:r>
          </a:p>
        </p:txBody>
      </p:sp>
      <p:sp>
        <p:nvSpPr>
          <p:cNvPr id="54297" name="TextBox 40"/>
          <p:cNvSpPr txBox="1">
            <a:spLocks noChangeArrowheads="1"/>
          </p:cNvSpPr>
          <p:nvPr/>
        </p:nvSpPr>
        <p:spPr bwMode="auto">
          <a:xfrm>
            <a:off x="1820864" y="4214814"/>
            <a:ext cx="88471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对于给定介质，震动面的旋转角与样品长度和磁感应强度成正比</a:t>
            </a: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r>
              <a:rPr lang="zh-CN" altLang="en-US" sz="2400" b="1">
                <a:latin typeface="Calibri" pitchFamily="34" charset="0"/>
              </a:rPr>
              <a:t>磁致旋光方向与磁场方向有关，与光的传播方向无关</a:t>
            </a:r>
          </a:p>
        </p:txBody>
      </p:sp>
      <p:graphicFrame>
        <p:nvGraphicFramePr>
          <p:cNvPr id="54298" name="Object 2"/>
          <p:cNvGraphicFramePr>
            <a:graphicFrameLocks noChangeAspect="1"/>
          </p:cNvGraphicFramePr>
          <p:nvPr/>
        </p:nvGraphicFramePr>
        <p:xfrm>
          <a:off x="3381376" y="4714875"/>
          <a:ext cx="4378325" cy="1214438"/>
        </p:xfrm>
        <a:graphic>
          <a:graphicData uri="http://schemas.openxmlformats.org/presentationml/2006/ole">
            <mc:AlternateContent xmlns:mc="http://schemas.openxmlformats.org/markup-compatibility/2006">
              <mc:Choice xmlns:v="urn:schemas-microsoft-com:vml" Requires="v">
                <p:oleObj spid="_x0000_s142338" name="Equation" r:id="rId3" imgW="1739900" imgH="482600" progId="Equation.DSMT4">
                  <p:embed/>
                </p:oleObj>
              </mc:Choice>
              <mc:Fallback>
                <p:oleObj name="Equation" r:id="rId3" imgW="1739900" imgH="482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76" y="4714875"/>
                        <a:ext cx="43783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5583825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nvGraphicFramePr>
        <p:xfrm>
          <a:off x="2225675" y="285750"/>
          <a:ext cx="7454900" cy="4000500"/>
        </p:xfrm>
        <a:graphic>
          <a:graphicData uri="http://schemas.openxmlformats.org/presentationml/2006/ole">
            <mc:AlternateContent xmlns:mc="http://schemas.openxmlformats.org/markup-compatibility/2006">
              <mc:Choice xmlns:v="urn:schemas-microsoft-com:vml" Requires="v">
                <p:oleObj spid="_x0000_s143362" name="Equation" r:id="rId3" imgW="3708400" imgH="1993900" progId="Equation.DSMT4">
                  <p:embed/>
                </p:oleObj>
              </mc:Choice>
              <mc:Fallback>
                <p:oleObj name="Equation" r:id="rId3" imgW="3708400" imgH="1993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285750"/>
                        <a:ext cx="74549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椭圆 2"/>
          <p:cNvSpPr/>
          <p:nvPr/>
        </p:nvSpPr>
        <p:spPr>
          <a:xfrm>
            <a:off x="5667376"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椭圆 3"/>
          <p:cNvSpPr/>
          <p:nvPr/>
        </p:nvSpPr>
        <p:spPr>
          <a:xfrm>
            <a:off x="5881688" y="4857750"/>
            <a:ext cx="500062" cy="914400"/>
          </a:xfrm>
          <a:prstGeom prst="ellipse">
            <a:avLst/>
          </a:prstGeom>
          <a:no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6096001"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6310313" y="4857750"/>
            <a:ext cx="500062"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nvSpPr>
        <p:spPr>
          <a:xfrm>
            <a:off x="6524626"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5453063" y="4857750"/>
            <a:ext cx="500062" cy="914400"/>
          </a:xfrm>
          <a:prstGeom prst="ellipse">
            <a:avLst/>
          </a:prstGeom>
          <a:no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流程图: 磁盘 8"/>
          <p:cNvSpPr/>
          <p:nvPr/>
        </p:nvSpPr>
        <p:spPr>
          <a:xfrm rot="16200000">
            <a:off x="5813425" y="4425950"/>
            <a:ext cx="914400" cy="1778000"/>
          </a:xfrm>
          <a:prstGeom prst="flowChartMagneticDisk">
            <a:avLst/>
          </a:prstGeom>
          <a:solidFill>
            <a:srgbClr val="000000">
              <a:alpha val="20000"/>
            </a:srgbClr>
          </a:solidFill>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2" name="矩形 11"/>
          <p:cNvSpPr/>
          <p:nvPr/>
        </p:nvSpPr>
        <p:spPr>
          <a:xfrm>
            <a:off x="4381501" y="5000625"/>
            <a:ext cx="1357313" cy="642938"/>
          </a:xfrm>
          <a:prstGeom prst="rect">
            <a:avLst/>
          </a:prstGeom>
          <a:solidFill>
            <a:srgbClr val="FF0000">
              <a:alpha val="54118"/>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5738813" y="5000625"/>
            <a:ext cx="1357312" cy="642938"/>
          </a:xfrm>
          <a:prstGeom prst="rect">
            <a:avLst/>
          </a:prstGeom>
          <a:solidFill>
            <a:srgbClr val="FF0000">
              <a:alpha val="10980"/>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7096126" y="5000625"/>
            <a:ext cx="1357313" cy="642938"/>
          </a:xfrm>
          <a:prstGeom prst="rect">
            <a:avLst/>
          </a:prstGeom>
          <a:solidFill>
            <a:srgbClr val="FF0000">
              <a:alpha val="50196"/>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6" name="直接箭头连接符 15"/>
          <p:cNvCxnSpPr/>
          <p:nvPr/>
        </p:nvCxnSpPr>
        <p:spPr>
          <a:xfrm>
            <a:off x="3381375" y="5286375"/>
            <a:ext cx="857250" cy="1588"/>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8596314" y="5286376"/>
            <a:ext cx="1000125" cy="36513"/>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55311" name="TextBox 21"/>
          <p:cNvSpPr txBox="1">
            <a:spLocks noChangeArrowheads="1"/>
          </p:cNvSpPr>
          <p:nvPr/>
        </p:nvSpPr>
        <p:spPr bwMode="auto">
          <a:xfrm>
            <a:off x="9024938" y="4714876"/>
            <a:ext cx="2856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b="1">
                <a:latin typeface="Calibri" pitchFamily="34" charset="0"/>
              </a:rPr>
              <a:t>i</a:t>
            </a:r>
          </a:p>
        </p:txBody>
      </p:sp>
      <p:sp>
        <p:nvSpPr>
          <p:cNvPr id="55312" name="矩形 22"/>
          <p:cNvSpPr>
            <a:spLocks noChangeArrowheads="1"/>
          </p:cNvSpPr>
          <p:nvPr/>
        </p:nvSpPr>
        <p:spPr bwMode="auto">
          <a:xfrm>
            <a:off x="3595688" y="4714876"/>
            <a:ext cx="285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3600" b="1">
                <a:latin typeface="Calibri" pitchFamily="34" charset="0"/>
              </a:rPr>
              <a:t>i</a:t>
            </a:r>
          </a:p>
        </p:txBody>
      </p:sp>
      <p:cxnSp>
        <p:nvCxnSpPr>
          <p:cNvPr id="25" name="直接箭头连接符 24"/>
          <p:cNvCxnSpPr/>
          <p:nvPr/>
        </p:nvCxnSpPr>
        <p:spPr>
          <a:xfrm rot="5400000" flipH="1" flipV="1">
            <a:off x="5025232" y="6071394"/>
            <a:ext cx="1000125"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6453982" y="6001545"/>
            <a:ext cx="1143000" cy="1587"/>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55315" name="TextBox 28"/>
          <p:cNvSpPr txBox="1">
            <a:spLocks noChangeArrowheads="1"/>
          </p:cNvSpPr>
          <p:nvPr/>
        </p:nvSpPr>
        <p:spPr bwMode="auto">
          <a:xfrm>
            <a:off x="4881564" y="607218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光</a:t>
            </a:r>
          </a:p>
        </p:txBody>
      </p:sp>
      <p:sp>
        <p:nvSpPr>
          <p:cNvPr id="55316" name="TextBox 29"/>
          <p:cNvSpPr txBox="1">
            <a:spLocks noChangeArrowheads="1"/>
          </p:cNvSpPr>
          <p:nvPr/>
        </p:nvSpPr>
        <p:spPr bwMode="auto">
          <a:xfrm>
            <a:off x="7239000" y="6143626"/>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探测</a:t>
            </a:r>
          </a:p>
        </p:txBody>
      </p:sp>
      <p:sp>
        <p:nvSpPr>
          <p:cNvPr id="55317" name="TextBox 30"/>
          <p:cNvSpPr txBox="1">
            <a:spLocks noChangeArrowheads="1"/>
          </p:cNvSpPr>
          <p:nvPr/>
        </p:nvSpPr>
        <p:spPr bwMode="auto">
          <a:xfrm>
            <a:off x="2238376" y="4357689"/>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solidFill>
                  <a:srgbClr val="0000CC"/>
                </a:solidFill>
                <a:latin typeface="Calibri" pitchFamily="34" charset="0"/>
              </a:rPr>
              <a:t>电流传感器</a:t>
            </a:r>
          </a:p>
        </p:txBody>
      </p:sp>
    </p:spTree>
    <p:extLst>
      <p:ext uri="{BB962C8B-B14F-4D97-AF65-F5344CB8AC3E}">
        <p14:creationId xmlns:p14="http://schemas.microsoft.com/office/powerpoint/2010/main" val="178818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8969944">
            <a:off x="2138363" y="1435101"/>
            <a:ext cx="2786062" cy="214313"/>
          </a:xfrm>
          <a:prstGeom prst="rect">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CN" altLang="en-US"/>
          </a:p>
        </p:txBody>
      </p:sp>
      <p:sp>
        <p:nvSpPr>
          <p:cNvPr id="6" name="椭圆 5"/>
          <p:cNvSpPr/>
          <p:nvPr/>
        </p:nvSpPr>
        <p:spPr>
          <a:xfrm rot="18255465">
            <a:off x="2965450" y="185737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椭圆 13"/>
          <p:cNvSpPr/>
          <p:nvPr/>
        </p:nvSpPr>
        <p:spPr>
          <a:xfrm rot="18255465">
            <a:off x="3036888" y="178593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p:cNvSpPr/>
          <p:nvPr/>
        </p:nvSpPr>
        <p:spPr>
          <a:xfrm rot="18255465">
            <a:off x="3108325" y="171450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椭圆 15"/>
          <p:cNvSpPr/>
          <p:nvPr/>
        </p:nvSpPr>
        <p:spPr>
          <a:xfrm rot="18255465">
            <a:off x="3179763" y="164306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椭圆 16"/>
          <p:cNvSpPr/>
          <p:nvPr/>
        </p:nvSpPr>
        <p:spPr>
          <a:xfrm rot="18255465">
            <a:off x="3251200" y="157162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椭圆 17"/>
          <p:cNvSpPr/>
          <p:nvPr/>
        </p:nvSpPr>
        <p:spPr>
          <a:xfrm rot="18255465">
            <a:off x="3322638" y="150018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p:cNvSpPr/>
          <p:nvPr/>
        </p:nvSpPr>
        <p:spPr>
          <a:xfrm rot="18255465">
            <a:off x="3394075" y="142875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p:cNvSpPr/>
          <p:nvPr/>
        </p:nvSpPr>
        <p:spPr>
          <a:xfrm rot="18255465">
            <a:off x="3465513" y="135731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p:cNvSpPr/>
          <p:nvPr/>
        </p:nvSpPr>
        <p:spPr>
          <a:xfrm rot="18255465">
            <a:off x="3536950" y="128587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p:cNvSpPr/>
          <p:nvPr/>
        </p:nvSpPr>
        <p:spPr>
          <a:xfrm rot="18255465">
            <a:off x="3608388" y="121443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p:cNvSpPr/>
          <p:nvPr/>
        </p:nvSpPr>
        <p:spPr>
          <a:xfrm rot="18255465">
            <a:off x="3679825" y="114300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椭圆 23"/>
          <p:cNvSpPr/>
          <p:nvPr/>
        </p:nvSpPr>
        <p:spPr>
          <a:xfrm rot="18255465">
            <a:off x="3751263" y="107156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p:cNvSpPr/>
          <p:nvPr/>
        </p:nvSpPr>
        <p:spPr>
          <a:xfrm rot="18255465">
            <a:off x="3822700" y="100012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椭圆 25"/>
          <p:cNvSpPr/>
          <p:nvPr/>
        </p:nvSpPr>
        <p:spPr>
          <a:xfrm rot="18255465">
            <a:off x="3894138" y="92868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p:cNvSpPr/>
          <p:nvPr/>
        </p:nvSpPr>
        <p:spPr>
          <a:xfrm rot="18255465">
            <a:off x="3965575" y="85725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椭圆 27"/>
          <p:cNvSpPr/>
          <p:nvPr/>
        </p:nvSpPr>
        <p:spPr>
          <a:xfrm rot="18255465">
            <a:off x="4037013" y="78581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2" name="直接连接符 31"/>
          <p:cNvCxnSpPr>
            <a:stCxn id="28" idx="7"/>
          </p:cNvCxnSpPr>
          <p:nvPr/>
        </p:nvCxnSpPr>
        <p:spPr>
          <a:xfrm rot="10800000" flipH="1" flipV="1">
            <a:off x="4057651" y="827088"/>
            <a:ext cx="1109663" cy="30162"/>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6" idx="2"/>
          </p:cNvCxnSpPr>
          <p:nvPr/>
        </p:nvCxnSpPr>
        <p:spPr>
          <a:xfrm rot="16200000" flipH="1">
            <a:off x="4110831" y="943769"/>
            <a:ext cx="14288" cy="224155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35" name="流程图: 磁盘 34"/>
          <p:cNvSpPr/>
          <p:nvPr/>
        </p:nvSpPr>
        <p:spPr>
          <a:xfrm rot="16200000">
            <a:off x="5306220" y="1718470"/>
            <a:ext cx="334963"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流程图: 磁盘 35"/>
          <p:cNvSpPr/>
          <p:nvPr/>
        </p:nvSpPr>
        <p:spPr>
          <a:xfrm rot="16200000">
            <a:off x="5306220" y="575470"/>
            <a:ext cx="334963"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圆柱形 36"/>
          <p:cNvSpPr/>
          <p:nvPr/>
        </p:nvSpPr>
        <p:spPr>
          <a:xfrm rot="16200000">
            <a:off x="5059363" y="822326"/>
            <a:ext cx="215900" cy="142875"/>
          </a:xfrm>
          <a:prstGeom prst="can">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sp>
        <p:nvSpPr>
          <p:cNvPr id="38" name="圆柱形 37"/>
          <p:cNvSpPr/>
          <p:nvPr/>
        </p:nvSpPr>
        <p:spPr>
          <a:xfrm rot="16200000">
            <a:off x="5059363" y="1965326"/>
            <a:ext cx="215900" cy="142875"/>
          </a:xfrm>
          <a:prstGeom prst="can">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cxnSp>
        <p:nvCxnSpPr>
          <p:cNvPr id="40" name="直接连接符 39"/>
          <p:cNvCxnSpPr/>
          <p:nvPr/>
        </p:nvCxnSpPr>
        <p:spPr>
          <a:xfrm>
            <a:off x="5810251" y="857250"/>
            <a:ext cx="10715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810251" y="2000250"/>
            <a:ext cx="7858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6881814" y="571501"/>
            <a:ext cx="428625" cy="7143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47" name="矩形 46"/>
          <p:cNvSpPr/>
          <p:nvPr/>
        </p:nvSpPr>
        <p:spPr>
          <a:xfrm>
            <a:off x="6596064" y="1714500"/>
            <a:ext cx="428625" cy="64293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cxnSp>
        <p:nvCxnSpPr>
          <p:cNvPr id="49" name="直接连接符 48"/>
          <p:cNvCxnSpPr/>
          <p:nvPr/>
        </p:nvCxnSpPr>
        <p:spPr>
          <a:xfrm rot="5400000">
            <a:off x="6738939" y="714376"/>
            <a:ext cx="714375" cy="428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6453189" y="1857376"/>
            <a:ext cx="714375" cy="428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381876" y="857250"/>
            <a:ext cx="10001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8310564" y="642939"/>
            <a:ext cx="1285875" cy="42862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56" name="矩形 55"/>
          <p:cNvSpPr/>
          <p:nvPr/>
        </p:nvSpPr>
        <p:spPr>
          <a:xfrm>
            <a:off x="7524750" y="1357314"/>
            <a:ext cx="571500" cy="42862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sp>
        <p:nvSpPr>
          <p:cNvPr id="57" name="矩形 56"/>
          <p:cNvSpPr/>
          <p:nvPr/>
        </p:nvSpPr>
        <p:spPr>
          <a:xfrm>
            <a:off x="7524750" y="2286001"/>
            <a:ext cx="571500" cy="42862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cxnSp>
        <p:nvCxnSpPr>
          <p:cNvPr id="59" name="直接连接符 58"/>
          <p:cNvCxnSpPr>
            <a:endCxn id="56" idx="1"/>
          </p:cNvCxnSpPr>
          <p:nvPr/>
        </p:nvCxnSpPr>
        <p:spPr>
          <a:xfrm flipV="1">
            <a:off x="7024688" y="1571625"/>
            <a:ext cx="500062" cy="357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57" idx="1"/>
          </p:cNvCxnSpPr>
          <p:nvPr/>
        </p:nvCxnSpPr>
        <p:spPr>
          <a:xfrm>
            <a:off x="7024688" y="2143125"/>
            <a:ext cx="500062" cy="357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5400000" flipH="1" flipV="1">
            <a:off x="5989638" y="892176"/>
            <a:ext cx="642938"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16200000" flipV="1">
            <a:off x="7096125" y="1643063"/>
            <a:ext cx="28575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5400000" flipH="1" flipV="1">
            <a:off x="7096125" y="2071688"/>
            <a:ext cx="28575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0" name="TextBox 72"/>
          <p:cNvSpPr txBox="1">
            <a:spLocks noChangeArrowheads="1"/>
          </p:cNvSpPr>
          <p:nvPr/>
        </p:nvSpPr>
        <p:spPr bwMode="auto">
          <a:xfrm>
            <a:off x="7596188" y="2286001"/>
            <a:ext cx="378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56361" name="矩形 73"/>
          <p:cNvSpPr>
            <a:spLocks noChangeArrowheads="1"/>
          </p:cNvSpPr>
          <p:nvPr/>
        </p:nvSpPr>
        <p:spPr bwMode="auto">
          <a:xfrm>
            <a:off x="7596189" y="1357313"/>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75" name="矩形 74"/>
          <p:cNvSpPr/>
          <p:nvPr/>
        </p:nvSpPr>
        <p:spPr>
          <a:xfrm>
            <a:off x="8596313" y="1285876"/>
            <a:ext cx="1071562" cy="1357313"/>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76" name="矩形 75"/>
          <p:cNvSpPr/>
          <p:nvPr/>
        </p:nvSpPr>
        <p:spPr>
          <a:xfrm>
            <a:off x="8524876" y="3429000"/>
            <a:ext cx="1285875" cy="642938"/>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graphicFrame>
        <p:nvGraphicFramePr>
          <p:cNvPr id="56364" name="Object 2"/>
          <p:cNvGraphicFramePr>
            <a:graphicFrameLocks noChangeAspect="1"/>
          </p:cNvGraphicFramePr>
          <p:nvPr/>
        </p:nvGraphicFramePr>
        <p:xfrm>
          <a:off x="8524876" y="1428750"/>
          <a:ext cx="1139825" cy="1106488"/>
        </p:xfrm>
        <a:graphic>
          <a:graphicData uri="http://schemas.openxmlformats.org/presentationml/2006/ole">
            <mc:AlternateContent xmlns:mc="http://schemas.openxmlformats.org/markup-compatibility/2006">
              <mc:Choice xmlns:v="urn:schemas-microsoft-com:vml" Requires="v">
                <p:oleObj spid="_x0000_s144386" name="Equation" r:id="rId3" imgW="444307" imgH="431613" progId="Equation.DSMT4">
                  <p:embed/>
                </p:oleObj>
              </mc:Choice>
              <mc:Fallback>
                <p:oleObj name="Equation" r:id="rId3" imgW="444307"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876" y="1428750"/>
                        <a:ext cx="1139825"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9" name="直接连接符 78"/>
          <p:cNvCxnSpPr/>
          <p:nvPr/>
        </p:nvCxnSpPr>
        <p:spPr>
          <a:xfrm>
            <a:off x="8596314" y="3714750"/>
            <a:ext cx="1214437" cy="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80" name="任意多边形 79"/>
          <p:cNvSpPr/>
          <p:nvPr/>
        </p:nvSpPr>
        <p:spPr>
          <a:xfrm>
            <a:off x="2881314" y="3429001"/>
            <a:ext cx="928687" cy="500063"/>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82" name="直接箭头连接符 81"/>
          <p:cNvCxnSpPr>
            <a:stCxn id="56" idx="3"/>
          </p:cNvCxnSpPr>
          <p:nvPr/>
        </p:nvCxnSpPr>
        <p:spPr>
          <a:xfrm>
            <a:off x="8096251" y="1571625"/>
            <a:ext cx="428625"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7" idx="3"/>
          </p:cNvCxnSpPr>
          <p:nvPr/>
        </p:nvCxnSpPr>
        <p:spPr>
          <a:xfrm>
            <a:off x="8096251" y="2500314"/>
            <a:ext cx="500063"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6369" name="TextBox 84"/>
          <p:cNvSpPr txBox="1">
            <a:spLocks noChangeArrowheads="1"/>
          </p:cNvSpPr>
          <p:nvPr/>
        </p:nvSpPr>
        <p:spPr bwMode="auto">
          <a:xfrm>
            <a:off x="7881939" y="1500189"/>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Calibri" pitchFamily="34" charset="0"/>
              </a:rPr>
              <a:t>1</a:t>
            </a:r>
          </a:p>
        </p:txBody>
      </p:sp>
      <p:sp>
        <p:nvSpPr>
          <p:cNvPr id="56370" name="TextBox 85"/>
          <p:cNvSpPr txBox="1">
            <a:spLocks noChangeArrowheads="1"/>
          </p:cNvSpPr>
          <p:nvPr/>
        </p:nvSpPr>
        <p:spPr bwMode="auto">
          <a:xfrm>
            <a:off x="7810500" y="242887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Calibri" pitchFamily="34" charset="0"/>
              </a:rPr>
              <a:t>2</a:t>
            </a:r>
          </a:p>
        </p:txBody>
      </p:sp>
      <p:cxnSp>
        <p:nvCxnSpPr>
          <p:cNvPr id="88" name="直接箭头连接符 87"/>
          <p:cNvCxnSpPr>
            <a:endCxn id="76" idx="0"/>
          </p:cNvCxnSpPr>
          <p:nvPr/>
        </p:nvCxnSpPr>
        <p:spPr>
          <a:xfrm rot="5400000">
            <a:off x="8810626" y="3071813"/>
            <a:ext cx="7143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2738439" y="3357564"/>
            <a:ext cx="1285875" cy="642937"/>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cxnSp>
        <p:nvCxnSpPr>
          <p:cNvPr id="92" name="直接连接符 91"/>
          <p:cNvCxnSpPr/>
          <p:nvPr/>
        </p:nvCxnSpPr>
        <p:spPr>
          <a:xfrm>
            <a:off x="2738439" y="3714750"/>
            <a:ext cx="1214437" cy="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93" name="任意多边形 92"/>
          <p:cNvSpPr/>
          <p:nvPr/>
        </p:nvSpPr>
        <p:spPr>
          <a:xfrm>
            <a:off x="8739189" y="3429001"/>
            <a:ext cx="928687" cy="500063"/>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4" name="任意多边形 93"/>
          <p:cNvSpPr/>
          <p:nvPr/>
        </p:nvSpPr>
        <p:spPr>
          <a:xfrm>
            <a:off x="2881314" y="3500438"/>
            <a:ext cx="928687" cy="500062"/>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99" name="肘形连接符 98"/>
          <p:cNvCxnSpPr>
            <a:stCxn id="90" idx="1"/>
          </p:cNvCxnSpPr>
          <p:nvPr/>
        </p:nvCxnSpPr>
        <p:spPr>
          <a:xfrm rot="10800000">
            <a:off x="1952626" y="3143251"/>
            <a:ext cx="785813" cy="536575"/>
          </a:xfrm>
          <a:prstGeom prst="bentConnector3">
            <a:avLst>
              <a:gd name="adj1" fmla="val 102363"/>
            </a:avLst>
          </a:prstGeom>
          <a:ln w="28575"/>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endCxn id="2" idx="1"/>
          </p:cNvCxnSpPr>
          <p:nvPr/>
        </p:nvCxnSpPr>
        <p:spPr>
          <a:xfrm rot="5400000" flipH="1" flipV="1">
            <a:off x="1921670" y="2537620"/>
            <a:ext cx="636587" cy="5746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2" idx="3"/>
          </p:cNvCxnSpPr>
          <p:nvPr/>
        </p:nvCxnSpPr>
        <p:spPr>
          <a:xfrm flipV="1">
            <a:off x="4537075" y="285750"/>
            <a:ext cx="344488" cy="2921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6379" name="TextBox 109"/>
          <p:cNvSpPr txBox="1">
            <a:spLocks noChangeArrowheads="1"/>
          </p:cNvSpPr>
          <p:nvPr/>
        </p:nvSpPr>
        <p:spPr bwMode="auto">
          <a:xfrm>
            <a:off x="1738314" y="2428876"/>
            <a:ext cx="269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I</a:t>
            </a:r>
          </a:p>
        </p:txBody>
      </p:sp>
      <p:sp>
        <p:nvSpPr>
          <p:cNvPr id="56380" name="TextBox 110"/>
          <p:cNvSpPr txBox="1">
            <a:spLocks noChangeArrowheads="1"/>
          </p:cNvSpPr>
          <p:nvPr/>
        </p:nvSpPr>
        <p:spPr bwMode="auto">
          <a:xfrm>
            <a:off x="8453439" y="64293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rPr>
              <a:t>激光器</a:t>
            </a:r>
          </a:p>
        </p:txBody>
      </p:sp>
      <p:sp>
        <p:nvSpPr>
          <p:cNvPr id="56381" name="TextBox 111"/>
          <p:cNvSpPr txBox="1">
            <a:spLocks noChangeArrowheads="1"/>
          </p:cNvSpPr>
          <p:nvPr/>
        </p:nvSpPr>
        <p:spPr bwMode="auto">
          <a:xfrm>
            <a:off x="2452688" y="4786314"/>
            <a:ext cx="789498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Calibri" pitchFamily="34" charset="0"/>
              </a:rPr>
              <a:t>激光器</a:t>
            </a:r>
            <a:r>
              <a:rPr lang="en-US" altLang="zh-CN" sz="2000" b="1">
                <a:solidFill>
                  <a:srgbClr val="FF0000"/>
                </a:solidFill>
                <a:latin typeface="Calibri" pitchFamily="34" charset="0"/>
              </a:rPr>
              <a:t>---</a:t>
            </a:r>
            <a:r>
              <a:rPr lang="zh-CN" altLang="en-US" sz="2000" b="1">
                <a:solidFill>
                  <a:srgbClr val="0000CC"/>
                </a:solidFill>
                <a:latin typeface="Calibri" pitchFamily="34" charset="0"/>
              </a:rPr>
              <a:t>起偏器</a:t>
            </a:r>
            <a:r>
              <a:rPr lang="en-US" altLang="zh-CN" sz="2000" b="1">
                <a:solidFill>
                  <a:srgbClr val="FF0000"/>
                </a:solidFill>
                <a:latin typeface="Calibri" pitchFamily="34" charset="0"/>
              </a:rPr>
              <a:t>----</a:t>
            </a:r>
            <a:r>
              <a:rPr lang="zh-CN" altLang="en-US" sz="2000" b="1">
                <a:solidFill>
                  <a:srgbClr val="0000CC"/>
                </a:solidFill>
                <a:latin typeface="Calibri" pitchFamily="34" charset="0"/>
              </a:rPr>
              <a:t>线偏振光 </a:t>
            </a:r>
            <a:r>
              <a:rPr lang="en-US" altLang="zh-CN" sz="2000" b="1">
                <a:solidFill>
                  <a:srgbClr val="FF0000"/>
                </a:solidFill>
                <a:latin typeface="Calibri" pitchFamily="34" charset="0"/>
              </a:rPr>
              <a:t>----</a:t>
            </a:r>
            <a:r>
              <a:rPr lang="zh-CN" altLang="en-US" sz="2000" b="1">
                <a:solidFill>
                  <a:srgbClr val="0000CC"/>
                </a:solidFill>
                <a:latin typeface="Calibri" pitchFamily="34" charset="0"/>
              </a:rPr>
              <a:t>透镜耦合入纤</a:t>
            </a:r>
            <a:r>
              <a:rPr lang="en-US" altLang="zh-CN" sz="2000" b="1">
                <a:solidFill>
                  <a:srgbClr val="FF0000"/>
                </a:solidFill>
                <a:latin typeface="Calibri" pitchFamily="34" charset="0"/>
              </a:rPr>
              <a:t>----</a:t>
            </a:r>
            <a:r>
              <a:rPr lang="zh-CN" altLang="en-US" sz="2000" b="1">
                <a:solidFill>
                  <a:srgbClr val="0000CC"/>
                </a:solidFill>
                <a:latin typeface="Calibri" pitchFamily="34" charset="0"/>
              </a:rPr>
              <a:t>导体通有电流</a:t>
            </a:r>
            <a:r>
              <a:rPr lang="en-US" altLang="zh-CN" sz="2000" b="1">
                <a:solidFill>
                  <a:srgbClr val="FF0000"/>
                </a:solidFill>
                <a:latin typeface="Calibri" pitchFamily="34" charset="0"/>
              </a:rPr>
              <a:t>----</a:t>
            </a:r>
          </a:p>
          <a:p>
            <a:pPr eaLnBrk="1" hangingPunct="1">
              <a:spcBef>
                <a:spcPct val="0"/>
              </a:spcBef>
              <a:buFontTx/>
              <a:buNone/>
            </a:pPr>
            <a:r>
              <a:rPr lang="en-US" altLang="zh-CN" sz="2000" b="1">
                <a:solidFill>
                  <a:srgbClr val="0000CC"/>
                </a:solidFill>
                <a:latin typeface="Calibri" pitchFamily="34" charset="0"/>
              </a:rPr>
              <a:t>   </a:t>
            </a:r>
            <a:r>
              <a:rPr lang="en-US" altLang="zh-CN" sz="2000" b="1">
                <a:solidFill>
                  <a:srgbClr val="FF0000"/>
                </a:solidFill>
                <a:latin typeface="Calibri" pitchFamily="34" charset="0"/>
              </a:rPr>
              <a:t>----</a:t>
            </a:r>
            <a:r>
              <a:rPr lang="zh-CN" altLang="en-US" sz="2000" b="1">
                <a:solidFill>
                  <a:srgbClr val="0000CC"/>
                </a:solidFill>
                <a:latin typeface="Calibri" pitchFamily="34" charset="0"/>
              </a:rPr>
              <a:t>缠绕光纤产生磁光效应（光纤要求：低双折射  ）</a:t>
            </a:r>
            <a:r>
              <a:rPr lang="en-US" altLang="zh-CN" sz="2000" b="1">
                <a:solidFill>
                  <a:srgbClr val="FF0000"/>
                </a:solidFill>
                <a:latin typeface="Calibri" pitchFamily="34" charset="0"/>
              </a:rPr>
              <a:t>----</a:t>
            </a:r>
          </a:p>
          <a:p>
            <a:pPr eaLnBrk="1" hangingPunct="1">
              <a:spcBef>
                <a:spcPct val="0"/>
              </a:spcBef>
              <a:buFontTx/>
              <a:buNone/>
            </a:pPr>
            <a:r>
              <a:rPr lang="en-US" altLang="zh-CN" sz="2000" b="1">
                <a:solidFill>
                  <a:srgbClr val="FF0000"/>
                </a:solidFill>
                <a:latin typeface="Calibri" pitchFamily="34" charset="0"/>
              </a:rPr>
              <a:t>   ----</a:t>
            </a:r>
            <a:r>
              <a:rPr lang="zh-CN" altLang="en-US" sz="2000" b="1">
                <a:solidFill>
                  <a:srgbClr val="0000CC"/>
                </a:solidFill>
                <a:latin typeface="Calibri" pitchFamily="34" charset="0"/>
              </a:rPr>
              <a:t>光纤中偏振光偏振面旋转        角</a:t>
            </a:r>
            <a:r>
              <a:rPr lang="en-US" altLang="zh-CN" sz="2000" b="1">
                <a:solidFill>
                  <a:srgbClr val="FF0000"/>
                </a:solidFill>
                <a:latin typeface="Calibri" pitchFamily="34" charset="0"/>
              </a:rPr>
              <a:t>----</a:t>
            </a:r>
            <a:r>
              <a:rPr lang="zh-CN" altLang="en-US" sz="2000" b="1">
                <a:solidFill>
                  <a:srgbClr val="0000CC"/>
                </a:solidFill>
                <a:latin typeface="Calibri" pitchFamily="34" charset="0"/>
              </a:rPr>
              <a:t>出射光经透镜到</a:t>
            </a:r>
            <a:r>
              <a:rPr lang="en-US" altLang="zh-CN" sz="2000" b="1">
                <a:solidFill>
                  <a:srgbClr val="0000CC"/>
                </a:solidFill>
                <a:latin typeface="Calibri" pitchFamily="34" charset="0"/>
              </a:rPr>
              <a:t>wallaston</a:t>
            </a:r>
            <a:r>
              <a:rPr lang="zh-CN" altLang="en-US" sz="2000" b="1">
                <a:solidFill>
                  <a:srgbClr val="0000CC"/>
                </a:solidFill>
                <a:latin typeface="Calibri" pitchFamily="34" charset="0"/>
              </a:rPr>
              <a:t>棱镜</a:t>
            </a:r>
          </a:p>
          <a:p>
            <a:pPr eaLnBrk="1" hangingPunct="1">
              <a:spcBef>
                <a:spcPct val="0"/>
              </a:spcBef>
              <a:buFontTx/>
              <a:buNone/>
            </a:pPr>
            <a:r>
              <a:rPr lang="zh-CN" altLang="en-US" sz="2000" b="1">
                <a:solidFill>
                  <a:srgbClr val="0000CC"/>
                </a:solidFill>
                <a:latin typeface="Calibri" pitchFamily="34" charset="0"/>
              </a:rPr>
              <a:t>  </a:t>
            </a:r>
            <a:r>
              <a:rPr lang="en-US" altLang="zh-CN" sz="2000" b="1">
                <a:solidFill>
                  <a:srgbClr val="FF0000"/>
                </a:solidFill>
                <a:latin typeface="Calibri" pitchFamily="34" charset="0"/>
              </a:rPr>
              <a:t>----</a:t>
            </a:r>
            <a:r>
              <a:rPr lang="en-US" altLang="zh-CN" sz="2000" b="1">
                <a:solidFill>
                  <a:srgbClr val="0000CC"/>
                </a:solidFill>
                <a:latin typeface="Calibri" pitchFamily="34" charset="0"/>
              </a:rPr>
              <a:t>w</a:t>
            </a:r>
            <a:r>
              <a:rPr lang="zh-CN" altLang="en-US" sz="2000" b="1">
                <a:solidFill>
                  <a:srgbClr val="0000CC"/>
                </a:solidFill>
                <a:latin typeface="Calibri" pitchFamily="34" charset="0"/>
              </a:rPr>
              <a:t>棱镜将入射光分成振动方向相互垂直的两束偏振光</a:t>
            </a:r>
            <a:r>
              <a:rPr lang="en-US" altLang="zh-CN" sz="2000" b="1">
                <a:solidFill>
                  <a:srgbClr val="FF0000"/>
                </a:solidFill>
                <a:latin typeface="Calibri" pitchFamily="34" charset="0"/>
              </a:rPr>
              <a:t>----</a:t>
            </a:r>
            <a:r>
              <a:rPr lang="zh-CN" altLang="en-US" sz="2000" b="1">
                <a:solidFill>
                  <a:srgbClr val="0000CC"/>
                </a:solidFill>
                <a:latin typeface="Calibri" pitchFamily="34" charset="0"/>
              </a:rPr>
              <a:t>探测处理</a:t>
            </a:r>
          </a:p>
        </p:txBody>
      </p:sp>
      <p:graphicFrame>
        <p:nvGraphicFramePr>
          <p:cNvPr id="56382" name="Object 3"/>
          <p:cNvGraphicFramePr>
            <a:graphicFrameLocks noChangeAspect="1"/>
          </p:cNvGraphicFramePr>
          <p:nvPr/>
        </p:nvGraphicFramePr>
        <p:xfrm>
          <a:off x="5906294" y="5420875"/>
          <a:ext cx="296863" cy="409575"/>
        </p:xfrm>
        <a:graphic>
          <a:graphicData uri="http://schemas.openxmlformats.org/presentationml/2006/ole">
            <mc:AlternateContent xmlns:mc="http://schemas.openxmlformats.org/markup-compatibility/2006">
              <mc:Choice xmlns:v="urn:schemas-microsoft-com:vml" Requires="v">
                <p:oleObj spid="_x0000_s144387" name="Equation" r:id="rId5" imgW="126725" imgH="177415" progId="Equation.DSMT4">
                  <p:embed/>
                </p:oleObj>
              </mc:Choice>
              <mc:Fallback>
                <p:oleObj name="Equation" r:id="rId5" imgW="126725" imgH="17741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6294" y="5420875"/>
                        <a:ext cx="29686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959118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95813" y="3429000"/>
            <a:ext cx="4286250" cy="28575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3" name="矩形 2"/>
          <p:cNvSpPr/>
          <p:nvPr/>
        </p:nvSpPr>
        <p:spPr>
          <a:xfrm>
            <a:off x="5095876"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4" name="空心弧 3"/>
          <p:cNvSpPr/>
          <p:nvPr/>
        </p:nvSpPr>
        <p:spPr>
          <a:xfrm rot="5400000">
            <a:off x="4707732"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5" name="矩形 4"/>
          <p:cNvSpPr/>
          <p:nvPr/>
        </p:nvSpPr>
        <p:spPr>
          <a:xfrm>
            <a:off x="573881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6" name="矩形 5"/>
          <p:cNvSpPr/>
          <p:nvPr/>
        </p:nvSpPr>
        <p:spPr>
          <a:xfrm>
            <a:off x="659606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7" name="矩形 6"/>
          <p:cNvSpPr/>
          <p:nvPr/>
        </p:nvSpPr>
        <p:spPr>
          <a:xfrm>
            <a:off x="745331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8" name="矩形 7"/>
          <p:cNvSpPr/>
          <p:nvPr/>
        </p:nvSpPr>
        <p:spPr>
          <a:xfrm>
            <a:off x="8239126"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9" name="空心弧 8"/>
          <p:cNvSpPr/>
          <p:nvPr/>
        </p:nvSpPr>
        <p:spPr>
          <a:xfrm rot="5400000">
            <a:off x="5350670"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0" name="空心弧 9"/>
          <p:cNvSpPr/>
          <p:nvPr/>
        </p:nvSpPr>
        <p:spPr>
          <a:xfrm rot="5400000">
            <a:off x="6279357"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1" name="空心弧 10"/>
          <p:cNvSpPr/>
          <p:nvPr/>
        </p:nvSpPr>
        <p:spPr>
          <a:xfrm rot="5400000">
            <a:off x="7136607"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2" name="空心弧 11"/>
          <p:cNvSpPr/>
          <p:nvPr/>
        </p:nvSpPr>
        <p:spPr>
          <a:xfrm rot="5400000">
            <a:off x="7922420"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3" name="矩形 12"/>
          <p:cNvSpPr/>
          <p:nvPr/>
        </p:nvSpPr>
        <p:spPr>
          <a:xfrm>
            <a:off x="3309938" y="3143250"/>
            <a:ext cx="785812" cy="85725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p>
        </p:txBody>
      </p:sp>
      <p:cxnSp>
        <p:nvCxnSpPr>
          <p:cNvPr id="15" name="直接连接符 14"/>
          <p:cNvCxnSpPr/>
          <p:nvPr/>
        </p:nvCxnSpPr>
        <p:spPr>
          <a:xfrm rot="5400000">
            <a:off x="3274219" y="3178969"/>
            <a:ext cx="857250" cy="7858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524251" y="4572001"/>
            <a:ext cx="428625"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3167063" y="5357813"/>
            <a:ext cx="1143000" cy="78581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8" name="矩形 17"/>
          <p:cNvSpPr/>
          <p:nvPr/>
        </p:nvSpPr>
        <p:spPr>
          <a:xfrm>
            <a:off x="4953001" y="5500688"/>
            <a:ext cx="714375" cy="5000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t>滤波</a:t>
            </a:r>
          </a:p>
        </p:txBody>
      </p:sp>
      <p:cxnSp>
        <p:nvCxnSpPr>
          <p:cNvPr id="20" name="直接箭头连接符 19"/>
          <p:cNvCxnSpPr/>
          <p:nvPr/>
        </p:nvCxnSpPr>
        <p:spPr>
          <a:xfrm>
            <a:off x="2381250" y="3571875"/>
            <a:ext cx="85725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3" idx="3"/>
            <a:endCxn id="2" idx="1"/>
          </p:cNvCxnSpPr>
          <p:nvPr/>
        </p:nvCxnSpPr>
        <p:spPr>
          <a:xfrm>
            <a:off x="4095751" y="3571875"/>
            <a:ext cx="500063" cy="1588"/>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6" idx="0"/>
          </p:cNvCxnSpPr>
          <p:nvPr/>
        </p:nvCxnSpPr>
        <p:spPr>
          <a:xfrm rot="5400000">
            <a:off x="3524251" y="4357688"/>
            <a:ext cx="4286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6" idx="2"/>
            <a:endCxn id="17" idx="0"/>
          </p:cNvCxnSpPr>
          <p:nvPr/>
        </p:nvCxnSpPr>
        <p:spPr>
          <a:xfrm rot="5400000">
            <a:off x="3559969" y="5179219"/>
            <a:ext cx="3571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7" idx="3"/>
            <a:endCxn id="18" idx="1"/>
          </p:cNvCxnSpPr>
          <p:nvPr/>
        </p:nvCxnSpPr>
        <p:spPr>
          <a:xfrm>
            <a:off x="4310064" y="5751514"/>
            <a:ext cx="642937"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738813" y="5715000"/>
            <a:ext cx="500062"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7368" name="TextBox 39"/>
          <p:cNvSpPr txBox="1">
            <a:spLocks noChangeArrowheads="1"/>
          </p:cNvSpPr>
          <p:nvPr/>
        </p:nvSpPr>
        <p:spPr bwMode="auto">
          <a:xfrm>
            <a:off x="1881189" y="30003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基带信号</a:t>
            </a:r>
          </a:p>
        </p:txBody>
      </p:sp>
      <p:sp>
        <p:nvSpPr>
          <p:cNvPr id="57369" name="TextBox 40"/>
          <p:cNvSpPr txBox="1">
            <a:spLocks noChangeArrowheads="1"/>
          </p:cNvSpPr>
          <p:nvPr/>
        </p:nvSpPr>
        <p:spPr bwMode="auto">
          <a:xfrm>
            <a:off x="3524250" y="4572001"/>
            <a:ext cx="378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57370" name="TextBox 41"/>
          <p:cNvSpPr txBox="1">
            <a:spLocks noChangeArrowheads="1"/>
          </p:cNvSpPr>
          <p:nvPr/>
        </p:nvSpPr>
        <p:spPr bwMode="auto">
          <a:xfrm>
            <a:off x="3095626" y="5429251"/>
            <a:ext cx="1114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时分多路</a:t>
            </a:r>
          </a:p>
          <a:p>
            <a:pPr eaLnBrk="1" hangingPunct="1">
              <a:spcBef>
                <a:spcPct val="0"/>
              </a:spcBef>
              <a:buFontTx/>
              <a:buNone/>
            </a:pPr>
            <a:r>
              <a:rPr lang="zh-CN" altLang="en-US" sz="1800" b="1">
                <a:latin typeface="Calibri" pitchFamily="34" charset="0"/>
              </a:rPr>
              <a:t> 解     调</a:t>
            </a:r>
          </a:p>
        </p:txBody>
      </p:sp>
      <p:sp>
        <p:nvSpPr>
          <p:cNvPr id="57371" name="TextBox 42"/>
          <p:cNvSpPr txBox="1">
            <a:spLocks noChangeArrowheads="1"/>
          </p:cNvSpPr>
          <p:nvPr/>
        </p:nvSpPr>
        <p:spPr bwMode="auto">
          <a:xfrm>
            <a:off x="8596314" y="2786064"/>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反射式光传感器</a:t>
            </a:r>
          </a:p>
        </p:txBody>
      </p:sp>
      <p:sp>
        <p:nvSpPr>
          <p:cNvPr id="44" name="矩形 43"/>
          <p:cNvSpPr/>
          <p:nvPr/>
        </p:nvSpPr>
        <p:spPr>
          <a:xfrm>
            <a:off x="7167564" y="4143376"/>
            <a:ext cx="3214687"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p:cNvSpPr/>
          <p:nvPr/>
        </p:nvSpPr>
        <p:spPr>
          <a:xfrm>
            <a:off x="7167564" y="5072064"/>
            <a:ext cx="3214687"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矩形 45"/>
          <p:cNvSpPr/>
          <p:nvPr/>
        </p:nvSpPr>
        <p:spPr>
          <a:xfrm>
            <a:off x="9953625" y="4429125"/>
            <a:ext cx="357188" cy="357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46"/>
          <p:cNvSpPr/>
          <p:nvPr/>
        </p:nvSpPr>
        <p:spPr>
          <a:xfrm>
            <a:off x="8667750" y="4500564"/>
            <a:ext cx="357188"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矩形 47"/>
          <p:cNvSpPr/>
          <p:nvPr/>
        </p:nvSpPr>
        <p:spPr>
          <a:xfrm>
            <a:off x="8167689" y="4500564"/>
            <a:ext cx="35718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矩形 48"/>
          <p:cNvSpPr/>
          <p:nvPr/>
        </p:nvSpPr>
        <p:spPr>
          <a:xfrm>
            <a:off x="7596189" y="4500564"/>
            <a:ext cx="35718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半闭框 49"/>
          <p:cNvSpPr/>
          <p:nvPr/>
        </p:nvSpPr>
        <p:spPr>
          <a:xfrm rot="16200000" flipH="1" flipV="1">
            <a:off x="9953626" y="4214813"/>
            <a:ext cx="142875"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1" name="半闭框 50"/>
          <p:cNvSpPr/>
          <p:nvPr/>
        </p:nvSpPr>
        <p:spPr>
          <a:xfrm rot="16200000" flipH="1" flipV="1">
            <a:off x="8632032" y="4250532"/>
            <a:ext cx="214313"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2" name="半闭框 51"/>
          <p:cNvSpPr/>
          <p:nvPr/>
        </p:nvSpPr>
        <p:spPr>
          <a:xfrm rot="16200000" flipH="1" flipV="1">
            <a:off x="8131969" y="4250532"/>
            <a:ext cx="214313"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3" name="半闭框 52"/>
          <p:cNvSpPr/>
          <p:nvPr/>
        </p:nvSpPr>
        <p:spPr>
          <a:xfrm rot="16200000" flipH="1" flipV="1">
            <a:off x="7667626" y="4214813"/>
            <a:ext cx="142875"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4" name="半闭框 53"/>
          <p:cNvSpPr/>
          <p:nvPr/>
        </p:nvSpPr>
        <p:spPr>
          <a:xfrm flipH="1" flipV="1">
            <a:off x="75247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2" name="半闭框 61"/>
          <p:cNvSpPr/>
          <p:nvPr/>
        </p:nvSpPr>
        <p:spPr>
          <a:xfrm flipH="1" flipV="1">
            <a:off x="80962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3" name="半闭框 62"/>
          <p:cNvSpPr/>
          <p:nvPr/>
        </p:nvSpPr>
        <p:spPr>
          <a:xfrm flipH="1" flipV="1">
            <a:off x="8596313" y="4786314"/>
            <a:ext cx="322262"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4" name="半闭框 63"/>
          <p:cNvSpPr/>
          <p:nvPr/>
        </p:nvSpPr>
        <p:spPr>
          <a:xfrm flipH="1" flipV="1">
            <a:off x="98107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cxnSp>
        <p:nvCxnSpPr>
          <p:cNvPr id="66" name="直接箭头连接符 65"/>
          <p:cNvCxnSpPr/>
          <p:nvPr/>
        </p:nvCxnSpPr>
        <p:spPr>
          <a:xfrm>
            <a:off x="6238876" y="4214814"/>
            <a:ext cx="785813"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45" idx="1"/>
          </p:cNvCxnSpPr>
          <p:nvPr/>
        </p:nvCxnSpPr>
        <p:spPr>
          <a:xfrm rot="10800000">
            <a:off x="6381751" y="5143500"/>
            <a:ext cx="785813"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0800000">
            <a:off x="4167188" y="4786314"/>
            <a:ext cx="1928812" cy="357187"/>
          </a:xfrm>
          <a:prstGeom prst="straightConnector1">
            <a:avLst/>
          </a:prstGeom>
          <a:ln w="38100">
            <a:prstDash val="dashDot"/>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rot="10800000">
            <a:off x="5953125" y="6286500"/>
            <a:ext cx="642938"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rot="10800000">
            <a:off x="4238625" y="5072064"/>
            <a:ext cx="1500188" cy="1285875"/>
          </a:xfrm>
          <a:prstGeom prst="straightConnector1">
            <a:avLst/>
          </a:prstGeom>
          <a:ln w="38100">
            <a:prstDash val="dashDot"/>
            <a:tailEnd type="arrow"/>
          </a:ln>
        </p:spPr>
        <p:style>
          <a:lnRef idx="1">
            <a:schemeClr val="accent1"/>
          </a:lnRef>
          <a:fillRef idx="0">
            <a:schemeClr val="accent1"/>
          </a:fillRef>
          <a:effectRef idx="0">
            <a:schemeClr val="accent1"/>
          </a:effectRef>
          <a:fontRef idx="minor">
            <a:schemeClr val="tx1"/>
          </a:fontRef>
        </p:style>
      </p:cxnSp>
      <p:sp>
        <p:nvSpPr>
          <p:cNvPr id="57400" name="TextBox 84"/>
          <p:cNvSpPr txBox="1">
            <a:spLocks noChangeArrowheads="1"/>
          </p:cNvSpPr>
          <p:nvPr/>
        </p:nvSpPr>
        <p:spPr bwMode="auto">
          <a:xfrm>
            <a:off x="9453564" y="371475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透射式</a:t>
            </a:r>
          </a:p>
        </p:txBody>
      </p:sp>
      <p:sp>
        <p:nvSpPr>
          <p:cNvPr id="57401" name="TextBox 85"/>
          <p:cNvSpPr txBox="1">
            <a:spLocks noChangeArrowheads="1"/>
          </p:cNvSpPr>
          <p:nvPr/>
        </p:nvSpPr>
        <p:spPr bwMode="auto">
          <a:xfrm>
            <a:off x="2166938" y="571500"/>
            <a:ext cx="7919156"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dirty="0">
                <a:solidFill>
                  <a:srgbClr val="0000CC"/>
                </a:solidFill>
                <a:latin typeface="Calibri" pitchFamily="34" charset="0"/>
              </a:rPr>
              <a:t>4</a:t>
            </a:r>
            <a:r>
              <a:rPr lang="zh-CN" altLang="en-US" sz="2800" b="1" dirty="0">
                <a:solidFill>
                  <a:srgbClr val="0000CC"/>
                </a:solidFill>
                <a:latin typeface="Calibri" pitchFamily="34" charset="0"/>
              </a:rPr>
              <a:t>、时分调制</a:t>
            </a:r>
          </a:p>
          <a:p>
            <a:pPr eaLnBrk="1" hangingPunct="1">
              <a:spcBef>
                <a:spcPct val="0"/>
              </a:spcBef>
              <a:buFontTx/>
              <a:buNone/>
            </a:pPr>
            <a:r>
              <a:rPr lang="zh-CN" altLang="en-US" sz="2400" b="1" dirty="0">
                <a:latin typeface="Calibri" pitchFamily="34" charset="0"/>
              </a:rPr>
              <a:t>原理：被测参量调制返回信号的基带频谱，通过检测基带</a:t>
            </a:r>
          </a:p>
          <a:p>
            <a:pPr eaLnBrk="1" hangingPunct="1">
              <a:spcBef>
                <a:spcPct val="0"/>
              </a:spcBef>
              <a:buFontTx/>
              <a:buNone/>
            </a:pPr>
            <a:r>
              <a:rPr lang="zh-CN" altLang="en-US" sz="2400" b="1" dirty="0">
                <a:latin typeface="Calibri" pitchFamily="34" charset="0"/>
              </a:rPr>
              <a:t>           的延迟时间、幅度大小等的变化来测量各种物理量</a:t>
            </a:r>
          </a:p>
          <a:p>
            <a:pPr eaLnBrk="1" hangingPunct="1">
              <a:spcBef>
                <a:spcPct val="0"/>
              </a:spcBef>
              <a:buFontTx/>
              <a:buNone/>
            </a:pPr>
            <a:r>
              <a:rPr lang="zh-CN" altLang="en-US" sz="2400" b="1" dirty="0">
                <a:latin typeface="Calibri" pitchFamily="34" charset="0"/>
              </a:rPr>
              <a:t>           和空间分布。</a:t>
            </a:r>
          </a:p>
          <a:p>
            <a:pPr eaLnBrk="1" hangingPunct="1">
              <a:spcBef>
                <a:spcPct val="0"/>
              </a:spcBef>
              <a:buFontTx/>
              <a:buNone/>
            </a:pPr>
            <a:r>
              <a:rPr lang="zh-CN" altLang="en-US" sz="2400" b="1" dirty="0">
                <a:latin typeface="Calibri" pitchFamily="34" charset="0"/>
              </a:rPr>
              <a:t>特点：可测量空间分布</a:t>
            </a:r>
          </a:p>
        </p:txBody>
      </p:sp>
      <p:sp>
        <p:nvSpPr>
          <p:cNvPr id="14" name="任意多边形: 形状 13">
            <a:extLst>
              <a:ext uri="{FF2B5EF4-FFF2-40B4-BE49-F238E27FC236}">
                <a16:creationId xmlns:a16="http://schemas.microsoft.com/office/drawing/2014/main" id="{CBE6B318-0398-4316-9F75-37E0C22C47EC}"/>
              </a:ext>
            </a:extLst>
          </p:cNvPr>
          <p:cNvSpPr/>
          <p:nvPr/>
        </p:nvSpPr>
        <p:spPr>
          <a:xfrm>
            <a:off x="6741193" y="5391129"/>
            <a:ext cx="3726352" cy="1006518"/>
          </a:xfrm>
          <a:custGeom>
            <a:avLst/>
            <a:gdLst>
              <a:gd name="connsiteX0" fmla="*/ 0 w 3726352"/>
              <a:gd name="connsiteY0" fmla="*/ 1005101 h 1006518"/>
              <a:gd name="connsiteX1" fmla="*/ 1010653 w 3726352"/>
              <a:gd name="connsiteY1" fmla="*/ 991350 h 1006518"/>
              <a:gd name="connsiteX2" fmla="*/ 1182533 w 3726352"/>
              <a:gd name="connsiteY2" fmla="*/ 956974 h 1006518"/>
              <a:gd name="connsiteX3" fmla="*/ 1347537 w 3726352"/>
              <a:gd name="connsiteY3" fmla="*/ 819471 h 1006518"/>
              <a:gd name="connsiteX4" fmla="*/ 1505666 w 3726352"/>
              <a:gd name="connsiteY4" fmla="*/ 675092 h 1006518"/>
              <a:gd name="connsiteX5" fmla="*/ 1553793 w 3726352"/>
              <a:gd name="connsiteY5" fmla="*/ 420710 h 1006518"/>
              <a:gd name="connsiteX6" fmla="*/ 1505666 w 3726352"/>
              <a:gd name="connsiteY6" fmla="*/ 152577 h 1006518"/>
              <a:gd name="connsiteX7" fmla="*/ 1409414 w 3726352"/>
              <a:gd name="connsiteY7" fmla="*/ 21949 h 1006518"/>
              <a:gd name="connsiteX8" fmla="*/ 1333787 w 3726352"/>
              <a:gd name="connsiteY8" fmla="*/ 1323 h 1006518"/>
              <a:gd name="connsiteX9" fmla="*/ 1251285 w 3726352"/>
              <a:gd name="connsiteY9" fmla="*/ 35699 h 1006518"/>
              <a:gd name="connsiteX10" fmla="*/ 1196283 w 3726352"/>
              <a:gd name="connsiteY10" fmla="*/ 125077 h 1006518"/>
              <a:gd name="connsiteX11" fmla="*/ 1141282 w 3726352"/>
              <a:gd name="connsiteY11" fmla="*/ 248830 h 1006518"/>
              <a:gd name="connsiteX12" fmla="*/ 1127531 w 3726352"/>
              <a:gd name="connsiteY12" fmla="*/ 379459 h 1006518"/>
              <a:gd name="connsiteX13" fmla="*/ 1155032 w 3726352"/>
              <a:gd name="connsiteY13" fmla="*/ 551338 h 1006518"/>
              <a:gd name="connsiteX14" fmla="*/ 1251285 w 3726352"/>
              <a:gd name="connsiteY14" fmla="*/ 757594 h 1006518"/>
              <a:gd name="connsiteX15" fmla="*/ 1381913 w 3726352"/>
              <a:gd name="connsiteY15" fmla="*/ 895098 h 1006518"/>
              <a:gd name="connsiteX16" fmla="*/ 1540042 w 3726352"/>
              <a:gd name="connsiteY16" fmla="*/ 956974 h 1006518"/>
              <a:gd name="connsiteX17" fmla="*/ 1773799 w 3726352"/>
              <a:gd name="connsiteY17" fmla="*/ 984475 h 1006518"/>
              <a:gd name="connsiteX18" fmla="*/ 1938803 w 3726352"/>
              <a:gd name="connsiteY18" fmla="*/ 929474 h 1006518"/>
              <a:gd name="connsiteX19" fmla="*/ 2172560 w 3726352"/>
              <a:gd name="connsiteY19" fmla="*/ 798845 h 1006518"/>
              <a:gd name="connsiteX20" fmla="*/ 2289438 w 3726352"/>
              <a:gd name="connsiteY20" fmla="*/ 544463 h 1006518"/>
              <a:gd name="connsiteX21" fmla="*/ 2296313 w 3726352"/>
              <a:gd name="connsiteY21" fmla="*/ 345083 h 1006518"/>
              <a:gd name="connsiteX22" fmla="*/ 2145059 w 3726352"/>
              <a:gd name="connsiteY22" fmla="*/ 173203 h 1006518"/>
              <a:gd name="connsiteX23" fmla="*/ 2035056 w 3726352"/>
              <a:gd name="connsiteY23" fmla="*/ 152577 h 1006518"/>
              <a:gd name="connsiteX24" fmla="*/ 1931928 w 3726352"/>
              <a:gd name="connsiteY24" fmla="*/ 248830 h 1006518"/>
              <a:gd name="connsiteX25" fmla="*/ 1890677 w 3726352"/>
              <a:gd name="connsiteY25" fmla="*/ 400084 h 1006518"/>
              <a:gd name="connsiteX26" fmla="*/ 1897552 w 3726352"/>
              <a:gd name="connsiteY26" fmla="*/ 571964 h 1006518"/>
              <a:gd name="connsiteX27" fmla="*/ 1945678 w 3726352"/>
              <a:gd name="connsiteY27" fmla="*/ 730093 h 1006518"/>
              <a:gd name="connsiteX28" fmla="*/ 2076307 w 3726352"/>
              <a:gd name="connsiteY28" fmla="*/ 826346 h 1006518"/>
              <a:gd name="connsiteX29" fmla="*/ 2248187 w 3726352"/>
              <a:gd name="connsiteY29" fmla="*/ 936349 h 1006518"/>
              <a:gd name="connsiteX30" fmla="*/ 2495694 w 3726352"/>
              <a:gd name="connsiteY30" fmla="*/ 1005101 h 1006518"/>
              <a:gd name="connsiteX31" fmla="*/ 2873829 w 3726352"/>
              <a:gd name="connsiteY31" fmla="*/ 984475 h 1006518"/>
              <a:gd name="connsiteX32" fmla="*/ 3726352 w 3726352"/>
              <a:gd name="connsiteY32" fmla="*/ 1005101 h 100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26352" h="1006518">
                <a:moveTo>
                  <a:pt x="0" y="1005101"/>
                </a:moveTo>
                <a:lnTo>
                  <a:pt x="1010653" y="991350"/>
                </a:lnTo>
                <a:cubicBezTo>
                  <a:pt x="1207742" y="983329"/>
                  <a:pt x="1126386" y="985620"/>
                  <a:pt x="1182533" y="956974"/>
                </a:cubicBezTo>
                <a:cubicBezTo>
                  <a:pt x="1238680" y="928328"/>
                  <a:pt x="1293681" y="866451"/>
                  <a:pt x="1347537" y="819471"/>
                </a:cubicBezTo>
                <a:cubicBezTo>
                  <a:pt x="1401393" y="772491"/>
                  <a:pt x="1471290" y="741552"/>
                  <a:pt x="1505666" y="675092"/>
                </a:cubicBezTo>
                <a:cubicBezTo>
                  <a:pt x="1540042" y="608632"/>
                  <a:pt x="1553793" y="507796"/>
                  <a:pt x="1553793" y="420710"/>
                </a:cubicBezTo>
                <a:cubicBezTo>
                  <a:pt x="1553793" y="333624"/>
                  <a:pt x="1529729" y="219037"/>
                  <a:pt x="1505666" y="152577"/>
                </a:cubicBezTo>
                <a:cubicBezTo>
                  <a:pt x="1481603" y="86117"/>
                  <a:pt x="1438061" y="47158"/>
                  <a:pt x="1409414" y="21949"/>
                </a:cubicBezTo>
                <a:cubicBezTo>
                  <a:pt x="1380767" y="-3260"/>
                  <a:pt x="1360142" y="-969"/>
                  <a:pt x="1333787" y="1323"/>
                </a:cubicBezTo>
                <a:cubicBezTo>
                  <a:pt x="1307432" y="3615"/>
                  <a:pt x="1274202" y="15073"/>
                  <a:pt x="1251285" y="35699"/>
                </a:cubicBezTo>
                <a:cubicBezTo>
                  <a:pt x="1228368" y="56325"/>
                  <a:pt x="1214617" y="89555"/>
                  <a:pt x="1196283" y="125077"/>
                </a:cubicBezTo>
                <a:cubicBezTo>
                  <a:pt x="1177949" y="160599"/>
                  <a:pt x="1152741" y="206433"/>
                  <a:pt x="1141282" y="248830"/>
                </a:cubicBezTo>
                <a:cubicBezTo>
                  <a:pt x="1129823" y="291227"/>
                  <a:pt x="1125239" y="329041"/>
                  <a:pt x="1127531" y="379459"/>
                </a:cubicBezTo>
                <a:cubicBezTo>
                  <a:pt x="1129823" y="429877"/>
                  <a:pt x="1134406" y="488316"/>
                  <a:pt x="1155032" y="551338"/>
                </a:cubicBezTo>
                <a:cubicBezTo>
                  <a:pt x="1175658" y="614360"/>
                  <a:pt x="1213472" y="700301"/>
                  <a:pt x="1251285" y="757594"/>
                </a:cubicBezTo>
                <a:cubicBezTo>
                  <a:pt x="1289099" y="814887"/>
                  <a:pt x="1333787" y="861868"/>
                  <a:pt x="1381913" y="895098"/>
                </a:cubicBezTo>
                <a:cubicBezTo>
                  <a:pt x="1430039" y="928328"/>
                  <a:pt x="1474728" y="942078"/>
                  <a:pt x="1540042" y="956974"/>
                </a:cubicBezTo>
                <a:cubicBezTo>
                  <a:pt x="1605356" y="971870"/>
                  <a:pt x="1707339" y="989058"/>
                  <a:pt x="1773799" y="984475"/>
                </a:cubicBezTo>
                <a:cubicBezTo>
                  <a:pt x="1840259" y="979892"/>
                  <a:pt x="1872343" y="960412"/>
                  <a:pt x="1938803" y="929474"/>
                </a:cubicBezTo>
                <a:cubicBezTo>
                  <a:pt x="2005263" y="898536"/>
                  <a:pt x="2114121" y="863013"/>
                  <a:pt x="2172560" y="798845"/>
                </a:cubicBezTo>
                <a:cubicBezTo>
                  <a:pt x="2230999" y="734676"/>
                  <a:pt x="2268813" y="620090"/>
                  <a:pt x="2289438" y="544463"/>
                </a:cubicBezTo>
                <a:cubicBezTo>
                  <a:pt x="2310063" y="468836"/>
                  <a:pt x="2320376" y="406960"/>
                  <a:pt x="2296313" y="345083"/>
                </a:cubicBezTo>
                <a:cubicBezTo>
                  <a:pt x="2272250" y="283206"/>
                  <a:pt x="2188602" y="205287"/>
                  <a:pt x="2145059" y="173203"/>
                </a:cubicBezTo>
                <a:cubicBezTo>
                  <a:pt x="2101516" y="141119"/>
                  <a:pt x="2070578" y="139973"/>
                  <a:pt x="2035056" y="152577"/>
                </a:cubicBezTo>
                <a:cubicBezTo>
                  <a:pt x="1999534" y="165181"/>
                  <a:pt x="1955991" y="207579"/>
                  <a:pt x="1931928" y="248830"/>
                </a:cubicBezTo>
                <a:cubicBezTo>
                  <a:pt x="1907865" y="290081"/>
                  <a:pt x="1896406" y="346228"/>
                  <a:pt x="1890677" y="400084"/>
                </a:cubicBezTo>
                <a:cubicBezTo>
                  <a:pt x="1884948" y="453940"/>
                  <a:pt x="1888385" y="516963"/>
                  <a:pt x="1897552" y="571964"/>
                </a:cubicBezTo>
                <a:cubicBezTo>
                  <a:pt x="1906719" y="626965"/>
                  <a:pt x="1915886" y="687696"/>
                  <a:pt x="1945678" y="730093"/>
                </a:cubicBezTo>
                <a:cubicBezTo>
                  <a:pt x="1975471" y="772490"/>
                  <a:pt x="2025889" y="791970"/>
                  <a:pt x="2076307" y="826346"/>
                </a:cubicBezTo>
                <a:cubicBezTo>
                  <a:pt x="2126725" y="860722"/>
                  <a:pt x="2178289" y="906557"/>
                  <a:pt x="2248187" y="936349"/>
                </a:cubicBezTo>
                <a:cubicBezTo>
                  <a:pt x="2318085" y="966141"/>
                  <a:pt x="2391420" y="997080"/>
                  <a:pt x="2495694" y="1005101"/>
                </a:cubicBezTo>
                <a:cubicBezTo>
                  <a:pt x="2599968" y="1013122"/>
                  <a:pt x="2668719" y="984475"/>
                  <a:pt x="2873829" y="984475"/>
                </a:cubicBezTo>
                <a:cubicBezTo>
                  <a:pt x="3078939" y="984475"/>
                  <a:pt x="3402645" y="994788"/>
                  <a:pt x="3726352" y="100510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69859EF7-58C3-49A6-B98E-7CC3314BEA9E}"/>
              </a:ext>
            </a:extLst>
          </p:cNvPr>
          <p:cNvCxnSpPr/>
          <p:nvPr/>
        </p:nvCxnSpPr>
        <p:spPr>
          <a:xfrm>
            <a:off x="9096376" y="5679282"/>
            <a:ext cx="199975" cy="14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C53A382-18D3-40C9-90DA-57A1684E08CF}"/>
              </a:ext>
            </a:extLst>
          </p:cNvPr>
          <p:cNvCxnSpPr/>
          <p:nvPr/>
        </p:nvCxnSpPr>
        <p:spPr>
          <a:xfrm flipH="1">
            <a:off x="9124354" y="5653546"/>
            <a:ext cx="144016" cy="194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9856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p:cNvSpPr txBox="1">
            <a:spLocks noChangeArrowheads="1"/>
          </p:cNvSpPr>
          <p:nvPr/>
        </p:nvSpPr>
        <p:spPr bwMode="auto">
          <a:xfrm>
            <a:off x="2043113" y="231776"/>
            <a:ext cx="3384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solidFill>
                  <a:srgbClr val="FF0000"/>
                </a:solidFill>
                <a:ea typeface="华文中宋" pitchFamily="2" charset="-122"/>
              </a:rPr>
              <a:t>三、光纤光栅传感器</a:t>
            </a:r>
            <a:endParaRPr lang="en-US" altLang="zh-CN" sz="2800" b="1">
              <a:solidFill>
                <a:srgbClr val="FF0000"/>
              </a:solidFill>
              <a:ea typeface="华文中宋" pitchFamily="2" charset="-122"/>
            </a:endParaRPr>
          </a:p>
        </p:txBody>
      </p:sp>
      <p:sp>
        <p:nvSpPr>
          <p:cNvPr id="58371" name="Text Box 7"/>
          <p:cNvSpPr txBox="1">
            <a:spLocks noChangeArrowheads="1"/>
          </p:cNvSpPr>
          <p:nvPr/>
        </p:nvSpPr>
        <p:spPr bwMode="auto">
          <a:xfrm>
            <a:off x="2619375" y="85725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光栅</a:t>
            </a:r>
          </a:p>
        </p:txBody>
      </p:sp>
      <p:pic>
        <p:nvPicPr>
          <p:cNvPr id="58372" name="Picture 8" descr="0dd7912397dda1446e9ff01ab2b7d0a20df486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464" y="692150"/>
            <a:ext cx="23764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9" descr="2010751048583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9" y="2420939"/>
            <a:ext cx="4319587"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3"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6" y="692150"/>
            <a:ext cx="1655763"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Text Box 14"/>
          <p:cNvSpPr txBox="1">
            <a:spLocks noChangeArrowheads="1"/>
          </p:cNvSpPr>
          <p:nvPr/>
        </p:nvSpPr>
        <p:spPr bwMode="auto">
          <a:xfrm>
            <a:off x="4224338" y="2060576"/>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单缝衍射</a:t>
            </a:r>
            <a:endParaRPr lang="en-US" altLang="zh-CN" sz="1800" b="1">
              <a:ea typeface="华文中宋" pitchFamily="2" charset="-122"/>
            </a:endParaRPr>
          </a:p>
        </p:txBody>
      </p:sp>
      <p:sp>
        <p:nvSpPr>
          <p:cNvPr id="58376" name="Text Box 15"/>
          <p:cNvSpPr txBox="1">
            <a:spLocks noChangeArrowheads="1"/>
          </p:cNvSpPr>
          <p:nvPr/>
        </p:nvSpPr>
        <p:spPr bwMode="auto">
          <a:xfrm>
            <a:off x="6888163" y="2060576"/>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光栅衍射</a:t>
            </a:r>
            <a:endParaRPr lang="en-US" altLang="zh-CN" sz="1800" b="1">
              <a:ea typeface="华文中宋" pitchFamily="2" charset="-122"/>
            </a:endParaRPr>
          </a:p>
        </p:txBody>
      </p:sp>
      <p:sp>
        <p:nvSpPr>
          <p:cNvPr id="58377" name="Text Box 16"/>
          <p:cNvSpPr txBox="1">
            <a:spLocks noChangeArrowheads="1"/>
          </p:cNvSpPr>
          <p:nvPr/>
        </p:nvSpPr>
        <p:spPr bwMode="auto">
          <a:xfrm>
            <a:off x="5519738" y="3789363"/>
            <a:ext cx="247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不同间距光栅衍射图样</a:t>
            </a:r>
          </a:p>
        </p:txBody>
      </p:sp>
      <p:pic>
        <p:nvPicPr>
          <p:cNvPr id="58378" name="Picture 17" descr="u=685089746,2013754871&amp;fm=23&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413" y="4221164"/>
            <a:ext cx="2519362"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Rectangle 18"/>
          <p:cNvSpPr>
            <a:spLocks noChangeArrowheads="1"/>
          </p:cNvSpPr>
          <p:nvPr/>
        </p:nvSpPr>
        <p:spPr bwMode="auto">
          <a:xfrm>
            <a:off x="3143250" y="6597650"/>
            <a:ext cx="3168650" cy="2603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8380" name="AutoShape 20" descr="20095261455305935693(0)"/>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8381" name="AutoShape 22" descr="20095261455305935693(0)"/>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58382" name="Picture 24" descr="u=2727009800,1336387028&amp;fm=23&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500" y="4221163"/>
            <a:ext cx="237648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3" name="Rectangle 27"/>
          <p:cNvSpPr>
            <a:spLocks noChangeArrowheads="1"/>
          </p:cNvSpPr>
          <p:nvPr/>
        </p:nvSpPr>
        <p:spPr bwMode="auto">
          <a:xfrm>
            <a:off x="4008439" y="6021389"/>
            <a:ext cx="2447925" cy="2873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矩形槽反射式光栅</a:t>
            </a:r>
            <a:endParaRPr lang="en-US" altLang="zh-CN" sz="1800" b="1">
              <a:ea typeface="华文中宋" pitchFamily="2" charset="-122"/>
            </a:endParaRPr>
          </a:p>
        </p:txBody>
      </p:sp>
      <p:sp>
        <p:nvSpPr>
          <p:cNvPr id="58384" name="Text Box 28"/>
          <p:cNvSpPr txBox="1">
            <a:spLocks noChangeArrowheads="1"/>
          </p:cNvSpPr>
          <p:nvPr/>
        </p:nvSpPr>
        <p:spPr bwMode="auto">
          <a:xfrm>
            <a:off x="8543925" y="602138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反射式光栅</a:t>
            </a:r>
            <a:endParaRPr lang="en-US" altLang="zh-CN" sz="1800" b="1">
              <a:ea typeface="华文中宋" pitchFamily="2" charset="-122"/>
            </a:endParaRPr>
          </a:p>
        </p:txBody>
      </p:sp>
    </p:spTree>
    <p:extLst>
      <p:ext uri="{BB962C8B-B14F-4D97-AF65-F5344CB8AC3E}">
        <p14:creationId xmlns:p14="http://schemas.microsoft.com/office/powerpoint/2010/main" val="130219455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p:cNvSpPr txBox="1">
            <a:spLocks noChangeArrowheads="1"/>
          </p:cNvSpPr>
          <p:nvPr/>
        </p:nvSpPr>
        <p:spPr bwMode="auto">
          <a:xfrm>
            <a:off x="2403475" y="4968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光纤光栅</a:t>
            </a:r>
            <a:endParaRPr lang="en-US" altLang="zh-CN" sz="2400" b="1">
              <a:solidFill>
                <a:srgbClr val="0000CC"/>
              </a:solidFill>
              <a:ea typeface="华文中宋" pitchFamily="2" charset="-122"/>
            </a:endParaRPr>
          </a:p>
        </p:txBody>
      </p:sp>
      <p:pic>
        <p:nvPicPr>
          <p:cNvPr id="59395" name="Picture 5" descr="201302221141308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214" y="333376"/>
            <a:ext cx="49688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6" descr="201401220941092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6" y="1557338"/>
            <a:ext cx="5256213" cy="31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7" descr="chirp_gra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6" y="4716463"/>
            <a:ext cx="5616575"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Text Box 11"/>
          <p:cNvSpPr txBox="1">
            <a:spLocks noChangeArrowheads="1"/>
          </p:cNvSpPr>
          <p:nvPr/>
        </p:nvSpPr>
        <p:spPr bwMode="auto">
          <a:xfrm>
            <a:off x="3503613" y="2924175"/>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折射率</a:t>
            </a:r>
          </a:p>
        </p:txBody>
      </p:sp>
      <p:sp>
        <p:nvSpPr>
          <p:cNvPr id="59399" name="Text Box 12"/>
          <p:cNvSpPr txBox="1">
            <a:spLocks noChangeArrowheads="1"/>
          </p:cNvSpPr>
          <p:nvPr/>
        </p:nvSpPr>
        <p:spPr bwMode="auto">
          <a:xfrm>
            <a:off x="3432175" y="3933825"/>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光谱响应</a:t>
            </a:r>
            <a:endParaRPr lang="en-US" altLang="zh-CN" sz="1600" b="1">
              <a:ea typeface="华文中宋" pitchFamily="2" charset="-122"/>
            </a:endParaRPr>
          </a:p>
        </p:txBody>
      </p:sp>
      <p:sp>
        <p:nvSpPr>
          <p:cNvPr id="59400" name="Text Box 13"/>
          <p:cNvSpPr txBox="1">
            <a:spLocks noChangeArrowheads="1"/>
          </p:cNvSpPr>
          <p:nvPr/>
        </p:nvSpPr>
        <p:spPr bwMode="auto">
          <a:xfrm>
            <a:off x="5303838" y="62372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长波长</a:t>
            </a:r>
          </a:p>
        </p:txBody>
      </p:sp>
      <p:sp>
        <p:nvSpPr>
          <p:cNvPr id="59401" name="Text Box 14"/>
          <p:cNvSpPr txBox="1">
            <a:spLocks noChangeArrowheads="1"/>
          </p:cNvSpPr>
          <p:nvPr/>
        </p:nvSpPr>
        <p:spPr bwMode="auto">
          <a:xfrm>
            <a:off x="7227888" y="61864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短波长</a:t>
            </a:r>
            <a:endParaRPr lang="en-US" altLang="zh-CN" sz="1800" b="1">
              <a:ea typeface="华文中宋" pitchFamily="2" charset="-122"/>
            </a:endParaRPr>
          </a:p>
        </p:txBody>
      </p:sp>
    </p:spTree>
    <p:extLst>
      <p:ext uri="{BB962C8B-B14F-4D97-AF65-F5344CB8AC3E}">
        <p14:creationId xmlns:p14="http://schemas.microsoft.com/office/powerpoint/2010/main" val="25280463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5"/>
          <p:cNvSpPr txBox="1">
            <a:spLocks noChangeArrowheads="1"/>
          </p:cNvSpPr>
          <p:nvPr/>
        </p:nvSpPr>
        <p:spPr bwMode="auto">
          <a:xfrm>
            <a:off x="1703388" y="404813"/>
            <a:ext cx="2506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、光纤光栅分类</a:t>
            </a:r>
          </a:p>
        </p:txBody>
      </p:sp>
      <p:sp>
        <p:nvSpPr>
          <p:cNvPr id="62467" name="Text Box 6"/>
          <p:cNvSpPr txBox="1">
            <a:spLocks noChangeArrowheads="1"/>
          </p:cNvSpPr>
          <p:nvPr/>
        </p:nvSpPr>
        <p:spPr bwMode="auto">
          <a:xfrm>
            <a:off x="1919288" y="1196975"/>
            <a:ext cx="3421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）均匀周期光纤光栅</a:t>
            </a:r>
            <a:endParaRPr lang="en-US" altLang="zh-CN" sz="2400" b="1">
              <a:latin typeface="华文中宋" pitchFamily="2" charset="-122"/>
              <a:ea typeface="华文中宋" pitchFamily="2" charset="-122"/>
            </a:endParaRPr>
          </a:p>
        </p:txBody>
      </p:sp>
      <p:sp>
        <p:nvSpPr>
          <p:cNvPr id="62468" name="Text Box 7"/>
          <p:cNvSpPr txBox="1">
            <a:spLocks noChangeArrowheads="1"/>
          </p:cNvSpPr>
          <p:nvPr/>
        </p:nvSpPr>
        <p:spPr bwMode="auto">
          <a:xfrm>
            <a:off x="2782888" y="1700213"/>
            <a:ext cx="664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 </a:t>
            </a:r>
            <a:r>
              <a:rPr lang="zh-CN" altLang="en-US" sz="2400" b="1">
                <a:latin typeface="华文中宋" pitchFamily="2" charset="-122"/>
                <a:ea typeface="华文中宋" pitchFamily="2" charset="-122"/>
              </a:rPr>
              <a:t>布拉格光纤光栅：</a:t>
            </a:r>
            <a:r>
              <a:rPr lang="zh-CN" altLang="en-US" sz="2400" b="1">
                <a:solidFill>
                  <a:srgbClr val="0000CC"/>
                </a:solidFill>
                <a:latin typeface="华文中宋" pitchFamily="2" charset="-122"/>
                <a:ea typeface="华文中宋" pitchFamily="2" charset="-122"/>
              </a:rPr>
              <a:t>折射率分布及光栅形成方法</a:t>
            </a:r>
            <a:endParaRPr lang="en-US" altLang="zh-CN" sz="2400" b="1">
              <a:solidFill>
                <a:srgbClr val="0000CC"/>
              </a:solidFill>
              <a:latin typeface="华文中宋" pitchFamily="2" charset="-122"/>
              <a:ea typeface="华文中宋" pitchFamily="2" charset="-122"/>
            </a:endParaRPr>
          </a:p>
        </p:txBody>
      </p:sp>
      <p:pic>
        <p:nvPicPr>
          <p:cNvPr id="62469" name="Picture 11" descr="20104216341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2708275"/>
            <a:ext cx="4392613"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13" descr="1291006953Er7Gjbtr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2924175"/>
            <a:ext cx="3960812"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98118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a:spLocks noChangeArrowheads="1"/>
          </p:cNvSpPr>
          <p:nvPr/>
        </p:nvSpPr>
        <p:spPr bwMode="auto">
          <a:xfrm>
            <a:off x="2424114" y="476251"/>
            <a:ext cx="601318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 </a:t>
            </a:r>
            <a:r>
              <a:rPr lang="zh-CN" altLang="en-US" sz="2400" b="1">
                <a:latin typeface="华文中宋" pitchFamily="2" charset="-122"/>
                <a:ea typeface="华文中宋" pitchFamily="2" charset="-122"/>
              </a:rPr>
              <a:t>长周期光栅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栅格周期达到几百微米的均匀周期光栅</a:t>
            </a:r>
            <a:endParaRPr lang="en-US" altLang="zh-CN" sz="2400" b="1">
              <a:solidFill>
                <a:srgbClr val="0000CC"/>
              </a:solidFill>
              <a:latin typeface="华文中宋" pitchFamily="2" charset="-122"/>
              <a:ea typeface="华文中宋" pitchFamily="2" charset="-122"/>
            </a:endParaRPr>
          </a:p>
        </p:txBody>
      </p:sp>
      <p:sp>
        <p:nvSpPr>
          <p:cNvPr id="63491" name="Text Box 5"/>
          <p:cNvSpPr txBox="1">
            <a:spLocks noChangeArrowheads="1"/>
          </p:cNvSpPr>
          <p:nvPr/>
        </p:nvSpPr>
        <p:spPr bwMode="auto">
          <a:xfrm>
            <a:off x="2424114" y="1412875"/>
            <a:ext cx="82766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(c) </a:t>
            </a:r>
            <a:r>
              <a:rPr lang="zh-CN" altLang="en-US" sz="2400" b="1">
                <a:latin typeface="华文中宋" pitchFamily="2" charset="-122"/>
                <a:ea typeface="华文中宋" pitchFamily="2" charset="-122"/>
              </a:rPr>
              <a:t>倾斜光纤光栅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周期与折射率分布均为常数，</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光栅的波矢方向与轴线不一致</a:t>
            </a:r>
            <a:r>
              <a:rPr lang="zh-CN" altLang="en-US" sz="2400" b="1">
                <a:solidFill>
                  <a:srgbClr val="0000CC"/>
                </a:solidFill>
                <a:latin typeface="华文中宋" pitchFamily="2" charset="-122"/>
                <a:ea typeface="华文中宋" pitchFamily="2" charset="-122"/>
              </a:rPr>
              <a:t>，</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不但产生反向导波模耦合，且将基模耦合到包层中损耗。</a:t>
            </a:r>
          </a:p>
        </p:txBody>
      </p:sp>
      <p:sp>
        <p:nvSpPr>
          <p:cNvPr id="63492" name="Text Box 6"/>
          <p:cNvSpPr txBox="1">
            <a:spLocks noChangeArrowheads="1"/>
          </p:cNvSpPr>
          <p:nvPr/>
        </p:nvSpPr>
        <p:spPr bwMode="auto">
          <a:xfrm>
            <a:off x="1774826" y="3068638"/>
            <a:ext cx="311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）非均匀光纤光栅</a:t>
            </a:r>
            <a:endParaRPr lang="en-US" altLang="zh-CN" sz="2400" b="1">
              <a:latin typeface="华文中宋" pitchFamily="2" charset="-122"/>
              <a:ea typeface="华文中宋" pitchFamily="2" charset="-122"/>
            </a:endParaRPr>
          </a:p>
        </p:txBody>
      </p:sp>
      <p:sp>
        <p:nvSpPr>
          <p:cNvPr id="63493" name="Text Box 7"/>
          <p:cNvSpPr txBox="1">
            <a:spLocks noChangeArrowheads="1"/>
          </p:cNvSpPr>
          <p:nvPr/>
        </p:nvSpPr>
        <p:spPr bwMode="auto">
          <a:xfrm>
            <a:off x="2424114" y="3500439"/>
            <a:ext cx="81676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 </a:t>
            </a:r>
            <a:r>
              <a:rPr lang="zh-CN" altLang="en-US" sz="2400" b="1">
                <a:latin typeface="华文中宋" pitchFamily="2" charset="-122"/>
                <a:ea typeface="华文中宋" pitchFamily="2" charset="-122"/>
              </a:rPr>
              <a:t>啁啾光纤光栅（</a:t>
            </a:r>
            <a:r>
              <a:rPr lang="en-US" altLang="zh-CN" sz="2400" b="1">
                <a:latin typeface="华文中宋" pitchFamily="2" charset="-122"/>
                <a:ea typeface="华文中宋" pitchFamily="2" charset="-122"/>
              </a:rPr>
              <a:t>chirped fiber grating ) </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栅格间距非常数，沿光轴变化</a:t>
            </a:r>
            <a:r>
              <a:rPr lang="zh-CN" altLang="en-US" sz="2400" b="1">
                <a:solidFill>
                  <a:srgbClr val="0000CC"/>
                </a:solidFill>
                <a:latin typeface="华文中宋" pitchFamily="2" charset="-122"/>
                <a:ea typeface="华文中宋" pitchFamily="2" charset="-122"/>
              </a:rPr>
              <a:t>。</a:t>
            </a:r>
          </a:p>
          <a:p>
            <a:pPr eaLnBrk="1" hangingPunct="1">
              <a:spcBef>
                <a:spcPct val="0"/>
              </a:spcBef>
              <a:buFontTx/>
              <a:buNone/>
            </a:pPr>
            <a:r>
              <a:rPr lang="en-US" altLang="zh-CN" sz="2400" b="1">
                <a:solidFill>
                  <a:srgbClr val="0000CC"/>
                </a:solidFill>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不同栅格周期对应不同反射波长，故有较宽反射光谱。 </a:t>
            </a:r>
            <a:endParaRPr lang="en-US" altLang="zh-CN" sz="2400" b="1">
              <a:solidFill>
                <a:srgbClr val="0000CC"/>
              </a:solidFill>
              <a:latin typeface="华文中宋" pitchFamily="2" charset="-122"/>
              <a:ea typeface="华文中宋" pitchFamily="2" charset="-122"/>
            </a:endParaRPr>
          </a:p>
        </p:txBody>
      </p:sp>
      <p:pic>
        <p:nvPicPr>
          <p:cNvPr id="63494" name="Picture 9" descr="chirp_gra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4" y="1341439"/>
            <a:ext cx="313372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 Box 10"/>
          <p:cNvSpPr txBox="1">
            <a:spLocks noChangeArrowheads="1"/>
          </p:cNvSpPr>
          <p:nvPr/>
        </p:nvSpPr>
        <p:spPr bwMode="auto">
          <a:xfrm>
            <a:off x="2351089" y="4797425"/>
            <a:ext cx="303480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 </a:t>
            </a:r>
            <a:r>
              <a:rPr lang="zh-CN" altLang="en-US" sz="2400" b="1">
                <a:latin typeface="华文中宋" pitchFamily="2" charset="-122"/>
                <a:ea typeface="华文中宋" pitchFamily="2" charset="-122"/>
              </a:rPr>
              <a:t>相移光纤光栅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在均匀周期光栅</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某位置设置位置</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跳变，以改变光</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谱分布。</a:t>
            </a:r>
            <a:endParaRPr lang="en-US" altLang="zh-CN" sz="2400" b="1">
              <a:solidFill>
                <a:srgbClr val="0000CC"/>
              </a:solidFill>
              <a:latin typeface="华文中宋" pitchFamily="2" charset="-122"/>
              <a:ea typeface="华文中宋" pitchFamily="2" charset="-122"/>
            </a:endParaRPr>
          </a:p>
        </p:txBody>
      </p:sp>
      <p:pic>
        <p:nvPicPr>
          <p:cNvPr id="63496" name="Picture 12" descr="1291006953Er7Gjbtr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175" y="4868864"/>
            <a:ext cx="4826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Rectangle 13"/>
          <p:cNvSpPr>
            <a:spLocks noChangeArrowheads="1"/>
          </p:cNvSpPr>
          <p:nvPr/>
        </p:nvSpPr>
        <p:spPr bwMode="auto">
          <a:xfrm>
            <a:off x="7680325" y="5084763"/>
            <a:ext cx="217488" cy="2667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498" name="Rectangle 14"/>
          <p:cNvSpPr>
            <a:spLocks noChangeArrowheads="1"/>
          </p:cNvSpPr>
          <p:nvPr/>
        </p:nvSpPr>
        <p:spPr bwMode="auto">
          <a:xfrm>
            <a:off x="7967663" y="5084764"/>
            <a:ext cx="144462" cy="28733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499" name="Rectangle 15"/>
          <p:cNvSpPr>
            <a:spLocks noChangeArrowheads="1"/>
          </p:cNvSpPr>
          <p:nvPr/>
        </p:nvSpPr>
        <p:spPr bwMode="auto">
          <a:xfrm>
            <a:off x="7967663" y="5876925"/>
            <a:ext cx="144462" cy="431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500" name="Rectangle 16"/>
          <p:cNvSpPr>
            <a:spLocks noChangeArrowheads="1"/>
          </p:cNvSpPr>
          <p:nvPr/>
        </p:nvSpPr>
        <p:spPr bwMode="auto">
          <a:xfrm>
            <a:off x="7751763" y="5876925"/>
            <a:ext cx="144462" cy="431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501" name="Line 17"/>
          <p:cNvSpPr>
            <a:spLocks noChangeShapeType="1"/>
          </p:cNvSpPr>
          <p:nvPr/>
        </p:nvSpPr>
        <p:spPr bwMode="auto">
          <a:xfrm flipV="1">
            <a:off x="7967663" y="5876925"/>
            <a:ext cx="0" cy="431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2" name="Rectangle 19"/>
          <p:cNvSpPr>
            <a:spLocks noChangeArrowheads="1"/>
          </p:cNvSpPr>
          <p:nvPr/>
        </p:nvSpPr>
        <p:spPr bwMode="auto">
          <a:xfrm>
            <a:off x="7824789" y="4724400"/>
            <a:ext cx="287337" cy="1944688"/>
          </a:xfrm>
          <a:prstGeom prst="rect">
            <a:avLst/>
          </a:prstGeom>
          <a:noFill/>
          <a:ln w="9525">
            <a:solidFill>
              <a:srgbClr val="FF0000"/>
            </a:solidFill>
            <a:prstDash val="lgDash"/>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319986785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2690813" y="425451"/>
            <a:ext cx="80682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(c) </a:t>
            </a:r>
            <a:r>
              <a:rPr lang="zh-CN" altLang="en-US" sz="2400" b="1">
                <a:latin typeface="华文中宋" pitchFamily="2" charset="-122"/>
                <a:ea typeface="华文中宋" pitchFamily="2" charset="-122"/>
              </a:rPr>
              <a:t>变迹光纤光栅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光纤光栅折射率调制深度沿光轴方向为一特定变迹函数</a:t>
            </a:r>
            <a:endParaRPr lang="en-US" altLang="zh-CN" sz="2400" b="1">
              <a:solidFill>
                <a:srgbClr val="0000CC"/>
              </a:solidFill>
              <a:latin typeface="华文中宋" pitchFamily="2" charset="-122"/>
              <a:ea typeface="华文中宋" pitchFamily="2" charset="-122"/>
            </a:endParaRPr>
          </a:p>
        </p:txBody>
      </p:sp>
      <p:sp>
        <p:nvSpPr>
          <p:cNvPr id="64515" name="Rectangle 5"/>
          <p:cNvSpPr>
            <a:spLocks noChangeArrowheads="1"/>
          </p:cNvSpPr>
          <p:nvPr/>
        </p:nvSpPr>
        <p:spPr bwMode="auto">
          <a:xfrm>
            <a:off x="4295775" y="1628776"/>
            <a:ext cx="5905500" cy="792163"/>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16" name="Rectangle 7"/>
          <p:cNvSpPr>
            <a:spLocks noChangeArrowheads="1"/>
          </p:cNvSpPr>
          <p:nvPr/>
        </p:nvSpPr>
        <p:spPr bwMode="auto">
          <a:xfrm>
            <a:off x="4295776" y="1844676"/>
            <a:ext cx="5903913" cy="3603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17" name="Freeform 11"/>
          <p:cNvSpPr>
            <a:spLocks/>
          </p:cNvSpPr>
          <p:nvPr/>
        </p:nvSpPr>
        <p:spPr bwMode="auto">
          <a:xfrm>
            <a:off x="5232400" y="1401764"/>
            <a:ext cx="287338" cy="803275"/>
          </a:xfrm>
          <a:custGeom>
            <a:avLst/>
            <a:gdLst>
              <a:gd name="T0" fmla="*/ 0 w 181"/>
              <a:gd name="T1" fmla="*/ 2147483646 h 506"/>
              <a:gd name="T2" fmla="*/ 2147483646 w 181"/>
              <a:gd name="T3" fmla="*/ 2147483646 h 506"/>
              <a:gd name="T4" fmla="*/ 2147483646 w 181"/>
              <a:gd name="T5" fmla="*/ 2147483646 h 506"/>
              <a:gd name="T6" fmla="*/ 2147483646 w 181"/>
              <a:gd name="T7" fmla="*/ 2147483646 h 506"/>
              <a:gd name="T8" fmla="*/ 2147483646 w 181"/>
              <a:gd name="T9" fmla="*/ 2147483646 h 5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506">
                <a:moveTo>
                  <a:pt x="0" y="506"/>
                </a:moveTo>
                <a:cubicBezTo>
                  <a:pt x="15" y="366"/>
                  <a:pt x="30" y="226"/>
                  <a:pt x="45" y="143"/>
                </a:cubicBezTo>
                <a:cubicBezTo>
                  <a:pt x="60" y="60"/>
                  <a:pt x="75" y="14"/>
                  <a:pt x="90" y="7"/>
                </a:cubicBezTo>
                <a:cubicBezTo>
                  <a:pt x="105" y="0"/>
                  <a:pt x="121" y="15"/>
                  <a:pt x="136" y="98"/>
                </a:cubicBezTo>
                <a:cubicBezTo>
                  <a:pt x="151" y="181"/>
                  <a:pt x="174" y="438"/>
                  <a:pt x="181" y="50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Freeform 12"/>
          <p:cNvSpPr>
            <a:spLocks/>
          </p:cNvSpPr>
          <p:nvPr/>
        </p:nvSpPr>
        <p:spPr bwMode="auto">
          <a:xfrm>
            <a:off x="5519738" y="1557338"/>
            <a:ext cx="215900" cy="647700"/>
          </a:xfrm>
          <a:custGeom>
            <a:avLst/>
            <a:gdLst>
              <a:gd name="T0" fmla="*/ 0 w 136"/>
              <a:gd name="T1" fmla="*/ 2147483646 h 408"/>
              <a:gd name="T2" fmla="*/ 2147483646 w 136"/>
              <a:gd name="T3" fmla="*/ 0 h 408"/>
              <a:gd name="T4" fmla="*/ 2147483646 w 136"/>
              <a:gd name="T5" fmla="*/ 2147483646 h 408"/>
              <a:gd name="T6" fmla="*/ 0 60000 65536"/>
              <a:gd name="T7" fmla="*/ 0 60000 65536"/>
              <a:gd name="T8" fmla="*/ 0 60000 65536"/>
            </a:gdLst>
            <a:ahLst/>
            <a:cxnLst>
              <a:cxn ang="T6">
                <a:pos x="T0" y="T1"/>
              </a:cxn>
              <a:cxn ang="T7">
                <a:pos x="T2" y="T3"/>
              </a:cxn>
              <a:cxn ang="T8">
                <a:pos x="T4" y="T5"/>
              </a:cxn>
            </a:cxnLst>
            <a:rect l="0" t="0" r="r" b="b"/>
            <a:pathLst>
              <a:path w="136" h="408">
                <a:moveTo>
                  <a:pt x="0" y="408"/>
                </a:moveTo>
                <a:cubicBezTo>
                  <a:pt x="11" y="204"/>
                  <a:pt x="22" y="0"/>
                  <a:pt x="45" y="0"/>
                </a:cubicBezTo>
                <a:cubicBezTo>
                  <a:pt x="68" y="0"/>
                  <a:pt x="102" y="204"/>
                  <a:pt x="136" y="4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9" name="Freeform 13"/>
          <p:cNvSpPr>
            <a:spLocks/>
          </p:cNvSpPr>
          <p:nvPr/>
        </p:nvSpPr>
        <p:spPr bwMode="auto">
          <a:xfrm>
            <a:off x="5735638" y="1700214"/>
            <a:ext cx="144462" cy="504825"/>
          </a:xfrm>
          <a:custGeom>
            <a:avLst/>
            <a:gdLst>
              <a:gd name="T0" fmla="*/ 0 w 91"/>
              <a:gd name="T1" fmla="*/ 2147483646 h 318"/>
              <a:gd name="T2" fmla="*/ 2147483646 w 91"/>
              <a:gd name="T3" fmla="*/ 0 h 318"/>
              <a:gd name="T4" fmla="*/ 2147483646 w 91"/>
              <a:gd name="T5" fmla="*/ 2147483646 h 318"/>
              <a:gd name="T6" fmla="*/ 0 60000 65536"/>
              <a:gd name="T7" fmla="*/ 0 60000 65536"/>
              <a:gd name="T8" fmla="*/ 0 60000 65536"/>
            </a:gdLst>
            <a:ahLst/>
            <a:cxnLst>
              <a:cxn ang="T6">
                <a:pos x="T0" y="T1"/>
              </a:cxn>
              <a:cxn ang="T7">
                <a:pos x="T2" y="T3"/>
              </a:cxn>
              <a:cxn ang="T8">
                <a:pos x="T4" y="T5"/>
              </a:cxn>
            </a:cxnLst>
            <a:rect l="0" t="0" r="r" b="b"/>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0" name="Freeform 14"/>
          <p:cNvSpPr>
            <a:spLocks/>
          </p:cNvSpPr>
          <p:nvPr/>
        </p:nvSpPr>
        <p:spPr bwMode="auto">
          <a:xfrm>
            <a:off x="5880101" y="1844676"/>
            <a:ext cx="144463" cy="360363"/>
          </a:xfrm>
          <a:custGeom>
            <a:avLst/>
            <a:gdLst>
              <a:gd name="T0" fmla="*/ 0 w 91"/>
              <a:gd name="T1" fmla="*/ 2147483646 h 227"/>
              <a:gd name="T2" fmla="*/ 2147483646 w 91"/>
              <a:gd name="T3" fmla="*/ 0 h 227"/>
              <a:gd name="T4" fmla="*/ 2147483646 w 91"/>
              <a:gd name="T5" fmla="*/ 2147483646 h 227"/>
              <a:gd name="T6" fmla="*/ 0 60000 65536"/>
              <a:gd name="T7" fmla="*/ 0 60000 65536"/>
              <a:gd name="T8" fmla="*/ 0 60000 65536"/>
            </a:gdLst>
            <a:ahLst/>
            <a:cxnLst>
              <a:cxn ang="T6">
                <a:pos x="T0" y="T1"/>
              </a:cxn>
              <a:cxn ang="T7">
                <a:pos x="T2" y="T3"/>
              </a:cxn>
              <a:cxn ang="T8">
                <a:pos x="T4" y="T5"/>
              </a:cxn>
            </a:cxnLst>
            <a:rect l="0" t="0" r="r" b="b"/>
            <a:pathLst>
              <a:path w="91" h="227">
                <a:moveTo>
                  <a:pt x="0" y="227"/>
                </a:moveTo>
                <a:cubicBezTo>
                  <a:pt x="15" y="113"/>
                  <a:pt x="30" y="0"/>
                  <a:pt x="45" y="0"/>
                </a:cubicBezTo>
                <a:cubicBezTo>
                  <a:pt x="60" y="0"/>
                  <a:pt x="75" y="113"/>
                  <a:pt x="91" y="22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1" name="Freeform 15"/>
          <p:cNvSpPr>
            <a:spLocks/>
          </p:cNvSpPr>
          <p:nvPr/>
        </p:nvSpPr>
        <p:spPr bwMode="auto">
          <a:xfrm>
            <a:off x="6024564" y="1989138"/>
            <a:ext cx="142875" cy="215900"/>
          </a:xfrm>
          <a:custGeom>
            <a:avLst/>
            <a:gdLst>
              <a:gd name="T0" fmla="*/ 0 w 90"/>
              <a:gd name="T1" fmla="*/ 2147483646 h 136"/>
              <a:gd name="T2" fmla="*/ 2147483646 w 90"/>
              <a:gd name="T3" fmla="*/ 0 h 136"/>
              <a:gd name="T4" fmla="*/ 2147483646 w 90"/>
              <a:gd name="T5" fmla="*/ 2147483646 h 136"/>
              <a:gd name="T6" fmla="*/ 0 60000 65536"/>
              <a:gd name="T7" fmla="*/ 0 60000 65536"/>
              <a:gd name="T8" fmla="*/ 0 60000 65536"/>
            </a:gdLst>
            <a:ahLst/>
            <a:cxnLst>
              <a:cxn ang="T6">
                <a:pos x="T0" y="T1"/>
              </a:cxn>
              <a:cxn ang="T7">
                <a:pos x="T2" y="T3"/>
              </a:cxn>
              <a:cxn ang="T8">
                <a:pos x="T4" y="T5"/>
              </a:cxn>
            </a:cxnLst>
            <a:rect l="0" t="0" r="r" b="b"/>
            <a:pathLst>
              <a:path w="90" h="136">
                <a:moveTo>
                  <a:pt x="0" y="136"/>
                </a:moveTo>
                <a:cubicBezTo>
                  <a:pt x="15" y="68"/>
                  <a:pt x="30" y="0"/>
                  <a:pt x="45" y="0"/>
                </a:cubicBezTo>
                <a:cubicBezTo>
                  <a:pt x="60" y="0"/>
                  <a:pt x="75" y="68"/>
                  <a:pt x="90" y="1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2" name="Freeform 16"/>
          <p:cNvSpPr>
            <a:spLocks/>
          </p:cNvSpPr>
          <p:nvPr/>
        </p:nvSpPr>
        <p:spPr bwMode="auto">
          <a:xfrm>
            <a:off x="5016500" y="1557338"/>
            <a:ext cx="215900" cy="647700"/>
          </a:xfrm>
          <a:custGeom>
            <a:avLst/>
            <a:gdLst>
              <a:gd name="T0" fmla="*/ 0 w 136"/>
              <a:gd name="T1" fmla="*/ 2147483646 h 408"/>
              <a:gd name="T2" fmla="*/ 2147483646 w 136"/>
              <a:gd name="T3" fmla="*/ 0 h 408"/>
              <a:gd name="T4" fmla="*/ 2147483646 w 136"/>
              <a:gd name="T5" fmla="*/ 2147483646 h 408"/>
              <a:gd name="T6" fmla="*/ 0 60000 65536"/>
              <a:gd name="T7" fmla="*/ 0 60000 65536"/>
              <a:gd name="T8" fmla="*/ 0 60000 65536"/>
            </a:gdLst>
            <a:ahLst/>
            <a:cxnLst>
              <a:cxn ang="T6">
                <a:pos x="T0" y="T1"/>
              </a:cxn>
              <a:cxn ang="T7">
                <a:pos x="T2" y="T3"/>
              </a:cxn>
              <a:cxn ang="T8">
                <a:pos x="T4" y="T5"/>
              </a:cxn>
            </a:cxnLst>
            <a:rect l="0" t="0" r="r" b="b"/>
            <a:pathLst>
              <a:path w="136" h="408">
                <a:moveTo>
                  <a:pt x="0" y="408"/>
                </a:moveTo>
                <a:cubicBezTo>
                  <a:pt x="11" y="204"/>
                  <a:pt x="22" y="0"/>
                  <a:pt x="45" y="0"/>
                </a:cubicBezTo>
                <a:cubicBezTo>
                  <a:pt x="68" y="0"/>
                  <a:pt x="102" y="204"/>
                  <a:pt x="136" y="4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3" name="Freeform 17"/>
          <p:cNvSpPr>
            <a:spLocks/>
          </p:cNvSpPr>
          <p:nvPr/>
        </p:nvSpPr>
        <p:spPr bwMode="auto">
          <a:xfrm>
            <a:off x="4872038" y="1700214"/>
            <a:ext cx="144462" cy="504825"/>
          </a:xfrm>
          <a:custGeom>
            <a:avLst/>
            <a:gdLst>
              <a:gd name="T0" fmla="*/ 0 w 91"/>
              <a:gd name="T1" fmla="*/ 2147483646 h 318"/>
              <a:gd name="T2" fmla="*/ 2147483646 w 91"/>
              <a:gd name="T3" fmla="*/ 0 h 318"/>
              <a:gd name="T4" fmla="*/ 2147483646 w 91"/>
              <a:gd name="T5" fmla="*/ 2147483646 h 318"/>
              <a:gd name="T6" fmla="*/ 0 60000 65536"/>
              <a:gd name="T7" fmla="*/ 0 60000 65536"/>
              <a:gd name="T8" fmla="*/ 0 60000 65536"/>
            </a:gdLst>
            <a:ahLst/>
            <a:cxnLst>
              <a:cxn ang="T6">
                <a:pos x="T0" y="T1"/>
              </a:cxn>
              <a:cxn ang="T7">
                <a:pos x="T2" y="T3"/>
              </a:cxn>
              <a:cxn ang="T8">
                <a:pos x="T4" y="T5"/>
              </a:cxn>
            </a:cxnLst>
            <a:rect l="0" t="0" r="r" b="b"/>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4" name="Freeform 18"/>
          <p:cNvSpPr>
            <a:spLocks/>
          </p:cNvSpPr>
          <p:nvPr/>
        </p:nvSpPr>
        <p:spPr bwMode="auto">
          <a:xfrm>
            <a:off x="4727576" y="1844676"/>
            <a:ext cx="144463" cy="360363"/>
          </a:xfrm>
          <a:custGeom>
            <a:avLst/>
            <a:gdLst>
              <a:gd name="T0" fmla="*/ 0 w 91"/>
              <a:gd name="T1" fmla="*/ 2147483646 h 227"/>
              <a:gd name="T2" fmla="*/ 2147483646 w 91"/>
              <a:gd name="T3" fmla="*/ 0 h 227"/>
              <a:gd name="T4" fmla="*/ 2147483646 w 91"/>
              <a:gd name="T5" fmla="*/ 2147483646 h 227"/>
              <a:gd name="T6" fmla="*/ 0 60000 65536"/>
              <a:gd name="T7" fmla="*/ 0 60000 65536"/>
              <a:gd name="T8" fmla="*/ 0 60000 65536"/>
            </a:gdLst>
            <a:ahLst/>
            <a:cxnLst>
              <a:cxn ang="T6">
                <a:pos x="T0" y="T1"/>
              </a:cxn>
              <a:cxn ang="T7">
                <a:pos x="T2" y="T3"/>
              </a:cxn>
              <a:cxn ang="T8">
                <a:pos x="T4" y="T5"/>
              </a:cxn>
            </a:cxnLst>
            <a:rect l="0" t="0" r="r" b="b"/>
            <a:pathLst>
              <a:path w="91" h="227">
                <a:moveTo>
                  <a:pt x="0" y="227"/>
                </a:moveTo>
                <a:cubicBezTo>
                  <a:pt x="15" y="113"/>
                  <a:pt x="30" y="0"/>
                  <a:pt x="45" y="0"/>
                </a:cubicBezTo>
                <a:cubicBezTo>
                  <a:pt x="60" y="0"/>
                  <a:pt x="75" y="113"/>
                  <a:pt x="91" y="22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5" name="Freeform 19"/>
          <p:cNvSpPr>
            <a:spLocks/>
          </p:cNvSpPr>
          <p:nvPr/>
        </p:nvSpPr>
        <p:spPr bwMode="auto">
          <a:xfrm>
            <a:off x="4583114" y="1989138"/>
            <a:ext cx="142875" cy="215900"/>
          </a:xfrm>
          <a:custGeom>
            <a:avLst/>
            <a:gdLst>
              <a:gd name="T0" fmla="*/ 0 w 90"/>
              <a:gd name="T1" fmla="*/ 2147483646 h 136"/>
              <a:gd name="T2" fmla="*/ 2147483646 w 90"/>
              <a:gd name="T3" fmla="*/ 0 h 136"/>
              <a:gd name="T4" fmla="*/ 2147483646 w 90"/>
              <a:gd name="T5" fmla="*/ 2147483646 h 136"/>
              <a:gd name="T6" fmla="*/ 0 60000 65536"/>
              <a:gd name="T7" fmla="*/ 0 60000 65536"/>
              <a:gd name="T8" fmla="*/ 0 60000 65536"/>
            </a:gdLst>
            <a:ahLst/>
            <a:cxnLst>
              <a:cxn ang="T6">
                <a:pos x="T0" y="T1"/>
              </a:cxn>
              <a:cxn ang="T7">
                <a:pos x="T2" y="T3"/>
              </a:cxn>
              <a:cxn ang="T8">
                <a:pos x="T4" y="T5"/>
              </a:cxn>
            </a:cxnLst>
            <a:rect l="0" t="0" r="r" b="b"/>
            <a:pathLst>
              <a:path w="90" h="136">
                <a:moveTo>
                  <a:pt x="0" y="136"/>
                </a:moveTo>
                <a:cubicBezTo>
                  <a:pt x="15" y="68"/>
                  <a:pt x="30" y="0"/>
                  <a:pt x="45" y="0"/>
                </a:cubicBezTo>
                <a:cubicBezTo>
                  <a:pt x="60" y="0"/>
                  <a:pt x="75" y="68"/>
                  <a:pt x="90" y="1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6" name="Text Box 20"/>
          <p:cNvSpPr txBox="1">
            <a:spLocks noChangeArrowheads="1"/>
          </p:cNvSpPr>
          <p:nvPr/>
        </p:nvSpPr>
        <p:spPr bwMode="auto">
          <a:xfrm>
            <a:off x="4295775" y="2492376"/>
            <a:ext cx="224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变迹折射率分布函数</a:t>
            </a:r>
          </a:p>
        </p:txBody>
      </p:sp>
      <p:sp>
        <p:nvSpPr>
          <p:cNvPr id="64527" name="Text Box 21"/>
          <p:cNvSpPr txBox="1">
            <a:spLocks noChangeArrowheads="1"/>
          </p:cNvSpPr>
          <p:nvPr/>
        </p:nvSpPr>
        <p:spPr bwMode="auto">
          <a:xfrm>
            <a:off x="2763839" y="3233739"/>
            <a:ext cx="49904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(d) </a:t>
            </a:r>
            <a:r>
              <a:rPr lang="zh-CN" altLang="en-US" sz="2400" b="1">
                <a:latin typeface="华文中宋" pitchFamily="2" charset="-122"/>
                <a:ea typeface="华文中宋" pitchFamily="2" charset="-122"/>
              </a:rPr>
              <a:t>取样光纤光栅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折射率调制不连续，周期间断。</a:t>
            </a:r>
            <a:endParaRPr lang="en-US" altLang="zh-CN" sz="2400" b="1">
              <a:latin typeface="华文中宋" pitchFamily="2" charset="-122"/>
              <a:ea typeface="华文中宋" pitchFamily="2" charset="-122"/>
            </a:endParaRPr>
          </a:p>
        </p:txBody>
      </p:sp>
      <p:sp>
        <p:nvSpPr>
          <p:cNvPr id="64528" name="Rectangle 22"/>
          <p:cNvSpPr>
            <a:spLocks noChangeArrowheads="1"/>
          </p:cNvSpPr>
          <p:nvPr/>
        </p:nvSpPr>
        <p:spPr bwMode="auto">
          <a:xfrm>
            <a:off x="4295775" y="4508501"/>
            <a:ext cx="5905500" cy="792163"/>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29" name="Rectangle 23"/>
          <p:cNvSpPr>
            <a:spLocks noChangeArrowheads="1"/>
          </p:cNvSpPr>
          <p:nvPr/>
        </p:nvSpPr>
        <p:spPr bwMode="auto">
          <a:xfrm>
            <a:off x="4295776" y="4724401"/>
            <a:ext cx="5903913" cy="3603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30" name="Freeform 34"/>
          <p:cNvSpPr>
            <a:spLocks/>
          </p:cNvSpPr>
          <p:nvPr/>
        </p:nvSpPr>
        <p:spPr bwMode="auto">
          <a:xfrm>
            <a:off x="54483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1" name="Freeform 35"/>
          <p:cNvSpPr>
            <a:spLocks/>
          </p:cNvSpPr>
          <p:nvPr/>
        </p:nvSpPr>
        <p:spPr bwMode="auto">
          <a:xfrm>
            <a:off x="73914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2" name="Freeform 36"/>
          <p:cNvSpPr>
            <a:spLocks/>
          </p:cNvSpPr>
          <p:nvPr/>
        </p:nvSpPr>
        <p:spPr bwMode="auto">
          <a:xfrm>
            <a:off x="753586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3" name="Freeform 37"/>
          <p:cNvSpPr>
            <a:spLocks/>
          </p:cNvSpPr>
          <p:nvPr/>
        </p:nvSpPr>
        <p:spPr bwMode="auto">
          <a:xfrm>
            <a:off x="768032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4" name="Freeform 38"/>
          <p:cNvSpPr>
            <a:spLocks/>
          </p:cNvSpPr>
          <p:nvPr/>
        </p:nvSpPr>
        <p:spPr bwMode="auto">
          <a:xfrm>
            <a:off x="847248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5" name="Freeform 39"/>
          <p:cNvSpPr>
            <a:spLocks/>
          </p:cNvSpPr>
          <p:nvPr/>
        </p:nvSpPr>
        <p:spPr bwMode="auto">
          <a:xfrm>
            <a:off x="861695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6" name="Freeform 40"/>
          <p:cNvSpPr>
            <a:spLocks/>
          </p:cNvSpPr>
          <p:nvPr/>
        </p:nvSpPr>
        <p:spPr bwMode="auto">
          <a:xfrm>
            <a:off x="875982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7" name="Freeform 41"/>
          <p:cNvSpPr>
            <a:spLocks/>
          </p:cNvSpPr>
          <p:nvPr/>
        </p:nvSpPr>
        <p:spPr bwMode="auto">
          <a:xfrm>
            <a:off x="940911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Freeform 42"/>
          <p:cNvSpPr>
            <a:spLocks/>
          </p:cNvSpPr>
          <p:nvPr/>
        </p:nvSpPr>
        <p:spPr bwMode="auto">
          <a:xfrm>
            <a:off x="955198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9" name="Freeform 43"/>
          <p:cNvSpPr>
            <a:spLocks/>
          </p:cNvSpPr>
          <p:nvPr/>
        </p:nvSpPr>
        <p:spPr bwMode="auto">
          <a:xfrm>
            <a:off x="969645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0" name="Freeform 44"/>
          <p:cNvSpPr>
            <a:spLocks/>
          </p:cNvSpPr>
          <p:nvPr/>
        </p:nvSpPr>
        <p:spPr bwMode="auto">
          <a:xfrm>
            <a:off x="559117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1" name="Freeform 45"/>
          <p:cNvSpPr>
            <a:spLocks/>
          </p:cNvSpPr>
          <p:nvPr/>
        </p:nvSpPr>
        <p:spPr bwMode="auto">
          <a:xfrm>
            <a:off x="573563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2" name="Freeform 46"/>
          <p:cNvSpPr>
            <a:spLocks/>
          </p:cNvSpPr>
          <p:nvPr/>
        </p:nvSpPr>
        <p:spPr bwMode="auto">
          <a:xfrm>
            <a:off x="638333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3" name="Freeform 47"/>
          <p:cNvSpPr>
            <a:spLocks/>
          </p:cNvSpPr>
          <p:nvPr/>
        </p:nvSpPr>
        <p:spPr bwMode="auto">
          <a:xfrm>
            <a:off x="65278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4" name="Freeform 48"/>
          <p:cNvSpPr>
            <a:spLocks/>
          </p:cNvSpPr>
          <p:nvPr/>
        </p:nvSpPr>
        <p:spPr bwMode="auto">
          <a:xfrm>
            <a:off x="667226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5" name="Text Box 50"/>
          <p:cNvSpPr txBox="1">
            <a:spLocks noChangeArrowheads="1"/>
          </p:cNvSpPr>
          <p:nvPr/>
        </p:nvSpPr>
        <p:spPr bwMode="auto">
          <a:xfrm>
            <a:off x="4275138" y="5467351"/>
            <a:ext cx="224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周期间断折射率分布</a:t>
            </a:r>
            <a:endParaRPr lang="en-US" altLang="zh-CN" sz="1800" b="1">
              <a:ea typeface="华文中宋" pitchFamily="2" charset="-122"/>
            </a:endParaRPr>
          </a:p>
        </p:txBody>
      </p:sp>
    </p:spTree>
    <p:extLst>
      <p:ext uri="{BB962C8B-B14F-4D97-AF65-F5344CB8AC3E}">
        <p14:creationId xmlns:p14="http://schemas.microsoft.com/office/powerpoint/2010/main" val="1101717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0866" y="1639112"/>
            <a:ext cx="7635534" cy="1938992"/>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推进系统：</a:t>
            </a:r>
            <a:r>
              <a:rPr lang="zh-CN" altLang="en-US" sz="2000" b="1" dirty="0">
                <a:latin typeface="华文中宋" panose="02010600040101010101" pitchFamily="2" charset="-122"/>
                <a:ea typeface="华文中宋" panose="02010600040101010101" pitchFamily="2" charset="-122"/>
              </a:rPr>
              <a:t>压力、转速、流量、液位 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控制系统：</a:t>
            </a:r>
            <a:r>
              <a:rPr lang="zh-CN" altLang="en-US" sz="2000" b="1" dirty="0">
                <a:latin typeface="华文中宋" panose="02010600040101010101" pitchFamily="2" charset="-122"/>
                <a:ea typeface="华文中宋" panose="02010600040101010101" pitchFamily="2" charset="-122"/>
              </a:rPr>
              <a:t>飞行程序时间、姿态角、速度、加速度、电流、电压、</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脉冲、频率 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结构系统：</a:t>
            </a:r>
            <a:r>
              <a:rPr lang="zh-CN" altLang="en-US" sz="2000" b="1" dirty="0">
                <a:latin typeface="华文中宋" panose="02010600040101010101" pitchFamily="2" charset="-122"/>
                <a:ea typeface="华文中宋" panose="02010600040101010101" pitchFamily="2" charset="-122"/>
              </a:rPr>
              <a:t>应力、变形等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安全系统：</a:t>
            </a:r>
            <a:r>
              <a:rPr lang="zh-CN" altLang="en-US" sz="2000" b="1" dirty="0">
                <a:latin typeface="华文中宋" panose="02010600040101010101" pitchFamily="2" charset="-122"/>
                <a:ea typeface="华文中宋" panose="02010600040101010101" pitchFamily="2" charset="-122"/>
              </a:rPr>
              <a:t>爆炸指令、振动、冲击、温度、过载、热流、</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烧蚀、压差 等</a:t>
            </a:r>
          </a:p>
        </p:txBody>
      </p:sp>
      <p:sp>
        <p:nvSpPr>
          <p:cNvPr id="5" name="矩形 4"/>
          <p:cNvSpPr/>
          <p:nvPr/>
        </p:nvSpPr>
        <p:spPr>
          <a:xfrm>
            <a:off x="2034570" y="1124743"/>
            <a:ext cx="7949862" cy="400110"/>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运动参数：</a:t>
            </a:r>
            <a:r>
              <a:rPr lang="zh-CN" altLang="en-US" sz="2000" b="1" dirty="0">
                <a:latin typeface="华文中宋" panose="02010600040101010101" pitchFamily="2" charset="-122"/>
                <a:ea typeface="华文中宋" panose="02010600040101010101" pitchFamily="2" charset="-122"/>
              </a:rPr>
              <a:t>距离、距离和、距离差、方向余弦、俯仰角、方位角 等</a:t>
            </a:r>
          </a:p>
        </p:txBody>
      </p:sp>
      <p:sp>
        <p:nvSpPr>
          <p:cNvPr id="6" name="矩形 5"/>
          <p:cNvSpPr/>
          <p:nvPr/>
        </p:nvSpPr>
        <p:spPr>
          <a:xfrm>
            <a:off x="1867560" y="663079"/>
            <a:ext cx="5416868" cy="461665"/>
          </a:xfrm>
          <a:prstGeom prst="rect">
            <a:avLst/>
          </a:prstGeom>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例如：火箭飞行中需要遥测大量的参数</a:t>
            </a:r>
          </a:p>
        </p:txBody>
      </p:sp>
      <p:sp>
        <p:nvSpPr>
          <p:cNvPr id="7" name="矩形 6"/>
          <p:cNvSpPr/>
          <p:nvPr/>
        </p:nvSpPr>
        <p:spPr>
          <a:xfrm>
            <a:off x="2207568" y="3590640"/>
            <a:ext cx="5570756" cy="400110"/>
          </a:xfrm>
          <a:prstGeom prst="rect">
            <a:avLst/>
          </a:prstGeom>
        </p:spPr>
        <p:txBody>
          <a:bodyPr wrap="non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一次飞行必须对所有参数进行采集、传输和控制</a:t>
            </a:r>
          </a:p>
        </p:txBody>
      </p:sp>
      <p:pic>
        <p:nvPicPr>
          <p:cNvPr id="2052" name="Picture 4" descr="https://timgsa.baidu.com/timg?image&amp;quality=80&amp;size=b10000_10000&amp;sec=1488119213&amp;di=37343b09b04546418ac0b6508a557e18&amp;src=http://ww1.sinaimg.cn/large/60b5156djw1e5j2jl8pzlj21kw11xk6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6571" y="4149080"/>
            <a:ext cx="3902139" cy="260079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351585" y="116633"/>
            <a:ext cx="8186857" cy="461665"/>
          </a:xfrm>
          <a:prstGeom prst="rect">
            <a:avLst/>
          </a:prstGeom>
        </p:spPr>
        <p:txBody>
          <a:bodyPr wrap="non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品种繁多、涉及多学科与技术、多物理学科、多技术门类：</a:t>
            </a:r>
          </a:p>
        </p:txBody>
      </p:sp>
      <p:pic>
        <p:nvPicPr>
          <p:cNvPr id="2056" name="Picture 8" descr="http://p0.ifengimg.com/cmpp/2016/09/16/06/66b0c84b-34d0-48a9-ab15-f35257bec346_size86_w400_h27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3990750"/>
            <a:ext cx="4585578" cy="275912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657419" y="3244334"/>
            <a:ext cx="877163"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例如：</a:t>
            </a:r>
            <a:endParaRPr lang="zh-CN" altLang="en-US" dirty="0"/>
          </a:p>
        </p:txBody>
      </p:sp>
    </p:spTree>
    <p:extLst>
      <p:ext uri="{BB962C8B-B14F-4D97-AF65-F5344CB8AC3E}">
        <p14:creationId xmlns:p14="http://schemas.microsoft.com/office/powerpoint/2010/main" val="6552511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4"/>
          <p:cNvSpPr txBox="1">
            <a:spLocks noChangeArrowheads="1"/>
          </p:cNvSpPr>
          <p:nvPr/>
        </p:nvSpPr>
        <p:spPr bwMode="auto">
          <a:xfrm>
            <a:off x="1774826" y="188913"/>
            <a:ext cx="311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、光纤光栅传感原理</a:t>
            </a:r>
            <a:endParaRPr lang="en-US" altLang="zh-CN" sz="2400" b="1">
              <a:solidFill>
                <a:srgbClr val="0000CC"/>
              </a:solidFill>
              <a:latin typeface="华文中宋" pitchFamily="2" charset="-122"/>
              <a:ea typeface="华文中宋" pitchFamily="2" charset="-122"/>
            </a:endParaRPr>
          </a:p>
        </p:txBody>
      </p:sp>
      <p:sp>
        <p:nvSpPr>
          <p:cNvPr id="65539" name="Text Box 5"/>
          <p:cNvSpPr txBox="1">
            <a:spLocks noChangeArrowheads="1"/>
          </p:cNvSpPr>
          <p:nvPr/>
        </p:nvSpPr>
        <p:spPr bwMode="auto">
          <a:xfrm>
            <a:off x="2259013" y="712788"/>
            <a:ext cx="281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）布拉格光纤光栅</a:t>
            </a:r>
            <a:endParaRPr lang="en-US" altLang="zh-CN" sz="2400" b="1">
              <a:latin typeface="华文中宋" pitchFamily="2" charset="-122"/>
              <a:ea typeface="华文中宋" pitchFamily="2" charset="-122"/>
            </a:endParaRPr>
          </a:p>
        </p:txBody>
      </p:sp>
      <p:sp>
        <p:nvSpPr>
          <p:cNvPr id="65540" name="Text Box 7"/>
          <p:cNvSpPr txBox="1">
            <a:spLocks noChangeArrowheads="1"/>
          </p:cNvSpPr>
          <p:nvPr/>
        </p:nvSpPr>
        <p:spPr bwMode="auto">
          <a:xfrm>
            <a:off x="2855914" y="3500439"/>
            <a:ext cx="66912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反射光的中心波长      </a:t>
            </a:r>
          </a:p>
          <a:p>
            <a:pPr eaLnBrk="1" hangingPunct="1">
              <a:spcBef>
                <a:spcPct val="0"/>
              </a:spcBef>
              <a:buFontTx/>
              <a:buNone/>
            </a:pPr>
            <a:r>
              <a:rPr lang="zh-CN" altLang="en-US" sz="2400" b="1">
                <a:solidFill>
                  <a:srgbClr val="0000CC"/>
                </a:solidFill>
                <a:ea typeface="华文中宋" pitchFamily="2" charset="-122"/>
              </a:rPr>
              <a:t>与光栅周期       、纤芯有效折射率        的关系：</a:t>
            </a:r>
            <a:endParaRPr lang="en-US" altLang="zh-CN" sz="2400" b="1">
              <a:solidFill>
                <a:srgbClr val="0000CC"/>
              </a:solidFill>
              <a:ea typeface="华文中宋" pitchFamily="2" charset="-122"/>
            </a:endParaRPr>
          </a:p>
        </p:txBody>
      </p:sp>
      <p:graphicFrame>
        <p:nvGraphicFramePr>
          <p:cNvPr id="65541" name="Object 8"/>
          <p:cNvGraphicFramePr>
            <a:graphicFrameLocks noChangeAspect="1"/>
          </p:cNvGraphicFramePr>
          <p:nvPr/>
        </p:nvGraphicFramePr>
        <p:xfrm>
          <a:off x="7535863" y="3716338"/>
          <a:ext cx="647700" cy="614362"/>
        </p:xfrm>
        <a:graphic>
          <a:graphicData uri="http://schemas.openxmlformats.org/presentationml/2006/ole">
            <mc:AlternateContent xmlns:mc="http://schemas.openxmlformats.org/markup-compatibility/2006">
              <mc:Choice xmlns:v="urn:schemas-microsoft-com:vml" Requires="v">
                <p:oleObj spid="_x0000_s145410" name="Equation" r:id="rId3" imgW="241300" imgH="228600" progId="Equation.DSMT4">
                  <p:embed/>
                </p:oleObj>
              </mc:Choice>
              <mc:Fallback>
                <p:oleObj name="Equation" r:id="rId3" imgW="241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3716338"/>
                        <a:ext cx="6477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2" name="Object 9"/>
          <p:cNvGraphicFramePr>
            <a:graphicFrameLocks noChangeAspect="1"/>
          </p:cNvGraphicFramePr>
          <p:nvPr/>
        </p:nvGraphicFramePr>
        <p:xfrm>
          <a:off x="4511675" y="3860801"/>
          <a:ext cx="465138" cy="504825"/>
        </p:xfrm>
        <a:graphic>
          <a:graphicData uri="http://schemas.openxmlformats.org/presentationml/2006/ole">
            <mc:AlternateContent xmlns:mc="http://schemas.openxmlformats.org/markup-compatibility/2006">
              <mc:Choice xmlns:v="urn:schemas-microsoft-com:vml" Requires="v">
                <p:oleObj spid="_x0000_s145411" name="Equation" r:id="rId5" imgW="152268" imgH="164957" progId="Equation.DSMT4">
                  <p:embed/>
                </p:oleObj>
              </mc:Choice>
              <mc:Fallback>
                <p:oleObj name="Equation" r:id="rId5" imgW="152268" imgH="16495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675" y="3860801"/>
                        <a:ext cx="4651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3" name="Object 10"/>
          <p:cNvGraphicFramePr>
            <a:graphicFrameLocks noChangeAspect="1"/>
          </p:cNvGraphicFramePr>
          <p:nvPr/>
        </p:nvGraphicFramePr>
        <p:xfrm>
          <a:off x="5375276" y="3284538"/>
          <a:ext cx="601663" cy="722312"/>
        </p:xfrm>
        <a:graphic>
          <a:graphicData uri="http://schemas.openxmlformats.org/presentationml/2006/ole">
            <mc:AlternateContent xmlns:mc="http://schemas.openxmlformats.org/markup-compatibility/2006">
              <mc:Choice xmlns:v="urn:schemas-microsoft-com:vml" Requires="v">
                <p:oleObj spid="_x0000_s145412" name="Equation" r:id="rId7" imgW="190500" imgH="228600" progId="Equation.DSMT4">
                  <p:embed/>
                </p:oleObj>
              </mc:Choice>
              <mc:Fallback>
                <p:oleObj name="Equation" r:id="rId7" imgW="1905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5276" y="3284538"/>
                        <a:ext cx="601663"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4" name="Object 11"/>
          <p:cNvGraphicFramePr>
            <a:graphicFrameLocks noChangeAspect="1"/>
          </p:cNvGraphicFramePr>
          <p:nvPr/>
        </p:nvGraphicFramePr>
        <p:xfrm>
          <a:off x="5087939" y="4508500"/>
          <a:ext cx="1944687" cy="660400"/>
        </p:xfrm>
        <a:graphic>
          <a:graphicData uri="http://schemas.openxmlformats.org/presentationml/2006/ole">
            <mc:AlternateContent xmlns:mc="http://schemas.openxmlformats.org/markup-compatibility/2006">
              <mc:Choice xmlns:v="urn:schemas-microsoft-com:vml" Requires="v">
                <p:oleObj spid="_x0000_s145413" name="Equation" r:id="rId9" imgW="672808" imgH="228501" progId="Equation.DSMT4">
                  <p:embed/>
                </p:oleObj>
              </mc:Choice>
              <mc:Fallback>
                <p:oleObj name="Equation" r:id="rId9" imgW="672808"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7939" y="4508500"/>
                        <a:ext cx="1944687"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5" name="Line 12"/>
          <p:cNvSpPr>
            <a:spLocks noChangeShapeType="1"/>
          </p:cNvSpPr>
          <p:nvPr/>
        </p:nvSpPr>
        <p:spPr bwMode="auto">
          <a:xfrm>
            <a:off x="4872038" y="1916113"/>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6" name="Line 13"/>
          <p:cNvSpPr>
            <a:spLocks noChangeShapeType="1"/>
          </p:cNvSpPr>
          <p:nvPr/>
        </p:nvSpPr>
        <p:spPr bwMode="auto">
          <a:xfrm>
            <a:off x="4943475" y="2636838"/>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7" name="Rectangle 14"/>
          <p:cNvSpPr>
            <a:spLocks noChangeArrowheads="1"/>
          </p:cNvSpPr>
          <p:nvPr/>
        </p:nvSpPr>
        <p:spPr bwMode="auto">
          <a:xfrm>
            <a:off x="5880100" y="1916114"/>
            <a:ext cx="215900"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48" name="Rectangle 15"/>
          <p:cNvSpPr>
            <a:spLocks noChangeArrowheads="1"/>
          </p:cNvSpPr>
          <p:nvPr/>
        </p:nvSpPr>
        <p:spPr bwMode="auto">
          <a:xfrm>
            <a:off x="6383339" y="1916114"/>
            <a:ext cx="217487"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49" name="Rectangle 16"/>
          <p:cNvSpPr>
            <a:spLocks noChangeArrowheads="1"/>
          </p:cNvSpPr>
          <p:nvPr/>
        </p:nvSpPr>
        <p:spPr bwMode="auto">
          <a:xfrm>
            <a:off x="6888164" y="1916114"/>
            <a:ext cx="217487"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50" name="Rectangle 17"/>
          <p:cNvSpPr>
            <a:spLocks noChangeArrowheads="1"/>
          </p:cNvSpPr>
          <p:nvPr/>
        </p:nvSpPr>
        <p:spPr bwMode="auto">
          <a:xfrm>
            <a:off x="7391400" y="1916114"/>
            <a:ext cx="217488"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51" name="Rectangle 18"/>
          <p:cNvSpPr>
            <a:spLocks noChangeArrowheads="1"/>
          </p:cNvSpPr>
          <p:nvPr/>
        </p:nvSpPr>
        <p:spPr bwMode="auto">
          <a:xfrm>
            <a:off x="7896225" y="1916114"/>
            <a:ext cx="217488"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65552" name="Object 19"/>
          <p:cNvGraphicFramePr>
            <a:graphicFrameLocks noChangeAspect="1"/>
          </p:cNvGraphicFramePr>
          <p:nvPr/>
        </p:nvGraphicFramePr>
        <p:xfrm>
          <a:off x="7751763" y="2781301"/>
          <a:ext cx="647700" cy="614363"/>
        </p:xfrm>
        <a:graphic>
          <a:graphicData uri="http://schemas.openxmlformats.org/presentationml/2006/ole">
            <mc:AlternateContent xmlns:mc="http://schemas.openxmlformats.org/markup-compatibility/2006">
              <mc:Choice xmlns:v="urn:schemas-microsoft-com:vml" Requires="v">
                <p:oleObj spid="_x0000_s145414" name="Equation" r:id="rId11" imgW="241300" imgH="228600" progId="Equation.DSMT4">
                  <p:embed/>
                </p:oleObj>
              </mc:Choice>
              <mc:Fallback>
                <p:oleObj name="Equation" r:id="rId11" imgW="2413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51763" y="2781301"/>
                        <a:ext cx="647700"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3" name="Line 20"/>
          <p:cNvSpPr>
            <a:spLocks noChangeShapeType="1"/>
          </p:cNvSpPr>
          <p:nvPr/>
        </p:nvSpPr>
        <p:spPr bwMode="auto">
          <a:xfrm flipH="1" flipV="1">
            <a:off x="7535863" y="2565400"/>
            <a:ext cx="215900"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Line 21"/>
          <p:cNvSpPr>
            <a:spLocks noChangeShapeType="1"/>
          </p:cNvSpPr>
          <p:nvPr/>
        </p:nvSpPr>
        <p:spPr bwMode="auto">
          <a:xfrm>
            <a:off x="6383338" y="2636839"/>
            <a:ext cx="0" cy="5048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Line 22"/>
          <p:cNvSpPr>
            <a:spLocks noChangeShapeType="1"/>
          </p:cNvSpPr>
          <p:nvPr/>
        </p:nvSpPr>
        <p:spPr bwMode="auto">
          <a:xfrm>
            <a:off x="6888163" y="2565400"/>
            <a:ext cx="0" cy="6477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Line 23"/>
          <p:cNvSpPr>
            <a:spLocks noChangeShapeType="1"/>
          </p:cNvSpPr>
          <p:nvPr/>
        </p:nvSpPr>
        <p:spPr bwMode="auto">
          <a:xfrm>
            <a:off x="6383339" y="2924175"/>
            <a:ext cx="4333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5557" name="Object 24"/>
          <p:cNvGraphicFramePr>
            <a:graphicFrameLocks noChangeAspect="1"/>
          </p:cNvGraphicFramePr>
          <p:nvPr/>
        </p:nvGraphicFramePr>
        <p:xfrm>
          <a:off x="6456364" y="2852739"/>
          <a:ext cx="465137" cy="504825"/>
        </p:xfrm>
        <a:graphic>
          <a:graphicData uri="http://schemas.openxmlformats.org/presentationml/2006/ole">
            <mc:AlternateContent xmlns:mc="http://schemas.openxmlformats.org/markup-compatibility/2006">
              <mc:Choice xmlns:v="urn:schemas-microsoft-com:vml" Requires="v">
                <p:oleObj spid="_x0000_s145415" name="Equation" r:id="rId13" imgW="152268" imgH="164957" progId="Equation.DSMT4">
                  <p:embed/>
                </p:oleObj>
              </mc:Choice>
              <mc:Fallback>
                <p:oleObj name="Equation" r:id="rId13" imgW="152268" imgH="16495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6364" y="2852739"/>
                        <a:ext cx="465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8" name="Line 25"/>
          <p:cNvSpPr>
            <a:spLocks noChangeShapeType="1"/>
          </p:cNvSpPr>
          <p:nvPr/>
        </p:nvSpPr>
        <p:spPr bwMode="auto">
          <a:xfrm>
            <a:off x="3359151" y="2060575"/>
            <a:ext cx="122396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9" name="Line 26"/>
          <p:cNvSpPr>
            <a:spLocks noChangeShapeType="1"/>
          </p:cNvSpPr>
          <p:nvPr/>
        </p:nvSpPr>
        <p:spPr bwMode="auto">
          <a:xfrm flipH="1">
            <a:off x="3432175" y="2420938"/>
            <a:ext cx="115093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0" name="Line 27"/>
          <p:cNvSpPr>
            <a:spLocks noChangeShapeType="1"/>
          </p:cNvSpPr>
          <p:nvPr/>
        </p:nvSpPr>
        <p:spPr bwMode="auto">
          <a:xfrm>
            <a:off x="8832850" y="2349500"/>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1" name="Freeform 29"/>
          <p:cNvSpPr>
            <a:spLocks/>
          </p:cNvSpPr>
          <p:nvPr/>
        </p:nvSpPr>
        <p:spPr bwMode="auto">
          <a:xfrm>
            <a:off x="3503613" y="1412875"/>
            <a:ext cx="792162" cy="503238"/>
          </a:xfrm>
          <a:custGeom>
            <a:avLst/>
            <a:gdLst>
              <a:gd name="T0" fmla="*/ 0 w 635"/>
              <a:gd name="T1" fmla="*/ 2147483646 h 407"/>
              <a:gd name="T2" fmla="*/ 2147483646 w 635"/>
              <a:gd name="T3" fmla="*/ 2147483646 h 407"/>
              <a:gd name="T4" fmla="*/ 2147483646 w 635"/>
              <a:gd name="T5" fmla="*/ 2147483646 h 407"/>
              <a:gd name="T6" fmla="*/ 2147483646 w 635"/>
              <a:gd name="T7" fmla="*/ 2147483646 h 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5" h="407">
                <a:moveTo>
                  <a:pt x="0" y="407"/>
                </a:moveTo>
                <a:cubicBezTo>
                  <a:pt x="4" y="278"/>
                  <a:pt x="8" y="150"/>
                  <a:pt x="91" y="90"/>
                </a:cubicBezTo>
                <a:cubicBezTo>
                  <a:pt x="174" y="30"/>
                  <a:pt x="408" y="0"/>
                  <a:pt x="499" y="45"/>
                </a:cubicBezTo>
                <a:cubicBezTo>
                  <a:pt x="590" y="90"/>
                  <a:pt x="612" y="226"/>
                  <a:pt x="635" y="36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2" name="Freeform 30"/>
          <p:cNvSpPr>
            <a:spLocks/>
          </p:cNvSpPr>
          <p:nvPr/>
        </p:nvSpPr>
        <p:spPr bwMode="auto">
          <a:xfrm>
            <a:off x="3648075" y="2479676"/>
            <a:ext cx="503238" cy="588963"/>
          </a:xfrm>
          <a:custGeom>
            <a:avLst/>
            <a:gdLst>
              <a:gd name="T0" fmla="*/ 0 w 317"/>
              <a:gd name="T1" fmla="*/ 2147483646 h 371"/>
              <a:gd name="T2" fmla="*/ 2147483646 w 317"/>
              <a:gd name="T3" fmla="*/ 2147483646 h 371"/>
              <a:gd name="T4" fmla="*/ 2147483646 w 317"/>
              <a:gd name="T5" fmla="*/ 2147483646 h 371"/>
              <a:gd name="T6" fmla="*/ 2147483646 w 317"/>
              <a:gd name="T7" fmla="*/ 2147483646 h 371"/>
              <a:gd name="T8" fmla="*/ 2147483646 w 317"/>
              <a:gd name="T9" fmla="*/ 2147483646 h 371"/>
              <a:gd name="T10" fmla="*/ 2147483646 w 317"/>
              <a:gd name="T11" fmla="*/ 2147483646 h 3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7" h="371">
                <a:moveTo>
                  <a:pt x="0" y="326"/>
                </a:moveTo>
                <a:cubicBezTo>
                  <a:pt x="11" y="329"/>
                  <a:pt x="22" y="333"/>
                  <a:pt x="45" y="280"/>
                </a:cubicBezTo>
                <a:cubicBezTo>
                  <a:pt x="68" y="227"/>
                  <a:pt x="106" y="0"/>
                  <a:pt x="136" y="8"/>
                </a:cubicBezTo>
                <a:cubicBezTo>
                  <a:pt x="166" y="16"/>
                  <a:pt x="204" y="281"/>
                  <a:pt x="227" y="326"/>
                </a:cubicBezTo>
                <a:cubicBezTo>
                  <a:pt x="250" y="371"/>
                  <a:pt x="257" y="280"/>
                  <a:pt x="272" y="280"/>
                </a:cubicBezTo>
                <a:cubicBezTo>
                  <a:pt x="287" y="280"/>
                  <a:pt x="302" y="303"/>
                  <a:pt x="317" y="32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3" name="Freeform 31"/>
          <p:cNvSpPr>
            <a:spLocks/>
          </p:cNvSpPr>
          <p:nvPr/>
        </p:nvSpPr>
        <p:spPr bwMode="auto">
          <a:xfrm>
            <a:off x="8832850" y="1352551"/>
            <a:ext cx="935038" cy="733425"/>
          </a:xfrm>
          <a:custGeom>
            <a:avLst/>
            <a:gdLst>
              <a:gd name="T0" fmla="*/ 0 w 589"/>
              <a:gd name="T1" fmla="*/ 2147483646 h 462"/>
              <a:gd name="T2" fmla="*/ 2147483646 w 589"/>
              <a:gd name="T3" fmla="*/ 2147483646 h 462"/>
              <a:gd name="T4" fmla="*/ 2147483646 w 589"/>
              <a:gd name="T5" fmla="*/ 2147483646 h 462"/>
              <a:gd name="T6" fmla="*/ 2147483646 w 589"/>
              <a:gd name="T7" fmla="*/ 2147483646 h 462"/>
              <a:gd name="T8" fmla="*/ 2147483646 w 589"/>
              <a:gd name="T9" fmla="*/ 2147483646 h 462"/>
              <a:gd name="T10" fmla="*/ 2147483646 w 589"/>
              <a:gd name="T11" fmla="*/ 2147483646 h 462"/>
              <a:gd name="T12" fmla="*/ 2147483646 w 589"/>
              <a:gd name="T13" fmla="*/ 2147483646 h 462"/>
              <a:gd name="T14" fmla="*/ 2147483646 w 589"/>
              <a:gd name="T15" fmla="*/ 2147483646 h 462"/>
              <a:gd name="T16" fmla="*/ 2147483646 w 589"/>
              <a:gd name="T17" fmla="*/ 2147483646 h 462"/>
              <a:gd name="T18" fmla="*/ 2147483646 w 589"/>
              <a:gd name="T19" fmla="*/ 2147483646 h 462"/>
              <a:gd name="T20" fmla="*/ 2147483646 w 589"/>
              <a:gd name="T21" fmla="*/ 2147483646 h 462"/>
              <a:gd name="T22" fmla="*/ 2147483646 w 589"/>
              <a:gd name="T23" fmla="*/ 2147483646 h 4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9" h="462">
                <a:moveTo>
                  <a:pt x="0" y="446"/>
                </a:moveTo>
                <a:cubicBezTo>
                  <a:pt x="11" y="454"/>
                  <a:pt x="22" y="462"/>
                  <a:pt x="45" y="401"/>
                </a:cubicBezTo>
                <a:cubicBezTo>
                  <a:pt x="68" y="340"/>
                  <a:pt x="106" y="143"/>
                  <a:pt x="136" y="83"/>
                </a:cubicBezTo>
                <a:cubicBezTo>
                  <a:pt x="166" y="23"/>
                  <a:pt x="211" y="30"/>
                  <a:pt x="226" y="38"/>
                </a:cubicBezTo>
                <a:cubicBezTo>
                  <a:pt x="241" y="46"/>
                  <a:pt x="218" y="129"/>
                  <a:pt x="226" y="129"/>
                </a:cubicBezTo>
                <a:cubicBezTo>
                  <a:pt x="234" y="129"/>
                  <a:pt x="257" y="0"/>
                  <a:pt x="272" y="38"/>
                </a:cubicBezTo>
                <a:cubicBezTo>
                  <a:pt x="287" y="76"/>
                  <a:pt x="294" y="355"/>
                  <a:pt x="317" y="355"/>
                </a:cubicBezTo>
                <a:cubicBezTo>
                  <a:pt x="340" y="355"/>
                  <a:pt x="385" y="75"/>
                  <a:pt x="408" y="38"/>
                </a:cubicBezTo>
                <a:cubicBezTo>
                  <a:pt x="431" y="1"/>
                  <a:pt x="446" y="129"/>
                  <a:pt x="453" y="129"/>
                </a:cubicBezTo>
                <a:cubicBezTo>
                  <a:pt x="460" y="129"/>
                  <a:pt x="438" y="46"/>
                  <a:pt x="453" y="38"/>
                </a:cubicBezTo>
                <a:cubicBezTo>
                  <a:pt x="468" y="30"/>
                  <a:pt x="521" y="22"/>
                  <a:pt x="544" y="83"/>
                </a:cubicBezTo>
                <a:cubicBezTo>
                  <a:pt x="567" y="144"/>
                  <a:pt x="574" y="348"/>
                  <a:pt x="589" y="40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4" name="Text Box 32"/>
          <p:cNvSpPr txBox="1">
            <a:spLocks noChangeArrowheads="1"/>
          </p:cNvSpPr>
          <p:nvPr/>
        </p:nvSpPr>
        <p:spPr bwMode="auto">
          <a:xfrm>
            <a:off x="2474913" y="1506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入射波</a:t>
            </a:r>
          </a:p>
        </p:txBody>
      </p:sp>
      <p:sp>
        <p:nvSpPr>
          <p:cNvPr id="65565" name="Text Box 33"/>
          <p:cNvSpPr txBox="1">
            <a:spLocks noChangeArrowheads="1"/>
          </p:cNvSpPr>
          <p:nvPr/>
        </p:nvSpPr>
        <p:spPr bwMode="auto">
          <a:xfrm>
            <a:off x="2547938" y="25860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反射波</a:t>
            </a:r>
          </a:p>
        </p:txBody>
      </p:sp>
      <p:sp>
        <p:nvSpPr>
          <p:cNvPr id="65566" name="Text Box 34"/>
          <p:cNvSpPr txBox="1">
            <a:spLocks noChangeArrowheads="1"/>
          </p:cNvSpPr>
          <p:nvPr/>
        </p:nvSpPr>
        <p:spPr bwMode="auto">
          <a:xfrm>
            <a:off x="8883650" y="19383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透射波</a:t>
            </a:r>
            <a:endParaRPr lang="en-US" altLang="zh-CN" sz="1800" b="1">
              <a:ea typeface="华文中宋" pitchFamily="2" charset="-122"/>
            </a:endParaRPr>
          </a:p>
        </p:txBody>
      </p:sp>
      <p:sp>
        <p:nvSpPr>
          <p:cNvPr id="65567" name="Text Box 35"/>
          <p:cNvSpPr txBox="1">
            <a:spLocks noChangeArrowheads="1"/>
          </p:cNvSpPr>
          <p:nvPr/>
        </p:nvSpPr>
        <p:spPr bwMode="auto">
          <a:xfrm>
            <a:off x="2495551" y="5229226"/>
            <a:ext cx="66271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被测量</a:t>
            </a:r>
            <a:r>
              <a:rPr lang="zh-CN" altLang="en-US" sz="2400" b="1">
                <a:ea typeface="华文中宋" pitchFamily="2" charset="-122"/>
              </a:rPr>
              <a:t>作用于光栅，引起有效折射率       变化，</a:t>
            </a:r>
          </a:p>
          <a:p>
            <a:pPr eaLnBrk="1" hangingPunct="1">
              <a:spcBef>
                <a:spcPct val="0"/>
              </a:spcBef>
              <a:buFontTx/>
              <a:buNone/>
            </a:pPr>
            <a:r>
              <a:rPr lang="zh-CN" altLang="en-US" sz="2400" b="1">
                <a:ea typeface="华文中宋" pitchFamily="2" charset="-122"/>
              </a:rPr>
              <a:t>导致中心波长       变化</a:t>
            </a:r>
          </a:p>
        </p:txBody>
      </p:sp>
      <p:graphicFrame>
        <p:nvGraphicFramePr>
          <p:cNvPr id="65568" name="Object 37"/>
          <p:cNvGraphicFramePr>
            <a:graphicFrameLocks noChangeAspect="1"/>
          </p:cNvGraphicFramePr>
          <p:nvPr/>
        </p:nvGraphicFramePr>
        <p:xfrm>
          <a:off x="7464425" y="5157788"/>
          <a:ext cx="647700" cy="614362"/>
        </p:xfrm>
        <a:graphic>
          <a:graphicData uri="http://schemas.openxmlformats.org/presentationml/2006/ole">
            <mc:AlternateContent xmlns:mc="http://schemas.openxmlformats.org/markup-compatibility/2006">
              <mc:Choice xmlns:v="urn:schemas-microsoft-com:vml" Requires="v">
                <p:oleObj spid="_x0000_s145416" name="Equation" r:id="rId15" imgW="241300" imgH="228600" progId="Equation.DSMT4">
                  <p:embed/>
                </p:oleObj>
              </mc:Choice>
              <mc:Fallback>
                <p:oleObj name="Equation" r:id="rId15" imgW="2413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64425" y="5157788"/>
                        <a:ext cx="6477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9" name="Object 38"/>
          <p:cNvGraphicFramePr>
            <a:graphicFrameLocks noChangeAspect="1"/>
          </p:cNvGraphicFramePr>
          <p:nvPr/>
        </p:nvGraphicFramePr>
        <p:xfrm>
          <a:off x="4440238" y="5516563"/>
          <a:ext cx="601662" cy="722312"/>
        </p:xfrm>
        <a:graphic>
          <a:graphicData uri="http://schemas.openxmlformats.org/presentationml/2006/ole">
            <mc:AlternateContent xmlns:mc="http://schemas.openxmlformats.org/markup-compatibility/2006">
              <mc:Choice xmlns:v="urn:schemas-microsoft-com:vml" Requires="v">
                <p:oleObj spid="_x0000_s145417" name="Equation" r:id="rId17" imgW="190500" imgH="228600" progId="Equation.DSMT4">
                  <p:embed/>
                </p:oleObj>
              </mc:Choice>
              <mc:Fallback>
                <p:oleObj name="Equation" r:id="rId17" imgW="1905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0238" y="5516563"/>
                        <a:ext cx="601662"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8024242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nvGraphicFramePr>
        <p:xfrm>
          <a:off x="3503614" y="260351"/>
          <a:ext cx="5184775" cy="1184275"/>
        </p:xfrm>
        <a:graphic>
          <a:graphicData uri="http://schemas.openxmlformats.org/presentationml/2006/ole">
            <mc:AlternateContent xmlns:mc="http://schemas.openxmlformats.org/markup-compatibility/2006">
              <mc:Choice xmlns:v="urn:schemas-microsoft-com:vml" Requires="v">
                <p:oleObj spid="_x0000_s146434" name="Equation" r:id="rId3" imgW="1892300" imgH="431800" progId="Equation.DSMT4">
                  <p:embed/>
                </p:oleObj>
              </mc:Choice>
              <mc:Fallback>
                <p:oleObj name="Equation" r:id="rId3" imgW="18923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260351"/>
                        <a:ext cx="5184775"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3" name="Object 3"/>
          <p:cNvGraphicFramePr>
            <a:graphicFrameLocks noChangeAspect="1"/>
          </p:cNvGraphicFramePr>
          <p:nvPr/>
        </p:nvGraphicFramePr>
        <p:xfrm>
          <a:off x="3648076" y="1700213"/>
          <a:ext cx="1584325" cy="876300"/>
        </p:xfrm>
        <a:graphic>
          <a:graphicData uri="http://schemas.openxmlformats.org/presentationml/2006/ole">
            <mc:AlternateContent xmlns:mc="http://schemas.openxmlformats.org/markup-compatibility/2006">
              <mc:Choice xmlns:v="urn:schemas-microsoft-com:vml" Requires="v">
                <p:oleObj spid="_x0000_s146435" name="Equation" r:id="rId5" imgW="710891" imgH="393529" progId="Equation.DSMT4">
                  <p:embed/>
                </p:oleObj>
              </mc:Choice>
              <mc:Fallback>
                <p:oleObj name="Equation" r:id="rId5" imgW="710891"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76" y="1700213"/>
                        <a:ext cx="1584325"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4" name="Object 4"/>
          <p:cNvGraphicFramePr>
            <a:graphicFrameLocks noChangeAspect="1"/>
          </p:cNvGraphicFramePr>
          <p:nvPr/>
        </p:nvGraphicFramePr>
        <p:xfrm>
          <a:off x="3575050" y="2708276"/>
          <a:ext cx="1944688" cy="987425"/>
        </p:xfrm>
        <a:graphic>
          <a:graphicData uri="http://schemas.openxmlformats.org/presentationml/2006/ole">
            <mc:AlternateContent xmlns:mc="http://schemas.openxmlformats.org/markup-compatibility/2006">
              <mc:Choice xmlns:v="urn:schemas-microsoft-com:vml" Requires="v">
                <p:oleObj spid="_x0000_s146436" name="Equation" r:id="rId7" imgW="850531" imgH="431613" progId="Equation.DSMT4">
                  <p:embed/>
                </p:oleObj>
              </mc:Choice>
              <mc:Fallback>
                <p:oleObj name="Equation" r:id="rId7" imgW="850531"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5050" y="2708276"/>
                        <a:ext cx="1944688"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3432176" y="3860801"/>
          <a:ext cx="2087563" cy="1000125"/>
        </p:xfrm>
        <a:graphic>
          <a:graphicData uri="http://schemas.openxmlformats.org/presentationml/2006/ole">
            <mc:AlternateContent xmlns:mc="http://schemas.openxmlformats.org/markup-compatibility/2006">
              <mc:Choice xmlns:v="urn:schemas-microsoft-com:vml" Requires="v">
                <p:oleObj spid="_x0000_s146437" name="Equation" r:id="rId9" imgW="901309" imgH="431613" progId="Equation.DSMT4">
                  <p:embed/>
                </p:oleObj>
              </mc:Choice>
              <mc:Fallback>
                <p:oleObj name="Equation" r:id="rId9" imgW="901309"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2176" y="3860801"/>
                        <a:ext cx="2087563"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6" name="Text Box 6"/>
          <p:cNvSpPr txBox="1">
            <a:spLocks noChangeArrowheads="1"/>
          </p:cNvSpPr>
          <p:nvPr/>
        </p:nvSpPr>
        <p:spPr bwMode="auto">
          <a:xfrm>
            <a:off x="5519738" y="191611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为光纤的</a:t>
            </a:r>
            <a:r>
              <a:rPr lang="zh-CN" altLang="en-US" sz="2400" b="1">
                <a:solidFill>
                  <a:srgbClr val="FF0000"/>
                </a:solidFill>
                <a:ea typeface="华文中宋" pitchFamily="2" charset="-122"/>
              </a:rPr>
              <a:t>膨胀系数</a:t>
            </a:r>
            <a:endParaRPr lang="en-US" altLang="zh-CN" sz="2400" b="1">
              <a:solidFill>
                <a:srgbClr val="FF0000"/>
              </a:solidFill>
              <a:ea typeface="华文中宋" pitchFamily="2" charset="-122"/>
            </a:endParaRPr>
          </a:p>
        </p:txBody>
      </p:sp>
      <p:sp>
        <p:nvSpPr>
          <p:cNvPr id="66567" name="Text Box 7"/>
          <p:cNvSpPr txBox="1">
            <a:spLocks noChangeArrowheads="1"/>
          </p:cNvSpPr>
          <p:nvPr/>
        </p:nvSpPr>
        <p:spPr bwMode="auto">
          <a:xfrm>
            <a:off x="5591175" y="292417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为光纤材料的</a:t>
            </a:r>
            <a:r>
              <a:rPr lang="zh-CN" altLang="en-US" sz="2400" b="1">
                <a:solidFill>
                  <a:srgbClr val="FF0000"/>
                </a:solidFill>
                <a:ea typeface="华文中宋" pitchFamily="2" charset="-122"/>
              </a:rPr>
              <a:t>热光系数</a:t>
            </a:r>
            <a:endParaRPr lang="en-US" altLang="zh-CN" sz="2400" b="1">
              <a:solidFill>
                <a:srgbClr val="FF0000"/>
              </a:solidFill>
              <a:ea typeface="华文中宋" pitchFamily="2" charset="-122"/>
            </a:endParaRPr>
          </a:p>
        </p:txBody>
      </p:sp>
      <p:sp>
        <p:nvSpPr>
          <p:cNvPr id="66568" name="Text Box 8"/>
          <p:cNvSpPr txBox="1">
            <a:spLocks noChangeArrowheads="1"/>
          </p:cNvSpPr>
          <p:nvPr/>
        </p:nvSpPr>
        <p:spPr bwMode="auto">
          <a:xfrm>
            <a:off x="5664200" y="414972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光纤材料的</a:t>
            </a:r>
            <a:r>
              <a:rPr lang="zh-CN" altLang="en-US" sz="2400" b="1">
                <a:solidFill>
                  <a:srgbClr val="FF0000"/>
                </a:solidFill>
                <a:ea typeface="华文中宋" pitchFamily="2" charset="-122"/>
              </a:rPr>
              <a:t>弹光系数</a:t>
            </a:r>
            <a:endParaRPr lang="en-US" altLang="zh-CN" sz="2400" b="1">
              <a:solidFill>
                <a:srgbClr val="FF0000"/>
              </a:solidFill>
              <a:ea typeface="华文中宋" pitchFamily="2" charset="-122"/>
            </a:endParaRPr>
          </a:p>
        </p:txBody>
      </p:sp>
      <p:sp>
        <p:nvSpPr>
          <p:cNvPr id="66569" name="Text Box 9"/>
          <p:cNvSpPr txBox="1">
            <a:spLocks noChangeArrowheads="1"/>
          </p:cNvSpPr>
          <p:nvPr/>
        </p:nvSpPr>
        <p:spPr bwMode="auto">
          <a:xfrm>
            <a:off x="1847850" y="5300664"/>
            <a:ext cx="88024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被测量（温度、应变、力、磁场等）使得反射波中心波长变化，</a:t>
            </a:r>
          </a:p>
          <a:p>
            <a:pPr eaLnBrk="1" hangingPunct="1">
              <a:spcBef>
                <a:spcPct val="0"/>
              </a:spcBef>
              <a:buFontTx/>
              <a:buNone/>
            </a:pPr>
            <a:r>
              <a:rPr lang="zh-CN" altLang="en-US" sz="2400" b="1">
                <a:solidFill>
                  <a:srgbClr val="FF0000"/>
                </a:solidFill>
                <a:ea typeface="华文中宋" pitchFamily="2" charset="-122"/>
              </a:rPr>
              <a:t>检测反射波中心波长的变化即可间接检测被测量的变化。</a:t>
            </a:r>
            <a:endParaRPr lang="en-US" altLang="zh-CN" sz="2400" b="1">
              <a:solidFill>
                <a:srgbClr val="FF0000"/>
              </a:solidFill>
              <a:ea typeface="华文中宋" pitchFamily="2" charset="-122"/>
            </a:endParaRPr>
          </a:p>
        </p:txBody>
      </p:sp>
      <p:sp>
        <p:nvSpPr>
          <p:cNvPr id="66570" name="Rectangle 10"/>
          <p:cNvSpPr>
            <a:spLocks noChangeArrowheads="1"/>
          </p:cNvSpPr>
          <p:nvPr/>
        </p:nvSpPr>
        <p:spPr bwMode="auto">
          <a:xfrm>
            <a:off x="1774825" y="5229226"/>
            <a:ext cx="8642350" cy="1008063"/>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0883074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descr="20104216341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76" y="2349500"/>
            <a:ext cx="684212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 Box 5"/>
          <p:cNvSpPr txBox="1">
            <a:spLocks noChangeArrowheads="1"/>
          </p:cNvSpPr>
          <p:nvPr/>
        </p:nvSpPr>
        <p:spPr bwMode="auto">
          <a:xfrm>
            <a:off x="1971676" y="425450"/>
            <a:ext cx="342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3</a:t>
            </a:r>
            <a:r>
              <a:rPr lang="zh-CN" altLang="en-US" sz="2400" b="1">
                <a:solidFill>
                  <a:srgbClr val="0000CC"/>
                </a:solidFill>
                <a:latin typeface="华文中宋" pitchFamily="2" charset="-122"/>
                <a:ea typeface="华文中宋" pitchFamily="2" charset="-122"/>
              </a:rPr>
              <a:t>、光纤光栅的成栅方法</a:t>
            </a:r>
            <a:endParaRPr lang="en-US" altLang="zh-CN" sz="2400" b="1">
              <a:solidFill>
                <a:srgbClr val="0000CC"/>
              </a:solidFill>
              <a:latin typeface="华文中宋" pitchFamily="2" charset="-122"/>
              <a:ea typeface="华文中宋" pitchFamily="2" charset="-122"/>
            </a:endParaRPr>
          </a:p>
        </p:txBody>
      </p:sp>
      <p:sp>
        <p:nvSpPr>
          <p:cNvPr id="67588" name="Text Box 6"/>
          <p:cNvSpPr txBox="1">
            <a:spLocks noChangeArrowheads="1"/>
          </p:cNvSpPr>
          <p:nvPr/>
        </p:nvSpPr>
        <p:spPr bwMode="auto">
          <a:xfrm>
            <a:off x="2470150" y="909638"/>
            <a:ext cx="8250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光源：</a:t>
            </a:r>
            <a:r>
              <a:rPr lang="zh-CN" altLang="en-US" sz="2400" b="1">
                <a:latin typeface="华文中宋" pitchFamily="2" charset="-122"/>
                <a:ea typeface="华文中宋" pitchFamily="2" charset="-122"/>
              </a:rPr>
              <a:t>光致折射率变化的敏感光源，一般为紫外光如</a:t>
            </a:r>
            <a:r>
              <a:rPr lang="en-US" altLang="zh-CN" sz="2400" b="1">
                <a:latin typeface="华文中宋" pitchFamily="2" charset="-122"/>
                <a:ea typeface="华文中宋" pitchFamily="2" charset="-122"/>
              </a:rPr>
              <a:t>244nm</a:t>
            </a:r>
          </a:p>
        </p:txBody>
      </p:sp>
      <p:sp>
        <p:nvSpPr>
          <p:cNvPr id="67589" name="Text Box 8"/>
          <p:cNvSpPr txBox="1">
            <a:spLocks noChangeArrowheads="1"/>
          </p:cNvSpPr>
          <p:nvPr/>
        </p:nvSpPr>
        <p:spPr bwMode="auto">
          <a:xfrm>
            <a:off x="2495550" y="1341438"/>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光纤：</a:t>
            </a:r>
            <a:r>
              <a:rPr lang="zh-CN" altLang="en-US" sz="2400" b="1">
                <a:ea typeface="华文中宋" pitchFamily="2" charset="-122"/>
              </a:rPr>
              <a:t>光线预作增敏处理，可掺杂锗、锡、钽等光敏杂质</a:t>
            </a:r>
            <a:endParaRPr lang="en-US" altLang="zh-CN" sz="2400" b="1">
              <a:ea typeface="华文中宋" pitchFamily="2" charset="-122"/>
            </a:endParaRPr>
          </a:p>
        </p:txBody>
      </p:sp>
      <p:sp>
        <p:nvSpPr>
          <p:cNvPr id="67590" name="Text Box 9"/>
          <p:cNvSpPr txBox="1">
            <a:spLocks noChangeArrowheads="1"/>
          </p:cNvSpPr>
          <p:nvPr/>
        </p:nvSpPr>
        <p:spPr bwMode="auto">
          <a:xfrm>
            <a:off x="2495550" y="1773238"/>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成栅：</a:t>
            </a:r>
            <a:r>
              <a:rPr lang="zh-CN" altLang="en-US" sz="2400" b="1">
                <a:ea typeface="华文中宋" pitchFamily="2" charset="-122"/>
              </a:rPr>
              <a:t>驻波法（光进入光纤后，在两端面反射形成驻波）</a:t>
            </a:r>
            <a:endParaRPr lang="en-US" altLang="zh-CN" sz="2400" b="1">
              <a:ea typeface="华文中宋" pitchFamily="2" charset="-122"/>
            </a:endParaRPr>
          </a:p>
        </p:txBody>
      </p:sp>
      <p:sp>
        <p:nvSpPr>
          <p:cNvPr id="67591" name="Rectangle 10"/>
          <p:cNvSpPr>
            <a:spLocks noChangeArrowheads="1"/>
          </p:cNvSpPr>
          <p:nvPr/>
        </p:nvSpPr>
        <p:spPr bwMode="auto">
          <a:xfrm>
            <a:off x="1992313" y="2349500"/>
            <a:ext cx="8496300" cy="719138"/>
          </a:xfrm>
          <a:prstGeom prst="rect">
            <a:avLst/>
          </a:prstGeom>
          <a:solidFill>
            <a:schemeClr val="bg1"/>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en-US" sz="1800"/>
          </a:p>
        </p:txBody>
      </p:sp>
      <p:sp>
        <p:nvSpPr>
          <p:cNvPr id="67592" name="Text Box 12"/>
          <p:cNvSpPr txBox="1">
            <a:spLocks noChangeArrowheads="1"/>
          </p:cNvSpPr>
          <p:nvPr/>
        </p:nvSpPr>
        <p:spPr bwMode="auto">
          <a:xfrm>
            <a:off x="1524000" y="2349500"/>
            <a:ext cx="841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横向干涉法：</a:t>
            </a:r>
            <a:r>
              <a:rPr lang="zh-CN" altLang="en-US" sz="2400" b="1">
                <a:ea typeface="华文中宋" pitchFamily="2" charset="-122"/>
              </a:rPr>
              <a:t>双光束干涉形成干涉条纹对光纤曝光以形成光栅</a:t>
            </a:r>
            <a:endParaRPr lang="en-US" altLang="zh-CN" sz="2400" b="1">
              <a:ea typeface="华文中宋" pitchFamily="2" charset="-122"/>
            </a:endParaRPr>
          </a:p>
        </p:txBody>
      </p:sp>
    </p:spTree>
    <p:extLst>
      <p:ext uri="{BB962C8B-B14F-4D97-AF65-F5344CB8AC3E}">
        <p14:creationId xmlns:p14="http://schemas.microsoft.com/office/powerpoint/2010/main" val="201772720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4"/>
          <p:cNvSpPr txBox="1">
            <a:spLocks noChangeArrowheads="1"/>
          </p:cNvSpPr>
          <p:nvPr/>
        </p:nvSpPr>
        <p:spPr bwMode="auto">
          <a:xfrm>
            <a:off x="1703388" y="188913"/>
            <a:ext cx="1897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4</a:t>
            </a:r>
            <a:r>
              <a:rPr lang="zh-CN" altLang="en-US" sz="2400" b="1">
                <a:solidFill>
                  <a:srgbClr val="0000CC"/>
                </a:solidFill>
                <a:latin typeface="华文中宋" pitchFamily="2" charset="-122"/>
                <a:ea typeface="华文中宋" pitchFamily="2" charset="-122"/>
              </a:rPr>
              <a:t>、信号解调</a:t>
            </a:r>
            <a:endParaRPr lang="en-US" altLang="zh-CN" sz="2400" b="1">
              <a:solidFill>
                <a:srgbClr val="0000CC"/>
              </a:solidFill>
              <a:latin typeface="华文中宋" pitchFamily="2" charset="-122"/>
              <a:ea typeface="华文中宋" pitchFamily="2" charset="-122"/>
            </a:endParaRPr>
          </a:p>
        </p:txBody>
      </p:sp>
      <p:sp>
        <p:nvSpPr>
          <p:cNvPr id="68611" name="Text Box 6"/>
          <p:cNvSpPr txBox="1">
            <a:spLocks noChangeArrowheads="1"/>
          </p:cNvSpPr>
          <p:nvPr/>
        </p:nvSpPr>
        <p:spPr bwMode="auto">
          <a:xfrm>
            <a:off x="2116138" y="712789"/>
            <a:ext cx="78149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华文中宋" pitchFamily="2" charset="-122"/>
                <a:ea typeface="华文中宋" pitchFamily="2" charset="-122"/>
              </a:rPr>
              <a:t>信号解调的任务：</a:t>
            </a:r>
            <a:r>
              <a:rPr lang="zh-CN" altLang="en-US" sz="2400" b="1" dirty="0">
                <a:latin typeface="华文中宋" pitchFamily="2" charset="-122"/>
                <a:ea typeface="华文中宋" pitchFamily="2" charset="-122"/>
              </a:rPr>
              <a:t>完成光信号波长到电参量的转换</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完成对电参量的处理</a:t>
            </a:r>
            <a:endParaRPr lang="en-US" altLang="zh-CN" sz="2400" b="1" dirty="0">
              <a:latin typeface="华文中宋" pitchFamily="2" charset="-122"/>
              <a:ea typeface="华文中宋" pitchFamily="2" charset="-122"/>
            </a:endParaRP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关键：</a:t>
            </a:r>
            <a:r>
              <a:rPr lang="zh-CN" altLang="en-US" sz="2400" b="1" dirty="0">
                <a:latin typeface="华文中宋" pitchFamily="2" charset="-122"/>
                <a:ea typeface="华文中宋" pitchFamily="2" charset="-122"/>
              </a:rPr>
              <a:t>中心反射波长的跟踪分析</a:t>
            </a:r>
            <a:r>
              <a:rPr lang="en-US" altLang="zh-CN" sz="1800" dirty="0"/>
              <a:t>                           </a:t>
            </a:r>
          </a:p>
        </p:txBody>
      </p:sp>
      <p:sp>
        <p:nvSpPr>
          <p:cNvPr id="68612" name="Text Box 7"/>
          <p:cNvSpPr txBox="1">
            <a:spLocks noChangeArrowheads="1"/>
          </p:cNvSpPr>
          <p:nvPr/>
        </p:nvSpPr>
        <p:spPr bwMode="auto">
          <a:xfrm>
            <a:off x="2187576" y="2152650"/>
            <a:ext cx="2506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）光谱仪检测法</a:t>
            </a:r>
            <a:endParaRPr lang="en-US" altLang="zh-CN" sz="2400" b="1">
              <a:solidFill>
                <a:srgbClr val="0000CC"/>
              </a:solidFill>
              <a:latin typeface="华文中宋" pitchFamily="2" charset="-122"/>
              <a:ea typeface="华文中宋" pitchFamily="2" charset="-122"/>
            </a:endParaRPr>
          </a:p>
        </p:txBody>
      </p:sp>
      <p:sp>
        <p:nvSpPr>
          <p:cNvPr id="68613" name="Rectangle 8"/>
          <p:cNvSpPr>
            <a:spLocks noChangeArrowheads="1"/>
          </p:cNvSpPr>
          <p:nvPr/>
        </p:nvSpPr>
        <p:spPr bwMode="auto">
          <a:xfrm>
            <a:off x="3143250" y="3141664"/>
            <a:ext cx="1081088"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68614" name="Line 9"/>
          <p:cNvSpPr>
            <a:spLocks noChangeShapeType="1"/>
          </p:cNvSpPr>
          <p:nvPr/>
        </p:nvSpPr>
        <p:spPr bwMode="auto">
          <a:xfrm>
            <a:off x="4224338" y="3284538"/>
            <a:ext cx="3600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5" name="Rectangle 10" descr="深色竖线"/>
          <p:cNvSpPr>
            <a:spLocks noChangeArrowheads="1"/>
          </p:cNvSpPr>
          <p:nvPr/>
        </p:nvSpPr>
        <p:spPr bwMode="auto">
          <a:xfrm>
            <a:off x="6311901" y="3213101"/>
            <a:ext cx="792163" cy="144463"/>
          </a:xfrm>
          <a:prstGeom prst="rect">
            <a:avLst/>
          </a:prstGeom>
          <a:pattFill prst="dkVert">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8616" name="Oval 11"/>
          <p:cNvSpPr>
            <a:spLocks noChangeArrowheads="1"/>
          </p:cNvSpPr>
          <p:nvPr/>
        </p:nvSpPr>
        <p:spPr bwMode="auto">
          <a:xfrm>
            <a:off x="4583114" y="3213101"/>
            <a:ext cx="358775"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8617" name="Rectangle 13"/>
          <p:cNvSpPr>
            <a:spLocks noChangeArrowheads="1"/>
          </p:cNvSpPr>
          <p:nvPr/>
        </p:nvSpPr>
        <p:spPr bwMode="auto">
          <a:xfrm>
            <a:off x="7824789" y="3068638"/>
            <a:ext cx="9366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光谱仪</a:t>
            </a:r>
          </a:p>
        </p:txBody>
      </p:sp>
      <p:sp>
        <p:nvSpPr>
          <p:cNvPr id="68618" name="Rectangle 14"/>
          <p:cNvSpPr>
            <a:spLocks noChangeArrowheads="1"/>
          </p:cNvSpPr>
          <p:nvPr/>
        </p:nvSpPr>
        <p:spPr bwMode="auto">
          <a:xfrm>
            <a:off x="3935414" y="4076701"/>
            <a:ext cx="9366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光谱仪</a:t>
            </a:r>
          </a:p>
        </p:txBody>
      </p:sp>
      <p:sp>
        <p:nvSpPr>
          <p:cNvPr id="68619" name="Freeform 15"/>
          <p:cNvSpPr>
            <a:spLocks/>
          </p:cNvSpPr>
          <p:nvPr/>
        </p:nvSpPr>
        <p:spPr bwMode="auto">
          <a:xfrm>
            <a:off x="4416425" y="3225800"/>
            <a:ext cx="166688" cy="850900"/>
          </a:xfrm>
          <a:custGeom>
            <a:avLst/>
            <a:gdLst>
              <a:gd name="T0" fmla="*/ 2147483646 w 105"/>
              <a:gd name="T1" fmla="*/ 2147483646 h 536"/>
              <a:gd name="T2" fmla="*/ 2147483646 w 105"/>
              <a:gd name="T3" fmla="*/ 2147483646 h 536"/>
              <a:gd name="T4" fmla="*/ 2147483646 w 105"/>
              <a:gd name="T5" fmla="*/ 2147483646 h 536"/>
              <a:gd name="T6" fmla="*/ 0 60000 65536"/>
              <a:gd name="T7" fmla="*/ 0 60000 65536"/>
              <a:gd name="T8" fmla="*/ 0 60000 65536"/>
            </a:gdLst>
            <a:ahLst/>
            <a:cxnLst>
              <a:cxn ang="T6">
                <a:pos x="T0" y="T1"/>
              </a:cxn>
              <a:cxn ang="T7">
                <a:pos x="T2" y="T3"/>
              </a:cxn>
              <a:cxn ang="T8">
                <a:pos x="T4" y="T5"/>
              </a:cxn>
            </a:cxnLst>
            <a:rect l="0" t="0" r="r" b="b"/>
            <a:pathLst>
              <a:path w="105" h="536">
                <a:moveTo>
                  <a:pt x="105" y="37"/>
                </a:moveTo>
                <a:cubicBezTo>
                  <a:pt x="67" y="18"/>
                  <a:pt x="30" y="0"/>
                  <a:pt x="15" y="83"/>
                </a:cubicBezTo>
                <a:cubicBezTo>
                  <a:pt x="0" y="166"/>
                  <a:pt x="15" y="461"/>
                  <a:pt x="15" y="5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0" name="Text Box 16"/>
          <p:cNvSpPr txBox="1">
            <a:spLocks noChangeArrowheads="1"/>
          </p:cNvSpPr>
          <p:nvPr/>
        </p:nvSpPr>
        <p:spPr bwMode="auto">
          <a:xfrm>
            <a:off x="4491038" y="28019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68621" name="Line 17"/>
          <p:cNvSpPr>
            <a:spLocks noChangeShapeType="1"/>
          </p:cNvSpPr>
          <p:nvPr/>
        </p:nvSpPr>
        <p:spPr bwMode="auto">
          <a:xfrm>
            <a:off x="5591176" y="3068638"/>
            <a:ext cx="5048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2" name="Line 18"/>
          <p:cNvSpPr>
            <a:spLocks noChangeShapeType="1"/>
          </p:cNvSpPr>
          <p:nvPr/>
        </p:nvSpPr>
        <p:spPr bwMode="auto">
          <a:xfrm flipH="1">
            <a:off x="5519738" y="3500438"/>
            <a:ext cx="5762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3" name="Line 19"/>
          <p:cNvSpPr>
            <a:spLocks noChangeShapeType="1"/>
          </p:cNvSpPr>
          <p:nvPr/>
        </p:nvSpPr>
        <p:spPr bwMode="auto">
          <a:xfrm>
            <a:off x="7248525" y="3068638"/>
            <a:ext cx="4318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4" name="Text Box 20"/>
          <p:cNvSpPr txBox="1">
            <a:spLocks noChangeArrowheads="1"/>
          </p:cNvSpPr>
          <p:nvPr/>
        </p:nvSpPr>
        <p:spPr bwMode="auto">
          <a:xfrm>
            <a:off x="2979739" y="4889501"/>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光谱仪直接检测中心波长</a:t>
            </a:r>
          </a:p>
          <a:p>
            <a:pPr eaLnBrk="1" hangingPunct="1">
              <a:spcBef>
                <a:spcPct val="0"/>
              </a:spcBef>
              <a:buFontTx/>
              <a:buNone/>
            </a:pPr>
            <a:r>
              <a:rPr lang="zh-CN" altLang="en-US" sz="2400" b="1">
                <a:solidFill>
                  <a:srgbClr val="0000CC"/>
                </a:solidFill>
                <a:ea typeface="华文中宋" pitchFamily="2" charset="-122"/>
              </a:rPr>
              <a:t>优点：简单</a:t>
            </a:r>
          </a:p>
          <a:p>
            <a:pPr eaLnBrk="1" hangingPunct="1">
              <a:spcBef>
                <a:spcPct val="0"/>
              </a:spcBef>
              <a:buFontTx/>
              <a:buNone/>
            </a:pPr>
            <a:r>
              <a:rPr lang="zh-CN" altLang="en-US" sz="2400" b="1">
                <a:solidFill>
                  <a:srgbClr val="0000CC"/>
                </a:solidFill>
                <a:ea typeface="华文中宋" pitchFamily="2" charset="-122"/>
              </a:rPr>
              <a:t>缺点：设备价格高，体积大</a:t>
            </a:r>
          </a:p>
        </p:txBody>
      </p:sp>
    </p:spTree>
    <p:extLst>
      <p:ext uri="{BB962C8B-B14F-4D97-AF65-F5344CB8AC3E}">
        <p14:creationId xmlns:p14="http://schemas.microsoft.com/office/powerpoint/2010/main" val="416525739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4"/>
          <p:cNvSpPr txBox="1">
            <a:spLocks noChangeArrowheads="1"/>
          </p:cNvSpPr>
          <p:nvPr/>
        </p:nvSpPr>
        <p:spPr bwMode="auto">
          <a:xfrm>
            <a:off x="2403476" y="209550"/>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、匹配光栅滤波法</a:t>
            </a:r>
            <a:endParaRPr lang="en-US" altLang="zh-CN" sz="2400" b="1">
              <a:solidFill>
                <a:srgbClr val="0000CC"/>
              </a:solidFill>
              <a:latin typeface="华文中宋" pitchFamily="2" charset="-122"/>
              <a:ea typeface="华文中宋" pitchFamily="2" charset="-122"/>
            </a:endParaRPr>
          </a:p>
        </p:txBody>
      </p:sp>
      <p:sp>
        <p:nvSpPr>
          <p:cNvPr id="69635" name="Rectangle 5"/>
          <p:cNvSpPr>
            <a:spLocks noChangeArrowheads="1"/>
          </p:cNvSpPr>
          <p:nvPr/>
        </p:nvSpPr>
        <p:spPr bwMode="auto">
          <a:xfrm>
            <a:off x="3000375" y="1052513"/>
            <a:ext cx="1079500"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69636" name="Line 6"/>
          <p:cNvSpPr>
            <a:spLocks noChangeShapeType="1"/>
          </p:cNvSpPr>
          <p:nvPr/>
        </p:nvSpPr>
        <p:spPr bwMode="auto">
          <a:xfrm>
            <a:off x="4079876" y="1196975"/>
            <a:ext cx="50403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7" name="Oval 7"/>
          <p:cNvSpPr>
            <a:spLocks noChangeArrowheads="1"/>
          </p:cNvSpPr>
          <p:nvPr/>
        </p:nvSpPr>
        <p:spPr bwMode="auto">
          <a:xfrm flipH="1">
            <a:off x="4656139" y="1773238"/>
            <a:ext cx="142875" cy="4111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38" name="Oval 8"/>
          <p:cNvSpPr>
            <a:spLocks noChangeArrowheads="1"/>
          </p:cNvSpPr>
          <p:nvPr/>
        </p:nvSpPr>
        <p:spPr bwMode="auto">
          <a:xfrm>
            <a:off x="5960878" y="919957"/>
            <a:ext cx="288925" cy="265113"/>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39" name="Oval 9"/>
          <p:cNvSpPr>
            <a:spLocks noChangeArrowheads="1"/>
          </p:cNvSpPr>
          <p:nvPr/>
        </p:nvSpPr>
        <p:spPr bwMode="auto">
          <a:xfrm>
            <a:off x="5880101" y="926061"/>
            <a:ext cx="288925" cy="265113"/>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0" name="Rectangle 10" descr="深色竖线"/>
          <p:cNvSpPr>
            <a:spLocks noChangeArrowheads="1"/>
          </p:cNvSpPr>
          <p:nvPr/>
        </p:nvSpPr>
        <p:spPr bwMode="auto">
          <a:xfrm>
            <a:off x="7751763" y="1052513"/>
            <a:ext cx="792162" cy="215900"/>
          </a:xfrm>
          <a:prstGeom prst="rect">
            <a:avLst/>
          </a:prstGeom>
          <a:pattFill prst="dkVert">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1" name="Oval 11"/>
          <p:cNvSpPr>
            <a:spLocks noChangeArrowheads="1"/>
          </p:cNvSpPr>
          <p:nvPr/>
        </p:nvSpPr>
        <p:spPr bwMode="auto">
          <a:xfrm>
            <a:off x="5232400" y="1125538"/>
            <a:ext cx="431800"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2" name="Rectangle 13" descr="深色横线"/>
          <p:cNvSpPr>
            <a:spLocks noChangeArrowheads="1"/>
          </p:cNvSpPr>
          <p:nvPr/>
        </p:nvSpPr>
        <p:spPr bwMode="auto">
          <a:xfrm rot="5400000">
            <a:off x="4368007" y="2780507"/>
            <a:ext cx="792163" cy="215900"/>
          </a:xfrm>
          <a:prstGeom prst="rect">
            <a:avLst/>
          </a:prstGeom>
          <a:pattFill prst="dkHorz">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3" name="Freeform 15"/>
          <p:cNvSpPr>
            <a:spLocks/>
          </p:cNvSpPr>
          <p:nvPr/>
        </p:nvSpPr>
        <p:spPr bwMode="auto">
          <a:xfrm>
            <a:off x="4727576" y="1196976"/>
            <a:ext cx="504825" cy="576263"/>
          </a:xfrm>
          <a:custGeom>
            <a:avLst/>
            <a:gdLst>
              <a:gd name="T0" fmla="*/ 2147483646 w 318"/>
              <a:gd name="T1" fmla="*/ 0 h 363"/>
              <a:gd name="T2" fmla="*/ 2147483646 w 318"/>
              <a:gd name="T3" fmla="*/ 2147483646 h 363"/>
              <a:gd name="T4" fmla="*/ 2147483646 w 318"/>
              <a:gd name="T5" fmla="*/ 2147483646 h 363"/>
              <a:gd name="T6" fmla="*/ 0 w 318"/>
              <a:gd name="T7" fmla="*/ 2147483646 h 3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8" h="363">
                <a:moveTo>
                  <a:pt x="318" y="0"/>
                </a:moveTo>
                <a:cubicBezTo>
                  <a:pt x="272" y="11"/>
                  <a:pt x="227" y="22"/>
                  <a:pt x="182" y="45"/>
                </a:cubicBezTo>
                <a:cubicBezTo>
                  <a:pt x="137" y="68"/>
                  <a:pt x="76" y="83"/>
                  <a:pt x="46" y="136"/>
                </a:cubicBezTo>
                <a:cubicBezTo>
                  <a:pt x="16" y="189"/>
                  <a:pt x="8" y="325"/>
                  <a:pt x="0" y="36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4" name="Line 16"/>
          <p:cNvSpPr>
            <a:spLocks noChangeShapeType="1"/>
          </p:cNvSpPr>
          <p:nvPr/>
        </p:nvSpPr>
        <p:spPr bwMode="auto">
          <a:xfrm>
            <a:off x="4727575" y="2205039"/>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5" name="Line 17"/>
          <p:cNvSpPr>
            <a:spLocks noChangeShapeType="1"/>
          </p:cNvSpPr>
          <p:nvPr/>
        </p:nvSpPr>
        <p:spPr bwMode="auto">
          <a:xfrm>
            <a:off x="4727575" y="3284538"/>
            <a:ext cx="0" cy="431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6" name="Rectangle 18"/>
          <p:cNvSpPr>
            <a:spLocks noChangeArrowheads="1"/>
          </p:cNvSpPr>
          <p:nvPr/>
        </p:nvSpPr>
        <p:spPr bwMode="auto">
          <a:xfrm>
            <a:off x="3792539" y="184467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69647" name="Freeform 19"/>
          <p:cNvSpPr>
            <a:spLocks/>
          </p:cNvSpPr>
          <p:nvPr/>
        </p:nvSpPr>
        <p:spPr bwMode="auto">
          <a:xfrm>
            <a:off x="3911600" y="1471613"/>
            <a:ext cx="839788" cy="373062"/>
          </a:xfrm>
          <a:custGeom>
            <a:avLst/>
            <a:gdLst>
              <a:gd name="T0" fmla="*/ 2147483646 w 529"/>
              <a:gd name="T1" fmla="*/ 2147483646 h 235"/>
              <a:gd name="T2" fmla="*/ 2147483646 w 529"/>
              <a:gd name="T3" fmla="*/ 2147483646 h 235"/>
              <a:gd name="T4" fmla="*/ 2147483646 w 529"/>
              <a:gd name="T5" fmla="*/ 2147483646 h 235"/>
              <a:gd name="T6" fmla="*/ 2147483646 w 529"/>
              <a:gd name="T7" fmla="*/ 2147483646 h 235"/>
              <a:gd name="T8" fmla="*/ 2147483646 w 529"/>
              <a:gd name="T9" fmla="*/ 2147483646 h 235"/>
              <a:gd name="T10" fmla="*/ 2147483646 w 529"/>
              <a:gd name="T11" fmla="*/ 2147483646 h 2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9" h="235">
                <a:moveTo>
                  <a:pt x="514" y="190"/>
                </a:moveTo>
                <a:cubicBezTo>
                  <a:pt x="521" y="137"/>
                  <a:pt x="529" y="84"/>
                  <a:pt x="514" y="54"/>
                </a:cubicBezTo>
                <a:cubicBezTo>
                  <a:pt x="499" y="24"/>
                  <a:pt x="491" y="16"/>
                  <a:pt x="423" y="8"/>
                </a:cubicBezTo>
                <a:cubicBezTo>
                  <a:pt x="355" y="0"/>
                  <a:pt x="174" y="0"/>
                  <a:pt x="106" y="8"/>
                </a:cubicBezTo>
                <a:cubicBezTo>
                  <a:pt x="38" y="16"/>
                  <a:pt x="30" y="16"/>
                  <a:pt x="15" y="54"/>
                </a:cubicBezTo>
                <a:cubicBezTo>
                  <a:pt x="0" y="92"/>
                  <a:pt x="7" y="163"/>
                  <a:pt x="15" y="23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8" name="Line 20"/>
          <p:cNvSpPr>
            <a:spLocks noChangeShapeType="1"/>
          </p:cNvSpPr>
          <p:nvPr/>
        </p:nvSpPr>
        <p:spPr bwMode="auto">
          <a:xfrm>
            <a:off x="3935413" y="2205039"/>
            <a:ext cx="0" cy="5032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9" name="Rectangle 21"/>
          <p:cNvSpPr>
            <a:spLocks noChangeArrowheads="1"/>
          </p:cNvSpPr>
          <p:nvPr/>
        </p:nvSpPr>
        <p:spPr bwMode="auto">
          <a:xfrm>
            <a:off x="2640014" y="2708275"/>
            <a:ext cx="1584325" cy="287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扫描信号发生器</a:t>
            </a:r>
            <a:endParaRPr lang="en-US" altLang="zh-CN" sz="1800" b="1">
              <a:ea typeface="华文中宋" pitchFamily="2" charset="-122"/>
            </a:endParaRPr>
          </a:p>
        </p:txBody>
      </p:sp>
      <p:sp>
        <p:nvSpPr>
          <p:cNvPr id="69650" name="Line 22"/>
          <p:cNvSpPr>
            <a:spLocks noChangeShapeType="1"/>
          </p:cNvSpPr>
          <p:nvPr/>
        </p:nvSpPr>
        <p:spPr bwMode="auto">
          <a:xfrm>
            <a:off x="4583113" y="2492376"/>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1" name="Line 23"/>
          <p:cNvSpPr>
            <a:spLocks noChangeShapeType="1"/>
          </p:cNvSpPr>
          <p:nvPr/>
        </p:nvSpPr>
        <p:spPr bwMode="auto">
          <a:xfrm>
            <a:off x="4224339" y="2852738"/>
            <a:ext cx="358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2" name="Oval 24"/>
          <p:cNvSpPr>
            <a:spLocks noChangeArrowheads="1"/>
          </p:cNvSpPr>
          <p:nvPr/>
        </p:nvSpPr>
        <p:spPr bwMode="auto">
          <a:xfrm>
            <a:off x="4656139" y="3644900"/>
            <a:ext cx="73025" cy="714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53" name="Oval 25"/>
          <p:cNvSpPr>
            <a:spLocks noChangeArrowheads="1"/>
          </p:cNvSpPr>
          <p:nvPr/>
        </p:nvSpPr>
        <p:spPr bwMode="auto">
          <a:xfrm>
            <a:off x="9048750" y="1125539"/>
            <a:ext cx="71438" cy="714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54" name="Text Box 26"/>
          <p:cNvSpPr txBox="1">
            <a:spLocks noChangeArrowheads="1"/>
          </p:cNvSpPr>
          <p:nvPr/>
        </p:nvSpPr>
        <p:spPr bwMode="auto">
          <a:xfrm>
            <a:off x="4800600" y="1844675"/>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耦合器</a:t>
            </a:r>
          </a:p>
        </p:txBody>
      </p:sp>
      <p:sp>
        <p:nvSpPr>
          <p:cNvPr id="69655" name="Text Box 27"/>
          <p:cNvSpPr txBox="1">
            <a:spLocks noChangeArrowheads="1"/>
          </p:cNvSpPr>
          <p:nvPr/>
        </p:nvSpPr>
        <p:spPr bwMode="auto">
          <a:xfrm>
            <a:off x="5016500" y="836613"/>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耦合器</a:t>
            </a:r>
          </a:p>
        </p:txBody>
      </p:sp>
      <p:sp>
        <p:nvSpPr>
          <p:cNvPr id="69656" name="Rectangle 29"/>
          <p:cNvSpPr>
            <a:spLocks noChangeArrowheads="1"/>
          </p:cNvSpPr>
          <p:nvPr/>
        </p:nvSpPr>
        <p:spPr bwMode="auto">
          <a:xfrm>
            <a:off x="7751764" y="1484313"/>
            <a:ext cx="8651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600" b="1">
                <a:ea typeface="华文中宋" pitchFamily="2" charset="-122"/>
              </a:rPr>
              <a:t>传感光栅</a:t>
            </a:r>
            <a:endParaRPr lang="en-US" altLang="zh-CN" sz="1600" b="1">
              <a:ea typeface="华文中宋" pitchFamily="2" charset="-122"/>
            </a:endParaRPr>
          </a:p>
        </p:txBody>
      </p:sp>
      <p:sp>
        <p:nvSpPr>
          <p:cNvPr id="69657" name="Rectangle 30"/>
          <p:cNvSpPr>
            <a:spLocks noChangeArrowheads="1"/>
          </p:cNvSpPr>
          <p:nvPr/>
        </p:nvSpPr>
        <p:spPr bwMode="auto">
          <a:xfrm>
            <a:off x="4943475" y="2781300"/>
            <a:ext cx="865188"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600" b="1">
                <a:ea typeface="华文中宋" pitchFamily="2" charset="-122"/>
              </a:rPr>
              <a:t>参考光栅</a:t>
            </a:r>
            <a:endParaRPr lang="en-US" altLang="zh-CN" sz="1600" b="1">
              <a:ea typeface="华文中宋" pitchFamily="2" charset="-122"/>
            </a:endParaRPr>
          </a:p>
        </p:txBody>
      </p:sp>
      <p:sp>
        <p:nvSpPr>
          <p:cNvPr id="69658" name="Text Box 31"/>
          <p:cNvSpPr txBox="1">
            <a:spLocks noChangeArrowheads="1"/>
          </p:cNvSpPr>
          <p:nvPr/>
        </p:nvSpPr>
        <p:spPr bwMode="auto">
          <a:xfrm>
            <a:off x="2763838" y="18923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光探测器</a:t>
            </a:r>
            <a:endParaRPr lang="en-US" altLang="zh-CN" sz="1600" b="1">
              <a:ea typeface="华文中宋" pitchFamily="2" charset="-122"/>
            </a:endParaRPr>
          </a:p>
        </p:txBody>
      </p:sp>
      <p:sp>
        <p:nvSpPr>
          <p:cNvPr id="69659" name="Text Box 32"/>
          <p:cNvSpPr txBox="1">
            <a:spLocks noChangeArrowheads="1"/>
          </p:cNvSpPr>
          <p:nvPr/>
        </p:nvSpPr>
        <p:spPr bwMode="auto">
          <a:xfrm>
            <a:off x="3935413" y="3141663"/>
            <a:ext cx="615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PZT</a:t>
            </a:r>
          </a:p>
        </p:txBody>
      </p:sp>
      <p:sp>
        <p:nvSpPr>
          <p:cNvPr id="69660" name="Text Box 33"/>
          <p:cNvSpPr txBox="1">
            <a:spLocks noChangeArrowheads="1"/>
          </p:cNvSpPr>
          <p:nvPr/>
        </p:nvSpPr>
        <p:spPr bwMode="auto">
          <a:xfrm>
            <a:off x="1703389" y="3789363"/>
            <a:ext cx="849463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华文中宋" pitchFamily="2" charset="-122"/>
                <a:ea typeface="华文中宋" pitchFamily="2" charset="-122"/>
              </a:rPr>
              <a:t>解调过程：</a:t>
            </a:r>
            <a:r>
              <a:rPr lang="zh-CN" altLang="en-US" sz="2400" b="1" dirty="0">
                <a:solidFill>
                  <a:srgbClr val="FF0000"/>
                </a:solidFill>
                <a:latin typeface="华文中宋" pitchFamily="2" charset="-122"/>
                <a:ea typeface="华文中宋" pitchFamily="2" charset="-122"/>
              </a:rPr>
              <a:t>无被测信号，</a:t>
            </a:r>
            <a:r>
              <a:rPr lang="zh-CN" altLang="en-US" sz="2400" b="1" dirty="0">
                <a:latin typeface="华文中宋" pitchFamily="2" charset="-122"/>
                <a:ea typeface="华文中宋" pitchFamily="2" charset="-122"/>
              </a:rPr>
              <a:t>参考光栅反射最强，探测器输出最大</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固定信号发生器输出零电平</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有被测信号，</a:t>
            </a:r>
            <a:r>
              <a:rPr lang="zh-CN" altLang="en-US" sz="2400" b="1" dirty="0">
                <a:latin typeface="华文中宋" pitchFamily="2" charset="-122"/>
                <a:ea typeface="华文中宋" pitchFamily="2" charset="-122"/>
              </a:rPr>
              <a:t>波长位移，参考光栅反射光强下降</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信号发生器工作使参考光栅输出达到原值，</a:t>
            </a:r>
          </a:p>
          <a:p>
            <a:pPr eaLnBrk="1" hangingPunct="1">
              <a:spcBef>
                <a:spcPct val="0"/>
              </a:spcBef>
              <a:buFontTx/>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信号发生器扫描电压对应被测量。</a:t>
            </a:r>
          </a:p>
        </p:txBody>
      </p:sp>
      <p:sp>
        <p:nvSpPr>
          <p:cNvPr id="69661" name="Text Box 34"/>
          <p:cNvSpPr txBox="1">
            <a:spLocks noChangeArrowheads="1"/>
          </p:cNvSpPr>
          <p:nvPr/>
        </p:nvSpPr>
        <p:spPr bwMode="auto">
          <a:xfrm>
            <a:off x="2474914" y="5681664"/>
            <a:ext cx="42755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优点：</a:t>
            </a:r>
            <a:r>
              <a:rPr lang="zh-CN" altLang="en-US" sz="2400" b="1">
                <a:ea typeface="华文中宋" pitchFamily="2" charset="-122"/>
              </a:rPr>
              <a:t>结构简单，线性度好</a:t>
            </a:r>
          </a:p>
          <a:p>
            <a:pPr eaLnBrk="1" hangingPunct="1">
              <a:spcBef>
                <a:spcPct val="0"/>
              </a:spcBef>
              <a:buFontTx/>
              <a:buNone/>
            </a:pPr>
            <a:r>
              <a:rPr lang="zh-CN" altLang="en-US" sz="2400" b="1">
                <a:solidFill>
                  <a:srgbClr val="FF0000"/>
                </a:solidFill>
                <a:ea typeface="华文中宋" pitchFamily="2" charset="-122"/>
              </a:rPr>
              <a:t>难点：</a:t>
            </a:r>
            <a:r>
              <a:rPr lang="zh-CN" altLang="en-US" sz="2400" b="1">
                <a:ea typeface="华文中宋" pitchFamily="2" charset="-122"/>
              </a:rPr>
              <a:t>两光栅要严格匹配</a:t>
            </a:r>
            <a:r>
              <a:rPr lang="en-US" altLang="zh-CN" sz="1800"/>
              <a:t>           </a:t>
            </a:r>
          </a:p>
        </p:txBody>
      </p:sp>
      <p:sp>
        <p:nvSpPr>
          <p:cNvPr id="2" name="文本框 1">
            <a:extLst>
              <a:ext uri="{FF2B5EF4-FFF2-40B4-BE49-F238E27FC236}">
                <a16:creationId xmlns:a16="http://schemas.microsoft.com/office/drawing/2014/main" id="{F3C35696-DA03-4D58-B7BC-E5D1B418FEE0}"/>
              </a:ext>
            </a:extLst>
          </p:cNvPr>
          <p:cNvSpPr txBox="1"/>
          <p:nvPr/>
        </p:nvSpPr>
        <p:spPr>
          <a:xfrm>
            <a:off x="8696289" y="750472"/>
            <a:ext cx="1430374" cy="338554"/>
          </a:xfrm>
          <a:prstGeom prst="rect">
            <a:avLst/>
          </a:prstGeom>
          <a:noFill/>
        </p:spPr>
        <p:txBody>
          <a:bodyPr wrap="square" rtlCol="0">
            <a:spAutoFit/>
          </a:bodyPr>
          <a:lstStyle/>
          <a:p>
            <a:r>
              <a:rPr lang="zh-CN" altLang="en-US" sz="1600" dirty="0"/>
              <a:t>无反射匹配液</a:t>
            </a:r>
          </a:p>
        </p:txBody>
      </p:sp>
    </p:spTree>
    <p:extLst>
      <p:ext uri="{BB962C8B-B14F-4D97-AF65-F5344CB8AC3E}">
        <p14:creationId xmlns:p14="http://schemas.microsoft.com/office/powerpoint/2010/main" val="50139449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p:cNvSpPr txBox="1">
            <a:spLocks noChangeArrowheads="1"/>
          </p:cNvSpPr>
          <p:nvPr/>
        </p:nvSpPr>
        <p:spPr bwMode="auto">
          <a:xfrm>
            <a:off x="1774826" y="188913"/>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5</a:t>
            </a:r>
            <a:r>
              <a:rPr lang="zh-CN" altLang="en-US" sz="2400" b="1">
                <a:solidFill>
                  <a:srgbClr val="0000CC"/>
                </a:solidFill>
                <a:latin typeface="华文中宋" pitchFamily="2" charset="-122"/>
                <a:ea typeface="华文中宋" pitchFamily="2" charset="-122"/>
              </a:rPr>
              <a:t>、光纤光栅灵敏度</a:t>
            </a:r>
            <a:endParaRPr lang="en-US" altLang="zh-CN" sz="2400" b="1">
              <a:solidFill>
                <a:srgbClr val="0000CC"/>
              </a:solidFill>
              <a:latin typeface="华文中宋" pitchFamily="2" charset="-122"/>
              <a:ea typeface="华文中宋" pitchFamily="2" charset="-122"/>
            </a:endParaRPr>
          </a:p>
        </p:txBody>
      </p:sp>
      <p:sp>
        <p:nvSpPr>
          <p:cNvPr id="70659" name="Text Box 5"/>
          <p:cNvSpPr txBox="1">
            <a:spLocks noChangeArrowheads="1"/>
          </p:cNvSpPr>
          <p:nvPr/>
        </p:nvSpPr>
        <p:spPr bwMode="auto">
          <a:xfrm>
            <a:off x="2116138" y="712788"/>
            <a:ext cx="2201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）温度灵敏度</a:t>
            </a:r>
            <a:endParaRPr lang="en-US" altLang="zh-CN" sz="2400" b="1">
              <a:solidFill>
                <a:srgbClr val="0000CC"/>
              </a:solidFill>
              <a:latin typeface="华文中宋" pitchFamily="2" charset="-122"/>
              <a:ea typeface="华文中宋" pitchFamily="2" charset="-122"/>
            </a:endParaRPr>
          </a:p>
        </p:txBody>
      </p:sp>
      <p:graphicFrame>
        <p:nvGraphicFramePr>
          <p:cNvPr id="70660" name="Object 6"/>
          <p:cNvGraphicFramePr>
            <a:graphicFrameLocks noChangeAspect="1"/>
          </p:cNvGraphicFramePr>
          <p:nvPr/>
        </p:nvGraphicFramePr>
        <p:xfrm>
          <a:off x="4440239" y="981075"/>
          <a:ext cx="4454525" cy="965200"/>
        </p:xfrm>
        <a:graphic>
          <a:graphicData uri="http://schemas.openxmlformats.org/presentationml/2006/ole">
            <mc:AlternateContent xmlns:mc="http://schemas.openxmlformats.org/markup-compatibility/2006">
              <mc:Choice xmlns:v="urn:schemas-microsoft-com:vml" Requires="v">
                <p:oleObj spid="_x0000_s147458" name="Equation" r:id="rId3" imgW="1993900" imgH="431800" progId="Equation.DSMT4">
                  <p:embed/>
                </p:oleObj>
              </mc:Choice>
              <mc:Fallback>
                <p:oleObj name="Equation" r:id="rId3" imgW="19939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9" y="981075"/>
                        <a:ext cx="4454525"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1" name="Text Box 7"/>
          <p:cNvSpPr txBox="1">
            <a:spLocks noChangeArrowheads="1"/>
          </p:cNvSpPr>
          <p:nvPr/>
        </p:nvSpPr>
        <p:spPr bwMode="auto">
          <a:xfrm>
            <a:off x="3216275" y="119697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由式</a:t>
            </a:r>
          </a:p>
        </p:txBody>
      </p:sp>
      <p:sp>
        <p:nvSpPr>
          <p:cNvPr id="70662" name="Text Box 8"/>
          <p:cNvSpPr txBox="1">
            <a:spLocks noChangeArrowheads="1"/>
          </p:cNvSpPr>
          <p:nvPr/>
        </p:nvSpPr>
        <p:spPr bwMode="auto">
          <a:xfrm>
            <a:off x="1774825" y="23495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可知温度引起波长变化为</a:t>
            </a:r>
          </a:p>
        </p:txBody>
      </p:sp>
      <p:graphicFrame>
        <p:nvGraphicFramePr>
          <p:cNvPr id="70663" name="Object 9"/>
          <p:cNvGraphicFramePr>
            <a:graphicFrameLocks noChangeAspect="1"/>
          </p:cNvGraphicFramePr>
          <p:nvPr/>
        </p:nvGraphicFramePr>
        <p:xfrm>
          <a:off x="5735639" y="2205039"/>
          <a:ext cx="3132137" cy="1184275"/>
        </p:xfrm>
        <a:graphic>
          <a:graphicData uri="http://schemas.openxmlformats.org/presentationml/2006/ole">
            <mc:AlternateContent xmlns:mc="http://schemas.openxmlformats.org/markup-compatibility/2006">
              <mc:Choice xmlns:v="urn:schemas-microsoft-com:vml" Requires="v">
                <p:oleObj spid="_x0000_s147459" name="Equation" r:id="rId5" imgW="1143000" imgH="431800" progId="Equation.DSMT4">
                  <p:embed/>
                </p:oleObj>
              </mc:Choice>
              <mc:Fallback>
                <p:oleObj name="Equation" r:id="rId5" imgW="11430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2205039"/>
                        <a:ext cx="3132137"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4" name="Text Box 10"/>
          <p:cNvSpPr txBox="1">
            <a:spLocks noChangeArrowheads="1"/>
          </p:cNvSpPr>
          <p:nvPr/>
        </p:nvSpPr>
        <p:spPr bwMode="auto">
          <a:xfrm>
            <a:off x="1827214" y="3305176"/>
            <a:ext cx="29546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导出常温常压力下</a:t>
            </a:r>
          </a:p>
          <a:p>
            <a:pPr eaLnBrk="1" hangingPunct="1">
              <a:spcBef>
                <a:spcPct val="0"/>
              </a:spcBef>
              <a:buFontTx/>
              <a:buNone/>
            </a:pPr>
            <a:r>
              <a:rPr lang="zh-CN" altLang="en-US" sz="2400" b="1">
                <a:ea typeface="华文中宋" pitchFamily="2" charset="-122"/>
              </a:rPr>
              <a:t>温度灵敏度系数为：</a:t>
            </a:r>
            <a:endParaRPr lang="en-US" altLang="zh-CN" sz="2400" b="1">
              <a:ea typeface="华文中宋" pitchFamily="2" charset="-122"/>
            </a:endParaRPr>
          </a:p>
        </p:txBody>
      </p:sp>
      <p:graphicFrame>
        <p:nvGraphicFramePr>
          <p:cNvPr id="70665" name="Object 11"/>
          <p:cNvGraphicFramePr>
            <a:graphicFrameLocks noChangeAspect="1"/>
          </p:cNvGraphicFramePr>
          <p:nvPr/>
        </p:nvGraphicFramePr>
        <p:xfrm>
          <a:off x="4943476" y="3284538"/>
          <a:ext cx="3529013" cy="1035050"/>
        </p:xfrm>
        <a:graphic>
          <a:graphicData uri="http://schemas.openxmlformats.org/presentationml/2006/ole">
            <mc:AlternateContent xmlns:mc="http://schemas.openxmlformats.org/markup-compatibility/2006">
              <mc:Choice xmlns:v="urn:schemas-microsoft-com:vml" Requires="v">
                <p:oleObj spid="_x0000_s147460" name="Equation" r:id="rId7" imgW="1473200" imgH="431800" progId="Equation.DSMT4">
                  <p:embed/>
                </p:oleObj>
              </mc:Choice>
              <mc:Fallback>
                <p:oleObj name="Equation" r:id="rId7" imgW="14732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3476" y="3284538"/>
                        <a:ext cx="3529013"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6" name="Text Box 12"/>
          <p:cNvSpPr txBox="1">
            <a:spLocks noChangeArrowheads="1"/>
          </p:cNvSpPr>
          <p:nvPr/>
        </p:nvSpPr>
        <p:spPr bwMode="auto">
          <a:xfrm>
            <a:off x="1919288" y="4941888"/>
            <a:ext cx="841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同样思路过程可推导出应变灵敏度、压力灵敏度及磁场灵敏度</a:t>
            </a:r>
            <a:endParaRPr lang="en-US" altLang="zh-CN" sz="2400" b="1">
              <a:solidFill>
                <a:srgbClr val="FF0000"/>
              </a:solidFill>
              <a:ea typeface="华文中宋" pitchFamily="2" charset="-122"/>
            </a:endParaRPr>
          </a:p>
        </p:txBody>
      </p:sp>
    </p:spTree>
    <p:extLst>
      <p:ext uri="{BB962C8B-B14F-4D97-AF65-F5344CB8AC3E}">
        <p14:creationId xmlns:p14="http://schemas.microsoft.com/office/powerpoint/2010/main" val="14188202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p:cNvSpPr txBox="1">
            <a:spLocks noChangeArrowheads="1"/>
          </p:cNvSpPr>
          <p:nvPr/>
        </p:nvSpPr>
        <p:spPr bwMode="auto">
          <a:xfrm>
            <a:off x="1900238" y="352425"/>
            <a:ext cx="281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6</a:t>
            </a:r>
            <a:r>
              <a:rPr lang="zh-CN" altLang="en-US" sz="2400" b="1">
                <a:solidFill>
                  <a:srgbClr val="0000CC"/>
                </a:solidFill>
                <a:latin typeface="华文中宋" pitchFamily="2" charset="-122"/>
                <a:ea typeface="华文中宋" pitchFamily="2" charset="-122"/>
              </a:rPr>
              <a:t>、光纤光栅传感器</a:t>
            </a:r>
            <a:endParaRPr lang="en-US" altLang="zh-CN" sz="2400" b="1">
              <a:solidFill>
                <a:srgbClr val="0000CC"/>
              </a:solidFill>
              <a:latin typeface="华文中宋" pitchFamily="2" charset="-122"/>
              <a:ea typeface="华文中宋" pitchFamily="2" charset="-122"/>
            </a:endParaRPr>
          </a:p>
        </p:txBody>
      </p:sp>
      <p:sp>
        <p:nvSpPr>
          <p:cNvPr id="71683" name="Text Box 5"/>
          <p:cNvSpPr txBox="1">
            <a:spLocks noChangeArrowheads="1"/>
          </p:cNvSpPr>
          <p:nvPr/>
        </p:nvSpPr>
        <p:spPr bwMode="auto">
          <a:xfrm>
            <a:off x="2424113" y="692150"/>
            <a:ext cx="3421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latin typeface="华文中宋" pitchFamily="2" charset="-122"/>
                <a:ea typeface="华文中宋" pitchFamily="2" charset="-122"/>
              </a:rPr>
              <a:t>1</a:t>
            </a:r>
            <a:r>
              <a:rPr lang="zh-CN" altLang="en-US" sz="2400" b="1" dirty="0">
                <a:latin typeface="华文中宋" pitchFamily="2" charset="-122"/>
                <a:ea typeface="华文中宋" pitchFamily="2" charset="-122"/>
              </a:rPr>
              <a:t>）光纤光栅温度传感器</a:t>
            </a:r>
            <a:endParaRPr lang="en-US" altLang="zh-CN" sz="2400" b="1" dirty="0">
              <a:latin typeface="华文中宋" pitchFamily="2" charset="-122"/>
              <a:ea typeface="华文中宋" pitchFamily="2" charset="-122"/>
            </a:endParaRPr>
          </a:p>
        </p:txBody>
      </p:sp>
      <p:sp>
        <p:nvSpPr>
          <p:cNvPr id="71684" name="Rectangle 6"/>
          <p:cNvSpPr>
            <a:spLocks noChangeArrowheads="1"/>
          </p:cNvSpPr>
          <p:nvPr/>
        </p:nvSpPr>
        <p:spPr bwMode="auto">
          <a:xfrm>
            <a:off x="3071814" y="1916114"/>
            <a:ext cx="1368425" cy="433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1685" name="Line 7"/>
          <p:cNvSpPr>
            <a:spLocks noChangeShapeType="1"/>
          </p:cNvSpPr>
          <p:nvPr/>
        </p:nvSpPr>
        <p:spPr bwMode="auto">
          <a:xfrm>
            <a:off x="4440239" y="2060575"/>
            <a:ext cx="41036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6" name="Rectangle 8" descr="深色竖线"/>
          <p:cNvSpPr>
            <a:spLocks noChangeArrowheads="1"/>
          </p:cNvSpPr>
          <p:nvPr/>
        </p:nvSpPr>
        <p:spPr bwMode="auto">
          <a:xfrm>
            <a:off x="7104063" y="1916113"/>
            <a:ext cx="1008062" cy="3603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687" name="Oval 9"/>
          <p:cNvSpPr>
            <a:spLocks noChangeArrowheads="1"/>
          </p:cNvSpPr>
          <p:nvPr/>
        </p:nvSpPr>
        <p:spPr bwMode="auto">
          <a:xfrm>
            <a:off x="5519738" y="1916113"/>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688" name="Rectangle 10"/>
          <p:cNvSpPr>
            <a:spLocks noChangeArrowheads="1"/>
          </p:cNvSpPr>
          <p:nvPr/>
        </p:nvSpPr>
        <p:spPr bwMode="auto">
          <a:xfrm>
            <a:off x="4656138" y="3213101"/>
            <a:ext cx="1008062"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解调系统</a:t>
            </a:r>
            <a:endParaRPr lang="en-US" altLang="zh-CN" sz="1800" b="1">
              <a:ea typeface="华文中宋" pitchFamily="2" charset="-122"/>
            </a:endParaRPr>
          </a:p>
        </p:txBody>
      </p:sp>
      <p:sp>
        <p:nvSpPr>
          <p:cNvPr id="71689" name="Freeform 11"/>
          <p:cNvSpPr>
            <a:spLocks/>
          </p:cNvSpPr>
          <p:nvPr/>
        </p:nvSpPr>
        <p:spPr bwMode="auto">
          <a:xfrm>
            <a:off x="5159375" y="2060575"/>
            <a:ext cx="1104900" cy="1176338"/>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Text Box 13"/>
          <p:cNvSpPr txBox="1">
            <a:spLocks noChangeArrowheads="1"/>
          </p:cNvSpPr>
          <p:nvPr/>
        </p:nvSpPr>
        <p:spPr bwMode="auto">
          <a:xfrm>
            <a:off x="5283200" y="1506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1691" name="Text Box 14"/>
          <p:cNvSpPr txBox="1">
            <a:spLocks noChangeArrowheads="1"/>
          </p:cNvSpPr>
          <p:nvPr/>
        </p:nvSpPr>
        <p:spPr bwMode="auto">
          <a:xfrm>
            <a:off x="7083425" y="143351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温度场</a:t>
            </a:r>
          </a:p>
        </p:txBody>
      </p:sp>
      <p:sp>
        <p:nvSpPr>
          <p:cNvPr id="71692" name="Line 15"/>
          <p:cNvSpPr>
            <a:spLocks noChangeShapeType="1"/>
          </p:cNvSpPr>
          <p:nvPr/>
        </p:nvSpPr>
        <p:spPr bwMode="auto">
          <a:xfrm>
            <a:off x="4440238" y="17732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Line 16"/>
          <p:cNvSpPr>
            <a:spLocks noChangeShapeType="1"/>
          </p:cNvSpPr>
          <p:nvPr/>
        </p:nvSpPr>
        <p:spPr bwMode="auto">
          <a:xfrm>
            <a:off x="6240463" y="1773238"/>
            <a:ext cx="7921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Line 17"/>
          <p:cNvSpPr>
            <a:spLocks noChangeShapeType="1"/>
          </p:cNvSpPr>
          <p:nvPr/>
        </p:nvSpPr>
        <p:spPr bwMode="auto">
          <a:xfrm>
            <a:off x="4872038" y="2420938"/>
            <a:ext cx="0" cy="57626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Line 18"/>
          <p:cNvSpPr>
            <a:spLocks noChangeShapeType="1"/>
          </p:cNvSpPr>
          <p:nvPr/>
        </p:nvSpPr>
        <p:spPr bwMode="auto">
          <a:xfrm flipH="1">
            <a:off x="6240463" y="22050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Text Box 19"/>
          <p:cNvSpPr txBox="1">
            <a:spLocks noChangeArrowheads="1"/>
          </p:cNvSpPr>
          <p:nvPr/>
        </p:nvSpPr>
        <p:spPr bwMode="auto">
          <a:xfrm>
            <a:off x="2403476" y="3810000"/>
            <a:ext cx="342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）光纤光栅位移传感器</a:t>
            </a:r>
            <a:endParaRPr lang="en-US" altLang="zh-CN" sz="2400" b="1">
              <a:latin typeface="华文中宋" pitchFamily="2" charset="-122"/>
              <a:ea typeface="华文中宋" pitchFamily="2" charset="-122"/>
            </a:endParaRPr>
          </a:p>
        </p:txBody>
      </p:sp>
      <p:sp>
        <p:nvSpPr>
          <p:cNvPr id="71697" name="Rectangle 20"/>
          <p:cNvSpPr>
            <a:spLocks noChangeArrowheads="1"/>
          </p:cNvSpPr>
          <p:nvPr/>
        </p:nvSpPr>
        <p:spPr bwMode="auto">
          <a:xfrm>
            <a:off x="2947989" y="4775200"/>
            <a:ext cx="1368425" cy="433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1698" name="Line 21"/>
          <p:cNvSpPr>
            <a:spLocks noChangeShapeType="1"/>
          </p:cNvSpPr>
          <p:nvPr/>
        </p:nvSpPr>
        <p:spPr bwMode="auto">
          <a:xfrm>
            <a:off x="4316414" y="4919663"/>
            <a:ext cx="41036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Rectangle 22" descr="深色竖线"/>
          <p:cNvSpPr>
            <a:spLocks noChangeArrowheads="1"/>
          </p:cNvSpPr>
          <p:nvPr/>
        </p:nvSpPr>
        <p:spPr bwMode="auto">
          <a:xfrm>
            <a:off x="6980238" y="4775201"/>
            <a:ext cx="1008062" cy="3603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700" name="Oval 23"/>
          <p:cNvSpPr>
            <a:spLocks noChangeArrowheads="1"/>
          </p:cNvSpPr>
          <p:nvPr/>
        </p:nvSpPr>
        <p:spPr bwMode="auto">
          <a:xfrm>
            <a:off x="5395913" y="4775200"/>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701" name="Rectangle 24"/>
          <p:cNvSpPr>
            <a:spLocks noChangeArrowheads="1"/>
          </p:cNvSpPr>
          <p:nvPr/>
        </p:nvSpPr>
        <p:spPr bwMode="auto">
          <a:xfrm>
            <a:off x="4532313" y="6072188"/>
            <a:ext cx="1008062"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解调系统</a:t>
            </a:r>
            <a:endParaRPr lang="en-US" altLang="zh-CN" sz="1800" b="1">
              <a:ea typeface="华文中宋" pitchFamily="2" charset="-122"/>
            </a:endParaRPr>
          </a:p>
        </p:txBody>
      </p:sp>
      <p:sp>
        <p:nvSpPr>
          <p:cNvPr id="71702" name="Freeform 25"/>
          <p:cNvSpPr>
            <a:spLocks/>
          </p:cNvSpPr>
          <p:nvPr/>
        </p:nvSpPr>
        <p:spPr bwMode="auto">
          <a:xfrm>
            <a:off x="5035550" y="4919664"/>
            <a:ext cx="1104900" cy="1176337"/>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3" name="Text Box 26"/>
          <p:cNvSpPr txBox="1">
            <a:spLocks noChangeArrowheads="1"/>
          </p:cNvSpPr>
          <p:nvPr/>
        </p:nvSpPr>
        <p:spPr bwMode="auto">
          <a:xfrm>
            <a:off x="5159375" y="43656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1704" name="Text Box 27"/>
          <p:cNvSpPr txBox="1">
            <a:spLocks noChangeArrowheads="1"/>
          </p:cNvSpPr>
          <p:nvPr/>
        </p:nvSpPr>
        <p:spPr bwMode="auto">
          <a:xfrm>
            <a:off x="6959600" y="4076701"/>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71705" name="Line 28"/>
          <p:cNvSpPr>
            <a:spLocks noChangeShapeType="1"/>
          </p:cNvSpPr>
          <p:nvPr/>
        </p:nvSpPr>
        <p:spPr bwMode="auto">
          <a:xfrm>
            <a:off x="4316413" y="4632325"/>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6" name="Line 29"/>
          <p:cNvSpPr>
            <a:spLocks noChangeShapeType="1"/>
          </p:cNvSpPr>
          <p:nvPr/>
        </p:nvSpPr>
        <p:spPr bwMode="auto">
          <a:xfrm>
            <a:off x="6116638" y="4632325"/>
            <a:ext cx="7921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7" name="Line 30"/>
          <p:cNvSpPr>
            <a:spLocks noChangeShapeType="1"/>
          </p:cNvSpPr>
          <p:nvPr/>
        </p:nvSpPr>
        <p:spPr bwMode="auto">
          <a:xfrm>
            <a:off x="4748213" y="5280026"/>
            <a:ext cx="0" cy="5762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8" name="Line 31"/>
          <p:cNvSpPr>
            <a:spLocks noChangeShapeType="1"/>
          </p:cNvSpPr>
          <p:nvPr/>
        </p:nvSpPr>
        <p:spPr bwMode="auto">
          <a:xfrm flipH="1">
            <a:off x="6116638" y="5064125"/>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9" name="Line 32"/>
          <p:cNvSpPr>
            <a:spLocks noChangeShapeType="1"/>
          </p:cNvSpPr>
          <p:nvPr/>
        </p:nvSpPr>
        <p:spPr bwMode="auto">
          <a:xfrm>
            <a:off x="7032626" y="4652963"/>
            <a:ext cx="165576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0" name="Line 33"/>
          <p:cNvSpPr>
            <a:spLocks noChangeShapeType="1"/>
          </p:cNvSpPr>
          <p:nvPr/>
        </p:nvSpPr>
        <p:spPr bwMode="auto">
          <a:xfrm>
            <a:off x="7608888" y="4076700"/>
            <a:ext cx="0"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2533545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a:spLocks noChangeArrowheads="1"/>
          </p:cNvSpPr>
          <p:nvPr/>
        </p:nvSpPr>
        <p:spPr bwMode="auto">
          <a:xfrm>
            <a:off x="2351088" y="549275"/>
            <a:ext cx="311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）光纤光栅传感网络</a:t>
            </a:r>
          </a:p>
        </p:txBody>
      </p:sp>
      <p:sp>
        <p:nvSpPr>
          <p:cNvPr id="72707" name="Rectangle 5"/>
          <p:cNvSpPr>
            <a:spLocks noChangeArrowheads="1"/>
          </p:cNvSpPr>
          <p:nvPr/>
        </p:nvSpPr>
        <p:spPr bwMode="auto">
          <a:xfrm>
            <a:off x="2228851" y="1824039"/>
            <a:ext cx="1368425" cy="433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2708" name="Line 6"/>
          <p:cNvSpPr>
            <a:spLocks noChangeShapeType="1"/>
          </p:cNvSpPr>
          <p:nvPr/>
        </p:nvSpPr>
        <p:spPr bwMode="auto">
          <a:xfrm>
            <a:off x="3597275" y="1968500"/>
            <a:ext cx="2643188" cy="20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09" name="Rectangle 7" descr="深色竖线"/>
          <p:cNvSpPr>
            <a:spLocks noChangeArrowheads="1"/>
          </p:cNvSpPr>
          <p:nvPr/>
        </p:nvSpPr>
        <p:spPr bwMode="auto">
          <a:xfrm>
            <a:off x="7319964"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10" name="Oval 8"/>
          <p:cNvSpPr>
            <a:spLocks noChangeArrowheads="1"/>
          </p:cNvSpPr>
          <p:nvPr/>
        </p:nvSpPr>
        <p:spPr bwMode="auto">
          <a:xfrm>
            <a:off x="4676775" y="1824038"/>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11" name="Rectangle 9"/>
          <p:cNvSpPr>
            <a:spLocks noChangeArrowheads="1"/>
          </p:cNvSpPr>
          <p:nvPr/>
        </p:nvSpPr>
        <p:spPr bwMode="auto">
          <a:xfrm>
            <a:off x="3792538" y="3141663"/>
            <a:ext cx="1079500" cy="863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波长</a:t>
            </a:r>
          </a:p>
          <a:p>
            <a:pPr algn="ctr" eaLnBrk="1" hangingPunct="1">
              <a:spcBef>
                <a:spcPct val="0"/>
              </a:spcBef>
              <a:buFontTx/>
              <a:buNone/>
            </a:pPr>
            <a:r>
              <a:rPr lang="zh-CN" altLang="en-US" sz="1800" b="1">
                <a:ea typeface="华文中宋" pitchFamily="2" charset="-122"/>
              </a:rPr>
              <a:t>解调系统</a:t>
            </a:r>
          </a:p>
          <a:p>
            <a:pPr algn="ctr" eaLnBrk="1" hangingPunct="1">
              <a:spcBef>
                <a:spcPct val="0"/>
              </a:spcBef>
              <a:buFontTx/>
              <a:buNone/>
            </a:pPr>
            <a:endParaRPr lang="en-US" altLang="zh-CN" sz="1800" b="1">
              <a:ea typeface="华文中宋" pitchFamily="2" charset="-122"/>
            </a:endParaRPr>
          </a:p>
        </p:txBody>
      </p:sp>
      <p:sp>
        <p:nvSpPr>
          <p:cNvPr id="72712" name="Freeform 10"/>
          <p:cNvSpPr>
            <a:spLocks/>
          </p:cNvSpPr>
          <p:nvPr/>
        </p:nvSpPr>
        <p:spPr bwMode="auto">
          <a:xfrm>
            <a:off x="4316413" y="1968500"/>
            <a:ext cx="1104900" cy="1176338"/>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3" name="Text Box 11"/>
          <p:cNvSpPr txBox="1">
            <a:spLocks noChangeArrowheads="1"/>
          </p:cNvSpPr>
          <p:nvPr/>
        </p:nvSpPr>
        <p:spPr bwMode="auto">
          <a:xfrm>
            <a:off x="4440238" y="141446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2714" name="Text Box 12"/>
          <p:cNvSpPr txBox="1">
            <a:spLocks noChangeArrowheads="1"/>
          </p:cNvSpPr>
          <p:nvPr/>
        </p:nvSpPr>
        <p:spPr bwMode="auto">
          <a:xfrm>
            <a:off x="7967663" y="33337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温度场</a:t>
            </a:r>
          </a:p>
        </p:txBody>
      </p:sp>
      <p:sp>
        <p:nvSpPr>
          <p:cNvPr id="72715" name="Line 13"/>
          <p:cNvSpPr>
            <a:spLocks noChangeShapeType="1"/>
          </p:cNvSpPr>
          <p:nvPr/>
        </p:nvSpPr>
        <p:spPr bwMode="auto">
          <a:xfrm>
            <a:off x="3575050" y="15573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Line 14"/>
          <p:cNvSpPr>
            <a:spLocks noChangeShapeType="1"/>
          </p:cNvSpPr>
          <p:nvPr/>
        </p:nvSpPr>
        <p:spPr bwMode="auto">
          <a:xfrm>
            <a:off x="5664201" y="1773238"/>
            <a:ext cx="360363"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7" name="Line 15"/>
          <p:cNvSpPr>
            <a:spLocks noChangeShapeType="1"/>
          </p:cNvSpPr>
          <p:nvPr/>
        </p:nvSpPr>
        <p:spPr bwMode="auto">
          <a:xfrm>
            <a:off x="3792538" y="2349501"/>
            <a:ext cx="0" cy="5762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8" name="Line 16"/>
          <p:cNvSpPr>
            <a:spLocks noChangeShapeType="1"/>
          </p:cNvSpPr>
          <p:nvPr/>
        </p:nvSpPr>
        <p:spPr bwMode="auto">
          <a:xfrm flipH="1">
            <a:off x="5591175" y="2133600"/>
            <a:ext cx="4318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9" name="Oval 17"/>
          <p:cNvSpPr>
            <a:spLocks noChangeArrowheads="1"/>
          </p:cNvSpPr>
          <p:nvPr/>
        </p:nvSpPr>
        <p:spPr bwMode="auto">
          <a:xfrm>
            <a:off x="4008438" y="2492375"/>
            <a:ext cx="290512"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0" name="Oval 18"/>
          <p:cNvSpPr>
            <a:spLocks noChangeArrowheads="1"/>
          </p:cNvSpPr>
          <p:nvPr/>
        </p:nvSpPr>
        <p:spPr bwMode="auto">
          <a:xfrm>
            <a:off x="4008439" y="2420938"/>
            <a:ext cx="288925"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1" name="Oval 19"/>
          <p:cNvSpPr>
            <a:spLocks noChangeArrowheads="1"/>
          </p:cNvSpPr>
          <p:nvPr/>
        </p:nvSpPr>
        <p:spPr bwMode="auto">
          <a:xfrm>
            <a:off x="4008439"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2" name="Oval 20"/>
          <p:cNvSpPr>
            <a:spLocks noChangeArrowheads="1"/>
          </p:cNvSpPr>
          <p:nvPr/>
        </p:nvSpPr>
        <p:spPr bwMode="auto">
          <a:xfrm>
            <a:off x="3935414"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3" name="Oval 21"/>
          <p:cNvSpPr>
            <a:spLocks noChangeArrowheads="1"/>
          </p:cNvSpPr>
          <p:nvPr/>
        </p:nvSpPr>
        <p:spPr bwMode="auto">
          <a:xfrm>
            <a:off x="5375275" y="1700213"/>
            <a:ext cx="217488"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4" name="Oval 22"/>
          <p:cNvSpPr>
            <a:spLocks noChangeArrowheads="1"/>
          </p:cNvSpPr>
          <p:nvPr/>
        </p:nvSpPr>
        <p:spPr bwMode="auto">
          <a:xfrm>
            <a:off x="5303839"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5" name="Rectangle 24"/>
          <p:cNvSpPr>
            <a:spLocks noChangeArrowheads="1"/>
          </p:cNvSpPr>
          <p:nvPr/>
        </p:nvSpPr>
        <p:spPr bwMode="auto">
          <a:xfrm>
            <a:off x="6240463" y="1412876"/>
            <a:ext cx="576262" cy="1152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t>光</a:t>
            </a:r>
          </a:p>
          <a:p>
            <a:pPr algn="ctr" eaLnBrk="1" hangingPunct="1">
              <a:spcBef>
                <a:spcPct val="0"/>
              </a:spcBef>
              <a:buFontTx/>
              <a:buNone/>
            </a:pPr>
            <a:r>
              <a:rPr lang="zh-CN" altLang="en-US" sz="1800" b="1"/>
              <a:t>开</a:t>
            </a:r>
          </a:p>
          <a:p>
            <a:pPr algn="ctr" eaLnBrk="1" hangingPunct="1">
              <a:spcBef>
                <a:spcPct val="0"/>
              </a:spcBef>
              <a:buFontTx/>
              <a:buNone/>
            </a:pPr>
            <a:r>
              <a:rPr lang="zh-CN" altLang="en-US" sz="1800" b="1"/>
              <a:t>关</a:t>
            </a:r>
          </a:p>
        </p:txBody>
      </p:sp>
      <p:sp>
        <p:nvSpPr>
          <p:cNvPr id="72726" name="Line 25"/>
          <p:cNvSpPr>
            <a:spLocks noChangeShapeType="1"/>
          </p:cNvSpPr>
          <p:nvPr/>
        </p:nvSpPr>
        <p:spPr bwMode="auto">
          <a:xfrm>
            <a:off x="6816726" y="15573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7" name="Line 26"/>
          <p:cNvSpPr>
            <a:spLocks noChangeShapeType="1"/>
          </p:cNvSpPr>
          <p:nvPr/>
        </p:nvSpPr>
        <p:spPr bwMode="auto">
          <a:xfrm>
            <a:off x="6816726" y="17732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8" name="Line 27"/>
          <p:cNvSpPr>
            <a:spLocks noChangeShapeType="1"/>
          </p:cNvSpPr>
          <p:nvPr/>
        </p:nvSpPr>
        <p:spPr bwMode="auto">
          <a:xfrm>
            <a:off x="6816726" y="24209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9" name="Line 28"/>
          <p:cNvSpPr>
            <a:spLocks noChangeShapeType="1"/>
          </p:cNvSpPr>
          <p:nvPr/>
        </p:nvSpPr>
        <p:spPr bwMode="auto">
          <a:xfrm>
            <a:off x="7608888" y="1916114"/>
            <a:ext cx="0" cy="433387"/>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0" name="Rectangle 29" descr="深色竖线"/>
          <p:cNvSpPr>
            <a:spLocks noChangeArrowheads="1"/>
          </p:cNvSpPr>
          <p:nvPr/>
        </p:nvSpPr>
        <p:spPr bwMode="auto">
          <a:xfrm>
            <a:off x="7824789"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1" name="Rectangle 30" descr="深色竖线"/>
          <p:cNvSpPr>
            <a:spLocks noChangeArrowheads="1"/>
          </p:cNvSpPr>
          <p:nvPr/>
        </p:nvSpPr>
        <p:spPr bwMode="auto">
          <a:xfrm>
            <a:off x="9048751"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2" name="Rectangle 31" descr="深色竖线"/>
          <p:cNvSpPr>
            <a:spLocks noChangeArrowheads="1"/>
          </p:cNvSpPr>
          <p:nvPr/>
        </p:nvSpPr>
        <p:spPr bwMode="auto">
          <a:xfrm>
            <a:off x="7319964"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3" name="Rectangle 32" descr="深色竖线"/>
          <p:cNvSpPr>
            <a:spLocks noChangeArrowheads="1"/>
          </p:cNvSpPr>
          <p:nvPr/>
        </p:nvSpPr>
        <p:spPr bwMode="auto">
          <a:xfrm>
            <a:off x="7824789"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4" name="Rectangle 33" descr="深色竖线"/>
          <p:cNvSpPr>
            <a:spLocks noChangeArrowheads="1"/>
          </p:cNvSpPr>
          <p:nvPr/>
        </p:nvSpPr>
        <p:spPr bwMode="auto">
          <a:xfrm>
            <a:off x="9048751"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5" name="Rectangle 34" descr="深色竖线"/>
          <p:cNvSpPr>
            <a:spLocks noChangeArrowheads="1"/>
          </p:cNvSpPr>
          <p:nvPr/>
        </p:nvSpPr>
        <p:spPr bwMode="auto">
          <a:xfrm>
            <a:off x="7319964"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6" name="Rectangle 35" descr="深色竖线"/>
          <p:cNvSpPr>
            <a:spLocks noChangeArrowheads="1"/>
          </p:cNvSpPr>
          <p:nvPr/>
        </p:nvSpPr>
        <p:spPr bwMode="auto">
          <a:xfrm>
            <a:off x="7824789"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7" name="Rectangle 36" descr="深色竖线"/>
          <p:cNvSpPr>
            <a:spLocks noChangeArrowheads="1"/>
          </p:cNvSpPr>
          <p:nvPr/>
        </p:nvSpPr>
        <p:spPr bwMode="auto">
          <a:xfrm>
            <a:off x="9048751"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602919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4981" y="298580"/>
            <a:ext cx="3959123" cy="2986405"/>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98582"/>
            <a:ext cx="3983156" cy="298640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4980" y="3613006"/>
            <a:ext cx="3959124" cy="279218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9180" y="3623503"/>
            <a:ext cx="3949976" cy="2771192"/>
          </a:xfrm>
          <a:prstGeom prst="rect">
            <a:avLst/>
          </a:prstGeom>
        </p:spPr>
      </p:pic>
    </p:spTree>
    <p:extLst>
      <p:ext uri="{BB962C8B-B14F-4D97-AF65-F5344CB8AC3E}">
        <p14:creationId xmlns:p14="http://schemas.microsoft.com/office/powerpoint/2010/main" val="271033132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741" y="460019"/>
            <a:ext cx="1422184" cy="461665"/>
          </a:xfrm>
          <a:prstGeom prst="rect">
            <a:avLst/>
          </a:prstGeom>
          <a:noFill/>
        </p:spPr>
        <p:txBody>
          <a:bodyPr wrap="none" rtlCol="0">
            <a:spAutoFit/>
          </a:bodyPr>
          <a:lstStyle/>
          <a:p>
            <a:r>
              <a:rPr lang="zh-CN" altLang="en-US" sz="2400" b="1" dirty="0"/>
              <a:t>本章重点</a:t>
            </a:r>
          </a:p>
        </p:txBody>
      </p:sp>
      <p:sp>
        <p:nvSpPr>
          <p:cNvPr id="3" name="TextBox 2"/>
          <p:cNvSpPr txBox="1"/>
          <p:nvPr/>
        </p:nvSpPr>
        <p:spPr>
          <a:xfrm>
            <a:off x="2615925" y="1067545"/>
            <a:ext cx="5238935" cy="830997"/>
          </a:xfrm>
          <a:prstGeom prst="rect">
            <a:avLst/>
          </a:prstGeom>
          <a:noFill/>
        </p:spPr>
        <p:txBody>
          <a:bodyPr wrap="none" rtlCol="0">
            <a:spAutoFit/>
          </a:bodyPr>
          <a:lstStyle/>
          <a:p>
            <a:r>
              <a:rPr lang="en-US" altLang="zh-CN" sz="2400" b="1" dirty="0"/>
              <a:t>1</a:t>
            </a:r>
            <a:r>
              <a:rPr lang="zh-CN" altLang="en-US" sz="2400" b="1" dirty="0"/>
              <a:t>、光纤的重要参数：</a:t>
            </a:r>
            <a:endParaRPr lang="en-US" altLang="zh-CN" sz="2400" b="1" dirty="0"/>
          </a:p>
          <a:p>
            <a:r>
              <a:rPr lang="en-US" altLang="zh-CN" sz="2400" b="1" dirty="0"/>
              <a:t>      </a:t>
            </a:r>
            <a:r>
              <a:rPr lang="zh-CN" altLang="en-US" sz="2400" b="1" dirty="0"/>
              <a:t>数值孔径、传播模式、传输损耗。</a:t>
            </a:r>
          </a:p>
        </p:txBody>
      </p:sp>
      <p:sp>
        <p:nvSpPr>
          <p:cNvPr id="4" name="TextBox 3"/>
          <p:cNvSpPr txBox="1"/>
          <p:nvPr/>
        </p:nvSpPr>
        <p:spPr>
          <a:xfrm>
            <a:off x="2642208" y="1919502"/>
            <a:ext cx="7404591" cy="830997"/>
          </a:xfrm>
          <a:prstGeom prst="rect">
            <a:avLst/>
          </a:prstGeom>
          <a:noFill/>
        </p:spPr>
        <p:txBody>
          <a:bodyPr wrap="none" rtlCol="0">
            <a:spAutoFit/>
          </a:bodyPr>
          <a:lstStyle/>
          <a:p>
            <a:r>
              <a:rPr lang="en-US" altLang="zh-CN" sz="2400" b="1" dirty="0"/>
              <a:t>2</a:t>
            </a:r>
            <a:r>
              <a:rPr lang="zh-CN" altLang="en-US" sz="2400" b="1" dirty="0"/>
              <a:t>、强度型光纤传感器的原理、应用结构类型。</a:t>
            </a:r>
            <a:endParaRPr lang="en-US" altLang="zh-CN" sz="2400" b="1" dirty="0"/>
          </a:p>
          <a:p>
            <a:r>
              <a:rPr lang="en-US" altLang="zh-CN" sz="2400" b="1" dirty="0"/>
              <a:t>      </a:t>
            </a:r>
            <a:r>
              <a:rPr lang="zh-CN" altLang="en-US" sz="2400" b="1" dirty="0"/>
              <a:t>反射式、透射式、微弯式及亮场、暗场检测的特点</a:t>
            </a:r>
          </a:p>
        </p:txBody>
      </p:sp>
      <p:sp>
        <p:nvSpPr>
          <p:cNvPr id="5" name="TextBox 4"/>
          <p:cNvSpPr txBox="1"/>
          <p:nvPr/>
        </p:nvSpPr>
        <p:spPr>
          <a:xfrm>
            <a:off x="2632399" y="2771652"/>
            <a:ext cx="6527749" cy="830997"/>
          </a:xfrm>
          <a:prstGeom prst="rect">
            <a:avLst/>
          </a:prstGeom>
          <a:noFill/>
        </p:spPr>
        <p:txBody>
          <a:bodyPr wrap="none" rtlCol="0">
            <a:spAutoFit/>
          </a:bodyPr>
          <a:lstStyle/>
          <a:p>
            <a:r>
              <a:rPr lang="en-US" altLang="zh-CN" sz="2400" b="1" dirty="0"/>
              <a:t>3</a:t>
            </a:r>
            <a:r>
              <a:rPr lang="zh-CN" altLang="en-US" sz="2400" b="1" dirty="0"/>
              <a:t>、四种全光纤干涉仪传感器的结构及工作原理</a:t>
            </a:r>
            <a:endParaRPr lang="en-US" altLang="zh-CN" sz="2400" b="1" dirty="0"/>
          </a:p>
          <a:p>
            <a:r>
              <a:rPr lang="en-US" altLang="zh-CN" sz="2400" b="1" dirty="0"/>
              <a:t>       3db</a:t>
            </a:r>
            <a:r>
              <a:rPr lang="zh-CN" altLang="en-US" sz="2400" b="1" dirty="0"/>
              <a:t>耦合器的作用、光纤相移器的作用</a:t>
            </a:r>
          </a:p>
        </p:txBody>
      </p:sp>
      <p:sp>
        <p:nvSpPr>
          <p:cNvPr id="6" name="TextBox 5"/>
          <p:cNvSpPr txBox="1"/>
          <p:nvPr/>
        </p:nvSpPr>
        <p:spPr>
          <a:xfrm>
            <a:off x="2615925" y="3757579"/>
            <a:ext cx="2574744" cy="461665"/>
          </a:xfrm>
          <a:prstGeom prst="rect">
            <a:avLst/>
          </a:prstGeom>
          <a:noFill/>
        </p:spPr>
        <p:txBody>
          <a:bodyPr wrap="none" rtlCol="0">
            <a:spAutoFit/>
          </a:bodyPr>
          <a:lstStyle/>
          <a:p>
            <a:r>
              <a:rPr lang="en-US" altLang="zh-CN" sz="2400" b="1" dirty="0"/>
              <a:t>4</a:t>
            </a:r>
            <a:r>
              <a:rPr lang="zh-CN" altLang="en-US" sz="2400" b="1" dirty="0"/>
              <a:t>、 零差检测原理</a:t>
            </a:r>
          </a:p>
        </p:txBody>
      </p:sp>
      <p:sp>
        <p:nvSpPr>
          <p:cNvPr id="7" name="TextBox 6"/>
          <p:cNvSpPr txBox="1"/>
          <p:nvPr/>
        </p:nvSpPr>
        <p:spPr>
          <a:xfrm>
            <a:off x="2625504" y="4365105"/>
            <a:ext cx="6785832" cy="830997"/>
          </a:xfrm>
          <a:prstGeom prst="rect">
            <a:avLst/>
          </a:prstGeom>
          <a:noFill/>
        </p:spPr>
        <p:txBody>
          <a:bodyPr wrap="none" rtlCol="0">
            <a:spAutoFit/>
          </a:bodyPr>
          <a:lstStyle/>
          <a:p>
            <a:r>
              <a:rPr lang="en-US" altLang="zh-CN" sz="2400" b="1" dirty="0"/>
              <a:t>5</a:t>
            </a:r>
            <a:r>
              <a:rPr lang="zh-CN" altLang="en-US" sz="2400" b="1" dirty="0"/>
              <a:t>、光纤光栅传感器工作原理</a:t>
            </a:r>
            <a:endParaRPr lang="en-US" altLang="zh-CN" sz="2400" b="1" dirty="0"/>
          </a:p>
          <a:p>
            <a:r>
              <a:rPr lang="en-US" altLang="zh-CN" sz="2400" b="1" dirty="0"/>
              <a:t>      </a:t>
            </a:r>
            <a:r>
              <a:rPr lang="zh-CN" altLang="en-US" sz="2400" b="1" dirty="0"/>
              <a:t>光纤光栅的成栅方法、光纤光栅的种类及特点</a:t>
            </a:r>
          </a:p>
        </p:txBody>
      </p:sp>
      <p:sp>
        <p:nvSpPr>
          <p:cNvPr id="8" name="TextBox 7"/>
          <p:cNvSpPr txBox="1"/>
          <p:nvPr/>
        </p:nvSpPr>
        <p:spPr>
          <a:xfrm>
            <a:off x="2642209" y="5487824"/>
            <a:ext cx="1268296" cy="461665"/>
          </a:xfrm>
          <a:prstGeom prst="rect">
            <a:avLst/>
          </a:prstGeom>
          <a:noFill/>
        </p:spPr>
        <p:txBody>
          <a:bodyPr wrap="none" rtlCol="0">
            <a:spAutoFit/>
          </a:bodyPr>
          <a:lstStyle/>
          <a:p>
            <a:r>
              <a:rPr lang="en-US" altLang="zh-CN" sz="2400" b="1" dirty="0"/>
              <a:t>6</a:t>
            </a:r>
            <a:r>
              <a:rPr lang="zh-CN" altLang="en-US" sz="2400" b="1" dirty="0"/>
              <a:t>、应用</a:t>
            </a:r>
          </a:p>
        </p:txBody>
      </p:sp>
    </p:spTree>
    <p:extLst>
      <p:ext uri="{BB962C8B-B14F-4D97-AF65-F5344CB8AC3E}">
        <p14:creationId xmlns:p14="http://schemas.microsoft.com/office/powerpoint/2010/main" val="3032050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7675" y="1481137"/>
            <a:ext cx="11182350" cy="4543425"/>
          </a:xfrm>
          <a:prstGeom prst="rect">
            <a:avLst/>
          </a:prstGeom>
        </p:spPr>
      </p:pic>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生活与工作中的各类传感器</a:t>
            </a:r>
          </a:p>
        </p:txBody>
      </p:sp>
    </p:spTree>
    <p:extLst>
      <p:ext uri="{BB962C8B-B14F-4D97-AF65-F5344CB8AC3E}">
        <p14:creationId xmlns:p14="http://schemas.microsoft.com/office/powerpoint/2010/main" val="162025497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3863976" y="981075"/>
            <a:ext cx="38908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FF0000"/>
                </a:solidFill>
                <a:latin typeface="华文中宋" pitchFamily="2" charset="-122"/>
              </a:rPr>
              <a:t>第五节 变磁阻式传感器</a:t>
            </a:r>
          </a:p>
        </p:txBody>
      </p:sp>
      <p:sp>
        <p:nvSpPr>
          <p:cNvPr id="3075" name="Text Box 3"/>
          <p:cNvSpPr txBox="1">
            <a:spLocks noChangeArrowheads="1"/>
          </p:cNvSpPr>
          <p:nvPr/>
        </p:nvSpPr>
        <p:spPr bwMode="auto">
          <a:xfrm>
            <a:off x="2711450" y="1773239"/>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99"/>
                </a:solidFill>
              </a:rPr>
              <a:t>被测量调制磁路的磁阻，改变线圈的电感量，</a:t>
            </a:r>
          </a:p>
          <a:p>
            <a:r>
              <a:rPr lang="zh-CN" altLang="en-US">
                <a:solidFill>
                  <a:srgbClr val="000099"/>
                </a:solidFill>
              </a:rPr>
              <a:t>从而实现对被测量的感知和检测。</a:t>
            </a:r>
          </a:p>
        </p:txBody>
      </p:sp>
      <p:sp>
        <p:nvSpPr>
          <p:cNvPr id="3076" name="Rectangle 4"/>
          <p:cNvSpPr>
            <a:spLocks noChangeArrowheads="1"/>
          </p:cNvSpPr>
          <p:nvPr/>
        </p:nvSpPr>
        <p:spPr bwMode="auto">
          <a:xfrm>
            <a:off x="3648075" y="4221164"/>
            <a:ext cx="3168650" cy="13684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5"/>
          <p:cNvSpPr>
            <a:spLocks noChangeArrowheads="1"/>
          </p:cNvSpPr>
          <p:nvPr/>
        </p:nvSpPr>
        <p:spPr bwMode="auto">
          <a:xfrm>
            <a:off x="4008439" y="4510088"/>
            <a:ext cx="2447925"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8"/>
          <p:cNvSpPr>
            <a:spLocks noChangeArrowheads="1"/>
          </p:cNvSpPr>
          <p:nvPr/>
        </p:nvSpPr>
        <p:spPr bwMode="auto">
          <a:xfrm>
            <a:off x="3071814" y="3284538"/>
            <a:ext cx="15128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被测量</a:t>
            </a:r>
          </a:p>
        </p:txBody>
      </p:sp>
      <p:sp>
        <p:nvSpPr>
          <p:cNvPr id="3115" name="Freeform 43"/>
          <p:cNvSpPr>
            <a:spLocks/>
          </p:cNvSpPr>
          <p:nvPr/>
        </p:nvSpPr>
        <p:spPr bwMode="auto">
          <a:xfrm>
            <a:off x="40798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7" name="Freeform 45"/>
          <p:cNvSpPr>
            <a:spLocks/>
          </p:cNvSpPr>
          <p:nvPr/>
        </p:nvSpPr>
        <p:spPr bwMode="auto">
          <a:xfrm>
            <a:off x="41529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8" name="Freeform 46"/>
          <p:cNvSpPr>
            <a:spLocks/>
          </p:cNvSpPr>
          <p:nvPr/>
        </p:nvSpPr>
        <p:spPr bwMode="auto">
          <a:xfrm>
            <a:off x="42243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9" name="Freeform 47"/>
          <p:cNvSpPr>
            <a:spLocks/>
          </p:cNvSpPr>
          <p:nvPr/>
        </p:nvSpPr>
        <p:spPr bwMode="auto">
          <a:xfrm>
            <a:off x="42957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0" name="Freeform 48"/>
          <p:cNvSpPr>
            <a:spLocks/>
          </p:cNvSpPr>
          <p:nvPr/>
        </p:nvSpPr>
        <p:spPr bwMode="auto">
          <a:xfrm>
            <a:off x="43688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1" name="Freeform 49"/>
          <p:cNvSpPr>
            <a:spLocks/>
          </p:cNvSpPr>
          <p:nvPr/>
        </p:nvSpPr>
        <p:spPr bwMode="auto">
          <a:xfrm>
            <a:off x="44402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2" name="Freeform 50"/>
          <p:cNvSpPr>
            <a:spLocks/>
          </p:cNvSpPr>
          <p:nvPr/>
        </p:nvSpPr>
        <p:spPr bwMode="auto">
          <a:xfrm>
            <a:off x="45116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3" name="Freeform 51"/>
          <p:cNvSpPr>
            <a:spLocks/>
          </p:cNvSpPr>
          <p:nvPr/>
        </p:nvSpPr>
        <p:spPr bwMode="auto">
          <a:xfrm>
            <a:off x="45847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4" name="Freeform 52"/>
          <p:cNvSpPr>
            <a:spLocks/>
          </p:cNvSpPr>
          <p:nvPr/>
        </p:nvSpPr>
        <p:spPr bwMode="auto">
          <a:xfrm>
            <a:off x="46561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5" name="Freeform 53"/>
          <p:cNvSpPr>
            <a:spLocks/>
          </p:cNvSpPr>
          <p:nvPr/>
        </p:nvSpPr>
        <p:spPr bwMode="auto">
          <a:xfrm>
            <a:off x="47275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6" name="Freeform 54"/>
          <p:cNvSpPr>
            <a:spLocks/>
          </p:cNvSpPr>
          <p:nvPr/>
        </p:nvSpPr>
        <p:spPr bwMode="auto">
          <a:xfrm>
            <a:off x="48006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7" name="Freeform 55"/>
          <p:cNvSpPr>
            <a:spLocks/>
          </p:cNvSpPr>
          <p:nvPr/>
        </p:nvSpPr>
        <p:spPr bwMode="auto">
          <a:xfrm>
            <a:off x="48720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8" name="Freeform 56"/>
          <p:cNvSpPr>
            <a:spLocks/>
          </p:cNvSpPr>
          <p:nvPr/>
        </p:nvSpPr>
        <p:spPr bwMode="auto">
          <a:xfrm>
            <a:off x="49434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9" name="Freeform 57"/>
          <p:cNvSpPr>
            <a:spLocks/>
          </p:cNvSpPr>
          <p:nvPr/>
        </p:nvSpPr>
        <p:spPr bwMode="auto">
          <a:xfrm>
            <a:off x="50165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0" name="Freeform 58"/>
          <p:cNvSpPr>
            <a:spLocks/>
          </p:cNvSpPr>
          <p:nvPr/>
        </p:nvSpPr>
        <p:spPr bwMode="auto">
          <a:xfrm>
            <a:off x="50879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1" name="Freeform 59"/>
          <p:cNvSpPr>
            <a:spLocks/>
          </p:cNvSpPr>
          <p:nvPr/>
        </p:nvSpPr>
        <p:spPr bwMode="auto">
          <a:xfrm>
            <a:off x="51609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2" name="Freeform 60"/>
          <p:cNvSpPr>
            <a:spLocks/>
          </p:cNvSpPr>
          <p:nvPr/>
        </p:nvSpPr>
        <p:spPr bwMode="auto">
          <a:xfrm>
            <a:off x="52324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3" name="Freeform 61"/>
          <p:cNvSpPr>
            <a:spLocks/>
          </p:cNvSpPr>
          <p:nvPr/>
        </p:nvSpPr>
        <p:spPr bwMode="auto">
          <a:xfrm>
            <a:off x="53038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4" name="Freeform 62"/>
          <p:cNvSpPr>
            <a:spLocks/>
          </p:cNvSpPr>
          <p:nvPr/>
        </p:nvSpPr>
        <p:spPr bwMode="auto">
          <a:xfrm>
            <a:off x="53768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5" name="Freeform 63"/>
          <p:cNvSpPr>
            <a:spLocks/>
          </p:cNvSpPr>
          <p:nvPr/>
        </p:nvSpPr>
        <p:spPr bwMode="auto">
          <a:xfrm>
            <a:off x="54483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6" name="Freeform 64"/>
          <p:cNvSpPr>
            <a:spLocks/>
          </p:cNvSpPr>
          <p:nvPr/>
        </p:nvSpPr>
        <p:spPr bwMode="auto">
          <a:xfrm>
            <a:off x="55197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7" name="Freeform 65"/>
          <p:cNvSpPr>
            <a:spLocks/>
          </p:cNvSpPr>
          <p:nvPr/>
        </p:nvSpPr>
        <p:spPr bwMode="auto">
          <a:xfrm>
            <a:off x="55927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8" name="Freeform 66"/>
          <p:cNvSpPr>
            <a:spLocks/>
          </p:cNvSpPr>
          <p:nvPr/>
        </p:nvSpPr>
        <p:spPr bwMode="auto">
          <a:xfrm>
            <a:off x="56642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9" name="Freeform 67"/>
          <p:cNvSpPr>
            <a:spLocks/>
          </p:cNvSpPr>
          <p:nvPr/>
        </p:nvSpPr>
        <p:spPr bwMode="auto">
          <a:xfrm>
            <a:off x="57356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0" name="Freeform 68"/>
          <p:cNvSpPr>
            <a:spLocks/>
          </p:cNvSpPr>
          <p:nvPr/>
        </p:nvSpPr>
        <p:spPr bwMode="auto">
          <a:xfrm>
            <a:off x="58086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1" name="Freeform 69"/>
          <p:cNvSpPr>
            <a:spLocks/>
          </p:cNvSpPr>
          <p:nvPr/>
        </p:nvSpPr>
        <p:spPr bwMode="auto">
          <a:xfrm>
            <a:off x="58801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2" name="Freeform 70"/>
          <p:cNvSpPr>
            <a:spLocks/>
          </p:cNvSpPr>
          <p:nvPr/>
        </p:nvSpPr>
        <p:spPr bwMode="auto">
          <a:xfrm>
            <a:off x="595312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3" name="Freeform 71"/>
          <p:cNvSpPr>
            <a:spLocks/>
          </p:cNvSpPr>
          <p:nvPr/>
        </p:nvSpPr>
        <p:spPr bwMode="auto">
          <a:xfrm>
            <a:off x="60245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4" name="Freeform 72"/>
          <p:cNvSpPr>
            <a:spLocks/>
          </p:cNvSpPr>
          <p:nvPr/>
        </p:nvSpPr>
        <p:spPr bwMode="auto">
          <a:xfrm>
            <a:off x="60960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7" name="Freeform 75"/>
          <p:cNvSpPr>
            <a:spLocks/>
          </p:cNvSpPr>
          <p:nvPr/>
        </p:nvSpPr>
        <p:spPr bwMode="auto">
          <a:xfrm>
            <a:off x="4079876" y="4437064"/>
            <a:ext cx="288925" cy="720725"/>
          </a:xfrm>
          <a:custGeom>
            <a:avLst/>
            <a:gdLst>
              <a:gd name="T0" fmla="*/ 507 w 507"/>
              <a:gd name="T1" fmla="*/ 91 h 1316"/>
              <a:gd name="T2" fmla="*/ 326 w 507"/>
              <a:gd name="T3" fmla="*/ 0 h 1316"/>
              <a:gd name="T4" fmla="*/ 145 w 507"/>
              <a:gd name="T5" fmla="*/ 91 h 1316"/>
              <a:gd name="T6" fmla="*/ 54 w 507"/>
              <a:gd name="T7" fmla="*/ 227 h 1316"/>
              <a:gd name="T8" fmla="*/ 8 w 507"/>
              <a:gd name="T9" fmla="*/ 363 h 1316"/>
              <a:gd name="T10" fmla="*/ 8 w 507"/>
              <a:gd name="T11" fmla="*/ 454 h 1316"/>
              <a:gd name="T12" fmla="*/ 8 w 507"/>
              <a:gd name="T13" fmla="*/ 545 h 1316"/>
              <a:gd name="T14" fmla="*/ 8 w 507"/>
              <a:gd name="T15" fmla="*/ 1316 h 13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1316">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8" y="401"/>
                  <a:pt x="8" y="545"/>
                </a:cubicBezTo>
                <a:cubicBezTo>
                  <a:pt x="8" y="689"/>
                  <a:pt x="8" y="1188"/>
                  <a:pt x="8" y="131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8" name="Line 76"/>
          <p:cNvSpPr>
            <a:spLocks noChangeShapeType="1"/>
          </p:cNvSpPr>
          <p:nvPr/>
        </p:nvSpPr>
        <p:spPr bwMode="auto">
          <a:xfrm>
            <a:off x="6384925" y="4941888"/>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2" name="Text Box 80"/>
          <p:cNvSpPr txBox="1">
            <a:spLocks noChangeArrowheads="1"/>
          </p:cNvSpPr>
          <p:nvPr/>
        </p:nvSpPr>
        <p:spPr bwMode="auto">
          <a:xfrm>
            <a:off x="4511676" y="5086351"/>
            <a:ext cx="1103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宋体" pitchFamily="2" charset="-122"/>
              </a:rPr>
              <a:t>电感 </a:t>
            </a:r>
            <a:r>
              <a:rPr lang="en-US" altLang="zh-CN" sz="2000">
                <a:ea typeface="宋体" pitchFamily="2" charset="-122"/>
              </a:rPr>
              <a:t>L</a:t>
            </a:r>
          </a:p>
        </p:txBody>
      </p:sp>
      <p:sp>
        <p:nvSpPr>
          <p:cNvPr id="3153" name="Line 81"/>
          <p:cNvSpPr>
            <a:spLocks noChangeShapeType="1"/>
          </p:cNvSpPr>
          <p:nvPr/>
        </p:nvSpPr>
        <p:spPr bwMode="auto">
          <a:xfrm>
            <a:off x="3792538" y="3789363"/>
            <a:ext cx="0"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154" name="Object 82"/>
          <p:cNvGraphicFramePr>
            <a:graphicFrameLocks noChangeAspect="1"/>
          </p:cNvGraphicFramePr>
          <p:nvPr/>
        </p:nvGraphicFramePr>
        <p:xfrm>
          <a:off x="6167439" y="3716338"/>
          <a:ext cx="936625" cy="328612"/>
        </p:xfrm>
        <a:graphic>
          <a:graphicData uri="http://schemas.openxmlformats.org/presentationml/2006/ole">
            <mc:AlternateContent xmlns:mc="http://schemas.openxmlformats.org/markup-compatibility/2006">
              <mc:Choice xmlns:v="urn:schemas-microsoft-com:vml" Requires="v">
                <p:oleObj spid="_x0000_s148482" name="Equation" r:id="rId3" imgW="469800" imgH="164880" progId="Equation.DSMT4">
                  <p:embed/>
                </p:oleObj>
              </mc:Choice>
              <mc:Fallback>
                <p:oleObj name="Equation" r:id="rId3" imgW="469800" imgH="164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9" y="3716338"/>
                        <a:ext cx="936625" cy="32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55" name="Object 83"/>
          <p:cNvGraphicFramePr>
            <a:graphicFrameLocks noChangeAspect="1"/>
          </p:cNvGraphicFramePr>
          <p:nvPr/>
        </p:nvGraphicFramePr>
        <p:xfrm>
          <a:off x="4295776" y="3716339"/>
          <a:ext cx="1223963" cy="415925"/>
        </p:xfrm>
        <a:graphic>
          <a:graphicData uri="http://schemas.openxmlformats.org/presentationml/2006/ole">
            <mc:AlternateContent xmlns:mc="http://schemas.openxmlformats.org/markup-compatibility/2006">
              <mc:Choice xmlns:v="urn:schemas-microsoft-com:vml" Requires="v">
                <p:oleObj spid="_x0000_s148483" name="Equation" r:id="rId5" imgW="672840" imgH="228600" progId="Equation.DSMT4">
                  <p:embed/>
                </p:oleObj>
              </mc:Choice>
              <mc:Fallback>
                <p:oleObj name="Equation" r:id="rId5" imgW="6728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6" y="3716339"/>
                        <a:ext cx="1223963"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56" name="Line 84"/>
          <p:cNvSpPr>
            <a:spLocks noChangeShapeType="1"/>
          </p:cNvSpPr>
          <p:nvPr/>
        </p:nvSpPr>
        <p:spPr bwMode="auto">
          <a:xfrm>
            <a:off x="5591176" y="3933825"/>
            <a:ext cx="5762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7" name="Rectangle 85"/>
          <p:cNvSpPr>
            <a:spLocks noChangeArrowheads="1"/>
          </p:cNvSpPr>
          <p:nvPr/>
        </p:nvSpPr>
        <p:spPr bwMode="auto">
          <a:xfrm>
            <a:off x="7824788" y="4292601"/>
            <a:ext cx="1295400" cy="504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检测</a:t>
            </a:r>
          </a:p>
        </p:txBody>
      </p:sp>
      <p:sp>
        <p:nvSpPr>
          <p:cNvPr id="3158" name="Line 86"/>
          <p:cNvSpPr>
            <a:spLocks noChangeShapeType="1"/>
          </p:cNvSpPr>
          <p:nvPr/>
        </p:nvSpPr>
        <p:spPr bwMode="auto">
          <a:xfrm>
            <a:off x="7032625" y="4508500"/>
            <a:ext cx="6477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9" name="Rectangle 87"/>
          <p:cNvSpPr>
            <a:spLocks noChangeArrowheads="1"/>
          </p:cNvSpPr>
          <p:nvPr/>
        </p:nvSpPr>
        <p:spPr bwMode="auto">
          <a:xfrm>
            <a:off x="2566988" y="1700213"/>
            <a:ext cx="6769100" cy="10080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FF0000"/>
              </a:solidFill>
              <a:ea typeface="宋体" pitchFamily="2" charset="-122"/>
            </a:endParaRPr>
          </a:p>
        </p:txBody>
      </p:sp>
    </p:spTree>
    <p:extLst>
      <p:ext uri="{BB962C8B-B14F-4D97-AF65-F5344CB8AC3E}">
        <p14:creationId xmlns:p14="http://schemas.microsoft.com/office/powerpoint/2010/main" val="305479705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992313" y="188913"/>
            <a:ext cx="4786312" cy="576262"/>
          </a:xfrm>
        </p:spPr>
        <p:txBody>
          <a:bodyPr>
            <a:normAutofit/>
          </a:bodyPr>
          <a:lstStyle/>
          <a:p>
            <a:pPr algn="l"/>
            <a:r>
              <a:rPr lang="zh-CN" altLang="en-US" sz="2800" b="1">
                <a:solidFill>
                  <a:srgbClr val="0000CC"/>
                </a:solidFill>
                <a:latin typeface="华文中宋" pitchFamily="2" charset="-122"/>
                <a:ea typeface="华文中宋" pitchFamily="2" charset="-122"/>
              </a:rPr>
              <a:t>一 电感式传感器</a:t>
            </a:r>
          </a:p>
        </p:txBody>
      </p:sp>
      <p:sp>
        <p:nvSpPr>
          <p:cNvPr id="3" name="副标题 2"/>
          <p:cNvSpPr>
            <a:spLocks noGrp="1"/>
          </p:cNvSpPr>
          <p:nvPr>
            <p:ph type="subTitle" idx="4294967295"/>
          </p:nvPr>
        </p:nvSpPr>
        <p:spPr>
          <a:xfrm>
            <a:off x="1343025" y="1052514"/>
            <a:ext cx="6858000" cy="923925"/>
          </a:xfrm>
        </p:spPr>
        <p:txBody>
          <a:bodyPr>
            <a:normAutofit/>
          </a:bodyPr>
          <a:lstStyle/>
          <a:p>
            <a:pPr marL="0" indent="0">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如果：磁路截面积均匀、场均匀</a:t>
            </a:r>
          </a:p>
          <a:p>
            <a:pPr marL="0" indent="0">
              <a:buNone/>
            </a:pPr>
            <a:r>
              <a:rPr lang="zh-CN" altLang="en-US" sz="2400" b="1">
                <a:latin typeface="华文中宋" pitchFamily="2" charset="-122"/>
                <a:ea typeface="华文中宋" pitchFamily="2" charset="-122"/>
              </a:rPr>
              <a:t>	  则：</a:t>
            </a:r>
          </a:p>
          <a:p>
            <a:pPr marL="0" indent="0">
              <a:buNone/>
            </a:pPr>
            <a:endParaRPr lang="zh-CN" altLang="en-US" sz="2400" b="1">
              <a:latin typeface="华文中宋" pitchFamily="2" charset="-122"/>
              <a:ea typeface="华文中宋" pitchFamily="2" charset="-122"/>
            </a:endParaRPr>
          </a:p>
          <a:p>
            <a:pPr marL="0" indent="0">
              <a:buNone/>
            </a:pPr>
            <a:endParaRPr lang="zh-CN" altLang="en-US" sz="2400" b="1">
              <a:latin typeface="宋体" pitchFamily="2" charset="-122"/>
            </a:endParaRPr>
          </a:p>
          <a:p>
            <a:pPr marL="0" indent="0">
              <a:buNone/>
            </a:pPr>
            <a:endParaRPr lang="zh-CN" altLang="en-US" sz="2400" b="1">
              <a:latin typeface="宋体" pitchFamily="2" charset="-122"/>
            </a:endParaRPr>
          </a:p>
          <a:p>
            <a:pPr marL="0" indent="0">
              <a:buNone/>
            </a:pPr>
            <a:endParaRPr lang="en-US" altLang="zh-CN" sz="2400" b="1">
              <a:latin typeface="宋体" pitchFamily="2" charset="-122"/>
            </a:endParaRPr>
          </a:p>
        </p:txBody>
      </p:sp>
      <p:graphicFrame>
        <p:nvGraphicFramePr>
          <p:cNvPr id="4100" name="Object 2"/>
          <p:cNvGraphicFramePr>
            <a:graphicFrameLocks noChangeAspect="1"/>
          </p:cNvGraphicFramePr>
          <p:nvPr/>
        </p:nvGraphicFramePr>
        <p:xfrm>
          <a:off x="8056563" y="5010150"/>
          <a:ext cx="114300" cy="215900"/>
        </p:xfrm>
        <a:graphic>
          <a:graphicData uri="http://schemas.openxmlformats.org/presentationml/2006/ole">
            <mc:AlternateContent xmlns:mc="http://schemas.openxmlformats.org/markup-compatibility/2006">
              <mc:Choice xmlns:v="urn:schemas-microsoft-com:vml" Requires="v">
                <p:oleObj spid="_x0000_s149506" name="公式" r:id="rId3" imgW="114151" imgH="215619" progId="Equation.3">
                  <p:embed/>
                </p:oleObj>
              </mc:Choice>
              <mc:Fallback>
                <p:oleObj name="公式"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3" y="50101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1" name="Object 3"/>
          <p:cNvGraphicFramePr>
            <a:graphicFrameLocks noChangeAspect="1"/>
          </p:cNvGraphicFramePr>
          <p:nvPr/>
        </p:nvGraphicFramePr>
        <p:xfrm>
          <a:off x="2782889" y="1844675"/>
          <a:ext cx="7419975" cy="876300"/>
        </p:xfrm>
        <a:graphic>
          <a:graphicData uri="http://schemas.openxmlformats.org/presentationml/2006/ole">
            <mc:AlternateContent xmlns:mc="http://schemas.openxmlformats.org/markup-compatibility/2006">
              <mc:Choice xmlns:v="urn:schemas-microsoft-com:vml" Requires="v">
                <p:oleObj spid="_x0000_s149507" name="Equation" r:id="rId5" imgW="3759120" imgH="444240" progId="Equation.DSMT4">
                  <p:embed/>
                </p:oleObj>
              </mc:Choice>
              <mc:Fallback>
                <p:oleObj name="Equation" r:id="rId5" imgW="3759120" imgH="444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9" y="1844675"/>
                        <a:ext cx="74199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2" name="Object 4"/>
          <p:cNvGraphicFramePr>
            <a:graphicFrameLocks noChangeAspect="1"/>
          </p:cNvGraphicFramePr>
          <p:nvPr/>
        </p:nvGraphicFramePr>
        <p:xfrm>
          <a:off x="3592513" y="2708276"/>
          <a:ext cx="2482850" cy="803275"/>
        </p:xfrm>
        <a:graphic>
          <a:graphicData uri="http://schemas.openxmlformats.org/presentationml/2006/ole">
            <mc:AlternateContent xmlns:mc="http://schemas.openxmlformats.org/markup-compatibility/2006">
              <mc:Choice xmlns:v="urn:schemas-microsoft-com:vml" Requires="v">
                <p:oleObj spid="_x0000_s149508" name="Equation" r:id="rId7" imgW="888840" imgH="419040" progId="Equation.DSMT4">
                  <p:embed/>
                </p:oleObj>
              </mc:Choice>
              <mc:Fallback>
                <p:oleObj name="Equation" r:id="rId7" imgW="88884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2513" y="2708276"/>
                        <a:ext cx="24828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3" name="Object 5"/>
          <p:cNvGraphicFramePr>
            <a:graphicFrameLocks noChangeAspect="1"/>
          </p:cNvGraphicFramePr>
          <p:nvPr/>
        </p:nvGraphicFramePr>
        <p:xfrm>
          <a:off x="2495551" y="3644900"/>
          <a:ext cx="7777163" cy="863600"/>
        </p:xfrm>
        <a:graphic>
          <a:graphicData uri="http://schemas.openxmlformats.org/presentationml/2006/ole">
            <mc:AlternateContent xmlns:mc="http://schemas.openxmlformats.org/markup-compatibility/2006">
              <mc:Choice xmlns:v="urn:schemas-microsoft-com:vml" Requires="v">
                <p:oleObj spid="_x0000_s149509" name="Equation" r:id="rId9" imgW="4165560" imgH="431640" progId="Equation.DSMT4">
                  <p:embed/>
                </p:oleObj>
              </mc:Choice>
              <mc:Fallback>
                <p:oleObj name="Equation" r:id="rId9" imgW="416556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5551" y="3644900"/>
                        <a:ext cx="77771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4" name="Object 6"/>
          <p:cNvGraphicFramePr>
            <a:graphicFrameLocks noChangeAspect="1"/>
          </p:cNvGraphicFramePr>
          <p:nvPr/>
        </p:nvGraphicFramePr>
        <p:xfrm>
          <a:off x="4092576" y="4724401"/>
          <a:ext cx="2117725" cy="930275"/>
        </p:xfrm>
        <a:graphic>
          <a:graphicData uri="http://schemas.openxmlformats.org/presentationml/2006/ole">
            <mc:AlternateContent xmlns:mc="http://schemas.openxmlformats.org/markup-compatibility/2006">
              <mc:Choice xmlns:v="urn:schemas-microsoft-com:vml" Requires="v">
                <p:oleObj spid="_x0000_s149510" name="Equation" r:id="rId11" imgW="1041120" imgH="457200" progId="Equation.DSMT4">
                  <p:embed/>
                </p:oleObj>
              </mc:Choice>
              <mc:Fallback>
                <p:oleObj name="Equation" r:id="rId11" imgW="1041120" imgH="457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2576" y="4724401"/>
                        <a:ext cx="211772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5" name="Object 7"/>
          <p:cNvGraphicFramePr>
            <a:graphicFrameLocks noChangeAspect="1"/>
          </p:cNvGraphicFramePr>
          <p:nvPr/>
        </p:nvGraphicFramePr>
        <p:xfrm>
          <a:off x="3935414" y="5686426"/>
          <a:ext cx="5832475" cy="904875"/>
        </p:xfrm>
        <a:graphic>
          <a:graphicData uri="http://schemas.openxmlformats.org/presentationml/2006/ole">
            <mc:AlternateContent xmlns:mc="http://schemas.openxmlformats.org/markup-compatibility/2006">
              <mc:Choice xmlns:v="urn:schemas-microsoft-com:vml" Requires="v">
                <p:oleObj spid="_x0000_s149511" name="公式" r:id="rId13" imgW="2222500" imgH="444500" progId="Equation.3">
                  <p:embed/>
                </p:oleObj>
              </mc:Choice>
              <mc:Fallback>
                <p:oleObj name="公式" r:id="rId13" imgW="2222500" imgH="4445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5414" y="5686426"/>
                        <a:ext cx="58324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6" name="灯片编号占位符 9"/>
          <p:cNvSpPr txBox="1">
            <a:spLocks noGrp="1"/>
          </p:cNvSpPr>
          <p:nvPr/>
        </p:nvSpPr>
        <p:spPr bwMode="auto">
          <a:xfrm>
            <a:off x="8069263"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5312CE62-B55B-4138-A8EA-E27B144F293A}" type="slidenum">
              <a:rPr lang="en-US" altLang="zh-CN" sz="1200">
                <a:solidFill>
                  <a:srgbClr val="898989"/>
                </a:solidFill>
                <a:latin typeface="Calibri" pitchFamily="34" charset="0"/>
              </a:rPr>
              <a:pPr algn="r"/>
              <a:t>291</a:t>
            </a:fld>
            <a:endParaRPr lang="en-US" altLang="zh-CN" sz="1200">
              <a:solidFill>
                <a:srgbClr val="898989"/>
              </a:solidFill>
              <a:latin typeface="Calibri" pitchFamily="34" charset="0"/>
            </a:endParaRPr>
          </a:p>
        </p:txBody>
      </p:sp>
      <p:sp>
        <p:nvSpPr>
          <p:cNvPr id="4107" name="页脚占位符 10"/>
          <p:cNvSpPr txBox="1">
            <a:spLocks noGrp="1"/>
          </p:cNvSpPr>
          <p:nvPr/>
        </p:nvSpPr>
        <p:spPr bwMode="auto">
          <a:xfrm>
            <a:off x="4648200" y="6356351"/>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1200">
              <a:solidFill>
                <a:srgbClr val="898989"/>
              </a:solidFill>
              <a:latin typeface="Calibri" pitchFamily="34" charset="0"/>
            </a:endParaRPr>
          </a:p>
        </p:txBody>
      </p:sp>
      <p:sp>
        <p:nvSpPr>
          <p:cNvPr id="12" name="标题 1"/>
          <p:cNvSpPr txBox="1">
            <a:spLocks/>
          </p:cNvSpPr>
          <p:nvPr/>
        </p:nvSpPr>
        <p:spPr bwMode="auto">
          <a:xfrm>
            <a:off x="2208213" y="620714"/>
            <a:ext cx="4786312" cy="484187"/>
          </a:xfrm>
          <a:prstGeom prst="rect">
            <a:avLst/>
          </a:prstGeom>
          <a:noFill/>
          <a:ln w="9525">
            <a:noFill/>
            <a:miter lim="800000"/>
            <a:headEnd/>
            <a:tailEnd/>
          </a:ln>
          <a:effec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eaLnBrk="0" hangingPunct="0"/>
            <a:r>
              <a:rPr lang="en-US" altLang="zh-CN">
                <a:solidFill>
                  <a:srgbClr val="000099"/>
                </a:solidFill>
                <a:effectLst>
                  <a:outerShdw blurRad="38100" dist="38100" dir="2700000" algn="tl">
                    <a:srgbClr val="C0C0C0"/>
                  </a:outerShdw>
                </a:effectLst>
                <a:latin typeface="宋体" pitchFamily="2" charset="-122"/>
              </a:rPr>
              <a:t>1</a:t>
            </a:r>
            <a:r>
              <a:rPr lang="zh-CN" altLang="en-US">
                <a:solidFill>
                  <a:srgbClr val="000099"/>
                </a:solidFill>
                <a:effectLst>
                  <a:outerShdw blurRad="38100" dist="38100" dir="2700000" algn="tl">
                    <a:srgbClr val="C0C0C0"/>
                  </a:outerShdw>
                </a:effectLst>
                <a:latin typeface="宋体" pitchFamily="2" charset="-122"/>
              </a:rPr>
              <a:t>、磁阻</a:t>
            </a:r>
          </a:p>
        </p:txBody>
      </p:sp>
    </p:spTree>
    <p:extLst>
      <p:ext uri="{BB962C8B-B14F-4D97-AF65-F5344CB8AC3E}">
        <p14:creationId xmlns:p14="http://schemas.microsoft.com/office/powerpoint/2010/main" val="23474603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p:cNvGraphicFramePr>
            <a:graphicFrameLocks noChangeAspect="1"/>
          </p:cNvGraphicFramePr>
          <p:nvPr/>
        </p:nvGraphicFramePr>
        <p:xfrm>
          <a:off x="1811339" y="3895326"/>
          <a:ext cx="6524625" cy="2792413"/>
        </p:xfrm>
        <a:graphic>
          <a:graphicData uri="http://schemas.openxmlformats.org/presentationml/2006/ole">
            <mc:AlternateContent xmlns:mc="http://schemas.openxmlformats.org/markup-compatibility/2006">
              <mc:Choice xmlns:v="urn:schemas-microsoft-com:vml" Requires="v">
                <p:oleObj spid="_x0000_s150530" name="Equation" r:id="rId3" imgW="2654280" imgH="1346040" progId="Equation.DSMT4">
                  <p:embed/>
                </p:oleObj>
              </mc:Choice>
              <mc:Fallback>
                <p:oleObj name="Equation" r:id="rId3" imgW="2654280" imgH="1346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339" y="3895326"/>
                        <a:ext cx="6524625" cy="279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灯片编号占位符 4"/>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78131968-17EE-4C10-998D-AFBD9DF3C114}" type="slidenum">
              <a:rPr lang="en-US" altLang="zh-CN" sz="1200">
                <a:solidFill>
                  <a:srgbClr val="898989"/>
                </a:solidFill>
                <a:latin typeface="Calibri" pitchFamily="34" charset="0"/>
              </a:rPr>
              <a:pPr algn="r"/>
              <a:t>292</a:t>
            </a:fld>
            <a:endParaRPr lang="en-US" altLang="zh-CN" sz="1200">
              <a:solidFill>
                <a:srgbClr val="898989"/>
              </a:solidFill>
              <a:latin typeface="Calibri" pitchFamily="34" charset="0"/>
            </a:endParaRPr>
          </a:p>
        </p:txBody>
      </p:sp>
      <p:sp>
        <p:nvSpPr>
          <p:cNvPr id="5125" name="页脚占位符 5"/>
          <p:cNvSpPr txBox="1">
            <a:spLocks noGrp="1"/>
          </p:cNvSpPr>
          <p:nvPr/>
        </p:nvSpPr>
        <p:spPr bwMode="auto">
          <a:xfrm>
            <a:off x="2095500" y="62150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1200">
              <a:solidFill>
                <a:srgbClr val="898989"/>
              </a:solidFill>
              <a:latin typeface="Calibri" pitchFamily="34" charset="0"/>
            </a:endParaRPr>
          </a:p>
        </p:txBody>
      </p:sp>
      <p:sp>
        <p:nvSpPr>
          <p:cNvPr id="9" name="标题 1"/>
          <p:cNvSpPr>
            <a:spLocks noGrp="1"/>
          </p:cNvSpPr>
          <p:nvPr>
            <p:ph type="ctrTitle" idx="4294967295"/>
          </p:nvPr>
        </p:nvSpPr>
        <p:spPr>
          <a:xfrm>
            <a:off x="7683501" y="260351"/>
            <a:ext cx="969963" cy="360363"/>
          </a:xfrm>
        </p:spPr>
        <p:txBody>
          <a:bodyPr>
            <a:normAutofit fontScale="90000"/>
          </a:bodyPr>
          <a:lstStyle/>
          <a:p>
            <a:pPr algn="l"/>
            <a:br>
              <a:rPr lang="en-US" altLang="zh-CN" sz="2300" b="1">
                <a:latin typeface="宋体" pitchFamily="2" charset="-122"/>
              </a:rPr>
            </a:br>
            <a:endParaRPr lang="en-US" altLang="zh-CN" sz="2500" b="1">
              <a:latin typeface="宋体" pitchFamily="2" charset="-122"/>
            </a:endParaRPr>
          </a:p>
        </p:txBody>
      </p:sp>
      <p:sp>
        <p:nvSpPr>
          <p:cNvPr id="5129" name="Line 9"/>
          <p:cNvSpPr>
            <a:spLocks noChangeShapeType="1"/>
          </p:cNvSpPr>
          <p:nvPr/>
        </p:nvSpPr>
        <p:spPr bwMode="auto">
          <a:xfrm>
            <a:off x="5956301" y="765175"/>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0" name="Line 10"/>
          <p:cNvSpPr>
            <a:spLocks noChangeShapeType="1"/>
          </p:cNvSpPr>
          <p:nvPr/>
        </p:nvSpPr>
        <p:spPr bwMode="auto">
          <a:xfrm>
            <a:off x="6243638" y="1052513"/>
            <a:ext cx="1873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1" name="Line 11"/>
          <p:cNvSpPr>
            <a:spLocks noChangeShapeType="1"/>
          </p:cNvSpPr>
          <p:nvPr/>
        </p:nvSpPr>
        <p:spPr bwMode="auto">
          <a:xfrm>
            <a:off x="5956300" y="765175"/>
            <a:ext cx="0" cy="1943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2" name="Line 12"/>
          <p:cNvSpPr>
            <a:spLocks noChangeShapeType="1"/>
          </p:cNvSpPr>
          <p:nvPr/>
        </p:nvSpPr>
        <p:spPr bwMode="auto">
          <a:xfrm>
            <a:off x="6243638" y="1052513"/>
            <a:ext cx="0" cy="16557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3" name="Line 13"/>
          <p:cNvSpPr>
            <a:spLocks noChangeShapeType="1"/>
          </p:cNvSpPr>
          <p:nvPr/>
        </p:nvSpPr>
        <p:spPr bwMode="auto">
          <a:xfrm>
            <a:off x="8404225" y="765176"/>
            <a:ext cx="0" cy="18716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4" name="Line 14"/>
          <p:cNvSpPr>
            <a:spLocks noChangeShapeType="1"/>
          </p:cNvSpPr>
          <p:nvPr/>
        </p:nvSpPr>
        <p:spPr bwMode="auto">
          <a:xfrm>
            <a:off x="8116888" y="1052514"/>
            <a:ext cx="0" cy="1584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5" name="Line 15"/>
          <p:cNvSpPr>
            <a:spLocks noChangeShapeType="1"/>
          </p:cNvSpPr>
          <p:nvPr/>
        </p:nvSpPr>
        <p:spPr bwMode="auto">
          <a:xfrm>
            <a:off x="5956300" y="2708275"/>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6" name="Line 16"/>
          <p:cNvSpPr>
            <a:spLocks noChangeShapeType="1"/>
          </p:cNvSpPr>
          <p:nvPr/>
        </p:nvSpPr>
        <p:spPr bwMode="auto">
          <a:xfrm>
            <a:off x="8116889" y="2636838"/>
            <a:ext cx="2873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7" name="Rectangle 17"/>
          <p:cNvSpPr>
            <a:spLocks noChangeArrowheads="1"/>
          </p:cNvSpPr>
          <p:nvPr/>
        </p:nvSpPr>
        <p:spPr bwMode="auto">
          <a:xfrm>
            <a:off x="5956301" y="2997200"/>
            <a:ext cx="2447925" cy="2873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8" name="Rectangle 18"/>
          <p:cNvSpPr>
            <a:spLocks noChangeArrowheads="1"/>
          </p:cNvSpPr>
          <p:nvPr/>
        </p:nvSpPr>
        <p:spPr bwMode="auto">
          <a:xfrm>
            <a:off x="6100763" y="908051"/>
            <a:ext cx="2159000" cy="2233613"/>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9" name="Freeform 19"/>
          <p:cNvSpPr>
            <a:spLocks/>
          </p:cNvSpPr>
          <p:nvPr/>
        </p:nvSpPr>
        <p:spPr bwMode="auto">
          <a:xfrm>
            <a:off x="6388100" y="765176"/>
            <a:ext cx="1512888" cy="360363"/>
          </a:xfrm>
          <a:custGeom>
            <a:avLst/>
            <a:gdLst>
              <a:gd name="T0" fmla="*/ 7 w 2191"/>
              <a:gd name="T1" fmla="*/ 0 h 363"/>
              <a:gd name="T2" fmla="*/ 7 w 2191"/>
              <a:gd name="T3" fmla="*/ 90 h 363"/>
              <a:gd name="T4" fmla="*/ 52 w 2191"/>
              <a:gd name="T5" fmla="*/ 272 h 363"/>
              <a:gd name="T6" fmla="*/ 188 w 2191"/>
              <a:gd name="T7" fmla="*/ 363 h 363"/>
              <a:gd name="T8" fmla="*/ 324 w 2191"/>
              <a:gd name="T9" fmla="*/ 272 h 363"/>
              <a:gd name="T10" fmla="*/ 369 w 2191"/>
              <a:gd name="T11" fmla="*/ 181 h 363"/>
              <a:gd name="T12" fmla="*/ 369 w 2191"/>
              <a:gd name="T13" fmla="*/ 90 h 363"/>
              <a:gd name="T14" fmla="*/ 369 w 2191"/>
              <a:gd name="T15" fmla="*/ 181 h 363"/>
              <a:gd name="T16" fmla="*/ 415 w 2191"/>
              <a:gd name="T17" fmla="*/ 272 h 363"/>
              <a:gd name="T18" fmla="*/ 551 w 2191"/>
              <a:gd name="T19" fmla="*/ 363 h 363"/>
              <a:gd name="T20" fmla="*/ 687 w 2191"/>
              <a:gd name="T21" fmla="*/ 272 h 363"/>
              <a:gd name="T22" fmla="*/ 732 w 2191"/>
              <a:gd name="T23" fmla="*/ 181 h 363"/>
              <a:gd name="T24" fmla="*/ 732 w 2191"/>
              <a:gd name="T25" fmla="*/ 90 h 363"/>
              <a:gd name="T26" fmla="*/ 732 w 2191"/>
              <a:gd name="T27" fmla="*/ 181 h 363"/>
              <a:gd name="T28" fmla="*/ 778 w 2191"/>
              <a:gd name="T29" fmla="*/ 272 h 363"/>
              <a:gd name="T30" fmla="*/ 914 w 2191"/>
              <a:gd name="T31" fmla="*/ 363 h 363"/>
              <a:gd name="T32" fmla="*/ 1050 w 2191"/>
              <a:gd name="T33" fmla="*/ 272 h 363"/>
              <a:gd name="T34" fmla="*/ 1095 w 2191"/>
              <a:gd name="T35" fmla="*/ 181 h 363"/>
              <a:gd name="T36" fmla="*/ 1095 w 2191"/>
              <a:gd name="T37" fmla="*/ 90 h 363"/>
              <a:gd name="T38" fmla="*/ 1095 w 2191"/>
              <a:gd name="T39" fmla="*/ 181 h 363"/>
              <a:gd name="T40" fmla="*/ 1141 w 2191"/>
              <a:gd name="T41" fmla="*/ 272 h 363"/>
              <a:gd name="T42" fmla="*/ 1277 w 2191"/>
              <a:gd name="T43" fmla="*/ 363 h 363"/>
              <a:gd name="T44" fmla="*/ 1413 w 2191"/>
              <a:gd name="T45" fmla="*/ 272 h 363"/>
              <a:gd name="T46" fmla="*/ 1458 w 2191"/>
              <a:gd name="T47" fmla="*/ 181 h 363"/>
              <a:gd name="T48" fmla="*/ 1458 w 2191"/>
              <a:gd name="T49" fmla="*/ 90 h 363"/>
              <a:gd name="T50" fmla="*/ 1458 w 2191"/>
              <a:gd name="T51" fmla="*/ 181 h 363"/>
              <a:gd name="T52" fmla="*/ 1503 w 2191"/>
              <a:gd name="T53" fmla="*/ 272 h 363"/>
              <a:gd name="T54" fmla="*/ 1640 w 2191"/>
              <a:gd name="T55" fmla="*/ 363 h 363"/>
              <a:gd name="T56" fmla="*/ 1776 w 2191"/>
              <a:gd name="T57" fmla="*/ 272 h 363"/>
              <a:gd name="T58" fmla="*/ 1821 w 2191"/>
              <a:gd name="T59" fmla="*/ 181 h 363"/>
              <a:gd name="T60" fmla="*/ 1821 w 2191"/>
              <a:gd name="T61" fmla="*/ 90 h 363"/>
              <a:gd name="T62" fmla="*/ 1821 w 2191"/>
              <a:gd name="T63" fmla="*/ 181 h 363"/>
              <a:gd name="T64" fmla="*/ 1866 w 2191"/>
              <a:gd name="T65" fmla="*/ 272 h 363"/>
              <a:gd name="T66" fmla="*/ 2002 w 2191"/>
              <a:gd name="T67" fmla="*/ 363 h 363"/>
              <a:gd name="T68" fmla="*/ 2139 w 2191"/>
              <a:gd name="T69" fmla="*/ 272 h 363"/>
              <a:gd name="T70" fmla="*/ 2184 w 2191"/>
              <a:gd name="T71" fmla="*/ 181 h 363"/>
              <a:gd name="T72" fmla="*/ 2184 w 2191"/>
              <a:gd name="T73" fmla="*/ 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1" h="363">
                <a:moveTo>
                  <a:pt x="7" y="0"/>
                </a:moveTo>
                <a:cubicBezTo>
                  <a:pt x="3" y="22"/>
                  <a:pt x="0" y="45"/>
                  <a:pt x="7" y="90"/>
                </a:cubicBezTo>
                <a:cubicBezTo>
                  <a:pt x="14" y="135"/>
                  <a:pt x="22" y="227"/>
                  <a:pt x="52" y="272"/>
                </a:cubicBezTo>
                <a:cubicBezTo>
                  <a:pt x="82" y="317"/>
                  <a:pt x="143" y="363"/>
                  <a:pt x="188" y="363"/>
                </a:cubicBezTo>
                <a:cubicBezTo>
                  <a:pt x="233" y="363"/>
                  <a:pt x="294" y="302"/>
                  <a:pt x="324" y="272"/>
                </a:cubicBezTo>
                <a:cubicBezTo>
                  <a:pt x="354" y="242"/>
                  <a:pt x="362" y="211"/>
                  <a:pt x="369" y="181"/>
                </a:cubicBezTo>
                <a:cubicBezTo>
                  <a:pt x="376" y="151"/>
                  <a:pt x="369" y="90"/>
                  <a:pt x="369" y="90"/>
                </a:cubicBezTo>
                <a:cubicBezTo>
                  <a:pt x="369" y="90"/>
                  <a:pt x="361" y="151"/>
                  <a:pt x="369" y="181"/>
                </a:cubicBezTo>
                <a:cubicBezTo>
                  <a:pt x="377" y="211"/>
                  <a:pt x="385" y="242"/>
                  <a:pt x="415" y="272"/>
                </a:cubicBezTo>
                <a:cubicBezTo>
                  <a:pt x="445" y="302"/>
                  <a:pt x="506" y="363"/>
                  <a:pt x="551" y="363"/>
                </a:cubicBezTo>
                <a:cubicBezTo>
                  <a:pt x="596" y="363"/>
                  <a:pt x="657" y="302"/>
                  <a:pt x="687" y="272"/>
                </a:cubicBezTo>
                <a:cubicBezTo>
                  <a:pt x="717" y="242"/>
                  <a:pt x="725" y="211"/>
                  <a:pt x="732" y="181"/>
                </a:cubicBezTo>
                <a:cubicBezTo>
                  <a:pt x="739" y="151"/>
                  <a:pt x="732" y="90"/>
                  <a:pt x="732" y="90"/>
                </a:cubicBezTo>
                <a:cubicBezTo>
                  <a:pt x="732" y="90"/>
                  <a:pt x="724" y="151"/>
                  <a:pt x="732" y="181"/>
                </a:cubicBezTo>
                <a:cubicBezTo>
                  <a:pt x="740" y="211"/>
                  <a:pt x="748" y="242"/>
                  <a:pt x="778" y="272"/>
                </a:cubicBezTo>
                <a:cubicBezTo>
                  <a:pt x="808" y="302"/>
                  <a:pt x="869" y="363"/>
                  <a:pt x="914" y="363"/>
                </a:cubicBezTo>
                <a:cubicBezTo>
                  <a:pt x="959" y="363"/>
                  <a:pt x="1020" y="302"/>
                  <a:pt x="1050" y="272"/>
                </a:cubicBezTo>
                <a:cubicBezTo>
                  <a:pt x="1080" y="242"/>
                  <a:pt x="1088" y="211"/>
                  <a:pt x="1095" y="181"/>
                </a:cubicBezTo>
                <a:cubicBezTo>
                  <a:pt x="1102" y="151"/>
                  <a:pt x="1095" y="90"/>
                  <a:pt x="1095" y="90"/>
                </a:cubicBezTo>
                <a:cubicBezTo>
                  <a:pt x="1095" y="90"/>
                  <a:pt x="1087" y="151"/>
                  <a:pt x="1095" y="181"/>
                </a:cubicBezTo>
                <a:cubicBezTo>
                  <a:pt x="1103" y="211"/>
                  <a:pt x="1111" y="242"/>
                  <a:pt x="1141" y="272"/>
                </a:cubicBezTo>
                <a:cubicBezTo>
                  <a:pt x="1171" y="302"/>
                  <a:pt x="1232" y="363"/>
                  <a:pt x="1277" y="363"/>
                </a:cubicBezTo>
                <a:cubicBezTo>
                  <a:pt x="1322" y="363"/>
                  <a:pt x="1383" y="302"/>
                  <a:pt x="1413" y="272"/>
                </a:cubicBezTo>
                <a:cubicBezTo>
                  <a:pt x="1443" y="242"/>
                  <a:pt x="1451" y="211"/>
                  <a:pt x="1458" y="181"/>
                </a:cubicBezTo>
                <a:cubicBezTo>
                  <a:pt x="1465" y="151"/>
                  <a:pt x="1458" y="90"/>
                  <a:pt x="1458" y="90"/>
                </a:cubicBezTo>
                <a:cubicBezTo>
                  <a:pt x="1458" y="90"/>
                  <a:pt x="1451" y="151"/>
                  <a:pt x="1458" y="181"/>
                </a:cubicBezTo>
                <a:cubicBezTo>
                  <a:pt x="1465" y="211"/>
                  <a:pt x="1473" y="242"/>
                  <a:pt x="1503" y="272"/>
                </a:cubicBezTo>
                <a:cubicBezTo>
                  <a:pt x="1533" y="302"/>
                  <a:pt x="1595" y="363"/>
                  <a:pt x="1640" y="363"/>
                </a:cubicBezTo>
                <a:cubicBezTo>
                  <a:pt x="1685" y="363"/>
                  <a:pt x="1746" y="302"/>
                  <a:pt x="1776" y="272"/>
                </a:cubicBezTo>
                <a:cubicBezTo>
                  <a:pt x="1806" y="242"/>
                  <a:pt x="1814" y="211"/>
                  <a:pt x="1821" y="181"/>
                </a:cubicBezTo>
                <a:cubicBezTo>
                  <a:pt x="1828" y="151"/>
                  <a:pt x="1821" y="90"/>
                  <a:pt x="1821" y="90"/>
                </a:cubicBezTo>
                <a:cubicBezTo>
                  <a:pt x="1821" y="90"/>
                  <a:pt x="1814" y="151"/>
                  <a:pt x="1821" y="181"/>
                </a:cubicBezTo>
                <a:cubicBezTo>
                  <a:pt x="1828" y="211"/>
                  <a:pt x="1836" y="242"/>
                  <a:pt x="1866" y="272"/>
                </a:cubicBezTo>
                <a:cubicBezTo>
                  <a:pt x="1896" y="302"/>
                  <a:pt x="1957" y="363"/>
                  <a:pt x="2002" y="363"/>
                </a:cubicBezTo>
                <a:cubicBezTo>
                  <a:pt x="2047" y="363"/>
                  <a:pt x="2109" y="302"/>
                  <a:pt x="2139" y="272"/>
                </a:cubicBezTo>
                <a:cubicBezTo>
                  <a:pt x="2169" y="242"/>
                  <a:pt x="2177" y="211"/>
                  <a:pt x="2184" y="181"/>
                </a:cubicBezTo>
                <a:cubicBezTo>
                  <a:pt x="2191" y="151"/>
                  <a:pt x="2187" y="120"/>
                  <a:pt x="2184" y="9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0" name="Line 20"/>
          <p:cNvSpPr>
            <a:spLocks noChangeShapeType="1"/>
          </p:cNvSpPr>
          <p:nvPr/>
        </p:nvSpPr>
        <p:spPr bwMode="auto">
          <a:xfrm flipV="1">
            <a:off x="6388100" y="2619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1" name="Line 21"/>
          <p:cNvSpPr>
            <a:spLocks noChangeShapeType="1"/>
          </p:cNvSpPr>
          <p:nvPr/>
        </p:nvSpPr>
        <p:spPr bwMode="auto">
          <a:xfrm flipV="1">
            <a:off x="7900988" y="2619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2" name="Rectangle 22" descr="浅色下对角线"/>
          <p:cNvSpPr>
            <a:spLocks noChangeArrowheads="1"/>
          </p:cNvSpPr>
          <p:nvPr/>
        </p:nvSpPr>
        <p:spPr bwMode="auto">
          <a:xfrm>
            <a:off x="5380039" y="1628775"/>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3" name="Rectangle 23" descr="浅色下对角线"/>
          <p:cNvSpPr>
            <a:spLocks noChangeArrowheads="1"/>
          </p:cNvSpPr>
          <p:nvPr/>
        </p:nvSpPr>
        <p:spPr bwMode="auto">
          <a:xfrm>
            <a:off x="6316664" y="3429000"/>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4" name="Line 24"/>
          <p:cNvSpPr>
            <a:spLocks noChangeShapeType="1"/>
          </p:cNvSpPr>
          <p:nvPr/>
        </p:nvSpPr>
        <p:spPr bwMode="auto">
          <a:xfrm>
            <a:off x="5019676" y="1773238"/>
            <a:ext cx="1439863"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5" name="Line 25"/>
          <p:cNvSpPr>
            <a:spLocks noChangeShapeType="1"/>
          </p:cNvSpPr>
          <p:nvPr/>
        </p:nvSpPr>
        <p:spPr bwMode="auto">
          <a:xfrm flipH="1">
            <a:off x="4875214" y="2781300"/>
            <a:ext cx="15843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6" name="Text Box 26"/>
          <p:cNvSpPr txBox="1">
            <a:spLocks noChangeArrowheads="1"/>
          </p:cNvSpPr>
          <p:nvPr/>
        </p:nvSpPr>
        <p:spPr bwMode="auto">
          <a:xfrm>
            <a:off x="3579813" y="14859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铁芯截面积</a:t>
            </a:r>
          </a:p>
        </p:txBody>
      </p:sp>
      <p:sp>
        <p:nvSpPr>
          <p:cNvPr id="5147" name="Text Box 27"/>
          <p:cNvSpPr txBox="1">
            <a:spLocks noChangeArrowheads="1"/>
          </p:cNvSpPr>
          <p:nvPr/>
        </p:nvSpPr>
        <p:spPr bwMode="auto">
          <a:xfrm>
            <a:off x="3651250" y="27813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衔铁截面积</a:t>
            </a:r>
          </a:p>
        </p:txBody>
      </p:sp>
      <p:sp>
        <p:nvSpPr>
          <p:cNvPr id="5148" name="Rectangle 28"/>
          <p:cNvSpPr>
            <a:spLocks noChangeArrowheads="1"/>
          </p:cNvSpPr>
          <p:nvPr/>
        </p:nvSpPr>
        <p:spPr bwMode="auto">
          <a:xfrm>
            <a:off x="7035800" y="3284538"/>
            <a:ext cx="287338" cy="4318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9" name="Line 29"/>
          <p:cNvSpPr>
            <a:spLocks noChangeShapeType="1"/>
          </p:cNvSpPr>
          <p:nvPr/>
        </p:nvSpPr>
        <p:spPr bwMode="auto">
          <a:xfrm>
            <a:off x="7467600" y="3357563"/>
            <a:ext cx="0" cy="36036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0" name="Line 30"/>
          <p:cNvSpPr>
            <a:spLocks noChangeShapeType="1"/>
          </p:cNvSpPr>
          <p:nvPr/>
        </p:nvSpPr>
        <p:spPr bwMode="auto">
          <a:xfrm>
            <a:off x="7972425" y="333375"/>
            <a:ext cx="0" cy="2873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1" name="Text Box 31"/>
          <p:cNvSpPr txBox="1">
            <a:spLocks noChangeArrowheads="1"/>
          </p:cNvSpPr>
          <p:nvPr/>
        </p:nvSpPr>
        <p:spPr bwMode="auto">
          <a:xfrm>
            <a:off x="7951788" y="209551"/>
            <a:ext cx="76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电流</a:t>
            </a:r>
            <a:r>
              <a:rPr lang="zh-CN" altLang="en-US">
                <a:ea typeface="宋体" pitchFamily="2" charset="-122"/>
              </a:rPr>
              <a:t> </a:t>
            </a:r>
            <a:r>
              <a:rPr lang="en-US" altLang="zh-CN">
                <a:ea typeface="宋体" pitchFamily="2" charset="-122"/>
              </a:rPr>
              <a:t>I</a:t>
            </a:r>
          </a:p>
        </p:txBody>
      </p:sp>
      <p:sp>
        <p:nvSpPr>
          <p:cNvPr id="5152" name="Line 32"/>
          <p:cNvSpPr>
            <a:spLocks noChangeShapeType="1"/>
          </p:cNvSpPr>
          <p:nvPr/>
        </p:nvSpPr>
        <p:spPr bwMode="auto">
          <a:xfrm>
            <a:off x="7900988" y="2636838"/>
            <a:ext cx="143986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3" name="Line 33"/>
          <p:cNvSpPr>
            <a:spLocks noChangeShapeType="1"/>
          </p:cNvSpPr>
          <p:nvPr/>
        </p:nvSpPr>
        <p:spPr bwMode="auto">
          <a:xfrm>
            <a:off x="7900988" y="2997200"/>
            <a:ext cx="143986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4" name="Line 34"/>
          <p:cNvSpPr>
            <a:spLocks noChangeShapeType="1"/>
          </p:cNvSpPr>
          <p:nvPr/>
        </p:nvSpPr>
        <p:spPr bwMode="auto">
          <a:xfrm>
            <a:off x="8764588" y="2636838"/>
            <a:ext cx="0" cy="360362"/>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55" name="Object 35"/>
          <p:cNvGraphicFramePr>
            <a:graphicFrameLocks noChangeAspect="1"/>
          </p:cNvGraphicFramePr>
          <p:nvPr/>
        </p:nvGraphicFramePr>
        <p:xfrm>
          <a:off x="8909051" y="2565401"/>
          <a:ext cx="396875" cy="504825"/>
        </p:xfrm>
        <a:graphic>
          <a:graphicData uri="http://schemas.openxmlformats.org/presentationml/2006/ole">
            <mc:AlternateContent xmlns:mc="http://schemas.openxmlformats.org/markup-compatibility/2006">
              <mc:Choice xmlns:v="urn:schemas-microsoft-com:vml" Requires="v">
                <p:oleObj spid="_x0000_s150531" name="Equation" r:id="rId5" imgW="139680" imgH="177480" progId="Equation.DSMT4">
                  <p:embed/>
                </p:oleObj>
              </mc:Choice>
              <mc:Fallback>
                <p:oleObj name="Equation" r:id="rId5" imgW="13968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9051" y="2565401"/>
                        <a:ext cx="3968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6" name="Object 36"/>
          <p:cNvGraphicFramePr>
            <a:graphicFrameLocks noChangeAspect="1"/>
          </p:cNvGraphicFramePr>
          <p:nvPr/>
        </p:nvGraphicFramePr>
        <p:xfrm>
          <a:off x="8475664" y="1125539"/>
          <a:ext cx="325437" cy="649287"/>
        </p:xfrm>
        <a:graphic>
          <a:graphicData uri="http://schemas.openxmlformats.org/presentationml/2006/ole">
            <mc:AlternateContent xmlns:mc="http://schemas.openxmlformats.org/markup-compatibility/2006">
              <mc:Choice xmlns:v="urn:schemas-microsoft-com:vml" Requires="v">
                <p:oleObj spid="_x0000_s150532" name="Equation" r:id="rId7" imgW="114120" imgH="228600" progId="Equation.DSMT4">
                  <p:embed/>
                </p:oleObj>
              </mc:Choice>
              <mc:Fallback>
                <p:oleObj name="Equation" r:id="rId7" imgW="11412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5664" y="1125539"/>
                        <a:ext cx="325437"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8" name="Object 38"/>
          <p:cNvGraphicFramePr>
            <a:graphicFrameLocks noChangeAspect="1"/>
          </p:cNvGraphicFramePr>
          <p:nvPr/>
        </p:nvGraphicFramePr>
        <p:xfrm>
          <a:off x="7396163" y="2420939"/>
          <a:ext cx="361950" cy="649287"/>
        </p:xfrm>
        <a:graphic>
          <a:graphicData uri="http://schemas.openxmlformats.org/presentationml/2006/ole">
            <mc:AlternateContent xmlns:mc="http://schemas.openxmlformats.org/markup-compatibility/2006">
              <mc:Choice xmlns:v="urn:schemas-microsoft-com:vml" Requires="v">
                <p:oleObj spid="_x0000_s150533" name="Equation" r:id="rId9" imgW="126720" imgH="228600" progId="Equation.DSMT4">
                  <p:embed/>
                </p:oleObj>
              </mc:Choice>
              <mc:Fallback>
                <p:oleObj name="Equation" r:id="rId9" imgW="12672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6163" y="2420939"/>
                        <a:ext cx="361950"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9" name="Text Box 39"/>
          <p:cNvSpPr txBox="1">
            <a:spLocks noChangeArrowheads="1"/>
          </p:cNvSpPr>
          <p:nvPr/>
        </p:nvSpPr>
        <p:spPr bwMode="auto">
          <a:xfrm>
            <a:off x="9267825" y="26368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气隙长</a:t>
            </a:r>
          </a:p>
        </p:txBody>
      </p:sp>
      <p:sp>
        <p:nvSpPr>
          <p:cNvPr id="5160" name="Text Box 40"/>
          <p:cNvSpPr txBox="1">
            <a:spLocks noChangeArrowheads="1"/>
          </p:cNvSpPr>
          <p:nvPr/>
        </p:nvSpPr>
        <p:spPr bwMode="auto">
          <a:xfrm>
            <a:off x="6727826" y="352426"/>
            <a:ext cx="1039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线圈</a:t>
            </a:r>
            <a:r>
              <a:rPr lang="en-US" altLang="zh-CN">
                <a:latin typeface="华文中宋" pitchFamily="2" charset="-122"/>
              </a:rPr>
              <a:t>N</a:t>
            </a:r>
            <a:r>
              <a:rPr lang="zh-CN" altLang="en-US">
                <a:latin typeface="华文中宋" pitchFamily="2" charset="-122"/>
              </a:rPr>
              <a:t>匝</a:t>
            </a:r>
          </a:p>
        </p:txBody>
      </p:sp>
      <p:sp>
        <p:nvSpPr>
          <p:cNvPr id="5162" name="Rectangle 42" descr="浅色下对角线"/>
          <p:cNvSpPr>
            <a:spLocks noChangeArrowheads="1"/>
          </p:cNvSpPr>
          <p:nvPr/>
        </p:nvSpPr>
        <p:spPr bwMode="auto">
          <a:xfrm>
            <a:off x="5380039" y="2997200"/>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4" name="Rectangle 44" descr="浅色下对角线"/>
          <p:cNvSpPr>
            <a:spLocks noChangeArrowheads="1"/>
          </p:cNvSpPr>
          <p:nvPr/>
        </p:nvSpPr>
        <p:spPr bwMode="auto">
          <a:xfrm>
            <a:off x="5380039" y="2636839"/>
            <a:ext cx="287337" cy="287337"/>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5" name="Line 45"/>
          <p:cNvSpPr>
            <a:spLocks noChangeShapeType="1"/>
          </p:cNvSpPr>
          <p:nvPr/>
        </p:nvSpPr>
        <p:spPr bwMode="auto">
          <a:xfrm flipH="1">
            <a:off x="4803776" y="3141663"/>
            <a:ext cx="15843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6" name="Text Box 46"/>
          <p:cNvSpPr txBox="1">
            <a:spLocks noChangeArrowheads="1"/>
          </p:cNvSpPr>
          <p:nvPr/>
        </p:nvSpPr>
        <p:spPr bwMode="auto">
          <a:xfrm>
            <a:off x="3651250" y="24225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气隙截面积</a:t>
            </a:r>
          </a:p>
        </p:txBody>
      </p:sp>
      <p:sp>
        <p:nvSpPr>
          <p:cNvPr id="5167" name="Text Box 47"/>
          <p:cNvSpPr txBox="1">
            <a:spLocks noChangeArrowheads="1"/>
          </p:cNvSpPr>
          <p:nvPr/>
        </p:nvSpPr>
        <p:spPr bwMode="auto">
          <a:xfrm>
            <a:off x="6604000" y="256540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衔铁长</a:t>
            </a:r>
          </a:p>
        </p:txBody>
      </p:sp>
      <p:sp>
        <p:nvSpPr>
          <p:cNvPr id="5168" name="Text Box 48"/>
          <p:cNvSpPr txBox="1">
            <a:spLocks noChangeArrowheads="1"/>
          </p:cNvSpPr>
          <p:nvPr/>
        </p:nvSpPr>
        <p:spPr bwMode="auto">
          <a:xfrm>
            <a:off x="8764588" y="1268414"/>
            <a:ext cx="13271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铁芯长</a:t>
            </a:r>
          </a:p>
          <a:p>
            <a:r>
              <a:rPr lang="zh-CN" altLang="en-US"/>
              <a:t> </a:t>
            </a:r>
          </a:p>
          <a:p>
            <a:r>
              <a:rPr lang="zh-CN" altLang="en-US"/>
              <a:t>铁芯磁导率</a:t>
            </a:r>
          </a:p>
        </p:txBody>
      </p:sp>
      <p:graphicFrame>
        <p:nvGraphicFramePr>
          <p:cNvPr id="5169" name="Object 49"/>
          <p:cNvGraphicFramePr>
            <a:graphicFrameLocks noChangeAspect="1"/>
          </p:cNvGraphicFramePr>
          <p:nvPr/>
        </p:nvGraphicFramePr>
        <p:xfrm>
          <a:off x="8404226" y="1628775"/>
          <a:ext cx="504825" cy="649288"/>
        </p:xfrm>
        <a:graphic>
          <a:graphicData uri="http://schemas.openxmlformats.org/presentationml/2006/ole">
            <mc:AlternateContent xmlns:mc="http://schemas.openxmlformats.org/markup-compatibility/2006">
              <mc:Choice xmlns:v="urn:schemas-microsoft-com:vml" Requires="v">
                <p:oleObj spid="_x0000_s150534" name="Equation" r:id="rId11" imgW="177480" imgH="228600" progId="Equation.DSMT4">
                  <p:embed/>
                </p:oleObj>
              </mc:Choice>
              <mc:Fallback>
                <p:oleObj name="Equation" r:id="rId11" imgW="1774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04226" y="1628775"/>
                        <a:ext cx="504825"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0" name="Object 50"/>
          <p:cNvGraphicFramePr>
            <a:graphicFrameLocks noChangeAspect="1"/>
          </p:cNvGraphicFramePr>
          <p:nvPr/>
        </p:nvGraphicFramePr>
        <p:xfrm>
          <a:off x="8909050" y="2852739"/>
          <a:ext cx="541338" cy="649287"/>
        </p:xfrm>
        <a:graphic>
          <a:graphicData uri="http://schemas.openxmlformats.org/presentationml/2006/ole">
            <mc:AlternateContent xmlns:mc="http://schemas.openxmlformats.org/markup-compatibility/2006">
              <mc:Choice xmlns:v="urn:schemas-microsoft-com:vml" Requires="v">
                <p:oleObj spid="_x0000_s150535" name="Equation" r:id="rId13" imgW="190440" imgH="228600" progId="Equation.DSMT4">
                  <p:embed/>
                </p:oleObj>
              </mc:Choice>
              <mc:Fallback>
                <p:oleObj name="Equation" r:id="rId13" imgW="19044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09050" y="2852739"/>
                        <a:ext cx="54133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1" name="Object 51"/>
          <p:cNvGraphicFramePr>
            <a:graphicFrameLocks noChangeAspect="1"/>
          </p:cNvGraphicFramePr>
          <p:nvPr/>
        </p:nvGraphicFramePr>
        <p:xfrm>
          <a:off x="7467600" y="1989139"/>
          <a:ext cx="541338" cy="649287"/>
        </p:xfrm>
        <a:graphic>
          <a:graphicData uri="http://schemas.openxmlformats.org/presentationml/2006/ole">
            <mc:AlternateContent xmlns:mc="http://schemas.openxmlformats.org/markup-compatibility/2006">
              <mc:Choice xmlns:v="urn:schemas-microsoft-com:vml" Requires="v">
                <p:oleObj spid="_x0000_s150536" name="Equation" r:id="rId15" imgW="190440" imgH="228600" progId="Equation.DSMT4">
                  <p:embed/>
                </p:oleObj>
              </mc:Choice>
              <mc:Fallback>
                <p:oleObj name="Equation" r:id="rId15" imgW="19044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67600" y="1989139"/>
                        <a:ext cx="54133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72" name="Text Box 52"/>
          <p:cNvSpPr txBox="1">
            <a:spLocks noChangeArrowheads="1"/>
          </p:cNvSpPr>
          <p:nvPr/>
        </p:nvSpPr>
        <p:spPr bwMode="auto">
          <a:xfrm>
            <a:off x="6316663" y="21336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衔铁磁导率</a:t>
            </a:r>
          </a:p>
        </p:txBody>
      </p:sp>
      <p:sp>
        <p:nvSpPr>
          <p:cNvPr id="5173" name="Text Box 53"/>
          <p:cNvSpPr txBox="1">
            <a:spLocks noChangeArrowheads="1"/>
          </p:cNvSpPr>
          <p:nvPr/>
        </p:nvSpPr>
        <p:spPr bwMode="auto">
          <a:xfrm>
            <a:off x="9340850" y="2997201"/>
            <a:ext cx="1335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气隙磁导率</a:t>
            </a:r>
          </a:p>
        </p:txBody>
      </p:sp>
      <p:sp>
        <p:nvSpPr>
          <p:cNvPr id="5175" name="Text Box 55"/>
          <p:cNvSpPr txBox="1">
            <a:spLocks noChangeArrowheads="1"/>
          </p:cNvSpPr>
          <p:nvPr/>
        </p:nvSpPr>
        <p:spPr bwMode="auto">
          <a:xfrm>
            <a:off x="1900239" y="352425"/>
            <a:ext cx="19431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2</a:t>
            </a:r>
            <a:r>
              <a:rPr lang="zh-CN" altLang="en-US">
                <a:solidFill>
                  <a:srgbClr val="000099"/>
                </a:solidFill>
                <a:latin typeface="华文中宋" pitchFamily="2" charset="-122"/>
              </a:rPr>
              <a:t>、电感式传感器</a:t>
            </a:r>
          </a:p>
        </p:txBody>
      </p:sp>
      <p:sp>
        <p:nvSpPr>
          <p:cNvPr id="5176" name="Text Box 56"/>
          <p:cNvSpPr txBox="1">
            <a:spLocks noChangeArrowheads="1"/>
          </p:cNvSpPr>
          <p:nvPr/>
        </p:nvSpPr>
        <p:spPr bwMode="auto">
          <a:xfrm>
            <a:off x="8054975" y="4283076"/>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ea typeface="宋体" pitchFamily="2" charset="-122"/>
            </a:endParaRPr>
          </a:p>
        </p:txBody>
      </p:sp>
      <p:graphicFrame>
        <p:nvGraphicFramePr>
          <p:cNvPr id="5177" name="Object 57"/>
          <p:cNvGraphicFramePr>
            <a:graphicFrameLocks noChangeAspect="1"/>
          </p:cNvGraphicFramePr>
          <p:nvPr/>
        </p:nvGraphicFramePr>
        <p:xfrm>
          <a:off x="4875214" y="2781301"/>
          <a:ext cx="287337" cy="396875"/>
        </p:xfrm>
        <a:graphic>
          <a:graphicData uri="http://schemas.openxmlformats.org/presentationml/2006/ole">
            <mc:AlternateContent xmlns:mc="http://schemas.openxmlformats.org/markup-compatibility/2006">
              <mc:Choice xmlns:v="urn:schemas-microsoft-com:vml" Requires="v">
                <p:oleObj spid="_x0000_s150537" name="Equation" r:id="rId17" imgW="101520" imgH="139680" progId="Equation.DSMT4">
                  <p:embed/>
                </p:oleObj>
              </mc:Choice>
              <mc:Fallback>
                <p:oleObj name="Equation" r:id="rId17" imgW="101520" imgH="1396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75214" y="2781301"/>
                        <a:ext cx="2873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8" name="Object 58"/>
          <p:cNvGraphicFramePr>
            <a:graphicFrameLocks noChangeAspect="1"/>
          </p:cNvGraphicFramePr>
          <p:nvPr/>
        </p:nvGraphicFramePr>
        <p:xfrm>
          <a:off x="4875213" y="2206625"/>
          <a:ext cx="431800" cy="649288"/>
        </p:xfrm>
        <a:graphic>
          <a:graphicData uri="http://schemas.openxmlformats.org/presentationml/2006/ole">
            <mc:AlternateContent xmlns:mc="http://schemas.openxmlformats.org/markup-compatibility/2006">
              <mc:Choice xmlns:v="urn:schemas-microsoft-com:vml" Requires="v">
                <p:oleObj spid="_x0000_s150538" name="Equation" r:id="rId19" imgW="152280" imgH="228600" progId="Equation.DSMT4">
                  <p:embed/>
                </p:oleObj>
              </mc:Choice>
              <mc:Fallback>
                <p:oleObj name="Equation" r:id="rId19" imgW="15228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5213" y="22066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9" name="Object 59"/>
          <p:cNvGraphicFramePr>
            <a:graphicFrameLocks noChangeAspect="1"/>
          </p:cNvGraphicFramePr>
          <p:nvPr/>
        </p:nvGraphicFramePr>
        <p:xfrm>
          <a:off x="4803776" y="1341439"/>
          <a:ext cx="396875" cy="649287"/>
        </p:xfrm>
        <a:graphic>
          <a:graphicData uri="http://schemas.openxmlformats.org/presentationml/2006/ole">
            <mc:AlternateContent xmlns:mc="http://schemas.openxmlformats.org/markup-compatibility/2006">
              <mc:Choice xmlns:v="urn:schemas-microsoft-com:vml" Requires="v">
                <p:oleObj spid="_x0000_s150539" name="Equation" r:id="rId21" imgW="139680" imgH="228600" progId="Equation.DSMT4">
                  <p:embed/>
                </p:oleObj>
              </mc:Choice>
              <mc:Fallback>
                <p:oleObj name="Equation" r:id="rId21" imgW="13968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3776" y="1341439"/>
                        <a:ext cx="396875"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8642690" y="5874065"/>
            <a:ext cx="1338828" cy="646331"/>
          </a:xfrm>
          <a:prstGeom prst="rect">
            <a:avLst/>
          </a:prstGeom>
          <a:noFill/>
        </p:spPr>
        <p:txBody>
          <a:bodyPr wrap="none" rtlCol="0">
            <a:spAutoFit/>
          </a:bodyPr>
          <a:lstStyle/>
          <a:p>
            <a:r>
              <a:rPr lang="zh-CN" altLang="en-US" dirty="0">
                <a:solidFill>
                  <a:srgbClr val="FF0000"/>
                </a:solidFill>
              </a:rPr>
              <a:t>气隙越小</a:t>
            </a:r>
            <a:endParaRPr lang="en-US" altLang="zh-CN" dirty="0">
              <a:solidFill>
                <a:srgbClr val="FF0000"/>
              </a:solidFill>
            </a:endParaRPr>
          </a:p>
          <a:p>
            <a:r>
              <a:rPr lang="zh-CN" altLang="en-US" dirty="0">
                <a:solidFill>
                  <a:srgbClr val="FF0000"/>
                </a:solidFill>
              </a:rPr>
              <a:t>灵敏度越高</a:t>
            </a:r>
          </a:p>
        </p:txBody>
      </p:sp>
      <mc:AlternateContent xmlns:mc="http://schemas.openxmlformats.org/markup-compatibility/2006" xmlns:a14="http://schemas.microsoft.com/office/drawing/2010/main">
        <mc:Choice Requires="a14">
          <p:sp>
            <p:nvSpPr>
              <p:cNvPr id="3" name="TextBox 2"/>
              <p:cNvSpPr txBox="1"/>
              <p:nvPr/>
            </p:nvSpPr>
            <p:spPr>
              <a:xfrm>
                <a:off x="8764589" y="5119942"/>
                <a:ext cx="1091901"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r>
                        <a:rPr lang="en-US" altLang="zh-CN" b="1" i="1">
                          <a:latin typeface="Cambria Math"/>
                          <a:ea typeface="Cambria Math"/>
                        </a:rPr>
                        <m:t>𝑳</m:t>
                      </m:r>
                      <m:r>
                        <a:rPr lang="en-US" altLang="zh-CN" b="1" i="1">
                          <a:latin typeface="Cambria Math"/>
                          <a:ea typeface="Cambria Math"/>
                        </a:rPr>
                        <m:t>∝ </m:t>
                      </m:r>
                      <m:f>
                        <m:fPr>
                          <m:ctrlPr>
                            <a:rPr lang="en-US" altLang="zh-CN" b="1" i="1">
                              <a:latin typeface="Cambria Math" panose="02040503050406030204" pitchFamily="18" charset="0"/>
                              <a:ea typeface="Cambria Math"/>
                            </a:rPr>
                          </m:ctrlPr>
                        </m:fPr>
                        <m:num>
                          <m:r>
                            <a:rPr lang="en-US" altLang="zh-CN" b="1" i="1">
                              <a:latin typeface="Cambria Math"/>
                              <a:ea typeface="Cambria Math"/>
                            </a:rPr>
                            <m:t>𝟏</m:t>
                          </m:r>
                        </m:num>
                        <m:den>
                          <m:sSup>
                            <m:sSupPr>
                              <m:ctrlPr>
                                <a:rPr lang="en-US" altLang="zh-CN" b="1" i="1">
                                  <a:latin typeface="Cambria Math" panose="02040503050406030204" pitchFamily="18" charset="0"/>
                                  <a:ea typeface="Cambria Math"/>
                                </a:rPr>
                              </m:ctrlPr>
                            </m:sSupPr>
                            <m:e>
                              <m:r>
                                <a:rPr lang="zh-CN" altLang="en-US" b="1" i="1">
                                  <a:latin typeface="Cambria Math"/>
                                  <a:ea typeface="Cambria Math"/>
                                </a:rPr>
                                <m:t>𝜹</m:t>
                              </m:r>
                            </m:e>
                            <m:sup>
                              <m:r>
                                <a:rPr lang="en-US" altLang="zh-CN" b="1" i="1">
                                  <a:latin typeface="Cambria Math"/>
                                  <a:ea typeface="Cambria Math"/>
                                </a:rPr>
                                <m:t>𝟐</m:t>
                              </m:r>
                            </m:sup>
                          </m:sSup>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240588" y="5119942"/>
                <a:ext cx="1407116" cy="786177"/>
              </a:xfrm>
              <a:prstGeom prst="rect">
                <a:avLst/>
              </a:prstGeom>
              <a:blipFill rotWithShape="1">
                <a:blip r:embed="rId23"/>
                <a:stretch>
                  <a:fillRect/>
                </a:stretch>
              </a:blipFill>
            </p:spPr>
            <p:txBody>
              <a:bodyPr/>
              <a:lstStyle/>
              <a:p>
                <a:r>
                  <a:rPr lang="zh-CN" altLang="en-US">
                    <a:noFill/>
                  </a:rPr>
                  <a:t> </a:t>
                </a:r>
              </a:p>
            </p:txBody>
          </p:sp>
        </mc:Fallback>
      </mc:AlternateContent>
      <p:sp>
        <p:nvSpPr>
          <p:cNvPr id="4" name="左大括号 3"/>
          <p:cNvSpPr/>
          <p:nvPr/>
        </p:nvSpPr>
        <p:spPr bwMode="auto">
          <a:xfrm>
            <a:off x="8404226" y="5513031"/>
            <a:ext cx="238465" cy="1178283"/>
          </a:xfrm>
          <a:prstGeom prst="lef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42822300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1900239" y="136525"/>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3</a:t>
            </a:r>
            <a:r>
              <a:rPr lang="zh-CN" altLang="en-US">
                <a:solidFill>
                  <a:srgbClr val="0000CC"/>
                </a:solidFill>
                <a:latin typeface="华文中宋" pitchFamily="2" charset="-122"/>
              </a:rPr>
              <a:t>、检测</a:t>
            </a:r>
          </a:p>
        </p:txBody>
      </p:sp>
      <p:sp>
        <p:nvSpPr>
          <p:cNvPr id="9" name="标题 1"/>
          <p:cNvSpPr>
            <a:spLocks/>
          </p:cNvSpPr>
          <p:nvPr/>
        </p:nvSpPr>
        <p:spPr bwMode="auto">
          <a:xfrm>
            <a:off x="9263063" y="908051"/>
            <a:ext cx="96996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ea typeface="宋体" pitchFamily="2" charset="-122"/>
              </a:defRPr>
            </a:lvl1pPr>
            <a:lvl2pPr algn="ctr">
              <a:defRPr sz="4400">
                <a:solidFill>
                  <a:schemeClr val="tx2"/>
                </a:solidFill>
                <a:latin typeface="Arial" charset="0"/>
                <a:ea typeface="宋体" pitchFamily="2" charset="-122"/>
              </a:defRPr>
            </a:lvl2pPr>
            <a:lvl3pPr algn="ctr">
              <a:defRPr sz="4400">
                <a:solidFill>
                  <a:schemeClr val="tx2"/>
                </a:solidFill>
                <a:latin typeface="Arial" charset="0"/>
                <a:ea typeface="宋体" pitchFamily="2" charset="-122"/>
              </a:defRPr>
            </a:lvl3pPr>
            <a:lvl4pPr algn="ctr">
              <a:defRPr sz="4400">
                <a:solidFill>
                  <a:schemeClr val="tx2"/>
                </a:solidFill>
                <a:latin typeface="Arial" charset="0"/>
                <a:ea typeface="宋体" pitchFamily="2" charset="-122"/>
              </a:defRPr>
            </a:lvl4pPr>
            <a:lvl5pPr algn="ctr">
              <a:defRPr sz="4400">
                <a:solidFill>
                  <a:schemeClr val="tx2"/>
                </a:solidFill>
                <a:latin typeface="Arial" charset="0"/>
                <a:ea typeface="宋体" pitchFamily="2" charset="-122"/>
              </a:defRPr>
            </a:lvl5pPr>
            <a:lvl6pPr marL="457200" algn="ctr" fontAlgn="base">
              <a:spcBef>
                <a:spcPct val="0"/>
              </a:spcBef>
              <a:spcAft>
                <a:spcPct val="0"/>
              </a:spcAft>
              <a:defRPr sz="4400">
                <a:solidFill>
                  <a:schemeClr val="tx2"/>
                </a:solidFill>
                <a:latin typeface="Arial" charset="0"/>
                <a:ea typeface="宋体" pitchFamily="2" charset="-122"/>
              </a:defRPr>
            </a:lvl6pPr>
            <a:lvl7pPr marL="914400" algn="ctr" fontAlgn="base">
              <a:spcBef>
                <a:spcPct val="0"/>
              </a:spcBef>
              <a:spcAft>
                <a:spcPct val="0"/>
              </a:spcAft>
              <a:defRPr sz="4400">
                <a:solidFill>
                  <a:schemeClr val="tx2"/>
                </a:solidFill>
                <a:latin typeface="Arial" charset="0"/>
                <a:ea typeface="宋体" pitchFamily="2" charset="-122"/>
              </a:defRPr>
            </a:lvl7pPr>
            <a:lvl8pPr marL="1371600" algn="ctr" fontAlgn="base">
              <a:spcBef>
                <a:spcPct val="0"/>
              </a:spcBef>
              <a:spcAft>
                <a:spcPct val="0"/>
              </a:spcAft>
              <a:defRPr sz="4400">
                <a:solidFill>
                  <a:schemeClr val="tx2"/>
                </a:solidFill>
                <a:latin typeface="Arial" charset="0"/>
                <a:ea typeface="宋体" pitchFamily="2" charset="-122"/>
              </a:defRPr>
            </a:lvl8pPr>
            <a:lvl9pPr marL="1828800" algn="ctr" fontAlgn="base">
              <a:spcBef>
                <a:spcPct val="0"/>
              </a:spcBef>
              <a:spcAft>
                <a:spcPct val="0"/>
              </a:spcAft>
              <a:defRPr sz="4400">
                <a:solidFill>
                  <a:schemeClr val="tx2"/>
                </a:solidFill>
                <a:latin typeface="Arial" charset="0"/>
                <a:ea typeface="宋体" pitchFamily="2" charset="-122"/>
              </a:defRPr>
            </a:lvl9pPr>
          </a:lstStyle>
          <a:p>
            <a:pPr algn="l"/>
            <a:br>
              <a:rPr lang="en-US" altLang="zh-CN" sz="2300">
                <a:latin typeface="宋体" pitchFamily="2" charset="-122"/>
              </a:rPr>
            </a:br>
            <a:endParaRPr lang="en-US" altLang="zh-CN" sz="2500">
              <a:latin typeface="宋体" pitchFamily="2" charset="-122"/>
            </a:endParaRPr>
          </a:p>
        </p:txBody>
      </p:sp>
      <p:sp>
        <p:nvSpPr>
          <p:cNvPr id="28678" name="Line 6"/>
          <p:cNvSpPr>
            <a:spLocks noChangeShapeType="1"/>
          </p:cNvSpPr>
          <p:nvPr/>
        </p:nvSpPr>
        <p:spPr bwMode="auto">
          <a:xfrm>
            <a:off x="7535864" y="1412875"/>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9" name="Line 7"/>
          <p:cNvSpPr>
            <a:spLocks noChangeShapeType="1"/>
          </p:cNvSpPr>
          <p:nvPr/>
        </p:nvSpPr>
        <p:spPr bwMode="auto">
          <a:xfrm>
            <a:off x="7823200" y="1700213"/>
            <a:ext cx="1873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0" name="Line 8"/>
          <p:cNvSpPr>
            <a:spLocks noChangeShapeType="1"/>
          </p:cNvSpPr>
          <p:nvPr/>
        </p:nvSpPr>
        <p:spPr bwMode="auto">
          <a:xfrm>
            <a:off x="7535863" y="1412876"/>
            <a:ext cx="0" cy="1222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1" name="Line 9"/>
          <p:cNvSpPr>
            <a:spLocks noChangeShapeType="1"/>
          </p:cNvSpPr>
          <p:nvPr/>
        </p:nvSpPr>
        <p:spPr bwMode="auto">
          <a:xfrm>
            <a:off x="7823200" y="1700214"/>
            <a:ext cx="1588"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2" name="Line 10"/>
          <p:cNvSpPr>
            <a:spLocks noChangeShapeType="1"/>
          </p:cNvSpPr>
          <p:nvPr/>
        </p:nvSpPr>
        <p:spPr bwMode="auto">
          <a:xfrm>
            <a:off x="9983788" y="1412876"/>
            <a:ext cx="0" cy="1222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3" name="Line 11"/>
          <p:cNvSpPr>
            <a:spLocks noChangeShapeType="1"/>
          </p:cNvSpPr>
          <p:nvPr/>
        </p:nvSpPr>
        <p:spPr bwMode="auto">
          <a:xfrm>
            <a:off x="9696450" y="1700214"/>
            <a:ext cx="0"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4" name="Line 12"/>
          <p:cNvSpPr>
            <a:spLocks noChangeShapeType="1"/>
          </p:cNvSpPr>
          <p:nvPr/>
        </p:nvSpPr>
        <p:spPr bwMode="auto">
          <a:xfrm>
            <a:off x="7535864" y="263525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5" name="Line 13"/>
          <p:cNvSpPr>
            <a:spLocks noChangeShapeType="1"/>
          </p:cNvSpPr>
          <p:nvPr/>
        </p:nvSpPr>
        <p:spPr bwMode="auto">
          <a:xfrm>
            <a:off x="9696450" y="2635250"/>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6" name="Rectangle 14"/>
          <p:cNvSpPr>
            <a:spLocks noChangeArrowheads="1"/>
          </p:cNvSpPr>
          <p:nvPr/>
        </p:nvSpPr>
        <p:spPr bwMode="auto">
          <a:xfrm>
            <a:off x="7535864" y="2851150"/>
            <a:ext cx="2447925" cy="2873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Rectangle 15"/>
          <p:cNvSpPr>
            <a:spLocks noChangeArrowheads="1"/>
          </p:cNvSpPr>
          <p:nvPr/>
        </p:nvSpPr>
        <p:spPr bwMode="auto">
          <a:xfrm>
            <a:off x="7680325" y="1555751"/>
            <a:ext cx="2160588" cy="1439863"/>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8" name="Freeform 16"/>
          <p:cNvSpPr>
            <a:spLocks/>
          </p:cNvSpPr>
          <p:nvPr/>
        </p:nvSpPr>
        <p:spPr bwMode="auto">
          <a:xfrm>
            <a:off x="7967664" y="1412876"/>
            <a:ext cx="1512887" cy="360363"/>
          </a:xfrm>
          <a:custGeom>
            <a:avLst/>
            <a:gdLst>
              <a:gd name="T0" fmla="*/ 7 w 2191"/>
              <a:gd name="T1" fmla="*/ 0 h 363"/>
              <a:gd name="T2" fmla="*/ 7 w 2191"/>
              <a:gd name="T3" fmla="*/ 90 h 363"/>
              <a:gd name="T4" fmla="*/ 52 w 2191"/>
              <a:gd name="T5" fmla="*/ 272 h 363"/>
              <a:gd name="T6" fmla="*/ 188 w 2191"/>
              <a:gd name="T7" fmla="*/ 363 h 363"/>
              <a:gd name="T8" fmla="*/ 324 w 2191"/>
              <a:gd name="T9" fmla="*/ 272 h 363"/>
              <a:gd name="T10" fmla="*/ 369 w 2191"/>
              <a:gd name="T11" fmla="*/ 181 h 363"/>
              <a:gd name="T12" fmla="*/ 369 w 2191"/>
              <a:gd name="T13" fmla="*/ 90 h 363"/>
              <a:gd name="T14" fmla="*/ 369 w 2191"/>
              <a:gd name="T15" fmla="*/ 181 h 363"/>
              <a:gd name="T16" fmla="*/ 415 w 2191"/>
              <a:gd name="T17" fmla="*/ 272 h 363"/>
              <a:gd name="T18" fmla="*/ 551 w 2191"/>
              <a:gd name="T19" fmla="*/ 363 h 363"/>
              <a:gd name="T20" fmla="*/ 687 w 2191"/>
              <a:gd name="T21" fmla="*/ 272 h 363"/>
              <a:gd name="T22" fmla="*/ 732 w 2191"/>
              <a:gd name="T23" fmla="*/ 181 h 363"/>
              <a:gd name="T24" fmla="*/ 732 w 2191"/>
              <a:gd name="T25" fmla="*/ 90 h 363"/>
              <a:gd name="T26" fmla="*/ 732 w 2191"/>
              <a:gd name="T27" fmla="*/ 181 h 363"/>
              <a:gd name="T28" fmla="*/ 778 w 2191"/>
              <a:gd name="T29" fmla="*/ 272 h 363"/>
              <a:gd name="T30" fmla="*/ 914 w 2191"/>
              <a:gd name="T31" fmla="*/ 363 h 363"/>
              <a:gd name="T32" fmla="*/ 1050 w 2191"/>
              <a:gd name="T33" fmla="*/ 272 h 363"/>
              <a:gd name="T34" fmla="*/ 1095 w 2191"/>
              <a:gd name="T35" fmla="*/ 181 h 363"/>
              <a:gd name="T36" fmla="*/ 1095 w 2191"/>
              <a:gd name="T37" fmla="*/ 90 h 363"/>
              <a:gd name="T38" fmla="*/ 1095 w 2191"/>
              <a:gd name="T39" fmla="*/ 181 h 363"/>
              <a:gd name="T40" fmla="*/ 1141 w 2191"/>
              <a:gd name="T41" fmla="*/ 272 h 363"/>
              <a:gd name="T42" fmla="*/ 1277 w 2191"/>
              <a:gd name="T43" fmla="*/ 363 h 363"/>
              <a:gd name="T44" fmla="*/ 1413 w 2191"/>
              <a:gd name="T45" fmla="*/ 272 h 363"/>
              <a:gd name="T46" fmla="*/ 1458 w 2191"/>
              <a:gd name="T47" fmla="*/ 181 h 363"/>
              <a:gd name="T48" fmla="*/ 1458 w 2191"/>
              <a:gd name="T49" fmla="*/ 90 h 363"/>
              <a:gd name="T50" fmla="*/ 1458 w 2191"/>
              <a:gd name="T51" fmla="*/ 181 h 363"/>
              <a:gd name="T52" fmla="*/ 1503 w 2191"/>
              <a:gd name="T53" fmla="*/ 272 h 363"/>
              <a:gd name="T54" fmla="*/ 1640 w 2191"/>
              <a:gd name="T55" fmla="*/ 363 h 363"/>
              <a:gd name="T56" fmla="*/ 1776 w 2191"/>
              <a:gd name="T57" fmla="*/ 272 h 363"/>
              <a:gd name="T58" fmla="*/ 1821 w 2191"/>
              <a:gd name="T59" fmla="*/ 181 h 363"/>
              <a:gd name="T60" fmla="*/ 1821 w 2191"/>
              <a:gd name="T61" fmla="*/ 90 h 363"/>
              <a:gd name="T62" fmla="*/ 1821 w 2191"/>
              <a:gd name="T63" fmla="*/ 181 h 363"/>
              <a:gd name="T64" fmla="*/ 1866 w 2191"/>
              <a:gd name="T65" fmla="*/ 272 h 363"/>
              <a:gd name="T66" fmla="*/ 2002 w 2191"/>
              <a:gd name="T67" fmla="*/ 363 h 363"/>
              <a:gd name="T68" fmla="*/ 2139 w 2191"/>
              <a:gd name="T69" fmla="*/ 272 h 363"/>
              <a:gd name="T70" fmla="*/ 2184 w 2191"/>
              <a:gd name="T71" fmla="*/ 181 h 363"/>
              <a:gd name="T72" fmla="*/ 2184 w 2191"/>
              <a:gd name="T73" fmla="*/ 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1" h="363">
                <a:moveTo>
                  <a:pt x="7" y="0"/>
                </a:moveTo>
                <a:cubicBezTo>
                  <a:pt x="3" y="22"/>
                  <a:pt x="0" y="45"/>
                  <a:pt x="7" y="90"/>
                </a:cubicBezTo>
                <a:cubicBezTo>
                  <a:pt x="14" y="135"/>
                  <a:pt x="22" y="227"/>
                  <a:pt x="52" y="272"/>
                </a:cubicBezTo>
                <a:cubicBezTo>
                  <a:pt x="82" y="317"/>
                  <a:pt x="143" y="363"/>
                  <a:pt x="188" y="363"/>
                </a:cubicBezTo>
                <a:cubicBezTo>
                  <a:pt x="233" y="363"/>
                  <a:pt x="294" y="302"/>
                  <a:pt x="324" y="272"/>
                </a:cubicBezTo>
                <a:cubicBezTo>
                  <a:pt x="354" y="242"/>
                  <a:pt x="362" y="211"/>
                  <a:pt x="369" y="181"/>
                </a:cubicBezTo>
                <a:cubicBezTo>
                  <a:pt x="376" y="151"/>
                  <a:pt x="369" y="90"/>
                  <a:pt x="369" y="90"/>
                </a:cubicBezTo>
                <a:cubicBezTo>
                  <a:pt x="369" y="90"/>
                  <a:pt x="361" y="151"/>
                  <a:pt x="369" y="181"/>
                </a:cubicBezTo>
                <a:cubicBezTo>
                  <a:pt x="377" y="211"/>
                  <a:pt x="385" y="242"/>
                  <a:pt x="415" y="272"/>
                </a:cubicBezTo>
                <a:cubicBezTo>
                  <a:pt x="445" y="302"/>
                  <a:pt x="506" y="363"/>
                  <a:pt x="551" y="363"/>
                </a:cubicBezTo>
                <a:cubicBezTo>
                  <a:pt x="596" y="363"/>
                  <a:pt x="657" y="302"/>
                  <a:pt x="687" y="272"/>
                </a:cubicBezTo>
                <a:cubicBezTo>
                  <a:pt x="717" y="242"/>
                  <a:pt x="725" y="211"/>
                  <a:pt x="732" y="181"/>
                </a:cubicBezTo>
                <a:cubicBezTo>
                  <a:pt x="739" y="151"/>
                  <a:pt x="732" y="90"/>
                  <a:pt x="732" y="90"/>
                </a:cubicBezTo>
                <a:cubicBezTo>
                  <a:pt x="732" y="90"/>
                  <a:pt x="724" y="151"/>
                  <a:pt x="732" y="181"/>
                </a:cubicBezTo>
                <a:cubicBezTo>
                  <a:pt x="740" y="211"/>
                  <a:pt x="748" y="242"/>
                  <a:pt x="778" y="272"/>
                </a:cubicBezTo>
                <a:cubicBezTo>
                  <a:pt x="808" y="302"/>
                  <a:pt x="869" y="363"/>
                  <a:pt x="914" y="363"/>
                </a:cubicBezTo>
                <a:cubicBezTo>
                  <a:pt x="959" y="363"/>
                  <a:pt x="1020" y="302"/>
                  <a:pt x="1050" y="272"/>
                </a:cubicBezTo>
                <a:cubicBezTo>
                  <a:pt x="1080" y="242"/>
                  <a:pt x="1088" y="211"/>
                  <a:pt x="1095" y="181"/>
                </a:cubicBezTo>
                <a:cubicBezTo>
                  <a:pt x="1102" y="151"/>
                  <a:pt x="1095" y="90"/>
                  <a:pt x="1095" y="90"/>
                </a:cubicBezTo>
                <a:cubicBezTo>
                  <a:pt x="1095" y="90"/>
                  <a:pt x="1087" y="151"/>
                  <a:pt x="1095" y="181"/>
                </a:cubicBezTo>
                <a:cubicBezTo>
                  <a:pt x="1103" y="211"/>
                  <a:pt x="1111" y="242"/>
                  <a:pt x="1141" y="272"/>
                </a:cubicBezTo>
                <a:cubicBezTo>
                  <a:pt x="1171" y="302"/>
                  <a:pt x="1232" y="363"/>
                  <a:pt x="1277" y="363"/>
                </a:cubicBezTo>
                <a:cubicBezTo>
                  <a:pt x="1322" y="363"/>
                  <a:pt x="1383" y="302"/>
                  <a:pt x="1413" y="272"/>
                </a:cubicBezTo>
                <a:cubicBezTo>
                  <a:pt x="1443" y="242"/>
                  <a:pt x="1451" y="211"/>
                  <a:pt x="1458" y="181"/>
                </a:cubicBezTo>
                <a:cubicBezTo>
                  <a:pt x="1465" y="151"/>
                  <a:pt x="1458" y="90"/>
                  <a:pt x="1458" y="90"/>
                </a:cubicBezTo>
                <a:cubicBezTo>
                  <a:pt x="1458" y="90"/>
                  <a:pt x="1451" y="151"/>
                  <a:pt x="1458" y="181"/>
                </a:cubicBezTo>
                <a:cubicBezTo>
                  <a:pt x="1465" y="211"/>
                  <a:pt x="1473" y="242"/>
                  <a:pt x="1503" y="272"/>
                </a:cubicBezTo>
                <a:cubicBezTo>
                  <a:pt x="1533" y="302"/>
                  <a:pt x="1595" y="363"/>
                  <a:pt x="1640" y="363"/>
                </a:cubicBezTo>
                <a:cubicBezTo>
                  <a:pt x="1685" y="363"/>
                  <a:pt x="1746" y="302"/>
                  <a:pt x="1776" y="272"/>
                </a:cubicBezTo>
                <a:cubicBezTo>
                  <a:pt x="1806" y="242"/>
                  <a:pt x="1814" y="211"/>
                  <a:pt x="1821" y="181"/>
                </a:cubicBezTo>
                <a:cubicBezTo>
                  <a:pt x="1828" y="151"/>
                  <a:pt x="1821" y="90"/>
                  <a:pt x="1821" y="90"/>
                </a:cubicBezTo>
                <a:cubicBezTo>
                  <a:pt x="1821" y="90"/>
                  <a:pt x="1814" y="151"/>
                  <a:pt x="1821" y="181"/>
                </a:cubicBezTo>
                <a:cubicBezTo>
                  <a:pt x="1828" y="211"/>
                  <a:pt x="1836" y="242"/>
                  <a:pt x="1866" y="272"/>
                </a:cubicBezTo>
                <a:cubicBezTo>
                  <a:pt x="1896" y="302"/>
                  <a:pt x="1957" y="363"/>
                  <a:pt x="2002" y="363"/>
                </a:cubicBezTo>
                <a:cubicBezTo>
                  <a:pt x="2047" y="363"/>
                  <a:pt x="2109" y="302"/>
                  <a:pt x="2139" y="272"/>
                </a:cubicBezTo>
                <a:cubicBezTo>
                  <a:pt x="2169" y="242"/>
                  <a:pt x="2177" y="211"/>
                  <a:pt x="2184" y="181"/>
                </a:cubicBezTo>
                <a:cubicBezTo>
                  <a:pt x="2191" y="151"/>
                  <a:pt x="2187" y="120"/>
                  <a:pt x="2184" y="9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9" name="Line 17"/>
          <p:cNvSpPr>
            <a:spLocks noChangeShapeType="1"/>
          </p:cNvSpPr>
          <p:nvPr/>
        </p:nvSpPr>
        <p:spPr bwMode="auto">
          <a:xfrm flipV="1">
            <a:off x="7967663" y="187325"/>
            <a:ext cx="0" cy="12969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0" name="Line 18"/>
          <p:cNvSpPr>
            <a:spLocks noChangeShapeType="1"/>
          </p:cNvSpPr>
          <p:nvPr/>
        </p:nvSpPr>
        <p:spPr bwMode="auto">
          <a:xfrm flipV="1">
            <a:off x="9480550" y="9096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2" name="Rectangle 20"/>
          <p:cNvSpPr>
            <a:spLocks noChangeArrowheads="1"/>
          </p:cNvSpPr>
          <p:nvPr/>
        </p:nvSpPr>
        <p:spPr bwMode="auto">
          <a:xfrm>
            <a:off x="8616950" y="3140075"/>
            <a:ext cx="287338" cy="4318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1"/>
          <p:cNvSpPr>
            <a:spLocks noChangeShapeType="1"/>
          </p:cNvSpPr>
          <p:nvPr/>
        </p:nvSpPr>
        <p:spPr bwMode="auto">
          <a:xfrm>
            <a:off x="9048750" y="3211513"/>
            <a:ext cx="0" cy="36036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4" name="Line 22"/>
          <p:cNvSpPr>
            <a:spLocks noChangeShapeType="1"/>
          </p:cNvSpPr>
          <p:nvPr/>
        </p:nvSpPr>
        <p:spPr bwMode="auto">
          <a:xfrm>
            <a:off x="9551988" y="981075"/>
            <a:ext cx="0" cy="2873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6" name="Text Box 24"/>
          <p:cNvSpPr txBox="1">
            <a:spLocks noChangeArrowheads="1"/>
          </p:cNvSpPr>
          <p:nvPr/>
        </p:nvSpPr>
        <p:spPr bwMode="auto">
          <a:xfrm>
            <a:off x="8307388" y="1000126"/>
            <a:ext cx="1039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线圈</a:t>
            </a:r>
            <a:r>
              <a:rPr lang="en-US" altLang="zh-CN">
                <a:latin typeface="华文中宋" pitchFamily="2" charset="-122"/>
              </a:rPr>
              <a:t>N</a:t>
            </a:r>
            <a:r>
              <a:rPr lang="zh-CN" altLang="en-US">
                <a:latin typeface="华文中宋" pitchFamily="2" charset="-122"/>
              </a:rPr>
              <a:t>匝</a:t>
            </a:r>
          </a:p>
        </p:txBody>
      </p:sp>
      <p:sp>
        <p:nvSpPr>
          <p:cNvPr id="28700" name="Oval 28"/>
          <p:cNvSpPr>
            <a:spLocks noChangeArrowheads="1"/>
          </p:cNvSpPr>
          <p:nvPr/>
        </p:nvSpPr>
        <p:spPr bwMode="auto">
          <a:xfrm>
            <a:off x="9264650" y="476250"/>
            <a:ext cx="431800" cy="431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A</a:t>
            </a:r>
          </a:p>
        </p:txBody>
      </p:sp>
      <p:sp>
        <p:nvSpPr>
          <p:cNvPr id="28701" name="Line 29"/>
          <p:cNvSpPr>
            <a:spLocks noChangeShapeType="1"/>
          </p:cNvSpPr>
          <p:nvPr/>
        </p:nvSpPr>
        <p:spPr bwMode="auto">
          <a:xfrm flipV="1">
            <a:off x="9480550" y="11588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4" name="Text Box 32"/>
          <p:cNvSpPr txBox="1">
            <a:spLocks noChangeArrowheads="1"/>
          </p:cNvSpPr>
          <p:nvPr/>
        </p:nvSpPr>
        <p:spPr bwMode="auto">
          <a:xfrm>
            <a:off x="9625014" y="403225"/>
            <a:ext cx="4524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ea typeface="宋体" pitchFamily="2" charset="-122"/>
              </a:rPr>
              <a:t>~</a:t>
            </a:r>
          </a:p>
        </p:txBody>
      </p:sp>
      <p:sp>
        <p:nvSpPr>
          <p:cNvPr id="28705" name="Text Box 33"/>
          <p:cNvSpPr txBox="1">
            <a:spLocks noChangeArrowheads="1"/>
          </p:cNvSpPr>
          <p:nvPr/>
        </p:nvSpPr>
        <p:spPr bwMode="auto">
          <a:xfrm>
            <a:off x="8472488" y="549276"/>
            <a:ext cx="4475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ea typeface="宋体" pitchFamily="2" charset="-122"/>
              </a:rPr>
              <a:t>U</a:t>
            </a:r>
          </a:p>
        </p:txBody>
      </p:sp>
      <p:sp>
        <p:nvSpPr>
          <p:cNvPr id="28706" name="Line 34"/>
          <p:cNvSpPr>
            <a:spLocks noChangeShapeType="1"/>
          </p:cNvSpPr>
          <p:nvPr/>
        </p:nvSpPr>
        <p:spPr bwMode="auto">
          <a:xfrm>
            <a:off x="8975726" y="187325"/>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7" name="Line 35"/>
          <p:cNvSpPr>
            <a:spLocks noChangeShapeType="1"/>
          </p:cNvSpPr>
          <p:nvPr/>
        </p:nvSpPr>
        <p:spPr bwMode="auto">
          <a:xfrm flipH="1">
            <a:off x="8112126" y="187325"/>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8" name="Text Box 36"/>
          <p:cNvSpPr txBox="1">
            <a:spLocks noChangeArrowheads="1"/>
          </p:cNvSpPr>
          <p:nvPr/>
        </p:nvSpPr>
        <p:spPr bwMode="auto">
          <a:xfrm>
            <a:off x="2259013" y="857250"/>
            <a:ext cx="3608680"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0000CC"/>
                </a:solidFill>
                <a:latin typeface="华文中宋" pitchFamily="2" charset="-122"/>
              </a:rPr>
              <a:t>1</a:t>
            </a:r>
            <a:r>
              <a:rPr lang="zh-CN" altLang="en-US" dirty="0">
                <a:solidFill>
                  <a:srgbClr val="0000CC"/>
                </a:solidFill>
                <a:latin typeface="华文中宋" pitchFamily="2" charset="-122"/>
              </a:rPr>
              <a:t>、测量交流电流变化</a:t>
            </a:r>
            <a:r>
              <a:rPr lang="zh-CN" altLang="en-US" dirty="0">
                <a:ea typeface="宋体" pitchFamily="2" charset="-122"/>
              </a:rPr>
              <a:t> </a:t>
            </a:r>
          </a:p>
          <a:p>
            <a:r>
              <a:rPr lang="zh-CN" altLang="en-US" sz="2000" dirty="0"/>
              <a:t>        </a:t>
            </a:r>
            <a:r>
              <a:rPr lang="zh-CN" altLang="en-US" dirty="0"/>
              <a:t>传感线圈与交流电流表串联</a:t>
            </a:r>
          </a:p>
          <a:p>
            <a:r>
              <a:rPr lang="zh-CN" altLang="en-US" dirty="0"/>
              <a:t>        交流电源电压、频率固定</a:t>
            </a:r>
          </a:p>
          <a:p>
            <a:r>
              <a:rPr lang="zh-CN" altLang="en-US" dirty="0"/>
              <a:t>        电感变化引起电路中电流变化</a:t>
            </a:r>
          </a:p>
        </p:txBody>
      </p:sp>
      <p:sp>
        <p:nvSpPr>
          <p:cNvPr id="28709" name="Text Box 37"/>
          <p:cNvSpPr txBox="1">
            <a:spLocks noChangeArrowheads="1"/>
          </p:cNvSpPr>
          <p:nvPr/>
        </p:nvSpPr>
        <p:spPr bwMode="auto">
          <a:xfrm>
            <a:off x="2424113" y="4221163"/>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）电桥检测</a:t>
            </a:r>
          </a:p>
        </p:txBody>
      </p:sp>
      <p:graphicFrame>
        <p:nvGraphicFramePr>
          <p:cNvPr id="28710" name="Object 38"/>
          <p:cNvGraphicFramePr>
            <a:graphicFrameLocks noChangeAspect="1"/>
          </p:cNvGraphicFramePr>
          <p:nvPr/>
        </p:nvGraphicFramePr>
        <p:xfrm>
          <a:off x="8904288" y="3789363"/>
          <a:ext cx="360362" cy="431800"/>
        </p:xfrm>
        <a:graphic>
          <a:graphicData uri="http://schemas.openxmlformats.org/presentationml/2006/ole">
            <mc:AlternateContent xmlns:mc="http://schemas.openxmlformats.org/markup-compatibility/2006">
              <mc:Choice xmlns:v="urn:schemas-microsoft-com:vml" Requires="v">
                <p:oleObj spid="_x0000_s151554" name="Equation" r:id="rId3" imgW="190440" imgH="228600" progId="Equation.DSMT4">
                  <p:embed/>
                </p:oleObj>
              </mc:Choice>
              <mc:Fallback>
                <p:oleObj name="Equation" r:id="rId3" imgW="1904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288" y="3789363"/>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1" name="Object 39"/>
          <p:cNvGraphicFramePr>
            <a:graphicFrameLocks noChangeAspect="1"/>
          </p:cNvGraphicFramePr>
          <p:nvPr/>
        </p:nvGraphicFramePr>
        <p:xfrm>
          <a:off x="7608888" y="3644900"/>
          <a:ext cx="336550" cy="431800"/>
        </p:xfrm>
        <a:graphic>
          <a:graphicData uri="http://schemas.openxmlformats.org/presentationml/2006/ole">
            <mc:AlternateContent xmlns:mc="http://schemas.openxmlformats.org/markup-compatibility/2006">
              <mc:Choice xmlns:v="urn:schemas-microsoft-com:vml" Requires="v">
                <p:oleObj spid="_x0000_s151555" name="Equation" r:id="rId5" imgW="177480" imgH="228600" progId="Equation.DSMT4">
                  <p:embed/>
                </p:oleObj>
              </mc:Choice>
              <mc:Fallback>
                <p:oleObj name="Equation" r:id="rId5" imgW="1774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8888" y="3644900"/>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2" name="Object 40"/>
          <p:cNvGraphicFramePr>
            <a:graphicFrameLocks noChangeAspect="1"/>
          </p:cNvGraphicFramePr>
          <p:nvPr/>
        </p:nvGraphicFramePr>
        <p:xfrm>
          <a:off x="7464426" y="5013325"/>
          <a:ext cx="360363" cy="431800"/>
        </p:xfrm>
        <a:graphic>
          <a:graphicData uri="http://schemas.openxmlformats.org/presentationml/2006/ole">
            <mc:AlternateContent xmlns:mc="http://schemas.openxmlformats.org/markup-compatibility/2006">
              <mc:Choice xmlns:v="urn:schemas-microsoft-com:vml" Requires="v">
                <p:oleObj spid="_x0000_s151556" name="Equation" r:id="rId7" imgW="190440" imgH="228600" progId="Equation.DSMT4">
                  <p:embed/>
                </p:oleObj>
              </mc:Choice>
              <mc:Fallback>
                <p:oleObj name="Equation" r:id="rId7" imgW="19044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426" y="5013325"/>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3" name="Object 41"/>
          <p:cNvGraphicFramePr>
            <a:graphicFrameLocks noChangeAspect="1"/>
          </p:cNvGraphicFramePr>
          <p:nvPr/>
        </p:nvGraphicFramePr>
        <p:xfrm>
          <a:off x="8347076" y="4725989"/>
          <a:ext cx="322263" cy="384175"/>
        </p:xfrm>
        <a:graphic>
          <a:graphicData uri="http://schemas.openxmlformats.org/presentationml/2006/ole">
            <mc:AlternateContent xmlns:mc="http://schemas.openxmlformats.org/markup-compatibility/2006">
              <mc:Choice xmlns:v="urn:schemas-microsoft-com:vml" Requires="v">
                <p:oleObj spid="_x0000_s151557" name="Equation" r:id="rId9" imgW="190440" imgH="228600" progId="Equation.DSMT4">
                  <p:embed/>
                </p:oleObj>
              </mc:Choice>
              <mc:Fallback>
                <p:oleObj name="Equation" r:id="rId9" imgW="1904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7076" y="4725989"/>
                        <a:ext cx="32226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14" name="Line 42"/>
          <p:cNvSpPr>
            <a:spLocks noChangeShapeType="1"/>
          </p:cNvSpPr>
          <p:nvPr/>
        </p:nvSpPr>
        <p:spPr bwMode="auto">
          <a:xfrm flipV="1">
            <a:off x="7969250" y="3789364"/>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7" name="Freeform 45"/>
          <p:cNvSpPr>
            <a:spLocks/>
          </p:cNvSpPr>
          <p:nvPr/>
        </p:nvSpPr>
        <p:spPr bwMode="auto">
          <a:xfrm rot="-2333910">
            <a:off x="7751764" y="4005263"/>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8" name="Line 46"/>
          <p:cNvSpPr>
            <a:spLocks noChangeShapeType="1"/>
          </p:cNvSpPr>
          <p:nvPr/>
        </p:nvSpPr>
        <p:spPr bwMode="auto">
          <a:xfrm>
            <a:off x="7464426" y="4510089"/>
            <a:ext cx="288925"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9" name="Line 47"/>
          <p:cNvSpPr>
            <a:spLocks noChangeShapeType="1"/>
          </p:cNvSpPr>
          <p:nvPr/>
        </p:nvSpPr>
        <p:spPr bwMode="auto">
          <a:xfrm flipV="1">
            <a:off x="8112126" y="3717925"/>
            <a:ext cx="360363"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0" name="Line 48"/>
          <p:cNvSpPr>
            <a:spLocks noChangeShapeType="1"/>
          </p:cNvSpPr>
          <p:nvPr/>
        </p:nvSpPr>
        <p:spPr bwMode="auto">
          <a:xfrm>
            <a:off x="8472488" y="3717926"/>
            <a:ext cx="792162" cy="1008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1" name="Line 49"/>
          <p:cNvSpPr>
            <a:spLocks noChangeShapeType="1"/>
          </p:cNvSpPr>
          <p:nvPr/>
        </p:nvSpPr>
        <p:spPr bwMode="auto">
          <a:xfrm flipH="1">
            <a:off x="8256588" y="4725988"/>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2" name="Line 50"/>
          <p:cNvSpPr>
            <a:spLocks noChangeShapeType="1"/>
          </p:cNvSpPr>
          <p:nvPr/>
        </p:nvSpPr>
        <p:spPr bwMode="auto">
          <a:xfrm flipV="1">
            <a:off x="7464426" y="4221164"/>
            <a:ext cx="360363"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3" name="Line 51"/>
          <p:cNvSpPr>
            <a:spLocks noChangeShapeType="1"/>
          </p:cNvSpPr>
          <p:nvPr/>
        </p:nvSpPr>
        <p:spPr bwMode="auto">
          <a:xfrm flipH="1" flipV="1">
            <a:off x="7896226" y="5084764"/>
            <a:ext cx="360363" cy="433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4" name="Rectangle 52"/>
          <p:cNvSpPr>
            <a:spLocks noChangeArrowheads="1"/>
          </p:cNvSpPr>
          <p:nvPr/>
        </p:nvSpPr>
        <p:spPr bwMode="auto">
          <a:xfrm rot="-2321267">
            <a:off x="8688388" y="3933825"/>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5" name="Rectangle 53"/>
          <p:cNvSpPr>
            <a:spLocks noChangeArrowheads="1"/>
          </p:cNvSpPr>
          <p:nvPr/>
        </p:nvSpPr>
        <p:spPr bwMode="auto">
          <a:xfrm rot="3078733">
            <a:off x="8650288" y="4906963"/>
            <a:ext cx="219075"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6" name="Line 54"/>
          <p:cNvSpPr>
            <a:spLocks noChangeShapeType="1"/>
          </p:cNvSpPr>
          <p:nvPr/>
        </p:nvSpPr>
        <p:spPr bwMode="auto">
          <a:xfrm>
            <a:off x="7464425" y="4510089"/>
            <a:ext cx="0" cy="1582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7" name="Line 55"/>
          <p:cNvSpPr>
            <a:spLocks noChangeShapeType="1"/>
          </p:cNvSpPr>
          <p:nvPr/>
        </p:nvSpPr>
        <p:spPr bwMode="auto">
          <a:xfrm>
            <a:off x="9264650" y="4725988"/>
            <a:ext cx="0" cy="143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8" name="Line 56"/>
          <p:cNvSpPr>
            <a:spLocks noChangeShapeType="1"/>
          </p:cNvSpPr>
          <p:nvPr/>
        </p:nvSpPr>
        <p:spPr bwMode="auto">
          <a:xfrm>
            <a:off x="8472488" y="3717925"/>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9" name="Line 57"/>
          <p:cNvSpPr>
            <a:spLocks noChangeShapeType="1"/>
          </p:cNvSpPr>
          <p:nvPr/>
        </p:nvSpPr>
        <p:spPr bwMode="auto">
          <a:xfrm>
            <a:off x="8256589" y="5518150"/>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8730" name="Object 58"/>
          <p:cNvGraphicFramePr>
            <a:graphicFrameLocks noChangeAspect="1"/>
          </p:cNvGraphicFramePr>
          <p:nvPr/>
        </p:nvGraphicFramePr>
        <p:xfrm>
          <a:off x="9912351" y="4221163"/>
          <a:ext cx="398463" cy="487362"/>
        </p:xfrm>
        <a:graphic>
          <a:graphicData uri="http://schemas.openxmlformats.org/presentationml/2006/ole">
            <mc:AlternateContent xmlns:mc="http://schemas.openxmlformats.org/markup-compatibility/2006">
              <mc:Choice xmlns:v="urn:schemas-microsoft-com:vml" Requires="v">
                <p:oleObj spid="_x0000_s151558" name="Equation" r:id="rId11" imgW="228600" imgH="279360" progId="Equation.DSMT4">
                  <p:embed/>
                </p:oleObj>
              </mc:Choice>
              <mc:Fallback>
                <p:oleObj name="Equation" r:id="rId11" imgW="22860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12351" y="4221163"/>
                        <a:ext cx="3984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31" name="Object 59"/>
          <p:cNvGraphicFramePr>
            <a:graphicFrameLocks noChangeAspect="1"/>
          </p:cNvGraphicFramePr>
          <p:nvPr/>
        </p:nvGraphicFramePr>
        <p:xfrm>
          <a:off x="8183564" y="5661025"/>
          <a:ext cx="433387" cy="433388"/>
        </p:xfrm>
        <a:graphic>
          <a:graphicData uri="http://schemas.openxmlformats.org/presentationml/2006/ole">
            <mc:AlternateContent xmlns:mc="http://schemas.openxmlformats.org/markup-compatibility/2006">
              <mc:Choice xmlns:v="urn:schemas-microsoft-com:vml" Requires="v">
                <p:oleObj spid="_x0000_s151559" name="Equation" r:id="rId13" imgW="279360" imgH="279360" progId="Equation.DSMT4">
                  <p:embed/>
                </p:oleObj>
              </mc:Choice>
              <mc:Fallback>
                <p:oleObj name="Equation" r:id="rId13" imgW="279360" imgH="2793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3564" y="5661025"/>
                        <a:ext cx="433387"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32" name="Rectangle 60"/>
          <p:cNvSpPr>
            <a:spLocks noChangeArrowheads="1"/>
          </p:cNvSpPr>
          <p:nvPr/>
        </p:nvSpPr>
        <p:spPr bwMode="auto">
          <a:xfrm rot="-2321267">
            <a:off x="7751763" y="4797425"/>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3" name="Text Box 61"/>
          <p:cNvSpPr txBox="1">
            <a:spLocks noChangeArrowheads="1"/>
          </p:cNvSpPr>
          <p:nvPr/>
        </p:nvSpPr>
        <p:spPr bwMode="auto">
          <a:xfrm>
            <a:off x="2424114" y="4797425"/>
            <a:ext cx="3328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3</a:t>
            </a:r>
            <a:r>
              <a:rPr lang="zh-CN" altLang="en-US">
                <a:solidFill>
                  <a:srgbClr val="0000CC"/>
                </a:solidFill>
                <a:latin typeface="华文中宋" pitchFamily="2" charset="-122"/>
              </a:rPr>
              <a:t>）震荡电路检测</a:t>
            </a:r>
            <a:r>
              <a:rPr lang="zh-CN" altLang="en-US">
                <a:latin typeface="华文中宋" pitchFamily="2" charset="-122"/>
              </a:rPr>
              <a:t>（频率变化）</a:t>
            </a:r>
          </a:p>
        </p:txBody>
      </p:sp>
      <p:sp>
        <p:nvSpPr>
          <p:cNvPr id="28734" name="Line 62"/>
          <p:cNvSpPr>
            <a:spLocks noChangeShapeType="1"/>
          </p:cNvSpPr>
          <p:nvPr/>
        </p:nvSpPr>
        <p:spPr bwMode="auto">
          <a:xfrm>
            <a:off x="3216275" y="544512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5" name="Line 63"/>
          <p:cNvSpPr>
            <a:spLocks noChangeShapeType="1"/>
          </p:cNvSpPr>
          <p:nvPr/>
        </p:nvSpPr>
        <p:spPr bwMode="auto">
          <a:xfrm>
            <a:off x="3719513" y="530225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6" name="Line 64"/>
          <p:cNvSpPr>
            <a:spLocks noChangeShapeType="1"/>
          </p:cNvSpPr>
          <p:nvPr/>
        </p:nvSpPr>
        <p:spPr bwMode="auto">
          <a:xfrm>
            <a:off x="3863975" y="530225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7" name="Line 65"/>
          <p:cNvSpPr>
            <a:spLocks noChangeShapeType="1"/>
          </p:cNvSpPr>
          <p:nvPr/>
        </p:nvSpPr>
        <p:spPr bwMode="auto">
          <a:xfrm>
            <a:off x="3216275" y="5445125"/>
            <a:ext cx="0" cy="12969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8" name="Line 66"/>
          <p:cNvSpPr>
            <a:spLocks noChangeShapeType="1"/>
          </p:cNvSpPr>
          <p:nvPr/>
        </p:nvSpPr>
        <p:spPr bwMode="auto">
          <a:xfrm>
            <a:off x="3216275" y="6165850"/>
            <a:ext cx="5032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9" name="Freeform 67"/>
          <p:cNvSpPr>
            <a:spLocks/>
          </p:cNvSpPr>
          <p:nvPr/>
        </p:nvSpPr>
        <p:spPr bwMode="auto">
          <a:xfrm rot="-201466">
            <a:off x="3719514" y="6019801"/>
            <a:ext cx="395287" cy="144463"/>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0" name="Line 68"/>
          <p:cNvSpPr>
            <a:spLocks noChangeShapeType="1"/>
          </p:cNvSpPr>
          <p:nvPr/>
        </p:nvSpPr>
        <p:spPr bwMode="auto">
          <a:xfrm>
            <a:off x="4151313" y="6165850"/>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1" name="Line 69"/>
          <p:cNvSpPr>
            <a:spLocks noChangeShapeType="1"/>
          </p:cNvSpPr>
          <p:nvPr/>
        </p:nvSpPr>
        <p:spPr bwMode="auto">
          <a:xfrm>
            <a:off x="3935413" y="5445125"/>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2" name="Line 70"/>
          <p:cNvSpPr>
            <a:spLocks noChangeShapeType="1"/>
          </p:cNvSpPr>
          <p:nvPr/>
        </p:nvSpPr>
        <p:spPr bwMode="auto">
          <a:xfrm>
            <a:off x="4727575" y="5445126"/>
            <a:ext cx="0" cy="122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4" name="Line 72"/>
          <p:cNvSpPr>
            <a:spLocks noChangeShapeType="1"/>
          </p:cNvSpPr>
          <p:nvPr/>
        </p:nvSpPr>
        <p:spPr bwMode="auto">
          <a:xfrm>
            <a:off x="5591176" y="5589588"/>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5" name="Line 73"/>
          <p:cNvSpPr>
            <a:spLocks noChangeShapeType="1"/>
          </p:cNvSpPr>
          <p:nvPr/>
        </p:nvSpPr>
        <p:spPr bwMode="auto">
          <a:xfrm>
            <a:off x="5591176" y="573246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6" name="Freeform 74"/>
          <p:cNvSpPr>
            <a:spLocks/>
          </p:cNvSpPr>
          <p:nvPr/>
        </p:nvSpPr>
        <p:spPr bwMode="auto">
          <a:xfrm rot="16200000">
            <a:off x="5520531" y="6093619"/>
            <a:ext cx="395288"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7" name="Line 75"/>
          <p:cNvSpPr>
            <a:spLocks noChangeShapeType="1"/>
          </p:cNvSpPr>
          <p:nvPr/>
        </p:nvSpPr>
        <p:spPr bwMode="auto">
          <a:xfrm>
            <a:off x="5735638" y="5157788"/>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8" name="Line 76"/>
          <p:cNvSpPr>
            <a:spLocks noChangeShapeType="1"/>
          </p:cNvSpPr>
          <p:nvPr/>
        </p:nvSpPr>
        <p:spPr bwMode="auto">
          <a:xfrm>
            <a:off x="5735638" y="5732464"/>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9" name="Line 77"/>
          <p:cNvSpPr>
            <a:spLocks noChangeShapeType="1"/>
          </p:cNvSpPr>
          <p:nvPr/>
        </p:nvSpPr>
        <p:spPr bwMode="auto">
          <a:xfrm>
            <a:off x="5735638" y="63087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2641261" y="3209548"/>
                <a:ext cx="3257494" cy="6613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r>
                        <a:rPr lang="en-US" altLang="zh-CN" b="1" i="1">
                          <a:latin typeface="Cambria Math"/>
                          <a:ea typeface="Cambria Math"/>
                        </a:rPr>
                        <m:t>𝑰</m:t>
                      </m:r>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𝑼</m:t>
                          </m:r>
                        </m:num>
                        <m:den>
                          <m:r>
                            <a:rPr lang="en-US" altLang="zh-CN" b="1" i="1">
                              <a:latin typeface="Cambria Math"/>
                              <a:ea typeface="Cambria Math"/>
                            </a:rPr>
                            <m:t>𝒋</m:t>
                          </m:r>
                          <m:r>
                            <a:rPr lang="zh-CN" altLang="en-US" b="1" i="1">
                              <a:latin typeface="Cambria Math"/>
                              <a:ea typeface="Cambria Math"/>
                            </a:rPr>
                            <m:t>𝝎</m:t>
                          </m:r>
                        </m:den>
                      </m:f>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m:t>
                          </m:r>
                          <m:r>
                            <a:rPr lang="en-US" altLang="zh-CN" b="1" i="1">
                              <a:latin typeface="Cambria Math"/>
                              <a:ea typeface="Cambria Math"/>
                            </a:rPr>
                            <m:t>𝑳</m:t>
                          </m:r>
                        </m:num>
                        <m:den>
                          <m:sSup>
                            <m:sSupPr>
                              <m:ctrlPr>
                                <a:rPr lang="en-US" altLang="zh-CN" b="1" i="1">
                                  <a:latin typeface="Cambria Math" panose="02040503050406030204" pitchFamily="18" charset="0"/>
                                  <a:ea typeface="Cambria Math"/>
                                </a:rPr>
                              </m:ctrlPr>
                            </m:sSupPr>
                            <m:e>
                              <m:r>
                                <a:rPr lang="en-US" altLang="zh-CN" b="1" i="1">
                                  <a:latin typeface="Cambria Math"/>
                                  <a:ea typeface="Cambria Math"/>
                                </a:rPr>
                                <m:t>𝑳</m:t>
                              </m:r>
                            </m:e>
                            <m:sup>
                              <m:r>
                                <a:rPr lang="en-US" altLang="zh-CN" b="1" i="1">
                                  <a:latin typeface="Cambria Math"/>
                                  <a:ea typeface="Cambria Math"/>
                                </a:rPr>
                                <m:t>𝟐</m:t>
                              </m:r>
                            </m:sup>
                          </m:sSup>
                        </m:den>
                      </m:f>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𝟐</m:t>
                          </m:r>
                          <m:r>
                            <a:rPr lang="en-US" altLang="zh-CN" b="1" i="1">
                              <a:latin typeface="Cambria Math"/>
                              <a:ea typeface="Cambria Math"/>
                            </a:rPr>
                            <m:t>𝑼</m:t>
                          </m:r>
                        </m:num>
                        <m:den>
                          <m:r>
                            <a:rPr lang="en-US" altLang="zh-CN" b="1" i="1">
                              <a:latin typeface="Cambria Math"/>
                              <a:ea typeface="Cambria Math"/>
                            </a:rPr>
                            <m:t>𝒋</m:t>
                          </m:r>
                          <m:r>
                            <a:rPr lang="zh-CN" altLang="en-US" b="1" i="1">
                              <a:latin typeface="Cambria Math"/>
                              <a:ea typeface="Cambria Math"/>
                            </a:rPr>
                            <m:t>𝝎</m:t>
                          </m:r>
                          <m:sSup>
                            <m:sSupPr>
                              <m:ctrlPr>
                                <a:rPr lang="en-US" altLang="zh-CN" b="1" i="1">
                                  <a:latin typeface="Cambria Math" panose="02040503050406030204" pitchFamily="18" charset="0"/>
                                  <a:ea typeface="Cambria Math"/>
                                </a:rPr>
                              </m:ctrlPr>
                            </m:sSupPr>
                            <m:e>
                              <m:r>
                                <a:rPr lang="en-US" altLang="zh-CN" b="1" i="1">
                                  <a:latin typeface="Cambria Math"/>
                                  <a:ea typeface="Cambria Math"/>
                                </a:rPr>
                                <m:t>𝑵</m:t>
                              </m:r>
                            </m:e>
                            <m:sup>
                              <m:r>
                                <a:rPr lang="en-US" altLang="zh-CN" b="1" i="1">
                                  <a:latin typeface="Cambria Math"/>
                                  <a:ea typeface="Cambria Math"/>
                                </a:rPr>
                                <m:t>𝟐</m:t>
                              </m:r>
                            </m:sup>
                          </m:sSup>
                          <m:sSub>
                            <m:sSubPr>
                              <m:ctrlPr>
                                <a:rPr lang="en-US" altLang="zh-CN" b="1" i="1">
                                  <a:latin typeface="Cambria Math" panose="02040503050406030204" pitchFamily="18" charset="0"/>
                                  <a:ea typeface="Cambria Math"/>
                                </a:rPr>
                              </m:ctrlPr>
                            </m:sSubPr>
                            <m:e>
                              <m:r>
                                <a:rPr lang="zh-CN" altLang="en-US" b="1" i="1">
                                  <a:latin typeface="Cambria Math"/>
                                  <a:ea typeface="Cambria Math"/>
                                </a:rPr>
                                <m:t>𝝁</m:t>
                              </m:r>
                            </m:e>
                            <m:sub>
                              <m:r>
                                <a:rPr lang="en-US" altLang="zh-CN" b="1" i="1">
                                  <a:latin typeface="Cambria Math"/>
                                  <a:ea typeface="Cambria Math"/>
                                </a:rPr>
                                <m:t>𝟎</m:t>
                              </m:r>
                            </m:sub>
                          </m:sSub>
                          <m:r>
                            <a:rPr lang="en-US" altLang="zh-CN" b="1" i="1">
                              <a:latin typeface="Cambria Math"/>
                              <a:ea typeface="Cambria Math"/>
                            </a:rPr>
                            <m:t>𝑺</m:t>
                          </m:r>
                        </m:den>
                      </m:f>
                      <m:r>
                        <a:rPr lang="en-US" altLang="zh-CN" b="1" i="1">
                          <a:latin typeface="Cambria Math"/>
                          <a:ea typeface="Cambria Math"/>
                        </a:rPr>
                        <m:t>∆</m:t>
                      </m:r>
                      <m:r>
                        <a:rPr lang="zh-CN" altLang="en-US" b="1" i="1">
                          <a:latin typeface="Cambria Math"/>
                          <a:ea typeface="Cambria Math"/>
                        </a:rPr>
                        <m:t>𝜹</m:t>
                      </m:r>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117261" y="3209547"/>
                <a:ext cx="4279633" cy="882870"/>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23383" y="2390357"/>
                <a:ext cx="1302343" cy="503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𝑰</m:t>
                      </m:r>
                      <m:r>
                        <a:rPr lang="en-US" altLang="zh-CN" b="1" i="1">
                          <a:latin typeface="Cambria Math"/>
                        </a:rPr>
                        <m:t>=</m:t>
                      </m:r>
                      <m:f>
                        <m:fPr>
                          <m:type m:val="skw"/>
                          <m:ctrlPr>
                            <a:rPr lang="en-US" altLang="zh-CN" b="1" i="1">
                              <a:latin typeface="Cambria Math" panose="02040503050406030204" pitchFamily="18" charset="0"/>
                            </a:rPr>
                          </m:ctrlPr>
                        </m:fPr>
                        <m:num>
                          <m:r>
                            <a:rPr lang="en-US" altLang="zh-CN" b="1" i="1">
                              <a:latin typeface="Cambria Math"/>
                            </a:rPr>
                            <m:t>𝑼</m:t>
                          </m:r>
                        </m:num>
                        <m:den>
                          <m:r>
                            <a:rPr lang="en-US" altLang="zh-CN" b="1" i="1">
                              <a:latin typeface="Cambria Math"/>
                            </a:rPr>
                            <m:t>𝒋</m:t>
                          </m:r>
                          <m:r>
                            <a:rPr lang="zh-CN" altLang="en-US" b="1" i="1">
                              <a:latin typeface="Cambria Math"/>
                            </a:rPr>
                            <m:t>𝝎</m:t>
                          </m:r>
                          <m:r>
                            <a:rPr lang="en-US" altLang="zh-CN" b="1" i="1">
                              <a:latin typeface="Cambria Math"/>
                            </a:rPr>
                            <m:t>𝑳</m:t>
                          </m:r>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99382" y="2390357"/>
                <a:ext cx="1690912" cy="641201"/>
              </a:xfrm>
              <a:prstGeom prst="rect">
                <a:avLst/>
              </a:prstGeom>
              <a:blipFill rotWithShape="1">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987684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4" name="Object 4"/>
          <p:cNvGraphicFramePr>
            <a:graphicFrameLocks noChangeAspect="1"/>
          </p:cNvGraphicFramePr>
          <p:nvPr/>
        </p:nvGraphicFramePr>
        <p:xfrm>
          <a:off x="1527111" y="593726"/>
          <a:ext cx="9144000" cy="1738313"/>
        </p:xfrm>
        <a:graphic>
          <a:graphicData uri="http://schemas.openxmlformats.org/presentationml/2006/ole">
            <mc:AlternateContent xmlns:mc="http://schemas.openxmlformats.org/markup-compatibility/2006">
              <mc:Choice xmlns:v="urn:schemas-microsoft-com:vml" Requires="v">
                <p:oleObj spid="_x0000_s152578" name="Equation" r:id="rId3" imgW="5206680" imgH="990360" progId="Equation.DSMT4">
                  <p:embed/>
                </p:oleObj>
              </mc:Choice>
              <mc:Fallback>
                <p:oleObj name="Equation" r:id="rId3" imgW="5206680" imgH="990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111" y="593726"/>
                        <a:ext cx="9144000" cy="1738313"/>
                      </a:xfrm>
                      <a:prstGeom prst="rect">
                        <a:avLst/>
                      </a:prstGeom>
                      <a:solidFill>
                        <a:schemeClr val="bg1"/>
                      </a:solidFill>
                      <a:ln>
                        <a:noFill/>
                      </a:ln>
                      <a:effectLst/>
                    </p:spPr>
                  </p:pic>
                </p:oleObj>
              </mc:Fallback>
            </mc:AlternateContent>
          </a:graphicData>
        </a:graphic>
      </p:graphicFrame>
      <p:graphicFrame>
        <p:nvGraphicFramePr>
          <p:cNvPr id="30725" name="Object 5"/>
          <p:cNvGraphicFramePr>
            <a:graphicFrameLocks noChangeAspect="1"/>
          </p:cNvGraphicFramePr>
          <p:nvPr/>
        </p:nvGraphicFramePr>
        <p:xfrm>
          <a:off x="1934829" y="2204864"/>
          <a:ext cx="8424863" cy="2368550"/>
        </p:xfrm>
        <a:graphic>
          <a:graphicData uri="http://schemas.openxmlformats.org/presentationml/2006/ole">
            <mc:AlternateContent xmlns:mc="http://schemas.openxmlformats.org/markup-compatibility/2006">
              <mc:Choice xmlns:v="urn:schemas-microsoft-com:vml" Requires="v">
                <p:oleObj spid="_x0000_s152579" name="Equation" r:id="rId5" imgW="3746160" imgH="1054080" progId="Equation.DSMT4">
                  <p:embed/>
                </p:oleObj>
              </mc:Choice>
              <mc:Fallback>
                <p:oleObj name="Equation" r:id="rId5" imgW="3746160" imgH="1054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829" y="2204864"/>
                        <a:ext cx="8424863" cy="236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6" name="Text Box 6"/>
          <p:cNvSpPr txBox="1">
            <a:spLocks noChangeArrowheads="1"/>
          </p:cNvSpPr>
          <p:nvPr/>
        </p:nvSpPr>
        <p:spPr bwMode="auto">
          <a:xfrm>
            <a:off x="1900238" y="136525"/>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4</a:t>
            </a:r>
            <a:r>
              <a:rPr lang="zh-CN" altLang="en-US">
                <a:solidFill>
                  <a:srgbClr val="0000CC"/>
                </a:solidFill>
                <a:latin typeface="华文中宋" pitchFamily="2" charset="-122"/>
              </a:rPr>
              <a:t>、适用范围</a:t>
            </a:r>
          </a:p>
        </p:txBody>
      </p:sp>
      <p:sp>
        <p:nvSpPr>
          <p:cNvPr id="30727" name="Text Box 7"/>
          <p:cNvSpPr txBox="1">
            <a:spLocks noChangeArrowheads="1"/>
          </p:cNvSpPr>
          <p:nvPr/>
        </p:nvSpPr>
        <p:spPr bwMode="auto">
          <a:xfrm>
            <a:off x="1900239" y="4797425"/>
            <a:ext cx="61286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latin typeface="华文中宋" pitchFamily="2" charset="-122"/>
              </a:rPr>
              <a:t>可见：</a:t>
            </a:r>
            <a:r>
              <a:rPr lang="zh-CN" altLang="en-US">
                <a:latin typeface="华文中宋" pitchFamily="2" charset="-122"/>
              </a:rPr>
              <a:t>相对变化量       与        呈非线性关系</a:t>
            </a:r>
          </a:p>
          <a:p>
            <a:endParaRPr lang="zh-CN" altLang="en-US">
              <a:latin typeface="华文中宋" pitchFamily="2" charset="-122"/>
            </a:endParaRPr>
          </a:p>
          <a:p>
            <a:r>
              <a:rPr lang="zh-CN" altLang="en-US">
                <a:latin typeface="华文中宋" pitchFamily="2" charset="-122"/>
              </a:rPr>
              <a:t>                   越小，高次项迅速衰减，改善非线性。</a:t>
            </a:r>
          </a:p>
          <a:p>
            <a:endParaRPr lang="zh-CN" altLang="en-US">
              <a:latin typeface="华文中宋" pitchFamily="2" charset="-122"/>
            </a:endParaRPr>
          </a:p>
          <a:p>
            <a:r>
              <a:rPr lang="zh-CN" altLang="en-US">
                <a:latin typeface="华文中宋" pitchFamily="2" charset="-122"/>
              </a:rPr>
              <a:t>         </a:t>
            </a:r>
            <a:r>
              <a:rPr lang="zh-CN" altLang="en-US">
                <a:solidFill>
                  <a:srgbClr val="FF3300"/>
                </a:solidFill>
                <a:latin typeface="华文中宋" pitchFamily="2" charset="-122"/>
              </a:rPr>
              <a:t>要求线性，量程须小；要求量程，舍去线性。</a:t>
            </a:r>
            <a:r>
              <a:rPr lang="zh-CN" altLang="en-US">
                <a:latin typeface="华文中宋" pitchFamily="2" charset="-122"/>
              </a:rPr>
              <a:t>         </a:t>
            </a:r>
          </a:p>
        </p:txBody>
      </p:sp>
      <p:sp>
        <p:nvSpPr>
          <p:cNvPr id="30730" name="Rectangle 10"/>
          <p:cNvSpPr>
            <a:spLocks noChangeArrowheads="1"/>
          </p:cNvSpPr>
          <p:nvPr/>
        </p:nvSpPr>
        <p:spPr bwMode="auto">
          <a:xfrm>
            <a:off x="1703513" y="4676775"/>
            <a:ext cx="8785225" cy="21590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731" name="Object 11"/>
          <p:cNvGraphicFramePr>
            <a:graphicFrameLocks noChangeAspect="1"/>
          </p:cNvGraphicFramePr>
          <p:nvPr>
            <p:extLst>
              <p:ext uri="{D42A27DB-BD31-4B8C-83A1-F6EECF244321}">
                <p14:modId xmlns:p14="http://schemas.microsoft.com/office/powerpoint/2010/main" val="3561664675"/>
              </p:ext>
            </p:extLst>
          </p:nvPr>
        </p:nvGraphicFramePr>
        <p:xfrm>
          <a:off x="4574248" y="4782620"/>
          <a:ext cx="684213" cy="504825"/>
        </p:xfrm>
        <a:graphic>
          <a:graphicData uri="http://schemas.openxmlformats.org/presentationml/2006/ole">
            <mc:AlternateContent xmlns:mc="http://schemas.openxmlformats.org/markup-compatibility/2006">
              <mc:Choice xmlns:v="urn:schemas-microsoft-com:vml" Requires="v">
                <p:oleObj spid="_x0000_s152580" name="Equation" r:id="rId7" imgW="241200" imgH="177480" progId="Equation.DSMT4">
                  <p:embed/>
                </p:oleObj>
              </mc:Choice>
              <mc:Fallback>
                <p:oleObj name="Equation" r:id="rId7" imgW="24120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4248" y="4782620"/>
                        <a:ext cx="6842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2" name="Object 12"/>
          <p:cNvGraphicFramePr>
            <a:graphicFrameLocks noChangeAspect="1"/>
          </p:cNvGraphicFramePr>
          <p:nvPr>
            <p:extLst>
              <p:ext uri="{D42A27DB-BD31-4B8C-83A1-F6EECF244321}">
                <p14:modId xmlns:p14="http://schemas.microsoft.com/office/powerpoint/2010/main" val="3363734881"/>
              </p:ext>
            </p:extLst>
          </p:nvPr>
        </p:nvGraphicFramePr>
        <p:xfrm>
          <a:off x="3801260" y="4797424"/>
          <a:ext cx="576262" cy="395288"/>
        </p:xfrm>
        <a:graphic>
          <a:graphicData uri="http://schemas.openxmlformats.org/presentationml/2006/ole">
            <mc:AlternateContent xmlns:mc="http://schemas.openxmlformats.org/markup-compatibility/2006">
              <mc:Choice xmlns:v="urn:schemas-microsoft-com:vml" Requires="v">
                <p:oleObj spid="_x0000_s152581" name="Equation" r:id="rId9" imgW="241200" imgH="164880" progId="Equation.DSMT4">
                  <p:embed/>
                </p:oleObj>
              </mc:Choice>
              <mc:Fallback>
                <p:oleObj name="Equation" r:id="rId9" imgW="241200" imgH="1648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1260" y="4797424"/>
                        <a:ext cx="576262"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13"/>
          <p:cNvGraphicFramePr>
            <a:graphicFrameLocks noChangeAspect="1"/>
          </p:cNvGraphicFramePr>
          <p:nvPr/>
        </p:nvGraphicFramePr>
        <p:xfrm>
          <a:off x="2640014" y="5229225"/>
          <a:ext cx="935037" cy="801688"/>
        </p:xfrm>
        <a:graphic>
          <a:graphicData uri="http://schemas.openxmlformats.org/presentationml/2006/ole">
            <mc:AlternateContent xmlns:mc="http://schemas.openxmlformats.org/markup-compatibility/2006">
              <mc:Choice xmlns:v="urn:schemas-microsoft-com:vml" Requires="v">
                <p:oleObj spid="_x0000_s152582" name="Equation" r:id="rId11" imgW="355320" imgH="304560" progId="Equation.DSMT4">
                  <p:embed/>
                </p:oleObj>
              </mc:Choice>
              <mc:Fallback>
                <p:oleObj name="Equation" r:id="rId11" imgW="355320" imgH="3045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40014" y="5229225"/>
                        <a:ext cx="935037" cy="80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bwMode="auto">
          <a:xfrm>
            <a:off x="8256241" y="1628800"/>
            <a:ext cx="457199" cy="1925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b="1" dirty="0">
                <a:latin typeface="Arial" charset="0"/>
                <a:ea typeface="华文中宋" pitchFamily="2" charset="-122"/>
              </a:rPr>
              <a:t>&lt;&lt;</a:t>
            </a:r>
            <a:endParaRPr lang="zh-CN" altLang="en-US" sz="1200" b="1" dirty="0">
              <a:latin typeface="Arial" charset="0"/>
              <a:ea typeface="华文中宋" pitchFamily="2" charset="-122"/>
            </a:endParaRPr>
          </a:p>
        </p:txBody>
      </p:sp>
    </p:spTree>
    <p:extLst>
      <p:ext uri="{BB962C8B-B14F-4D97-AF65-F5344CB8AC3E}">
        <p14:creationId xmlns:p14="http://schemas.microsoft.com/office/powerpoint/2010/main" val="510864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Line 4"/>
          <p:cNvSpPr>
            <a:spLocks noChangeShapeType="1"/>
          </p:cNvSpPr>
          <p:nvPr/>
        </p:nvSpPr>
        <p:spPr bwMode="auto">
          <a:xfrm>
            <a:off x="7104063" y="3500439"/>
            <a:ext cx="17272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3" name="Line 5"/>
          <p:cNvSpPr>
            <a:spLocks noChangeShapeType="1"/>
          </p:cNvSpPr>
          <p:nvPr/>
        </p:nvSpPr>
        <p:spPr bwMode="auto">
          <a:xfrm>
            <a:off x="7104064" y="2563814"/>
            <a:ext cx="1587"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4" name="Line 6"/>
          <p:cNvSpPr>
            <a:spLocks noChangeShapeType="1"/>
          </p:cNvSpPr>
          <p:nvPr/>
        </p:nvSpPr>
        <p:spPr bwMode="auto">
          <a:xfrm>
            <a:off x="8831264" y="2563814"/>
            <a:ext cx="1587"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5" name="Line 7"/>
          <p:cNvSpPr>
            <a:spLocks noChangeShapeType="1"/>
          </p:cNvSpPr>
          <p:nvPr/>
        </p:nvSpPr>
        <p:spPr bwMode="auto">
          <a:xfrm>
            <a:off x="7104063" y="25638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6" name="Line 8"/>
          <p:cNvSpPr>
            <a:spLocks noChangeShapeType="1"/>
          </p:cNvSpPr>
          <p:nvPr/>
        </p:nvSpPr>
        <p:spPr bwMode="auto">
          <a:xfrm>
            <a:off x="8615363" y="25638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7" name="Line 9"/>
          <p:cNvSpPr>
            <a:spLocks noChangeShapeType="1"/>
          </p:cNvSpPr>
          <p:nvPr/>
        </p:nvSpPr>
        <p:spPr bwMode="auto">
          <a:xfrm flipV="1">
            <a:off x="73199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8" name="Line 10"/>
          <p:cNvSpPr>
            <a:spLocks noChangeShapeType="1"/>
          </p:cNvSpPr>
          <p:nvPr/>
        </p:nvSpPr>
        <p:spPr bwMode="auto">
          <a:xfrm flipV="1">
            <a:off x="86153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9" name="Line 11"/>
          <p:cNvSpPr>
            <a:spLocks noChangeShapeType="1"/>
          </p:cNvSpPr>
          <p:nvPr/>
        </p:nvSpPr>
        <p:spPr bwMode="auto">
          <a:xfrm>
            <a:off x="7319963" y="3284539"/>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0" name="Line 12"/>
          <p:cNvSpPr>
            <a:spLocks noChangeShapeType="1"/>
          </p:cNvSpPr>
          <p:nvPr/>
        </p:nvSpPr>
        <p:spPr bwMode="auto">
          <a:xfrm>
            <a:off x="77517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1" name="Line 13"/>
          <p:cNvSpPr>
            <a:spLocks noChangeShapeType="1"/>
          </p:cNvSpPr>
          <p:nvPr/>
        </p:nvSpPr>
        <p:spPr bwMode="auto">
          <a:xfrm>
            <a:off x="7751763" y="2563814"/>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2" name="Line 14"/>
          <p:cNvSpPr>
            <a:spLocks noChangeShapeType="1"/>
          </p:cNvSpPr>
          <p:nvPr/>
        </p:nvSpPr>
        <p:spPr bwMode="auto">
          <a:xfrm flipV="1">
            <a:off x="81835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3" name="Line 15"/>
          <p:cNvSpPr>
            <a:spLocks noChangeShapeType="1"/>
          </p:cNvSpPr>
          <p:nvPr/>
        </p:nvSpPr>
        <p:spPr bwMode="auto">
          <a:xfrm>
            <a:off x="8183563" y="3284539"/>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4" name="Rectangle 16"/>
          <p:cNvSpPr>
            <a:spLocks noChangeArrowheads="1"/>
          </p:cNvSpPr>
          <p:nvPr/>
        </p:nvSpPr>
        <p:spPr bwMode="auto">
          <a:xfrm>
            <a:off x="7104063" y="2276476"/>
            <a:ext cx="1727200" cy="1444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17"/>
          <p:cNvSpPr>
            <a:spLocks noChangeShapeType="1"/>
          </p:cNvSpPr>
          <p:nvPr/>
        </p:nvSpPr>
        <p:spPr bwMode="auto">
          <a:xfrm>
            <a:off x="7104063" y="1196975"/>
            <a:ext cx="17272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6" name="Line 18"/>
          <p:cNvSpPr>
            <a:spLocks noChangeShapeType="1"/>
          </p:cNvSpPr>
          <p:nvPr/>
        </p:nvSpPr>
        <p:spPr bwMode="auto">
          <a:xfrm>
            <a:off x="7104064" y="1196975"/>
            <a:ext cx="1587" cy="9350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7" name="Line 19"/>
          <p:cNvSpPr>
            <a:spLocks noChangeShapeType="1"/>
          </p:cNvSpPr>
          <p:nvPr/>
        </p:nvSpPr>
        <p:spPr bwMode="auto">
          <a:xfrm>
            <a:off x="8831264" y="1196975"/>
            <a:ext cx="1587" cy="9350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8" name="Line 20"/>
          <p:cNvSpPr>
            <a:spLocks noChangeShapeType="1"/>
          </p:cNvSpPr>
          <p:nvPr/>
        </p:nvSpPr>
        <p:spPr bwMode="auto">
          <a:xfrm>
            <a:off x="7104063" y="21320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9" name="Line 21"/>
          <p:cNvSpPr>
            <a:spLocks noChangeShapeType="1"/>
          </p:cNvSpPr>
          <p:nvPr/>
        </p:nvSpPr>
        <p:spPr bwMode="auto">
          <a:xfrm>
            <a:off x="8615363" y="21320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Line 22"/>
          <p:cNvSpPr>
            <a:spLocks noChangeShapeType="1"/>
          </p:cNvSpPr>
          <p:nvPr/>
        </p:nvSpPr>
        <p:spPr bwMode="auto">
          <a:xfrm flipV="1">
            <a:off x="73199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1" name="Line 23"/>
          <p:cNvSpPr>
            <a:spLocks noChangeShapeType="1"/>
          </p:cNvSpPr>
          <p:nvPr/>
        </p:nvSpPr>
        <p:spPr bwMode="auto">
          <a:xfrm flipV="1">
            <a:off x="86153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2" name="Line 24"/>
          <p:cNvSpPr>
            <a:spLocks noChangeShapeType="1"/>
          </p:cNvSpPr>
          <p:nvPr/>
        </p:nvSpPr>
        <p:spPr bwMode="auto">
          <a:xfrm>
            <a:off x="7319963" y="1412875"/>
            <a:ext cx="4318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3" name="Line 25"/>
          <p:cNvSpPr>
            <a:spLocks noChangeShapeType="1"/>
          </p:cNvSpPr>
          <p:nvPr/>
        </p:nvSpPr>
        <p:spPr bwMode="auto">
          <a:xfrm>
            <a:off x="77517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4" name="Line 26"/>
          <p:cNvSpPr>
            <a:spLocks noChangeShapeType="1"/>
          </p:cNvSpPr>
          <p:nvPr/>
        </p:nvSpPr>
        <p:spPr bwMode="auto">
          <a:xfrm>
            <a:off x="7751763" y="2132014"/>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5" name="Line 27"/>
          <p:cNvSpPr>
            <a:spLocks noChangeShapeType="1"/>
          </p:cNvSpPr>
          <p:nvPr/>
        </p:nvSpPr>
        <p:spPr bwMode="auto">
          <a:xfrm flipV="1">
            <a:off x="81835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6" name="Line 28"/>
          <p:cNvSpPr>
            <a:spLocks noChangeShapeType="1"/>
          </p:cNvSpPr>
          <p:nvPr/>
        </p:nvSpPr>
        <p:spPr bwMode="auto">
          <a:xfrm>
            <a:off x="8183563" y="1412875"/>
            <a:ext cx="4318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7" name="Freeform 29"/>
          <p:cNvSpPr>
            <a:spLocks/>
          </p:cNvSpPr>
          <p:nvPr/>
        </p:nvSpPr>
        <p:spPr bwMode="auto">
          <a:xfrm rot="16200000">
            <a:off x="7895432" y="1340645"/>
            <a:ext cx="144463" cy="574675"/>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8" name="Freeform 30"/>
          <p:cNvSpPr>
            <a:spLocks/>
          </p:cNvSpPr>
          <p:nvPr/>
        </p:nvSpPr>
        <p:spPr bwMode="auto">
          <a:xfrm rot="16200000">
            <a:off x="7895432" y="1485107"/>
            <a:ext cx="144462" cy="574675"/>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9" name="Freeform 31"/>
          <p:cNvSpPr>
            <a:spLocks/>
          </p:cNvSpPr>
          <p:nvPr/>
        </p:nvSpPr>
        <p:spPr bwMode="auto">
          <a:xfrm rot="5400000">
            <a:off x="7942263" y="1582738"/>
            <a:ext cx="76200" cy="60007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0" name="Freeform 32"/>
          <p:cNvSpPr>
            <a:spLocks/>
          </p:cNvSpPr>
          <p:nvPr/>
        </p:nvSpPr>
        <p:spPr bwMode="auto">
          <a:xfrm rot="5400000" flipV="1">
            <a:off x="7860507" y="2743994"/>
            <a:ext cx="215900" cy="576263"/>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1" name="Freeform 33"/>
          <p:cNvSpPr>
            <a:spLocks/>
          </p:cNvSpPr>
          <p:nvPr/>
        </p:nvSpPr>
        <p:spPr bwMode="auto">
          <a:xfrm rot="5400000" flipV="1">
            <a:off x="7860507" y="2599532"/>
            <a:ext cx="215900" cy="576263"/>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2" name="Freeform 34"/>
          <p:cNvSpPr>
            <a:spLocks/>
          </p:cNvSpPr>
          <p:nvPr/>
        </p:nvSpPr>
        <p:spPr bwMode="auto">
          <a:xfrm rot="5400000">
            <a:off x="8145463" y="2243138"/>
            <a:ext cx="77788" cy="1008063"/>
          </a:xfrm>
          <a:custGeom>
            <a:avLst/>
            <a:gdLst>
              <a:gd name="T0" fmla="*/ 196 w 196"/>
              <a:gd name="T1" fmla="*/ 590 h 635"/>
              <a:gd name="T2" fmla="*/ 106 w 196"/>
              <a:gd name="T3" fmla="*/ 635 h 635"/>
              <a:gd name="T4" fmla="*/ 15 w 196"/>
              <a:gd name="T5" fmla="*/ 590 h 635"/>
              <a:gd name="T6" fmla="*/ 15 w 196"/>
              <a:gd name="T7" fmla="*/ 454 h 635"/>
              <a:gd name="T8" fmla="*/ 15 w 196"/>
              <a:gd name="T9" fmla="*/ 0 h 635"/>
            </a:gdLst>
            <a:ahLst/>
            <a:cxnLst>
              <a:cxn ang="0">
                <a:pos x="T0" y="T1"/>
              </a:cxn>
              <a:cxn ang="0">
                <a:pos x="T2" y="T3"/>
              </a:cxn>
              <a:cxn ang="0">
                <a:pos x="T4" y="T5"/>
              </a:cxn>
              <a:cxn ang="0">
                <a:pos x="T6" y="T7"/>
              </a:cxn>
              <a:cxn ang="0">
                <a:pos x="T8" y="T9"/>
              </a:cxn>
            </a:cxnLst>
            <a:rect l="0" t="0" r="r" b="b"/>
            <a:pathLst>
              <a:path w="196" h="635">
                <a:moveTo>
                  <a:pt x="196" y="590"/>
                </a:moveTo>
                <a:cubicBezTo>
                  <a:pt x="166" y="612"/>
                  <a:pt x="136" y="635"/>
                  <a:pt x="106" y="635"/>
                </a:cubicBezTo>
                <a:cubicBezTo>
                  <a:pt x="76" y="635"/>
                  <a:pt x="30" y="620"/>
                  <a:pt x="15" y="590"/>
                </a:cubicBezTo>
                <a:cubicBezTo>
                  <a:pt x="0" y="560"/>
                  <a:pt x="15" y="552"/>
                  <a:pt x="15" y="454"/>
                </a:cubicBezTo>
                <a:cubicBezTo>
                  <a:pt x="15" y="356"/>
                  <a:pt x="15" y="178"/>
                  <a:pt x="15"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3" name="Line 35"/>
          <p:cNvSpPr>
            <a:spLocks noChangeShapeType="1"/>
          </p:cNvSpPr>
          <p:nvPr/>
        </p:nvSpPr>
        <p:spPr bwMode="auto">
          <a:xfrm>
            <a:off x="8183563" y="3140075"/>
            <a:ext cx="1871662"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4" name="Line 36"/>
          <p:cNvSpPr>
            <a:spLocks noChangeShapeType="1"/>
          </p:cNvSpPr>
          <p:nvPr/>
        </p:nvSpPr>
        <p:spPr bwMode="auto">
          <a:xfrm>
            <a:off x="8255001" y="1916114"/>
            <a:ext cx="720725"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5" name="Line 37"/>
          <p:cNvSpPr>
            <a:spLocks noChangeShapeType="1"/>
          </p:cNvSpPr>
          <p:nvPr/>
        </p:nvSpPr>
        <p:spPr bwMode="auto">
          <a:xfrm>
            <a:off x="8975725" y="1916113"/>
            <a:ext cx="1588"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6" name="Line 38"/>
          <p:cNvSpPr>
            <a:spLocks noChangeShapeType="1"/>
          </p:cNvSpPr>
          <p:nvPr/>
        </p:nvSpPr>
        <p:spPr bwMode="auto">
          <a:xfrm flipH="1">
            <a:off x="8615363" y="2708275"/>
            <a:ext cx="360362"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7" name="Line 39"/>
          <p:cNvSpPr>
            <a:spLocks noChangeShapeType="1"/>
          </p:cNvSpPr>
          <p:nvPr/>
        </p:nvSpPr>
        <p:spPr bwMode="auto">
          <a:xfrm>
            <a:off x="8183564" y="1555750"/>
            <a:ext cx="1800225"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8" name="Rectangle 40"/>
          <p:cNvSpPr>
            <a:spLocks noChangeArrowheads="1"/>
          </p:cNvSpPr>
          <p:nvPr/>
        </p:nvSpPr>
        <p:spPr bwMode="auto">
          <a:xfrm>
            <a:off x="9407526" y="1700213"/>
            <a:ext cx="144463"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Rectangle 41"/>
          <p:cNvSpPr>
            <a:spLocks noChangeArrowheads="1"/>
          </p:cNvSpPr>
          <p:nvPr/>
        </p:nvSpPr>
        <p:spPr bwMode="auto">
          <a:xfrm>
            <a:off x="9407526" y="2563813"/>
            <a:ext cx="144463"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42"/>
          <p:cNvSpPr>
            <a:spLocks noChangeShapeType="1"/>
          </p:cNvSpPr>
          <p:nvPr/>
        </p:nvSpPr>
        <p:spPr bwMode="auto">
          <a:xfrm>
            <a:off x="9478964" y="2132013"/>
            <a:ext cx="158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1" name="Line 43"/>
          <p:cNvSpPr>
            <a:spLocks noChangeShapeType="1"/>
          </p:cNvSpPr>
          <p:nvPr/>
        </p:nvSpPr>
        <p:spPr bwMode="auto">
          <a:xfrm flipV="1">
            <a:off x="9478964" y="1555751"/>
            <a:ext cx="1587"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2" name="Line 44"/>
          <p:cNvSpPr>
            <a:spLocks noChangeShapeType="1"/>
          </p:cNvSpPr>
          <p:nvPr/>
        </p:nvSpPr>
        <p:spPr bwMode="auto">
          <a:xfrm>
            <a:off x="9478964" y="2997201"/>
            <a:ext cx="1587"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3" name="Line 45"/>
          <p:cNvSpPr>
            <a:spLocks noChangeShapeType="1"/>
          </p:cNvSpPr>
          <p:nvPr/>
        </p:nvSpPr>
        <p:spPr bwMode="auto">
          <a:xfrm>
            <a:off x="8975726" y="2347914"/>
            <a:ext cx="144463"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4" name="Line 46"/>
          <p:cNvSpPr>
            <a:spLocks noChangeShapeType="1"/>
          </p:cNvSpPr>
          <p:nvPr/>
        </p:nvSpPr>
        <p:spPr bwMode="auto">
          <a:xfrm flipH="1">
            <a:off x="9263063" y="23479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815" name="Object 47"/>
          <p:cNvGraphicFramePr>
            <a:graphicFrameLocks noChangeAspect="1"/>
          </p:cNvGraphicFramePr>
          <p:nvPr/>
        </p:nvGraphicFramePr>
        <p:xfrm>
          <a:off x="6670675" y="2205038"/>
          <a:ext cx="419100" cy="577850"/>
        </p:xfrm>
        <a:graphic>
          <a:graphicData uri="http://schemas.openxmlformats.org/presentationml/2006/ole">
            <mc:AlternateContent xmlns:mc="http://schemas.openxmlformats.org/markup-compatibility/2006">
              <mc:Choice xmlns:v="urn:schemas-microsoft-com:vml" Requires="v">
                <p:oleObj spid="_x0000_s153602" name="Equation" r:id="rId3" imgW="164880" imgH="228600" progId="Equation.DSMT4">
                  <p:embed/>
                </p:oleObj>
              </mc:Choice>
              <mc:Fallback>
                <p:oleObj name="Equation" r:id="rId3" imgW="1648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675" y="2205038"/>
                        <a:ext cx="419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6" name="Object 48"/>
          <p:cNvGraphicFramePr>
            <a:graphicFrameLocks noChangeAspect="1"/>
          </p:cNvGraphicFramePr>
          <p:nvPr/>
        </p:nvGraphicFramePr>
        <p:xfrm>
          <a:off x="6670676" y="1628775"/>
          <a:ext cx="385763" cy="577850"/>
        </p:xfrm>
        <a:graphic>
          <a:graphicData uri="http://schemas.openxmlformats.org/presentationml/2006/ole">
            <mc:AlternateContent xmlns:mc="http://schemas.openxmlformats.org/markup-compatibility/2006">
              <mc:Choice xmlns:v="urn:schemas-microsoft-com:vml" Requires="v">
                <p:oleObj spid="_x0000_s153603" name="Equation" r:id="rId5" imgW="152280" imgH="228600" progId="Equation.DSMT4">
                  <p:embed/>
                </p:oleObj>
              </mc:Choice>
              <mc:Fallback>
                <p:oleObj name="Equation" r:id="rId5" imgW="1522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0676" y="1628775"/>
                        <a:ext cx="385763"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7" name="Object 49"/>
          <p:cNvGraphicFramePr>
            <a:graphicFrameLocks noChangeAspect="1"/>
          </p:cNvGraphicFramePr>
          <p:nvPr/>
        </p:nvGraphicFramePr>
        <p:xfrm>
          <a:off x="9696450" y="1987550"/>
          <a:ext cx="558800" cy="558800"/>
        </p:xfrm>
        <a:graphic>
          <a:graphicData uri="http://schemas.openxmlformats.org/presentationml/2006/ole">
            <mc:AlternateContent xmlns:mc="http://schemas.openxmlformats.org/markup-compatibility/2006">
              <mc:Choice xmlns:v="urn:schemas-microsoft-com:vml" Requires="v">
                <p:oleObj spid="_x0000_s153604" name="Equation" r:id="rId7" imgW="279360" imgH="279360" progId="Equation.DSMT4">
                  <p:embed/>
                </p:oleObj>
              </mc:Choice>
              <mc:Fallback>
                <p:oleObj name="Equation" r:id="rId7" imgW="27936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6450" y="1987550"/>
                        <a:ext cx="5588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8" name="Object 50"/>
          <p:cNvGraphicFramePr>
            <a:graphicFrameLocks noChangeAspect="1"/>
          </p:cNvGraphicFramePr>
          <p:nvPr/>
        </p:nvGraphicFramePr>
        <p:xfrm>
          <a:off x="9912350" y="1484314"/>
          <a:ext cx="177800" cy="198437"/>
        </p:xfrm>
        <a:graphic>
          <a:graphicData uri="http://schemas.openxmlformats.org/presentationml/2006/ole">
            <mc:AlternateContent xmlns:mc="http://schemas.openxmlformats.org/markup-compatibility/2006">
              <mc:Choice xmlns:v="urn:schemas-microsoft-com:vml" Requires="v">
                <p:oleObj spid="_x0000_s153605" name="Equation" r:id="rId9" imgW="101520" imgH="114120" progId="Equation.DSMT4">
                  <p:embed/>
                </p:oleObj>
              </mc:Choice>
              <mc:Fallback>
                <p:oleObj name="Equation" r:id="rId9" imgW="101520" imgH="1141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12350" y="1484314"/>
                        <a:ext cx="177800"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9" name="Object 51"/>
          <p:cNvGraphicFramePr>
            <a:graphicFrameLocks noChangeAspect="1"/>
          </p:cNvGraphicFramePr>
          <p:nvPr/>
        </p:nvGraphicFramePr>
        <p:xfrm>
          <a:off x="9047163" y="1844676"/>
          <a:ext cx="398462" cy="487363"/>
        </p:xfrm>
        <a:graphic>
          <a:graphicData uri="http://schemas.openxmlformats.org/presentationml/2006/ole">
            <mc:AlternateContent xmlns:mc="http://schemas.openxmlformats.org/markup-compatibility/2006">
              <mc:Choice xmlns:v="urn:schemas-microsoft-com:vml" Requires="v">
                <p:oleObj spid="_x0000_s153606" name="Equation" r:id="rId11" imgW="228600" imgH="279360" progId="Equation.DSMT4">
                  <p:embed/>
                </p:oleObj>
              </mc:Choice>
              <mc:Fallback>
                <p:oleObj name="Equation" r:id="rId11" imgW="22860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47163" y="1844676"/>
                        <a:ext cx="398462"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20" name="Line 52"/>
          <p:cNvSpPr>
            <a:spLocks noChangeShapeType="1"/>
          </p:cNvSpPr>
          <p:nvPr/>
        </p:nvSpPr>
        <p:spPr bwMode="auto">
          <a:xfrm>
            <a:off x="9983789" y="2636838"/>
            <a:ext cx="1587"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1" name="Line 53"/>
          <p:cNvSpPr>
            <a:spLocks noChangeShapeType="1"/>
          </p:cNvSpPr>
          <p:nvPr/>
        </p:nvSpPr>
        <p:spPr bwMode="auto">
          <a:xfrm flipV="1">
            <a:off x="9983789" y="1700214"/>
            <a:ext cx="158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822" name="Object 54"/>
          <p:cNvGraphicFramePr>
            <a:graphicFrameLocks noChangeAspect="1"/>
          </p:cNvGraphicFramePr>
          <p:nvPr/>
        </p:nvGraphicFramePr>
        <p:xfrm>
          <a:off x="9191625" y="2276475"/>
          <a:ext cx="177800" cy="198438"/>
        </p:xfrm>
        <a:graphic>
          <a:graphicData uri="http://schemas.openxmlformats.org/presentationml/2006/ole">
            <mc:AlternateContent xmlns:mc="http://schemas.openxmlformats.org/markup-compatibility/2006">
              <mc:Choice xmlns:v="urn:schemas-microsoft-com:vml" Requires="v">
                <p:oleObj spid="_x0000_s153607" name="Equation" r:id="rId13" imgW="101520" imgH="114120" progId="Equation.DSMT4">
                  <p:embed/>
                </p:oleObj>
              </mc:Choice>
              <mc:Fallback>
                <p:oleObj name="Equation" r:id="rId13" imgW="101520" imgH="114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91625" y="2276475"/>
                        <a:ext cx="1778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3" name="Object 55"/>
          <p:cNvGraphicFramePr>
            <a:graphicFrameLocks noChangeAspect="1"/>
          </p:cNvGraphicFramePr>
          <p:nvPr/>
        </p:nvGraphicFramePr>
        <p:xfrm>
          <a:off x="9047163" y="2276475"/>
          <a:ext cx="177800" cy="198438"/>
        </p:xfrm>
        <a:graphic>
          <a:graphicData uri="http://schemas.openxmlformats.org/presentationml/2006/ole">
            <mc:AlternateContent xmlns:mc="http://schemas.openxmlformats.org/markup-compatibility/2006">
              <mc:Choice xmlns:v="urn:schemas-microsoft-com:vml" Requires="v">
                <p:oleObj spid="_x0000_s153608" name="Equation" r:id="rId15" imgW="101520" imgH="114120" progId="Equation.DSMT4">
                  <p:embed/>
                </p:oleObj>
              </mc:Choice>
              <mc:Fallback>
                <p:oleObj name="Equation" r:id="rId15" imgW="101520" imgH="114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47163" y="2276475"/>
                        <a:ext cx="1778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4" name="Object 56"/>
          <p:cNvGraphicFramePr>
            <a:graphicFrameLocks noChangeAspect="1"/>
          </p:cNvGraphicFramePr>
          <p:nvPr/>
        </p:nvGraphicFramePr>
        <p:xfrm>
          <a:off x="9983788" y="3068639"/>
          <a:ext cx="177800" cy="198437"/>
        </p:xfrm>
        <a:graphic>
          <a:graphicData uri="http://schemas.openxmlformats.org/presentationml/2006/ole">
            <mc:AlternateContent xmlns:mc="http://schemas.openxmlformats.org/markup-compatibility/2006">
              <mc:Choice xmlns:v="urn:schemas-microsoft-com:vml" Requires="v">
                <p:oleObj spid="_x0000_s153609" name="Equation" r:id="rId16" imgW="101520" imgH="114120" progId="Equation.DSMT4">
                  <p:embed/>
                </p:oleObj>
              </mc:Choice>
              <mc:Fallback>
                <p:oleObj name="Equation" r:id="rId16" imgW="101520" imgH="114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83788" y="3068639"/>
                        <a:ext cx="177800"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25" name="Line 57"/>
          <p:cNvSpPr>
            <a:spLocks noChangeShapeType="1"/>
          </p:cNvSpPr>
          <p:nvPr/>
        </p:nvSpPr>
        <p:spPr bwMode="auto">
          <a:xfrm flipH="1">
            <a:off x="8975726" y="1412875"/>
            <a:ext cx="360363"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6" name="Text Box 58"/>
          <p:cNvSpPr txBox="1">
            <a:spLocks noChangeArrowheads="1"/>
          </p:cNvSpPr>
          <p:nvPr/>
        </p:nvSpPr>
        <p:spPr bwMode="auto">
          <a:xfrm>
            <a:off x="9028113" y="974726"/>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I</a:t>
            </a:r>
          </a:p>
        </p:txBody>
      </p:sp>
      <p:sp>
        <p:nvSpPr>
          <p:cNvPr id="32827" name="Line 59"/>
          <p:cNvSpPr>
            <a:spLocks noChangeShapeType="1"/>
          </p:cNvSpPr>
          <p:nvPr/>
        </p:nvSpPr>
        <p:spPr bwMode="auto">
          <a:xfrm flipH="1" flipV="1">
            <a:off x="7967664" y="1268414"/>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8" name="Line 60"/>
          <p:cNvSpPr>
            <a:spLocks noChangeShapeType="1"/>
          </p:cNvSpPr>
          <p:nvPr/>
        </p:nvSpPr>
        <p:spPr bwMode="auto">
          <a:xfrm>
            <a:off x="7967664" y="2636839"/>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9" name="Text Box 61"/>
          <p:cNvSpPr txBox="1">
            <a:spLocks noChangeArrowheads="1"/>
          </p:cNvSpPr>
          <p:nvPr/>
        </p:nvSpPr>
        <p:spPr bwMode="auto">
          <a:xfrm>
            <a:off x="7875588" y="3494088"/>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B</a:t>
            </a:r>
          </a:p>
        </p:txBody>
      </p:sp>
      <p:sp>
        <p:nvSpPr>
          <p:cNvPr id="32830" name="Text Box 62"/>
          <p:cNvSpPr txBox="1">
            <a:spLocks noChangeArrowheads="1"/>
          </p:cNvSpPr>
          <p:nvPr/>
        </p:nvSpPr>
        <p:spPr bwMode="auto">
          <a:xfrm>
            <a:off x="7751763" y="763588"/>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B</a:t>
            </a:r>
          </a:p>
        </p:txBody>
      </p:sp>
      <p:sp>
        <p:nvSpPr>
          <p:cNvPr id="32853" name="Text Box 85"/>
          <p:cNvSpPr txBox="1">
            <a:spLocks noChangeArrowheads="1"/>
          </p:cNvSpPr>
          <p:nvPr/>
        </p:nvSpPr>
        <p:spPr bwMode="auto">
          <a:xfrm>
            <a:off x="1919288" y="908050"/>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二、差动式电感传感器</a:t>
            </a:r>
          </a:p>
        </p:txBody>
      </p:sp>
      <p:sp>
        <p:nvSpPr>
          <p:cNvPr id="32855" name="Text Box 87"/>
          <p:cNvSpPr txBox="1">
            <a:spLocks noChangeArrowheads="1"/>
          </p:cNvSpPr>
          <p:nvPr/>
        </p:nvSpPr>
        <p:spPr bwMode="auto">
          <a:xfrm>
            <a:off x="2351089" y="1484313"/>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、结构</a:t>
            </a:r>
          </a:p>
        </p:txBody>
      </p:sp>
      <p:sp>
        <p:nvSpPr>
          <p:cNvPr id="32856" name="Text Box 88"/>
          <p:cNvSpPr txBox="1">
            <a:spLocks noChangeArrowheads="1"/>
          </p:cNvSpPr>
          <p:nvPr/>
        </p:nvSpPr>
        <p:spPr bwMode="auto">
          <a:xfrm>
            <a:off x="2640014" y="1989139"/>
            <a:ext cx="27238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两半磁芯、线圈完全对称</a:t>
            </a:r>
          </a:p>
          <a:p>
            <a:r>
              <a:rPr lang="zh-CN" altLang="en-US"/>
              <a:t>初始衔铁处于中间位置</a:t>
            </a:r>
          </a:p>
        </p:txBody>
      </p:sp>
      <p:sp>
        <p:nvSpPr>
          <p:cNvPr id="32857" name="Text Box 89"/>
          <p:cNvSpPr txBox="1">
            <a:spLocks noChangeArrowheads="1"/>
          </p:cNvSpPr>
          <p:nvPr/>
        </p:nvSpPr>
        <p:spPr bwMode="auto">
          <a:xfrm>
            <a:off x="2351089" y="3284538"/>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、原理</a:t>
            </a:r>
          </a:p>
        </p:txBody>
      </p:sp>
      <p:sp>
        <p:nvSpPr>
          <p:cNvPr id="32858" name="Text Box 90"/>
          <p:cNvSpPr txBox="1">
            <a:spLocks noChangeArrowheads="1"/>
          </p:cNvSpPr>
          <p:nvPr/>
        </p:nvSpPr>
        <p:spPr bwMode="auto">
          <a:xfrm>
            <a:off x="2351088" y="3860800"/>
            <a:ext cx="3647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初始：对称，电桥平衡，输出为零</a:t>
            </a:r>
          </a:p>
        </p:txBody>
      </p:sp>
      <p:sp>
        <p:nvSpPr>
          <p:cNvPr id="32859" name="Text Box 91"/>
          <p:cNvSpPr txBox="1">
            <a:spLocks noChangeArrowheads="1"/>
          </p:cNvSpPr>
          <p:nvPr/>
        </p:nvSpPr>
        <p:spPr bwMode="auto">
          <a:xfrm>
            <a:off x="2279651" y="4652964"/>
            <a:ext cx="407034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衔铁向上或向下移动：</a:t>
            </a:r>
          </a:p>
          <a:p>
            <a:r>
              <a:rPr lang="zh-CN" altLang="en-US"/>
              <a:t>        两线圈电感一增一减，电桥失衡，</a:t>
            </a:r>
          </a:p>
          <a:p>
            <a:r>
              <a:rPr lang="zh-CN" altLang="en-US"/>
              <a:t>        输出电压幅值与移动量成比例，</a:t>
            </a:r>
          </a:p>
          <a:p>
            <a:r>
              <a:rPr lang="zh-CN" altLang="en-US"/>
              <a:t>        输出电压相位移动方向有关。</a:t>
            </a:r>
          </a:p>
        </p:txBody>
      </p:sp>
      <p:graphicFrame>
        <p:nvGraphicFramePr>
          <p:cNvPr id="67" name="Object 38"/>
          <p:cNvGraphicFramePr>
            <a:graphicFrameLocks noChangeAspect="1"/>
          </p:cNvGraphicFramePr>
          <p:nvPr/>
        </p:nvGraphicFramePr>
        <p:xfrm>
          <a:off x="9151258" y="3912055"/>
          <a:ext cx="360362" cy="431800"/>
        </p:xfrm>
        <a:graphic>
          <a:graphicData uri="http://schemas.openxmlformats.org/presentationml/2006/ole">
            <mc:AlternateContent xmlns:mc="http://schemas.openxmlformats.org/markup-compatibility/2006">
              <mc:Choice xmlns:v="urn:schemas-microsoft-com:vml" Requires="v">
                <p:oleObj spid="_x0000_s153610" name="Equation" r:id="rId17" imgW="190440" imgH="228600" progId="Equation.DSMT4">
                  <p:embed/>
                </p:oleObj>
              </mc:Choice>
              <mc:Fallback>
                <p:oleObj name="Equation" r:id="rId17" imgW="19044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51258" y="3912055"/>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39"/>
          <p:cNvGraphicFramePr>
            <a:graphicFrameLocks noChangeAspect="1"/>
          </p:cNvGraphicFramePr>
          <p:nvPr/>
        </p:nvGraphicFramePr>
        <p:xfrm>
          <a:off x="7855858" y="3767592"/>
          <a:ext cx="336550" cy="431800"/>
        </p:xfrm>
        <a:graphic>
          <a:graphicData uri="http://schemas.openxmlformats.org/presentationml/2006/ole">
            <mc:AlternateContent xmlns:mc="http://schemas.openxmlformats.org/markup-compatibility/2006">
              <mc:Choice xmlns:v="urn:schemas-microsoft-com:vml" Requires="v">
                <p:oleObj spid="_x0000_s153611" name="Equation" r:id="rId19" imgW="177480" imgH="228600" progId="Equation.DSMT4">
                  <p:embed/>
                </p:oleObj>
              </mc:Choice>
              <mc:Fallback>
                <p:oleObj name="Equation" r:id="rId19" imgW="17748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55858" y="3767592"/>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40"/>
          <p:cNvGraphicFramePr>
            <a:graphicFrameLocks noChangeAspect="1"/>
          </p:cNvGraphicFramePr>
          <p:nvPr/>
        </p:nvGraphicFramePr>
        <p:xfrm>
          <a:off x="7711396" y="5136017"/>
          <a:ext cx="360363" cy="431800"/>
        </p:xfrm>
        <a:graphic>
          <a:graphicData uri="http://schemas.openxmlformats.org/presentationml/2006/ole">
            <mc:AlternateContent xmlns:mc="http://schemas.openxmlformats.org/markup-compatibility/2006">
              <mc:Choice xmlns:v="urn:schemas-microsoft-com:vml" Requires="v">
                <p:oleObj spid="_x0000_s153612" name="Equation" r:id="rId21" imgW="190440" imgH="228600" progId="Equation.DSMT4">
                  <p:embed/>
                </p:oleObj>
              </mc:Choice>
              <mc:Fallback>
                <p:oleObj name="Equation" r:id="rId21" imgW="19044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11396" y="5136017"/>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41"/>
          <p:cNvGraphicFramePr>
            <a:graphicFrameLocks noChangeAspect="1"/>
          </p:cNvGraphicFramePr>
          <p:nvPr/>
        </p:nvGraphicFramePr>
        <p:xfrm>
          <a:off x="8594046" y="4848681"/>
          <a:ext cx="322263" cy="384175"/>
        </p:xfrm>
        <a:graphic>
          <a:graphicData uri="http://schemas.openxmlformats.org/presentationml/2006/ole">
            <mc:AlternateContent xmlns:mc="http://schemas.openxmlformats.org/markup-compatibility/2006">
              <mc:Choice xmlns:v="urn:schemas-microsoft-com:vml" Requires="v">
                <p:oleObj spid="_x0000_s153613" name="Equation" r:id="rId23" imgW="190440" imgH="228600" progId="Equation.DSMT4">
                  <p:embed/>
                </p:oleObj>
              </mc:Choice>
              <mc:Fallback>
                <p:oleObj name="Equation" r:id="rId23" imgW="19044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594046" y="4848681"/>
                        <a:ext cx="32226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Line 42"/>
          <p:cNvSpPr>
            <a:spLocks noChangeShapeType="1"/>
          </p:cNvSpPr>
          <p:nvPr/>
        </p:nvSpPr>
        <p:spPr bwMode="auto">
          <a:xfrm flipV="1">
            <a:off x="8216220" y="3912056"/>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Freeform 45"/>
          <p:cNvSpPr>
            <a:spLocks/>
          </p:cNvSpPr>
          <p:nvPr/>
        </p:nvSpPr>
        <p:spPr bwMode="auto">
          <a:xfrm rot="19266090">
            <a:off x="7998734" y="4127955"/>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46"/>
          <p:cNvSpPr>
            <a:spLocks noChangeShapeType="1"/>
          </p:cNvSpPr>
          <p:nvPr/>
        </p:nvSpPr>
        <p:spPr bwMode="auto">
          <a:xfrm>
            <a:off x="7711396" y="4632781"/>
            <a:ext cx="288925"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47"/>
          <p:cNvSpPr>
            <a:spLocks noChangeShapeType="1"/>
          </p:cNvSpPr>
          <p:nvPr/>
        </p:nvSpPr>
        <p:spPr bwMode="auto">
          <a:xfrm flipV="1">
            <a:off x="8359096" y="3840617"/>
            <a:ext cx="360363"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Line 48"/>
          <p:cNvSpPr>
            <a:spLocks noChangeShapeType="1"/>
          </p:cNvSpPr>
          <p:nvPr/>
        </p:nvSpPr>
        <p:spPr bwMode="auto">
          <a:xfrm>
            <a:off x="8719458" y="3840618"/>
            <a:ext cx="792162" cy="1008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49"/>
          <p:cNvSpPr>
            <a:spLocks noChangeShapeType="1"/>
          </p:cNvSpPr>
          <p:nvPr/>
        </p:nvSpPr>
        <p:spPr bwMode="auto">
          <a:xfrm flipH="1">
            <a:off x="8503558" y="4848680"/>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Line 50"/>
          <p:cNvSpPr>
            <a:spLocks noChangeShapeType="1"/>
          </p:cNvSpPr>
          <p:nvPr/>
        </p:nvSpPr>
        <p:spPr bwMode="auto">
          <a:xfrm flipV="1">
            <a:off x="7711396" y="4343856"/>
            <a:ext cx="360363"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51"/>
          <p:cNvSpPr>
            <a:spLocks noChangeShapeType="1"/>
          </p:cNvSpPr>
          <p:nvPr/>
        </p:nvSpPr>
        <p:spPr bwMode="auto">
          <a:xfrm flipH="1" flipV="1">
            <a:off x="8143196" y="5207456"/>
            <a:ext cx="360363" cy="433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Rectangle 52"/>
          <p:cNvSpPr>
            <a:spLocks noChangeArrowheads="1"/>
          </p:cNvSpPr>
          <p:nvPr/>
        </p:nvSpPr>
        <p:spPr bwMode="auto">
          <a:xfrm rot="19278733">
            <a:off x="8935358" y="4056517"/>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Rectangle 53"/>
          <p:cNvSpPr>
            <a:spLocks noChangeArrowheads="1"/>
          </p:cNvSpPr>
          <p:nvPr/>
        </p:nvSpPr>
        <p:spPr bwMode="auto">
          <a:xfrm rot="3078733">
            <a:off x="8897258" y="5029655"/>
            <a:ext cx="219075"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54"/>
          <p:cNvSpPr>
            <a:spLocks noChangeShapeType="1"/>
          </p:cNvSpPr>
          <p:nvPr/>
        </p:nvSpPr>
        <p:spPr bwMode="auto">
          <a:xfrm>
            <a:off x="7711395" y="4632781"/>
            <a:ext cx="0" cy="1582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55"/>
          <p:cNvSpPr>
            <a:spLocks noChangeShapeType="1"/>
          </p:cNvSpPr>
          <p:nvPr/>
        </p:nvSpPr>
        <p:spPr bwMode="auto">
          <a:xfrm>
            <a:off x="9511620" y="4848680"/>
            <a:ext cx="0" cy="143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56"/>
          <p:cNvSpPr>
            <a:spLocks noChangeShapeType="1"/>
          </p:cNvSpPr>
          <p:nvPr/>
        </p:nvSpPr>
        <p:spPr bwMode="auto">
          <a:xfrm>
            <a:off x="8719458" y="3840617"/>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57"/>
          <p:cNvSpPr>
            <a:spLocks noChangeShapeType="1"/>
          </p:cNvSpPr>
          <p:nvPr/>
        </p:nvSpPr>
        <p:spPr bwMode="auto">
          <a:xfrm>
            <a:off x="8503559" y="5640842"/>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5" name="Object 58"/>
          <p:cNvGraphicFramePr>
            <a:graphicFrameLocks noChangeAspect="1"/>
          </p:cNvGraphicFramePr>
          <p:nvPr/>
        </p:nvGraphicFramePr>
        <p:xfrm>
          <a:off x="10159321" y="4343855"/>
          <a:ext cx="398463" cy="487362"/>
        </p:xfrm>
        <a:graphic>
          <a:graphicData uri="http://schemas.openxmlformats.org/presentationml/2006/ole">
            <mc:AlternateContent xmlns:mc="http://schemas.openxmlformats.org/markup-compatibility/2006">
              <mc:Choice xmlns:v="urn:schemas-microsoft-com:vml" Requires="v">
                <p:oleObj spid="_x0000_s153614" name="Equation" r:id="rId25" imgW="228600" imgH="279360" progId="Equation.DSMT4">
                  <p:embed/>
                </p:oleObj>
              </mc:Choice>
              <mc:Fallback>
                <p:oleObj name="Equation" r:id="rId25" imgW="22860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59321" y="4343855"/>
                        <a:ext cx="3984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59"/>
          <p:cNvGraphicFramePr>
            <a:graphicFrameLocks noChangeAspect="1"/>
          </p:cNvGraphicFramePr>
          <p:nvPr/>
        </p:nvGraphicFramePr>
        <p:xfrm>
          <a:off x="8430534" y="5783717"/>
          <a:ext cx="433387" cy="433388"/>
        </p:xfrm>
        <a:graphic>
          <a:graphicData uri="http://schemas.openxmlformats.org/presentationml/2006/ole">
            <mc:AlternateContent xmlns:mc="http://schemas.openxmlformats.org/markup-compatibility/2006">
              <mc:Choice xmlns:v="urn:schemas-microsoft-com:vml" Requires="v">
                <p:oleObj spid="_x0000_s153615" name="Equation" r:id="rId26" imgW="279360" imgH="279360" progId="Equation.DSMT4">
                  <p:embed/>
                </p:oleObj>
              </mc:Choice>
              <mc:Fallback>
                <p:oleObj name="Equation" r:id="rId26" imgW="27936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0534" y="5783717"/>
                        <a:ext cx="433387"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 name="Freeform 45"/>
          <p:cNvSpPr>
            <a:spLocks/>
          </p:cNvSpPr>
          <p:nvPr/>
        </p:nvSpPr>
        <p:spPr bwMode="auto">
          <a:xfrm rot="3524171">
            <a:off x="7931431" y="5012541"/>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 name="直接箭头连接符 2"/>
          <p:cNvCxnSpPr/>
          <p:nvPr/>
        </p:nvCxnSpPr>
        <p:spPr bwMode="auto">
          <a:xfrm>
            <a:off x="8081511" y="4805592"/>
            <a:ext cx="32657" cy="61198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4171856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 Box 4"/>
          <p:cNvSpPr txBox="1">
            <a:spLocks noChangeArrowheads="1"/>
          </p:cNvSpPr>
          <p:nvPr/>
        </p:nvSpPr>
        <p:spPr bwMode="auto">
          <a:xfrm>
            <a:off x="1919289" y="2565400"/>
            <a:ext cx="20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设衔铁向上移动：</a:t>
            </a:r>
          </a:p>
        </p:txBody>
      </p:sp>
      <p:graphicFrame>
        <p:nvGraphicFramePr>
          <p:cNvPr id="37893" name="Object 5"/>
          <p:cNvGraphicFramePr>
            <a:graphicFrameLocks noChangeAspect="1"/>
          </p:cNvGraphicFramePr>
          <p:nvPr/>
        </p:nvGraphicFramePr>
        <p:xfrm>
          <a:off x="4656139" y="2565401"/>
          <a:ext cx="2232025" cy="587375"/>
        </p:xfrm>
        <a:graphic>
          <a:graphicData uri="http://schemas.openxmlformats.org/presentationml/2006/ole">
            <mc:AlternateContent xmlns:mc="http://schemas.openxmlformats.org/markup-compatibility/2006">
              <mc:Choice xmlns:v="urn:schemas-microsoft-com:vml" Requires="v">
                <p:oleObj spid="_x0000_s154626" name="Equation" r:id="rId3" imgW="863280" imgH="228600" progId="Equation.DSMT4">
                  <p:embed/>
                </p:oleObj>
              </mc:Choice>
              <mc:Fallback>
                <p:oleObj name="Equation" r:id="rId3" imgW="863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139" y="2565401"/>
                        <a:ext cx="2232025"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4" name="Object 6"/>
          <p:cNvGraphicFramePr>
            <a:graphicFrameLocks noChangeAspect="1"/>
          </p:cNvGraphicFramePr>
          <p:nvPr/>
        </p:nvGraphicFramePr>
        <p:xfrm>
          <a:off x="4656139" y="3141663"/>
          <a:ext cx="2160587" cy="552450"/>
        </p:xfrm>
        <a:graphic>
          <a:graphicData uri="http://schemas.openxmlformats.org/presentationml/2006/ole">
            <mc:AlternateContent xmlns:mc="http://schemas.openxmlformats.org/markup-compatibility/2006">
              <mc:Choice xmlns:v="urn:schemas-microsoft-com:vml" Requires="v">
                <p:oleObj spid="_x0000_s154627" name="Equation" r:id="rId5" imgW="888840" imgH="228600" progId="Equation.DSMT4">
                  <p:embed/>
                </p:oleObj>
              </mc:Choice>
              <mc:Fallback>
                <p:oleObj name="Equation" r:id="rId5" imgW="8888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3141663"/>
                        <a:ext cx="216058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5" name="Text Box 7"/>
          <p:cNvSpPr txBox="1">
            <a:spLocks noChangeArrowheads="1"/>
          </p:cNvSpPr>
          <p:nvPr/>
        </p:nvSpPr>
        <p:spPr bwMode="auto">
          <a:xfrm>
            <a:off x="2063750" y="83661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设初始</a:t>
            </a:r>
            <a:r>
              <a:rPr lang="zh-CN" altLang="en-US">
                <a:ea typeface="宋体" pitchFamily="2" charset="-122"/>
              </a:rPr>
              <a:t>：</a:t>
            </a:r>
          </a:p>
        </p:txBody>
      </p:sp>
      <p:sp>
        <p:nvSpPr>
          <p:cNvPr id="37896" name="Text Box 8"/>
          <p:cNvSpPr txBox="1">
            <a:spLocks noChangeArrowheads="1"/>
          </p:cNvSpPr>
          <p:nvPr/>
        </p:nvSpPr>
        <p:spPr bwMode="auto">
          <a:xfrm>
            <a:off x="1992313" y="3933825"/>
            <a:ext cx="54906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代入桥路推导，由于                         略去，得到：</a:t>
            </a:r>
          </a:p>
        </p:txBody>
      </p:sp>
      <p:graphicFrame>
        <p:nvGraphicFramePr>
          <p:cNvPr id="37898" name="Object 10"/>
          <p:cNvGraphicFramePr>
            <a:graphicFrameLocks noChangeAspect="1"/>
          </p:cNvGraphicFramePr>
          <p:nvPr/>
        </p:nvGraphicFramePr>
        <p:xfrm>
          <a:off x="2855914" y="4868863"/>
          <a:ext cx="5545137" cy="1122362"/>
        </p:xfrm>
        <a:graphic>
          <a:graphicData uri="http://schemas.openxmlformats.org/presentationml/2006/ole">
            <mc:AlternateContent xmlns:mc="http://schemas.openxmlformats.org/markup-compatibility/2006">
              <mc:Choice xmlns:v="urn:schemas-microsoft-com:vml" Requires="v">
                <p:oleObj spid="_x0000_s154628" name="Equation" r:id="rId7" imgW="2133360" imgH="431640" progId="Equation.DSMT4">
                  <p:embed/>
                </p:oleObj>
              </mc:Choice>
              <mc:Fallback>
                <p:oleObj name="Equation" r:id="rId7" imgW="213336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914" y="4868863"/>
                        <a:ext cx="5545137"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9" name="Rectangle 11"/>
          <p:cNvSpPr>
            <a:spLocks noChangeArrowheads="1"/>
          </p:cNvSpPr>
          <p:nvPr/>
        </p:nvSpPr>
        <p:spPr bwMode="auto">
          <a:xfrm>
            <a:off x="2711450" y="4581526"/>
            <a:ext cx="5976938" cy="1655763"/>
          </a:xfrm>
          <a:prstGeom prst="rect">
            <a:avLst/>
          </a:prstGeom>
          <a:noFill/>
          <a:ln w="9525">
            <a:solidFill>
              <a:srgbClr val="FF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900" name="Object 12"/>
          <p:cNvGraphicFramePr>
            <a:graphicFrameLocks noChangeAspect="1"/>
          </p:cNvGraphicFramePr>
          <p:nvPr/>
        </p:nvGraphicFramePr>
        <p:xfrm>
          <a:off x="3287713" y="908050"/>
          <a:ext cx="3816350" cy="1296988"/>
        </p:xfrm>
        <a:graphic>
          <a:graphicData uri="http://schemas.openxmlformats.org/presentationml/2006/ole">
            <mc:AlternateContent xmlns:mc="http://schemas.openxmlformats.org/markup-compatibility/2006">
              <mc:Choice xmlns:v="urn:schemas-microsoft-com:vml" Requires="v">
                <p:oleObj spid="_x0000_s154629" name="Equation" r:id="rId9" imgW="1701720" imgH="482400" progId="Equation.DSMT4">
                  <p:embed/>
                </p:oleObj>
              </mc:Choice>
              <mc:Fallback>
                <p:oleObj name="Equation" r:id="rId9" imgW="1701720" imgH="482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7713" y="908050"/>
                        <a:ext cx="381635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1" name="Object 13"/>
          <p:cNvGraphicFramePr>
            <a:graphicFrameLocks noChangeAspect="1"/>
          </p:cNvGraphicFramePr>
          <p:nvPr/>
        </p:nvGraphicFramePr>
        <p:xfrm>
          <a:off x="9048750" y="549275"/>
          <a:ext cx="889000" cy="431800"/>
        </p:xfrm>
        <a:graphic>
          <a:graphicData uri="http://schemas.openxmlformats.org/presentationml/2006/ole">
            <mc:AlternateContent xmlns:mc="http://schemas.openxmlformats.org/markup-compatibility/2006">
              <mc:Choice xmlns:v="urn:schemas-microsoft-com:vml" Requires="v">
                <p:oleObj spid="_x0000_s154630" name="Equation" r:id="rId11" imgW="469800" imgH="228600" progId="Equation.DSMT4">
                  <p:embed/>
                </p:oleObj>
              </mc:Choice>
              <mc:Fallback>
                <p:oleObj name="Equation" r:id="rId11" imgW="4698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48750" y="549275"/>
                        <a:ext cx="889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2" name="Object 14"/>
          <p:cNvGraphicFramePr>
            <a:graphicFrameLocks noChangeAspect="1"/>
          </p:cNvGraphicFramePr>
          <p:nvPr/>
        </p:nvGraphicFramePr>
        <p:xfrm>
          <a:off x="7753350" y="333375"/>
          <a:ext cx="336550" cy="431800"/>
        </p:xfrm>
        <a:graphic>
          <a:graphicData uri="http://schemas.openxmlformats.org/presentationml/2006/ole">
            <mc:AlternateContent xmlns:mc="http://schemas.openxmlformats.org/markup-compatibility/2006">
              <mc:Choice xmlns:v="urn:schemas-microsoft-com:vml" Requires="v">
                <p:oleObj spid="_x0000_s154631" name="Equation" r:id="rId13" imgW="177480" imgH="228600" progId="Equation.DSMT4">
                  <p:embed/>
                </p:oleObj>
              </mc:Choice>
              <mc:Fallback>
                <p:oleObj name="Equation" r:id="rId13" imgW="17748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3350" y="333375"/>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3" name="Object 15"/>
          <p:cNvGraphicFramePr>
            <a:graphicFrameLocks noChangeAspect="1"/>
          </p:cNvGraphicFramePr>
          <p:nvPr/>
        </p:nvGraphicFramePr>
        <p:xfrm>
          <a:off x="7608888" y="1701800"/>
          <a:ext cx="360362" cy="431800"/>
        </p:xfrm>
        <a:graphic>
          <a:graphicData uri="http://schemas.openxmlformats.org/presentationml/2006/ole">
            <mc:AlternateContent xmlns:mc="http://schemas.openxmlformats.org/markup-compatibility/2006">
              <mc:Choice xmlns:v="urn:schemas-microsoft-com:vml" Requires="v">
                <p:oleObj spid="_x0000_s154632" name="Equation" r:id="rId15" imgW="190440" imgH="228600" progId="Equation.DSMT4">
                  <p:embed/>
                </p:oleObj>
              </mc:Choice>
              <mc:Fallback>
                <p:oleObj name="Equation" r:id="rId15" imgW="19044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8888" y="1701800"/>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4" name="Object 16"/>
          <p:cNvGraphicFramePr>
            <a:graphicFrameLocks noChangeAspect="1"/>
          </p:cNvGraphicFramePr>
          <p:nvPr/>
        </p:nvGraphicFramePr>
        <p:xfrm>
          <a:off x="8256588" y="1414464"/>
          <a:ext cx="792162" cy="384175"/>
        </p:xfrm>
        <a:graphic>
          <a:graphicData uri="http://schemas.openxmlformats.org/presentationml/2006/ole">
            <mc:AlternateContent xmlns:mc="http://schemas.openxmlformats.org/markup-compatibility/2006">
              <mc:Choice xmlns:v="urn:schemas-microsoft-com:vml" Requires="v">
                <p:oleObj spid="_x0000_s154633" name="Equation" r:id="rId17" imgW="469800" imgH="228600" progId="Equation.DSMT4">
                  <p:embed/>
                </p:oleObj>
              </mc:Choice>
              <mc:Fallback>
                <p:oleObj name="Equation" r:id="rId17" imgW="4698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56588" y="1414464"/>
                        <a:ext cx="792162"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5" name="Line 17"/>
          <p:cNvSpPr>
            <a:spLocks noChangeShapeType="1"/>
          </p:cNvSpPr>
          <p:nvPr/>
        </p:nvSpPr>
        <p:spPr bwMode="auto">
          <a:xfrm flipV="1">
            <a:off x="8113713" y="477839"/>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6" name="Line 18"/>
          <p:cNvSpPr>
            <a:spLocks noChangeShapeType="1"/>
          </p:cNvSpPr>
          <p:nvPr/>
        </p:nvSpPr>
        <p:spPr bwMode="auto">
          <a:xfrm>
            <a:off x="8040688" y="1485901"/>
            <a:ext cx="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7" name="Freeform 19"/>
          <p:cNvSpPr>
            <a:spLocks/>
          </p:cNvSpPr>
          <p:nvPr/>
        </p:nvSpPr>
        <p:spPr bwMode="auto">
          <a:xfrm rot="35272134">
            <a:off x="7789863" y="1593851"/>
            <a:ext cx="360363" cy="144462"/>
          </a:xfrm>
          <a:custGeom>
            <a:avLst/>
            <a:gdLst>
              <a:gd name="T0" fmla="*/ 0 w 1451"/>
              <a:gd name="T1" fmla="*/ 144 h 235"/>
              <a:gd name="T2" fmla="*/ 90 w 1451"/>
              <a:gd name="T3" fmla="*/ 54 h 235"/>
              <a:gd name="T4" fmla="*/ 181 w 1451"/>
              <a:gd name="T5" fmla="*/ 8 h 235"/>
              <a:gd name="T6" fmla="*/ 272 w 1451"/>
              <a:gd name="T7" fmla="*/ 8 h 235"/>
              <a:gd name="T8" fmla="*/ 362 w 1451"/>
              <a:gd name="T9" fmla="*/ 54 h 235"/>
              <a:gd name="T10" fmla="*/ 453 w 1451"/>
              <a:gd name="T11" fmla="*/ 144 h 235"/>
              <a:gd name="T12" fmla="*/ 453 w 1451"/>
              <a:gd name="T13" fmla="*/ 190 h 235"/>
              <a:gd name="T14" fmla="*/ 453 w 1451"/>
              <a:gd name="T15" fmla="*/ 144 h 235"/>
              <a:gd name="T16" fmla="*/ 544 w 1451"/>
              <a:gd name="T17" fmla="*/ 54 h 235"/>
              <a:gd name="T18" fmla="*/ 680 w 1451"/>
              <a:gd name="T19" fmla="*/ 8 h 235"/>
              <a:gd name="T20" fmla="*/ 816 w 1451"/>
              <a:gd name="T21" fmla="*/ 54 h 235"/>
              <a:gd name="T22" fmla="*/ 907 w 1451"/>
              <a:gd name="T23" fmla="*/ 144 h 235"/>
              <a:gd name="T24" fmla="*/ 907 w 1451"/>
              <a:gd name="T25" fmla="*/ 235 h 235"/>
              <a:gd name="T26" fmla="*/ 907 w 1451"/>
              <a:gd name="T27" fmla="*/ 144 h 235"/>
              <a:gd name="T28" fmla="*/ 997 w 1451"/>
              <a:gd name="T29" fmla="*/ 54 h 235"/>
              <a:gd name="T30" fmla="*/ 1134 w 1451"/>
              <a:gd name="T31" fmla="*/ 8 h 235"/>
              <a:gd name="T32" fmla="*/ 1270 w 1451"/>
              <a:gd name="T33" fmla="*/ 54 h 235"/>
              <a:gd name="T34" fmla="*/ 1360 w 1451"/>
              <a:gd name="T35" fmla="*/ 144 h 235"/>
              <a:gd name="T36" fmla="*/ 1360 w 1451"/>
              <a:gd name="T37" fmla="*/ 235 h 235"/>
              <a:gd name="T38" fmla="*/ 1360 w 1451"/>
              <a:gd name="T39" fmla="*/ 144 h 235"/>
              <a:gd name="T40" fmla="*/ 1451 w 1451"/>
              <a:gd name="T41" fmla="*/ 14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1" h="235">
                <a:moveTo>
                  <a:pt x="0" y="144"/>
                </a:moveTo>
                <a:cubicBezTo>
                  <a:pt x="30" y="110"/>
                  <a:pt x="60" y="77"/>
                  <a:pt x="90" y="54"/>
                </a:cubicBezTo>
                <a:cubicBezTo>
                  <a:pt x="120" y="31"/>
                  <a:pt x="151" y="16"/>
                  <a:pt x="181" y="8"/>
                </a:cubicBezTo>
                <a:cubicBezTo>
                  <a:pt x="211" y="0"/>
                  <a:pt x="242" y="0"/>
                  <a:pt x="272" y="8"/>
                </a:cubicBezTo>
                <a:cubicBezTo>
                  <a:pt x="302" y="16"/>
                  <a:pt x="332" y="31"/>
                  <a:pt x="362" y="54"/>
                </a:cubicBezTo>
                <a:cubicBezTo>
                  <a:pt x="392" y="77"/>
                  <a:pt x="438" y="121"/>
                  <a:pt x="453" y="144"/>
                </a:cubicBezTo>
                <a:cubicBezTo>
                  <a:pt x="468" y="167"/>
                  <a:pt x="453" y="190"/>
                  <a:pt x="453" y="190"/>
                </a:cubicBezTo>
                <a:cubicBezTo>
                  <a:pt x="453" y="190"/>
                  <a:pt x="438" y="167"/>
                  <a:pt x="453" y="144"/>
                </a:cubicBezTo>
                <a:cubicBezTo>
                  <a:pt x="468" y="121"/>
                  <a:pt x="506" y="77"/>
                  <a:pt x="544" y="54"/>
                </a:cubicBezTo>
                <a:cubicBezTo>
                  <a:pt x="582" y="31"/>
                  <a:pt x="635" y="8"/>
                  <a:pt x="680" y="8"/>
                </a:cubicBezTo>
                <a:cubicBezTo>
                  <a:pt x="725" y="8"/>
                  <a:pt x="778" y="31"/>
                  <a:pt x="816" y="54"/>
                </a:cubicBezTo>
                <a:cubicBezTo>
                  <a:pt x="854" y="77"/>
                  <a:pt x="892" y="114"/>
                  <a:pt x="907" y="144"/>
                </a:cubicBezTo>
                <a:cubicBezTo>
                  <a:pt x="922" y="174"/>
                  <a:pt x="907" y="235"/>
                  <a:pt x="907" y="235"/>
                </a:cubicBezTo>
                <a:cubicBezTo>
                  <a:pt x="907" y="235"/>
                  <a:pt x="892" y="174"/>
                  <a:pt x="907" y="144"/>
                </a:cubicBezTo>
                <a:cubicBezTo>
                  <a:pt x="922" y="114"/>
                  <a:pt x="959" y="77"/>
                  <a:pt x="997" y="54"/>
                </a:cubicBezTo>
                <a:cubicBezTo>
                  <a:pt x="1035" y="31"/>
                  <a:pt x="1089" y="8"/>
                  <a:pt x="1134" y="8"/>
                </a:cubicBezTo>
                <a:cubicBezTo>
                  <a:pt x="1179" y="8"/>
                  <a:pt x="1233" y="31"/>
                  <a:pt x="1270" y="54"/>
                </a:cubicBezTo>
                <a:cubicBezTo>
                  <a:pt x="1307" y="77"/>
                  <a:pt x="1345" y="114"/>
                  <a:pt x="1360" y="144"/>
                </a:cubicBezTo>
                <a:cubicBezTo>
                  <a:pt x="1375" y="174"/>
                  <a:pt x="1360" y="235"/>
                  <a:pt x="1360" y="235"/>
                </a:cubicBezTo>
                <a:cubicBezTo>
                  <a:pt x="1360" y="235"/>
                  <a:pt x="1345" y="159"/>
                  <a:pt x="1360" y="144"/>
                </a:cubicBezTo>
                <a:cubicBezTo>
                  <a:pt x="1375" y="129"/>
                  <a:pt x="1436" y="144"/>
                  <a:pt x="1451" y="14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8" name="Freeform 20"/>
          <p:cNvSpPr>
            <a:spLocks/>
          </p:cNvSpPr>
          <p:nvPr/>
        </p:nvSpPr>
        <p:spPr bwMode="auto">
          <a:xfrm rot="-2333910">
            <a:off x="7896225" y="693738"/>
            <a:ext cx="395288"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9" name="Line 21"/>
          <p:cNvSpPr>
            <a:spLocks noChangeShapeType="1"/>
          </p:cNvSpPr>
          <p:nvPr/>
        </p:nvSpPr>
        <p:spPr bwMode="auto">
          <a:xfrm>
            <a:off x="7608889" y="1198564"/>
            <a:ext cx="288925" cy="3587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0" name="Line 22"/>
          <p:cNvSpPr>
            <a:spLocks noChangeShapeType="1"/>
          </p:cNvSpPr>
          <p:nvPr/>
        </p:nvSpPr>
        <p:spPr bwMode="auto">
          <a:xfrm flipV="1">
            <a:off x="8256588" y="406400"/>
            <a:ext cx="360362"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1" name="Line 23"/>
          <p:cNvSpPr>
            <a:spLocks noChangeShapeType="1"/>
          </p:cNvSpPr>
          <p:nvPr/>
        </p:nvSpPr>
        <p:spPr bwMode="auto">
          <a:xfrm>
            <a:off x="8616951" y="406401"/>
            <a:ext cx="792163" cy="10080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2" name="Line 24"/>
          <p:cNvSpPr>
            <a:spLocks noChangeShapeType="1"/>
          </p:cNvSpPr>
          <p:nvPr/>
        </p:nvSpPr>
        <p:spPr bwMode="auto">
          <a:xfrm flipH="1">
            <a:off x="8401051" y="1414463"/>
            <a:ext cx="1008063"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3" name="Line 25"/>
          <p:cNvSpPr>
            <a:spLocks noChangeShapeType="1"/>
          </p:cNvSpPr>
          <p:nvPr/>
        </p:nvSpPr>
        <p:spPr bwMode="auto">
          <a:xfrm flipV="1">
            <a:off x="7608888" y="909639"/>
            <a:ext cx="360362"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4" name="Line 26"/>
          <p:cNvSpPr>
            <a:spLocks noChangeShapeType="1"/>
          </p:cNvSpPr>
          <p:nvPr/>
        </p:nvSpPr>
        <p:spPr bwMode="auto">
          <a:xfrm flipH="1" flipV="1">
            <a:off x="8040688" y="1773239"/>
            <a:ext cx="360362"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5" name="Rectangle 27"/>
          <p:cNvSpPr>
            <a:spLocks noChangeArrowheads="1"/>
          </p:cNvSpPr>
          <p:nvPr/>
        </p:nvSpPr>
        <p:spPr bwMode="auto">
          <a:xfrm rot="-2321267">
            <a:off x="8832850" y="622300"/>
            <a:ext cx="215900" cy="4318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6" name="Rectangle 28"/>
          <p:cNvSpPr>
            <a:spLocks noChangeArrowheads="1"/>
          </p:cNvSpPr>
          <p:nvPr/>
        </p:nvSpPr>
        <p:spPr bwMode="auto">
          <a:xfrm rot="3078733">
            <a:off x="8794751" y="1595438"/>
            <a:ext cx="219075" cy="4318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7" name="Line 29"/>
          <p:cNvSpPr>
            <a:spLocks noChangeShapeType="1"/>
          </p:cNvSpPr>
          <p:nvPr/>
        </p:nvSpPr>
        <p:spPr bwMode="auto">
          <a:xfrm>
            <a:off x="7608888" y="1198564"/>
            <a:ext cx="0" cy="15827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8" name="Line 30"/>
          <p:cNvSpPr>
            <a:spLocks noChangeShapeType="1"/>
          </p:cNvSpPr>
          <p:nvPr/>
        </p:nvSpPr>
        <p:spPr bwMode="auto">
          <a:xfrm>
            <a:off x="9409113" y="1414463"/>
            <a:ext cx="0" cy="14398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9" name="Line 31"/>
          <p:cNvSpPr>
            <a:spLocks noChangeShapeType="1"/>
          </p:cNvSpPr>
          <p:nvPr/>
        </p:nvSpPr>
        <p:spPr bwMode="auto">
          <a:xfrm>
            <a:off x="8616950" y="406400"/>
            <a:ext cx="172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0" name="Line 32"/>
          <p:cNvSpPr>
            <a:spLocks noChangeShapeType="1"/>
          </p:cNvSpPr>
          <p:nvPr/>
        </p:nvSpPr>
        <p:spPr bwMode="auto">
          <a:xfrm>
            <a:off x="8401051" y="2206625"/>
            <a:ext cx="20161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921" name="Object 33"/>
          <p:cNvGraphicFramePr>
            <a:graphicFrameLocks noChangeAspect="1"/>
          </p:cNvGraphicFramePr>
          <p:nvPr/>
        </p:nvGraphicFramePr>
        <p:xfrm>
          <a:off x="10056813" y="909638"/>
          <a:ext cx="398462" cy="487362"/>
        </p:xfrm>
        <a:graphic>
          <a:graphicData uri="http://schemas.openxmlformats.org/presentationml/2006/ole">
            <mc:AlternateContent xmlns:mc="http://schemas.openxmlformats.org/markup-compatibility/2006">
              <mc:Choice xmlns:v="urn:schemas-microsoft-com:vml" Requires="v">
                <p:oleObj spid="_x0000_s154634" name="Equation" r:id="rId19" imgW="228600" imgH="279360" progId="Equation.DSMT4">
                  <p:embed/>
                </p:oleObj>
              </mc:Choice>
              <mc:Fallback>
                <p:oleObj name="Equation" r:id="rId19" imgW="228600" imgH="2793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056813" y="909638"/>
                        <a:ext cx="398462"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2" name="Object 34"/>
          <p:cNvGraphicFramePr>
            <a:graphicFrameLocks noChangeAspect="1"/>
          </p:cNvGraphicFramePr>
          <p:nvPr/>
        </p:nvGraphicFramePr>
        <p:xfrm>
          <a:off x="8328025" y="2349500"/>
          <a:ext cx="433388" cy="433388"/>
        </p:xfrm>
        <a:graphic>
          <a:graphicData uri="http://schemas.openxmlformats.org/presentationml/2006/ole">
            <mc:AlternateContent xmlns:mc="http://schemas.openxmlformats.org/markup-compatibility/2006">
              <mc:Choice xmlns:v="urn:schemas-microsoft-com:vml" Requires="v">
                <p:oleObj spid="_x0000_s154635" name="Equation" r:id="rId21" imgW="279360" imgH="279360" progId="Equation.DSMT4">
                  <p:embed/>
                </p:oleObj>
              </mc:Choice>
              <mc:Fallback>
                <p:oleObj name="Equation" r:id="rId21" imgW="279360" imgH="27936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28025" y="2349500"/>
                        <a:ext cx="43338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F6FA21E-4C14-43B6-8229-8669C2B642D4}"/>
                  </a:ext>
                </a:extLst>
              </p:cNvPr>
              <p:cNvSpPr txBox="1"/>
              <p:nvPr/>
            </p:nvSpPr>
            <p:spPr>
              <a:xfrm>
                <a:off x="4129360" y="3912248"/>
                <a:ext cx="1827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rPr>
                            <m:t>𝟐</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ea typeface="Cambria Math" panose="02040503050406030204" pitchFamily="18" charset="0"/>
                            </a:rPr>
                            <m:t>𝟎</m:t>
                          </m:r>
                        </m:sub>
                      </m:sSub>
                    </m:oMath>
                  </m:oMathPara>
                </a14:m>
                <a:endParaRPr lang="zh-CN" altLang="en-US" dirty="0"/>
              </a:p>
            </p:txBody>
          </p:sp>
        </mc:Choice>
        <mc:Fallback xmlns="">
          <p:sp>
            <p:nvSpPr>
              <p:cNvPr id="3" name="文本框 2">
                <a:extLst>
                  <a:ext uri="{FF2B5EF4-FFF2-40B4-BE49-F238E27FC236}">
                    <a16:creationId xmlns:a16="http://schemas.microsoft.com/office/drawing/2014/main" id="{5F6FA21E-4C14-43B6-8229-8669C2B642D4}"/>
                  </a:ext>
                </a:extLst>
              </p:cNvPr>
              <p:cNvSpPr txBox="1">
                <a:spLocks noRot="1" noChangeAspect="1" noMove="1" noResize="1" noEditPoints="1" noAdjustHandles="1" noChangeArrowheads="1" noChangeShapeType="1" noTextEdit="1"/>
              </p:cNvSpPr>
              <p:nvPr/>
            </p:nvSpPr>
            <p:spPr>
              <a:xfrm>
                <a:off x="4129360" y="3912248"/>
                <a:ext cx="1827552" cy="369332"/>
              </a:xfrm>
              <a:prstGeom prst="rect">
                <a:avLst/>
              </a:prstGeom>
              <a:blipFill>
                <a:blip r:embed="rId23"/>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C3C26F27-5910-402A-822A-9FB147A08280}"/>
              </a:ext>
            </a:extLst>
          </p:cNvPr>
          <p:cNvSpPr/>
          <p:nvPr/>
        </p:nvSpPr>
        <p:spPr bwMode="auto">
          <a:xfrm>
            <a:off x="4508155" y="5189166"/>
            <a:ext cx="241350" cy="340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34146067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1919288" y="0"/>
            <a:ext cx="17123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3</a:t>
            </a:r>
            <a:r>
              <a:rPr lang="zh-CN" altLang="en-US">
                <a:solidFill>
                  <a:srgbClr val="000099"/>
                </a:solidFill>
                <a:latin typeface="华文中宋" pitchFamily="2" charset="-122"/>
              </a:rPr>
              <a:t>、非线性特性</a:t>
            </a:r>
          </a:p>
        </p:txBody>
      </p:sp>
      <p:sp>
        <p:nvSpPr>
          <p:cNvPr id="33797" name="Text Box 5"/>
          <p:cNvSpPr txBox="1">
            <a:spLocks noChangeArrowheads="1"/>
          </p:cNvSpPr>
          <p:nvPr/>
        </p:nvSpPr>
        <p:spPr bwMode="auto">
          <a:xfrm>
            <a:off x="2171273" y="440166"/>
            <a:ext cx="33297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将                           级数展开</a:t>
            </a:r>
          </a:p>
        </p:txBody>
      </p:sp>
      <p:graphicFrame>
        <p:nvGraphicFramePr>
          <p:cNvPr id="33798" name="Object 6"/>
          <p:cNvGraphicFramePr>
            <a:graphicFrameLocks noChangeAspect="1"/>
          </p:cNvGraphicFramePr>
          <p:nvPr>
            <p:extLst>
              <p:ext uri="{D42A27DB-BD31-4B8C-83A1-F6EECF244321}">
                <p14:modId xmlns:p14="http://schemas.microsoft.com/office/powerpoint/2010/main" val="1784547495"/>
              </p:ext>
            </p:extLst>
          </p:nvPr>
        </p:nvGraphicFramePr>
        <p:xfrm>
          <a:off x="2695808" y="404813"/>
          <a:ext cx="1655762" cy="488950"/>
        </p:xfrm>
        <a:graphic>
          <a:graphicData uri="http://schemas.openxmlformats.org/presentationml/2006/ole">
            <mc:AlternateContent xmlns:mc="http://schemas.openxmlformats.org/markup-compatibility/2006">
              <mc:Choice xmlns:v="urn:schemas-microsoft-com:vml" Requires="v">
                <p:oleObj spid="_x0000_s155650" name="Equation" r:id="rId3" imgW="774360" imgH="228600" progId="Equation.DSMT4">
                  <p:embed/>
                </p:oleObj>
              </mc:Choice>
              <mc:Fallback>
                <p:oleObj name="Equation" r:id="rId3" imgW="77436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808" y="404813"/>
                        <a:ext cx="165576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0" name="Text Box 8"/>
          <p:cNvSpPr txBox="1">
            <a:spLocks noChangeArrowheads="1"/>
          </p:cNvSpPr>
          <p:nvPr/>
        </p:nvSpPr>
        <p:spPr bwMode="auto">
          <a:xfrm>
            <a:off x="1949451" y="1844676"/>
            <a:ext cx="6186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CC"/>
                </a:solidFill>
              </a:rPr>
              <a:t>可见：</a:t>
            </a:r>
            <a:r>
              <a:rPr lang="zh-CN" altLang="en-US" dirty="0">
                <a:solidFill>
                  <a:srgbClr val="FF0000"/>
                </a:solidFill>
              </a:rPr>
              <a:t>高阶项没有了偶次项，非线性与电感式传感器相比，</a:t>
            </a:r>
          </a:p>
          <a:p>
            <a:r>
              <a:rPr lang="zh-CN" altLang="en-US" dirty="0">
                <a:solidFill>
                  <a:srgbClr val="FF0000"/>
                </a:solidFill>
              </a:rPr>
              <a:t>           非线性得到了改善。</a:t>
            </a:r>
          </a:p>
        </p:txBody>
      </p:sp>
      <p:sp>
        <p:nvSpPr>
          <p:cNvPr id="33801" name="Text Box 9"/>
          <p:cNvSpPr txBox="1">
            <a:spLocks noChangeArrowheads="1"/>
          </p:cNvSpPr>
          <p:nvPr/>
        </p:nvSpPr>
        <p:spPr bwMode="auto">
          <a:xfrm>
            <a:off x="1847851" y="2708275"/>
            <a:ext cx="55723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000099"/>
                </a:solidFill>
                <a:latin typeface="华文中宋" pitchFamily="2" charset="-122"/>
              </a:rPr>
              <a:t>4</a:t>
            </a:r>
            <a:r>
              <a:rPr lang="zh-CN" altLang="en-US" dirty="0">
                <a:solidFill>
                  <a:srgbClr val="000099"/>
                </a:solidFill>
                <a:latin typeface="华文中宋" pitchFamily="2" charset="-122"/>
              </a:rPr>
              <a:t>、灵敏度</a:t>
            </a:r>
            <a:r>
              <a:rPr lang="en-US" altLang="zh-CN" dirty="0">
                <a:solidFill>
                  <a:srgbClr val="000099"/>
                </a:solidFill>
                <a:latin typeface="华文中宋" pitchFamily="2" charset="-122"/>
              </a:rPr>
              <a:t>K</a:t>
            </a:r>
            <a:r>
              <a:rPr lang="zh-CN" altLang="en-US" dirty="0">
                <a:solidFill>
                  <a:srgbClr val="000099"/>
                </a:solidFill>
              </a:rPr>
              <a:t>（差动电感传感器四臂电桥检测灵敏度）</a:t>
            </a:r>
          </a:p>
        </p:txBody>
      </p:sp>
      <p:sp>
        <p:nvSpPr>
          <p:cNvPr id="33803" name="Text Box 11"/>
          <p:cNvSpPr txBox="1">
            <a:spLocks noChangeArrowheads="1"/>
          </p:cNvSpPr>
          <p:nvPr/>
        </p:nvSpPr>
        <p:spPr bwMode="auto">
          <a:xfrm>
            <a:off x="1703388" y="3141664"/>
            <a:ext cx="374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略去高次项，代入输出表达式：</a:t>
            </a:r>
          </a:p>
        </p:txBody>
      </p:sp>
      <p:sp>
        <p:nvSpPr>
          <p:cNvPr id="33806" name="Text Box 14"/>
          <p:cNvSpPr txBox="1">
            <a:spLocks noChangeArrowheads="1"/>
          </p:cNvSpPr>
          <p:nvPr/>
        </p:nvSpPr>
        <p:spPr bwMode="auto">
          <a:xfrm>
            <a:off x="1703389" y="4797425"/>
            <a:ext cx="19848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FF3300"/>
                </a:solidFill>
                <a:latin typeface="华文中宋" pitchFamily="2" charset="-122"/>
              </a:rPr>
              <a:t>对于高</a:t>
            </a:r>
            <a:r>
              <a:rPr lang="en-US" altLang="zh-CN">
                <a:solidFill>
                  <a:srgbClr val="FF3300"/>
                </a:solidFill>
                <a:latin typeface="华文中宋" pitchFamily="2" charset="-122"/>
              </a:rPr>
              <a:t>Q</a:t>
            </a:r>
            <a:r>
              <a:rPr lang="zh-CN" altLang="en-US">
                <a:solidFill>
                  <a:srgbClr val="FF3300"/>
                </a:solidFill>
                <a:latin typeface="华文中宋" pitchFamily="2" charset="-122"/>
              </a:rPr>
              <a:t>值传感器</a:t>
            </a:r>
          </a:p>
        </p:txBody>
      </p:sp>
      <p:sp>
        <p:nvSpPr>
          <p:cNvPr id="33808" name="Text Box 16"/>
          <p:cNvSpPr txBox="1">
            <a:spLocks noChangeArrowheads="1"/>
          </p:cNvSpPr>
          <p:nvPr/>
        </p:nvSpPr>
        <p:spPr bwMode="auto">
          <a:xfrm>
            <a:off x="6833910" y="5373688"/>
            <a:ext cx="39179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latin typeface="华文中宋" pitchFamily="2" charset="-122"/>
              </a:rPr>
              <a:t>     </a:t>
            </a:r>
            <a:r>
              <a:rPr lang="zh-CN" altLang="en-US" dirty="0">
                <a:solidFill>
                  <a:srgbClr val="FF0000"/>
                </a:solidFill>
                <a:latin typeface="华文中宋" pitchFamily="2" charset="-122"/>
              </a:rPr>
              <a:t>灵敏度，由此可知提</a:t>
            </a:r>
          </a:p>
          <a:p>
            <a:r>
              <a:rPr lang="zh-CN" altLang="en-US" dirty="0">
                <a:solidFill>
                  <a:srgbClr val="FF0000"/>
                </a:solidFill>
                <a:latin typeface="华文中宋" pitchFamily="2" charset="-122"/>
              </a:rPr>
              <a:t>     高灵敏度途径，提高</a:t>
            </a:r>
          </a:p>
          <a:p>
            <a:r>
              <a:rPr lang="zh-CN" altLang="en-US" dirty="0">
                <a:solidFill>
                  <a:srgbClr val="FF0000"/>
                </a:solidFill>
                <a:latin typeface="华文中宋" pitchFamily="2" charset="-122"/>
              </a:rPr>
              <a:t>     电压源，减小初始气隙。</a:t>
            </a:r>
          </a:p>
        </p:txBody>
      </p:sp>
      <p:sp>
        <p:nvSpPr>
          <p:cNvPr id="33809" name="Rectangle 17"/>
          <p:cNvSpPr>
            <a:spLocks noChangeArrowheads="1"/>
          </p:cNvSpPr>
          <p:nvPr/>
        </p:nvSpPr>
        <p:spPr bwMode="auto">
          <a:xfrm>
            <a:off x="1703388" y="5300663"/>
            <a:ext cx="8964612" cy="14414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Rectangle 18"/>
          <p:cNvSpPr>
            <a:spLocks noChangeArrowheads="1"/>
          </p:cNvSpPr>
          <p:nvPr/>
        </p:nvSpPr>
        <p:spPr bwMode="auto">
          <a:xfrm>
            <a:off x="1992313" y="1916114"/>
            <a:ext cx="8424862" cy="7207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811" name="Object 19"/>
          <p:cNvGraphicFramePr>
            <a:graphicFrameLocks noChangeAspect="1"/>
          </p:cNvGraphicFramePr>
          <p:nvPr/>
        </p:nvGraphicFramePr>
        <p:xfrm>
          <a:off x="2279651" y="3500439"/>
          <a:ext cx="1439863" cy="960437"/>
        </p:xfrm>
        <a:graphic>
          <a:graphicData uri="http://schemas.openxmlformats.org/presentationml/2006/ole">
            <mc:AlternateContent xmlns:mc="http://schemas.openxmlformats.org/markup-compatibility/2006">
              <mc:Choice xmlns:v="urn:schemas-microsoft-com:vml" Requires="v">
                <p:oleObj spid="_x0000_s155651" name="Equation" r:id="rId5" imgW="419040" imgH="279360" progId="Equation.DSMT4">
                  <p:embed/>
                </p:oleObj>
              </mc:Choice>
              <mc:Fallback>
                <p:oleObj name="Equation" r:id="rId5" imgW="419040" imgH="2793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1" y="3500439"/>
                        <a:ext cx="1439863"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13" name="Text Box 21"/>
          <p:cNvSpPr txBox="1">
            <a:spLocks noChangeArrowheads="1"/>
          </p:cNvSpPr>
          <p:nvPr/>
        </p:nvSpPr>
        <p:spPr bwMode="auto">
          <a:xfrm>
            <a:off x="1524000" y="4341814"/>
            <a:ext cx="272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为电感传感器品质因数</a:t>
            </a:r>
          </a:p>
        </p:txBody>
      </p:sp>
      <p:sp>
        <p:nvSpPr>
          <p:cNvPr id="33814" name="Text Box 22"/>
          <p:cNvSpPr txBox="1">
            <a:spLocks noChangeArrowheads="1"/>
          </p:cNvSpPr>
          <p:nvPr/>
        </p:nvSpPr>
        <p:spPr bwMode="auto">
          <a:xfrm>
            <a:off x="1755775" y="366553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令</a:t>
            </a:r>
          </a:p>
        </p:txBody>
      </p:sp>
      <p:graphicFrame>
        <p:nvGraphicFramePr>
          <p:cNvPr id="33815" name="Object 23"/>
          <p:cNvGraphicFramePr>
            <a:graphicFrameLocks noChangeAspect="1"/>
          </p:cNvGraphicFramePr>
          <p:nvPr/>
        </p:nvGraphicFramePr>
        <p:xfrm>
          <a:off x="5880100" y="5300664"/>
          <a:ext cx="1296988" cy="1081087"/>
        </p:xfrm>
        <a:graphic>
          <a:graphicData uri="http://schemas.openxmlformats.org/presentationml/2006/ole">
            <mc:AlternateContent xmlns:mc="http://schemas.openxmlformats.org/markup-compatibility/2006">
              <mc:Choice xmlns:v="urn:schemas-microsoft-com:vml" Requires="v">
                <p:oleObj spid="_x0000_s155652" name="Equation" r:id="rId7" imgW="558720" imgH="431640" progId="Equation.DSMT4">
                  <p:embed/>
                </p:oleObj>
              </mc:Choice>
              <mc:Fallback>
                <p:oleObj name="Equation" r:id="rId7" imgW="55872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0100" y="5300664"/>
                        <a:ext cx="1296988"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16" name="Line 24"/>
          <p:cNvSpPr>
            <a:spLocks noChangeShapeType="1"/>
          </p:cNvSpPr>
          <p:nvPr/>
        </p:nvSpPr>
        <p:spPr bwMode="auto">
          <a:xfrm>
            <a:off x="5735638" y="5300664"/>
            <a:ext cx="0" cy="155733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DF4E019-B087-4B77-ACE3-DAB716DCBD3B}"/>
                  </a:ext>
                </a:extLst>
              </p:cNvPr>
              <p:cNvSpPr txBox="1"/>
              <p:nvPr/>
            </p:nvSpPr>
            <p:spPr>
              <a:xfrm>
                <a:off x="4248151" y="3692695"/>
                <a:ext cx="4538165" cy="1183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𝒔𝒄</m:t>
                          </m:r>
                        </m:sub>
                      </m:sSub>
                      <m:r>
                        <a:rPr lang="en-US" altLang="zh-CN" b="1" i="1">
                          <a:latin typeface="Cambria Math" panose="02040503050406030204" pitchFamily="18" charset="0"/>
                        </a:rPr>
                        <m:t>=</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𝒔𝒓</m:t>
                              </m:r>
                            </m:sub>
                          </m:sSub>
                        </m:num>
                        <m:den>
                          <m:r>
                            <a:rPr lang="en-US" altLang="zh-CN" b="1" i="1">
                              <a:latin typeface="Cambria Math" panose="02040503050406030204" pitchFamily="18" charset="0"/>
                            </a:rPr>
                            <m:t>𝟐</m:t>
                          </m:r>
                        </m:den>
                      </m:f>
                      <m:f>
                        <m:fPr>
                          <m:ctrlPr>
                            <a:rPr lang="en-US" altLang="zh-CN" b="1" i="1">
                              <a:latin typeface="Cambria Math" panose="02040503050406030204" pitchFamily="18" charset="0"/>
                            </a:rPr>
                          </m:ctrlPr>
                        </m:fPr>
                        <m:num>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r>
                            <a:rPr lang="en-US" altLang="zh-CN" b="1" i="1">
                              <a:latin typeface="Cambria Math" panose="02040503050406030204" pitchFamily="18" charset="0"/>
                            </a:rPr>
                            <m:t>+</m:t>
                          </m:r>
                          <m:r>
                            <a:rPr lang="en-US" altLang="zh-CN" b="1" i="1">
                              <a:latin typeface="Cambria Math" panose="02040503050406030204" pitchFamily="18" charset="0"/>
                            </a:rPr>
                            <m:t>𝒋</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𝟎</m:t>
                                  </m:r>
                                </m:sub>
                              </m:sSub>
                            </m:num>
                            <m:den>
                              <m:r>
                                <a:rPr lang="zh-CN" altLang="en-US" b="1" i="1">
                                  <a:latin typeface="Cambria Math" panose="02040503050406030204" pitchFamily="18" charset="0"/>
                                </a:rPr>
                                <m:t>𝝎</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en>
                          </m:f>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num>
                        <m:den>
                          <m:r>
                            <a:rPr lang="en-US" altLang="zh-CN" b="1" i="1">
                              <a:latin typeface="Cambria Math" panose="02040503050406030204" pitchFamily="18" charset="0"/>
                            </a:rPr>
                            <m:t>𝟏</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𝟎</m:t>
                                          </m:r>
                                        </m:sub>
                                      </m:sSub>
                                    </m:num>
                                    <m:den>
                                      <m:r>
                                        <a:rPr lang="zh-CN" altLang="en-US" b="1" i="1">
                                          <a:latin typeface="Cambria Math" panose="02040503050406030204" pitchFamily="18" charset="0"/>
                                        </a:rPr>
                                        <m:t>𝝎</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en>
                                  </m:f>
                                </m:e>
                              </m:d>
                            </m:e>
                            <m:sup>
                              <m:r>
                                <a:rPr lang="en-US" altLang="zh-CN" b="1" i="1">
                                  <a:latin typeface="Cambria Math" panose="02040503050406030204" pitchFamily="18" charset="0"/>
                                </a:rPr>
                                <m:t>𝟐</m:t>
                              </m:r>
                            </m:sup>
                          </m:sSup>
                        </m:den>
                      </m:f>
                      <m:r>
                        <a:rPr lang="en-US" altLang="zh-CN" b="1"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𝑼</m:t>
                              </m:r>
                            </m:e>
                            <m:sub>
                              <m:r>
                                <a:rPr lang="en-US" altLang="zh-CN" i="1">
                                  <a:latin typeface="Cambria Math" panose="02040503050406030204" pitchFamily="18" charset="0"/>
                                </a:rPr>
                                <m:t>𝒔𝒓</m:t>
                              </m:r>
                            </m:sub>
                          </m:sSub>
                        </m:num>
                        <m:den>
                          <m:r>
                            <a:rPr lang="en-US" altLang="zh-CN" i="1">
                              <a:latin typeface="Cambria Math" panose="02040503050406030204" pitchFamily="18" charset="0"/>
                            </a:rPr>
                            <m:t>𝟐</m:t>
                          </m:r>
                        </m:den>
                      </m:f>
                      <m:f>
                        <m:fPr>
                          <m:ctrlPr>
                            <a:rPr lang="en-US" altLang="zh-CN" i="1">
                              <a:latin typeface="Cambria Math" panose="02040503050406030204" pitchFamily="18" charset="0"/>
                            </a:rPr>
                          </m:ctrlPr>
                        </m:fPr>
                        <m:num>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r>
                            <a:rPr lang="en-US" altLang="zh-CN" i="1">
                              <a:latin typeface="Cambria Math" panose="02040503050406030204" pitchFamily="18" charset="0"/>
                            </a:rPr>
                            <m:t>+</m:t>
                          </m:r>
                          <m:r>
                            <a:rPr lang="en-US" altLang="zh-CN" i="1">
                              <a:latin typeface="Cambria Math" panose="02040503050406030204" pitchFamily="18" charset="0"/>
                            </a:rPr>
                            <m:t>𝒋</m:t>
                          </m:r>
                          <m:f>
                            <m:fPr>
                              <m:ctrlPr>
                                <a:rPr lang="en-US" altLang="zh-CN"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𝑸</m:t>
                              </m:r>
                            </m:den>
                          </m:f>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num>
                        <m:den>
                          <m:r>
                            <a:rPr lang="en-US" altLang="zh-CN" i="1">
                              <a:latin typeface="Cambria Math" panose="02040503050406030204" pitchFamily="18" charset="0"/>
                            </a:rPr>
                            <m:t>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𝑸</m:t>
                                      </m:r>
                                    </m:den>
                                  </m:f>
                                </m:e>
                              </m:d>
                            </m:e>
                            <m:sup>
                              <m:r>
                                <a:rPr lang="en-US" altLang="zh-CN" i="1">
                                  <a:latin typeface="Cambria Math" panose="02040503050406030204" pitchFamily="18" charset="0"/>
                                </a:rPr>
                                <m:t>𝟐</m:t>
                              </m:r>
                            </m:sup>
                          </m:sSup>
                        </m:den>
                      </m:f>
                    </m:oMath>
                  </m:oMathPara>
                </a14:m>
                <a:endParaRPr lang="zh-CN" altLang="en-US" dirty="0"/>
              </a:p>
            </p:txBody>
          </p:sp>
        </mc:Choice>
        <mc:Fallback xmlns="">
          <p:sp>
            <p:nvSpPr>
              <p:cNvPr id="2" name="文本框 1">
                <a:extLst>
                  <a:ext uri="{FF2B5EF4-FFF2-40B4-BE49-F238E27FC236}">
                    <a16:creationId xmlns:a16="http://schemas.microsoft.com/office/drawing/2014/main" id="{DDF4E019-B087-4B77-ACE3-DAB716DCBD3B}"/>
                  </a:ext>
                </a:extLst>
              </p:cNvPr>
              <p:cNvSpPr txBox="1">
                <a:spLocks noRot="1" noChangeAspect="1" noMove="1" noResize="1" noEditPoints="1" noAdjustHandles="1" noChangeArrowheads="1" noChangeShapeType="1" noTextEdit="1"/>
              </p:cNvSpPr>
              <p:nvPr/>
            </p:nvSpPr>
            <p:spPr>
              <a:xfrm>
                <a:off x="2724150" y="3692695"/>
                <a:ext cx="6046592" cy="157145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BA41138-9578-461C-ACA0-E373AE1BE5A1}"/>
                  </a:ext>
                </a:extLst>
              </p:cNvPr>
              <p:cNvSpPr txBox="1"/>
              <p:nvPr/>
            </p:nvSpPr>
            <p:spPr>
              <a:xfrm>
                <a:off x="2135561" y="5476287"/>
                <a:ext cx="3004127" cy="530979"/>
              </a:xfrm>
              <a:prstGeom prst="rect">
                <a:avLst/>
              </a:prstGeom>
              <a:noFill/>
            </p:spPr>
            <p:txBody>
              <a:bodyPr wrap="square" rtlCol="0">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𝒔𝒄</m:t>
                        </m:r>
                      </m:sub>
                    </m:sSub>
                    <m:r>
                      <a:rPr lang="en-US" altLang="zh-CN" b="1" i="1">
                        <a:latin typeface="Cambria Math" panose="02040503050406030204" pitchFamily="18" charset="0"/>
                      </a:rPr>
                      <m:t>=</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𝒔𝒓</m:t>
                            </m:r>
                          </m:sub>
                        </m:sSub>
                      </m:num>
                      <m:den>
                        <m:r>
                          <a:rPr lang="en-US" altLang="zh-CN" b="1" i="1">
                            <a:latin typeface="Cambria Math" panose="02040503050406030204" pitchFamily="18" charset="0"/>
                          </a:rPr>
                          <m:t>𝟐</m:t>
                        </m:r>
                      </m:den>
                    </m:f>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r>
                      <a:rPr lang="en-US" altLang="zh-CN" b="1">
                        <a:latin typeface="Cambria Math" panose="02040503050406030204" pitchFamily="18" charset="0"/>
                      </a:rPr>
                      <m:t>=</m:t>
                    </m:r>
                    <m:r>
                      <a:rPr lang="en-US" altLang="zh-CN" b="1">
                        <a:latin typeface="Cambria Math" panose="02040503050406030204" pitchFamily="18" charset="0"/>
                      </a:rPr>
                      <m:t>𝐊</m:t>
                    </m:r>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oMath>
                </a14:m>
                <a:endParaRPr lang="zh-CN" altLang="en-US" dirty="0"/>
              </a:p>
            </p:txBody>
          </p:sp>
        </mc:Choice>
        <mc:Fallback xmlns="">
          <p:sp>
            <p:nvSpPr>
              <p:cNvPr id="21" name="文本框 20">
                <a:extLst>
                  <a:ext uri="{FF2B5EF4-FFF2-40B4-BE49-F238E27FC236}">
                    <a16:creationId xmlns:a16="http://schemas.microsoft.com/office/drawing/2014/main" id="{1BA41138-9578-461C-ACA0-E373AE1BE5A1}"/>
                  </a:ext>
                </a:extLst>
              </p:cNvPr>
              <p:cNvSpPr txBox="1">
                <a:spLocks noRot="1" noChangeAspect="1" noMove="1" noResize="1" noEditPoints="1" noAdjustHandles="1" noChangeArrowheads="1" noChangeShapeType="1" noTextEdit="1"/>
              </p:cNvSpPr>
              <p:nvPr/>
            </p:nvSpPr>
            <p:spPr>
              <a:xfrm>
                <a:off x="611560" y="5476286"/>
                <a:ext cx="3004127" cy="6773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D2F119C-E9F5-4F5D-BB70-963780C0C15E}"/>
                  </a:ext>
                </a:extLst>
              </p:cNvPr>
              <p:cNvSpPr txBox="1"/>
              <p:nvPr/>
            </p:nvSpPr>
            <p:spPr>
              <a:xfrm>
                <a:off x="2797972" y="747110"/>
                <a:ext cx="5080045" cy="73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𝑳</m:t>
                          </m:r>
                        </m:e>
                        <m:sub>
                          <m:r>
                            <a:rPr lang="en-US" altLang="zh-CN" b="1" i="1">
                              <a:latin typeface="Cambria Math" panose="02040503050406030204" pitchFamily="18" charset="0"/>
                              <a:ea typeface="Cambria Math" panose="02040503050406030204" pitchFamily="18" charset="0"/>
                            </a:rPr>
                            <m:t>𝟐</m:t>
                          </m:r>
                        </m:sub>
                      </m:sSub>
                      <m:r>
                        <a:rPr lang="zh-CN" altLang="en-US" i="1">
                          <a:latin typeface="Cambria Math" panose="02040503050406030204" pitchFamily="18" charset="0"/>
                        </a:rPr>
                        <m:t>）</m:t>
                      </m:r>
                      <m:r>
                        <a:rPr lang="en-US" altLang="zh-CN" i="1">
                          <a:latin typeface="Cambria Math" panose="02040503050406030204" pitchFamily="18" charset="0"/>
                        </a:rPr>
                        <m:t>=</m:t>
                      </m:r>
                      <m:r>
                        <a:rPr lang="en-US" altLang="zh-CN" b="1" i="1">
                          <a:latin typeface="Cambria Math" panose="02040503050406030204" pitchFamily="18" charset="0"/>
                        </a:rPr>
                        <m:t>𝟐</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
                        <m:dPr>
                          <m:begChr m:val="["/>
                          <m:endChr m:val="]"/>
                          <m:ctrlPr>
                            <a:rPr lang="en-US" altLang="zh-CN" b="1" i="1">
                              <a:latin typeface="Cambria Math" panose="02040503050406030204" pitchFamily="18" charset="0"/>
                            </a:rPr>
                          </m:ctrlPr>
                        </m:dPr>
                        <m:e>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e>
                              </m:d>
                            </m:e>
                            <m:sup>
                              <m:r>
                                <a:rPr lang="en-US" altLang="zh-CN" b="1" i="1">
                                  <a:latin typeface="Cambria Math" panose="02040503050406030204" pitchFamily="18" charset="0"/>
                                </a:rPr>
                                <m:t>𝟑</m:t>
                              </m:r>
                            </m:sup>
                          </m:sSup>
                          <m:r>
                            <a:rPr lang="en-US" altLang="zh-CN" b="1"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e>
                              </m:d>
                            </m:e>
                            <m:sup>
                              <m:r>
                                <a:rPr lang="en-US" altLang="zh-CN" b="1" i="1">
                                  <a:latin typeface="Cambria Math" panose="02040503050406030204" pitchFamily="18" charset="0"/>
                                </a:rPr>
                                <m:t>𝟓</m:t>
                              </m:r>
                            </m:sup>
                          </m:sSup>
                          <m:r>
                            <a:rPr lang="en-US" altLang="zh-CN" b="1" i="1">
                              <a:latin typeface="Cambria Math" panose="02040503050406030204" pitchFamily="18" charset="0"/>
                            </a:rPr>
                            <m:t>+…</m:t>
                          </m:r>
                        </m:e>
                      </m:d>
                    </m:oMath>
                  </m:oMathPara>
                </a14:m>
                <a:endParaRPr lang="zh-CN" altLang="en-US" dirty="0"/>
              </a:p>
            </p:txBody>
          </p:sp>
        </mc:Choice>
        <mc:Fallback xmlns="">
          <p:sp>
            <p:nvSpPr>
              <p:cNvPr id="3" name="文本框 2">
                <a:extLst>
                  <a:ext uri="{FF2B5EF4-FFF2-40B4-BE49-F238E27FC236}">
                    <a16:creationId xmlns:a16="http://schemas.microsoft.com/office/drawing/2014/main" id="{8D2F119C-E9F5-4F5D-BB70-963780C0C15E}"/>
                  </a:ext>
                </a:extLst>
              </p:cNvPr>
              <p:cNvSpPr txBox="1">
                <a:spLocks noRot="1" noChangeAspect="1" noMove="1" noResize="1" noEditPoints="1" noAdjustHandles="1" noChangeArrowheads="1" noChangeShapeType="1" noTextEdit="1"/>
              </p:cNvSpPr>
              <p:nvPr/>
            </p:nvSpPr>
            <p:spPr>
              <a:xfrm>
                <a:off x="1273971" y="747109"/>
                <a:ext cx="6775445" cy="981679"/>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08566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7751764" y="1412875"/>
            <a:ext cx="287337" cy="9350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3" name="Rectangle 3"/>
          <p:cNvSpPr>
            <a:spLocks noChangeArrowheads="1"/>
          </p:cNvSpPr>
          <p:nvPr/>
        </p:nvSpPr>
        <p:spPr bwMode="auto">
          <a:xfrm>
            <a:off x="8975726" y="1412875"/>
            <a:ext cx="288925" cy="9350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4" name="Rectangle 4"/>
          <p:cNvSpPr>
            <a:spLocks noChangeArrowheads="1"/>
          </p:cNvSpPr>
          <p:nvPr/>
        </p:nvSpPr>
        <p:spPr bwMode="auto">
          <a:xfrm>
            <a:off x="7751764" y="2420939"/>
            <a:ext cx="1512887" cy="28892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5" name="Rectangle 5"/>
          <p:cNvSpPr>
            <a:spLocks noChangeArrowheads="1"/>
          </p:cNvSpPr>
          <p:nvPr/>
        </p:nvSpPr>
        <p:spPr bwMode="auto">
          <a:xfrm>
            <a:off x="7751764" y="2779713"/>
            <a:ext cx="287337" cy="8636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6" name="Rectangle 6"/>
          <p:cNvSpPr>
            <a:spLocks noChangeArrowheads="1"/>
          </p:cNvSpPr>
          <p:nvPr/>
        </p:nvSpPr>
        <p:spPr bwMode="auto">
          <a:xfrm>
            <a:off x="7751764" y="3355975"/>
            <a:ext cx="1512887" cy="2873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7" name="Rectangle 7"/>
          <p:cNvSpPr>
            <a:spLocks noChangeArrowheads="1"/>
          </p:cNvSpPr>
          <p:nvPr/>
        </p:nvSpPr>
        <p:spPr bwMode="auto">
          <a:xfrm>
            <a:off x="8975726" y="2779713"/>
            <a:ext cx="288925" cy="8636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8" name="Rectangle 8"/>
          <p:cNvSpPr>
            <a:spLocks noChangeArrowheads="1"/>
          </p:cNvSpPr>
          <p:nvPr/>
        </p:nvSpPr>
        <p:spPr bwMode="auto">
          <a:xfrm>
            <a:off x="7751764" y="1412876"/>
            <a:ext cx="1512887" cy="288925"/>
          </a:xfrm>
          <a:prstGeom prst="rect">
            <a:avLst/>
          </a:prstGeom>
          <a:solidFill>
            <a:schemeClr val="folHlink"/>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9" name="Freeform 9"/>
          <p:cNvSpPr>
            <a:spLocks/>
          </p:cNvSpPr>
          <p:nvPr/>
        </p:nvSpPr>
        <p:spPr bwMode="auto">
          <a:xfrm rot="16200000">
            <a:off x="9048751" y="1627189"/>
            <a:ext cx="144463"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0" name="Freeform 10"/>
          <p:cNvSpPr>
            <a:spLocks/>
          </p:cNvSpPr>
          <p:nvPr/>
        </p:nvSpPr>
        <p:spPr bwMode="auto">
          <a:xfrm rot="16200000">
            <a:off x="9048751" y="1771651"/>
            <a:ext cx="144462"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1" name="Freeform 11"/>
          <p:cNvSpPr>
            <a:spLocks/>
          </p:cNvSpPr>
          <p:nvPr/>
        </p:nvSpPr>
        <p:spPr bwMode="auto">
          <a:xfrm rot="16200000">
            <a:off x="9048751" y="2779714"/>
            <a:ext cx="144463"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2" name="Freeform 12"/>
          <p:cNvSpPr>
            <a:spLocks/>
          </p:cNvSpPr>
          <p:nvPr/>
        </p:nvSpPr>
        <p:spPr bwMode="auto">
          <a:xfrm rot="16200000" flipH="1" flipV="1">
            <a:off x="7860507" y="1735932"/>
            <a:ext cx="71437"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3" name="Freeform 13"/>
          <p:cNvSpPr>
            <a:spLocks/>
          </p:cNvSpPr>
          <p:nvPr/>
        </p:nvSpPr>
        <p:spPr bwMode="auto">
          <a:xfrm rot="16200000">
            <a:off x="9048751" y="2924176"/>
            <a:ext cx="144462"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4" name="Freeform 14"/>
          <p:cNvSpPr>
            <a:spLocks/>
          </p:cNvSpPr>
          <p:nvPr/>
        </p:nvSpPr>
        <p:spPr bwMode="auto">
          <a:xfrm rot="16200000" flipH="1" flipV="1">
            <a:off x="7860506" y="1880394"/>
            <a:ext cx="71438"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5" name="Freeform 15"/>
          <p:cNvSpPr>
            <a:spLocks/>
          </p:cNvSpPr>
          <p:nvPr/>
        </p:nvSpPr>
        <p:spPr bwMode="auto">
          <a:xfrm rot="16200000" flipH="1" flipV="1">
            <a:off x="7860507" y="2815432"/>
            <a:ext cx="71437"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6" name="Freeform 16"/>
          <p:cNvSpPr>
            <a:spLocks/>
          </p:cNvSpPr>
          <p:nvPr/>
        </p:nvSpPr>
        <p:spPr bwMode="auto">
          <a:xfrm rot="16200000" flipH="1" flipV="1">
            <a:off x="7824788" y="2924176"/>
            <a:ext cx="142875"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7" name="Line 17"/>
          <p:cNvSpPr>
            <a:spLocks noChangeShapeType="1"/>
          </p:cNvSpPr>
          <p:nvPr/>
        </p:nvSpPr>
        <p:spPr bwMode="auto">
          <a:xfrm>
            <a:off x="7535863" y="2203450"/>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8" name="Freeform 18"/>
          <p:cNvSpPr>
            <a:spLocks/>
          </p:cNvSpPr>
          <p:nvPr/>
        </p:nvSpPr>
        <p:spPr bwMode="auto">
          <a:xfrm rot="5400000">
            <a:off x="9371807" y="2743995"/>
            <a:ext cx="73025" cy="1008062"/>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9" name="Freeform 19"/>
          <p:cNvSpPr>
            <a:spLocks/>
          </p:cNvSpPr>
          <p:nvPr/>
        </p:nvSpPr>
        <p:spPr bwMode="auto">
          <a:xfrm rot="5400000" flipH="1" flipV="1">
            <a:off x="7608094" y="1339057"/>
            <a:ext cx="71438" cy="93662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0" name="Freeform 20"/>
          <p:cNvSpPr>
            <a:spLocks/>
          </p:cNvSpPr>
          <p:nvPr/>
        </p:nvSpPr>
        <p:spPr bwMode="auto">
          <a:xfrm rot="5400000" flipH="1" flipV="1">
            <a:off x="7786689" y="2673351"/>
            <a:ext cx="73025" cy="57467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1" name="Freeform 21"/>
          <p:cNvSpPr>
            <a:spLocks/>
          </p:cNvSpPr>
          <p:nvPr/>
        </p:nvSpPr>
        <p:spPr bwMode="auto">
          <a:xfrm rot="5400000">
            <a:off x="9372601" y="1663701"/>
            <a:ext cx="71437" cy="1008062"/>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2" name="Line 22"/>
          <p:cNvSpPr>
            <a:spLocks noChangeShapeType="1"/>
          </p:cNvSpPr>
          <p:nvPr/>
        </p:nvSpPr>
        <p:spPr bwMode="auto">
          <a:xfrm>
            <a:off x="9264651" y="2852738"/>
            <a:ext cx="10080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3" name="Line 23"/>
          <p:cNvSpPr>
            <a:spLocks noChangeShapeType="1"/>
          </p:cNvSpPr>
          <p:nvPr/>
        </p:nvSpPr>
        <p:spPr bwMode="auto">
          <a:xfrm>
            <a:off x="7175501" y="3284538"/>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4" name="Line 24"/>
          <p:cNvSpPr>
            <a:spLocks noChangeShapeType="1"/>
          </p:cNvSpPr>
          <p:nvPr/>
        </p:nvSpPr>
        <p:spPr bwMode="auto">
          <a:xfrm>
            <a:off x="9264651" y="1771650"/>
            <a:ext cx="10080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5" name="Line 25"/>
          <p:cNvSpPr>
            <a:spLocks noChangeShapeType="1"/>
          </p:cNvSpPr>
          <p:nvPr/>
        </p:nvSpPr>
        <p:spPr bwMode="auto">
          <a:xfrm>
            <a:off x="7535863" y="2203451"/>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6" name="Line 26"/>
          <p:cNvSpPr>
            <a:spLocks noChangeShapeType="1"/>
          </p:cNvSpPr>
          <p:nvPr/>
        </p:nvSpPr>
        <p:spPr bwMode="auto">
          <a:xfrm>
            <a:off x="9912350" y="2203450"/>
            <a:ext cx="0" cy="108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7" name="Line 27"/>
          <p:cNvSpPr>
            <a:spLocks noChangeShapeType="1"/>
          </p:cNvSpPr>
          <p:nvPr/>
        </p:nvSpPr>
        <p:spPr bwMode="auto">
          <a:xfrm flipV="1">
            <a:off x="10199688" y="184467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8" name="Line 28"/>
          <p:cNvSpPr>
            <a:spLocks noChangeShapeType="1"/>
          </p:cNvSpPr>
          <p:nvPr/>
        </p:nvSpPr>
        <p:spPr bwMode="auto">
          <a:xfrm>
            <a:off x="10199688" y="2563814"/>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9" name="Line 29"/>
          <p:cNvSpPr>
            <a:spLocks noChangeShapeType="1"/>
          </p:cNvSpPr>
          <p:nvPr/>
        </p:nvSpPr>
        <p:spPr bwMode="auto">
          <a:xfrm flipV="1">
            <a:off x="7319963" y="1844676"/>
            <a:ext cx="0"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0" name="Line 30"/>
          <p:cNvSpPr>
            <a:spLocks noChangeShapeType="1"/>
          </p:cNvSpPr>
          <p:nvPr/>
        </p:nvSpPr>
        <p:spPr bwMode="auto">
          <a:xfrm>
            <a:off x="7319963" y="2779713"/>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5871" name="Object 31"/>
          <p:cNvGraphicFramePr>
            <a:graphicFrameLocks noChangeAspect="1"/>
          </p:cNvGraphicFramePr>
          <p:nvPr/>
        </p:nvGraphicFramePr>
        <p:xfrm>
          <a:off x="6959601" y="2203451"/>
          <a:ext cx="485775" cy="485775"/>
        </p:xfrm>
        <a:graphic>
          <a:graphicData uri="http://schemas.openxmlformats.org/presentationml/2006/ole">
            <mc:AlternateContent xmlns:mc="http://schemas.openxmlformats.org/markup-compatibility/2006">
              <mc:Choice xmlns:v="urn:schemas-microsoft-com:vml" Requires="v">
                <p:oleObj spid="_x0000_s156674" name="Equation" r:id="rId3" imgW="228600" imgH="228600" progId="Equation.DSMT4">
                  <p:embed/>
                </p:oleObj>
              </mc:Choice>
              <mc:Fallback>
                <p:oleObj name="Equation" r:id="rId3" imgW="228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1" y="2203451"/>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2" name="Object 32"/>
          <p:cNvGraphicFramePr>
            <a:graphicFrameLocks noChangeAspect="1"/>
          </p:cNvGraphicFramePr>
          <p:nvPr/>
        </p:nvGraphicFramePr>
        <p:xfrm>
          <a:off x="9983789" y="2132014"/>
          <a:ext cx="503237" cy="503237"/>
        </p:xfrm>
        <a:graphic>
          <a:graphicData uri="http://schemas.openxmlformats.org/presentationml/2006/ole">
            <mc:AlternateContent xmlns:mc="http://schemas.openxmlformats.org/markup-compatibility/2006">
              <mc:Choice xmlns:v="urn:schemas-microsoft-com:vml" Requires="v">
                <p:oleObj spid="_x0000_s156675" name="Equation" r:id="rId5" imgW="228600" imgH="228600" progId="Equation.DSMT4">
                  <p:embed/>
                </p:oleObj>
              </mc:Choice>
              <mc:Fallback>
                <p:oleObj name="Equation" r:id="rId5" imgW="228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3789" y="2132014"/>
                        <a:ext cx="50323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3" name="Object 33"/>
          <p:cNvGraphicFramePr>
            <a:graphicFrameLocks noChangeAspect="1"/>
          </p:cNvGraphicFramePr>
          <p:nvPr/>
        </p:nvGraphicFramePr>
        <p:xfrm>
          <a:off x="7391401" y="1195389"/>
          <a:ext cx="307975" cy="504825"/>
        </p:xfrm>
        <a:graphic>
          <a:graphicData uri="http://schemas.openxmlformats.org/presentationml/2006/ole">
            <mc:AlternateContent xmlns:mc="http://schemas.openxmlformats.org/markup-compatibility/2006">
              <mc:Choice xmlns:v="urn:schemas-microsoft-com:vml" Requires="v">
                <p:oleObj spid="_x0000_s156676" name="Equation" r:id="rId7" imgW="139680" imgH="228600" progId="Equation.DSMT4">
                  <p:embed/>
                </p:oleObj>
              </mc:Choice>
              <mc:Fallback>
                <p:oleObj name="Equation" r:id="rId7" imgW="1396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1" y="1195389"/>
                        <a:ext cx="3079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4" name="Object 34"/>
          <p:cNvGraphicFramePr>
            <a:graphicFrameLocks noChangeAspect="1"/>
          </p:cNvGraphicFramePr>
          <p:nvPr/>
        </p:nvGraphicFramePr>
        <p:xfrm>
          <a:off x="9407526" y="1700214"/>
          <a:ext cx="485775" cy="485775"/>
        </p:xfrm>
        <a:graphic>
          <a:graphicData uri="http://schemas.openxmlformats.org/presentationml/2006/ole">
            <mc:AlternateContent xmlns:mc="http://schemas.openxmlformats.org/markup-compatibility/2006">
              <mc:Choice xmlns:v="urn:schemas-microsoft-com:vml" Requires="v">
                <p:oleObj spid="_x0000_s156677" name="Equation" r:id="rId9" imgW="228600" imgH="228600" progId="Equation.DSMT4">
                  <p:embed/>
                </p:oleObj>
              </mc:Choice>
              <mc:Fallback>
                <p:oleObj name="Equation" r:id="rId9" imgW="228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07526" y="1700214"/>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5" name="Object 35"/>
          <p:cNvGraphicFramePr>
            <a:graphicFrameLocks noChangeAspect="1"/>
          </p:cNvGraphicFramePr>
          <p:nvPr/>
        </p:nvGraphicFramePr>
        <p:xfrm>
          <a:off x="9407526" y="2779714"/>
          <a:ext cx="504825" cy="477837"/>
        </p:xfrm>
        <a:graphic>
          <a:graphicData uri="http://schemas.openxmlformats.org/presentationml/2006/ole">
            <mc:AlternateContent xmlns:mc="http://schemas.openxmlformats.org/markup-compatibility/2006">
              <mc:Choice xmlns:v="urn:schemas-microsoft-com:vml" Requires="v">
                <p:oleObj spid="_x0000_s156678" name="Equation" r:id="rId11" imgW="241200" imgH="228600" progId="Equation.DSMT4">
                  <p:embed/>
                </p:oleObj>
              </mc:Choice>
              <mc:Fallback>
                <p:oleObj name="Equation" r:id="rId11" imgW="2412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7526" y="2779714"/>
                        <a:ext cx="504825"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76" name="Line 36"/>
          <p:cNvSpPr>
            <a:spLocks noChangeShapeType="1"/>
          </p:cNvSpPr>
          <p:nvPr/>
        </p:nvSpPr>
        <p:spPr bwMode="auto">
          <a:xfrm>
            <a:off x="9407525" y="1844675"/>
            <a:ext cx="0" cy="21590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7" name="Line 37"/>
          <p:cNvSpPr>
            <a:spLocks noChangeShapeType="1"/>
          </p:cNvSpPr>
          <p:nvPr/>
        </p:nvSpPr>
        <p:spPr bwMode="auto">
          <a:xfrm>
            <a:off x="7391400" y="1700213"/>
            <a:ext cx="2159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8" name="Line 38"/>
          <p:cNvSpPr>
            <a:spLocks noChangeShapeType="1"/>
          </p:cNvSpPr>
          <p:nvPr/>
        </p:nvSpPr>
        <p:spPr bwMode="auto">
          <a:xfrm flipV="1">
            <a:off x="9407525" y="2995613"/>
            <a:ext cx="0" cy="2159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06" name="Text Box 66"/>
          <p:cNvSpPr txBox="1">
            <a:spLocks noChangeArrowheads="1"/>
          </p:cNvSpPr>
          <p:nvPr/>
        </p:nvSpPr>
        <p:spPr bwMode="auto">
          <a:xfrm>
            <a:off x="1774825" y="211138"/>
            <a:ext cx="4095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000099"/>
                </a:solidFill>
              </a:rPr>
              <a:t>三、差动变压器式传感器</a:t>
            </a:r>
          </a:p>
        </p:txBody>
      </p:sp>
      <p:sp>
        <p:nvSpPr>
          <p:cNvPr id="35907" name="Text Box 67"/>
          <p:cNvSpPr txBox="1">
            <a:spLocks noChangeArrowheads="1"/>
          </p:cNvSpPr>
          <p:nvPr/>
        </p:nvSpPr>
        <p:spPr bwMode="auto">
          <a:xfrm>
            <a:off x="2135189" y="765175"/>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、结构</a:t>
            </a:r>
          </a:p>
        </p:txBody>
      </p:sp>
      <p:sp>
        <p:nvSpPr>
          <p:cNvPr id="35913" name="Text Box 73"/>
          <p:cNvSpPr txBox="1">
            <a:spLocks noChangeArrowheads="1"/>
          </p:cNvSpPr>
          <p:nvPr/>
        </p:nvSpPr>
        <p:spPr bwMode="auto">
          <a:xfrm>
            <a:off x="1847850" y="1147763"/>
            <a:ext cx="36471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两马蹄形磁芯对称，次级线圈接成</a:t>
            </a:r>
          </a:p>
          <a:p>
            <a:r>
              <a:rPr lang="zh-CN" altLang="en-US"/>
              <a:t>差动式。衔铁初始居中，与被测</a:t>
            </a:r>
          </a:p>
          <a:p>
            <a:r>
              <a:rPr lang="zh-CN" altLang="en-US"/>
              <a:t>对象相连。</a:t>
            </a:r>
          </a:p>
        </p:txBody>
      </p:sp>
      <p:sp>
        <p:nvSpPr>
          <p:cNvPr id="35914" name="Text Box 74"/>
          <p:cNvSpPr txBox="1">
            <a:spLocks noChangeArrowheads="1"/>
          </p:cNvSpPr>
          <p:nvPr/>
        </p:nvSpPr>
        <p:spPr bwMode="auto">
          <a:xfrm>
            <a:off x="2135189" y="2349500"/>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、原理</a:t>
            </a:r>
          </a:p>
        </p:txBody>
      </p:sp>
      <p:sp>
        <p:nvSpPr>
          <p:cNvPr id="35915" name="Text Box 75"/>
          <p:cNvSpPr txBox="1">
            <a:spLocks noChangeArrowheads="1"/>
          </p:cNvSpPr>
          <p:nvPr/>
        </p:nvSpPr>
        <p:spPr bwMode="auto">
          <a:xfrm>
            <a:off x="6959600" y="92551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初级线圈</a:t>
            </a:r>
          </a:p>
        </p:txBody>
      </p:sp>
      <p:sp>
        <p:nvSpPr>
          <p:cNvPr id="35916" name="Text Box 76"/>
          <p:cNvSpPr txBox="1">
            <a:spLocks noChangeArrowheads="1"/>
          </p:cNvSpPr>
          <p:nvPr/>
        </p:nvSpPr>
        <p:spPr bwMode="auto">
          <a:xfrm>
            <a:off x="8832850" y="92551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次级线圈</a:t>
            </a:r>
          </a:p>
        </p:txBody>
      </p:sp>
      <p:sp>
        <p:nvSpPr>
          <p:cNvPr id="35917" name="Text Box 77"/>
          <p:cNvSpPr txBox="1">
            <a:spLocks noChangeArrowheads="1"/>
          </p:cNvSpPr>
          <p:nvPr/>
        </p:nvSpPr>
        <p:spPr bwMode="auto">
          <a:xfrm>
            <a:off x="1703388" y="2781300"/>
            <a:ext cx="2736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次级线圈反向串联：</a:t>
            </a:r>
          </a:p>
        </p:txBody>
      </p:sp>
      <p:graphicFrame>
        <p:nvGraphicFramePr>
          <p:cNvPr id="35918" name="Object 78"/>
          <p:cNvGraphicFramePr>
            <a:graphicFrameLocks noChangeAspect="1"/>
          </p:cNvGraphicFramePr>
          <p:nvPr/>
        </p:nvGraphicFramePr>
        <p:xfrm>
          <a:off x="4440239" y="2708275"/>
          <a:ext cx="2016125" cy="490538"/>
        </p:xfrm>
        <a:graphic>
          <a:graphicData uri="http://schemas.openxmlformats.org/presentationml/2006/ole">
            <mc:AlternateContent xmlns:mc="http://schemas.openxmlformats.org/markup-compatibility/2006">
              <mc:Choice xmlns:v="urn:schemas-microsoft-com:vml" Requires="v">
                <p:oleObj spid="_x0000_s156679" name="Equation" r:id="rId13" imgW="939600" imgH="228600" progId="Equation.DSMT4">
                  <p:embed/>
                </p:oleObj>
              </mc:Choice>
              <mc:Fallback>
                <p:oleObj name="Equation" r:id="rId13" imgW="939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0239" y="2708275"/>
                        <a:ext cx="2016125"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19" name="Text Box 79"/>
          <p:cNvSpPr txBox="1">
            <a:spLocks noChangeArrowheads="1"/>
          </p:cNvSpPr>
          <p:nvPr/>
        </p:nvSpPr>
        <p:spPr bwMode="auto">
          <a:xfrm>
            <a:off x="1992314" y="3284538"/>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初始衔铁居中：</a:t>
            </a:r>
          </a:p>
        </p:txBody>
      </p:sp>
      <p:graphicFrame>
        <p:nvGraphicFramePr>
          <p:cNvPr id="35920" name="Object 80"/>
          <p:cNvGraphicFramePr>
            <a:graphicFrameLocks noChangeAspect="1"/>
          </p:cNvGraphicFramePr>
          <p:nvPr/>
        </p:nvGraphicFramePr>
        <p:xfrm>
          <a:off x="4224338" y="3213100"/>
          <a:ext cx="2506662" cy="490538"/>
        </p:xfrm>
        <a:graphic>
          <a:graphicData uri="http://schemas.openxmlformats.org/presentationml/2006/ole">
            <mc:AlternateContent xmlns:mc="http://schemas.openxmlformats.org/markup-compatibility/2006">
              <mc:Choice xmlns:v="urn:schemas-microsoft-com:vml" Requires="v">
                <p:oleObj spid="_x0000_s156680" name="Equation" r:id="rId15" imgW="1168200" imgH="228600" progId="Equation.DSMT4">
                  <p:embed/>
                </p:oleObj>
              </mc:Choice>
              <mc:Fallback>
                <p:oleObj name="Equation" r:id="rId15" imgW="11682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4338" y="3213100"/>
                        <a:ext cx="2506662"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21" name="Text Box 81"/>
          <p:cNvSpPr txBox="1">
            <a:spLocks noChangeArrowheads="1"/>
          </p:cNvSpPr>
          <p:nvPr/>
        </p:nvSpPr>
        <p:spPr bwMode="auto">
          <a:xfrm>
            <a:off x="1919289" y="3716338"/>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衔铁上下移动：</a:t>
            </a:r>
          </a:p>
        </p:txBody>
      </p:sp>
      <p:graphicFrame>
        <p:nvGraphicFramePr>
          <p:cNvPr id="35923" name="Object 83"/>
          <p:cNvGraphicFramePr>
            <a:graphicFrameLocks noChangeAspect="1"/>
          </p:cNvGraphicFramePr>
          <p:nvPr/>
        </p:nvGraphicFramePr>
        <p:xfrm>
          <a:off x="4079876" y="3644900"/>
          <a:ext cx="2779713" cy="490538"/>
        </p:xfrm>
        <a:graphic>
          <a:graphicData uri="http://schemas.openxmlformats.org/presentationml/2006/ole">
            <mc:AlternateContent xmlns:mc="http://schemas.openxmlformats.org/markup-compatibility/2006">
              <mc:Choice xmlns:v="urn:schemas-microsoft-com:vml" Requires="v">
                <p:oleObj spid="_x0000_s156681" name="Equation" r:id="rId17" imgW="1295280" imgH="228600" progId="Equation.DSMT4">
                  <p:embed/>
                </p:oleObj>
              </mc:Choice>
              <mc:Fallback>
                <p:oleObj name="Equation" r:id="rId17" imgW="129528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79876" y="3644900"/>
                        <a:ext cx="2779713"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24" name="Text Box 84"/>
          <p:cNvSpPr txBox="1">
            <a:spLocks noChangeArrowheads="1"/>
          </p:cNvSpPr>
          <p:nvPr/>
        </p:nvSpPr>
        <p:spPr bwMode="auto">
          <a:xfrm>
            <a:off x="1703388" y="4365625"/>
            <a:ext cx="48013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99"/>
                </a:solidFill>
              </a:rPr>
              <a:t>可见：输出电压大小对应衔铁位移</a:t>
            </a:r>
            <a:r>
              <a:rPr lang="zh-CN" altLang="en-US" dirty="0">
                <a:solidFill>
                  <a:srgbClr val="FF0000"/>
                </a:solidFill>
              </a:rPr>
              <a:t>大小</a:t>
            </a:r>
            <a:r>
              <a:rPr lang="zh-CN" altLang="en-US" dirty="0">
                <a:solidFill>
                  <a:srgbClr val="000099"/>
                </a:solidFill>
              </a:rPr>
              <a:t>和</a:t>
            </a:r>
            <a:r>
              <a:rPr lang="zh-CN" altLang="en-US" dirty="0">
                <a:solidFill>
                  <a:srgbClr val="FF0000"/>
                </a:solidFill>
              </a:rPr>
              <a:t>方向</a:t>
            </a:r>
          </a:p>
        </p:txBody>
      </p:sp>
      <p:sp>
        <p:nvSpPr>
          <p:cNvPr id="35925" name="Rectangle 85"/>
          <p:cNvSpPr>
            <a:spLocks noChangeArrowheads="1"/>
          </p:cNvSpPr>
          <p:nvPr/>
        </p:nvSpPr>
        <p:spPr bwMode="auto">
          <a:xfrm>
            <a:off x="1703388" y="4149726"/>
            <a:ext cx="6280150" cy="7905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26" name="Rectangle 86"/>
          <p:cNvSpPr>
            <a:spLocks noChangeArrowheads="1"/>
          </p:cNvSpPr>
          <p:nvPr/>
        </p:nvSpPr>
        <p:spPr bwMode="auto">
          <a:xfrm>
            <a:off x="7896226" y="1557338"/>
            <a:ext cx="1223963" cy="1008062"/>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28" name="Rectangle 88"/>
          <p:cNvSpPr>
            <a:spLocks noChangeArrowheads="1"/>
          </p:cNvSpPr>
          <p:nvPr/>
        </p:nvSpPr>
        <p:spPr bwMode="auto">
          <a:xfrm>
            <a:off x="7896226" y="2565401"/>
            <a:ext cx="1223963" cy="790575"/>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5930" name="Object 90"/>
          <p:cNvGraphicFramePr>
            <a:graphicFrameLocks noChangeAspect="1"/>
          </p:cNvGraphicFramePr>
          <p:nvPr/>
        </p:nvGraphicFramePr>
        <p:xfrm>
          <a:off x="8328026" y="2636839"/>
          <a:ext cx="314325" cy="434975"/>
        </p:xfrm>
        <a:graphic>
          <a:graphicData uri="http://schemas.openxmlformats.org/presentationml/2006/ole">
            <mc:AlternateContent xmlns:mc="http://schemas.openxmlformats.org/markup-compatibility/2006">
              <mc:Choice xmlns:v="urn:schemas-microsoft-com:vml" Requires="v">
                <p:oleObj spid="_x0000_s156682" name="Equation" r:id="rId19" imgW="164880" imgH="228600" progId="Equation.DSMT4">
                  <p:embed/>
                </p:oleObj>
              </mc:Choice>
              <mc:Fallback>
                <p:oleObj name="Equation" r:id="rId19" imgW="16488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28026" y="2636839"/>
                        <a:ext cx="3143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31" name="Object 91"/>
          <p:cNvGraphicFramePr>
            <a:graphicFrameLocks noChangeAspect="1"/>
          </p:cNvGraphicFramePr>
          <p:nvPr/>
        </p:nvGraphicFramePr>
        <p:xfrm>
          <a:off x="8328026" y="2060575"/>
          <a:ext cx="358775" cy="458788"/>
        </p:xfrm>
        <a:graphic>
          <a:graphicData uri="http://schemas.openxmlformats.org/presentationml/2006/ole">
            <mc:AlternateContent xmlns:mc="http://schemas.openxmlformats.org/markup-compatibility/2006">
              <mc:Choice xmlns:v="urn:schemas-microsoft-com:vml" Requires="v">
                <p:oleObj spid="_x0000_s156683" name="Equation" r:id="rId21" imgW="152280" imgH="228600" progId="Equation.DSMT4">
                  <p:embed/>
                </p:oleObj>
              </mc:Choice>
              <mc:Fallback>
                <p:oleObj name="Equation" r:id="rId21" imgW="15228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28026" y="2060575"/>
                        <a:ext cx="358775"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35" name="Text Box 95"/>
          <p:cNvSpPr txBox="1">
            <a:spLocks noChangeArrowheads="1"/>
          </p:cNvSpPr>
          <p:nvPr/>
        </p:nvSpPr>
        <p:spPr bwMode="auto">
          <a:xfrm>
            <a:off x="2135188" y="4941888"/>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3</a:t>
            </a:r>
            <a:r>
              <a:rPr lang="zh-CN" altLang="en-US">
                <a:solidFill>
                  <a:srgbClr val="000099"/>
                </a:solidFill>
                <a:latin typeface="华文中宋" pitchFamily="2" charset="-122"/>
              </a:rPr>
              <a:t>、输出特性</a:t>
            </a:r>
          </a:p>
        </p:txBody>
      </p:sp>
      <p:sp>
        <p:nvSpPr>
          <p:cNvPr id="35936" name="Text Box 96"/>
          <p:cNvSpPr txBox="1">
            <a:spLocks noChangeArrowheads="1"/>
          </p:cNvSpPr>
          <p:nvPr/>
        </p:nvSpPr>
        <p:spPr bwMode="auto">
          <a:xfrm>
            <a:off x="2566988" y="5445125"/>
            <a:ext cx="26308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）分析假设条件</a:t>
            </a:r>
            <a:r>
              <a:rPr lang="zh-CN" altLang="en-US">
                <a:latin typeface="华文中宋" pitchFamily="2" charset="-122"/>
              </a:rPr>
              <a:t> </a:t>
            </a:r>
          </a:p>
          <a:p>
            <a:r>
              <a:rPr lang="zh-CN" altLang="en-US">
                <a:latin typeface="华文中宋" pitchFamily="2" charset="-122"/>
              </a:rPr>
              <a:t>     忽略铁损、漏感</a:t>
            </a:r>
          </a:p>
          <a:p>
            <a:r>
              <a:rPr lang="zh-CN" altLang="en-US">
                <a:latin typeface="华文中宋" pitchFamily="2" charset="-122"/>
              </a:rPr>
              <a:t>     忽略铁芯、衔铁磁阻</a:t>
            </a:r>
          </a:p>
        </p:txBody>
      </p:sp>
      <p:sp>
        <p:nvSpPr>
          <p:cNvPr id="89" name="Line 119"/>
          <p:cNvSpPr>
            <a:spLocks noChangeShapeType="1"/>
          </p:cNvSpPr>
          <p:nvPr/>
        </p:nvSpPr>
        <p:spPr bwMode="auto">
          <a:xfrm>
            <a:off x="8545434" y="4129538"/>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20"/>
          <p:cNvSpPr>
            <a:spLocks noChangeShapeType="1"/>
          </p:cNvSpPr>
          <p:nvPr/>
        </p:nvSpPr>
        <p:spPr bwMode="auto">
          <a:xfrm>
            <a:off x="9820752" y="4129539"/>
            <a:ext cx="0" cy="3587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21"/>
          <p:cNvSpPr>
            <a:spLocks noChangeShapeType="1"/>
          </p:cNvSpPr>
          <p:nvPr/>
        </p:nvSpPr>
        <p:spPr bwMode="auto">
          <a:xfrm>
            <a:off x="8540495" y="4130537"/>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122"/>
          <p:cNvSpPr>
            <a:spLocks noChangeShapeType="1"/>
          </p:cNvSpPr>
          <p:nvPr/>
        </p:nvSpPr>
        <p:spPr bwMode="auto">
          <a:xfrm>
            <a:off x="8469059" y="44178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123"/>
          <p:cNvSpPr>
            <a:spLocks noChangeShapeType="1"/>
          </p:cNvSpPr>
          <p:nvPr/>
        </p:nvSpPr>
        <p:spPr bwMode="auto">
          <a:xfrm>
            <a:off x="8396034" y="4489312"/>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124"/>
          <p:cNvSpPr>
            <a:spLocks noChangeShapeType="1"/>
          </p:cNvSpPr>
          <p:nvPr/>
        </p:nvSpPr>
        <p:spPr bwMode="auto">
          <a:xfrm>
            <a:off x="8540495" y="4489313"/>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Rectangle 125"/>
          <p:cNvSpPr>
            <a:spLocks noChangeArrowheads="1"/>
          </p:cNvSpPr>
          <p:nvPr/>
        </p:nvSpPr>
        <p:spPr bwMode="auto">
          <a:xfrm>
            <a:off x="9750319" y="4488313"/>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26"/>
          <p:cNvSpPr>
            <a:spLocks noChangeShapeType="1"/>
          </p:cNvSpPr>
          <p:nvPr/>
        </p:nvSpPr>
        <p:spPr bwMode="auto">
          <a:xfrm>
            <a:off x="8540495" y="5045278"/>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Rectangle 127"/>
          <p:cNvSpPr>
            <a:spLocks noChangeArrowheads="1"/>
          </p:cNvSpPr>
          <p:nvPr/>
        </p:nvSpPr>
        <p:spPr bwMode="auto">
          <a:xfrm>
            <a:off x="9743902" y="5586839"/>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Rectangle 128"/>
          <p:cNvSpPr>
            <a:spLocks noChangeArrowheads="1"/>
          </p:cNvSpPr>
          <p:nvPr/>
        </p:nvSpPr>
        <p:spPr bwMode="auto">
          <a:xfrm>
            <a:off x="8469060" y="5495902"/>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Rectangle 129"/>
          <p:cNvSpPr>
            <a:spLocks noChangeArrowheads="1"/>
          </p:cNvSpPr>
          <p:nvPr/>
        </p:nvSpPr>
        <p:spPr bwMode="auto">
          <a:xfrm>
            <a:off x="8469060" y="4632302"/>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130"/>
          <p:cNvSpPr>
            <a:spLocks noChangeShapeType="1"/>
          </p:cNvSpPr>
          <p:nvPr/>
        </p:nvSpPr>
        <p:spPr bwMode="auto">
          <a:xfrm>
            <a:off x="8540496" y="5929290"/>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131"/>
          <p:cNvSpPr>
            <a:spLocks noChangeShapeType="1"/>
          </p:cNvSpPr>
          <p:nvPr/>
        </p:nvSpPr>
        <p:spPr bwMode="auto">
          <a:xfrm>
            <a:off x="8469060" y="6072164"/>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Line 132"/>
          <p:cNvSpPr>
            <a:spLocks noChangeShapeType="1"/>
          </p:cNvSpPr>
          <p:nvPr/>
        </p:nvSpPr>
        <p:spPr bwMode="auto">
          <a:xfrm>
            <a:off x="8396035" y="6145189"/>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33"/>
          <p:cNvSpPr>
            <a:spLocks noChangeShapeType="1"/>
          </p:cNvSpPr>
          <p:nvPr/>
        </p:nvSpPr>
        <p:spPr bwMode="auto">
          <a:xfrm>
            <a:off x="8545433" y="6163101"/>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134"/>
          <p:cNvSpPr>
            <a:spLocks noChangeShapeType="1"/>
          </p:cNvSpPr>
          <p:nvPr/>
        </p:nvSpPr>
        <p:spPr bwMode="auto">
          <a:xfrm flipH="1">
            <a:off x="8540498" y="5280002"/>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Line 135"/>
          <p:cNvSpPr>
            <a:spLocks noChangeShapeType="1"/>
          </p:cNvSpPr>
          <p:nvPr/>
        </p:nvSpPr>
        <p:spPr bwMode="auto">
          <a:xfrm flipV="1">
            <a:off x="9815339" y="4937328"/>
            <a:ext cx="0"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Line 136"/>
          <p:cNvSpPr>
            <a:spLocks noChangeShapeType="1"/>
          </p:cNvSpPr>
          <p:nvPr/>
        </p:nvSpPr>
        <p:spPr bwMode="auto">
          <a:xfrm flipH="1">
            <a:off x="8554866" y="6379001"/>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Line 137"/>
          <p:cNvSpPr>
            <a:spLocks noChangeShapeType="1"/>
          </p:cNvSpPr>
          <p:nvPr/>
        </p:nvSpPr>
        <p:spPr bwMode="auto">
          <a:xfrm flipV="1">
            <a:off x="9819990" y="6018639"/>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138"/>
          <p:cNvSpPr>
            <a:spLocks noChangeShapeType="1"/>
          </p:cNvSpPr>
          <p:nvPr/>
        </p:nvSpPr>
        <p:spPr bwMode="auto">
          <a:xfrm>
            <a:off x="8937371" y="6271051"/>
            <a:ext cx="503238"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139"/>
          <p:cNvSpPr>
            <a:spLocks noChangeShapeType="1"/>
          </p:cNvSpPr>
          <p:nvPr/>
        </p:nvSpPr>
        <p:spPr bwMode="auto">
          <a:xfrm flipH="1" flipV="1">
            <a:off x="8864347" y="4253742"/>
            <a:ext cx="57626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 name="Object 141"/>
          <p:cNvGraphicFramePr>
            <a:graphicFrameLocks noChangeAspect="1"/>
          </p:cNvGraphicFramePr>
          <p:nvPr/>
        </p:nvGraphicFramePr>
        <p:xfrm>
          <a:off x="8611935" y="5399509"/>
          <a:ext cx="719137" cy="715962"/>
        </p:xfrm>
        <a:graphic>
          <a:graphicData uri="http://schemas.openxmlformats.org/presentationml/2006/ole">
            <mc:AlternateContent xmlns:mc="http://schemas.openxmlformats.org/markup-compatibility/2006">
              <mc:Choice xmlns:v="urn:schemas-microsoft-com:vml" Requires="v">
                <p:oleObj spid="_x0000_s156684" name="Equation" r:id="rId23" imgW="393480" imgH="393480" progId="Equation.DSMT4">
                  <p:embed/>
                </p:oleObj>
              </mc:Choice>
              <mc:Fallback>
                <p:oleObj name="Equation" r:id="rId23" imgW="393480" imgH="39348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11935" y="5399509"/>
                        <a:ext cx="719137"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142"/>
          <p:cNvGraphicFramePr>
            <a:graphicFrameLocks noChangeAspect="1"/>
          </p:cNvGraphicFramePr>
          <p:nvPr/>
        </p:nvGraphicFramePr>
        <p:xfrm>
          <a:off x="8012802" y="4130538"/>
          <a:ext cx="392112" cy="504825"/>
        </p:xfrm>
        <a:graphic>
          <a:graphicData uri="http://schemas.openxmlformats.org/presentationml/2006/ole">
            <mc:AlternateContent xmlns:mc="http://schemas.openxmlformats.org/markup-compatibility/2006">
              <mc:Choice xmlns:v="urn:schemas-microsoft-com:vml" Requires="v">
                <p:oleObj spid="_x0000_s156685" name="Equation" r:id="rId25" imgW="177480" imgH="228600" progId="Equation.DSMT4">
                  <p:embed/>
                </p:oleObj>
              </mc:Choice>
              <mc:Fallback>
                <p:oleObj name="Equation" r:id="rId25" imgW="17748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012802" y="4130538"/>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143"/>
          <p:cNvGraphicFramePr>
            <a:graphicFrameLocks noChangeAspect="1"/>
          </p:cNvGraphicFramePr>
          <p:nvPr/>
        </p:nvGraphicFramePr>
        <p:xfrm>
          <a:off x="8928720" y="6305828"/>
          <a:ext cx="476250" cy="504825"/>
        </p:xfrm>
        <a:graphic>
          <a:graphicData uri="http://schemas.openxmlformats.org/presentationml/2006/ole">
            <mc:AlternateContent xmlns:mc="http://schemas.openxmlformats.org/markup-compatibility/2006">
              <mc:Choice xmlns:v="urn:schemas-microsoft-com:vml" Requires="v">
                <p:oleObj spid="_x0000_s156686" name="Equation" r:id="rId27" imgW="215640" imgH="228600" progId="Equation.DSMT4">
                  <p:embed/>
                </p:oleObj>
              </mc:Choice>
              <mc:Fallback>
                <p:oleObj name="Equation" r:id="rId27" imgW="21564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28720" y="6305828"/>
                        <a:ext cx="476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144"/>
          <p:cNvGraphicFramePr>
            <a:graphicFrameLocks noChangeAspect="1"/>
          </p:cNvGraphicFramePr>
          <p:nvPr/>
        </p:nvGraphicFramePr>
        <p:xfrm>
          <a:off x="8937372" y="3624714"/>
          <a:ext cx="449263" cy="504825"/>
        </p:xfrm>
        <a:graphic>
          <a:graphicData uri="http://schemas.openxmlformats.org/presentationml/2006/ole">
            <mc:AlternateContent xmlns:mc="http://schemas.openxmlformats.org/markup-compatibility/2006">
              <mc:Choice xmlns:v="urn:schemas-microsoft-com:vml" Requires="v">
                <p:oleObj spid="_x0000_s156687" name="Equation" r:id="rId29" imgW="203040" imgH="228600" progId="Equation.DSMT4">
                  <p:embed/>
                </p:oleObj>
              </mc:Choice>
              <mc:Fallback>
                <p:oleObj name="Equation" r:id="rId29" imgW="203040" imgH="2286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37372" y="3624714"/>
                        <a:ext cx="4492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145"/>
          <p:cNvGraphicFramePr>
            <a:graphicFrameLocks noChangeAspect="1"/>
          </p:cNvGraphicFramePr>
          <p:nvPr/>
        </p:nvGraphicFramePr>
        <p:xfrm>
          <a:off x="7975345" y="5819752"/>
          <a:ext cx="420688" cy="504825"/>
        </p:xfrm>
        <a:graphic>
          <a:graphicData uri="http://schemas.openxmlformats.org/presentationml/2006/ole">
            <mc:AlternateContent xmlns:mc="http://schemas.openxmlformats.org/markup-compatibility/2006">
              <mc:Choice xmlns:v="urn:schemas-microsoft-com:vml" Requires="v">
                <p:oleObj spid="_x0000_s156688" name="Equation" r:id="rId31" imgW="190440" imgH="228600" progId="Equation.DSMT4">
                  <p:embed/>
                </p:oleObj>
              </mc:Choice>
              <mc:Fallback>
                <p:oleObj name="Equation" r:id="rId31" imgW="190440" imgH="22860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975345" y="5819752"/>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 name="Object 146"/>
          <p:cNvGraphicFramePr>
            <a:graphicFrameLocks noChangeAspect="1"/>
          </p:cNvGraphicFramePr>
          <p:nvPr/>
        </p:nvGraphicFramePr>
        <p:xfrm>
          <a:off x="8583333" y="4417875"/>
          <a:ext cx="679450" cy="725488"/>
        </p:xfrm>
        <a:graphic>
          <a:graphicData uri="http://schemas.openxmlformats.org/presentationml/2006/ole">
            <mc:AlternateContent xmlns:mc="http://schemas.openxmlformats.org/markup-compatibility/2006">
              <mc:Choice xmlns:v="urn:schemas-microsoft-com:vml" Requires="v">
                <p:oleObj spid="_x0000_s156689" name="Equation" r:id="rId33" imgW="368280" imgH="393480" progId="Equation.DSMT4">
                  <p:embed/>
                </p:oleObj>
              </mc:Choice>
              <mc:Fallback>
                <p:oleObj name="Equation" r:id="rId33" imgW="368280" imgH="39348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583333" y="4417875"/>
                        <a:ext cx="679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 name="Object 147"/>
          <p:cNvGraphicFramePr>
            <a:graphicFrameLocks noChangeAspect="1"/>
          </p:cNvGraphicFramePr>
          <p:nvPr/>
        </p:nvGraphicFramePr>
        <p:xfrm>
          <a:off x="9912350" y="4360291"/>
          <a:ext cx="679450" cy="725488"/>
        </p:xfrm>
        <a:graphic>
          <a:graphicData uri="http://schemas.openxmlformats.org/presentationml/2006/ole">
            <mc:AlternateContent xmlns:mc="http://schemas.openxmlformats.org/markup-compatibility/2006">
              <mc:Choice xmlns:v="urn:schemas-microsoft-com:vml" Requires="v">
                <p:oleObj spid="_x0000_s156690" name="Equation" r:id="rId35" imgW="368280" imgH="393480" progId="Equation.DSMT4">
                  <p:embed/>
                </p:oleObj>
              </mc:Choice>
              <mc:Fallback>
                <p:oleObj name="Equation" r:id="rId35" imgW="368280" imgH="39348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912350" y="4360291"/>
                        <a:ext cx="679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 name="Object 148"/>
          <p:cNvGraphicFramePr>
            <a:graphicFrameLocks noChangeAspect="1"/>
          </p:cNvGraphicFramePr>
          <p:nvPr/>
        </p:nvGraphicFramePr>
        <p:xfrm>
          <a:off x="9893194" y="5429227"/>
          <a:ext cx="719137" cy="715963"/>
        </p:xfrm>
        <a:graphic>
          <a:graphicData uri="http://schemas.openxmlformats.org/presentationml/2006/ole">
            <mc:AlternateContent xmlns:mc="http://schemas.openxmlformats.org/markup-compatibility/2006">
              <mc:Choice xmlns:v="urn:schemas-microsoft-com:vml" Requires="v">
                <p:oleObj spid="_x0000_s156691" name="Equation" r:id="rId36" imgW="393480" imgH="393480" progId="Equation.DSMT4">
                  <p:embed/>
                </p:oleObj>
              </mc:Choice>
              <mc:Fallback>
                <p:oleObj name="Equation" r:id="rId36" imgW="393480" imgH="393480"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893194" y="5429227"/>
                        <a:ext cx="719137"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8574883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923" name="Object 59"/>
          <p:cNvGraphicFramePr>
            <a:graphicFrameLocks noChangeAspect="1"/>
          </p:cNvGraphicFramePr>
          <p:nvPr/>
        </p:nvGraphicFramePr>
        <p:xfrm>
          <a:off x="5735638" y="1341439"/>
          <a:ext cx="449262" cy="504825"/>
        </p:xfrm>
        <a:graphic>
          <a:graphicData uri="http://schemas.openxmlformats.org/presentationml/2006/ole">
            <mc:AlternateContent xmlns:mc="http://schemas.openxmlformats.org/markup-compatibility/2006">
              <mc:Choice xmlns:v="urn:schemas-microsoft-com:vml" Requires="v">
                <p:oleObj spid="_x0000_s157698" name="Equation" r:id="rId3" imgW="203040" imgH="228600" progId="Equation.DSMT4">
                  <p:embed/>
                </p:oleObj>
              </mc:Choice>
              <mc:Fallback>
                <p:oleObj name="Equation" r:id="rId3" imgW="2030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638" y="1341439"/>
                        <a:ext cx="44926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24" name="Text Box 60"/>
          <p:cNvSpPr txBox="1">
            <a:spLocks noChangeArrowheads="1"/>
          </p:cNvSpPr>
          <p:nvPr/>
        </p:nvSpPr>
        <p:spPr bwMode="auto">
          <a:xfrm>
            <a:off x="1992313" y="287338"/>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）输出电压</a:t>
            </a:r>
          </a:p>
        </p:txBody>
      </p:sp>
      <p:sp>
        <p:nvSpPr>
          <p:cNvPr id="36926" name="Text Box 62"/>
          <p:cNvSpPr txBox="1">
            <a:spLocks noChangeArrowheads="1"/>
          </p:cNvSpPr>
          <p:nvPr/>
        </p:nvSpPr>
        <p:spPr bwMode="auto">
          <a:xfrm>
            <a:off x="2187576" y="857250"/>
            <a:ext cx="39421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设：上下次级线圈磁通匝链数为    、</a:t>
            </a:r>
          </a:p>
        </p:txBody>
      </p:sp>
      <p:graphicFrame>
        <p:nvGraphicFramePr>
          <p:cNvPr id="36927" name="Object 63"/>
          <p:cNvGraphicFramePr>
            <a:graphicFrameLocks noChangeAspect="1"/>
          </p:cNvGraphicFramePr>
          <p:nvPr>
            <p:extLst>
              <p:ext uri="{D42A27DB-BD31-4B8C-83A1-F6EECF244321}">
                <p14:modId xmlns:p14="http://schemas.microsoft.com/office/powerpoint/2010/main" val="3388216032"/>
              </p:ext>
            </p:extLst>
          </p:nvPr>
        </p:nvGraphicFramePr>
        <p:xfrm>
          <a:off x="6240586" y="868147"/>
          <a:ext cx="477837" cy="504825"/>
        </p:xfrm>
        <a:graphic>
          <a:graphicData uri="http://schemas.openxmlformats.org/presentationml/2006/ole">
            <mc:AlternateContent xmlns:mc="http://schemas.openxmlformats.org/markup-compatibility/2006">
              <mc:Choice xmlns:v="urn:schemas-microsoft-com:vml" Requires="v">
                <p:oleObj spid="_x0000_s157699" name="Equation" r:id="rId5" imgW="215640" imgH="228600" progId="Equation.DSMT4">
                  <p:embed/>
                </p:oleObj>
              </mc:Choice>
              <mc:Fallback>
                <p:oleObj name="Equation" r:id="rId5" imgW="2156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586" y="868147"/>
                        <a:ext cx="477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8" name="Object 64"/>
          <p:cNvGraphicFramePr>
            <a:graphicFrameLocks noChangeAspect="1"/>
          </p:cNvGraphicFramePr>
          <p:nvPr/>
        </p:nvGraphicFramePr>
        <p:xfrm>
          <a:off x="4511675" y="2997201"/>
          <a:ext cx="533400" cy="392113"/>
        </p:xfrm>
        <a:graphic>
          <a:graphicData uri="http://schemas.openxmlformats.org/presentationml/2006/ole">
            <mc:AlternateContent xmlns:mc="http://schemas.openxmlformats.org/markup-compatibility/2006">
              <mc:Choice xmlns:v="urn:schemas-microsoft-com:vml" Requires="v">
                <p:oleObj spid="_x0000_s157700" name="Equation" r:id="rId7" imgW="241200" imgH="177480" progId="Equation.DSMT4">
                  <p:embed/>
                </p:oleObj>
              </mc:Choice>
              <mc:Fallback>
                <p:oleObj name="Equation" r:id="rId7" imgW="24120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5" y="2997201"/>
                        <a:ext cx="5334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9" name="Object 65"/>
          <p:cNvGraphicFramePr>
            <a:graphicFrameLocks noChangeAspect="1"/>
          </p:cNvGraphicFramePr>
          <p:nvPr/>
        </p:nvGraphicFramePr>
        <p:xfrm>
          <a:off x="7051879" y="872333"/>
          <a:ext cx="506412" cy="504825"/>
        </p:xfrm>
        <a:graphic>
          <a:graphicData uri="http://schemas.openxmlformats.org/presentationml/2006/ole">
            <mc:AlternateContent xmlns:mc="http://schemas.openxmlformats.org/markup-compatibility/2006">
              <mc:Choice xmlns:v="urn:schemas-microsoft-com:vml" Requires="v">
                <p:oleObj spid="_x0000_s157701" name="Equation" r:id="rId9" imgW="228600" imgH="228600" progId="Equation.DSMT4">
                  <p:embed/>
                </p:oleObj>
              </mc:Choice>
              <mc:Fallback>
                <p:oleObj name="Equation" r:id="rId9" imgW="228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51879" y="872333"/>
                        <a:ext cx="5064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0" name="Object 66"/>
          <p:cNvGraphicFramePr>
            <a:graphicFrameLocks noChangeAspect="1"/>
          </p:cNvGraphicFramePr>
          <p:nvPr/>
        </p:nvGraphicFramePr>
        <p:xfrm>
          <a:off x="8759825" y="1268414"/>
          <a:ext cx="477838" cy="504825"/>
        </p:xfrm>
        <a:graphic>
          <a:graphicData uri="http://schemas.openxmlformats.org/presentationml/2006/ole">
            <mc:AlternateContent xmlns:mc="http://schemas.openxmlformats.org/markup-compatibility/2006">
              <mc:Choice xmlns:v="urn:schemas-microsoft-com:vml" Requires="v">
                <p:oleObj spid="_x0000_s157702" name="Equation" r:id="rId11" imgW="215640" imgH="228600" progId="Equation.DSMT4">
                  <p:embed/>
                </p:oleObj>
              </mc:Choice>
              <mc:Fallback>
                <p:oleObj name="Equation" r:id="rId11" imgW="21564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59825" y="1268414"/>
                        <a:ext cx="477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2" name="Object 68"/>
          <p:cNvGraphicFramePr>
            <a:graphicFrameLocks noChangeAspect="1"/>
          </p:cNvGraphicFramePr>
          <p:nvPr/>
        </p:nvGraphicFramePr>
        <p:xfrm>
          <a:off x="6311900" y="1341439"/>
          <a:ext cx="477838" cy="504825"/>
        </p:xfrm>
        <a:graphic>
          <a:graphicData uri="http://schemas.openxmlformats.org/presentationml/2006/ole">
            <mc:AlternateContent xmlns:mc="http://schemas.openxmlformats.org/markup-compatibility/2006">
              <mc:Choice xmlns:v="urn:schemas-microsoft-com:vml" Requires="v">
                <p:oleObj spid="_x0000_s157703" name="Equation" r:id="rId13" imgW="215640" imgH="228600" progId="Equation.DSMT4">
                  <p:embed/>
                </p:oleObj>
              </mc:Choice>
              <mc:Fallback>
                <p:oleObj name="Equation" r:id="rId13" imgW="21564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1900" y="1341439"/>
                        <a:ext cx="477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3" name="Text Box 69"/>
          <p:cNvSpPr txBox="1">
            <a:spLocks noChangeArrowheads="1"/>
          </p:cNvSpPr>
          <p:nvPr/>
        </p:nvSpPr>
        <p:spPr bwMode="auto">
          <a:xfrm>
            <a:off x="2855913" y="1341438"/>
            <a:ext cx="28151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上下次级线圈磁通为     、</a:t>
            </a:r>
            <a:r>
              <a:rPr lang="zh-CN" altLang="en-US" sz="2000"/>
              <a:t> </a:t>
            </a:r>
          </a:p>
        </p:txBody>
      </p:sp>
      <p:sp>
        <p:nvSpPr>
          <p:cNvPr id="36934" name="Text Box 70"/>
          <p:cNvSpPr txBox="1">
            <a:spLocks noChangeArrowheads="1"/>
          </p:cNvSpPr>
          <p:nvPr/>
        </p:nvSpPr>
        <p:spPr bwMode="auto">
          <a:xfrm>
            <a:off x="2782889" y="1866900"/>
            <a:ext cx="3127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激励电压为            输出电压为</a:t>
            </a:r>
          </a:p>
        </p:txBody>
      </p:sp>
      <p:graphicFrame>
        <p:nvGraphicFramePr>
          <p:cNvPr id="36935" name="Object 71"/>
          <p:cNvGraphicFramePr>
            <a:graphicFrameLocks noChangeAspect="1"/>
          </p:cNvGraphicFramePr>
          <p:nvPr>
            <p:extLst>
              <p:ext uri="{D42A27DB-BD31-4B8C-83A1-F6EECF244321}">
                <p14:modId xmlns:p14="http://schemas.microsoft.com/office/powerpoint/2010/main" val="2220525817"/>
              </p:ext>
            </p:extLst>
          </p:nvPr>
        </p:nvGraphicFramePr>
        <p:xfrm>
          <a:off x="4158628" y="1801256"/>
          <a:ext cx="485775" cy="576263"/>
        </p:xfrm>
        <a:graphic>
          <a:graphicData uri="http://schemas.openxmlformats.org/presentationml/2006/ole">
            <mc:AlternateContent xmlns:mc="http://schemas.openxmlformats.org/markup-compatibility/2006">
              <mc:Choice xmlns:v="urn:schemas-microsoft-com:vml" Requires="v">
                <p:oleObj spid="_x0000_s157704" name="Equation" r:id="rId15" imgW="228600" imgH="228600" progId="Equation.DSMT4">
                  <p:embed/>
                </p:oleObj>
              </mc:Choice>
              <mc:Fallback>
                <p:oleObj name="Equation" r:id="rId15" imgW="2286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58628" y="1801256"/>
                        <a:ext cx="48577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6" name="Object 72"/>
          <p:cNvGraphicFramePr>
            <a:graphicFrameLocks noChangeAspect="1"/>
          </p:cNvGraphicFramePr>
          <p:nvPr/>
        </p:nvGraphicFramePr>
        <p:xfrm>
          <a:off x="6959600" y="1844675"/>
          <a:ext cx="503238" cy="503238"/>
        </p:xfrm>
        <a:graphic>
          <a:graphicData uri="http://schemas.openxmlformats.org/presentationml/2006/ole">
            <mc:AlternateContent xmlns:mc="http://schemas.openxmlformats.org/markup-compatibility/2006">
              <mc:Choice xmlns:v="urn:schemas-microsoft-com:vml" Requires="v">
                <p:oleObj spid="_x0000_s157705" name="Equation" r:id="rId17" imgW="228600" imgH="228600" progId="Equation.DSMT4">
                  <p:embed/>
                </p:oleObj>
              </mc:Choice>
              <mc:Fallback>
                <p:oleObj name="Equation" r:id="rId17" imgW="2286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59600" y="1844675"/>
                        <a:ext cx="5032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8" name="Text Box 74"/>
          <p:cNvSpPr txBox="1">
            <a:spLocks noChangeArrowheads="1"/>
          </p:cNvSpPr>
          <p:nvPr/>
        </p:nvSpPr>
        <p:spPr bwMode="auto">
          <a:xfrm>
            <a:off x="2332039" y="2513013"/>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则：</a:t>
            </a:r>
          </a:p>
        </p:txBody>
      </p:sp>
      <p:graphicFrame>
        <p:nvGraphicFramePr>
          <p:cNvPr id="36939" name="Object 75"/>
          <p:cNvGraphicFramePr>
            <a:graphicFrameLocks noChangeAspect="1"/>
          </p:cNvGraphicFramePr>
          <p:nvPr>
            <p:extLst>
              <p:ext uri="{D42A27DB-BD31-4B8C-83A1-F6EECF244321}">
                <p14:modId xmlns:p14="http://schemas.microsoft.com/office/powerpoint/2010/main" val="4132362577"/>
              </p:ext>
            </p:extLst>
          </p:nvPr>
        </p:nvGraphicFramePr>
        <p:xfrm>
          <a:off x="3335894" y="2388454"/>
          <a:ext cx="4670425" cy="576262"/>
        </p:xfrm>
        <a:graphic>
          <a:graphicData uri="http://schemas.openxmlformats.org/presentationml/2006/ole">
            <mc:AlternateContent xmlns:mc="http://schemas.openxmlformats.org/markup-compatibility/2006">
              <mc:Choice xmlns:v="urn:schemas-microsoft-com:vml" Requires="v">
                <p:oleObj spid="_x0000_s157706" name="Equation" r:id="rId19" imgW="2120760" imgH="228600" progId="Equation.DSMT4">
                  <p:embed/>
                </p:oleObj>
              </mc:Choice>
              <mc:Fallback>
                <p:oleObj name="Equation" r:id="rId19" imgW="212076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35894" y="2388454"/>
                        <a:ext cx="4670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0" name="Text Box 76"/>
          <p:cNvSpPr txBox="1">
            <a:spLocks noChangeArrowheads="1"/>
          </p:cNvSpPr>
          <p:nvPr/>
        </p:nvSpPr>
        <p:spPr bwMode="auto">
          <a:xfrm>
            <a:off x="6816080" y="1311729"/>
            <a:ext cx="23239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t>两次级匝数为</a:t>
            </a:r>
          </a:p>
        </p:txBody>
      </p:sp>
      <p:sp>
        <p:nvSpPr>
          <p:cNvPr id="36942" name="Text Box 78"/>
          <p:cNvSpPr txBox="1">
            <a:spLocks noChangeArrowheads="1"/>
          </p:cNvSpPr>
          <p:nvPr/>
        </p:nvSpPr>
        <p:spPr bwMode="auto">
          <a:xfrm>
            <a:off x="2279651" y="2997200"/>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设衔铁向上移动</a:t>
            </a:r>
          </a:p>
        </p:txBody>
      </p:sp>
      <p:graphicFrame>
        <p:nvGraphicFramePr>
          <p:cNvPr id="36945" name="Object 81"/>
          <p:cNvGraphicFramePr>
            <a:graphicFrameLocks noChangeAspect="1"/>
          </p:cNvGraphicFramePr>
          <p:nvPr/>
        </p:nvGraphicFramePr>
        <p:xfrm>
          <a:off x="5951539" y="3213101"/>
          <a:ext cx="3887787" cy="1120775"/>
        </p:xfrm>
        <a:graphic>
          <a:graphicData uri="http://schemas.openxmlformats.org/presentationml/2006/ole">
            <mc:AlternateContent xmlns:mc="http://schemas.openxmlformats.org/markup-compatibility/2006">
              <mc:Choice xmlns:v="urn:schemas-microsoft-com:vml" Requires="v">
                <p:oleObj spid="_x0000_s157707" name="Equation" r:id="rId21" imgW="1485720" imgH="431640" progId="Equation.DSMT4">
                  <p:embed/>
                </p:oleObj>
              </mc:Choice>
              <mc:Fallback>
                <p:oleObj name="Equation" r:id="rId21" imgW="1485720" imgH="43164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51539" y="3213101"/>
                        <a:ext cx="3887787"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46" name="Object 82"/>
          <p:cNvGraphicFramePr>
            <a:graphicFrameLocks noChangeAspect="1"/>
          </p:cNvGraphicFramePr>
          <p:nvPr/>
        </p:nvGraphicFramePr>
        <p:xfrm>
          <a:off x="5951539" y="4292601"/>
          <a:ext cx="3952875" cy="1120775"/>
        </p:xfrm>
        <a:graphic>
          <a:graphicData uri="http://schemas.openxmlformats.org/presentationml/2006/ole">
            <mc:AlternateContent xmlns:mc="http://schemas.openxmlformats.org/markup-compatibility/2006">
              <mc:Choice xmlns:v="urn:schemas-microsoft-com:vml" Requires="v">
                <p:oleObj spid="_x0000_s157708" name="Equation" r:id="rId23" imgW="1511280" imgH="431640" progId="Equation.DSMT4">
                  <p:embed/>
                </p:oleObj>
              </mc:Choice>
              <mc:Fallback>
                <p:oleObj name="Equation" r:id="rId23" imgW="1511280" imgH="43164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51539" y="4292601"/>
                        <a:ext cx="3952875"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47" name="Object 83"/>
          <p:cNvGraphicFramePr>
            <a:graphicFrameLocks noChangeAspect="1"/>
          </p:cNvGraphicFramePr>
          <p:nvPr/>
        </p:nvGraphicFramePr>
        <p:xfrm>
          <a:off x="3143251" y="5621338"/>
          <a:ext cx="5616575" cy="1236662"/>
        </p:xfrm>
        <a:graphic>
          <a:graphicData uri="http://schemas.openxmlformats.org/presentationml/2006/ole">
            <mc:AlternateContent xmlns:mc="http://schemas.openxmlformats.org/markup-compatibility/2006">
              <mc:Choice xmlns:v="urn:schemas-microsoft-com:vml" Requires="v">
                <p:oleObj spid="_x0000_s157709" name="Equation" r:id="rId25" imgW="2044440" imgH="431640" progId="Equation.DSMT4">
                  <p:embed/>
                </p:oleObj>
              </mc:Choice>
              <mc:Fallback>
                <p:oleObj name="Equation" r:id="rId25" imgW="2044440" imgH="43164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43251" y="5621338"/>
                        <a:ext cx="5616575" cy="1236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8" name="Rectangle 84"/>
          <p:cNvSpPr>
            <a:spLocks noChangeArrowheads="1"/>
          </p:cNvSpPr>
          <p:nvPr/>
        </p:nvSpPr>
        <p:spPr bwMode="auto">
          <a:xfrm>
            <a:off x="2939718" y="5517232"/>
            <a:ext cx="6048375" cy="126876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6949" name="Object 85"/>
          <p:cNvGraphicFramePr>
            <a:graphicFrameLocks noChangeAspect="1"/>
          </p:cNvGraphicFramePr>
          <p:nvPr/>
        </p:nvGraphicFramePr>
        <p:xfrm>
          <a:off x="3432176" y="3429000"/>
          <a:ext cx="1655763" cy="954088"/>
        </p:xfrm>
        <a:graphic>
          <a:graphicData uri="http://schemas.openxmlformats.org/presentationml/2006/ole">
            <mc:AlternateContent xmlns:mc="http://schemas.openxmlformats.org/markup-compatibility/2006">
              <mc:Choice xmlns:v="urn:schemas-microsoft-com:vml" Requires="v">
                <p:oleObj spid="_x0000_s157710" name="Equation" r:id="rId27" imgW="647640" imgH="431640" progId="Equation.DSMT4">
                  <p:embed/>
                </p:oleObj>
              </mc:Choice>
              <mc:Fallback>
                <p:oleObj name="Equation" r:id="rId27" imgW="647640" imgH="43164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32176" y="3429000"/>
                        <a:ext cx="1655763"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50" name="Object 86"/>
          <p:cNvGraphicFramePr>
            <a:graphicFrameLocks noChangeAspect="1"/>
          </p:cNvGraphicFramePr>
          <p:nvPr/>
        </p:nvGraphicFramePr>
        <p:xfrm>
          <a:off x="3416300" y="4365625"/>
          <a:ext cx="1689100" cy="954088"/>
        </p:xfrm>
        <a:graphic>
          <a:graphicData uri="http://schemas.openxmlformats.org/presentationml/2006/ole">
            <mc:AlternateContent xmlns:mc="http://schemas.openxmlformats.org/markup-compatibility/2006">
              <mc:Choice xmlns:v="urn:schemas-microsoft-com:vml" Requires="v">
                <p:oleObj spid="_x0000_s157711" name="Equation" r:id="rId29" imgW="660240" imgH="431640" progId="Equation.DSMT4">
                  <p:embed/>
                </p:oleObj>
              </mc:Choice>
              <mc:Fallback>
                <p:oleObj name="Equation" r:id="rId29" imgW="660240" imgH="43164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16300" y="4365625"/>
                        <a:ext cx="16891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53601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7DD5A8F-B248-447D-B94C-8109D60CB781}"/>
              </a:ext>
            </a:extLst>
          </p:cNvPr>
          <p:cNvSpPr/>
          <p:nvPr/>
        </p:nvSpPr>
        <p:spPr>
          <a:xfrm>
            <a:off x="2711624" y="908720"/>
            <a:ext cx="6552728" cy="2474524"/>
          </a:xfrm>
          <a:prstGeom prst="rect">
            <a:avLst/>
          </a:prstGeom>
        </p:spPr>
        <p:txBody>
          <a:bodyPr wrap="square">
            <a:spAutoFit/>
          </a:bodyPr>
          <a:lstStyle/>
          <a:p>
            <a:pPr>
              <a:lnSpc>
                <a:spcPct val="60000"/>
              </a:lnSpc>
            </a:pPr>
            <a:r>
              <a:rPr lang="zh-CN" altLang="en-US" sz="2000" b="1" dirty="0">
                <a:solidFill>
                  <a:srgbClr val="FF0000"/>
                </a:solidFill>
                <a:latin typeface="华文中宋" pitchFamily="2" charset="-122"/>
                <a:ea typeface="华文中宋" pitchFamily="2" charset="-122"/>
              </a:rPr>
              <a:t>教学目的：</a:t>
            </a:r>
          </a:p>
          <a:p>
            <a:pPr>
              <a:lnSpc>
                <a:spcPct val="120000"/>
              </a:lnSpc>
            </a:pPr>
            <a:r>
              <a:rPr lang="zh-CN" altLang="en-US" b="1" dirty="0">
                <a:solidFill>
                  <a:srgbClr val="FF0000"/>
                </a:solidFill>
                <a:latin typeface="华文中宋" pitchFamily="2" charset="-122"/>
                <a:ea typeface="华文中宋" pitchFamily="2" charset="-122"/>
              </a:rPr>
              <a:t>     </a:t>
            </a:r>
            <a:r>
              <a:rPr lang="zh-CN" altLang="en-US"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a:t>
            </a:r>
            <a:r>
              <a:rPr lang="zh-CN" altLang="en-US" sz="2000" b="1" dirty="0">
                <a:latin typeface="华文中宋" pitchFamily="2" charset="-122"/>
                <a:ea typeface="华文中宋" pitchFamily="2" charset="-122"/>
              </a:rPr>
              <a:t>典型</a:t>
            </a:r>
            <a:r>
              <a:rPr lang="zh-CN" altLang="zh-CN" sz="2000" b="1" dirty="0">
                <a:latin typeface="华文中宋" pitchFamily="2" charset="-122"/>
                <a:ea typeface="华文中宋" pitchFamily="2" charset="-122"/>
              </a:rPr>
              <a:t>传感器的</a:t>
            </a:r>
            <a:r>
              <a:rPr lang="zh-CN" altLang="en-US" sz="2000" b="1" dirty="0">
                <a:latin typeface="华文中宋" pitchFamily="2" charset="-122"/>
                <a:ea typeface="华文中宋" pitchFamily="2" charset="-122"/>
              </a:rPr>
              <a:t>信息</a:t>
            </a:r>
            <a:r>
              <a:rPr lang="zh-CN" altLang="en-US" sz="2000" b="1" dirty="0">
                <a:solidFill>
                  <a:srgbClr val="FF0000"/>
                </a:solidFill>
                <a:latin typeface="华文中宋" pitchFamily="2" charset="-122"/>
                <a:ea typeface="华文中宋" pitchFamily="2" charset="-122"/>
              </a:rPr>
              <a:t>感知</a:t>
            </a:r>
            <a:r>
              <a:rPr lang="zh-CN" altLang="zh-CN" sz="2000" b="1" dirty="0">
                <a:solidFill>
                  <a:srgbClr val="FF0000"/>
                </a:solidFill>
                <a:latin typeface="华文中宋" pitchFamily="2" charset="-122"/>
                <a:ea typeface="华文中宋" pitchFamily="2" charset="-122"/>
              </a:rPr>
              <a:t>原理</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掌握典型传感器的</a:t>
            </a:r>
            <a:r>
              <a:rPr lang="zh-CN" altLang="zh-CN" sz="2000" b="1" dirty="0">
                <a:solidFill>
                  <a:srgbClr val="FF0000"/>
                </a:solidFill>
                <a:latin typeface="华文中宋" pitchFamily="2" charset="-122"/>
                <a:ea typeface="华文中宋" pitchFamily="2" charset="-122"/>
              </a:rPr>
              <a:t>构成原理</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a:t>
            </a:r>
            <a:r>
              <a:rPr lang="zh-CN" altLang="en-US" sz="2000" b="1" dirty="0">
                <a:latin typeface="华文中宋" pitchFamily="2" charset="-122"/>
                <a:ea typeface="华文中宋" pitchFamily="2" charset="-122"/>
              </a:rPr>
              <a:t>针对</a:t>
            </a:r>
            <a:r>
              <a:rPr lang="zh-CN" altLang="zh-CN" sz="2000" b="1" dirty="0">
                <a:latin typeface="华文中宋" pitchFamily="2" charset="-122"/>
                <a:ea typeface="华文中宋" pitchFamily="2" charset="-122"/>
              </a:rPr>
              <a:t>不同对象采集信息的</a:t>
            </a:r>
            <a:r>
              <a:rPr lang="zh-CN" altLang="zh-CN" sz="2000" b="1" dirty="0">
                <a:solidFill>
                  <a:srgbClr val="FF0000"/>
                </a:solidFill>
                <a:latin typeface="华文中宋" pitchFamily="2" charset="-122"/>
                <a:ea typeface="华文中宋" pitchFamily="2" charset="-122"/>
              </a:rPr>
              <a:t>思路和方法</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掌握传感器的分析</a:t>
            </a:r>
            <a:r>
              <a:rPr lang="zh-CN" altLang="zh-CN" sz="2000" b="1" dirty="0">
                <a:solidFill>
                  <a:srgbClr val="FF0000"/>
                </a:solidFill>
                <a:latin typeface="华文中宋" pitchFamily="2" charset="-122"/>
                <a:ea typeface="华文中宋" pitchFamily="2" charset="-122"/>
              </a:rPr>
              <a:t>方法</a:t>
            </a:r>
            <a:endParaRPr lang="zh-CN" altLang="en-US" sz="2000" b="1" dirty="0">
              <a:solidFill>
                <a:srgbClr val="FF0000"/>
              </a:solidFill>
              <a:latin typeface="华文中宋" pitchFamily="2" charset="-122"/>
              <a:ea typeface="华文中宋" pitchFamily="2" charset="-122"/>
            </a:endParaRPr>
          </a:p>
          <a:p>
            <a:pPr>
              <a:lnSpc>
                <a:spcPct val="120000"/>
              </a:lnSpc>
            </a:pPr>
            <a:r>
              <a:rPr lang="zh-CN" altLang="en-US" sz="2000" b="1" dirty="0">
                <a:latin typeface="华文中宋" pitchFamily="2" charset="-122"/>
                <a:ea typeface="华文中宋" pitchFamily="2" charset="-122"/>
              </a:rPr>
              <a:t>                  掌握</a:t>
            </a:r>
            <a:r>
              <a:rPr lang="zh-CN" altLang="zh-CN" sz="2000" b="1" dirty="0">
                <a:latin typeface="华文中宋" pitchFamily="2" charset="-122"/>
                <a:ea typeface="华文中宋" pitchFamily="2" charset="-122"/>
              </a:rPr>
              <a:t>传感系统的设计</a:t>
            </a:r>
            <a:r>
              <a:rPr lang="zh-CN" altLang="zh-CN" sz="2000" b="1" dirty="0">
                <a:solidFill>
                  <a:srgbClr val="FF0000"/>
                </a:solidFill>
                <a:latin typeface="华文中宋" pitchFamily="2" charset="-122"/>
                <a:ea typeface="华文中宋" pitchFamily="2" charset="-122"/>
              </a:rPr>
              <a:t>思路</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了解传感器发展</a:t>
            </a:r>
            <a:r>
              <a:rPr lang="zh-CN" altLang="zh-CN" sz="2000" b="1" dirty="0">
                <a:solidFill>
                  <a:srgbClr val="FF0000"/>
                </a:solidFill>
                <a:latin typeface="华文中宋" pitchFamily="2" charset="-122"/>
                <a:ea typeface="华文中宋" pitchFamily="2" charset="-122"/>
              </a:rPr>
              <a:t>趋势</a:t>
            </a:r>
            <a:endParaRPr lang="zh-CN" altLang="en-US" sz="2000" b="1" dirty="0">
              <a:solidFill>
                <a:srgbClr val="FF0000"/>
              </a:solidFill>
              <a:latin typeface="华文中宋" pitchFamily="2" charset="-122"/>
              <a:ea typeface="华文中宋" pitchFamily="2" charset="-122"/>
            </a:endParaRPr>
          </a:p>
        </p:txBody>
      </p:sp>
      <p:sp>
        <p:nvSpPr>
          <p:cNvPr id="6" name="矩形 5">
            <a:extLst>
              <a:ext uri="{FF2B5EF4-FFF2-40B4-BE49-F238E27FC236}">
                <a16:creationId xmlns:a16="http://schemas.microsoft.com/office/drawing/2014/main" id="{D003002B-C2E6-4F3F-9813-7932FAC2E580}"/>
              </a:ext>
            </a:extLst>
          </p:cNvPr>
          <p:cNvSpPr/>
          <p:nvPr/>
        </p:nvSpPr>
        <p:spPr>
          <a:xfrm>
            <a:off x="2567608" y="548680"/>
            <a:ext cx="7056784" cy="331236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D376AE1-7B67-4E24-8597-821F5B3D941E}"/>
              </a:ext>
            </a:extLst>
          </p:cNvPr>
          <p:cNvSpPr/>
          <p:nvPr/>
        </p:nvSpPr>
        <p:spPr>
          <a:xfrm>
            <a:off x="2711624" y="4581129"/>
            <a:ext cx="6984776" cy="1692771"/>
          </a:xfrm>
          <a:prstGeom prst="rect">
            <a:avLst/>
          </a:prstGeom>
        </p:spPr>
        <p:txBody>
          <a:bodyPr wrap="square">
            <a:spAutoFit/>
          </a:bodyPr>
          <a:lstStyle/>
          <a:p>
            <a:pPr>
              <a:lnSpc>
                <a:spcPct val="80000"/>
              </a:lnSpc>
            </a:pPr>
            <a:r>
              <a:rPr lang="zh-CN" altLang="en-US" sz="2000" b="1" dirty="0">
                <a:solidFill>
                  <a:srgbClr val="FF0000"/>
                </a:solidFill>
                <a:latin typeface="华文中宋" pitchFamily="2" charset="-122"/>
                <a:ea typeface="华文中宋" pitchFamily="2" charset="-122"/>
              </a:rPr>
              <a:t>教   材：</a:t>
            </a:r>
            <a:r>
              <a:rPr lang="en-US" altLang="zh-CN" b="1" dirty="0">
                <a:solidFill>
                  <a:srgbClr val="0000CC"/>
                </a:solidFill>
                <a:latin typeface="华文中宋" pitchFamily="2" charset="-122"/>
                <a:ea typeface="华文中宋" pitchFamily="2" charset="-122"/>
              </a:rPr>
              <a:t>《</a:t>
            </a:r>
            <a:r>
              <a:rPr lang="zh-CN" altLang="en-US" b="1" dirty="0">
                <a:solidFill>
                  <a:srgbClr val="0000CC"/>
                </a:solidFill>
                <a:latin typeface="华文中宋" pitchFamily="2" charset="-122"/>
                <a:ea typeface="华文中宋" pitchFamily="2" charset="-122"/>
              </a:rPr>
              <a:t>传感器及其应用</a:t>
            </a:r>
            <a:r>
              <a:rPr lang="en-US" altLang="zh-CN" b="1" dirty="0">
                <a:solidFill>
                  <a:srgbClr val="0000CC"/>
                </a:solidFill>
                <a:latin typeface="华文中宋" pitchFamily="2" charset="-122"/>
                <a:ea typeface="华文中宋" pitchFamily="2" charset="-122"/>
              </a:rPr>
              <a:t>》</a:t>
            </a:r>
            <a:r>
              <a:rPr lang="zh-CN" altLang="en-US" b="1" dirty="0">
                <a:solidFill>
                  <a:srgbClr val="0000CC"/>
                </a:solidFill>
                <a:latin typeface="华文中宋" pitchFamily="2" charset="-122"/>
                <a:ea typeface="华文中宋" pitchFamily="2" charset="-122"/>
              </a:rPr>
              <a:t>第二版</a:t>
            </a:r>
            <a:endParaRPr lang="en-US" altLang="zh-CN" b="1" dirty="0">
              <a:solidFill>
                <a:srgbClr val="0000CC"/>
              </a:solidFill>
              <a:latin typeface="华文中宋" pitchFamily="2" charset="-122"/>
              <a:ea typeface="华文中宋" pitchFamily="2" charset="-122"/>
            </a:endParaRPr>
          </a:p>
          <a:p>
            <a:pPr>
              <a:lnSpc>
                <a:spcPct val="80000"/>
              </a:lnSpc>
            </a:pPr>
            <a:r>
              <a:rPr lang="en-US" altLang="zh-CN" b="1" dirty="0">
                <a:solidFill>
                  <a:srgbClr val="0000CC"/>
                </a:solidFill>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西安电子科技大学出版社  </a:t>
            </a:r>
            <a:endParaRPr lang="en-US" altLang="zh-CN" b="1" dirty="0">
              <a:solidFill>
                <a:srgbClr val="0000CC"/>
              </a:solidFill>
              <a:latin typeface="华文中宋" pitchFamily="2" charset="-122"/>
              <a:ea typeface="华文中宋" pitchFamily="2" charset="-122"/>
            </a:endParaRPr>
          </a:p>
          <a:p>
            <a:pPr>
              <a:lnSpc>
                <a:spcPct val="80000"/>
              </a:lnSpc>
            </a:pPr>
            <a:r>
              <a:rPr lang="zh-CN" altLang="en-US" b="1" dirty="0">
                <a:solidFill>
                  <a:srgbClr val="0000CC"/>
                </a:solidFill>
                <a:latin typeface="华文中宋" pitchFamily="2" charset="-122"/>
                <a:ea typeface="华文中宋" pitchFamily="2" charset="-122"/>
              </a:rPr>
              <a:t>                                                           栾桂冬 等著</a:t>
            </a:r>
            <a:endParaRPr lang="en-US" altLang="zh-CN" b="1" dirty="0">
              <a:solidFill>
                <a:srgbClr val="0000CC"/>
              </a:solidFill>
              <a:latin typeface="华文中宋" pitchFamily="2" charset="-122"/>
              <a:ea typeface="华文中宋" pitchFamily="2" charset="-122"/>
            </a:endParaRPr>
          </a:p>
          <a:p>
            <a:pPr>
              <a:lnSpc>
                <a:spcPct val="80000"/>
              </a:lnSpc>
            </a:pPr>
            <a:endParaRPr lang="en-US" altLang="zh-CN" b="1" dirty="0">
              <a:solidFill>
                <a:srgbClr val="0000CC"/>
              </a:solidFill>
              <a:latin typeface="华文中宋" pitchFamily="2" charset="-122"/>
              <a:ea typeface="华文中宋" pitchFamily="2" charset="-122"/>
            </a:endParaRPr>
          </a:p>
          <a:p>
            <a:pPr>
              <a:lnSpc>
                <a:spcPct val="80000"/>
              </a:lnSpc>
            </a:pPr>
            <a:r>
              <a:rPr lang="zh-CN" altLang="en-US" sz="2000" b="1" dirty="0">
                <a:solidFill>
                  <a:srgbClr val="0000CC"/>
                </a:solidFill>
                <a:latin typeface="华文中宋" pitchFamily="2" charset="-122"/>
                <a:ea typeface="华文中宋" pitchFamily="2" charset="-122"/>
              </a:rPr>
              <a:t>参考书：</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传感器原理及应用</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  机械工业出版社   </a:t>
            </a: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80000"/>
              </a:lnSpc>
            </a:pPr>
            <a:r>
              <a:rPr lang="zh-CN" altLang="en-US" b="1" dirty="0">
                <a:solidFill>
                  <a:srgbClr val="0000CC"/>
                </a:solidFill>
                <a:latin typeface="华文中宋" panose="02010600040101010101" pitchFamily="2" charset="-122"/>
                <a:ea typeface="华文中宋" panose="02010600040101010101" pitchFamily="2" charset="-122"/>
              </a:rPr>
              <a:t>                                                                     程德福  等著</a:t>
            </a:r>
          </a:p>
          <a:p>
            <a:pPr>
              <a:lnSpc>
                <a:spcPct val="80000"/>
              </a:lnSpc>
            </a:pPr>
            <a:endParaRPr lang="en-US" altLang="zh-CN" b="1" dirty="0">
              <a:solidFill>
                <a:srgbClr val="0000CC"/>
              </a:solidFill>
              <a:latin typeface="华文中宋" pitchFamily="2" charset="-122"/>
              <a:ea typeface="华文中宋" pitchFamily="2" charset="-122"/>
            </a:endParaRPr>
          </a:p>
        </p:txBody>
      </p:sp>
      <p:sp>
        <p:nvSpPr>
          <p:cNvPr id="8" name="矩形 7">
            <a:extLst>
              <a:ext uri="{FF2B5EF4-FFF2-40B4-BE49-F238E27FC236}">
                <a16:creationId xmlns:a16="http://schemas.microsoft.com/office/drawing/2014/main" id="{57AF5195-FDDD-43A7-ADA9-3E3995FC9B9D}"/>
              </a:ext>
            </a:extLst>
          </p:cNvPr>
          <p:cNvSpPr/>
          <p:nvPr/>
        </p:nvSpPr>
        <p:spPr>
          <a:xfrm>
            <a:off x="2557890" y="4186482"/>
            <a:ext cx="7056784" cy="190681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578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生活与工作中的各类传感器</a:t>
            </a:r>
          </a:p>
        </p:txBody>
      </p:sp>
      <p:pic>
        <p:nvPicPr>
          <p:cNvPr id="4" name="图片 3"/>
          <p:cNvPicPr>
            <a:picLocks noChangeAspect="1"/>
          </p:cNvPicPr>
          <p:nvPr/>
        </p:nvPicPr>
        <p:blipFill>
          <a:blip r:embed="rId2"/>
          <a:stretch>
            <a:fillRect/>
          </a:stretch>
        </p:blipFill>
        <p:spPr>
          <a:xfrm>
            <a:off x="1014412" y="1138237"/>
            <a:ext cx="10163175" cy="4581525"/>
          </a:xfrm>
          <a:prstGeom prst="rect">
            <a:avLst/>
          </a:prstGeom>
        </p:spPr>
      </p:pic>
    </p:spTree>
    <p:extLst>
      <p:ext uri="{BB962C8B-B14F-4D97-AF65-F5344CB8AC3E}">
        <p14:creationId xmlns:p14="http://schemas.microsoft.com/office/powerpoint/2010/main" val="33996495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24" name="Object 8"/>
          <p:cNvGraphicFramePr>
            <a:graphicFrameLocks noChangeAspect="1"/>
          </p:cNvGraphicFramePr>
          <p:nvPr/>
        </p:nvGraphicFramePr>
        <p:xfrm>
          <a:off x="6363537" y="27302"/>
          <a:ext cx="2214563" cy="1139825"/>
        </p:xfrm>
        <a:graphic>
          <a:graphicData uri="http://schemas.openxmlformats.org/presentationml/2006/ole">
            <mc:AlternateContent xmlns:mc="http://schemas.openxmlformats.org/markup-compatibility/2006">
              <mc:Choice xmlns:v="urn:schemas-microsoft-com:vml" Requires="v">
                <p:oleObj spid="_x0000_s158722" name="Equation" r:id="rId3" imgW="838080" imgH="431640" progId="Equation.DSMT4">
                  <p:embed/>
                </p:oleObj>
              </mc:Choice>
              <mc:Fallback>
                <p:oleObj name="Equation" r:id="rId3" imgW="83808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537" y="27302"/>
                        <a:ext cx="2214563"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6" name="Object 10"/>
          <p:cNvGraphicFramePr>
            <a:graphicFrameLocks noChangeAspect="1"/>
          </p:cNvGraphicFramePr>
          <p:nvPr/>
        </p:nvGraphicFramePr>
        <p:xfrm>
          <a:off x="2533007" y="4406915"/>
          <a:ext cx="747713" cy="515937"/>
        </p:xfrm>
        <a:graphic>
          <a:graphicData uri="http://schemas.openxmlformats.org/presentationml/2006/ole">
            <mc:AlternateContent xmlns:mc="http://schemas.openxmlformats.org/markup-compatibility/2006">
              <mc:Choice xmlns:v="urn:schemas-microsoft-com:vml" Requires="v">
                <p:oleObj spid="_x0000_s158723" name="Equation" r:id="rId5" imgW="291960" imgH="203040" progId="Equation.DSMT4">
                  <p:embed/>
                </p:oleObj>
              </mc:Choice>
              <mc:Fallback>
                <p:oleObj name="Equation" r:id="rId5" imgW="29196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3007" y="4406915"/>
                        <a:ext cx="747713"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7" name="Text Box 11"/>
          <p:cNvSpPr txBox="1">
            <a:spLocks noChangeArrowheads="1"/>
          </p:cNvSpPr>
          <p:nvPr/>
        </p:nvSpPr>
        <p:spPr bwMode="auto">
          <a:xfrm>
            <a:off x="2155593" y="11388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其中：</a:t>
            </a:r>
          </a:p>
        </p:txBody>
      </p:sp>
      <p:graphicFrame>
        <p:nvGraphicFramePr>
          <p:cNvPr id="34828" name="Object 12"/>
          <p:cNvGraphicFramePr>
            <a:graphicFrameLocks noChangeAspect="1"/>
          </p:cNvGraphicFramePr>
          <p:nvPr/>
        </p:nvGraphicFramePr>
        <p:xfrm>
          <a:off x="3325247" y="1344769"/>
          <a:ext cx="5976938" cy="457201"/>
        </p:xfrm>
        <a:graphic>
          <a:graphicData uri="http://schemas.openxmlformats.org/presentationml/2006/ole">
            <mc:AlternateContent xmlns:mc="http://schemas.openxmlformats.org/markup-compatibility/2006">
              <mc:Choice xmlns:v="urn:schemas-microsoft-com:vml" Requires="v">
                <p:oleObj spid="_x0000_s158724" name="Equation" r:id="rId7" imgW="2095200" imgH="228600" progId="Equation.DSMT4">
                  <p:embed/>
                </p:oleObj>
              </mc:Choice>
              <mc:Fallback>
                <p:oleObj name="Equation" r:id="rId7" imgW="20952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5247" y="1344769"/>
                        <a:ext cx="5976938" cy="457201"/>
                      </a:xfrm>
                      <a:prstGeom prst="rect">
                        <a:avLst/>
                      </a:prstGeom>
                      <a:noFill/>
                      <a:ln>
                        <a:noFill/>
                      </a:ln>
                      <a:effectLst/>
                    </p:spPr>
                  </p:pic>
                </p:oleObj>
              </mc:Fallback>
            </mc:AlternateContent>
          </a:graphicData>
        </a:graphic>
      </p:graphicFrame>
      <p:graphicFrame>
        <p:nvGraphicFramePr>
          <p:cNvPr id="34829" name="Object 13"/>
          <p:cNvGraphicFramePr>
            <a:graphicFrameLocks noChangeAspect="1"/>
          </p:cNvGraphicFramePr>
          <p:nvPr/>
        </p:nvGraphicFramePr>
        <p:xfrm>
          <a:off x="3280720" y="1874187"/>
          <a:ext cx="5911625" cy="867754"/>
        </p:xfrm>
        <a:graphic>
          <a:graphicData uri="http://schemas.openxmlformats.org/presentationml/2006/ole">
            <mc:AlternateContent xmlns:mc="http://schemas.openxmlformats.org/markup-compatibility/2006">
              <mc:Choice xmlns:v="urn:schemas-microsoft-com:vml" Requires="v">
                <p:oleObj spid="_x0000_s158725" name="Equation" r:id="rId9" imgW="1917360" imgH="457200" progId="Equation.DSMT4">
                  <p:embed/>
                </p:oleObj>
              </mc:Choice>
              <mc:Fallback>
                <p:oleObj name="Equation" r:id="rId9" imgW="1917360" imgH="457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0720" y="1874187"/>
                        <a:ext cx="5911625" cy="867754"/>
                      </a:xfrm>
                      <a:prstGeom prst="rect">
                        <a:avLst/>
                      </a:prstGeom>
                      <a:noFill/>
                      <a:ln>
                        <a:noFill/>
                      </a:ln>
                      <a:effectLst/>
                    </p:spPr>
                  </p:pic>
                </p:oleObj>
              </mc:Fallback>
            </mc:AlternateContent>
          </a:graphicData>
        </a:graphic>
      </p:graphicFrame>
      <p:graphicFrame>
        <p:nvGraphicFramePr>
          <p:cNvPr id="34830" name="Object 14"/>
          <p:cNvGraphicFramePr>
            <a:graphicFrameLocks noChangeAspect="1"/>
          </p:cNvGraphicFramePr>
          <p:nvPr/>
        </p:nvGraphicFramePr>
        <p:xfrm>
          <a:off x="2114999" y="3028508"/>
          <a:ext cx="7961999" cy="1438577"/>
        </p:xfrm>
        <a:graphic>
          <a:graphicData uri="http://schemas.openxmlformats.org/presentationml/2006/ole">
            <mc:AlternateContent xmlns:mc="http://schemas.openxmlformats.org/markup-compatibility/2006">
              <mc:Choice xmlns:v="urn:schemas-microsoft-com:vml" Requires="v">
                <p:oleObj spid="_x0000_s158726" name="Equation" r:id="rId11" imgW="3797280" imgH="622080" progId="Equation.DSMT4">
                  <p:embed/>
                </p:oleObj>
              </mc:Choice>
              <mc:Fallback>
                <p:oleObj name="Equation" r:id="rId11" imgW="3797280" imgH="6220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4999" y="3028508"/>
                        <a:ext cx="7961999" cy="1438577"/>
                      </a:xfrm>
                      <a:prstGeom prst="rect">
                        <a:avLst/>
                      </a:prstGeom>
                      <a:noFill/>
                      <a:ln>
                        <a:noFill/>
                      </a:ln>
                      <a:effectLst/>
                    </p:spPr>
                  </p:pic>
                </p:oleObj>
              </mc:Fallback>
            </mc:AlternateContent>
          </a:graphicData>
        </a:graphic>
      </p:graphicFrame>
      <p:sp>
        <p:nvSpPr>
          <p:cNvPr id="34831" name="Rectangle 15"/>
          <p:cNvSpPr>
            <a:spLocks noChangeArrowheads="1"/>
          </p:cNvSpPr>
          <p:nvPr/>
        </p:nvSpPr>
        <p:spPr bwMode="auto">
          <a:xfrm>
            <a:off x="6102393" y="37307"/>
            <a:ext cx="2736850" cy="115093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Rectangle 16"/>
          <p:cNvSpPr>
            <a:spLocks noChangeArrowheads="1"/>
          </p:cNvSpPr>
          <p:nvPr/>
        </p:nvSpPr>
        <p:spPr bwMode="auto">
          <a:xfrm>
            <a:off x="1703387" y="2822590"/>
            <a:ext cx="8785225" cy="15843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Text Box 17"/>
          <p:cNvSpPr txBox="1">
            <a:spLocks noChangeArrowheads="1"/>
          </p:cNvSpPr>
          <p:nvPr/>
        </p:nvSpPr>
        <p:spPr bwMode="auto">
          <a:xfrm>
            <a:off x="1775520" y="4479131"/>
            <a:ext cx="3425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CC"/>
                </a:solidFill>
              </a:rPr>
              <a:t>其中                      引起非线性特性</a:t>
            </a:r>
          </a:p>
        </p:txBody>
      </p:sp>
      <p:graphicFrame>
        <p:nvGraphicFramePr>
          <p:cNvPr id="34835" name="Object 19"/>
          <p:cNvGraphicFramePr>
            <a:graphicFrameLocks noChangeAspect="1"/>
          </p:cNvGraphicFramePr>
          <p:nvPr/>
        </p:nvGraphicFramePr>
        <p:xfrm>
          <a:off x="2999657" y="4982394"/>
          <a:ext cx="5977409" cy="1789062"/>
        </p:xfrm>
        <a:graphic>
          <a:graphicData uri="http://schemas.openxmlformats.org/presentationml/2006/ole">
            <mc:AlternateContent xmlns:mc="http://schemas.openxmlformats.org/markup-compatibility/2006">
              <mc:Choice xmlns:v="urn:schemas-microsoft-com:vml" Requires="v">
                <p:oleObj spid="_x0000_s158727" name="Equation" r:id="rId13" imgW="2463480" imgH="850680" progId="Equation.DSMT4">
                  <p:embed/>
                </p:oleObj>
              </mc:Choice>
              <mc:Fallback>
                <p:oleObj name="Equation" r:id="rId13" imgW="2463480" imgH="8506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9657" y="4982394"/>
                        <a:ext cx="5977409" cy="178906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994576" y="4382753"/>
                <a:ext cx="1309781" cy="401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zh-CN" altLang="en-US" i="1">
                                  <a:latin typeface="Cambria Math"/>
                                </a:rPr>
                                <m:t>𝜹</m:t>
                              </m:r>
                            </m:e>
                            <m:sub>
                              <m:r>
                                <a:rPr lang="en-US" altLang="zh-CN" b="1" i="1">
                                  <a:latin typeface="Cambria Math"/>
                                </a:rPr>
                                <m:t>𝟎</m:t>
                              </m:r>
                            </m:sub>
                          </m:sSub>
                        </m:e>
                        <m:sup>
                          <m:r>
                            <a:rPr lang="en-US" altLang="zh-CN" b="1" i="1">
                              <a:latin typeface="Cambria Math"/>
                            </a:rPr>
                            <m:t>𝟐</m:t>
                          </m:r>
                        </m:sup>
                      </m:sSup>
                      <m:r>
                        <a:rPr lang="en-US" altLang="zh-CN" i="1">
                          <a:latin typeface="Cambria Math"/>
                          <a:ea typeface="Cambria Math"/>
                        </a:rPr>
                        <m:t>≫</m:t>
                      </m:r>
                      <m:sSup>
                        <m:sSupPr>
                          <m:ctrlPr>
                            <a:rPr lang="en-US" altLang="zh-CN" i="1">
                              <a:latin typeface="Cambria Math" panose="02040503050406030204" pitchFamily="18" charset="0"/>
                              <a:ea typeface="Cambria Math"/>
                            </a:rPr>
                          </m:ctrlPr>
                        </m:sSupPr>
                        <m:e>
                          <m:r>
                            <a:rPr lang="en-US" altLang="zh-CN" i="1">
                              <a:latin typeface="Cambria Math"/>
                              <a:ea typeface="Cambria Math"/>
                            </a:rPr>
                            <m:t>∆</m:t>
                          </m:r>
                          <m:r>
                            <a:rPr lang="zh-CN" altLang="en-US" i="1">
                              <a:latin typeface="Cambria Math"/>
                              <a:ea typeface="Cambria Math"/>
                            </a:rPr>
                            <m:t>𝜹</m:t>
                          </m:r>
                        </m:e>
                        <m:sup>
                          <m:r>
                            <a:rPr lang="en-US" altLang="zh-CN" b="1" i="1">
                              <a:latin typeface="Cambria Math"/>
                              <a:ea typeface="Cambria Math"/>
                            </a:rPr>
                            <m:t>𝟐</m:t>
                          </m:r>
                        </m:sup>
                      </m:sSup>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470575" y="4382752"/>
                <a:ext cx="1695528" cy="503984"/>
              </a:xfrm>
              <a:prstGeom prst="rect">
                <a:avLst/>
              </a:prstGeom>
              <a:blipFill>
                <a:blip r:embed="rId15"/>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B3711E24-E554-43AD-86DB-E7F4DBC6C057}"/>
              </a:ext>
            </a:extLst>
          </p:cNvPr>
          <p:cNvSpPr txBox="1"/>
          <p:nvPr/>
        </p:nvSpPr>
        <p:spPr>
          <a:xfrm>
            <a:off x="1997005" y="213650"/>
            <a:ext cx="2031325" cy="646331"/>
          </a:xfrm>
          <a:prstGeom prst="rect">
            <a:avLst/>
          </a:prstGeom>
          <a:noFill/>
        </p:spPr>
        <p:txBody>
          <a:bodyPr wrap="none" rtlCol="0">
            <a:spAutoFit/>
          </a:bodyPr>
          <a:lstStyle/>
          <a:p>
            <a:r>
              <a:rPr lang="zh-CN" altLang="en-US" dirty="0"/>
              <a:t>当次级开路时</a:t>
            </a:r>
            <a:endParaRPr lang="en-US" altLang="zh-CN" dirty="0"/>
          </a:p>
          <a:p>
            <a:r>
              <a:rPr lang="zh-CN" altLang="en-US" dirty="0"/>
              <a:t>初级激励电流为：</a:t>
            </a:r>
          </a:p>
        </p:txBody>
      </p:sp>
    </p:spTree>
    <p:extLst>
      <p:ext uri="{BB962C8B-B14F-4D97-AF65-F5344CB8AC3E}">
        <p14:creationId xmlns:p14="http://schemas.microsoft.com/office/powerpoint/2010/main" val="24826915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7" name="Object 5"/>
          <p:cNvGraphicFramePr>
            <a:graphicFrameLocks noChangeAspect="1"/>
          </p:cNvGraphicFramePr>
          <p:nvPr>
            <p:extLst>
              <p:ext uri="{D42A27DB-BD31-4B8C-83A1-F6EECF244321}">
                <p14:modId xmlns:p14="http://schemas.microsoft.com/office/powerpoint/2010/main" val="4032901978"/>
              </p:ext>
            </p:extLst>
          </p:nvPr>
        </p:nvGraphicFramePr>
        <p:xfrm>
          <a:off x="2494632" y="318182"/>
          <a:ext cx="5689600" cy="965200"/>
        </p:xfrm>
        <a:graphic>
          <a:graphicData uri="http://schemas.openxmlformats.org/presentationml/2006/ole">
            <mc:AlternateContent xmlns:mc="http://schemas.openxmlformats.org/markup-compatibility/2006">
              <mc:Choice xmlns:v="urn:schemas-microsoft-com:vml" Requires="v">
                <p:oleObj spid="_x0000_s159746" name="Equation" r:id="rId3" imgW="2412720" imgH="431640" progId="Equation.DSMT4">
                  <p:embed/>
                </p:oleObj>
              </mc:Choice>
              <mc:Fallback>
                <p:oleObj name="Equation" r:id="rId3" imgW="24127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632" y="318182"/>
                        <a:ext cx="56896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Text Box 8"/>
          <p:cNvSpPr txBox="1">
            <a:spLocks noChangeArrowheads="1"/>
          </p:cNvSpPr>
          <p:nvPr/>
        </p:nvSpPr>
        <p:spPr bwMode="auto">
          <a:xfrm>
            <a:off x="1774826" y="620713"/>
            <a:ext cx="77925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将                                                                                                                           代入上式</a:t>
            </a:r>
          </a:p>
        </p:txBody>
      </p:sp>
      <p:graphicFrame>
        <p:nvGraphicFramePr>
          <p:cNvPr id="38921" name="Object 9"/>
          <p:cNvGraphicFramePr>
            <a:graphicFrameLocks noChangeAspect="1"/>
          </p:cNvGraphicFramePr>
          <p:nvPr/>
        </p:nvGraphicFramePr>
        <p:xfrm>
          <a:off x="2956407" y="1259570"/>
          <a:ext cx="5083809" cy="1982787"/>
        </p:xfrm>
        <a:graphic>
          <a:graphicData uri="http://schemas.openxmlformats.org/presentationml/2006/ole">
            <mc:AlternateContent xmlns:mc="http://schemas.openxmlformats.org/markup-compatibility/2006">
              <mc:Choice xmlns:v="urn:schemas-microsoft-com:vml" Requires="v">
                <p:oleObj spid="_x0000_s159747" name="Equation" r:id="rId5" imgW="1625400" imgH="812520" progId="Equation.DSMT4">
                  <p:embed/>
                </p:oleObj>
              </mc:Choice>
              <mc:Fallback>
                <p:oleObj name="Equation" r:id="rId5" imgW="1625400" imgH="812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6407" y="1259570"/>
                        <a:ext cx="5083809" cy="1982787"/>
                      </a:xfrm>
                      <a:prstGeom prst="rect">
                        <a:avLst/>
                      </a:prstGeom>
                      <a:noFill/>
                      <a:ln>
                        <a:noFill/>
                      </a:ln>
                      <a:effectLst/>
                    </p:spPr>
                  </p:pic>
                </p:oleObj>
              </mc:Fallback>
            </mc:AlternateContent>
          </a:graphicData>
        </a:graphic>
      </p:graphicFrame>
      <p:sp>
        <p:nvSpPr>
          <p:cNvPr id="38923" name="Text Box 11"/>
          <p:cNvSpPr txBox="1">
            <a:spLocks noChangeArrowheads="1"/>
          </p:cNvSpPr>
          <p:nvPr/>
        </p:nvSpPr>
        <p:spPr bwMode="auto">
          <a:xfrm>
            <a:off x="1847851" y="2060575"/>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得到：</a:t>
            </a:r>
          </a:p>
        </p:txBody>
      </p:sp>
      <p:sp>
        <p:nvSpPr>
          <p:cNvPr id="38924" name="Text Box 12"/>
          <p:cNvSpPr txBox="1">
            <a:spLocks noChangeArrowheads="1"/>
          </p:cNvSpPr>
          <p:nvPr/>
        </p:nvSpPr>
        <p:spPr bwMode="auto">
          <a:xfrm>
            <a:off x="2424113" y="3789363"/>
            <a:ext cx="1725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当</a:t>
            </a:r>
            <a:r>
              <a:rPr lang="en-US" altLang="zh-CN">
                <a:solidFill>
                  <a:srgbClr val="0000CC"/>
                </a:solidFill>
              </a:rPr>
              <a:t>Q</a:t>
            </a:r>
            <a:r>
              <a:rPr lang="zh-CN" altLang="en-US">
                <a:solidFill>
                  <a:srgbClr val="0000CC"/>
                </a:solidFill>
              </a:rPr>
              <a:t>值很高时：</a:t>
            </a:r>
          </a:p>
        </p:txBody>
      </p:sp>
      <p:graphicFrame>
        <p:nvGraphicFramePr>
          <p:cNvPr id="38925" name="Object 13"/>
          <p:cNvGraphicFramePr>
            <a:graphicFrameLocks noChangeAspect="1"/>
          </p:cNvGraphicFramePr>
          <p:nvPr/>
        </p:nvGraphicFramePr>
        <p:xfrm>
          <a:off x="4943476" y="3429000"/>
          <a:ext cx="3960837" cy="1054100"/>
        </p:xfrm>
        <a:graphic>
          <a:graphicData uri="http://schemas.openxmlformats.org/presentationml/2006/ole">
            <mc:AlternateContent xmlns:mc="http://schemas.openxmlformats.org/markup-compatibility/2006">
              <mc:Choice xmlns:v="urn:schemas-microsoft-com:vml" Requires="v">
                <p:oleObj spid="_x0000_s159748" name="Equation" r:id="rId7" imgW="1168200" imgH="431640" progId="Equation.DSMT4">
                  <p:embed/>
                </p:oleObj>
              </mc:Choice>
              <mc:Fallback>
                <p:oleObj name="Equation" r:id="rId7" imgW="116820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3476" y="3429000"/>
                        <a:ext cx="3960837" cy="1054100"/>
                      </a:xfrm>
                      <a:prstGeom prst="rect">
                        <a:avLst/>
                      </a:prstGeom>
                      <a:noFill/>
                      <a:ln>
                        <a:noFill/>
                      </a:ln>
                      <a:effectLst/>
                    </p:spPr>
                  </p:pic>
                </p:oleObj>
              </mc:Fallback>
            </mc:AlternateContent>
          </a:graphicData>
        </a:graphic>
      </p:graphicFrame>
      <p:sp>
        <p:nvSpPr>
          <p:cNvPr id="38926" name="Rectangle 14"/>
          <p:cNvSpPr>
            <a:spLocks noChangeArrowheads="1"/>
          </p:cNvSpPr>
          <p:nvPr/>
        </p:nvSpPr>
        <p:spPr bwMode="auto">
          <a:xfrm>
            <a:off x="4872038" y="3429001"/>
            <a:ext cx="4500562" cy="1008063"/>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3" name="Text Box 61"/>
          <p:cNvSpPr txBox="1">
            <a:spLocks noChangeArrowheads="1"/>
          </p:cNvSpPr>
          <p:nvPr/>
        </p:nvSpPr>
        <p:spPr bwMode="auto">
          <a:xfrm>
            <a:off x="8040216" y="2537020"/>
            <a:ext cx="292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rgbClr val="0000CC"/>
                </a:solidFill>
              </a:rPr>
              <a:t>式中含有正交分量</a:t>
            </a:r>
            <a:r>
              <a:rPr lang="en-US" altLang="zh-CN" sz="2000" dirty="0">
                <a:solidFill>
                  <a:srgbClr val="0000CC"/>
                </a:solidFill>
              </a:rPr>
              <a:t>j</a:t>
            </a:r>
            <a:r>
              <a:rPr lang="zh-CN" altLang="en-US" sz="2000" dirty="0">
                <a:solidFill>
                  <a:srgbClr val="0000CC"/>
                </a:solidFill>
              </a:rPr>
              <a:t>，</a:t>
            </a:r>
          </a:p>
          <a:p>
            <a:r>
              <a:rPr lang="en-US" altLang="zh-CN" sz="2000" dirty="0">
                <a:solidFill>
                  <a:srgbClr val="0000CC"/>
                </a:solidFill>
              </a:rPr>
              <a:t>Q</a:t>
            </a:r>
            <a:r>
              <a:rPr lang="zh-CN" altLang="en-US" sz="2000" dirty="0">
                <a:solidFill>
                  <a:srgbClr val="0000CC"/>
                </a:solidFill>
              </a:rPr>
              <a:t>值提高，正交分量减少</a:t>
            </a:r>
          </a:p>
        </p:txBody>
      </p:sp>
      <p:graphicFrame>
        <p:nvGraphicFramePr>
          <p:cNvPr id="38974" name="Object 62"/>
          <p:cNvGraphicFramePr>
            <a:graphicFrameLocks noChangeAspect="1"/>
          </p:cNvGraphicFramePr>
          <p:nvPr/>
        </p:nvGraphicFramePr>
        <p:xfrm>
          <a:off x="4943475" y="4941888"/>
          <a:ext cx="4321175" cy="1054100"/>
        </p:xfrm>
        <a:graphic>
          <a:graphicData uri="http://schemas.openxmlformats.org/presentationml/2006/ole">
            <mc:AlternateContent xmlns:mc="http://schemas.openxmlformats.org/markup-compatibility/2006">
              <mc:Choice xmlns:v="urn:schemas-microsoft-com:vml" Requires="v">
                <p:oleObj spid="_x0000_s159749" name="Equation" r:id="rId9" imgW="1257120" imgH="431640" progId="Equation.DSMT4">
                  <p:embed/>
                </p:oleObj>
              </mc:Choice>
              <mc:Fallback>
                <p:oleObj name="Equation" r:id="rId9" imgW="125712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3475" y="4941888"/>
                        <a:ext cx="4321175" cy="1054100"/>
                      </a:xfrm>
                      <a:prstGeom prst="rect">
                        <a:avLst/>
                      </a:prstGeom>
                      <a:noFill/>
                      <a:ln>
                        <a:noFill/>
                      </a:ln>
                      <a:effectLst/>
                    </p:spPr>
                  </p:pic>
                </p:oleObj>
              </mc:Fallback>
            </mc:AlternateContent>
          </a:graphicData>
        </a:graphic>
      </p:graphicFrame>
      <p:sp>
        <p:nvSpPr>
          <p:cNvPr id="38976" name="Text Box 64"/>
          <p:cNvSpPr txBox="1">
            <a:spLocks noChangeArrowheads="1"/>
          </p:cNvSpPr>
          <p:nvPr/>
        </p:nvSpPr>
        <p:spPr bwMode="auto">
          <a:xfrm>
            <a:off x="3359151" y="5084763"/>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灵敏度</a:t>
            </a:r>
          </a:p>
        </p:txBody>
      </p:sp>
      <p:sp>
        <p:nvSpPr>
          <p:cNvPr id="38977" name="Rectangle 65"/>
          <p:cNvSpPr>
            <a:spLocks noChangeArrowheads="1"/>
          </p:cNvSpPr>
          <p:nvPr/>
        </p:nvSpPr>
        <p:spPr bwMode="auto">
          <a:xfrm>
            <a:off x="4583114" y="4941888"/>
            <a:ext cx="5041279" cy="10080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6978303" y="2070864"/>
                <a:ext cx="288032" cy="369332"/>
              </a:xfrm>
              <a:prstGeom prst="rect">
                <a:avLst/>
              </a:prstGeom>
              <a:solidFill>
                <a:schemeClr val="bg1"/>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454303" y="2070864"/>
                <a:ext cx="288032" cy="461665"/>
              </a:xfrm>
              <a:prstGeom prst="rect">
                <a:avLst/>
              </a:prstGeom>
              <a:blipFill rotWithShape="1">
                <a:blip r:embed="rId11"/>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184232" y="5215086"/>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6660232" y="5215086"/>
                <a:ext cx="344966" cy="461665"/>
              </a:xfrm>
              <a:prstGeom prst="rect">
                <a:avLst/>
              </a:prstGeom>
              <a:blipFill rotWithShape="1">
                <a:blip r:embed="rId14"/>
                <a:stretch>
                  <a:fillRect/>
                </a:stretch>
              </a:blipFill>
              <a:ln>
                <a:solidFill>
                  <a:schemeClr val="bg1"/>
                </a:solidFill>
              </a:ln>
            </p:spPr>
            <p:txBody>
              <a:bodyPr/>
              <a:lstStyle/>
              <a:p>
                <a:r>
                  <a:rPr lang="zh-CN" altLang="en-US">
                    <a:noFill/>
                  </a:rPr>
                  <a:t> </a:t>
                </a:r>
              </a:p>
            </p:txBody>
          </p:sp>
        </mc:Fallback>
      </mc:AlternateContent>
      <p:sp>
        <p:nvSpPr>
          <p:cNvPr id="6" name="TextBox 5"/>
          <p:cNvSpPr txBox="1"/>
          <p:nvPr/>
        </p:nvSpPr>
        <p:spPr>
          <a:xfrm>
            <a:off x="1720791" y="6222503"/>
            <a:ext cx="4339650" cy="369332"/>
          </a:xfrm>
          <a:prstGeom prst="rect">
            <a:avLst/>
          </a:prstGeom>
          <a:noFill/>
        </p:spPr>
        <p:txBody>
          <a:bodyPr wrap="none" rtlCol="0">
            <a:spAutoFit/>
          </a:bodyPr>
          <a:lstStyle/>
          <a:p>
            <a:r>
              <a:rPr lang="zh-CN" altLang="en-US" dirty="0">
                <a:solidFill>
                  <a:srgbClr val="FF0000"/>
                </a:solidFill>
              </a:rPr>
              <a:t>提高灵敏度：提高电源、提高线圈匝比。</a:t>
            </a:r>
          </a:p>
        </p:txBody>
      </p:sp>
      <p:sp>
        <p:nvSpPr>
          <p:cNvPr id="7" name="TextBox 6"/>
          <p:cNvSpPr txBox="1"/>
          <p:nvPr/>
        </p:nvSpPr>
        <p:spPr>
          <a:xfrm>
            <a:off x="7445435" y="6222503"/>
            <a:ext cx="2345514" cy="369332"/>
          </a:xfrm>
          <a:prstGeom prst="rect">
            <a:avLst/>
          </a:prstGeom>
          <a:noFill/>
        </p:spPr>
        <p:txBody>
          <a:bodyPr wrap="none" rtlCol="0">
            <a:spAutoFit/>
          </a:bodyPr>
          <a:lstStyle/>
          <a:p>
            <a:r>
              <a:rPr lang="zh-CN" altLang="en-US" dirty="0">
                <a:solidFill>
                  <a:srgbClr val="FF0000"/>
                </a:solidFill>
              </a:rPr>
              <a:t>测量范围：</a:t>
            </a:r>
            <a:r>
              <a:rPr lang="en-US" altLang="zh-CN" dirty="0">
                <a:solidFill>
                  <a:srgbClr val="FF0000"/>
                </a:solidFill>
              </a:rPr>
              <a:t>《=0.5mm</a:t>
            </a:r>
            <a:endParaRPr lang="zh-CN" altLang="en-US" dirty="0">
              <a:solidFill>
                <a:srgbClr val="FF0000"/>
              </a:solidFill>
            </a:endParaRPr>
          </a:p>
        </p:txBody>
      </p:sp>
    </p:spTree>
    <p:extLst>
      <p:ext uri="{BB962C8B-B14F-4D97-AF65-F5344CB8AC3E}">
        <p14:creationId xmlns:p14="http://schemas.microsoft.com/office/powerpoint/2010/main" val="8512769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ChangeArrowheads="1"/>
          </p:cNvSpPr>
          <p:nvPr/>
        </p:nvSpPr>
        <p:spPr bwMode="auto">
          <a:xfrm>
            <a:off x="1919289" y="333375"/>
            <a:ext cx="41088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输出电压与衔铁位移成比例关系如图：</a:t>
            </a:r>
          </a:p>
        </p:txBody>
      </p:sp>
      <p:sp>
        <p:nvSpPr>
          <p:cNvPr id="39941" name="Line 5"/>
          <p:cNvSpPr>
            <a:spLocks noChangeShapeType="1"/>
          </p:cNvSpPr>
          <p:nvPr/>
        </p:nvSpPr>
        <p:spPr bwMode="auto">
          <a:xfrm>
            <a:off x="1919288" y="3140075"/>
            <a:ext cx="38163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2" name="Line 6"/>
          <p:cNvSpPr>
            <a:spLocks noChangeShapeType="1"/>
          </p:cNvSpPr>
          <p:nvPr/>
        </p:nvSpPr>
        <p:spPr bwMode="auto">
          <a:xfrm flipV="1">
            <a:off x="3792538" y="1195389"/>
            <a:ext cx="0" cy="19446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3" name="Line 7"/>
          <p:cNvSpPr>
            <a:spLocks noChangeShapeType="1"/>
          </p:cNvSpPr>
          <p:nvPr/>
        </p:nvSpPr>
        <p:spPr bwMode="auto">
          <a:xfrm flipH="1" flipV="1">
            <a:off x="2495550" y="1771651"/>
            <a:ext cx="1296988" cy="1368425"/>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4" name="Line 8"/>
          <p:cNvSpPr>
            <a:spLocks noChangeShapeType="1"/>
          </p:cNvSpPr>
          <p:nvPr/>
        </p:nvSpPr>
        <p:spPr bwMode="auto">
          <a:xfrm flipV="1">
            <a:off x="3792538" y="1844675"/>
            <a:ext cx="1295400" cy="12954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5" name="Freeform 9"/>
          <p:cNvSpPr>
            <a:spLocks/>
          </p:cNvSpPr>
          <p:nvPr/>
        </p:nvSpPr>
        <p:spPr bwMode="auto">
          <a:xfrm>
            <a:off x="3000376" y="1771651"/>
            <a:ext cx="1800225" cy="936625"/>
          </a:xfrm>
          <a:custGeom>
            <a:avLst/>
            <a:gdLst>
              <a:gd name="T0" fmla="*/ 1134 w 1134"/>
              <a:gd name="T1" fmla="*/ 0 h 590"/>
              <a:gd name="T2" fmla="*/ 726 w 1134"/>
              <a:gd name="T3" fmla="*/ 45 h 590"/>
              <a:gd name="T4" fmla="*/ 453 w 1134"/>
              <a:gd name="T5" fmla="*/ 136 h 590"/>
              <a:gd name="T6" fmla="*/ 181 w 1134"/>
              <a:gd name="T7" fmla="*/ 363 h 590"/>
              <a:gd name="T8" fmla="*/ 0 w 1134"/>
              <a:gd name="T9" fmla="*/ 590 h 590"/>
            </a:gdLst>
            <a:ahLst/>
            <a:cxnLst>
              <a:cxn ang="0">
                <a:pos x="T0" y="T1"/>
              </a:cxn>
              <a:cxn ang="0">
                <a:pos x="T2" y="T3"/>
              </a:cxn>
              <a:cxn ang="0">
                <a:pos x="T4" y="T5"/>
              </a:cxn>
              <a:cxn ang="0">
                <a:pos x="T6" y="T7"/>
              </a:cxn>
              <a:cxn ang="0">
                <a:pos x="T8" y="T9"/>
              </a:cxn>
            </a:cxnLst>
            <a:rect l="0" t="0" r="r" b="b"/>
            <a:pathLst>
              <a:path w="1134" h="590">
                <a:moveTo>
                  <a:pt x="1134" y="0"/>
                </a:moveTo>
                <a:cubicBezTo>
                  <a:pt x="986" y="11"/>
                  <a:pt x="839" y="22"/>
                  <a:pt x="726" y="45"/>
                </a:cubicBezTo>
                <a:cubicBezTo>
                  <a:pt x="613" y="68"/>
                  <a:pt x="544" y="83"/>
                  <a:pt x="453" y="136"/>
                </a:cubicBezTo>
                <a:cubicBezTo>
                  <a:pt x="362" y="189"/>
                  <a:pt x="256" y="287"/>
                  <a:pt x="181" y="363"/>
                </a:cubicBezTo>
                <a:cubicBezTo>
                  <a:pt x="106" y="439"/>
                  <a:pt x="53" y="514"/>
                  <a:pt x="0" y="590"/>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6" name="Freeform 10"/>
          <p:cNvSpPr>
            <a:spLocks/>
          </p:cNvSpPr>
          <p:nvPr/>
        </p:nvSpPr>
        <p:spPr bwMode="auto">
          <a:xfrm flipH="1">
            <a:off x="2784476" y="1771651"/>
            <a:ext cx="1800225" cy="936625"/>
          </a:xfrm>
          <a:custGeom>
            <a:avLst/>
            <a:gdLst>
              <a:gd name="T0" fmla="*/ 1134 w 1134"/>
              <a:gd name="T1" fmla="*/ 0 h 590"/>
              <a:gd name="T2" fmla="*/ 726 w 1134"/>
              <a:gd name="T3" fmla="*/ 45 h 590"/>
              <a:gd name="T4" fmla="*/ 453 w 1134"/>
              <a:gd name="T5" fmla="*/ 136 h 590"/>
              <a:gd name="T6" fmla="*/ 181 w 1134"/>
              <a:gd name="T7" fmla="*/ 363 h 590"/>
              <a:gd name="T8" fmla="*/ 0 w 1134"/>
              <a:gd name="T9" fmla="*/ 590 h 590"/>
            </a:gdLst>
            <a:ahLst/>
            <a:cxnLst>
              <a:cxn ang="0">
                <a:pos x="T0" y="T1"/>
              </a:cxn>
              <a:cxn ang="0">
                <a:pos x="T2" y="T3"/>
              </a:cxn>
              <a:cxn ang="0">
                <a:pos x="T4" y="T5"/>
              </a:cxn>
              <a:cxn ang="0">
                <a:pos x="T6" y="T7"/>
              </a:cxn>
              <a:cxn ang="0">
                <a:pos x="T8" y="T9"/>
              </a:cxn>
            </a:cxnLst>
            <a:rect l="0" t="0" r="r" b="b"/>
            <a:pathLst>
              <a:path w="1134" h="590">
                <a:moveTo>
                  <a:pt x="1134" y="0"/>
                </a:moveTo>
                <a:cubicBezTo>
                  <a:pt x="986" y="11"/>
                  <a:pt x="839" y="22"/>
                  <a:pt x="726" y="45"/>
                </a:cubicBezTo>
                <a:cubicBezTo>
                  <a:pt x="613" y="68"/>
                  <a:pt x="544" y="83"/>
                  <a:pt x="453" y="136"/>
                </a:cubicBezTo>
                <a:cubicBezTo>
                  <a:pt x="362" y="189"/>
                  <a:pt x="256" y="287"/>
                  <a:pt x="181" y="363"/>
                </a:cubicBezTo>
                <a:cubicBezTo>
                  <a:pt x="106" y="439"/>
                  <a:pt x="53" y="514"/>
                  <a:pt x="0" y="590"/>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47" name="Object 11"/>
          <p:cNvGraphicFramePr>
            <a:graphicFrameLocks noChangeAspect="1"/>
          </p:cNvGraphicFramePr>
          <p:nvPr/>
        </p:nvGraphicFramePr>
        <p:xfrm>
          <a:off x="4079876" y="1339851"/>
          <a:ext cx="485775" cy="485775"/>
        </p:xfrm>
        <a:graphic>
          <a:graphicData uri="http://schemas.openxmlformats.org/presentationml/2006/ole">
            <mc:AlternateContent xmlns:mc="http://schemas.openxmlformats.org/markup-compatibility/2006">
              <mc:Choice xmlns:v="urn:schemas-microsoft-com:vml" Requires="v">
                <p:oleObj spid="_x0000_s160770" name="Equation" r:id="rId3" imgW="228600" imgH="228600" progId="Equation.DSMT4">
                  <p:embed/>
                </p:oleObj>
              </mc:Choice>
              <mc:Fallback>
                <p:oleObj name="Equation" r:id="rId3" imgW="228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6" y="1339851"/>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8" name="Object 12"/>
          <p:cNvGraphicFramePr>
            <a:graphicFrameLocks noChangeAspect="1"/>
          </p:cNvGraphicFramePr>
          <p:nvPr/>
        </p:nvGraphicFramePr>
        <p:xfrm>
          <a:off x="4079876" y="1916114"/>
          <a:ext cx="512763" cy="485775"/>
        </p:xfrm>
        <a:graphic>
          <a:graphicData uri="http://schemas.openxmlformats.org/presentationml/2006/ole">
            <mc:AlternateContent xmlns:mc="http://schemas.openxmlformats.org/markup-compatibility/2006">
              <mc:Choice xmlns:v="urn:schemas-microsoft-com:vml" Requires="v">
                <p:oleObj spid="_x0000_s160771" name="Equation" r:id="rId5" imgW="241200" imgH="228600" progId="Equation.DSMT4">
                  <p:embed/>
                </p:oleObj>
              </mc:Choice>
              <mc:Fallback>
                <p:oleObj name="Equation" r:id="rId5" imgW="241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6" y="1916114"/>
                        <a:ext cx="512763"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9" name="Object 13"/>
          <p:cNvGraphicFramePr>
            <a:graphicFrameLocks noChangeAspect="1"/>
          </p:cNvGraphicFramePr>
          <p:nvPr/>
        </p:nvGraphicFramePr>
        <p:xfrm>
          <a:off x="4800601" y="2060575"/>
          <a:ext cx="1114425" cy="509588"/>
        </p:xfrm>
        <a:graphic>
          <a:graphicData uri="http://schemas.openxmlformats.org/presentationml/2006/ole">
            <mc:AlternateContent xmlns:mc="http://schemas.openxmlformats.org/markup-compatibility/2006">
              <mc:Choice xmlns:v="urn:schemas-microsoft-com:vml" Requires="v">
                <p:oleObj spid="_x0000_s160772" name="Equation" r:id="rId7" imgW="571320" imgH="228600" progId="Equation.DSMT4">
                  <p:embed/>
                </p:oleObj>
              </mc:Choice>
              <mc:Fallback>
                <p:oleObj name="Equation" r:id="rId7" imgW="57132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1" y="2060575"/>
                        <a:ext cx="1114425"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0" name="Object 14"/>
          <p:cNvGraphicFramePr>
            <a:graphicFrameLocks noChangeAspect="1"/>
          </p:cNvGraphicFramePr>
          <p:nvPr/>
        </p:nvGraphicFramePr>
        <p:xfrm>
          <a:off x="5160964" y="3068639"/>
          <a:ext cx="630237" cy="490537"/>
        </p:xfrm>
        <a:graphic>
          <a:graphicData uri="http://schemas.openxmlformats.org/presentationml/2006/ole">
            <mc:AlternateContent xmlns:mc="http://schemas.openxmlformats.org/markup-compatibility/2006">
              <mc:Choice xmlns:v="urn:schemas-microsoft-com:vml" Requires="v">
                <p:oleObj spid="_x0000_s160773" name="Equation" r:id="rId9" imgW="228600" imgH="177480" progId="Equation.DSMT4">
                  <p:embed/>
                </p:oleObj>
              </mc:Choice>
              <mc:Fallback>
                <p:oleObj name="Equation" r:id="rId9" imgW="228600" imgH="177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0964" y="3068639"/>
                        <a:ext cx="630237"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1" name="Object 15"/>
          <p:cNvGraphicFramePr>
            <a:graphicFrameLocks noChangeAspect="1"/>
          </p:cNvGraphicFramePr>
          <p:nvPr/>
        </p:nvGraphicFramePr>
        <p:xfrm>
          <a:off x="1703388" y="3140075"/>
          <a:ext cx="647700" cy="503238"/>
        </p:xfrm>
        <a:graphic>
          <a:graphicData uri="http://schemas.openxmlformats.org/presentationml/2006/ole">
            <mc:AlternateContent xmlns:mc="http://schemas.openxmlformats.org/markup-compatibility/2006">
              <mc:Choice xmlns:v="urn:schemas-microsoft-com:vml" Requires="v">
                <p:oleObj spid="_x0000_s160774" name="Equation" r:id="rId11" imgW="228600" imgH="177480" progId="Equation.DSMT4">
                  <p:embed/>
                </p:oleObj>
              </mc:Choice>
              <mc:Fallback>
                <p:oleObj name="Equation" r:id="rId11" imgW="22860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3388" y="3140075"/>
                        <a:ext cx="6477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2" name="Line 16"/>
          <p:cNvSpPr>
            <a:spLocks noChangeShapeType="1"/>
          </p:cNvSpPr>
          <p:nvPr/>
        </p:nvSpPr>
        <p:spPr bwMode="auto">
          <a:xfrm flipV="1">
            <a:off x="7680325" y="1050925"/>
            <a:ext cx="0" cy="230505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3" name="Line 17"/>
          <p:cNvSpPr>
            <a:spLocks noChangeShapeType="1"/>
          </p:cNvSpPr>
          <p:nvPr/>
        </p:nvSpPr>
        <p:spPr bwMode="auto">
          <a:xfrm>
            <a:off x="6888164" y="2203450"/>
            <a:ext cx="1512887"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4" name="Line 18"/>
          <p:cNvSpPr>
            <a:spLocks noChangeShapeType="1"/>
          </p:cNvSpPr>
          <p:nvPr/>
        </p:nvSpPr>
        <p:spPr bwMode="auto">
          <a:xfrm>
            <a:off x="7680325" y="1266825"/>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5" name="Line 19"/>
          <p:cNvSpPr>
            <a:spLocks noChangeShapeType="1"/>
          </p:cNvSpPr>
          <p:nvPr/>
        </p:nvSpPr>
        <p:spPr bwMode="auto">
          <a:xfrm flipH="1">
            <a:off x="6961189" y="3138488"/>
            <a:ext cx="7191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6" name="Freeform 20"/>
          <p:cNvSpPr>
            <a:spLocks/>
          </p:cNvSpPr>
          <p:nvPr/>
        </p:nvSpPr>
        <p:spPr bwMode="auto">
          <a:xfrm rot="5603991">
            <a:off x="6735763" y="1700213"/>
            <a:ext cx="1873250" cy="996950"/>
          </a:xfrm>
          <a:custGeom>
            <a:avLst/>
            <a:gdLst>
              <a:gd name="T0" fmla="*/ 0 w 2177"/>
              <a:gd name="T1" fmla="*/ 0 h 726"/>
              <a:gd name="T2" fmla="*/ 90 w 2177"/>
              <a:gd name="T3" fmla="*/ 182 h 726"/>
              <a:gd name="T4" fmla="*/ 453 w 2177"/>
              <a:gd name="T5" fmla="*/ 273 h 726"/>
              <a:gd name="T6" fmla="*/ 816 w 2177"/>
              <a:gd name="T7" fmla="*/ 318 h 726"/>
              <a:gd name="T8" fmla="*/ 1088 w 2177"/>
              <a:gd name="T9" fmla="*/ 363 h 726"/>
              <a:gd name="T10" fmla="*/ 1360 w 2177"/>
              <a:gd name="T11" fmla="*/ 409 h 726"/>
              <a:gd name="T12" fmla="*/ 1814 w 2177"/>
              <a:gd name="T13" fmla="*/ 454 h 726"/>
              <a:gd name="T14" fmla="*/ 2086 w 2177"/>
              <a:gd name="T15" fmla="*/ 545 h 726"/>
              <a:gd name="T16" fmla="*/ 2177 w 2177"/>
              <a:gd name="T17"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726">
                <a:moveTo>
                  <a:pt x="0" y="0"/>
                </a:moveTo>
                <a:cubicBezTo>
                  <a:pt x="7" y="68"/>
                  <a:pt x="14" y="136"/>
                  <a:pt x="90" y="182"/>
                </a:cubicBezTo>
                <a:cubicBezTo>
                  <a:pt x="166" y="228"/>
                  <a:pt x="332" y="250"/>
                  <a:pt x="453" y="273"/>
                </a:cubicBezTo>
                <a:cubicBezTo>
                  <a:pt x="574" y="296"/>
                  <a:pt x="710" y="303"/>
                  <a:pt x="816" y="318"/>
                </a:cubicBezTo>
                <a:cubicBezTo>
                  <a:pt x="922" y="333"/>
                  <a:pt x="997" y="348"/>
                  <a:pt x="1088" y="363"/>
                </a:cubicBezTo>
                <a:cubicBezTo>
                  <a:pt x="1179" y="378"/>
                  <a:pt x="1239" y="394"/>
                  <a:pt x="1360" y="409"/>
                </a:cubicBezTo>
                <a:cubicBezTo>
                  <a:pt x="1481" y="424"/>
                  <a:pt x="1693" y="431"/>
                  <a:pt x="1814" y="454"/>
                </a:cubicBezTo>
                <a:cubicBezTo>
                  <a:pt x="1935" y="477"/>
                  <a:pt x="2026" y="500"/>
                  <a:pt x="2086" y="545"/>
                </a:cubicBezTo>
                <a:cubicBezTo>
                  <a:pt x="2146" y="590"/>
                  <a:pt x="2161" y="658"/>
                  <a:pt x="2177" y="726"/>
                </a:cubicBezTo>
              </a:path>
            </a:pathLst>
          </a:custGeom>
          <a:noFill/>
          <a:ln w="38100" cap="flat" cmpd="sng">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57" name="Object 21"/>
          <p:cNvGraphicFramePr>
            <a:graphicFrameLocks noChangeAspect="1"/>
          </p:cNvGraphicFramePr>
          <p:nvPr/>
        </p:nvGraphicFramePr>
        <p:xfrm>
          <a:off x="7319963" y="3067050"/>
          <a:ext cx="368300" cy="452438"/>
        </p:xfrm>
        <a:graphic>
          <a:graphicData uri="http://schemas.openxmlformats.org/presentationml/2006/ole">
            <mc:AlternateContent xmlns:mc="http://schemas.openxmlformats.org/markup-compatibility/2006">
              <mc:Choice xmlns:v="urn:schemas-microsoft-com:vml" Requires="v">
                <p:oleObj spid="_x0000_s160775" name="Equation" r:id="rId13" imgW="164880" imgH="203040" progId="Equation.DSMT4">
                  <p:embed/>
                </p:oleObj>
              </mc:Choice>
              <mc:Fallback>
                <p:oleObj name="Equation" r:id="rId13" imgW="164880" imgH="2030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19963" y="3067050"/>
                        <a:ext cx="3683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8" name="Object 22"/>
          <p:cNvGraphicFramePr>
            <a:graphicFrameLocks noChangeAspect="1"/>
          </p:cNvGraphicFramePr>
          <p:nvPr/>
        </p:nvGraphicFramePr>
        <p:xfrm>
          <a:off x="6961189" y="1050926"/>
          <a:ext cx="644525" cy="449263"/>
        </p:xfrm>
        <a:graphic>
          <a:graphicData uri="http://schemas.openxmlformats.org/presentationml/2006/ole">
            <mc:AlternateContent xmlns:mc="http://schemas.openxmlformats.org/markup-compatibility/2006">
              <mc:Choice xmlns:v="urn:schemas-microsoft-com:vml" Requires="v">
                <p:oleObj spid="_x0000_s160776" name="Equation" r:id="rId15" imgW="291960" imgH="203040" progId="Equation.DSMT4">
                  <p:embed/>
                </p:oleObj>
              </mc:Choice>
              <mc:Fallback>
                <p:oleObj name="Equation" r:id="rId15" imgW="291960" imgH="2030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61189" y="1050926"/>
                        <a:ext cx="644525"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9" name="Object 23"/>
          <p:cNvGraphicFramePr>
            <a:graphicFrameLocks noChangeAspect="1"/>
          </p:cNvGraphicFramePr>
          <p:nvPr/>
        </p:nvGraphicFramePr>
        <p:xfrm>
          <a:off x="7104064" y="1843089"/>
          <a:ext cx="503237" cy="447675"/>
        </p:xfrm>
        <a:graphic>
          <a:graphicData uri="http://schemas.openxmlformats.org/presentationml/2006/ole">
            <mc:AlternateContent xmlns:mc="http://schemas.openxmlformats.org/markup-compatibility/2006">
              <mc:Choice xmlns:v="urn:schemas-microsoft-com:vml" Requires="v">
                <p:oleObj spid="_x0000_s160777" name="Equation" r:id="rId17" imgW="228600" imgH="203040" progId="Equation.DSMT4">
                  <p:embed/>
                </p:oleObj>
              </mc:Choice>
              <mc:Fallback>
                <p:oleObj name="Equation" r:id="rId17" imgW="228600" imgH="20304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04064" y="1843089"/>
                        <a:ext cx="50323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0" name="Object 24"/>
          <p:cNvGraphicFramePr>
            <a:graphicFrameLocks noChangeAspect="1"/>
          </p:cNvGraphicFramePr>
          <p:nvPr/>
        </p:nvGraphicFramePr>
        <p:xfrm>
          <a:off x="7753351" y="906463"/>
          <a:ext cx="277813" cy="330200"/>
        </p:xfrm>
        <a:graphic>
          <a:graphicData uri="http://schemas.openxmlformats.org/presentationml/2006/ole">
            <mc:AlternateContent xmlns:mc="http://schemas.openxmlformats.org/markup-compatibility/2006">
              <mc:Choice xmlns:v="urn:schemas-microsoft-com:vml" Requires="v">
                <p:oleObj spid="_x0000_s160778" name="Equation" r:id="rId19" imgW="139680" imgH="164880" progId="Equation.DSMT4">
                  <p:embed/>
                </p:oleObj>
              </mc:Choice>
              <mc:Fallback>
                <p:oleObj name="Equation" r:id="rId19" imgW="139680" imgH="1648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53351" y="906463"/>
                        <a:ext cx="277813"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1" name="Object 25"/>
          <p:cNvGraphicFramePr>
            <a:graphicFrameLocks noChangeAspect="1"/>
          </p:cNvGraphicFramePr>
          <p:nvPr/>
        </p:nvGraphicFramePr>
        <p:xfrm>
          <a:off x="8472489" y="1987550"/>
          <a:ext cx="384175" cy="490538"/>
        </p:xfrm>
        <a:graphic>
          <a:graphicData uri="http://schemas.openxmlformats.org/presentationml/2006/ole">
            <mc:AlternateContent xmlns:mc="http://schemas.openxmlformats.org/markup-compatibility/2006">
              <mc:Choice xmlns:v="urn:schemas-microsoft-com:vml" Requires="v">
                <p:oleObj spid="_x0000_s160779" name="Equation" r:id="rId21" imgW="139680" imgH="177480" progId="Equation.DSMT4">
                  <p:embed/>
                </p:oleObj>
              </mc:Choice>
              <mc:Fallback>
                <p:oleObj name="Equation" r:id="rId21" imgW="139680" imgH="17748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472489" y="1987550"/>
                        <a:ext cx="384175"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62" name="Text Box 26"/>
          <p:cNvSpPr txBox="1">
            <a:spLocks noChangeArrowheads="1"/>
          </p:cNvSpPr>
          <p:nvPr/>
        </p:nvSpPr>
        <p:spPr bwMode="auto">
          <a:xfrm>
            <a:off x="8112125" y="835026"/>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理想相位特性</a:t>
            </a:r>
          </a:p>
        </p:txBody>
      </p:sp>
      <p:sp>
        <p:nvSpPr>
          <p:cNvPr id="39963" name="Text Box 27"/>
          <p:cNvSpPr txBox="1">
            <a:spLocks noChangeArrowheads="1"/>
          </p:cNvSpPr>
          <p:nvPr/>
        </p:nvSpPr>
        <p:spPr bwMode="auto">
          <a:xfrm>
            <a:off x="7896226" y="148272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实际相位特性</a:t>
            </a:r>
          </a:p>
        </p:txBody>
      </p:sp>
      <p:sp>
        <p:nvSpPr>
          <p:cNvPr id="39964" name="Rectangle 28"/>
          <p:cNvSpPr>
            <a:spLocks noChangeArrowheads="1"/>
          </p:cNvSpPr>
          <p:nvPr/>
        </p:nvSpPr>
        <p:spPr bwMode="auto">
          <a:xfrm>
            <a:off x="3646489" y="4219576"/>
            <a:ext cx="1368425" cy="2519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5" name="Rectangle 29"/>
          <p:cNvSpPr>
            <a:spLocks noChangeArrowheads="1"/>
          </p:cNvSpPr>
          <p:nvPr/>
        </p:nvSpPr>
        <p:spPr bwMode="auto">
          <a:xfrm>
            <a:off x="3646489" y="4219576"/>
            <a:ext cx="73025"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6" name="Rectangle 30"/>
          <p:cNvSpPr>
            <a:spLocks noChangeArrowheads="1"/>
          </p:cNvSpPr>
          <p:nvPr/>
        </p:nvSpPr>
        <p:spPr bwMode="auto">
          <a:xfrm>
            <a:off x="4943475" y="4219576"/>
            <a:ext cx="71438" cy="2519363"/>
          </a:xfrm>
          <a:prstGeom prst="rect">
            <a:avLst/>
          </a:prstGeom>
          <a:solidFill>
            <a:schemeClr val="bg2"/>
          </a:solidFill>
          <a:ln w="9525">
            <a:solidFill>
              <a:srgbClr val="FF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7" name="Rectangle 31"/>
          <p:cNvSpPr>
            <a:spLocks noChangeArrowheads="1"/>
          </p:cNvSpPr>
          <p:nvPr/>
        </p:nvSpPr>
        <p:spPr bwMode="auto">
          <a:xfrm>
            <a:off x="4151313" y="4219576"/>
            <a:ext cx="360362" cy="2519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8" name="Rectangle 32"/>
          <p:cNvSpPr>
            <a:spLocks noChangeArrowheads="1"/>
          </p:cNvSpPr>
          <p:nvPr/>
        </p:nvSpPr>
        <p:spPr bwMode="auto">
          <a:xfrm>
            <a:off x="4079875" y="4219576"/>
            <a:ext cx="71438"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9" name="Rectangle 33"/>
          <p:cNvSpPr>
            <a:spLocks noChangeArrowheads="1"/>
          </p:cNvSpPr>
          <p:nvPr/>
        </p:nvSpPr>
        <p:spPr bwMode="auto">
          <a:xfrm>
            <a:off x="4511675" y="4219576"/>
            <a:ext cx="71438"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0" name="Rectangle 34"/>
          <p:cNvSpPr>
            <a:spLocks noChangeArrowheads="1"/>
          </p:cNvSpPr>
          <p:nvPr/>
        </p:nvSpPr>
        <p:spPr bwMode="auto">
          <a:xfrm>
            <a:off x="3719513" y="6667500"/>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1" name="Rectangle 35"/>
          <p:cNvSpPr>
            <a:spLocks noChangeArrowheads="1"/>
          </p:cNvSpPr>
          <p:nvPr/>
        </p:nvSpPr>
        <p:spPr bwMode="auto">
          <a:xfrm>
            <a:off x="4583113" y="6667500"/>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2" name="Rectangle 36"/>
          <p:cNvSpPr>
            <a:spLocks noChangeArrowheads="1"/>
          </p:cNvSpPr>
          <p:nvPr/>
        </p:nvSpPr>
        <p:spPr bwMode="auto">
          <a:xfrm>
            <a:off x="3719513" y="4219575"/>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Rectangle 37"/>
          <p:cNvSpPr>
            <a:spLocks noChangeArrowheads="1"/>
          </p:cNvSpPr>
          <p:nvPr/>
        </p:nvSpPr>
        <p:spPr bwMode="auto">
          <a:xfrm>
            <a:off x="4583113" y="4219575"/>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Rectangle 38" descr="球体"/>
          <p:cNvSpPr>
            <a:spLocks noChangeArrowheads="1"/>
          </p:cNvSpPr>
          <p:nvPr/>
        </p:nvSpPr>
        <p:spPr bwMode="auto">
          <a:xfrm>
            <a:off x="3719513" y="5083176"/>
            <a:ext cx="360362" cy="792163"/>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Rectangle 39" descr="球体"/>
          <p:cNvSpPr>
            <a:spLocks noChangeArrowheads="1"/>
          </p:cNvSpPr>
          <p:nvPr/>
        </p:nvSpPr>
        <p:spPr bwMode="auto">
          <a:xfrm>
            <a:off x="4583113" y="5083176"/>
            <a:ext cx="360362" cy="792163"/>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Rectangle 40" descr="球体"/>
          <p:cNvSpPr>
            <a:spLocks noChangeArrowheads="1"/>
          </p:cNvSpPr>
          <p:nvPr/>
        </p:nvSpPr>
        <p:spPr bwMode="auto">
          <a:xfrm>
            <a:off x="3719513" y="4291013"/>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Rectangle 41" descr="球体"/>
          <p:cNvSpPr>
            <a:spLocks noChangeArrowheads="1"/>
          </p:cNvSpPr>
          <p:nvPr/>
        </p:nvSpPr>
        <p:spPr bwMode="auto">
          <a:xfrm>
            <a:off x="3719513" y="5875338"/>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Rectangle 42" descr="球体"/>
          <p:cNvSpPr>
            <a:spLocks noChangeArrowheads="1"/>
          </p:cNvSpPr>
          <p:nvPr/>
        </p:nvSpPr>
        <p:spPr bwMode="auto">
          <a:xfrm>
            <a:off x="4583113" y="5875338"/>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Rectangle 43" descr="球体"/>
          <p:cNvSpPr>
            <a:spLocks noChangeArrowheads="1"/>
          </p:cNvSpPr>
          <p:nvPr/>
        </p:nvSpPr>
        <p:spPr bwMode="auto">
          <a:xfrm>
            <a:off x="4583113" y="4291013"/>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0" name="Line 44"/>
          <p:cNvSpPr>
            <a:spLocks noChangeShapeType="1"/>
          </p:cNvSpPr>
          <p:nvPr/>
        </p:nvSpPr>
        <p:spPr bwMode="auto">
          <a:xfrm flipH="1">
            <a:off x="3287714" y="5083175"/>
            <a:ext cx="503237" cy="1588"/>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1" name="Line 45"/>
          <p:cNvSpPr>
            <a:spLocks noChangeShapeType="1"/>
          </p:cNvSpPr>
          <p:nvPr/>
        </p:nvSpPr>
        <p:spPr bwMode="auto">
          <a:xfrm flipH="1">
            <a:off x="3287714" y="5875339"/>
            <a:ext cx="503237" cy="1587"/>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2" name="Line 46"/>
          <p:cNvSpPr>
            <a:spLocks noChangeShapeType="1"/>
          </p:cNvSpPr>
          <p:nvPr/>
        </p:nvSpPr>
        <p:spPr bwMode="auto">
          <a:xfrm flipH="1">
            <a:off x="2640013" y="4291014"/>
            <a:ext cx="1079500"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3" name="Line 47"/>
          <p:cNvSpPr>
            <a:spLocks noChangeShapeType="1"/>
          </p:cNvSpPr>
          <p:nvPr/>
        </p:nvSpPr>
        <p:spPr bwMode="auto">
          <a:xfrm flipH="1">
            <a:off x="2566988" y="5948364"/>
            <a:ext cx="1223962"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4" name="Line 48"/>
          <p:cNvSpPr>
            <a:spLocks noChangeShapeType="1"/>
          </p:cNvSpPr>
          <p:nvPr/>
        </p:nvSpPr>
        <p:spPr bwMode="auto">
          <a:xfrm flipV="1">
            <a:off x="2782889" y="4364039"/>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5" name="Line 49"/>
          <p:cNvSpPr>
            <a:spLocks noChangeShapeType="1"/>
          </p:cNvSpPr>
          <p:nvPr/>
        </p:nvSpPr>
        <p:spPr bwMode="auto">
          <a:xfrm>
            <a:off x="2782889" y="5659439"/>
            <a:ext cx="1587"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86" name="Object 50"/>
          <p:cNvGraphicFramePr>
            <a:graphicFrameLocks noChangeAspect="1"/>
          </p:cNvGraphicFramePr>
          <p:nvPr/>
        </p:nvGraphicFramePr>
        <p:xfrm>
          <a:off x="3143251" y="5227639"/>
          <a:ext cx="485775" cy="485775"/>
        </p:xfrm>
        <a:graphic>
          <a:graphicData uri="http://schemas.openxmlformats.org/presentationml/2006/ole">
            <mc:AlternateContent xmlns:mc="http://schemas.openxmlformats.org/markup-compatibility/2006">
              <mc:Choice xmlns:v="urn:schemas-microsoft-com:vml" Requires="v">
                <p:oleObj spid="_x0000_s160780" name="Equation" r:id="rId23" imgW="228600" imgH="228600" progId="Equation.DSMT4">
                  <p:embed/>
                </p:oleObj>
              </mc:Choice>
              <mc:Fallback>
                <p:oleObj name="Equation" r:id="rId23" imgW="22860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43251" y="5227639"/>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87" name="Line 51"/>
          <p:cNvSpPr>
            <a:spLocks noChangeShapeType="1"/>
          </p:cNvSpPr>
          <p:nvPr/>
        </p:nvSpPr>
        <p:spPr bwMode="auto">
          <a:xfrm flipV="1">
            <a:off x="3359150" y="5083176"/>
            <a:ext cx="1588"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8" name="Line 52"/>
          <p:cNvSpPr>
            <a:spLocks noChangeShapeType="1"/>
          </p:cNvSpPr>
          <p:nvPr/>
        </p:nvSpPr>
        <p:spPr bwMode="auto">
          <a:xfrm>
            <a:off x="3359150" y="5659438"/>
            <a:ext cx="1588"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89" name="Object 53"/>
          <p:cNvGraphicFramePr>
            <a:graphicFrameLocks noChangeAspect="1"/>
          </p:cNvGraphicFramePr>
          <p:nvPr/>
        </p:nvGraphicFramePr>
        <p:xfrm>
          <a:off x="2495550" y="5083175"/>
          <a:ext cx="503238" cy="503238"/>
        </p:xfrm>
        <a:graphic>
          <a:graphicData uri="http://schemas.openxmlformats.org/presentationml/2006/ole">
            <mc:AlternateContent xmlns:mc="http://schemas.openxmlformats.org/markup-compatibility/2006">
              <mc:Choice xmlns:v="urn:schemas-microsoft-com:vml" Requires="v">
                <p:oleObj spid="_x0000_s160781" name="Equation" r:id="rId25" imgW="228600" imgH="228600" progId="Equation.DSMT4">
                  <p:embed/>
                </p:oleObj>
              </mc:Choice>
              <mc:Fallback>
                <p:oleObj name="Equation" r:id="rId25" imgW="22860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95550" y="5083175"/>
                        <a:ext cx="5032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90" name="Rectangle 54"/>
          <p:cNvSpPr>
            <a:spLocks noChangeArrowheads="1"/>
          </p:cNvSpPr>
          <p:nvPr/>
        </p:nvSpPr>
        <p:spPr bwMode="auto">
          <a:xfrm>
            <a:off x="4222750" y="4579939"/>
            <a:ext cx="217488" cy="15843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1" name="Line 55"/>
          <p:cNvSpPr>
            <a:spLocks noChangeShapeType="1"/>
          </p:cNvSpPr>
          <p:nvPr/>
        </p:nvSpPr>
        <p:spPr bwMode="auto">
          <a:xfrm>
            <a:off x="4943475" y="5083175"/>
            <a:ext cx="287338" cy="1588"/>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2" name="Line 56"/>
          <p:cNvSpPr>
            <a:spLocks noChangeShapeType="1"/>
          </p:cNvSpPr>
          <p:nvPr/>
        </p:nvSpPr>
        <p:spPr bwMode="auto">
          <a:xfrm>
            <a:off x="4943475" y="6667500"/>
            <a:ext cx="287338" cy="1588"/>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3" name="Line 57"/>
          <p:cNvSpPr>
            <a:spLocks noChangeShapeType="1"/>
          </p:cNvSpPr>
          <p:nvPr/>
        </p:nvSpPr>
        <p:spPr bwMode="auto">
          <a:xfrm flipH="1">
            <a:off x="5230814" y="5083176"/>
            <a:ext cx="1587" cy="1584325"/>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4" name="Text Box 58"/>
          <p:cNvSpPr txBox="1">
            <a:spLocks noChangeArrowheads="1"/>
          </p:cNvSpPr>
          <p:nvPr/>
        </p:nvSpPr>
        <p:spPr bwMode="auto">
          <a:xfrm>
            <a:off x="1919288" y="3716338"/>
            <a:ext cx="2736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rgbClr val="0000CC"/>
                </a:solidFill>
              </a:rPr>
              <a:t>3</a:t>
            </a:r>
            <a:r>
              <a:rPr lang="zh-CN" altLang="en-US">
                <a:solidFill>
                  <a:srgbClr val="0000CC"/>
                </a:solidFill>
              </a:rPr>
              <a:t>）各种不同结构：</a:t>
            </a:r>
          </a:p>
        </p:txBody>
      </p:sp>
      <p:sp>
        <p:nvSpPr>
          <p:cNvPr id="7" name="矩形 6"/>
          <p:cNvSpPr>
            <a:spLocks noChangeArrowheads="1"/>
          </p:cNvSpPr>
          <p:nvPr/>
        </p:nvSpPr>
        <p:spPr bwMode="auto">
          <a:xfrm>
            <a:off x="5591175" y="5372100"/>
            <a:ext cx="1727200" cy="431800"/>
          </a:xfrm>
          <a:prstGeom prst="rect">
            <a:avLst/>
          </a:prstGeom>
          <a:solidFill>
            <a:srgbClr val="FFFF00"/>
          </a:solidFill>
          <a:ln w="28575" algn="ctr">
            <a:solidFill>
              <a:srgbClr val="BC2665"/>
            </a:solidFill>
            <a:miter lim="800000"/>
            <a:headEnd/>
            <a:tailEnd/>
          </a:ln>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0000"/>
              </a:solidFill>
              <a:latin typeface="华文中宋" pitchFamily="2" charset="-122"/>
              <a:ea typeface="华文中宋" pitchFamily="2" charset="-122"/>
            </a:endParaRPr>
          </a:p>
        </p:txBody>
      </p:sp>
      <p:cxnSp>
        <p:nvCxnSpPr>
          <p:cNvPr id="26" name="直接连接符 25"/>
          <p:cNvCxnSpPr>
            <a:cxnSpLocks noChangeShapeType="1"/>
          </p:cNvCxnSpPr>
          <p:nvPr/>
        </p:nvCxnSpPr>
        <p:spPr bwMode="auto">
          <a:xfrm rot="5400000">
            <a:off x="5782469" y="5685632"/>
            <a:ext cx="1922463" cy="0"/>
          </a:xfrm>
          <a:prstGeom prst="line">
            <a:avLst/>
          </a:prstGeom>
          <a:noFill/>
          <a:ln w="28575"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5375275" y="5588000"/>
            <a:ext cx="2376488" cy="0"/>
          </a:xfrm>
          <a:prstGeom prst="line">
            <a:avLst/>
          </a:prstGeom>
          <a:noFill/>
          <a:ln w="28575" algn="ctr">
            <a:solidFill>
              <a:schemeClr val="tx1"/>
            </a:solidFill>
            <a:prstDash val="sysDash"/>
            <a:round/>
            <a:headEnd/>
            <a:tailEnd/>
          </a:ln>
          <a:extLst>
            <a:ext uri="{909E8E84-426E-40DD-AFC4-6F175D3DCCD1}">
              <a14:hiddenFill xmlns:a14="http://schemas.microsoft.com/office/drawing/2010/main">
                <a:noFill/>
              </a14:hiddenFill>
            </a:ext>
          </a:extLst>
        </p:spPr>
      </p:cxnSp>
      <p:sp>
        <p:nvSpPr>
          <p:cNvPr id="40016" name="Line 29"/>
          <p:cNvSpPr>
            <a:spLocks noChangeShapeType="1"/>
          </p:cNvSpPr>
          <p:nvPr/>
        </p:nvSpPr>
        <p:spPr bwMode="auto">
          <a:xfrm>
            <a:off x="7896225" y="5373688"/>
            <a:ext cx="0" cy="792162"/>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17" name="Line 30"/>
          <p:cNvSpPr>
            <a:spLocks noChangeShapeType="1"/>
          </p:cNvSpPr>
          <p:nvPr/>
        </p:nvSpPr>
        <p:spPr bwMode="auto">
          <a:xfrm>
            <a:off x="10055225" y="5445126"/>
            <a:ext cx="0" cy="7207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18" name="Rectangle 31"/>
          <p:cNvSpPr>
            <a:spLocks noChangeArrowheads="1"/>
          </p:cNvSpPr>
          <p:nvPr/>
        </p:nvSpPr>
        <p:spPr bwMode="auto">
          <a:xfrm>
            <a:off x="8220075" y="5516563"/>
            <a:ext cx="1295400" cy="57785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solidFill>
                <a:srgbClr val="000000"/>
              </a:solidFill>
            </a:endParaRPr>
          </a:p>
        </p:txBody>
      </p:sp>
      <p:sp>
        <p:nvSpPr>
          <p:cNvPr id="40019" name="Rectangle 32"/>
          <p:cNvSpPr>
            <a:spLocks noChangeArrowheads="1"/>
          </p:cNvSpPr>
          <p:nvPr/>
        </p:nvSpPr>
        <p:spPr bwMode="auto">
          <a:xfrm>
            <a:off x="9515476" y="5661026"/>
            <a:ext cx="1152525" cy="288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solidFill>
                <a:srgbClr val="000000"/>
              </a:solidFill>
            </a:endParaRPr>
          </a:p>
        </p:txBody>
      </p:sp>
      <p:sp>
        <p:nvSpPr>
          <p:cNvPr id="40020" name="Line 33"/>
          <p:cNvSpPr>
            <a:spLocks noChangeShapeType="1"/>
          </p:cNvSpPr>
          <p:nvPr/>
        </p:nvSpPr>
        <p:spPr bwMode="auto">
          <a:xfrm flipV="1">
            <a:off x="7608888" y="5445125"/>
            <a:ext cx="3059112" cy="1588"/>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24" name="Rectangle 88" descr="球体"/>
          <p:cNvSpPr>
            <a:spLocks noChangeArrowheads="1"/>
          </p:cNvSpPr>
          <p:nvPr/>
        </p:nvSpPr>
        <p:spPr bwMode="auto">
          <a:xfrm>
            <a:off x="5880101" y="5157789"/>
            <a:ext cx="936625" cy="142875"/>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5" name="Rectangle 89" descr="球体"/>
          <p:cNvSpPr>
            <a:spLocks noChangeArrowheads="1"/>
          </p:cNvSpPr>
          <p:nvPr/>
        </p:nvSpPr>
        <p:spPr bwMode="auto">
          <a:xfrm>
            <a:off x="6816726" y="5157789"/>
            <a:ext cx="792163" cy="142875"/>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6" name="Rectangle 90" descr="球体"/>
          <p:cNvSpPr>
            <a:spLocks noChangeArrowheads="1"/>
          </p:cNvSpPr>
          <p:nvPr/>
        </p:nvSpPr>
        <p:spPr bwMode="auto">
          <a:xfrm>
            <a:off x="5880101" y="5876926"/>
            <a:ext cx="936625" cy="144463"/>
          </a:xfrm>
          <a:prstGeom prst="rect">
            <a:avLst/>
          </a:prstGeom>
          <a:pattFill prst="sphere">
            <a:fgClr>
              <a:srgbClr val="0000CC"/>
            </a:fgClr>
            <a:bgClr>
              <a:schemeClr val="bg1"/>
            </a:bgClr>
          </a:pattFill>
          <a:ln w="285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7" name="Rectangle 91" descr="球体"/>
          <p:cNvSpPr>
            <a:spLocks noChangeArrowheads="1"/>
          </p:cNvSpPr>
          <p:nvPr/>
        </p:nvSpPr>
        <p:spPr bwMode="auto">
          <a:xfrm>
            <a:off x="6816726" y="5876926"/>
            <a:ext cx="792163" cy="144463"/>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8" name="Rectangle 92" descr="球体"/>
          <p:cNvSpPr>
            <a:spLocks noChangeArrowheads="1"/>
          </p:cNvSpPr>
          <p:nvPr/>
        </p:nvSpPr>
        <p:spPr bwMode="auto">
          <a:xfrm>
            <a:off x="5880101" y="5013326"/>
            <a:ext cx="936625" cy="144463"/>
          </a:xfrm>
          <a:prstGeom prst="rect">
            <a:avLst/>
          </a:prstGeom>
          <a:pattFill prst="sphere">
            <a:fgClr>
              <a:srgbClr val="FF33CC"/>
            </a:fgClr>
            <a:bgClr>
              <a:schemeClr val="bg1"/>
            </a:bgClr>
          </a:pattFill>
          <a:ln w="285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9" name="Rectangle 93" descr="球体"/>
          <p:cNvSpPr>
            <a:spLocks noChangeArrowheads="1"/>
          </p:cNvSpPr>
          <p:nvPr/>
        </p:nvSpPr>
        <p:spPr bwMode="auto">
          <a:xfrm>
            <a:off x="6816726" y="5013326"/>
            <a:ext cx="792163" cy="144463"/>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0" name="Rectangle 94" descr="球体"/>
          <p:cNvSpPr>
            <a:spLocks noChangeArrowheads="1"/>
          </p:cNvSpPr>
          <p:nvPr/>
        </p:nvSpPr>
        <p:spPr bwMode="auto">
          <a:xfrm>
            <a:off x="5880101" y="6021388"/>
            <a:ext cx="936625" cy="144462"/>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1" name="Rectangle 95" descr="球体"/>
          <p:cNvSpPr>
            <a:spLocks noChangeArrowheads="1"/>
          </p:cNvSpPr>
          <p:nvPr/>
        </p:nvSpPr>
        <p:spPr bwMode="auto">
          <a:xfrm>
            <a:off x="6816726" y="6021388"/>
            <a:ext cx="792163" cy="144462"/>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2" name="Rectangle 96" descr="球体"/>
          <p:cNvSpPr>
            <a:spLocks noChangeArrowheads="1"/>
          </p:cNvSpPr>
          <p:nvPr/>
        </p:nvSpPr>
        <p:spPr bwMode="auto">
          <a:xfrm>
            <a:off x="78962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3" name="Rectangle 97" descr="球体"/>
          <p:cNvSpPr>
            <a:spLocks noChangeArrowheads="1"/>
          </p:cNvSpPr>
          <p:nvPr/>
        </p:nvSpPr>
        <p:spPr bwMode="auto">
          <a:xfrm>
            <a:off x="8328025" y="5157789"/>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4" name="Rectangle 98" descr="球体"/>
          <p:cNvSpPr>
            <a:spLocks noChangeArrowheads="1"/>
          </p:cNvSpPr>
          <p:nvPr/>
        </p:nvSpPr>
        <p:spPr bwMode="auto">
          <a:xfrm>
            <a:off x="9191625" y="5157789"/>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5" name="Rectangle 99" descr="球体"/>
          <p:cNvSpPr>
            <a:spLocks noChangeArrowheads="1"/>
          </p:cNvSpPr>
          <p:nvPr/>
        </p:nvSpPr>
        <p:spPr bwMode="auto">
          <a:xfrm>
            <a:off x="87598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6" name="Rectangle 100" descr="球体"/>
          <p:cNvSpPr>
            <a:spLocks noChangeArrowheads="1"/>
          </p:cNvSpPr>
          <p:nvPr/>
        </p:nvSpPr>
        <p:spPr bwMode="auto">
          <a:xfrm>
            <a:off x="96234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7" name="Rectangle 101" descr="球体"/>
          <p:cNvSpPr>
            <a:spLocks noChangeArrowheads="1"/>
          </p:cNvSpPr>
          <p:nvPr/>
        </p:nvSpPr>
        <p:spPr bwMode="auto">
          <a:xfrm>
            <a:off x="78962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8" name="Rectangle 102" descr="球体"/>
          <p:cNvSpPr>
            <a:spLocks noChangeArrowheads="1"/>
          </p:cNvSpPr>
          <p:nvPr/>
        </p:nvSpPr>
        <p:spPr bwMode="auto">
          <a:xfrm>
            <a:off x="8328025" y="6165851"/>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9" name="Rectangle 103" descr="球体"/>
          <p:cNvSpPr>
            <a:spLocks noChangeArrowheads="1"/>
          </p:cNvSpPr>
          <p:nvPr/>
        </p:nvSpPr>
        <p:spPr bwMode="auto">
          <a:xfrm>
            <a:off x="9191625" y="6165851"/>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40" name="Rectangle 104" descr="球体"/>
          <p:cNvSpPr>
            <a:spLocks noChangeArrowheads="1"/>
          </p:cNvSpPr>
          <p:nvPr/>
        </p:nvSpPr>
        <p:spPr bwMode="auto">
          <a:xfrm>
            <a:off x="87598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41" name="Rectangle 105" descr="球体"/>
          <p:cNvSpPr>
            <a:spLocks noChangeArrowheads="1"/>
          </p:cNvSpPr>
          <p:nvPr/>
        </p:nvSpPr>
        <p:spPr bwMode="auto">
          <a:xfrm>
            <a:off x="96234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39512741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rot="5400000" flipH="1" flipV="1">
            <a:off x="3524250" y="321468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67" name="灯片编号占位符 4"/>
          <p:cNvSpPr txBox="1">
            <a:spLocks/>
          </p:cNvSpPr>
          <p:nvPr/>
        </p:nvSpPr>
        <p:spPr bwMode="auto">
          <a:xfrm>
            <a:off x="5167313" y="6215064"/>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000000"/>
              </a:solidFill>
              <a:latin typeface="Calibri" pitchFamily="34" charset="0"/>
            </a:endParaRPr>
          </a:p>
        </p:txBody>
      </p:sp>
      <p:sp>
        <p:nvSpPr>
          <p:cNvPr id="6171" name="Rectangle 27"/>
          <p:cNvSpPr>
            <a:spLocks noChangeArrowheads="1"/>
          </p:cNvSpPr>
          <p:nvPr/>
        </p:nvSpPr>
        <p:spPr bwMode="auto">
          <a:xfrm>
            <a:off x="7896226" y="836613"/>
            <a:ext cx="1368425" cy="2519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2" name="Rectangle 28"/>
          <p:cNvSpPr>
            <a:spLocks noChangeArrowheads="1"/>
          </p:cNvSpPr>
          <p:nvPr/>
        </p:nvSpPr>
        <p:spPr bwMode="auto">
          <a:xfrm>
            <a:off x="7896226" y="836613"/>
            <a:ext cx="73025"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3" name="Rectangle 29"/>
          <p:cNvSpPr>
            <a:spLocks noChangeArrowheads="1"/>
          </p:cNvSpPr>
          <p:nvPr/>
        </p:nvSpPr>
        <p:spPr bwMode="auto">
          <a:xfrm>
            <a:off x="9266239" y="836613"/>
            <a:ext cx="71437" cy="2519362"/>
          </a:xfrm>
          <a:prstGeom prst="rect">
            <a:avLst/>
          </a:prstGeom>
          <a:solidFill>
            <a:schemeClr val="bg2"/>
          </a:solidFill>
          <a:ln w="9525">
            <a:solidFill>
              <a:srgbClr val="FF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Rectangle 30"/>
          <p:cNvSpPr>
            <a:spLocks noChangeArrowheads="1"/>
          </p:cNvSpPr>
          <p:nvPr/>
        </p:nvSpPr>
        <p:spPr bwMode="auto">
          <a:xfrm>
            <a:off x="8401051" y="836613"/>
            <a:ext cx="360363" cy="2519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5" name="Rectangle 31"/>
          <p:cNvSpPr>
            <a:spLocks noChangeArrowheads="1"/>
          </p:cNvSpPr>
          <p:nvPr/>
        </p:nvSpPr>
        <p:spPr bwMode="auto">
          <a:xfrm>
            <a:off x="8329614" y="836613"/>
            <a:ext cx="71437"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6" name="Rectangle 32"/>
          <p:cNvSpPr>
            <a:spLocks noChangeArrowheads="1"/>
          </p:cNvSpPr>
          <p:nvPr/>
        </p:nvSpPr>
        <p:spPr bwMode="auto">
          <a:xfrm>
            <a:off x="8834439" y="836613"/>
            <a:ext cx="71437"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7" name="Rectangle 33"/>
          <p:cNvSpPr>
            <a:spLocks noChangeArrowheads="1"/>
          </p:cNvSpPr>
          <p:nvPr/>
        </p:nvSpPr>
        <p:spPr bwMode="auto">
          <a:xfrm>
            <a:off x="7969251" y="3284539"/>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8" name="Rectangle 34"/>
          <p:cNvSpPr>
            <a:spLocks noChangeArrowheads="1"/>
          </p:cNvSpPr>
          <p:nvPr/>
        </p:nvSpPr>
        <p:spPr bwMode="auto">
          <a:xfrm>
            <a:off x="8905876" y="3284539"/>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9" name="Rectangle 35"/>
          <p:cNvSpPr>
            <a:spLocks noChangeArrowheads="1"/>
          </p:cNvSpPr>
          <p:nvPr/>
        </p:nvSpPr>
        <p:spPr bwMode="auto">
          <a:xfrm>
            <a:off x="7969251" y="836614"/>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0" name="Rectangle 36"/>
          <p:cNvSpPr>
            <a:spLocks noChangeArrowheads="1"/>
          </p:cNvSpPr>
          <p:nvPr/>
        </p:nvSpPr>
        <p:spPr bwMode="auto">
          <a:xfrm>
            <a:off x="8905876" y="836614"/>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1" name="Rectangle 37" descr="球体"/>
          <p:cNvSpPr>
            <a:spLocks noChangeArrowheads="1"/>
          </p:cNvSpPr>
          <p:nvPr/>
        </p:nvSpPr>
        <p:spPr bwMode="auto">
          <a:xfrm>
            <a:off x="7969251" y="1700213"/>
            <a:ext cx="360363" cy="792162"/>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2" name="Rectangle 38" descr="球体"/>
          <p:cNvSpPr>
            <a:spLocks noChangeArrowheads="1"/>
          </p:cNvSpPr>
          <p:nvPr/>
        </p:nvSpPr>
        <p:spPr bwMode="auto">
          <a:xfrm>
            <a:off x="8905876" y="1700213"/>
            <a:ext cx="360363" cy="792162"/>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3" name="Rectangle 39" descr="球体"/>
          <p:cNvSpPr>
            <a:spLocks noChangeArrowheads="1"/>
          </p:cNvSpPr>
          <p:nvPr/>
        </p:nvSpPr>
        <p:spPr bwMode="auto">
          <a:xfrm>
            <a:off x="7969251" y="908051"/>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4" name="Rectangle 40" descr="球体"/>
          <p:cNvSpPr>
            <a:spLocks noChangeArrowheads="1"/>
          </p:cNvSpPr>
          <p:nvPr/>
        </p:nvSpPr>
        <p:spPr bwMode="auto">
          <a:xfrm>
            <a:off x="7969251" y="2492376"/>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 name="Rectangle 41" descr="球体"/>
          <p:cNvSpPr>
            <a:spLocks noChangeArrowheads="1"/>
          </p:cNvSpPr>
          <p:nvPr/>
        </p:nvSpPr>
        <p:spPr bwMode="auto">
          <a:xfrm>
            <a:off x="8905876" y="2492376"/>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6" name="Rectangle 42" descr="球体"/>
          <p:cNvSpPr>
            <a:spLocks noChangeArrowheads="1"/>
          </p:cNvSpPr>
          <p:nvPr/>
        </p:nvSpPr>
        <p:spPr bwMode="auto">
          <a:xfrm>
            <a:off x="8905876" y="908051"/>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7" name="Line 43"/>
          <p:cNvSpPr>
            <a:spLocks noChangeShapeType="1"/>
          </p:cNvSpPr>
          <p:nvPr/>
        </p:nvSpPr>
        <p:spPr bwMode="auto">
          <a:xfrm flipH="1">
            <a:off x="6959600" y="1700213"/>
            <a:ext cx="1081088"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8" name="Line 44"/>
          <p:cNvSpPr>
            <a:spLocks noChangeShapeType="1"/>
          </p:cNvSpPr>
          <p:nvPr/>
        </p:nvSpPr>
        <p:spPr bwMode="auto">
          <a:xfrm flipH="1">
            <a:off x="6959600" y="2492375"/>
            <a:ext cx="1081088"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9" name="Line 45"/>
          <p:cNvSpPr>
            <a:spLocks noChangeShapeType="1"/>
          </p:cNvSpPr>
          <p:nvPr/>
        </p:nvSpPr>
        <p:spPr bwMode="auto">
          <a:xfrm flipH="1">
            <a:off x="6600826" y="908050"/>
            <a:ext cx="1368425" cy="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0" name="Line 46"/>
          <p:cNvSpPr>
            <a:spLocks noChangeShapeType="1"/>
          </p:cNvSpPr>
          <p:nvPr/>
        </p:nvSpPr>
        <p:spPr bwMode="auto">
          <a:xfrm flipH="1">
            <a:off x="6600826" y="2565400"/>
            <a:ext cx="1439863" cy="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1" name="Line 47"/>
          <p:cNvSpPr>
            <a:spLocks noChangeShapeType="1"/>
          </p:cNvSpPr>
          <p:nvPr/>
        </p:nvSpPr>
        <p:spPr bwMode="auto">
          <a:xfrm flipV="1">
            <a:off x="6672264" y="981075"/>
            <a:ext cx="1587"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2" name="Line 48"/>
          <p:cNvSpPr>
            <a:spLocks noChangeShapeType="1"/>
          </p:cNvSpPr>
          <p:nvPr/>
        </p:nvSpPr>
        <p:spPr bwMode="auto">
          <a:xfrm>
            <a:off x="6672264" y="1844676"/>
            <a:ext cx="1587"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93" name="Object 49"/>
          <p:cNvGraphicFramePr>
            <a:graphicFrameLocks noChangeAspect="1"/>
          </p:cNvGraphicFramePr>
          <p:nvPr/>
        </p:nvGraphicFramePr>
        <p:xfrm>
          <a:off x="6888164" y="1844676"/>
          <a:ext cx="485775" cy="485775"/>
        </p:xfrm>
        <a:graphic>
          <a:graphicData uri="http://schemas.openxmlformats.org/presentationml/2006/ole">
            <mc:AlternateContent xmlns:mc="http://schemas.openxmlformats.org/markup-compatibility/2006">
              <mc:Choice xmlns:v="urn:schemas-microsoft-com:vml" Requires="v">
                <p:oleObj spid="_x0000_s161794" name="Equation" r:id="rId4" imgW="228600" imgH="228600" progId="Equation.DSMT4">
                  <p:embed/>
                </p:oleObj>
              </mc:Choice>
              <mc:Fallback>
                <p:oleObj name="Equation" r:id="rId4" imgW="2286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164" y="1844676"/>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4" name="Line 50"/>
          <p:cNvSpPr>
            <a:spLocks noChangeShapeType="1"/>
          </p:cNvSpPr>
          <p:nvPr/>
        </p:nvSpPr>
        <p:spPr bwMode="auto">
          <a:xfrm flipV="1">
            <a:off x="7104064" y="1700213"/>
            <a:ext cx="1587" cy="144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5" name="Line 51"/>
          <p:cNvSpPr>
            <a:spLocks noChangeShapeType="1"/>
          </p:cNvSpPr>
          <p:nvPr/>
        </p:nvSpPr>
        <p:spPr bwMode="auto">
          <a:xfrm>
            <a:off x="7104064" y="2276475"/>
            <a:ext cx="1587"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96" name="Object 52"/>
          <p:cNvGraphicFramePr>
            <a:graphicFrameLocks noChangeAspect="1"/>
          </p:cNvGraphicFramePr>
          <p:nvPr/>
        </p:nvGraphicFramePr>
        <p:xfrm>
          <a:off x="6456364" y="1341439"/>
          <a:ext cx="503237" cy="503237"/>
        </p:xfrm>
        <a:graphic>
          <a:graphicData uri="http://schemas.openxmlformats.org/presentationml/2006/ole">
            <mc:AlternateContent xmlns:mc="http://schemas.openxmlformats.org/markup-compatibility/2006">
              <mc:Choice xmlns:v="urn:schemas-microsoft-com:vml" Requires="v">
                <p:oleObj spid="_x0000_s161795" name="Equation" r:id="rId6" imgW="228600" imgH="228600" progId="Equation.DSMT4">
                  <p:embed/>
                </p:oleObj>
              </mc:Choice>
              <mc:Fallback>
                <p:oleObj name="Equation" r:id="rId6" imgW="2286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6364" y="1341439"/>
                        <a:ext cx="50323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7" name="Rectangle 53"/>
          <p:cNvSpPr>
            <a:spLocks noChangeArrowheads="1"/>
          </p:cNvSpPr>
          <p:nvPr/>
        </p:nvSpPr>
        <p:spPr bwMode="auto">
          <a:xfrm>
            <a:off x="8472489" y="1196976"/>
            <a:ext cx="287337" cy="1871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8" name="Line 54"/>
          <p:cNvSpPr>
            <a:spLocks noChangeShapeType="1"/>
          </p:cNvSpPr>
          <p:nvPr/>
        </p:nvSpPr>
        <p:spPr bwMode="auto">
          <a:xfrm>
            <a:off x="9266239" y="1700214"/>
            <a:ext cx="287337"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9" name="Line 55"/>
          <p:cNvSpPr>
            <a:spLocks noChangeShapeType="1"/>
          </p:cNvSpPr>
          <p:nvPr/>
        </p:nvSpPr>
        <p:spPr bwMode="auto">
          <a:xfrm>
            <a:off x="9266239" y="3284539"/>
            <a:ext cx="287337"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0" name="Line 56"/>
          <p:cNvSpPr>
            <a:spLocks noChangeShapeType="1"/>
          </p:cNvSpPr>
          <p:nvPr/>
        </p:nvSpPr>
        <p:spPr bwMode="auto">
          <a:xfrm flipH="1">
            <a:off x="9553575" y="1700214"/>
            <a:ext cx="1588" cy="1584325"/>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1" name="Text Box 57"/>
          <p:cNvSpPr txBox="1">
            <a:spLocks noChangeArrowheads="1"/>
          </p:cNvSpPr>
          <p:nvPr/>
        </p:nvSpPr>
        <p:spPr bwMode="auto">
          <a:xfrm>
            <a:off x="1919288" y="188913"/>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四、螺管差动变压器</a:t>
            </a:r>
          </a:p>
        </p:txBody>
      </p:sp>
      <p:sp>
        <p:nvSpPr>
          <p:cNvPr id="6202" name="Text Box 58"/>
          <p:cNvSpPr txBox="1">
            <a:spLocks noChangeArrowheads="1"/>
          </p:cNvSpPr>
          <p:nvPr/>
        </p:nvSpPr>
        <p:spPr bwMode="auto">
          <a:xfrm>
            <a:off x="1728677" y="1240820"/>
            <a:ext cx="4248150" cy="2958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2500"/>
              </a:lnSpc>
            </a:pPr>
            <a:r>
              <a:rPr lang="zh-CN" altLang="en-US" dirty="0"/>
              <a:t>设：初级线圈长度：</a:t>
            </a:r>
          </a:p>
          <a:p>
            <a:pPr>
              <a:lnSpc>
                <a:spcPts val="2500"/>
              </a:lnSpc>
            </a:pPr>
            <a:r>
              <a:rPr lang="zh-CN" altLang="en-US" dirty="0"/>
              <a:t>       初级线圈匝数：</a:t>
            </a:r>
          </a:p>
          <a:p>
            <a:pPr>
              <a:lnSpc>
                <a:spcPts val="2500"/>
              </a:lnSpc>
            </a:pPr>
            <a:r>
              <a:rPr lang="zh-CN" altLang="en-US" dirty="0"/>
              <a:t>       次级线圈长度：</a:t>
            </a:r>
          </a:p>
          <a:p>
            <a:pPr>
              <a:lnSpc>
                <a:spcPts val="2500"/>
              </a:lnSpc>
            </a:pPr>
            <a:r>
              <a:rPr lang="zh-CN" altLang="en-US" dirty="0"/>
              <a:t>       次级线圈匝数：</a:t>
            </a:r>
          </a:p>
          <a:p>
            <a:pPr>
              <a:lnSpc>
                <a:spcPts val="2500"/>
              </a:lnSpc>
            </a:pPr>
            <a:r>
              <a:rPr lang="zh-CN" altLang="en-US" dirty="0"/>
              <a:t>       活动衔铁长度：</a:t>
            </a:r>
          </a:p>
          <a:p>
            <a:pPr>
              <a:lnSpc>
                <a:spcPts val="2500"/>
              </a:lnSpc>
            </a:pPr>
            <a:r>
              <a:rPr lang="zh-CN" altLang="en-US" dirty="0"/>
              <a:t>       螺管内径：    螺管外径：</a:t>
            </a:r>
          </a:p>
          <a:p>
            <a:pPr>
              <a:lnSpc>
                <a:spcPts val="2500"/>
              </a:lnSpc>
            </a:pPr>
            <a:r>
              <a:rPr lang="zh-CN" altLang="en-US" dirty="0"/>
              <a:t>       衔铁在次级线圈</a:t>
            </a:r>
            <a:r>
              <a:rPr lang="en-US" altLang="zh-CN" dirty="0"/>
              <a:t>1</a:t>
            </a:r>
            <a:r>
              <a:rPr lang="zh-CN" altLang="en-US" dirty="0"/>
              <a:t>中长度：</a:t>
            </a:r>
          </a:p>
          <a:p>
            <a:pPr>
              <a:lnSpc>
                <a:spcPts val="2500"/>
              </a:lnSpc>
            </a:pPr>
            <a:r>
              <a:rPr lang="zh-CN" altLang="en-US" dirty="0"/>
              <a:t>       衔铁在次级线圈</a:t>
            </a:r>
            <a:r>
              <a:rPr lang="en-US" altLang="zh-CN" dirty="0"/>
              <a:t>2</a:t>
            </a:r>
            <a:r>
              <a:rPr lang="zh-CN" altLang="en-US" dirty="0"/>
              <a:t>中长度：</a:t>
            </a:r>
          </a:p>
          <a:p>
            <a:pPr>
              <a:lnSpc>
                <a:spcPts val="2500"/>
              </a:lnSpc>
            </a:pPr>
            <a:r>
              <a:rPr lang="zh-CN" altLang="en-US" dirty="0"/>
              <a:t> </a:t>
            </a:r>
          </a:p>
        </p:txBody>
      </p:sp>
      <p:sp>
        <p:nvSpPr>
          <p:cNvPr id="6203" name="Line 59"/>
          <p:cNvSpPr>
            <a:spLocks noChangeShapeType="1"/>
          </p:cNvSpPr>
          <p:nvPr/>
        </p:nvSpPr>
        <p:spPr bwMode="auto">
          <a:xfrm>
            <a:off x="9193213" y="908050"/>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4" name="Line 60"/>
          <p:cNvSpPr>
            <a:spLocks noChangeShapeType="1"/>
          </p:cNvSpPr>
          <p:nvPr/>
        </p:nvSpPr>
        <p:spPr bwMode="auto">
          <a:xfrm flipV="1">
            <a:off x="9121775" y="1628775"/>
            <a:ext cx="86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5" name="Line 61"/>
          <p:cNvSpPr>
            <a:spLocks noChangeShapeType="1"/>
          </p:cNvSpPr>
          <p:nvPr/>
        </p:nvSpPr>
        <p:spPr bwMode="auto">
          <a:xfrm>
            <a:off x="9840913" y="908051"/>
            <a:ext cx="0" cy="7207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06" name="Object 62"/>
          <p:cNvGraphicFramePr>
            <a:graphicFrameLocks noChangeAspect="1"/>
          </p:cNvGraphicFramePr>
          <p:nvPr/>
        </p:nvGraphicFramePr>
        <p:xfrm>
          <a:off x="9337676" y="1052513"/>
          <a:ext cx="468313" cy="360362"/>
        </p:xfrm>
        <a:graphic>
          <a:graphicData uri="http://schemas.openxmlformats.org/presentationml/2006/ole">
            <mc:AlternateContent xmlns:mc="http://schemas.openxmlformats.org/markup-compatibility/2006">
              <mc:Choice xmlns:v="urn:schemas-microsoft-com:vml" Requires="v">
                <p:oleObj spid="_x0000_s161796" name="Equation" r:id="rId8" imgW="164880" imgH="126720" progId="Equation.DSMT4">
                  <p:embed/>
                </p:oleObj>
              </mc:Choice>
              <mc:Fallback>
                <p:oleObj name="Equation" r:id="rId8" imgW="164880" imgH="1267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37676" y="1052513"/>
                        <a:ext cx="4683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07" name="Line 63"/>
          <p:cNvSpPr>
            <a:spLocks noChangeShapeType="1"/>
          </p:cNvSpPr>
          <p:nvPr/>
        </p:nvSpPr>
        <p:spPr bwMode="auto">
          <a:xfrm>
            <a:off x="9048751" y="1773238"/>
            <a:ext cx="10080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8" name="Line 64"/>
          <p:cNvSpPr>
            <a:spLocks noChangeShapeType="1"/>
          </p:cNvSpPr>
          <p:nvPr/>
        </p:nvSpPr>
        <p:spPr bwMode="auto">
          <a:xfrm>
            <a:off x="9121776" y="2420938"/>
            <a:ext cx="10080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9" name="Line 65"/>
          <p:cNvSpPr>
            <a:spLocks noChangeShapeType="1"/>
          </p:cNvSpPr>
          <p:nvPr/>
        </p:nvSpPr>
        <p:spPr bwMode="auto">
          <a:xfrm flipV="1">
            <a:off x="9840913" y="1773238"/>
            <a:ext cx="0" cy="6477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0" name="Text Box 66"/>
          <p:cNvSpPr txBox="1">
            <a:spLocks noChangeArrowheads="1"/>
          </p:cNvSpPr>
          <p:nvPr/>
        </p:nvSpPr>
        <p:spPr bwMode="auto">
          <a:xfrm>
            <a:off x="9553575" y="1773238"/>
            <a:ext cx="3064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b</a:t>
            </a:r>
          </a:p>
        </p:txBody>
      </p:sp>
      <p:graphicFrame>
        <p:nvGraphicFramePr>
          <p:cNvPr id="6211" name="Object 67"/>
          <p:cNvGraphicFramePr>
            <a:graphicFrameLocks noChangeAspect="1"/>
          </p:cNvGraphicFramePr>
          <p:nvPr/>
        </p:nvGraphicFramePr>
        <p:xfrm>
          <a:off x="9840914" y="1844675"/>
          <a:ext cx="447675" cy="503238"/>
        </p:xfrm>
        <a:graphic>
          <a:graphicData uri="http://schemas.openxmlformats.org/presentationml/2006/ole">
            <mc:AlternateContent xmlns:mc="http://schemas.openxmlformats.org/markup-compatibility/2006">
              <mc:Choice xmlns:v="urn:schemas-microsoft-com:vml" Requires="v">
                <p:oleObj spid="_x0000_s161797" name="Equation" r:id="rId10" imgW="203040" imgH="228600" progId="Equation.DSMT4">
                  <p:embed/>
                </p:oleObj>
              </mc:Choice>
              <mc:Fallback>
                <p:oleObj name="Equation" r:id="rId10" imgW="20304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40914" y="1844675"/>
                        <a:ext cx="4476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12" name="Text Box 68"/>
          <p:cNvSpPr txBox="1">
            <a:spLocks noChangeArrowheads="1"/>
          </p:cNvSpPr>
          <p:nvPr/>
        </p:nvSpPr>
        <p:spPr bwMode="auto">
          <a:xfrm>
            <a:off x="10179050" y="98107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匝</a:t>
            </a:r>
          </a:p>
        </p:txBody>
      </p:sp>
      <p:sp>
        <p:nvSpPr>
          <p:cNvPr id="6213" name="Text Box 69"/>
          <p:cNvSpPr txBox="1">
            <a:spLocks noChangeArrowheads="1"/>
          </p:cNvSpPr>
          <p:nvPr/>
        </p:nvSpPr>
        <p:spPr bwMode="auto">
          <a:xfrm>
            <a:off x="10179050" y="184467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匝</a:t>
            </a:r>
          </a:p>
        </p:txBody>
      </p:sp>
      <p:graphicFrame>
        <p:nvGraphicFramePr>
          <p:cNvPr id="6214" name="Object 70"/>
          <p:cNvGraphicFramePr>
            <a:graphicFrameLocks noChangeAspect="1"/>
          </p:cNvGraphicFramePr>
          <p:nvPr/>
        </p:nvGraphicFramePr>
        <p:xfrm>
          <a:off x="9826625" y="1052514"/>
          <a:ext cx="476250" cy="503237"/>
        </p:xfrm>
        <a:graphic>
          <a:graphicData uri="http://schemas.openxmlformats.org/presentationml/2006/ole">
            <mc:AlternateContent xmlns:mc="http://schemas.openxmlformats.org/markup-compatibility/2006">
              <mc:Choice xmlns:v="urn:schemas-microsoft-com:vml" Requires="v">
                <p:oleObj spid="_x0000_s161798" name="Equation" r:id="rId12" imgW="215640" imgH="228600" progId="Equation.DSMT4">
                  <p:embed/>
                </p:oleObj>
              </mc:Choice>
              <mc:Fallback>
                <p:oleObj name="Equation" r:id="rId12" imgW="21564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26625" y="1052514"/>
                        <a:ext cx="4762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15" name="Line 71"/>
          <p:cNvSpPr>
            <a:spLocks noChangeShapeType="1"/>
          </p:cNvSpPr>
          <p:nvPr/>
        </p:nvSpPr>
        <p:spPr bwMode="auto">
          <a:xfrm>
            <a:off x="7319964" y="1196975"/>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6" name="Line 72"/>
          <p:cNvSpPr>
            <a:spLocks noChangeShapeType="1"/>
          </p:cNvSpPr>
          <p:nvPr/>
        </p:nvSpPr>
        <p:spPr bwMode="auto">
          <a:xfrm flipV="1">
            <a:off x="7319964" y="3068638"/>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7" name="Line 73"/>
          <p:cNvSpPr>
            <a:spLocks noChangeShapeType="1"/>
          </p:cNvSpPr>
          <p:nvPr/>
        </p:nvSpPr>
        <p:spPr bwMode="auto">
          <a:xfrm>
            <a:off x="7391400" y="1196975"/>
            <a:ext cx="0" cy="1727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8" name="Line 74"/>
          <p:cNvSpPr>
            <a:spLocks noChangeShapeType="1"/>
          </p:cNvSpPr>
          <p:nvPr/>
        </p:nvSpPr>
        <p:spPr bwMode="auto">
          <a:xfrm>
            <a:off x="7391400" y="2924176"/>
            <a:ext cx="0"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19" name="Object 75"/>
          <p:cNvGraphicFramePr>
            <a:graphicFrameLocks noChangeAspect="1"/>
          </p:cNvGraphicFramePr>
          <p:nvPr/>
        </p:nvGraphicFramePr>
        <p:xfrm>
          <a:off x="7464425" y="1196975"/>
          <a:ext cx="431800" cy="431800"/>
        </p:xfrm>
        <a:graphic>
          <a:graphicData uri="http://schemas.openxmlformats.org/presentationml/2006/ole">
            <mc:AlternateContent xmlns:mc="http://schemas.openxmlformats.org/markup-compatibility/2006">
              <mc:Choice xmlns:v="urn:schemas-microsoft-com:vml" Requires="v">
                <p:oleObj spid="_x0000_s161799" name="Equation" r:id="rId14" imgW="228600" imgH="228600" progId="Equation.DSMT4">
                  <p:embed/>
                </p:oleObj>
              </mc:Choice>
              <mc:Fallback>
                <p:oleObj name="Equation" r:id="rId14" imgW="2286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64425" y="119697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20" name="Line 76"/>
          <p:cNvSpPr>
            <a:spLocks noChangeShapeType="1"/>
          </p:cNvSpPr>
          <p:nvPr/>
        </p:nvSpPr>
        <p:spPr bwMode="auto">
          <a:xfrm>
            <a:off x="8616950" y="404813"/>
            <a:ext cx="0" cy="3600450"/>
          </a:xfrm>
          <a:prstGeom prst="line">
            <a:avLst/>
          </a:prstGeom>
          <a:noFill/>
          <a:ln w="19050">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1" name="Line 77"/>
          <p:cNvSpPr>
            <a:spLocks noChangeShapeType="1"/>
          </p:cNvSpPr>
          <p:nvPr/>
        </p:nvSpPr>
        <p:spPr bwMode="auto">
          <a:xfrm>
            <a:off x="8401050" y="3357564"/>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2" name="Line 78"/>
          <p:cNvSpPr>
            <a:spLocks noChangeShapeType="1"/>
          </p:cNvSpPr>
          <p:nvPr/>
        </p:nvSpPr>
        <p:spPr bwMode="auto">
          <a:xfrm>
            <a:off x="7967663" y="3284539"/>
            <a:ext cx="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3" name="Line 79"/>
          <p:cNvSpPr>
            <a:spLocks noChangeShapeType="1"/>
          </p:cNvSpPr>
          <p:nvPr/>
        </p:nvSpPr>
        <p:spPr bwMode="auto">
          <a:xfrm>
            <a:off x="8401050" y="3573463"/>
            <a:ext cx="2159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24" name="Object 80"/>
          <p:cNvGraphicFramePr>
            <a:graphicFrameLocks noChangeAspect="1"/>
          </p:cNvGraphicFramePr>
          <p:nvPr/>
        </p:nvGraphicFramePr>
        <p:xfrm>
          <a:off x="7990114" y="3676877"/>
          <a:ext cx="350838" cy="577850"/>
        </p:xfrm>
        <a:graphic>
          <a:graphicData uri="http://schemas.openxmlformats.org/presentationml/2006/ole">
            <mc:AlternateContent xmlns:mc="http://schemas.openxmlformats.org/markup-compatibility/2006">
              <mc:Choice xmlns:v="urn:schemas-microsoft-com:vml" Requires="v">
                <p:oleObj spid="_x0000_s161800" name="Equation" r:id="rId16" imgW="139680" imgH="228600" progId="Equation.DSMT4">
                  <p:embed/>
                </p:oleObj>
              </mc:Choice>
              <mc:Fallback>
                <p:oleObj name="Equation" r:id="rId16" imgW="1396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90114" y="3676877"/>
                        <a:ext cx="350838"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25" name="Line 81"/>
          <p:cNvSpPr>
            <a:spLocks noChangeShapeType="1"/>
          </p:cNvSpPr>
          <p:nvPr/>
        </p:nvSpPr>
        <p:spPr bwMode="auto">
          <a:xfrm>
            <a:off x="7967664" y="3860800"/>
            <a:ext cx="6492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8" name="Line 84"/>
          <p:cNvSpPr>
            <a:spLocks noChangeShapeType="1"/>
          </p:cNvSpPr>
          <p:nvPr/>
        </p:nvSpPr>
        <p:spPr bwMode="auto">
          <a:xfrm flipH="1">
            <a:off x="7248526" y="2492375"/>
            <a:ext cx="15843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9" name="Line 85"/>
          <p:cNvSpPr>
            <a:spLocks noChangeShapeType="1"/>
          </p:cNvSpPr>
          <p:nvPr/>
        </p:nvSpPr>
        <p:spPr bwMode="auto">
          <a:xfrm>
            <a:off x="7464425" y="2565400"/>
            <a:ext cx="0" cy="5032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30" name="Object 86"/>
          <p:cNvGraphicFramePr>
            <a:graphicFrameLocks noChangeAspect="1"/>
          </p:cNvGraphicFramePr>
          <p:nvPr/>
        </p:nvGraphicFramePr>
        <p:xfrm>
          <a:off x="7391401" y="2636838"/>
          <a:ext cx="481013" cy="457200"/>
        </p:xfrm>
        <a:graphic>
          <a:graphicData uri="http://schemas.openxmlformats.org/presentationml/2006/ole">
            <mc:AlternateContent xmlns:mc="http://schemas.openxmlformats.org/markup-compatibility/2006">
              <mc:Choice xmlns:v="urn:schemas-microsoft-com:vml" Requires="v">
                <p:oleObj spid="_x0000_s161801" name="Equation" r:id="rId18" imgW="241200" imgH="228600" progId="Equation.DSMT4">
                  <p:embed/>
                </p:oleObj>
              </mc:Choice>
              <mc:Fallback>
                <p:oleObj name="Equation" r:id="rId18" imgW="24120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91401" y="2636838"/>
                        <a:ext cx="481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1" name="Object 87"/>
          <p:cNvGraphicFramePr>
            <a:graphicFrameLocks noChangeAspect="1"/>
          </p:cNvGraphicFramePr>
          <p:nvPr/>
        </p:nvGraphicFramePr>
        <p:xfrm>
          <a:off x="7391400" y="1844676"/>
          <a:ext cx="336550" cy="398463"/>
        </p:xfrm>
        <a:graphic>
          <a:graphicData uri="http://schemas.openxmlformats.org/presentationml/2006/ole">
            <mc:AlternateContent xmlns:mc="http://schemas.openxmlformats.org/markup-compatibility/2006">
              <mc:Choice xmlns:v="urn:schemas-microsoft-com:vml" Requires="v">
                <p:oleObj spid="_x0000_s161802" name="Equation" r:id="rId20" imgW="139680" imgH="164880" progId="Equation.DSMT4">
                  <p:embed/>
                </p:oleObj>
              </mc:Choice>
              <mc:Fallback>
                <p:oleObj name="Equation" r:id="rId20" imgW="139680" imgH="16488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91400" y="1844676"/>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32" name="Line 88"/>
          <p:cNvSpPr>
            <a:spLocks noChangeShapeType="1"/>
          </p:cNvSpPr>
          <p:nvPr/>
        </p:nvSpPr>
        <p:spPr bwMode="auto">
          <a:xfrm>
            <a:off x="7464425" y="1196975"/>
            <a:ext cx="0"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33" name="Line 89"/>
          <p:cNvSpPr>
            <a:spLocks noChangeShapeType="1"/>
          </p:cNvSpPr>
          <p:nvPr/>
        </p:nvSpPr>
        <p:spPr bwMode="auto">
          <a:xfrm>
            <a:off x="7464426" y="1700213"/>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34" name="Object 90"/>
          <p:cNvGraphicFramePr>
            <a:graphicFrameLocks noChangeAspect="1"/>
          </p:cNvGraphicFramePr>
          <p:nvPr/>
        </p:nvGraphicFramePr>
        <p:xfrm>
          <a:off x="4727576" y="1916113"/>
          <a:ext cx="468313" cy="360362"/>
        </p:xfrm>
        <a:graphic>
          <a:graphicData uri="http://schemas.openxmlformats.org/presentationml/2006/ole">
            <mc:AlternateContent xmlns:mc="http://schemas.openxmlformats.org/markup-compatibility/2006">
              <mc:Choice xmlns:v="urn:schemas-microsoft-com:vml" Requires="v">
                <p:oleObj spid="_x0000_s161803" name="Equation" r:id="rId22" imgW="164880" imgH="126720" progId="Equation.DSMT4">
                  <p:embed/>
                </p:oleObj>
              </mc:Choice>
              <mc:Fallback>
                <p:oleObj name="Equation" r:id="rId22" imgW="164880" imgH="1267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7576" y="1916113"/>
                        <a:ext cx="4683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5" name="Object 91"/>
          <p:cNvGraphicFramePr>
            <a:graphicFrameLocks noChangeAspect="1"/>
          </p:cNvGraphicFramePr>
          <p:nvPr/>
        </p:nvGraphicFramePr>
        <p:xfrm>
          <a:off x="4656138" y="2205039"/>
          <a:ext cx="476250" cy="503237"/>
        </p:xfrm>
        <a:graphic>
          <a:graphicData uri="http://schemas.openxmlformats.org/presentationml/2006/ole">
            <mc:AlternateContent xmlns:mc="http://schemas.openxmlformats.org/markup-compatibility/2006">
              <mc:Choice xmlns:v="urn:schemas-microsoft-com:vml" Requires="v">
                <p:oleObj spid="_x0000_s161804" name="Equation" r:id="rId23" imgW="215640" imgH="228600" progId="Equation.DSMT4">
                  <p:embed/>
                </p:oleObj>
              </mc:Choice>
              <mc:Fallback>
                <p:oleObj name="Equation" r:id="rId23" imgW="21564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56138" y="2205039"/>
                        <a:ext cx="4762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6" name="Object 92"/>
          <p:cNvGraphicFramePr>
            <a:graphicFrameLocks noChangeAspect="1"/>
          </p:cNvGraphicFramePr>
          <p:nvPr/>
        </p:nvGraphicFramePr>
        <p:xfrm>
          <a:off x="4727576" y="1412875"/>
          <a:ext cx="447675" cy="503238"/>
        </p:xfrm>
        <a:graphic>
          <a:graphicData uri="http://schemas.openxmlformats.org/presentationml/2006/ole">
            <mc:AlternateContent xmlns:mc="http://schemas.openxmlformats.org/markup-compatibility/2006">
              <mc:Choice xmlns:v="urn:schemas-microsoft-com:vml" Requires="v">
                <p:oleObj spid="_x0000_s161805" name="Equation" r:id="rId24" imgW="203040" imgH="228600" progId="Equation.DSMT4">
                  <p:embed/>
                </p:oleObj>
              </mc:Choice>
              <mc:Fallback>
                <p:oleObj name="Equation" r:id="rId24" imgW="20304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7576" y="1412875"/>
                        <a:ext cx="4476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37" name="Text Box 93"/>
          <p:cNvSpPr txBox="1">
            <a:spLocks noChangeArrowheads="1"/>
          </p:cNvSpPr>
          <p:nvPr/>
        </p:nvSpPr>
        <p:spPr bwMode="auto">
          <a:xfrm>
            <a:off x="4757631" y="1053450"/>
            <a:ext cx="349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t>b</a:t>
            </a:r>
          </a:p>
        </p:txBody>
      </p:sp>
      <p:graphicFrame>
        <p:nvGraphicFramePr>
          <p:cNvPr id="6238" name="Object 94"/>
          <p:cNvGraphicFramePr>
            <a:graphicFrameLocks noChangeAspect="1"/>
          </p:cNvGraphicFramePr>
          <p:nvPr/>
        </p:nvGraphicFramePr>
        <p:xfrm>
          <a:off x="4727575" y="2565401"/>
          <a:ext cx="336550" cy="398463"/>
        </p:xfrm>
        <a:graphic>
          <a:graphicData uri="http://schemas.openxmlformats.org/presentationml/2006/ole">
            <mc:AlternateContent xmlns:mc="http://schemas.openxmlformats.org/markup-compatibility/2006">
              <mc:Choice xmlns:v="urn:schemas-microsoft-com:vml" Requires="v">
                <p:oleObj spid="_x0000_s161806" name="Equation" r:id="rId25" imgW="139680" imgH="164880" progId="Equation.DSMT4">
                  <p:embed/>
                </p:oleObj>
              </mc:Choice>
              <mc:Fallback>
                <p:oleObj name="Equation" r:id="rId25" imgW="139680" imgH="16488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27575" y="2565401"/>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0" name="Object 96"/>
          <p:cNvGraphicFramePr>
            <a:graphicFrameLocks noChangeAspect="1"/>
          </p:cNvGraphicFramePr>
          <p:nvPr>
            <p:extLst>
              <p:ext uri="{D42A27DB-BD31-4B8C-83A1-F6EECF244321}">
                <p14:modId xmlns:p14="http://schemas.microsoft.com/office/powerpoint/2010/main" val="2832544666"/>
              </p:ext>
            </p:extLst>
          </p:nvPr>
        </p:nvGraphicFramePr>
        <p:xfrm>
          <a:off x="4741254" y="2789047"/>
          <a:ext cx="313249" cy="515939"/>
        </p:xfrm>
        <a:graphic>
          <a:graphicData uri="http://schemas.openxmlformats.org/presentationml/2006/ole">
            <mc:AlternateContent xmlns:mc="http://schemas.openxmlformats.org/markup-compatibility/2006">
              <mc:Choice xmlns:v="urn:schemas-microsoft-com:vml" Requires="v">
                <p:oleObj spid="_x0000_s161807" name="Equation" r:id="rId26" imgW="139680" imgH="228600" progId="Equation.DSMT4">
                  <p:embed/>
                </p:oleObj>
              </mc:Choice>
              <mc:Fallback>
                <p:oleObj name="Equation" r:id="rId26" imgW="1396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41254" y="2789047"/>
                        <a:ext cx="313249" cy="515939"/>
                      </a:xfrm>
                      <a:prstGeom prst="rect">
                        <a:avLst/>
                      </a:prstGeom>
                      <a:noFill/>
                      <a:ln>
                        <a:noFill/>
                      </a:ln>
                      <a:effectLst/>
                    </p:spPr>
                  </p:pic>
                </p:oleObj>
              </mc:Fallback>
            </mc:AlternateContent>
          </a:graphicData>
        </a:graphic>
      </p:graphicFrame>
      <p:graphicFrame>
        <p:nvGraphicFramePr>
          <p:cNvPr id="6241" name="Object 97"/>
          <p:cNvGraphicFramePr>
            <a:graphicFrameLocks noChangeAspect="1"/>
          </p:cNvGraphicFramePr>
          <p:nvPr>
            <p:extLst>
              <p:ext uri="{D42A27DB-BD31-4B8C-83A1-F6EECF244321}">
                <p14:modId xmlns:p14="http://schemas.microsoft.com/office/powerpoint/2010/main" val="437346201"/>
              </p:ext>
            </p:extLst>
          </p:nvPr>
        </p:nvGraphicFramePr>
        <p:xfrm>
          <a:off x="4740316" y="3195447"/>
          <a:ext cx="431800" cy="431800"/>
        </p:xfrm>
        <a:graphic>
          <a:graphicData uri="http://schemas.openxmlformats.org/presentationml/2006/ole">
            <mc:AlternateContent xmlns:mc="http://schemas.openxmlformats.org/markup-compatibility/2006">
              <mc:Choice xmlns:v="urn:schemas-microsoft-com:vml" Requires="v">
                <p:oleObj spid="_x0000_s161808" name="Equation" r:id="rId27" imgW="228600" imgH="228600" progId="Equation.DSMT4">
                  <p:embed/>
                </p:oleObj>
              </mc:Choice>
              <mc:Fallback>
                <p:oleObj name="Equation" r:id="rId27" imgW="22860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40316" y="3195447"/>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2" name="Object 98"/>
          <p:cNvGraphicFramePr>
            <a:graphicFrameLocks noChangeAspect="1"/>
          </p:cNvGraphicFramePr>
          <p:nvPr>
            <p:extLst>
              <p:ext uri="{D42A27DB-BD31-4B8C-83A1-F6EECF244321}">
                <p14:modId xmlns:p14="http://schemas.microsoft.com/office/powerpoint/2010/main" val="3367688270"/>
              </p:ext>
            </p:extLst>
          </p:nvPr>
        </p:nvGraphicFramePr>
        <p:xfrm>
          <a:off x="4687537" y="3495484"/>
          <a:ext cx="481012" cy="457200"/>
        </p:xfrm>
        <a:graphic>
          <a:graphicData uri="http://schemas.openxmlformats.org/presentationml/2006/ole">
            <mc:AlternateContent xmlns:mc="http://schemas.openxmlformats.org/markup-compatibility/2006">
              <mc:Choice xmlns:v="urn:schemas-microsoft-com:vml" Requires="v">
                <p:oleObj spid="_x0000_s161809" name="Equation" r:id="rId29" imgW="241200" imgH="228600" progId="Equation.DSMT4">
                  <p:embed/>
                </p:oleObj>
              </mc:Choice>
              <mc:Fallback>
                <p:oleObj name="Equation" r:id="rId29" imgW="241200" imgH="2286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87537" y="3495484"/>
                        <a:ext cx="4810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 name="Rectangle 103" descr="球体"/>
          <p:cNvSpPr>
            <a:spLocks noChangeArrowheads="1"/>
          </p:cNvSpPr>
          <p:nvPr/>
        </p:nvSpPr>
        <p:spPr bwMode="auto">
          <a:xfrm rot="16200000">
            <a:off x="4259263" y="4329113"/>
            <a:ext cx="647700" cy="1295400"/>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6248" name="Rectangle 104" descr="球体"/>
          <p:cNvSpPr>
            <a:spLocks noChangeArrowheads="1"/>
          </p:cNvSpPr>
          <p:nvPr/>
        </p:nvSpPr>
        <p:spPr bwMode="auto">
          <a:xfrm rot="16200000">
            <a:off x="5736432" y="4148932"/>
            <a:ext cx="647700" cy="16557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 name="Rectangle 105" descr="球体"/>
          <p:cNvSpPr>
            <a:spLocks noChangeArrowheads="1"/>
          </p:cNvSpPr>
          <p:nvPr/>
        </p:nvSpPr>
        <p:spPr bwMode="auto">
          <a:xfrm rot="16200000">
            <a:off x="2783682" y="4148932"/>
            <a:ext cx="647700" cy="16557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 name="Oval 106"/>
          <p:cNvSpPr>
            <a:spLocks noChangeArrowheads="1"/>
          </p:cNvSpPr>
          <p:nvPr/>
        </p:nvSpPr>
        <p:spPr bwMode="auto">
          <a:xfrm>
            <a:off x="7248525" y="4652964"/>
            <a:ext cx="2160588" cy="22050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1" name="Rectangle 107"/>
          <p:cNvSpPr>
            <a:spLocks noChangeArrowheads="1"/>
          </p:cNvSpPr>
          <p:nvPr/>
        </p:nvSpPr>
        <p:spPr bwMode="auto">
          <a:xfrm>
            <a:off x="2711451" y="5445126"/>
            <a:ext cx="3457575"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2" name="Line 108"/>
          <p:cNvSpPr>
            <a:spLocks noChangeShapeType="1"/>
          </p:cNvSpPr>
          <p:nvPr/>
        </p:nvSpPr>
        <p:spPr bwMode="auto">
          <a:xfrm>
            <a:off x="1524001" y="5734050"/>
            <a:ext cx="8532813" cy="0"/>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 name="Line 109"/>
          <p:cNvSpPr>
            <a:spLocks noChangeShapeType="1"/>
          </p:cNvSpPr>
          <p:nvPr/>
        </p:nvSpPr>
        <p:spPr bwMode="auto">
          <a:xfrm>
            <a:off x="2279650" y="4365626"/>
            <a:ext cx="0" cy="2492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7" name="Line 113"/>
          <p:cNvSpPr>
            <a:spLocks noChangeShapeType="1"/>
          </p:cNvSpPr>
          <p:nvPr/>
        </p:nvSpPr>
        <p:spPr bwMode="auto">
          <a:xfrm>
            <a:off x="2279651" y="4508500"/>
            <a:ext cx="453707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8" name="Line 114"/>
          <p:cNvSpPr>
            <a:spLocks noChangeShapeType="1"/>
          </p:cNvSpPr>
          <p:nvPr/>
        </p:nvSpPr>
        <p:spPr bwMode="auto">
          <a:xfrm>
            <a:off x="6888163" y="4437064"/>
            <a:ext cx="0" cy="2420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60" name="Object 116"/>
          <p:cNvGraphicFramePr>
            <a:graphicFrameLocks noChangeAspect="1"/>
          </p:cNvGraphicFramePr>
          <p:nvPr/>
        </p:nvGraphicFramePr>
        <p:xfrm>
          <a:off x="4511675" y="4149725"/>
          <a:ext cx="431800" cy="431800"/>
        </p:xfrm>
        <a:graphic>
          <a:graphicData uri="http://schemas.openxmlformats.org/presentationml/2006/ole">
            <mc:AlternateContent xmlns:mc="http://schemas.openxmlformats.org/markup-compatibility/2006">
              <mc:Choice xmlns:v="urn:schemas-microsoft-com:vml" Requires="v">
                <p:oleObj spid="_x0000_s161810" name="Equation" r:id="rId31" imgW="228600" imgH="228600" progId="Equation.DSMT4">
                  <p:embed/>
                </p:oleObj>
              </mc:Choice>
              <mc:Fallback>
                <p:oleObj name="Equation" r:id="rId31" imgW="228600" imgH="22860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11675" y="41497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61" name="Line 117"/>
          <p:cNvSpPr>
            <a:spLocks noChangeShapeType="1"/>
          </p:cNvSpPr>
          <p:nvPr/>
        </p:nvSpPr>
        <p:spPr bwMode="auto">
          <a:xfrm flipH="1">
            <a:off x="2711450" y="4149725"/>
            <a:ext cx="0" cy="2159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2" name="Line 118"/>
          <p:cNvSpPr>
            <a:spLocks noChangeShapeType="1"/>
          </p:cNvSpPr>
          <p:nvPr/>
        </p:nvSpPr>
        <p:spPr bwMode="auto">
          <a:xfrm>
            <a:off x="3935413" y="4149726"/>
            <a:ext cx="0" cy="1871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3" name="Line 119"/>
          <p:cNvSpPr>
            <a:spLocks noChangeShapeType="1"/>
          </p:cNvSpPr>
          <p:nvPr/>
        </p:nvSpPr>
        <p:spPr bwMode="auto">
          <a:xfrm>
            <a:off x="2711451" y="4437063"/>
            <a:ext cx="12239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65" name="Object 121"/>
          <p:cNvGraphicFramePr>
            <a:graphicFrameLocks noChangeAspect="1"/>
          </p:cNvGraphicFramePr>
          <p:nvPr/>
        </p:nvGraphicFramePr>
        <p:xfrm>
          <a:off x="4583113" y="5516563"/>
          <a:ext cx="431800" cy="431800"/>
        </p:xfrm>
        <a:graphic>
          <a:graphicData uri="http://schemas.openxmlformats.org/presentationml/2006/ole">
            <mc:AlternateContent xmlns:mc="http://schemas.openxmlformats.org/markup-compatibility/2006">
              <mc:Choice xmlns:v="urn:schemas-microsoft-com:vml" Requires="v">
                <p:oleObj spid="_x0000_s161811" name="Equation" r:id="rId33" imgW="228600" imgH="228600" progId="Equation.DSMT4">
                  <p:embed/>
                </p:oleObj>
              </mc:Choice>
              <mc:Fallback>
                <p:oleObj name="Equation" r:id="rId33" imgW="228600" imgH="22860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83113" y="5516563"/>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66" name="Object 122"/>
          <p:cNvGraphicFramePr>
            <a:graphicFrameLocks noChangeAspect="1"/>
          </p:cNvGraphicFramePr>
          <p:nvPr/>
        </p:nvGraphicFramePr>
        <p:xfrm>
          <a:off x="3000376" y="4005263"/>
          <a:ext cx="442913" cy="419100"/>
        </p:xfrm>
        <a:graphic>
          <a:graphicData uri="http://schemas.openxmlformats.org/presentationml/2006/ole">
            <mc:AlternateContent xmlns:mc="http://schemas.openxmlformats.org/markup-compatibility/2006">
              <mc:Choice xmlns:v="urn:schemas-microsoft-com:vml" Requires="v">
                <p:oleObj spid="_x0000_s161812" name="Equation" r:id="rId35" imgW="241200" imgH="228600" progId="Equation.DSMT4">
                  <p:embed/>
                </p:oleObj>
              </mc:Choice>
              <mc:Fallback>
                <p:oleObj name="Equation" r:id="rId35" imgW="241200" imgH="22860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000376" y="4005263"/>
                        <a:ext cx="4429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67" name="Object 123"/>
          <p:cNvGraphicFramePr>
            <a:graphicFrameLocks noChangeAspect="1"/>
          </p:cNvGraphicFramePr>
          <p:nvPr/>
        </p:nvGraphicFramePr>
        <p:xfrm>
          <a:off x="5448301" y="4005263"/>
          <a:ext cx="479425" cy="431800"/>
        </p:xfrm>
        <a:graphic>
          <a:graphicData uri="http://schemas.openxmlformats.org/presentationml/2006/ole">
            <mc:AlternateContent xmlns:mc="http://schemas.openxmlformats.org/markup-compatibility/2006">
              <mc:Choice xmlns:v="urn:schemas-microsoft-com:vml" Requires="v">
                <p:oleObj spid="_x0000_s161813" name="Equation" r:id="rId37" imgW="253800" imgH="228600" progId="Equation.DSMT4">
                  <p:embed/>
                </p:oleObj>
              </mc:Choice>
              <mc:Fallback>
                <p:oleObj name="Equation" r:id="rId37" imgW="253800" imgH="228600"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448301" y="4005263"/>
                        <a:ext cx="479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68" name="Line 124"/>
          <p:cNvSpPr>
            <a:spLocks noChangeShapeType="1"/>
          </p:cNvSpPr>
          <p:nvPr/>
        </p:nvSpPr>
        <p:spPr bwMode="auto">
          <a:xfrm>
            <a:off x="5232400" y="4292600"/>
            <a:ext cx="0"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9" name="Line 125"/>
          <p:cNvSpPr>
            <a:spLocks noChangeShapeType="1"/>
          </p:cNvSpPr>
          <p:nvPr/>
        </p:nvSpPr>
        <p:spPr bwMode="auto">
          <a:xfrm>
            <a:off x="6167438" y="4149726"/>
            <a:ext cx="0" cy="2087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0" name="Line 126"/>
          <p:cNvSpPr>
            <a:spLocks noChangeShapeType="1"/>
          </p:cNvSpPr>
          <p:nvPr/>
        </p:nvSpPr>
        <p:spPr bwMode="auto">
          <a:xfrm>
            <a:off x="5232400" y="4437063"/>
            <a:ext cx="9350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1" name="Line 127"/>
          <p:cNvSpPr>
            <a:spLocks noChangeShapeType="1"/>
          </p:cNvSpPr>
          <p:nvPr/>
        </p:nvSpPr>
        <p:spPr bwMode="auto">
          <a:xfrm flipV="1">
            <a:off x="5232401" y="6191024"/>
            <a:ext cx="9366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2" name="Line 128"/>
          <p:cNvSpPr>
            <a:spLocks noChangeShapeType="1"/>
          </p:cNvSpPr>
          <p:nvPr/>
        </p:nvSpPr>
        <p:spPr bwMode="auto">
          <a:xfrm>
            <a:off x="7032626" y="4652963"/>
            <a:ext cx="309562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3" name="Oval 129"/>
          <p:cNvSpPr>
            <a:spLocks noChangeArrowheads="1"/>
          </p:cNvSpPr>
          <p:nvPr/>
        </p:nvSpPr>
        <p:spPr bwMode="auto">
          <a:xfrm>
            <a:off x="7896225" y="5300664"/>
            <a:ext cx="865188" cy="86518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4" name="Line 130"/>
          <p:cNvSpPr>
            <a:spLocks noChangeShapeType="1"/>
          </p:cNvSpPr>
          <p:nvPr/>
        </p:nvSpPr>
        <p:spPr bwMode="auto">
          <a:xfrm>
            <a:off x="6888163" y="5300663"/>
            <a:ext cx="31686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6" name="Line 132"/>
          <p:cNvSpPr>
            <a:spLocks noChangeShapeType="1"/>
          </p:cNvSpPr>
          <p:nvPr/>
        </p:nvSpPr>
        <p:spPr bwMode="auto">
          <a:xfrm>
            <a:off x="8328025" y="4292600"/>
            <a:ext cx="0" cy="2565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7" name="Line 133"/>
          <p:cNvSpPr>
            <a:spLocks noChangeShapeType="1"/>
          </p:cNvSpPr>
          <p:nvPr/>
        </p:nvSpPr>
        <p:spPr bwMode="auto">
          <a:xfrm flipH="1" flipV="1">
            <a:off x="7248525" y="5661026"/>
            <a:ext cx="1079500" cy="730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80" name="Object 136"/>
          <p:cNvGraphicFramePr>
            <a:graphicFrameLocks noChangeAspect="1"/>
          </p:cNvGraphicFramePr>
          <p:nvPr/>
        </p:nvGraphicFramePr>
        <p:xfrm>
          <a:off x="7535864" y="5101545"/>
          <a:ext cx="395287" cy="647700"/>
        </p:xfrm>
        <a:graphic>
          <a:graphicData uri="http://schemas.openxmlformats.org/presentationml/2006/ole">
            <mc:AlternateContent xmlns:mc="http://schemas.openxmlformats.org/markup-compatibility/2006">
              <mc:Choice xmlns:v="urn:schemas-microsoft-com:vml" Requires="v">
                <p:oleObj spid="_x0000_s161814" name="Equation" r:id="rId39" imgW="139680" imgH="228600" progId="Equation.DSMT4">
                  <p:embed/>
                </p:oleObj>
              </mc:Choice>
              <mc:Fallback>
                <p:oleObj name="Equation" r:id="rId39" imgW="139680" imgH="228600"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535864" y="5101545"/>
                        <a:ext cx="3952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83" name="Line 139"/>
          <p:cNvSpPr>
            <a:spLocks noChangeShapeType="1"/>
          </p:cNvSpPr>
          <p:nvPr/>
        </p:nvSpPr>
        <p:spPr bwMode="auto">
          <a:xfrm flipH="1" flipV="1">
            <a:off x="8112125" y="5373688"/>
            <a:ext cx="215900"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85" name="Line 141"/>
          <p:cNvSpPr>
            <a:spLocks noChangeShapeType="1"/>
          </p:cNvSpPr>
          <p:nvPr/>
        </p:nvSpPr>
        <p:spPr bwMode="auto">
          <a:xfrm flipV="1">
            <a:off x="8328026" y="5157788"/>
            <a:ext cx="576263" cy="5762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86" name="Line 142"/>
          <p:cNvSpPr>
            <a:spLocks noChangeShapeType="1"/>
          </p:cNvSpPr>
          <p:nvPr/>
        </p:nvSpPr>
        <p:spPr bwMode="auto">
          <a:xfrm flipH="1">
            <a:off x="8975726" y="4724401"/>
            <a:ext cx="360363"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87" name="Object 143"/>
          <p:cNvGraphicFramePr>
            <a:graphicFrameLocks noChangeAspect="1"/>
          </p:cNvGraphicFramePr>
          <p:nvPr/>
        </p:nvGraphicFramePr>
        <p:xfrm>
          <a:off x="9191625" y="4724401"/>
          <a:ext cx="503238" cy="504825"/>
        </p:xfrm>
        <a:graphic>
          <a:graphicData uri="http://schemas.openxmlformats.org/presentationml/2006/ole">
            <mc:AlternateContent xmlns:mc="http://schemas.openxmlformats.org/markup-compatibility/2006">
              <mc:Choice xmlns:v="urn:schemas-microsoft-com:vml" Requires="v">
                <p:oleObj spid="_x0000_s161815" name="Equation" r:id="rId41" imgW="177480" imgH="177480" progId="Equation.DSMT4">
                  <p:embed/>
                </p:oleObj>
              </mc:Choice>
              <mc:Fallback>
                <p:oleObj name="Equation" r:id="rId41" imgW="177480" imgH="177480"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191625" y="4724401"/>
                        <a:ext cx="5032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88" name="Oval 144"/>
          <p:cNvSpPr>
            <a:spLocks noChangeArrowheads="1"/>
          </p:cNvSpPr>
          <p:nvPr/>
        </p:nvSpPr>
        <p:spPr bwMode="auto">
          <a:xfrm>
            <a:off x="7391400" y="4797426"/>
            <a:ext cx="1873250" cy="1871663"/>
          </a:xfrm>
          <a:prstGeom prst="ellipse">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9" name="Oval 145"/>
          <p:cNvSpPr>
            <a:spLocks noChangeArrowheads="1"/>
          </p:cNvSpPr>
          <p:nvPr/>
        </p:nvSpPr>
        <p:spPr bwMode="auto">
          <a:xfrm>
            <a:off x="7535864" y="4941889"/>
            <a:ext cx="1584325" cy="1582737"/>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90" name="Text Box 146"/>
          <p:cNvSpPr txBox="1">
            <a:spLocks noChangeArrowheads="1"/>
          </p:cNvSpPr>
          <p:nvPr/>
        </p:nvSpPr>
        <p:spPr bwMode="auto">
          <a:xfrm>
            <a:off x="3719514" y="6400800"/>
            <a:ext cx="12859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磁阻 </a:t>
            </a:r>
            <a:r>
              <a:rPr lang="en-US" altLang="zh-CN">
                <a:solidFill>
                  <a:srgbClr val="0000CC"/>
                </a:solidFill>
              </a:rPr>
              <a:t>R</a:t>
            </a:r>
            <a:r>
              <a:rPr lang="zh-CN" altLang="en-US">
                <a:solidFill>
                  <a:srgbClr val="0000CC"/>
                </a:solidFill>
              </a:rPr>
              <a:t>分布</a:t>
            </a:r>
          </a:p>
        </p:txBody>
      </p:sp>
      <p:sp>
        <p:nvSpPr>
          <p:cNvPr id="6291" name="Text Box 147"/>
          <p:cNvSpPr txBox="1">
            <a:spLocks noChangeArrowheads="1"/>
          </p:cNvSpPr>
          <p:nvPr/>
        </p:nvSpPr>
        <p:spPr bwMode="auto">
          <a:xfrm>
            <a:off x="4151314" y="47974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a:t>
            </a:r>
          </a:p>
        </p:txBody>
      </p:sp>
      <p:sp>
        <p:nvSpPr>
          <p:cNvPr id="6293" name="Text Box 149"/>
          <p:cNvSpPr txBox="1">
            <a:spLocks noChangeArrowheads="1"/>
          </p:cNvSpPr>
          <p:nvPr/>
        </p:nvSpPr>
        <p:spPr bwMode="auto">
          <a:xfrm>
            <a:off x="3863976" y="54451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a:t>
            </a:r>
          </a:p>
        </p:txBody>
      </p:sp>
      <p:sp>
        <p:nvSpPr>
          <p:cNvPr id="6294" name="Text Box 150"/>
          <p:cNvSpPr txBox="1">
            <a:spLocks noChangeArrowheads="1"/>
          </p:cNvSpPr>
          <p:nvPr/>
        </p:nvSpPr>
        <p:spPr bwMode="auto">
          <a:xfrm>
            <a:off x="2495550" y="6156326"/>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次级</a:t>
            </a:r>
            <a:r>
              <a:rPr lang="en-US" altLang="zh-CN" sz="2000" dirty="0"/>
              <a:t>1</a:t>
            </a:r>
          </a:p>
          <a:p>
            <a:r>
              <a:rPr lang="zh-CN" altLang="en-US" sz="2000" dirty="0"/>
              <a:t>含衔铁</a:t>
            </a:r>
          </a:p>
        </p:txBody>
      </p:sp>
      <p:sp>
        <p:nvSpPr>
          <p:cNvPr id="6295" name="Text Box 151"/>
          <p:cNvSpPr txBox="1">
            <a:spLocks noChangeArrowheads="1"/>
          </p:cNvSpPr>
          <p:nvPr/>
        </p:nvSpPr>
        <p:spPr bwMode="auto">
          <a:xfrm>
            <a:off x="5375275" y="6156326"/>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次级</a:t>
            </a:r>
            <a:r>
              <a:rPr lang="en-US" altLang="zh-CN" sz="2000"/>
              <a:t>2</a:t>
            </a:r>
          </a:p>
          <a:p>
            <a:r>
              <a:rPr lang="zh-CN" altLang="en-US" sz="2000"/>
              <a:t>含衔铁</a:t>
            </a:r>
          </a:p>
        </p:txBody>
      </p:sp>
      <p:graphicFrame>
        <p:nvGraphicFramePr>
          <p:cNvPr id="6296" name="Object 152"/>
          <p:cNvGraphicFramePr>
            <a:graphicFrameLocks noChangeAspect="1"/>
          </p:cNvGraphicFramePr>
          <p:nvPr/>
        </p:nvGraphicFramePr>
        <p:xfrm>
          <a:off x="3000375" y="5229225"/>
          <a:ext cx="431800" cy="431800"/>
        </p:xfrm>
        <a:graphic>
          <a:graphicData uri="http://schemas.openxmlformats.org/presentationml/2006/ole">
            <mc:AlternateContent xmlns:mc="http://schemas.openxmlformats.org/markup-compatibility/2006">
              <mc:Choice xmlns:v="urn:schemas-microsoft-com:vml" Requires="v">
                <p:oleObj spid="_x0000_s161816" name="Equation" r:id="rId43" imgW="228600" imgH="228600" progId="Equation.DSMT4">
                  <p:embed/>
                </p:oleObj>
              </mc:Choice>
              <mc:Fallback>
                <p:oleObj name="Equation" r:id="rId43" imgW="2286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00375" y="52292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7" name="Object 153"/>
          <p:cNvGraphicFramePr>
            <a:graphicFrameLocks noChangeAspect="1"/>
          </p:cNvGraphicFramePr>
          <p:nvPr/>
        </p:nvGraphicFramePr>
        <p:xfrm>
          <a:off x="5448301" y="5229225"/>
          <a:ext cx="481013" cy="457200"/>
        </p:xfrm>
        <a:graphic>
          <a:graphicData uri="http://schemas.openxmlformats.org/presentationml/2006/ole">
            <mc:AlternateContent xmlns:mc="http://schemas.openxmlformats.org/markup-compatibility/2006">
              <mc:Choice xmlns:v="urn:schemas-microsoft-com:vml" Requires="v">
                <p:oleObj spid="_x0000_s161817" name="Equation" r:id="rId44" imgW="241200" imgH="228600" progId="Equation.DSMT4">
                  <p:embed/>
                </p:oleObj>
              </mc:Choice>
              <mc:Fallback>
                <p:oleObj name="Equation" r:id="rId44" imgW="24120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48301" y="5229225"/>
                        <a:ext cx="481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9" name="Object 155"/>
          <p:cNvGraphicFramePr>
            <a:graphicFrameLocks noChangeAspect="1"/>
          </p:cNvGraphicFramePr>
          <p:nvPr/>
        </p:nvGraphicFramePr>
        <p:xfrm>
          <a:off x="4008438" y="5949951"/>
          <a:ext cx="336550" cy="398463"/>
        </p:xfrm>
        <a:graphic>
          <a:graphicData uri="http://schemas.openxmlformats.org/presentationml/2006/ole">
            <mc:AlternateContent xmlns:mc="http://schemas.openxmlformats.org/markup-compatibility/2006">
              <mc:Choice xmlns:v="urn:schemas-microsoft-com:vml" Requires="v">
                <p:oleObj spid="_x0000_s161818" name="Equation" r:id="rId45" imgW="139680" imgH="164880" progId="Equation.DSMT4">
                  <p:embed/>
                </p:oleObj>
              </mc:Choice>
              <mc:Fallback>
                <p:oleObj name="Equation" r:id="rId45" imgW="139680" imgH="16488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08438" y="5949951"/>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00" name="Line 156"/>
          <p:cNvSpPr>
            <a:spLocks noChangeShapeType="1"/>
          </p:cNvSpPr>
          <p:nvPr/>
        </p:nvSpPr>
        <p:spPr bwMode="auto">
          <a:xfrm>
            <a:off x="2711451" y="6212342"/>
            <a:ext cx="1152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1" name="Line 157"/>
          <p:cNvSpPr>
            <a:spLocks noChangeShapeType="1"/>
          </p:cNvSpPr>
          <p:nvPr/>
        </p:nvSpPr>
        <p:spPr bwMode="auto">
          <a:xfrm>
            <a:off x="2711451" y="5589588"/>
            <a:ext cx="12239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2" name="Line 158"/>
          <p:cNvSpPr>
            <a:spLocks noChangeShapeType="1"/>
          </p:cNvSpPr>
          <p:nvPr/>
        </p:nvSpPr>
        <p:spPr bwMode="auto">
          <a:xfrm>
            <a:off x="5232400" y="5589588"/>
            <a:ext cx="9350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3" name="Rectangle 159"/>
          <p:cNvSpPr>
            <a:spLocks noChangeArrowheads="1"/>
          </p:cNvSpPr>
          <p:nvPr/>
        </p:nvSpPr>
        <p:spPr bwMode="auto">
          <a:xfrm>
            <a:off x="2711450" y="5303612"/>
            <a:ext cx="3455988" cy="8556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304" name="Object 160"/>
          <p:cNvGraphicFramePr>
            <a:graphicFrameLocks noChangeAspect="1"/>
          </p:cNvGraphicFramePr>
          <p:nvPr/>
        </p:nvGraphicFramePr>
        <p:xfrm>
          <a:off x="6240464" y="6426200"/>
          <a:ext cx="479425" cy="431800"/>
        </p:xfrm>
        <a:graphic>
          <a:graphicData uri="http://schemas.openxmlformats.org/presentationml/2006/ole">
            <mc:AlternateContent xmlns:mc="http://schemas.openxmlformats.org/markup-compatibility/2006">
              <mc:Choice xmlns:v="urn:schemas-microsoft-com:vml" Requires="v">
                <p:oleObj spid="_x0000_s161819" name="Equation" r:id="rId46" imgW="253800" imgH="228600" progId="Equation.DSMT4">
                  <p:embed/>
                </p:oleObj>
              </mc:Choice>
              <mc:Fallback>
                <p:oleObj name="Equation" r:id="rId46" imgW="253800" imgH="228600"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240464" y="6426200"/>
                        <a:ext cx="479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05" name="Object 161"/>
          <p:cNvGraphicFramePr>
            <a:graphicFrameLocks noChangeAspect="1"/>
          </p:cNvGraphicFramePr>
          <p:nvPr/>
        </p:nvGraphicFramePr>
        <p:xfrm>
          <a:off x="3287713" y="6438900"/>
          <a:ext cx="442912" cy="419100"/>
        </p:xfrm>
        <a:graphic>
          <a:graphicData uri="http://schemas.openxmlformats.org/presentationml/2006/ole">
            <mc:AlternateContent xmlns:mc="http://schemas.openxmlformats.org/markup-compatibility/2006">
              <mc:Choice xmlns:v="urn:schemas-microsoft-com:vml" Requires="v">
                <p:oleObj spid="_x0000_s161820" name="Equation" r:id="rId47" imgW="241200" imgH="228600" progId="Equation.DSMT4">
                  <p:embed/>
                </p:oleObj>
              </mc:Choice>
              <mc:Fallback>
                <p:oleObj name="Equation" r:id="rId47" imgW="241200" imgH="22860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287713" y="6438900"/>
                        <a:ext cx="44291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07" name="Text Box 163"/>
          <p:cNvSpPr txBox="1">
            <a:spLocks noChangeArrowheads="1"/>
          </p:cNvSpPr>
          <p:nvPr/>
        </p:nvSpPr>
        <p:spPr bwMode="auto">
          <a:xfrm>
            <a:off x="3935413" y="4149726"/>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铁芯</a:t>
            </a:r>
          </a:p>
        </p:txBody>
      </p:sp>
      <p:sp>
        <p:nvSpPr>
          <p:cNvPr id="6308" name="Text Box 164"/>
          <p:cNvSpPr txBox="1">
            <a:spLocks noChangeArrowheads="1"/>
          </p:cNvSpPr>
          <p:nvPr/>
        </p:nvSpPr>
        <p:spPr bwMode="auto">
          <a:xfrm>
            <a:off x="2208214" y="620713"/>
            <a:ext cx="9941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a:t>
            </a:r>
            <a:r>
              <a:rPr lang="zh-CN" altLang="en-US"/>
              <a:t>）结构</a:t>
            </a:r>
          </a:p>
        </p:txBody>
      </p:sp>
      <mc:AlternateContent xmlns:mc="http://schemas.openxmlformats.org/markup-compatibility/2006" xmlns:a14="http://schemas.microsoft.com/office/drawing/2010/main">
        <mc:Choice Requires="a14">
          <p:sp>
            <p:nvSpPr>
              <p:cNvPr id="3" name="矩形 2"/>
              <p:cNvSpPr/>
              <p:nvPr/>
            </p:nvSpPr>
            <p:spPr>
              <a:xfrm>
                <a:off x="8532246" y="3355975"/>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008245" y="3355975"/>
                <a:ext cx="630237" cy="461665"/>
              </a:xfrm>
              <a:prstGeom prst="rect">
                <a:avLst/>
              </a:prstGeom>
              <a:blipFill rotWithShape="1">
                <a:blip r:embed="rId48"/>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5421540" y="527348"/>
                <a:ext cx="63874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6" name="矩形 125"/>
              <p:cNvSpPr>
                <a:spLocks noRot="1" noChangeAspect="1" noMove="1" noResize="1" noEditPoints="1" noAdjustHandles="1" noChangeArrowheads="1" noChangeShapeType="1" noTextEdit="1"/>
              </p:cNvSpPr>
              <p:nvPr/>
            </p:nvSpPr>
            <p:spPr>
              <a:xfrm>
                <a:off x="3897539" y="527348"/>
                <a:ext cx="638743" cy="461665"/>
              </a:xfrm>
              <a:prstGeom prst="rect">
                <a:avLst/>
              </a:prstGeom>
              <a:blipFill rotWithShape="1">
                <a:blip r:embed="rId49"/>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3159726" y="2811741"/>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7" name="矩形 126"/>
              <p:cNvSpPr>
                <a:spLocks noRot="1" noChangeAspect="1" noMove="1" noResize="1" noEditPoints="1" noAdjustHandles="1" noChangeArrowheads="1" noChangeShapeType="1" noTextEdit="1"/>
              </p:cNvSpPr>
              <p:nvPr/>
            </p:nvSpPr>
            <p:spPr>
              <a:xfrm>
                <a:off x="3159726" y="2811741"/>
                <a:ext cx="506805" cy="369332"/>
              </a:xfrm>
              <a:prstGeom prst="rect">
                <a:avLst/>
              </a:prstGeom>
              <a:blipFill>
                <a:blip r:embed="rId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7875022" y="4904581"/>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8" name="矩形 127"/>
              <p:cNvSpPr>
                <a:spLocks noRot="1" noChangeAspect="1" noMove="1" noResize="1" noEditPoints="1" noAdjustHandles="1" noChangeArrowheads="1" noChangeShapeType="1" noTextEdit="1"/>
              </p:cNvSpPr>
              <p:nvPr/>
            </p:nvSpPr>
            <p:spPr>
              <a:xfrm>
                <a:off x="6351021" y="4904581"/>
                <a:ext cx="630237" cy="461665"/>
              </a:xfrm>
              <a:prstGeom prst="rect">
                <a:avLst/>
              </a:prstGeom>
              <a:blipFill rotWithShape="1">
                <a:blip r:embed="rId51"/>
                <a:stretch>
                  <a:fillRect b="-5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957438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Text Box 4"/>
          <p:cNvSpPr txBox="1">
            <a:spLocks noChangeArrowheads="1"/>
          </p:cNvSpPr>
          <p:nvPr/>
        </p:nvSpPr>
        <p:spPr bwMode="auto">
          <a:xfrm>
            <a:off x="1971675" y="209550"/>
            <a:ext cx="1455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2</a:t>
            </a:r>
            <a:r>
              <a:rPr lang="zh-CN" altLang="en-US">
                <a:solidFill>
                  <a:srgbClr val="0000CC"/>
                </a:solidFill>
              </a:rPr>
              <a:t>）输出电压</a:t>
            </a:r>
          </a:p>
        </p:txBody>
      </p:sp>
      <p:sp>
        <p:nvSpPr>
          <p:cNvPr id="43013" name="Text Box 5"/>
          <p:cNvSpPr txBox="1">
            <a:spLocks noChangeArrowheads="1"/>
          </p:cNvSpPr>
          <p:nvPr/>
        </p:nvSpPr>
        <p:spPr bwMode="auto">
          <a:xfrm>
            <a:off x="2474913" y="641350"/>
            <a:ext cx="46089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线圈中磁通密度                                        ，磁通</a:t>
            </a:r>
          </a:p>
        </p:txBody>
      </p:sp>
      <p:graphicFrame>
        <p:nvGraphicFramePr>
          <p:cNvPr id="43014" name="Object 6"/>
          <p:cNvGraphicFramePr>
            <a:graphicFrameLocks noChangeAspect="1"/>
          </p:cNvGraphicFramePr>
          <p:nvPr/>
        </p:nvGraphicFramePr>
        <p:xfrm>
          <a:off x="3503614" y="1052513"/>
          <a:ext cx="1512887" cy="514350"/>
        </p:xfrm>
        <a:graphic>
          <a:graphicData uri="http://schemas.openxmlformats.org/presentationml/2006/ole">
            <mc:AlternateContent xmlns:mc="http://schemas.openxmlformats.org/markup-compatibility/2006">
              <mc:Choice xmlns:v="urn:schemas-microsoft-com:vml" Requires="v">
                <p:oleObj spid="_x0000_s162818" name="Equation" r:id="rId3" imgW="672840" imgH="228600" progId="Equation.DSMT4">
                  <p:embed/>
                </p:oleObj>
              </mc:Choice>
              <mc:Fallback>
                <p:oleObj name="Equation" r:id="rId3" imgW="6728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1052513"/>
                        <a:ext cx="1512887"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5" name="Object 7"/>
          <p:cNvGraphicFramePr>
            <a:graphicFrameLocks noChangeAspect="1"/>
          </p:cNvGraphicFramePr>
          <p:nvPr>
            <p:extLst>
              <p:ext uri="{D42A27DB-BD31-4B8C-83A1-F6EECF244321}">
                <p14:modId xmlns:p14="http://schemas.microsoft.com/office/powerpoint/2010/main" val="3600323278"/>
              </p:ext>
            </p:extLst>
          </p:nvPr>
        </p:nvGraphicFramePr>
        <p:xfrm>
          <a:off x="4512822" y="571500"/>
          <a:ext cx="1622425" cy="501650"/>
        </p:xfrm>
        <a:graphic>
          <a:graphicData uri="http://schemas.openxmlformats.org/presentationml/2006/ole">
            <mc:AlternateContent xmlns:mc="http://schemas.openxmlformats.org/markup-compatibility/2006">
              <mc:Choice xmlns:v="urn:schemas-microsoft-com:vml" Requires="v">
                <p:oleObj spid="_x0000_s162819" name="Equation" r:id="rId5" imgW="698400" imgH="215640" progId="Equation.DSMT4">
                  <p:embed/>
                </p:oleObj>
              </mc:Choice>
              <mc:Fallback>
                <p:oleObj name="Equation" r:id="rId5" imgW="698400" imgH="215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2822" y="571500"/>
                        <a:ext cx="16224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7" name="Object 9"/>
          <p:cNvGraphicFramePr>
            <a:graphicFrameLocks noChangeAspect="1"/>
          </p:cNvGraphicFramePr>
          <p:nvPr/>
        </p:nvGraphicFramePr>
        <p:xfrm>
          <a:off x="7391401" y="620713"/>
          <a:ext cx="2233613" cy="425450"/>
        </p:xfrm>
        <a:graphic>
          <a:graphicData uri="http://schemas.openxmlformats.org/presentationml/2006/ole">
            <mc:AlternateContent xmlns:mc="http://schemas.openxmlformats.org/markup-compatibility/2006">
              <mc:Choice xmlns:v="urn:schemas-microsoft-com:vml" Requires="v">
                <p:oleObj spid="_x0000_s162820" name="Equation" r:id="rId7" imgW="1130040" imgH="215640" progId="Equation.DSMT4">
                  <p:embed/>
                </p:oleObj>
              </mc:Choice>
              <mc:Fallback>
                <p:oleObj name="Equation" r:id="rId7" imgW="1130040" imgH="215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1" y="620713"/>
                        <a:ext cx="2233613"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8" name="Text Box 10"/>
          <p:cNvSpPr txBox="1">
            <a:spLocks noChangeArrowheads="1"/>
          </p:cNvSpPr>
          <p:nvPr/>
        </p:nvSpPr>
        <p:spPr bwMode="auto">
          <a:xfrm>
            <a:off x="2547939" y="1073150"/>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磁阻</a:t>
            </a:r>
            <a:r>
              <a:rPr lang="en-US" altLang="zh-CN"/>
              <a:t>=</a:t>
            </a:r>
          </a:p>
        </p:txBody>
      </p:sp>
      <p:graphicFrame>
        <p:nvGraphicFramePr>
          <p:cNvPr id="43019" name="Object 11"/>
          <p:cNvGraphicFramePr>
            <a:graphicFrameLocks noChangeAspect="1"/>
          </p:cNvGraphicFramePr>
          <p:nvPr/>
        </p:nvGraphicFramePr>
        <p:xfrm>
          <a:off x="5232400" y="1125538"/>
          <a:ext cx="2052638" cy="520700"/>
        </p:xfrm>
        <a:graphic>
          <a:graphicData uri="http://schemas.openxmlformats.org/presentationml/2006/ole">
            <mc:AlternateContent xmlns:mc="http://schemas.openxmlformats.org/markup-compatibility/2006">
              <mc:Choice xmlns:v="urn:schemas-microsoft-com:vml" Requires="v">
                <p:oleObj spid="_x0000_s162821" name="Equation" r:id="rId9" imgW="901440" imgH="228600" progId="Equation.DSMT4">
                  <p:embed/>
                </p:oleObj>
              </mc:Choice>
              <mc:Fallback>
                <p:oleObj name="Equation" r:id="rId9" imgW="9014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2400" y="1125538"/>
                        <a:ext cx="20526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0" name="Object 12"/>
          <p:cNvGraphicFramePr>
            <a:graphicFrameLocks noChangeAspect="1"/>
          </p:cNvGraphicFramePr>
          <p:nvPr/>
        </p:nvGraphicFramePr>
        <p:xfrm>
          <a:off x="2408239" y="2388394"/>
          <a:ext cx="4321175" cy="1022350"/>
        </p:xfrm>
        <a:graphic>
          <a:graphicData uri="http://schemas.openxmlformats.org/presentationml/2006/ole">
            <mc:AlternateContent xmlns:mc="http://schemas.openxmlformats.org/markup-compatibility/2006">
              <mc:Choice xmlns:v="urn:schemas-microsoft-com:vml" Requires="v">
                <p:oleObj spid="_x0000_s162822" name="Equation" r:id="rId11" imgW="1714320" imgH="393480" progId="Equation.DSMT4">
                  <p:embed/>
                </p:oleObj>
              </mc:Choice>
              <mc:Fallback>
                <p:oleObj name="Equation" r:id="rId11" imgW="1714320" imgH="393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8239" y="2388394"/>
                        <a:ext cx="432117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1" name="Object 13"/>
          <p:cNvGraphicFramePr>
            <a:graphicFrameLocks noChangeAspect="1"/>
          </p:cNvGraphicFramePr>
          <p:nvPr/>
        </p:nvGraphicFramePr>
        <p:xfrm>
          <a:off x="7653836" y="3967794"/>
          <a:ext cx="400110" cy="400110"/>
        </p:xfrm>
        <a:graphic>
          <a:graphicData uri="http://schemas.openxmlformats.org/presentationml/2006/ole">
            <mc:AlternateContent xmlns:mc="http://schemas.openxmlformats.org/markup-compatibility/2006">
              <mc:Choice xmlns:v="urn:schemas-microsoft-com:vml" Requires="v">
                <p:oleObj spid="_x0000_s162823" name="Equation" r:id="rId13" imgW="228600" imgH="228600" progId="Equation.DSMT4">
                  <p:embed/>
                </p:oleObj>
              </mc:Choice>
              <mc:Fallback>
                <p:oleObj name="Equation" r:id="rId13" imgW="228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53836" y="3967794"/>
                        <a:ext cx="400110" cy="400110"/>
                      </a:xfrm>
                      <a:prstGeom prst="rect">
                        <a:avLst/>
                      </a:prstGeom>
                      <a:noFill/>
                      <a:ln>
                        <a:noFill/>
                      </a:ln>
                      <a:effectLst/>
                    </p:spPr>
                  </p:pic>
                </p:oleObj>
              </mc:Fallback>
            </mc:AlternateContent>
          </a:graphicData>
        </a:graphic>
      </p:graphicFrame>
      <p:sp>
        <p:nvSpPr>
          <p:cNvPr id="43022" name="Rectangle 14"/>
          <p:cNvSpPr>
            <a:spLocks noChangeArrowheads="1"/>
          </p:cNvSpPr>
          <p:nvPr/>
        </p:nvSpPr>
        <p:spPr bwMode="auto">
          <a:xfrm>
            <a:off x="5159375" y="1125538"/>
            <a:ext cx="2376488" cy="431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FF0000"/>
              </a:solidFill>
            </a:endParaRPr>
          </a:p>
        </p:txBody>
      </p:sp>
      <p:sp>
        <p:nvSpPr>
          <p:cNvPr id="43023" name="Text Box 15"/>
          <p:cNvSpPr txBox="1">
            <a:spLocks noChangeArrowheads="1"/>
          </p:cNvSpPr>
          <p:nvPr/>
        </p:nvSpPr>
        <p:spPr bwMode="auto">
          <a:xfrm>
            <a:off x="2403475" y="1576389"/>
            <a:ext cx="59554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对于图示结构，由于衔铁的作用，只有衔铁伸进次级线圈</a:t>
            </a:r>
          </a:p>
          <a:p>
            <a:r>
              <a:rPr lang="zh-CN" altLang="en-US">
                <a:solidFill>
                  <a:srgbClr val="0000CC"/>
                </a:solidFill>
              </a:rPr>
              <a:t>的部分与初级激励磁通耦合，此部分线圈匝数为：</a:t>
            </a:r>
          </a:p>
        </p:txBody>
      </p:sp>
      <p:graphicFrame>
        <p:nvGraphicFramePr>
          <p:cNvPr id="43025" name="Object 17"/>
          <p:cNvGraphicFramePr>
            <a:graphicFrameLocks noChangeAspect="1"/>
          </p:cNvGraphicFramePr>
          <p:nvPr/>
        </p:nvGraphicFramePr>
        <p:xfrm>
          <a:off x="2566988" y="3500439"/>
          <a:ext cx="4464050" cy="1125537"/>
        </p:xfrm>
        <a:graphic>
          <a:graphicData uri="http://schemas.openxmlformats.org/presentationml/2006/ole">
            <mc:AlternateContent xmlns:mc="http://schemas.openxmlformats.org/markup-compatibility/2006">
              <mc:Choice xmlns:v="urn:schemas-microsoft-com:vml" Requires="v">
                <p:oleObj spid="_x0000_s162824" name="Equation" r:id="rId15" imgW="1765080" imgH="444240" progId="Equation.DSMT4">
                  <p:embed/>
                </p:oleObj>
              </mc:Choice>
              <mc:Fallback>
                <p:oleObj name="Equation" r:id="rId15" imgW="1765080" imgH="4442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66988" y="3500439"/>
                        <a:ext cx="4464050"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7" name="Object 19"/>
          <p:cNvGraphicFramePr>
            <a:graphicFrameLocks noChangeAspect="1"/>
          </p:cNvGraphicFramePr>
          <p:nvPr/>
        </p:nvGraphicFramePr>
        <p:xfrm>
          <a:off x="7640539" y="4398670"/>
          <a:ext cx="400110" cy="400110"/>
        </p:xfrm>
        <a:graphic>
          <a:graphicData uri="http://schemas.openxmlformats.org/presentationml/2006/ole">
            <mc:AlternateContent xmlns:mc="http://schemas.openxmlformats.org/markup-compatibility/2006">
              <mc:Choice xmlns:v="urn:schemas-microsoft-com:vml" Requires="v">
                <p:oleObj spid="_x0000_s162825" name="Equation" r:id="rId17" imgW="228600" imgH="228600" progId="Equation.DSMT4">
                  <p:embed/>
                </p:oleObj>
              </mc:Choice>
              <mc:Fallback>
                <p:oleObj name="Equation" r:id="rId17" imgW="2286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40539" y="4398670"/>
                        <a:ext cx="400110" cy="400110"/>
                      </a:xfrm>
                      <a:prstGeom prst="rect">
                        <a:avLst/>
                      </a:prstGeom>
                      <a:noFill/>
                      <a:ln>
                        <a:noFill/>
                      </a:ln>
                      <a:effectLst/>
                    </p:spPr>
                  </p:pic>
                </p:oleObj>
              </mc:Fallback>
            </mc:AlternateContent>
          </a:graphicData>
        </a:graphic>
      </p:graphicFrame>
      <p:graphicFrame>
        <p:nvGraphicFramePr>
          <p:cNvPr id="43028" name="Object 20"/>
          <p:cNvGraphicFramePr>
            <a:graphicFrameLocks noChangeAspect="1"/>
          </p:cNvGraphicFramePr>
          <p:nvPr/>
        </p:nvGraphicFramePr>
        <p:xfrm>
          <a:off x="7640539" y="4835262"/>
          <a:ext cx="459442" cy="434975"/>
        </p:xfrm>
        <a:graphic>
          <a:graphicData uri="http://schemas.openxmlformats.org/presentationml/2006/ole">
            <mc:AlternateContent xmlns:mc="http://schemas.openxmlformats.org/markup-compatibility/2006">
              <mc:Choice xmlns:v="urn:schemas-microsoft-com:vml" Requires="v">
                <p:oleObj spid="_x0000_s162826" name="Equation" r:id="rId19" imgW="241200" imgH="228600" progId="Equation.DSMT4">
                  <p:embed/>
                </p:oleObj>
              </mc:Choice>
              <mc:Fallback>
                <p:oleObj name="Equation" r:id="rId19" imgW="24120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40539" y="4835262"/>
                        <a:ext cx="459442" cy="434975"/>
                      </a:xfrm>
                      <a:prstGeom prst="rect">
                        <a:avLst/>
                      </a:prstGeom>
                      <a:noFill/>
                      <a:ln>
                        <a:noFill/>
                      </a:ln>
                      <a:effectLst/>
                    </p:spPr>
                  </p:pic>
                </p:oleObj>
              </mc:Fallback>
            </mc:AlternateContent>
          </a:graphicData>
        </a:graphic>
      </p:graphicFrame>
      <p:graphicFrame>
        <p:nvGraphicFramePr>
          <p:cNvPr id="43029" name="Object 21"/>
          <p:cNvGraphicFramePr>
            <a:graphicFrameLocks noChangeAspect="1"/>
          </p:cNvGraphicFramePr>
          <p:nvPr/>
        </p:nvGraphicFramePr>
        <p:xfrm>
          <a:off x="7624171" y="5280088"/>
          <a:ext cx="459443" cy="413370"/>
        </p:xfrm>
        <a:graphic>
          <a:graphicData uri="http://schemas.openxmlformats.org/presentationml/2006/ole">
            <mc:AlternateContent xmlns:mc="http://schemas.openxmlformats.org/markup-compatibility/2006">
              <mc:Choice xmlns:v="urn:schemas-microsoft-com:vml" Requires="v">
                <p:oleObj spid="_x0000_s162827" name="Equation" r:id="rId21" imgW="253800" imgH="228600" progId="Equation.DSMT4">
                  <p:embed/>
                </p:oleObj>
              </mc:Choice>
              <mc:Fallback>
                <p:oleObj name="Equation" r:id="rId21" imgW="2538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24171" y="5280088"/>
                        <a:ext cx="459443" cy="413370"/>
                      </a:xfrm>
                      <a:prstGeom prst="rect">
                        <a:avLst/>
                      </a:prstGeom>
                      <a:noFill/>
                      <a:ln>
                        <a:noFill/>
                      </a:ln>
                      <a:effectLst/>
                    </p:spPr>
                  </p:pic>
                </p:oleObj>
              </mc:Fallback>
            </mc:AlternateContent>
          </a:graphicData>
        </a:graphic>
      </p:graphicFrame>
      <p:sp>
        <p:nvSpPr>
          <p:cNvPr id="43030" name="Text Box 22"/>
          <p:cNvSpPr txBox="1">
            <a:spLocks noChangeArrowheads="1"/>
          </p:cNvSpPr>
          <p:nvPr/>
        </p:nvSpPr>
        <p:spPr bwMode="auto">
          <a:xfrm>
            <a:off x="8106985" y="395095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铁芯磁阻</a:t>
            </a:r>
          </a:p>
        </p:txBody>
      </p:sp>
      <p:sp>
        <p:nvSpPr>
          <p:cNvPr id="43032" name="Text Box 24"/>
          <p:cNvSpPr txBox="1">
            <a:spLocks noChangeArrowheads="1"/>
          </p:cNvSpPr>
          <p:nvPr/>
        </p:nvSpPr>
        <p:spPr bwMode="auto">
          <a:xfrm>
            <a:off x="8106985" y="4446665"/>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衔铁磁阻</a:t>
            </a:r>
          </a:p>
        </p:txBody>
      </p:sp>
      <p:sp>
        <p:nvSpPr>
          <p:cNvPr id="43033" name="Text Box 25"/>
          <p:cNvSpPr txBox="1">
            <a:spLocks noChangeArrowheads="1"/>
          </p:cNvSpPr>
          <p:nvPr/>
        </p:nvSpPr>
        <p:spPr bwMode="auto">
          <a:xfrm>
            <a:off x="8099658" y="4849651"/>
            <a:ext cx="25558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t>衔铁在线圈</a:t>
            </a:r>
            <a:r>
              <a:rPr lang="en-US" altLang="zh-CN" sz="2000" dirty="0"/>
              <a:t>1</a:t>
            </a:r>
            <a:r>
              <a:rPr lang="zh-CN" altLang="en-US" sz="2000" dirty="0"/>
              <a:t>磁阻</a:t>
            </a:r>
          </a:p>
        </p:txBody>
      </p:sp>
      <p:sp>
        <p:nvSpPr>
          <p:cNvPr id="43035" name="Text Box 27"/>
          <p:cNvSpPr txBox="1">
            <a:spLocks noChangeArrowheads="1"/>
          </p:cNvSpPr>
          <p:nvPr/>
        </p:nvSpPr>
        <p:spPr bwMode="auto">
          <a:xfrm>
            <a:off x="8092654" y="5244009"/>
            <a:ext cx="25558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t>衔铁在线圈</a:t>
            </a:r>
            <a:r>
              <a:rPr lang="en-US" altLang="zh-CN" sz="2000" dirty="0"/>
              <a:t>2</a:t>
            </a:r>
            <a:r>
              <a:rPr lang="zh-CN" altLang="en-US" sz="2000" dirty="0"/>
              <a:t>磁阻</a:t>
            </a:r>
          </a:p>
        </p:txBody>
      </p:sp>
      <p:graphicFrame>
        <p:nvGraphicFramePr>
          <p:cNvPr id="43036" name="Object 28"/>
          <p:cNvGraphicFramePr>
            <a:graphicFrameLocks noChangeAspect="1"/>
          </p:cNvGraphicFramePr>
          <p:nvPr/>
        </p:nvGraphicFramePr>
        <p:xfrm>
          <a:off x="3503613" y="4797426"/>
          <a:ext cx="3225800" cy="504825"/>
        </p:xfrm>
        <a:graphic>
          <a:graphicData uri="http://schemas.openxmlformats.org/presentationml/2006/ole">
            <mc:AlternateContent xmlns:mc="http://schemas.openxmlformats.org/markup-compatibility/2006">
              <mc:Choice xmlns:v="urn:schemas-microsoft-com:vml" Requires="v">
                <p:oleObj spid="_x0000_s162828" name="Equation" r:id="rId23" imgW="1460160" imgH="228600" progId="Equation.DSMT4">
                  <p:embed/>
                </p:oleObj>
              </mc:Choice>
              <mc:Fallback>
                <p:oleObj name="Equation" r:id="rId23" imgW="146016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03613" y="4797426"/>
                        <a:ext cx="32258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7" name="Object 29"/>
          <p:cNvGraphicFramePr>
            <a:graphicFrameLocks noChangeAspect="1"/>
          </p:cNvGraphicFramePr>
          <p:nvPr/>
        </p:nvGraphicFramePr>
        <p:xfrm>
          <a:off x="4402138" y="5445125"/>
          <a:ext cx="2665412" cy="1125538"/>
        </p:xfrm>
        <a:graphic>
          <a:graphicData uri="http://schemas.openxmlformats.org/presentationml/2006/ole">
            <mc:AlternateContent xmlns:mc="http://schemas.openxmlformats.org/markup-compatibility/2006">
              <mc:Choice xmlns:v="urn:schemas-microsoft-com:vml" Requires="v">
                <p:oleObj spid="_x0000_s162829" name="Equation" r:id="rId25" imgW="1054080" imgH="444240" progId="Equation.DSMT4">
                  <p:embed/>
                </p:oleObj>
              </mc:Choice>
              <mc:Fallback>
                <p:oleObj name="Equation" r:id="rId25" imgW="1054080" imgH="44424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02138" y="5445125"/>
                        <a:ext cx="2665412"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8" name="Object 30"/>
          <p:cNvGraphicFramePr>
            <a:graphicFrameLocks noChangeAspect="1"/>
          </p:cNvGraphicFramePr>
          <p:nvPr/>
        </p:nvGraphicFramePr>
        <p:xfrm>
          <a:off x="7626351" y="5662611"/>
          <a:ext cx="459444" cy="434977"/>
        </p:xfrm>
        <a:graphic>
          <a:graphicData uri="http://schemas.openxmlformats.org/presentationml/2006/ole">
            <mc:AlternateContent xmlns:mc="http://schemas.openxmlformats.org/markup-compatibility/2006">
              <mc:Choice xmlns:v="urn:schemas-microsoft-com:vml" Requires="v">
                <p:oleObj spid="_x0000_s162830" name="Equation" r:id="rId27" imgW="241200" imgH="228600" progId="Equation.DSMT4">
                  <p:embed/>
                </p:oleObj>
              </mc:Choice>
              <mc:Fallback>
                <p:oleObj name="Equation" r:id="rId27" imgW="24120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6351" y="5662611"/>
                        <a:ext cx="459444" cy="434977"/>
                      </a:xfrm>
                      <a:prstGeom prst="rect">
                        <a:avLst/>
                      </a:prstGeom>
                      <a:noFill/>
                      <a:ln>
                        <a:noFill/>
                      </a:ln>
                      <a:effectLst/>
                    </p:spPr>
                  </p:pic>
                </p:oleObj>
              </mc:Fallback>
            </mc:AlternateContent>
          </a:graphicData>
        </a:graphic>
      </p:graphicFrame>
      <p:graphicFrame>
        <p:nvGraphicFramePr>
          <p:cNvPr id="43039" name="Object 31"/>
          <p:cNvGraphicFramePr>
            <a:graphicFrameLocks noChangeAspect="1"/>
          </p:cNvGraphicFramePr>
          <p:nvPr/>
        </p:nvGraphicFramePr>
        <p:xfrm>
          <a:off x="8202613" y="5665379"/>
          <a:ext cx="485676" cy="436973"/>
        </p:xfrm>
        <a:graphic>
          <a:graphicData uri="http://schemas.openxmlformats.org/presentationml/2006/ole">
            <mc:AlternateContent xmlns:mc="http://schemas.openxmlformats.org/markup-compatibility/2006">
              <mc:Choice xmlns:v="urn:schemas-microsoft-com:vml" Requires="v">
                <p:oleObj spid="_x0000_s162831" name="Equation" r:id="rId28" imgW="253800" imgH="228600" progId="Equation.DSMT4">
                  <p:embed/>
                </p:oleObj>
              </mc:Choice>
              <mc:Fallback>
                <p:oleObj name="Equation" r:id="rId28" imgW="2538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02613" y="5665379"/>
                        <a:ext cx="485676" cy="436973"/>
                      </a:xfrm>
                      <a:prstGeom prst="rect">
                        <a:avLst/>
                      </a:prstGeom>
                      <a:noFill/>
                      <a:ln>
                        <a:noFill/>
                      </a:ln>
                      <a:effectLst/>
                    </p:spPr>
                  </p:pic>
                </p:oleObj>
              </mc:Fallback>
            </mc:AlternateContent>
          </a:graphicData>
        </a:graphic>
      </p:graphicFrame>
      <p:sp>
        <p:nvSpPr>
          <p:cNvPr id="43040" name="Text Box 32"/>
          <p:cNvSpPr txBox="1">
            <a:spLocks noChangeArrowheads="1"/>
          </p:cNvSpPr>
          <p:nvPr/>
        </p:nvSpPr>
        <p:spPr bwMode="auto">
          <a:xfrm>
            <a:off x="8644596" y="5702361"/>
            <a:ext cx="146706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为同心圆环</a:t>
            </a:r>
          </a:p>
          <a:p>
            <a:r>
              <a:rPr lang="zh-CN" altLang="en-US" sz="2000" dirty="0"/>
              <a:t>的磁阻，可</a:t>
            </a:r>
          </a:p>
          <a:p>
            <a:r>
              <a:rPr lang="zh-CN" altLang="en-US" sz="2000" dirty="0"/>
              <a:t>积分求出</a:t>
            </a:r>
          </a:p>
        </p:txBody>
      </p:sp>
      <p:sp>
        <p:nvSpPr>
          <p:cNvPr id="2" name="TextBox 1"/>
          <p:cNvSpPr txBox="1"/>
          <p:nvPr/>
        </p:nvSpPr>
        <p:spPr>
          <a:xfrm>
            <a:off x="4932363" y="4827725"/>
            <a:ext cx="441146" cy="400110"/>
          </a:xfrm>
          <a:prstGeom prst="rect">
            <a:avLst/>
          </a:prstGeom>
          <a:solidFill>
            <a:schemeClr val="bg1"/>
          </a:solidFill>
        </p:spPr>
        <p:txBody>
          <a:bodyPr wrap="none" rtlCol="0">
            <a:spAutoFit/>
          </a:bodyPr>
          <a:lstStyle/>
          <a:p>
            <a:r>
              <a:rPr lang="en-US" altLang="zh-CN" sz="2000" dirty="0"/>
              <a:t>&gt;&gt;</a:t>
            </a:r>
            <a:endParaRPr lang="zh-CN" altLang="en-US" sz="2000" dirty="0"/>
          </a:p>
        </p:txBody>
      </p:sp>
      <p:sp>
        <p:nvSpPr>
          <p:cNvPr id="3" name="TextBox 2"/>
          <p:cNvSpPr txBox="1"/>
          <p:nvPr/>
        </p:nvSpPr>
        <p:spPr>
          <a:xfrm>
            <a:off x="1524000" y="3340398"/>
            <a:ext cx="1338828" cy="369332"/>
          </a:xfrm>
          <a:prstGeom prst="rect">
            <a:avLst/>
          </a:prstGeom>
          <a:noFill/>
        </p:spPr>
        <p:txBody>
          <a:bodyPr wrap="none" rtlCol="0">
            <a:spAutoFit/>
          </a:bodyPr>
          <a:lstStyle/>
          <a:p>
            <a:r>
              <a:rPr lang="zh-CN" altLang="en-US" dirty="0"/>
              <a:t>磁路磁通：</a:t>
            </a:r>
          </a:p>
        </p:txBody>
      </p:sp>
      <p:sp>
        <p:nvSpPr>
          <p:cNvPr id="5" name="文本框 4">
            <a:extLst>
              <a:ext uri="{FF2B5EF4-FFF2-40B4-BE49-F238E27FC236}">
                <a16:creationId xmlns:a16="http://schemas.microsoft.com/office/drawing/2014/main" id="{44EFCBAE-99FE-4368-A99C-274099568382}"/>
              </a:ext>
            </a:extLst>
          </p:cNvPr>
          <p:cNvSpPr txBox="1"/>
          <p:nvPr/>
        </p:nvSpPr>
        <p:spPr>
          <a:xfrm>
            <a:off x="7614140" y="3540211"/>
            <a:ext cx="2162772" cy="400110"/>
          </a:xfrm>
          <a:prstGeom prst="rect">
            <a:avLst/>
          </a:prstGeom>
          <a:noFill/>
        </p:spPr>
        <p:txBody>
          <a:bodyPr wrap="none" rtlCol="0">
            <a:spAutoFit/>
          </a:bodyPr>
          <a:lstStyle/>
          <a:p>
            <a:r>
              <a:rPr lang="en-US" altLang="zh-CN" sz="2000" dirty="0"/>
              <a:t>m   </a:t>
            </a:r>
            <a:r>
              <a:rPr lang="zh-CN" altLang="en-US" sz="2000" dirty="0"/>
              <a:t>次级线圈长度</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5D35558-ADD2-485A-8575-A8CCDF880A6D}"/>
                  </a:ext>
                </a:extLst>
              </p:cNvPr>
              <p:cNvSpPr/>
              <p:nvPr/>
            </p:nvSpPr>
            <p:spPr>
              <a:xfrm>
                <a:off x="6967265" y="2504662"/>
                <a:ext cx="3240360" cy="1015663"/>
              </a:xfrm>
              <a:prstGeom prst="rect">
                <a:avLst/>
              </a:prstGeom>
            </p:spPr>
            <p:txBody>
              <a:bodyPr wrap="square">
                <a:spAutoFit/>
              </a:bodyPr>
              <a:lstStyle/>
              <a:p>
                <a14:m>
                  <m:oMath xmlns:m="http://schemas.openxmlformats.org/officeDocument/2006/math">
                    <m:r>
                      <a:rPr lang="en-US" altLang="zh-CN" sz="2000" b="1"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𝑵</m:t>
                        </m:r>
                      </m:e>
                      <m:sub>
                        <m:r>
                          <a:rPr lang="en-US" altLang="zh-CN" sz="2000" i="1">
                            <a:latin typeface="Cambria Math" panose="02040503050406030204" pitchFamily="18" charset="0"/>
                          </a:rPr>
                          <m:t>𝟏</m:t>
                        </m:r>
                      </m:sub>
                    </m:sSub>
                    <m:r>
                      <a:rPr lang="en-US" altLang="zh-CN" sz="2000" b="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m:t>
                        </m:r>
                      </m:sub>
                    </m:sSub>
                    <m:r>
                      <a:rPr lang="en-US" altLang="zh-CN" sz="2000" b="1">
                        <a:latin typeface="Cambria Math" panose="02040503050406030204" pitchFamily="18" charset="0"/>
                      </a:rPr>
                      <m:t>   </m:t>
                    </m:r>
                  </m:oMath>
                </a14:m>
                <a:r>
                  <a:rPr lang="zh-CN" altLang="en-US" sz="2000" dirty="0"/>
                  <a:t>  次级线圈匝数</a:t>
                </a:r>
                <a:endParaRPr lang="en-US" altLang="zh-CN" sz="2000" dirty="0"/>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21</m:t>
                        </m:r>
                      </m:sub>
                    </m:sSub>
                  </m:oMath>
                </a14:m>
                <a:r>
                  <a:rPr lang="zh-CN" altLang="en-US" sz="2000" dirty="0"/>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22</m:t>
                        </m:r>
                      </m:sub>
                    </m:sSub>
                    <m:r>
                      <a:rPr lang="en-US" altLang="zh-CN" sz="2000" i="1">
                        <a:latin typeface="Cambria Math" panose="02040503050406030204" pitchFamily="18" charset="0"/>
                      </a:rPr>
                      <m:t>   </m:t>
                    </m:r>
                    <m:r>
                      <a:rPr lang="zh-CN" altLang="en-US" sz="2000" i="1">
                        <a:latin typeface="Cambria Math" panose="02040503050406030204" pitchFamily="18" charset="0"/>
                      </a:rPr>
                      <m:t>磁通</m:t>
                    </m:r>
                  </m:oMath>
                </a14:m>
                <a:r>
                  <a:rPr lang="zh-CN" altLang="en-US" sz="2000" dirty="0"/>
                  <a:t>穿过次级</a:t>
                </a:r>
                <a:endParaRPr lang="en-US" altLang="zh-CN" sz="2000" dirty="0"/>
              </a:p>
              <a:p>
                <a:r>
                  <a:rPr lang="en-US" altLang="zh-CN" sz="2000" dirty="0"/>
                  <a:t>                   </a:t>
                </a:r>
                <a:r>
                  <a:rPr lang="zh-CN" altLang="en-US" sz="2000" dirty="0"/>
                  <a:t>线圈匝数</a:t>
                </a:r>
              </a:p>
            </p:txBody>
          </p:sp>
        </mc:Choice>
        <mc:Fallback xmlns="">
          <p:sp>
            <p:nvSpPr>
              <p:cNvPr id="10" name="矩形 9">
                <a:extLst>
                  <a:ext uri="{FF2B5EF4-FFF2-40B4-BE49-F238E27FC236}">
                    <a16:creationId xmlns:a16="http://schemas.microsoft.com/office/drawing/2014/main" id="{C5D35558-ADD2-485A-8575-A8CCDF880A6D}"/>
                  </a:ext>
                </a:extLst>
              </p:cNvPr>
              <p:cNvSpPr>
                <a:spLocks noRot="1" noChangeAspect="1" noMove="1" noResize="1" noEditPoints="1" noAdjustHandles="1" noChangeArrowheads="1" noChangeShapeType="1" noTextEdit="1"/>
              </p:cNvSpPr>
              <p:nvPr/>
            </p:nvSpPr>
            <p:spPr>
              <a:xfrm>
                <a:off x="5443265" y="2504661"/>
                <a:ext cx="3240360" cy="1015663"/>
              </a:xfrm>
              <a:prstGeom prst="rect">
                <a:avLst/>
              </a:prstGeom>
              <a:blipFill>
                <a:blip r:embed="rId29"/>
                <a:stretch>
                  <a:fillRect t="-3614" b="-10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3016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6" name="Object 4"/>
          <p:cNvGraphicFramePr>
            <a:graphicFrameLocks noChangeAspect="1"/>
          </p:cNvGraphicFramePr>
          <p:nvPr/>
        </p:nvGraphicFramePr>
        <p:xfrm>
          <a:off x="3000376" y="1"/>
          <a:ext cx="7343775" cy="3382963"/>
        </p:xfrm>
        <a:graphic>
          <a:graphicData uri="http://schemas.openxmlformats.org/presentationml/2006/ole">
            <mc:AlternateContent xmlns:mc="http://schemas.openxmlformats.org/markup-compatibility/2006">
              <mc:Choice xmlns:v="urn:schemas-microsoft-com:vml" Requires="v">
                <p:oleObj spid="_x0000_s163842" name="Equation" r:id="rId3" imgW="2869920" imgH="1320480" progId="Equation.DSMT4">
                  <p:embed/>
                </p:oleObj>
              </mc:Choice>
              <mc:Fallback>
                <p:oleObj name="Equation" r:id="rId3" imgW="2869920" imgH="1320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1"/>
                        <a:ext cx="7343775" cy="338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7" name="Object 5"/>
          <p:cNvGraphicFramePr>
            <a:graphicFrameLocks noChangeAspect="1"/>
          </p:cNvGraphicFramePr>
          <p:nvPr/>
        </p:nvGraphicFramePr>
        <p:xfrm>
          <a:off x="2927351" y="3416300"/>
          <a:ext cx="7345363" cy="3441700"/>
        </p:xfrm>
        <a:graphic>
          <a:graphicData uri="http://schemas.openxmlformats.org/presentationml/2006/ole">
            <mc:AlternateContent xmlns:mc="http://schemas.openxmlformats.org/markup-compatibility/2006">
              <mc:Choice xmlns:v="urn:schemas-microsoft-com:vml" Requires="v">
                <p:oleObj spid="_x0000_s163843" name="Equation" r:id="rId5" imgW="3098520" imgH="1307880" progId="Equation.DSMT4">
                  <p:embed/>
                </p:oleObj>
              </mc:Choice>
              <mc:Fallback>
                <p:oleObj name="Equation" r:id="rId5" imgW="3098520" imgH="1307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1" y="3416300"/>
                        <a:ext cx="7345363" cy="344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0"/>
          <p:cNvGraphicFramePr>
            <a:graphicFrameLocks noChangeAspect="1"/>
          </p:cNvGraphicFramePr>
          <p:nvPr/>
        </p:nvGraphicFramePr>
        <p:xfrm>
          <a:off x="1651746" y="168002"/>
          <a:ext cx="483814" cy="508000"/>
        </p:xfrm>
        <a:graphic>
          <a:graphicData uri="http://schemas.openxmlformats.org/presentationml/2006/ole">
            <mc:AlternateContent xmlns:mc="http://schemas.openxmlformats.org/markup-compatibility/2006">
              <mc:Choice xmlns:v="urn:schemas-microsoft-com:vml" Requires="v">
                <p:oleObj spid="_x0000_s163844" name="Equation" r:id="rId7" imgW="241200" imgH="228600" progId="Equation.DSMT4">
                  <p:embed/>
                </p:oleObj>
              </mc:Choice>
              <mc:Fallback>
                <p:oleObj name="Equation" r:id="rId7" imgW="2412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1746" y="168002"/>
                        <a:ext cx="483814" cy="508000"/>
                      </a:xfrm>
                      <a:prstGeom prst="rect">
                        <a:avLst/>
                      </a:prstGeom>
                      <a:noFill/>
                      <a:ln>
                        <a:noFill/>
                      </a:ln>
                      <a:effectLst/>
                    </p:spPr>
                  </p:pic>
                </p:oleObj>
              </mc:Fallback>
            </mc:AlternateContent>
          </a:graphicData>
        </a:graphic>
      </p:graphicFrame>
      <p:graphicFrame>
        <p:nvGraphicFramePr>
          <p:cNvPr id="5" name="Object 31"/>
          <p:cNvGraphicFramePr>
            <a:graphicFrameLocks noChangeAspect="1"/>
          </p:cNvGraphicFramePr>
          <p:nvPr/>
        </p:nvGraphicFramePr>
        <p:xfrm>
          <a:off x="2228008" y="168003"/>
          <a:ext cx="555625" cy="512763"/>
        </p:xfrm>
        <a:graphic>
          <a:graphicData uri="http://schemas.openxmlformats.org/presentationml/2006/ole">
            <mc:AlternateContent xmlns:mc="http://schemas.openxmlformats.org/markup-compatibility/2006">
              <mc:Choice xmlns:v="urn:schemas-microsoft-com:vml" Requires="v">
                <p:oleObj spid="_x0000_s163845" name="Equation" r:id="rId9" imgW="253800" imgH="228600" progId="Equation.DSMT4">
                  <p:embed/>
                </p:oleObj>
              </mc:Choice>
              <mc:Fallback>
                <p:oleObj name="Equation" r:id="rId9" imgW="2538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8008" y="168003"/>
                        <a:ext cx="555625" cy="512763"/>
                      </a:xfrm>
                      <a:prstGeom prst="rect">
                        <a:avLst/>
                      </a:prstGeom>
                      <a:noFill/>
                      <a:ln>
                        <a:noFill/>
                      </a:ln>
                      <a:effectLst/>
                    </p:spPr>
                  </p:pic>
                </p:oleObj>
              </mc:Fallback>
            </mc:AlternateContent>
          </a:graphicData>
        </a:graphic>
      </p:graphicFrame>
      <p:sp>
        <p:nvSpPr>
          <p:cNvPr id="6" name="Text Box 32"/>
          <p:cNvSpPr txBox="1">
            <a:spLocks noChangeArrowheads="1"/>
          </p:cNvSpPr>
          <p:nvPr/>
        </p:nvSpPr>
        <p:spPr bwMode="auto">
          <a:xfrm>
            <a:off x="1847528" y="620688"/>
            <a:ext cx="64807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t>为同心圆环</a:t>
            </a:r>
          </a:p>
          <a:p>
            <a:r>
              <a:rPr lang="zh-CN" altLang="en-US" sz="2400" b="1" dirty="0"/>
              <a:t>的磁阻，可</a:t>
            </a:r>
          </a:p>
          <a:p>
            <a:r>
              <a:rPr lang="zh-CN" altLang="en-US" sz="2400" b="1" dirty="0"/>
              <a:t>积分求出</a:t>
            </a:r>
          </a:p>
        </p:txBody>
      </p:sp>
      <p:sp>
        <p:nvSpPr>
          <p:cNvPr id="2" name="矩形 1"/>
          <p:cNvSpPr/>
          <p:nvPr/>
        </p:nvSpPr>
        <p:spPr bwMode="auto">
          <a:xfrm>
            <a:off x="1524000" y="0"/>
            <a:ext cx="1259632" cy="5661248"/>
          </a:xfrm>
          <a:prstGeom prst="rect">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4754657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60" name="Object 4"/>
          <p:cNvGraphicFramePr>
            <a:graphicFrameLocks noChangeAspect="1"/>
          </p:cNvGraphicFramePr>
          <p:nvPr/>
        </p:nvGraphicFramePr>
        <p:xfrm>
          <a:off x="1774825" y="548680"/>
          <a:ext cx="8713788" cy="3168650"/>
        </p:xfrm>
        <a:graphic>
          <a:graphicData uri="http://schemas.openxmlformats.org/presentationml/2006/ole">
            <mc:AlternateContent xmlns:mc="http://schemas.openxmlformats.org/markup-compatibility/2006">
              <mc:Choice xmlns:v="urn:schemas-microsoft-com:vml" Requires="v">
                <p:oleObj spid="_x0000_s164866" name="Equation" r:id="rId3" imgW="3340080" imgH="1346040" progId="Equation.DSMT4">
                  <p:embed/>
                </p:oleObj>
              </mc:Choice>
              <mc:Fallback>
                <p:oleObj name="Equation" r:id="rId3" imgW="3340080" imgH="1346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5" y="548680"/>
                        <a:ext cx="8713788" cy="3168650"/>
                      </a:xfrm>
                      <a:prstGeom prst="rect">
                        <a:avLst/>
                      </a:prstGeom>
                      <a:noFill/>
                      <a:ln>
                        <a:noFill/>
                      </a:ln>
                      <a:effectLst/>
                    </p:spPr>
                  </p:pic>
                </p:oleObj>
              </mc:Fallback>
            </mc:AlternateContent>
          </a:graphicData>
        </a:graphic>
      </p:graphicFrame>
      <p:graphicFrame>
        <p:nvGraphicFramePr>
          <p:cNvPr id="45061" name="Object 5"/>
          <p:cNvGraphicFramePr>
            <a:graphicFrameLocks noChangeAspect="1"/>
          </p:cNvGraphicFramePr>
          <p:nvPr/>
        </p:nvGraphicFramePr>
        <p:xfrm>
          <a:off x="1774825" y="4354133"/>
          <a:ext cx="8893175" cy="1843468"/>
        </p:xfrm>
        <a:graphic>
          <a:graphicData uri="http://schemas.openxmlformats.org/presentationml/2006/ole">
            <mc:AlternateContent xmlns:mc="http://schemas.openxmlformats.org/markup-compatibility/2006">
              <mc:Choice xmlns:v="urn:schemas-microsoft-com:vml" Requires="v">
                <p:oleObj spid="_x0000_s164867" name="Equation" r:id="rId5" imgW="3111480" imgH="622080" progId="Equation.DSMT4">
                  <p:embed/>
                </p:oleObj>
              </mc:Choice>
              <mc:Fallback>
                <p:oleObj name="Equation" r:id="rId5" imgW="3111480" imgH="622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825" y="4354133"/>
                        <a:ext cx="8893175" cy="1843468"/>
                      </a:xfrm>
                      <a:prstGeom prst="rect">
                        <a:avLst/>
                      </a:prstGeom>
                      <a:noFill/>
                      <a:ln>
                        <a:noFill/>
                      </a:ln>
                      <a:effectLst/>
                    </p:spPr>
                  </p:pic>
                </p:oleObj>
              </mc:Fallback>
            </mc:AlternateContent>
          </a:graphicData>
        </a:graphic>
      </p:graphicFrame>
      <p:sp>
        <p:nvSpPr>
          <p:cNvPr id="45062" name="Text Box 6"/>
          <p:cNvSpPr txBox="1">
            <a:spLocks noChangeArrowheads="1"/>
          </p:cNvSpPr>
          <p:nvPr/>
        </p:nvSpPr>
        <p:spPr bwMode="auto">
          <a:xfrm>
            <a:off x="2259013" y="3952875"/>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输出电压：</a:t>
            </a:r>
          </a:p>
        </p:txBody>
      </p:sp>
      <p:sp>
        <p:nvSpPr>
          <p:cNvPr id="45063" name="Rectangle 7"/>
          <p:cNvSpPr>
            <a:spLocks noChangeArrowheads="1"/>
          </p:cNvSpPr>
          <p:nvPr/>
        </p:nvSpPr>
        <p:spPr bwMode="auto">
          <a:xfrm>
            <a:off x="1774825" y="3860800"/>
            <a:ext cx="8893175" cy="25923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7480225" y="815096"/>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956225" y="815096"/>
                <a:ext cx="344966" cy="461665"/>
              </a:xfrm>
              <a:prstGeom prst="rect">
                <a:avLst/>
              </a:prstGeom>
              <a:blipFill rotWithShape="1">
                <a:blip r:embed="rId7"/>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545641" y="2288920"/>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021641" y="2288920"/>
                <a:ext cx="344966" cy="461665"/>
              </a:xfrm>
              <a:prstGeom prst="rect">
                <a:avLst/>
              </a:prstGeom>
              <a:blipFill rotWithShape="1">
                <a:blip r:embed="rId8"/>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718124" y="4727299"/>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194124" y="4727299"/>
                <a:ext cx="344966" cy="461665"/>
              </a:xfrm>
              <a:prstGeom prst="rect">
                <a:avLst/>
              </a:prstGeom>
              <a:blipFill rotWithShape="1">
                <a:blip r:embed="rId9"/>
                <a:stretch>
                  <a:fillRect/>
                </a:stretch>
              </a:blipFill>
              <a:ln>
                <a:solidFill>
                  <a:schemeClr val="bg1"/>
                </a:solidFill>
              </a:ln>
            </p:spPr>
            <p:txBody>
              <a:bodyPr/>
              <a:lstStyle/>
              <a:p>
                <a:r>
                  <a:rPr lang="zh-CN" altLang="en-US">
                    <a:noFill/>
                  </a:rPr>
                  <a:t> </a:t>
                </a:r>
              </a:p>
            </p:txBody>
          </p:sp>
        </mc:Fallback>
      </mc:AlternateContent>
    </p:spTree>
    <p:extLst>
      <p:ext uri="{BB962C8B-B14F-4D97-AF65-F5344CB8AC3E}">
        <p14:creationId xmlns:p14="http://schemas.microsoft.com/office/powerpoint/2010/main" val="220282367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p:cNvSpPr txBox="1">
            <a:spLocks noChangeArrowheads="1"/>
          </p:cNvSpPr>
          <p:nvPr/>
        </p:nvSpPr>
        <p:spPr bwMode="auto">
          <a:xfrm>
            <a:off x="2043114" y="28098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46085" name="Text Box 5"/>
          <p:cNvSpPr txBox="1">
            <a:spLocks noChangeArrowheads="1"/>
          </p:cNvSpPr>
          <p:nvPr/>
        </p:nvSpPr>
        <p:spPr bwMode="auto">
          <a:xfrm>
            <a:off x="1971676" y="280988"/>
            <a:ext cx="23791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3</a:t>
            </a:r>
            <a:r>
              <a:rPr lang="zh-CN" altLang="en-US">
                <a:solidFill>
                  <a:srgbClr val="0000CC"/>
                </a:solidFill>
              </a:rPr>
              <a:t>）衔铁移动时的输出</a:t>
            </a:r>
          </a:p>
        </p:txBody>
      </p:sp>
      <p:sp>
        <p:nvSpPr>
          <p:cNvPr id="46086" name="Text Box 6"/>
          <p:cNvSpPr txBox="1">
            <a:spLocks noChangeArrowheads="1"/>
          </p:cNvSpPr>
          <p:nvPr/>
        </p:nvSpPr>
        <p:spPr bwMode="auto">
          <a:xfrm>
            <a:off x="2474913" y="71278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衔铁移动</a:t>
            </a:r>
          </a:p>
        </p:txBody>
      </p:sp>
      <p:graphicFrame>
        <p:nvGraphicFramePr>
          <p:cNvPr id="46087" name="Object 7"/>
          <p:cNvGraphicFramePr>
            <a:graphicFrameLocks noChangeAspect="1"/>
          </p:cNvGraphicFramePr>
          <p:nvPr/>
        </p:nvGraphicFramePr>
        <p:xfrm>
          <a:off x="3863976" y="692151"/>
          <a:ext cx="684213" cy="504825"/>
        </p:xfrm>
        <a:graphic>
          <a:graphicData uri="http://schemas.openxmlformats.org/presentationml/2006/ole">
            <mc:AlternateContent xmlns:mc="http://schemas.openxmlformats.org/markup-compatibility/2006">
              <mc:Choice xmlns:v="urn:schemas-microsoft-com:vml" Requires="v">
                <p:oleObj spid="_x0000_s165890" name="Equation" r:id="rId3" imgW="241200" imgH="177480" progId="Equation.DSMT4">
                  <p:embed/>
                </p:oleObj>
              </mc:Choice>
              <mc:Fallback>
                <p:oleObj name="Equation" r:id="rId3" imgW="24120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6" y="692151"/>
                        <a:ext cx="6842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8" name="Object 8"/>
          <p:cNvGraphicFramePr>
            <a:graphicFrameLocks noChangeAspect="1"/>
          </p:cNvGraphicFramePr>
          <p:nvPr/>
        </p:nvGraphicFramePr>
        <p:xfrm>
          <a:off x="1847850" y="1268414"/>
          <a:ext cx="8643938" cy="1844675"/>
        </p:xfrm>
        <a:graphic>
          <a:graphicData uri="http://schemas.openxmlformats.org/presentationml/2006/ole">
            <mc:AlternateContent xmlns:mc="http://schemas.openxmlformats.org/markup-compatibility/2006">
              <mc:Choice xmlns:v="urn:schemas-microsoft-com:vml" Requires="v">
                <p:oleObj spid="_x0000_s165891" name="Equation" r:id="rId5" imgW="4228920" imgH="901440" progId="Equation.DSMT4">
                  <p:embed/>
                </p:oleObj>
              </mc:Choice>
              <mc:Fallback>
                <p:oleObj name="Equation" r:id="rId5" imgW="4228920" imgH="9014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850" y="1268414"/>
                        <a:ext cx="8643938" cy="184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9" name="Object 9"/>
          <p:cNvGraphicFramePr>
            <a:graphicFrameLocks noChangeAspect="1"/>
          </p:cNvGraphicFramePr>
          <p:nvPr/>
        </p:nvGraphicFramePr>
        <p:xfrm>
          <a:off x="1631504" y="2924176"/>
          <a:ext cx="8928546" cy="2005013"/>
        </p:xfrm>
        <a:graphic>
          <a:graphicData uri="http://schemas.openxmlformats.org/presentationml/2006/ole">
            <mc:AlternateContent xmlns:mc="http://schemas.openxmlformats.org/markup-compatibility/2006">
              <mc:Choice xmlns:v="urn:schemas-microsoft-com:vml" Requires="v">
                <p:oleObj spid="_x0000_s165892" name="Equation" r:id="rId7" imgW="2590560" imgH="698400" progId="Equation.DSMT4">
                  <p:embed/>
                </p:oleObj>
              </mc:Choice>
              <mc:Fallback>
                <p:oleObj name="Equation" r:id="rId7" imgW="2590560" imgH="698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1504" y="2924176"/>
                        <a:ext cx="8928546" cy="2005013"/>
                      </a:xfrm>
                      <a:prstGeom prst="rect">
                        <a:avLst/>
                      </a:prstGeom>
                      <a:noFill/>
                      <a:ln>
                        <a:noFill/>
                      </a:ln>
                      <a:effectLst/>
                    </p:spPr>
                  </p:pic>
                </p:oleObj>
              </mc:Fallback>
            </mc:AlternateContent>
          </a:graphicData>
        </a:graphic>
      </p:graphicFrame>
      <p:sp>
        <p:nvSpPr>
          <p:cNvPr id="46090" name="Text Box 10"/>
          <p:cNvSpPr txBox="1">
            <a:spLocks noChangeArrowheads="1"/>
          </p:cNvSpPr>
          <p:nvPr/>
        </p:nvSpPr>
        <p:spPr bwMode="auto">
          <a:xfrm>
            <a:off x="2495551" y="4724401"/>
            <a:ext cx="76692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0000"/>
                </a:solidFill>
              </a:rPr>
              <a:t>如果把表达式中因子</a:t>
            </a:r>
            <a:r>
              <a:rPr lang="en-US" altLang="zh-CN">
                <a:solidFill>
                  <a:srgbClr val="FF0000"/>
                </a:solidFill>
              </a:rPr>
              <a:t>2</a:t>
            </a:r>
            <a:r>
              <a:rPr lang="zh-CN" altLang="en-US">
                <a:solidFill>
                  <a:srgbClr val="FF0000"/>
                </a:solidFill>
              </a:rPr>
              <a:t>看作灵敏度，其与激励频率呈正比</a:t>
            </a:r>
          </a:p>
          <a:p>
            <a:r>
              <a:rPr lang="zh-CN" altLang="en-US">
                <a:solidFill>
                  <a:srgbClr val="FF0000"/>
                </a:solidFill>
              </a:rPr>
              <a:t>一般在中频使用（</a:t>
            </a:r>
            <a:r>
              <a:rPr lang="en-US" altLang="zh-CN">
                <a:solidFill>
                  <a:srgbClr val="FF0000"/>
                </a:solidFill>
              </a:rPr>
              <a:t>400Hz-10kHz),</a:t>
            </a:r>
            <a:r>
              <a:rPr lang="zh-CN" altLang="en-US">
                <a:solidFill>
                  <a:srgbClr val="FF0000"/>
                </a:solidFill>
              </a:rPr>
              <a:t>灵敏度为</a:t>
            </a:r>
            <a:r>
              <a:rPr lang="en-US" altLang="zh-CN">
                <a:solidFill>
                  <a:srgbClr val="FF0000"/>
                </a:solidFill>
              </a:rPr>
              <a:t>0.1-5v/mm</a:t>
            </a:r>
          </a:p>
        </p:txBody>
      </p:sp>
      <p:sp>
        <p:nvSpPr>
          <p:cNvPr id="46091" name="Text Box 11"/>
          <p:cNvSpPr txBox="1">
            <a:spLocks noChangeArrowheads="1"/>
          </p:cNvSpPr>
          <p:nvPr/>
        </p:nvSpPr>
        <p:spPr bwMode="auto">
          <a:xfrm>
            <a:off x="2135189" y="5516563"/>
            <a:ext cx="63065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说明：以上分析为理想变压器假设，实际中有材料及工艺的</a:t>
            </a:r>
          </a:p>
          <a:p>
            <a:r>
              <a:rPr lang="zh-CN" altLang="en-US"/>
              <a:t>           误差、激励电压幅值及频率波动、温度影响、零点残余</a:t>
            </a:r>
          </a:p>
          <a:p>
            <a:r>
              <a:rPr lang="zh-CN" altLang="en-US"/>
              <a:t>           电压等的影响</a:t>
            </a:r>
          </a:p>
        </p:txBody>
      </p:sp>
      <mc:AlternateContent xmlns:mc="http://schemas.openxmlformats.org/markup-compatibility/2006" xmlns:a14="http://schemas.microsoft.com/office/drawing/2010/main">
        <mc:Choice Requires="a14">
          <p:sp>
            <p:nvSpPr>
              <p:cNvPr id="10" name="矩形 9"/>
              <p:cNvSpPr/>
              <p:nvPr/>
            </p:nvSpPr>
            <p:spPr>
              <a:xfrm>
                <a:off x="6881329" y="3486197"/>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5357329" y="3486197"/>
                <a:ext cx="344966" cy="461665"/>
              </a:xfrm>
              <a:prstGeom prst="rect">
                <a:avLst/>
              </a:prstGeom>
              <a:blipFill rotWithShape="1">
                <a:blip r:embed="rId9"/>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997983" y="3500688"/>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473983" y="3500688"/>
                <a:ext cx="344966" cy="461665"/>
              </a:xfrm>
              <a:prstGeom prst="rect">
                <a:avLst/>
              </a:prstGeom>
              <a:blipFill rotWithShape="1">
                <a:blip r:embed="rId10"/>
                <a:stretch>
                  <a:fillRect/>
                </a:stretch>
              </a:blipFill>
              <a:ln>
                <a:solidFill>
                  <a:schemeClr val="bg1"/>
                </a:solidFill>
              </a:ln>
            </p:spPr>
            <p:txBody>
              <a:bodyPr/>
              <a:lstStyle/>
              <a:p>
                <a:r>
                  <a:rPr lang="zh-CN" altLang="en-US">
                    <a:noFill/>
                  </a:rPr>
                  <a:t> </a:t>
                </a:r>
              </a:p>
            </p:txBody>
          </p:sp>
        </mc:Fallback>
      </mc:AlternateContent>
      <p:sp>
        <p:nvSpPr>
          <p:cNvPr id="2" name="椭圆 1"/>
          <p:cNvSpPr/>
          <p:nvPr/>
        </p:nvSpPr>
        <p:spPr bwMode="auto">
          <a:xfrm>
            <a:off x="3342949" y="2780929"/>
            <a:ext cx="3710863" cy="2088231"/>
          </a:xfrm>
          <a:prstGeom prst="ellipse">
            <a:avLst/>
          </a:prstGeom>
          <a:noFill/>
          <a:ln w="952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93400730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p:cNvSpPr txBox="1">
            <a:spLocks noChangeArrowheads="1"/>
          </p:cNvSpPr>
          <p:nvPr/>
        </p:nvSpPr>
        <p:spPr bwMode="auto">
          <a:xfrm>
            <a:off x="1703389" y="333375"/>
            <a:ext cx="20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五、电动式传感器</a:t>
            </a:r>
          </a:p>
        </p:txBody>
      </p:sp>
      <p:sp>
        <p:nvSpPr>
          <p:cNvPr id="47109" name="Rectangle 5"/>
          <p:cNvSpPr>
            <a:spLocks noChangeArrowheads="1"/>
          </p:cNvSpPr>
          <p:nvPr/>
        </p:nvSpPr>
        <p:spPr bwMode="auto">
          <a:xfrm>
            <a:off x="6816726" y="1268414"/>
            <a:ext cx="3382963" cy="237648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0" name="Rectangle 6"/>
          <p:cNvSpPr>
            <a:spLocks noChangeArrowheads="1"/>
          </p:cNvSpPr>
          <p:nvPr/>
        </p:nvSpPr>
        <p:spPr bwMode="auto">
          <a:xfrm>
            <a:off x="7175501" y="1268414"/>
            <a:ext cx="2665413" cy="2016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1" name="Rectangle 7"/>
          <p:cNvSpPr>
            <a:spLocks noChangeArrowheads="1"/>
          </p:cNvSpPr>
          <p:nvPr/>
        </p:nvSpPr>
        <p:spPr bwMode="auto">
          <a:xfrm>
            <a:off x="7175501" y="1628776"/>
            <a:ext cx="576263" cy="16557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2" name="Rectangle 8"/>
          <p:cNvSpPr>
            <a:spLocks noChangeArrowheads="1"/>
          </p:cNvSpPr>
          <p:nvPr/>
        </p:nvSpPr>
        <p:spPr bwMode="auto">
          <a:xfrm>
            <a:off x="9264651" y="1628776"/>
            <a:ext cx="576263" cy="16557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3" name="Rectangle 9"/>
          <p:cNvSpPr>
            <a:spLocks noChangeArrowheads="1"/>
          </p:cNvSpPr>
          <p:nvPr/>
        </p:nvSpPr>
        <p:spPr bwMode="auto">
          <a:xfrm>
            <a:off x="7608888" y="1268413"/>
            <a:ext cx="1655762" cy="144462"/>
          </a:xfrm>
          <a:prstGeom prst="rect">
            <a:avLst/>
          </a:prstGeom>
          <a:solidFill>
            <a:srgbClr val="996633"/>
          </a:solidFill>
          <a:ln w="28575">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4" name="Rectangle 10"/>
          <p:cNvSpPr>
            <a:spLocks noChangeArrowheads="1"/>
          </p:cNvSpPr>
          <p:nvPr/>
        </p:nvSpPr>
        <p:spPr bwMode="auto">
          <a:xfrm>
            <a:off x="7751764" y="2924176"/>
            <a:ext cx="1512887" cy="3603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5" name="Rectangle 11"/>
          <p:cNvSpPr>
            <a:spLocks noChangeArrowheads="1"/>
          </p:cNvSpPr>
          <p:nvPr/>
        </p:nvSpPr>
        <p:spPr bwMode="auto">
          <a:xfrm>
            <a:off x="8183563" y="1628775"/>
            <a:ext cx="576262" cy="1295400"/>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7" name="Rectangle 13"/>
          <p:cNvSpPr>
            <a:spLocks noChangeArrowheads="1"/>
          </p:cNvSpPr>
          <p:nvPr/>
        </p:nvSpPr>
        <p:spPr bwMode="auto">
          <a:xfrm>
            <a:off x="7751763" y="1628776"/>
            <a:ext cx="144462" cy="5762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8" name="Rectangle 14"/>
          <p:cNvSpPr>
            <a:spLocks noChangeArrowheads="1"/>
          </p:cNvSpPr>
          <p:nvPr/>
        </p:nvSpPr>
        <p:spPr bwMode="auto">
          <a:xfrm>
            <a:off x="9120188" y="1628775"/>
            <a:ext cx="144462" cy="647700"/>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9" name="Line 15"/>
          <p:cNvSpPr>
            <a:spLocks noChangeShapeType="1"/>
          </p:cNvSpPr>
          <p:nvPr/>
        </p:nvSpPr>
        <p:spPr bwMode="auto">
          <a:xfrm>
            <a:off x="8040688" y="1412875"/>
            <a:ext cx="0" cy="8636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0" name="Line 16"/>
          <p:cNvSpPr>
            <a:spLocks noChangeShapeType="1"/>
          </p:cNvSpPr>
          <p:nvPr/>
        </p:nvSpPr>
        <p:spPr bwMode="auto">
          <a:xfrm>
            <a:off x="8904288" y="1412875"/>
            <a:ext cx="0" cy="8636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2" name="Oval 18"/>
          <p:cNvSpPr>
            <a:spLocks noChangeArrowheads="1"/>
          </p:cNvSpPr>
          <p:nvPr/>
        </p:nvSpPr>
        <p:spPr bwMode="auto">
          <a:xfrm>
            <a:off x="7967664" y="2060575"/>
            <a:ext cx="71437" cy="7143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3" name="Oval 19"/>
          <p:cNvSpPr>
            <a:spLocks noChangeArrowheads="1"/>
          </p:cNvSpPr>
          <p:nvPr/>
        </p:nvSpPr>
        <p:spPr bwMode="auto">
          <a:xfrm>
            <a:off x="7967664" y="1916114"/>
            <a:ext cx="71437"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4" name="Oval 20"/>
          <p:cNvSpPr>
            <a:spLocks noChangeArrowheads="1"/>
          </p:cNvSpPr>
          <p:nvPr/>
        </p:nvSpPr>
        <p:spPr bwMode="auto">
          <a:xfrm>
            <a:off x="8904289" y="1773239"/>
            <a:ext cx="71437"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5" name="Oval 21"/>
          <p:cNvSpPr>
            <a:spLocks noChangeArrowheads="1"/>
          </p:cNvSpPr>
          <p:nvPr/>
        </p:nvSpPr>
        <p:spPr bwMode="auto">
          <a:xfrm>
            <a:off x="8904289" y="1916114"/>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6" name="Oval 22"/>
          <p:cNvSpPr>
            <a:spLocks noChangeArrowheads="1"/>
          </p:cNvSpPr>
          <p:nvPr/>
        </p:nvSpPr>
        <p:spPr bwMode="auto">
          <a:xfrm>
            <a:off x="8904289" y="2060575"/>
            <a:ext cx="73025" cy="7143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7" name="Oval 23"/>
          <p:cNvSpPr>
            <a:spLocks noChangeArrowheads="1"/>
          </p:cNvSpPr>
          <p:nvPr/>
        </p:nvSpPr>
        <p:spPr bwMode="auto">
          <a:xfrm>
            <a:off x="8904289" y="22050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8" name="Oval 24"/>
          <p:cNvSpPr>
            <a:spLocks noChangeArrowheads="1"/>
          </p:cNvSpPr>
          <p:nvPr/>
        </p:nvSpPr>
        <p:spPr bwMode="auto">
          <a:xfrm>
            <a:off x="7967664" y="22050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2" name="Text Box 28"/>
          <p:cNvSpPr txBox="1">
            <a:spLocks noChangeArrowheads="1"/>
          </p:cNvSpPr>
          <p:nvPr/>
        </p:nvSpPr>
        <p:spPr bwMode="auto">
          <a:xfrm>
            <a:off x="7875589" y="71278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振动模</a:t>
            </a:r>
          </a:p>
        </p:txBody>
      </p:sp>
      <p:sp>
        <p:nvSpPr>
          <p:cNvPr id="47133" name="Oval 29"/>
          <p:cNvSpPr>
            <a:spLocks noChangeArrowheads="1"/>
          </p:cNvSpPr>
          <p:nvPr/>
        </p:nvSpPr>
        <p:spPr bwMode="auto">
          <a:xfrm>
            <a:off x="7967664" y="17732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4" name="Text Box 30"/>
          <p:cNvSpPr txBox="1">
            <a:spLocks noChangeArrowheads="1"/>
          </p:cNvSpPr>
          <p:nvPr/>
        </p:nvSpPr>
        <p:spPr bwMode="auto">
          <a:xfrm>
            <a:off x="9264650" y="549275"/>
            <a:ext cx="1107996"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可动线圈</a:t>
            </a:r>
          </a:p>
        </p:txBody>
      </p:sp>
      <p:sp>
        <p:nvSpPr>
          <p:cNvPr id="47135" name="Line 31"/>
          <p:cNvSpPr>
            <a:spLocks noChangeShapeType="1"/>
          </p:cNvSpPr>
          <p:nvPr/>
        </p:nvSpPr>
        <p:spPr bwMode="auto">
          <a:xfrm flipH="1">
            <a:off x="8975725" y="1052513"/>
            <a:ext cx="1081088"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6" name="Text Box 32"/>
          <p:cNvSpPr txBox="1">
            <a:spLocks noChangeArrowheads="1"/>
          </p:cNvSpPr>
          <p:nvPr/>
        </p:nvSpPr>
        <p:spPr bwMode="auto">
          <a:xfrm>
            <a:off x="9264651" y="3789363"/>
            <a:ext cx="646331"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磁铁</a:t>
            </a:r>
          </a:p>
        </p:txBody>
      </p:sp>
      <p:sp>
        <p:nvSpPr>
          <p:cNvPr id="47137" name="Line 33"/>
          <p:cNvSpPr>
            <a:spLocks noChangeShapeType="1"/>
          </p:cNvSpPr>
          <p:nvPr/>
        </p:nvSpPr>
        <p:spPr bwMode="auto">
          <a:xfrm flipH="1" flipV="1">
            <a:off x="9480550" y="3284538"/>
            <a:ext cx="71438"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0" name="Text Box 36"/>
          <p:cNvSpPr txBox="1">
            <a:spLocks noChangeArrowheads="1"/>
          </p:cNvSpPr>
          <p:nvPr/>
        </p:nvSpPr>
        <p:spPr bwMode="auto">
          <a:xfrm>
            <a:off x="7391401" y="3789363"/>
            <a:ext cx="811213"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外壳</a:t>
            </a:r>
          </a:p>
        </p:txBody>
      </p:sp>
      <p:sp>
        <p:nvSpPr>
          <p:cNvPr id="47141" name="Line 37"/>
          <p:cNvSpPr>
            <a:spLocks noChangeShapeType="1"/>
          </p:cNvSpPr>
          <p:nvPr/>
        </p:nvSpPr>
        <p:spPr bwMode="auto">
          <a:xfrm flipV="1">
            <a:off x="7680325" y="35004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2" name="Text Box 38"/>
          <p:cNvSpPr txBox="1">
            <a:spLocks noChangeArrowheads="1"/>
          </p:cNvSpPr>
          <p:nvPr/>
        </p:nvSpPr>
        <p:spPr bwMode="auto">
          <a:xfrm>
            <a:off x="2135188" y="1268413"/>
            <a:ext cx="1455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1</a:t>
            </a:r>
            <a:r>
              <a:rPr lang="zh-CN" altLang="en-US">
                <a:solidFill>
                  <a:srgbClr val="0000CC"/>
                </a:solidFill>
              </a:rPr>
              <a:t>、结构如图</a:t>
            </a:r>
          </a:p>
        </p:txBody>
      </p:sp>
      <p:sp>
        <p:nvSpPr>
          <p:cNvPr id="47143" name="Text Box 39"/>
          <p:cNvSpPr txBox="1">
            <a:spLocks noChangeArrowheads="1"/>
          </p:cNvSpPr>
          <p:nvPr/>
        </p:nvSpPr>
        <p:spPr bwMode="auto">
          <a:xfrm>
            <a:off x="2063751" y="2133600"/>
            <a:ext cx="318548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2</a:t>
            </a:r>
            <a:r>
              <a:rPr lang="zh-CN" altLang="en-US">
                <a:solidFill>
                  <a:srgbClr val="0000CC"/>
                </a:solidFill>
              </a:rPr>
              <a:t>、 原理</a:t>
            </a:r>
          </a:p>
          <a:p>
            <a:r>
              <a:rPr lang="zh-CN" altLang="en-US"/>
              <a:t>磁铁产生恒定磁场</a:t>
            </a:r>
          </a:p>
          <a:p>
            <a:r>
              <a:rPr lang="zh-CN" altLang="en-US"/>
              <a:t>外力使膜振动</a:t>
            </a:r>
          </a:p>
          <a:p>
            <a:r>
              <a:rPr lang="zh-CN" altLang="en-US"/>
              <a:t>线圈切割磁力线产生感应电势</a:t>
            </a:r>
          </a:p>
          <a:p>
            <a:r>
              <a:rPr lang="zh-CN" altLang="en-US"/>
              <a:t>感应电势连接外电路产生电流</a:t>
            </a:r>
          </a:p>
        </p:txBody>
      </p:sp>
      <p:sp>
        <p:nvSpPr>
          <p:cNvPr id="47144" name="Text Box 40"/>
          <p:cNvSpPr txBox="1">
            <a:spLocks noChangeArrowheads="1"/>
          </p:cNvSpPr>
          <p:nvPr/>
        </p:nvSpPr>
        <p:spPr bwMode="auto">
          <a:xfrm>
            <a:off x="6796088" y="280988"/>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外力使膜振动</a:t>
            </a:r>
          </a:p>
        </p:txBody>
      </p:sp>
      <p:sp>
        <p:nvSpPr>
          <p:cNvPr id="47145" name="Line 41"/>
          <p:cNvSpPr>
            <a:spLocks noChangeShapeType="1"/>
          </p:cNvSpPr>
          <p:nvPr/>
        </p:nvSpPr>
        <p:spPr bwMode="auto">
          <a:xfrm>
            <a:off x="7751763" y="692150"/>
            <a:ext cx="0" cy="433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7147" name="Object 43"/>
          <p:cNvGraphicFramePr>
            <a:graphicFrameLocks noChangeAspect="1"/>
          </p:cNvGraphicFramePr>
          <p:nvPr>
            <p:extLst>
              <p:ext uri="{D42A27DB-BD31-4B8C-83A1-F6EECF244321}">
                <p14:modId xmlns:p14="http://schemas.microsoft.com/office/powerpoint/2010/main" val="2776645507"/>
              </p:ext>
            </p:extLst>
          </p:nvPr>
        </p:nvGraphicFramePr>
        <p:xfrm>
          <a:off x="5299995" y="2872264"/>
          <a:ext cx="330200" cy="457200"/>
        </p:xfrm>
        <a:graphic>
          <a:graphicData uri="http://schemas.openxmlformats.org/presentationml/2006/ole">
            <mc:AlternateContent xmlns:mc="http://schemas.openxmlformats.org/markup-compatibility/2006">
              <mc:Choice xmlns:v="urn:schemas-microsoft-com:vml" Requires="v">
                <p:oleObj spid="_x0000_s166914" name="Equation" r:id="rId3" imgW="164880" imgH="177480" progId="Equation.DSMT4">
                  <p:embed/>
                </p:oleObj>
              </mc:Choice>
              <mc:Fallback>
                <p:oleObj name="Equation" r:id="rId3" imgW="16488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995" y="2872264"/>
                        <a:ext cx="330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48" name="Object 44"/>
          <p:cNvGraphicFramePr>
            <a:graphicFrameLocks noChangeAspect="1"/>
          </p:cNvGraphicFramePr>
          <p:nvPr>
            <p:extLst>
              <p:ext uri="{D42A27DB-BD31-4B8C-83A1-F6EECF244321}">
                <p14:modId xmlns:p14="http://schemas.microsoft.com/office/powerpoint/2010/main" val="1570897169"/>
              </p:ext>
            </p:extLst>
          </p:nvPr>
        </p:nvGraphicFramePr>
        <p:xfrm>
          <a:off x="5141245" y="3249805"/>
          <a:ext cx="1207168" cy="425450"/>
        </p:xfrm>
        <a:graphic>
          <a:graphicData uri="http://schemas.openxmlformats.org/presentationml/2006/ole">
            <mc:AlternateContent xmlns:mc="http://schemas.openxmlformats.org/markup-compatibility/2006">
              <mc:Choice xmlns:v="urn:schemas-microsoft-com:vml" Requires="v">
                <p:oleObj spid="_x0000_s166915" name="Equation" r:id="rId5" imgW="101520" imgH="164880" progId="Equation.DSMT4">
                  <p:embed/>
                </p:oleObj>
              </mc:Choice>
              <mc:Fallback>
                <p:oleObj name="Equation" r:id="rId5" imgW="101520" imgH="164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1245" y="3249805"/>
                        <a:ext cx="1207168" cy="425450"/>
                      </a:xfrm>
                      <a:prstGeom prst="rect">
                        <a:avLst/>
                      </a:prstGeom>
                      <a:noFill/>
                      <a:ln>
                        <a:noFill/>
                      </a:ln>
                      <a:effectLst/>
                    </p:spPr>
                  </p:pic>
                </p:oleObj>
              </mc:Fallback>
            </mc:AlternateContent>
          </a:graphicData>
        </a:graphic>
      </p:graphicFrame>
      <p:graphicFrame>
        <p:nvGraphicFramePr>
          <p:cNvPr id="47149" name="Object 45"/>
          <p:cNvGraphicFramePr>
            <a:graphicFrameLocks noChangeAspect="1"/>
          </p:cNvGraphicFramePr>
          <p:nvPr/>
        </p:nvGraphicFramePr>
        <p:xfrm>
          <a:off x="5303838" y="4076701"/>
          <a:ext cx="1656258" cy="1109663"/>
        </p:xfrm>
        <a:graphic>
          <a:graphicData uri="http://schemas.openxmlformats.org/presentationml/2006/ole">
            <mc:AlternateContent xmlns:mc="http://schemas.openxmlformats.org/markup-compatibility/2006">
              <mc:Choice xmlns:v="urn:schemas-microsoft-com:vml" Requires="v">
                <p:oleObj spid="_x0000_s166916" name="Equation" r:id="rId7" imgW="507960" imgH="431640" progId="Equation.DSMT4">
                  <p:embed/>
                </p:oleObj>
              </mc:Choice>
              <mc:Fallback>
                <p:oleObj name="Equation" r:id="rId7" imgW="50796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3838" y="4076701"/>
                        <a:ext cx="1656258" cy="1109663"/>
                      </a:xfrm>
                      <a:prstGeom prst="rect">
                        <a:avLst/>
                      </a:prstGeom>
                      <a:noFill/>
                      <a:ln>
                        <a:noFill/>
                      </a:ln>
                      <a:effectLst/>
                    </p:spPr>
                  </p:pic>
                </p:oleObj>
              </mc:Fallback>
            </mc:AlternateContent>
          </a:graphicData>
        </a:graphic>
      </p:graphicFrame>
      <p:graphicFrame>
        <p:nvGraphicFramePr>
          <p:cNvPr id="47150" name="Object 46"/>
          <p:cNvGraphicFramePr>
            <a:graphicFrameLocks noChangeAspect="1"/>
          </p:cNvGraphicFramePr>
          <p:nvPr/>
        </p:nvGraphicFramePr>
        <p:xfrm>
          <a:off x="1703389" y="5157788"/>
          <a:ext cx="8857109" cy="501650"/>
        </p:xfrm>
        <a:graphic>
          <a:graphicData uri="http://schemas.openxmlformats.org/presentationml/2006/ole">
            <mc:AlternateContent xmlns:mc="http://schemas.openxmlformats.org/markup-compatibility/2006">
              <mc:Choice xmlns:v="urn:schemas-microsoft-com:vml" Requires="v">
                <p:oleObj spid="_x0000_s166917" name="Equation" r:id="rId9" imgW="3936960" imgH="228600" progId="Equation.DSMT4">
                  <p:embed/>
                </p:oleObj>
              </mc:Choice>
              <mc:Fallback>
                <p:oleObj name="Equation" r:id="rId9" imgW="39369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3389" y="5157788"/>
                        <a:ext cx="8857109" cy="501650"/>
                      </a:xfrm>
                      <a:prstGeom prst="rect">
                        <a:avLst/>
                      </a:prstGeom>
                      <a:noFill/>
                      <a:ln>
                        <a:noFill/>
                      </a:ln>
                      <a:effectLst/>
                    </p:spPr>
                  </p:pic>
                </p:oleObj>
              </mc:Fallback>
            </mc:AlternateContent>
          </a:graphicData>
        </a:graphic>
      </p:graphicFrame>
      <p:graphicFrame>
        <p:nvGraphicFramePr>
          <p:cNvPr id="47151" name="Object 47"/>
          <p:cNvGraphicFramePr>
            <a:graphicFrameLocks noChangeAspect="1"/>
          </p:cNvGraphicFramePr>
          <p:nvPr/>
        </p:nvGraphicFramePr>
        <p:xfrm>
          <a:off x="2783633" y="4337051"/>
          <a:ext cx="1474043" cy="587375"/>
        </p:xfrm>
        <a:graphic>
          <a:graphicData uri="http://schemas.openxmlformats.org/presentationml/2006/ole">
            <mc:AlternateContent xmlns:mc="http://schemas.openxmlformats.org/markup-compatibility/2006">
              <mc:Choice xmlns:v="urn:schemas-microsoft-com:vml" Requires="v">
                <p:oleObj spid="_x0000_s166918" name="Equation" r:id="rId11" imgW="533160" imgH="228600" progId="Equation.DSMT4">
                  <p:embed/>
                </p:oleObj>
              </mc:Choice>
              <mc:Fallback>
                <p:oleObj name="Equation" r:id="rId11" imgW="53316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3633" y="4337051"/>
                        <a:ext cx="1474043" cy="587375"/>
                      </a:xfrm>
                      <a:prstGeom prst="rect">
                        <a:avLst/>
                      </a:prstGeom>
                      <a:noFill/>
                      <a:ln>
                        <a:noFill/>
                      </a:ln>
                      <a:effectLst/>
                    </p:spPr>
                  </p:pic>
                </p:oleObj>
              </mc:Fallback>
            </mc:AlternateContent>
          </a:graphicData>
        </a:graphic>
      </p:graphicFrame>
      <p:sp>
        <p:nvSpPr>
          <p:cNvPr id="47152" name="Text Box 48"/>
          <p:cNvSpPr txBox="1">
            <a:spLocks noChangeArrowheads="1"/>
          </p:cNvSpPr>
          <p:nvPr/>
        </p:nvSpPr>
        <p:spPr bwMode="auto">
          <a:xfrm>
            <a:off x="2135189" y="5805489"/>
            <a:ext cx="27911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3</a:t>
            </a:r>
            <a:r>
              <a:rPr lang="zh-CN" altLang="en-US">
                <a:solidFill>
                  <a:srgbClr val="0000CC"/>
                </a:solidFill>
              </a:rPr>
              <a:t>、应用</a:t>
            </a:r>
          </a:p>
          <a:p>
            <a:r>
              <a:rPr lang="zh-CN" altLang="en-US">
                <a:solidFill>
                  <a:srgbClr val="0000CC"/>
                </a:solidFill>
              </a:rPr>
              <a:t>     测量压力     动圈微音器</a:t>
            </a:r>
          </a:p>
        </p:txBody>
      </p:sp>
    </p:spTree>
    <p:extLst>
      <p:ext uri="{BB962C8B-B14F-4D97-AF65-F5344CB8AC3E}">
        <p14:creationId xmlns:p14="http://schemas.microsoft.com/office/powerpoint/2010/main" val="42276639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a:extLst>
              <a:ext uri="{FF2B5EF4-FFF2-40B4-BE49-F238E27FC236}">
                <a16:creationId xmlns:a16="http://schemas.microsoft.com/office/drawing/2014/main" id="{FDC7AE5A-0A47-4B0C-81DF-2040DD1D71A4}"/>
              </a:ext>
            </a:extLst>
          </p:cNvPr>
          <p:cNvSpPr txBox="1">
            <a:spLocks noChangeArrowheads="1"/>
          </p:cNvSpPr>
          <p:nvPr/>
        </p:nvSpPr>
        <p:spPr bwMode="auto">
          <a:xfrm>
            <a:off x="1993900" y="188913"/>
            <a:ext cx="44592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solidFill>
                  <a:srgbClr val="0000CC"/>
                </a:solidFill>
                <a:latin typeface="微软雅黑" panose="020B0503020204020204" pitchFamily="34" charset="-122"/>
                <a:ea typeface="微软雅黑" panose="020B0503020204020204" pitchFamily="34" charset="-122"/>
              </a:rPr>
              <a:t>六、</a:t>
            </a:r>
            <a:r>
              <a:rPr lang="en-US" altLang="zh-CN" b="1" dirty="0">
                <a:solidFill>
                  <a:srgbClr val="0000CC"/>
                </a:solidFill>
                <a:latin typeface="微软雅黑" panose="020B0503020204020204" pitchFamily="34" charset="-122"/>
                <a:ea typeface="微软雅黑" panose="020B0503020204020204" pitchFamily="34" charset="-122"/>
              </a:rPr>
              <a:t> </a:t>
            </a:r>
            <a:r>
              <a:rPr lang="zh-CN" altLang="en-US" b="1" dirty="0">
                <a:solidFill>
                  <a:srgbClr val="0000CC"/>
                </a:solidFill>
                <a:latin typeface="微软雅黑" panose="020B0503020204020204" pitchFamily="34" charset="-122"/>
                <a:ea typeface="微软雅黑" panose="020B0503020204020204" pitchFamily="34" charset="-122"/>
              </a:rPr>
              <a:t>长轴状跑道形磁传感器</a:t>
            </a:r>
            <a:endParaRPr lang="zh-CN" altLang="en-US" dirty="0">
              <a:solidFill>
                <a:srgbClr val="0000CC"/>
              </a:solidFill>
              <a:latin typeface="微软雅黑" panose="020B0503020204020204" pitchFamily="34" charset="-122"/>
              <a:ea typeface="微软雅黑" panose="020B0503020204020204" pitchFamily="34" charset="-122"/>
            </a:endParaRPr>
          </a:p>
        </p:txBody>
      </p:sp>
      <p:sp>
        <p:nvSpPr>
          <p:cNvPr id="81923" name="Rectangle 4">
            <a:extLst>
              <a:ext uri="{FF2B5EF4-FFF2-40B4-BE49-F238E27FC236}">
                <a16:creationId xmlns:a16="http://schemas.microsoft.com/office/drawing/2014/main" id="{FBD8C6EF-24F6-4E2C-83A3-17EDBDDBE4B3}"/>
              </a:ext>
            </a:extLst>
          </p:cNvPr>
          <p:cNvSpPr>
            <a:spLocks noChangeArrowheads="1"/>
          </p:cNvSpPr>
          <p:nvPr/>
        </p:nvSpPr>
        <p:spPr bwMode="auto">
          <a:xfrm>
            <a:off x="7035800" y="914400"/>
            <a:ext cx="1930400" cy="3352800"/>
          </a:xfrm>
          <a:prstGeom prst="rect">
            <a:avLst/>
          </a:prstGeom>
          <a:noFill/>
          <a:ln w="31750">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4" name="AutoShape 5">
            <a:extLst>
              <a:ext uri="{FF2B5EF4-FFF2-40B4-BE49-F238E27FC236}">
                <a16:creationId xmlns:a16="http://schemas.microsoft.com/office/drawing/2014/main" id="{0B5D2275-7975-426B-8AD8-EC2DD36AA912}"/>
              </a:ext>
            </a:extLst>
          </p:cNvPr>
          <p:cNvSpPr>
            <a:spLocks noChangeArrowheads="1"/>
          </p:cNvSpPr>
          <p:nvPr/>
        </p:nvSpPr>
        <p:spPr bwMode="auto">
          <a:xfrm>
            <a:off x="7239000" y="1066800"/>
            <a:ext cx="1493838" cy="3048000"/>
          </a:xfrm>
          <a:prstGeom prst="roundRect">
            <a:avLst>
              <a:gd name="adj" fmla="val 50000"/>
            </a:avLst>
          </a:prstGeom>
          <a:noFill/>
          <a:ln w="31750">
            <a:solidFill>
              <a:srgbClr val="000000"/>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5" name="AutoShape 6">
            <a:extLst>
              <a:ext uri="{FF2B5EF4-FFF2-40B4-BE49-F238E27FC236}">
                <a16:creationId xmlns:a16="http://schemas.microsoft.com/office/drawing/2014/main" id="{B1B7A56C-4CC8-44DE-B23A-63AFC89F81E6}"/>
              </a:ext>
            </a:extLst>
          </p:cNvPr>
          <p:cNvSpPr>
            <a:spLocks noChangeArrowheads="1"/>
          </p:cNvSpPr>
          <p:nvPr/>
        </p:nvSpPr>
        <p:spPr bwMode="auto">
          <a:xfrm>
            <a:off x="7329488" y="1203326"/>
            <a:ext cx="1314450" cy="2811463"/>
          </a:xfrm>
          <a:prstGeom prst="roundRect">
            <a:avLst>
              <a:gd name="adj" fmla="val 50000"/>
            </a:avLst>
          </a:prstGeom>
          <a:noFill/>
          <a:ln w="31750">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6" name="Freeform 7">
            <a:extLst>
              <a:ext uri="{FF2B5EF4-FFF2-40B4-BE49-F238E27FC236}">
                <a16:creationId xmlns:a16="http://schemas.microsoft.com/office/drawing/2014/main" id="{6975872C-6690-43E4-AEA8-51A356ED7F8F}"/>
              </a:ext>
            </a:extLst>
          </p:cNvPr>
          <p:cNvSpPr>
            <a:spLocks/>
          </p:cNvSpPr>
          <p:nvPr/>
        </p:nvSpPr>
        <p:spPr bwMode="auto">
          <a:xfrm>
            <a:off x="6873876" y="2438400"/>
            <a:ext cx="746125"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00FF"/>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7" name="Freeform 8">
            <a:extLst>
              <a:ext uri="{FF2B5EF4-FFF2-40B4-BE49-F238E27FC236}">
                <a16:creationId xmlns:a16="http://schemas.microsoft.com/office/drawing/2014/main" id="{B278192C-EF61-4B77-8DCE-613971894526}"/>
              </a:ext>
            </a:extLst>
          </p:cNvPr>
          <p:cNvSpPr>
            <a:spLocks/>
          </p:cNvSpPr>
          <p:nvPr/>
        </p:nvSpPr>
        <p:spPr bwMode="auto">
          <a:xfrm>
            <a:off x="6873876" y="3152775"/>
            <a:ext cx="746125" cy="611188"/>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00FF"/>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8" name="Freeform 9">
            <a:extLst>
              <a:ext uri="{FF2B5EF4-FFF2-40B4-BE49-F238E27FC236}">
                <a16:creationId xmlns:a16="http://schemas.microsoft.com/office/drawing/2014/main" id="{471CB6BC-1C9F-47DB-999B-E57D702CDF07}"/>
              </a:ext>
            </a:extLst>
          </p:cNvPr>
          <p:cNvSpPr>
            <a:spLocks/>
          </p:cNvSpPr>
          <p:nvPr/>
        </p:nvSpPr>
        <p:spPr bwMode="auto">
          <a:xfrm>
            <a:off x="8507413" y="2286000"/>
            <a:ext cx="747712"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FF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9" name="Freeform 10">
            <a:extLst>
              <a:ext uri="{FF2B5EF4-FFF2-40B4-BE49-F238E27FC236}">
                <a16:creationId xmlns:a16="http://schemas.microsoft.com/office/drawing/2014/main" id="{90E47F67-8BE8-4158-85E3-C5A7BE9101E5}"/>
              </a:ext>
            </a:extLst>
          </p:cNvPr>
          <p:cNvSpPr>
            <a:spLocks/>
          </p:cNvSpPr>
          <p:nvPr/>
        </p:nvSpPr>
        <p:spPr bwMode="auto">
          <a:xfrm>
            <a:off x="8516939" y="3048000"/>
            <a:ext cx="746125"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FF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0" name="Line 11">
            <a:extLst>
              <a:ext uri="{FF2B5EF4-FFF2-40B4-BE49-F238E27FC236}">
                <a16:creationId xmlns:a16="http://schemas.microsoft.com/office/drawing/2014/main" id="{1D044600-691A-47C8-BDFE-7790B336C1B6}"/>
              </a:ext>
            </a:extLst>
          </p:cNvPr>
          <p:cNvSpPr>
            <a:spLocks noChangeShapeType="1"/>
          </p:cNvSpPr>
          <p:nvPr/>
        </p:nvSpPr>
        <p:spPr bwMode="auto">
          <a:xfrm flipH="1">
            <a:off x="8407400" y="3657600"/>
            <a:ext cx="255588" cy="609600"/>
          </a:xfrm>
          <a:prstGeom prst="line">
            <a:avLst/>
          </a:prstGeom>
          <a:noFill/>
          <a:ln w="31750">
            <a:solidFill>
              <a:srgbClr val="00FF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1" name="Line 12">
            <a:extLst>
              <a:ext uri="{FF2B5EF4-FFF2-40B4-BE49-F238E27FC236}">
                <a16:creationId xmlns:a16="http://schemas.microsoft.com/office/drawing/2014/main" id="{EBD2FAF8-E627-43EE-BEEC-AD7C8138C2D1}"/>
              </a:ext>
            </a:extLst>
          </p:cNvPr>
          <p:cNvSpPr>
            <a:spLocks noChangeShapeType="1"/>
          </p:cNvSpPr>
          <p:nvPr/>
        </p:nvSpPr>
        <p:spPr bwMode="auto">
          <a:xfrm>
            <a:off x="7035800" y="3763964"/>
            <a:ext cx="661988" cy="503237"/>
          </a:xfrm>
          <a:prstGeom prst="line">
            <a:avLst/>
          </a:prstGeom>
          <a:noFill/>
          <a:ln w="3175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2" name="Line 13">
            <a:extLst>
              <a:ext uri="{FF2B5EF4-FFF2-40B4-BE49-F238E27FC236}">
                <a16:creationId xmlns:a16="http://schemas.microsoft.com/office/drawing/2014/main" id="{F192AC7D-0A3D-4B5F-8F7E-AB1F135213AA}"/>
              </a:ext>
            </a:extLst>
          </p:cNvPr>
          <p:cNvSpPr>
            <a:spLocks noChangeShapeType="1"/>
          </p:cNvSpPr>
          <p:nvPr/>
        </p:nvSpPr>
        <p:spPr bwMode="auto">
          <a:xfrm>
            <a:off x="7697788" y="4267200"/>
            <a:ext cx="0" cy="1066800"/>
          </a:xfrm>
          <a:prstGeom prst="line">
            <a:avLst/>
          </a:prstGeom>
          <a:noFill/>
          <a:ln w="3175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3" name="Line 14">
            <a:extLst>
              <a:ext uri="{FF2B5EF4-FFF2-40B4-BE49-F238E27FC236}">
                <a16:creationId xmlns:a16="http://schemas.microsoft.com/office/drawing/2014/main" id="{23D5B85E-FA39-49FE-8224-9291BF05B36F}"/>
              </a:ext>
            </a:extLst>
          </p:cNvPr>
          <p:cNvSpPr>
            <a:spLocks noChangeShapeType="1"/>
          </p:cNvSpPr>
          <p:nvPr/>
        </p:nvSpPr>
        <p:spPr bwMode="auto">
          <a:xfrm>
            <a:off x="8407400" y="4267200"/>
            <a:ext cx="0" cy="1066800"/>
          </a:xfrm>
          <a:prstGeom prst="line">
            <a:avLst/>
          </a:prstGeom>
          <a:noFill/>
          <a:ln w="31750">
            <a:solidFill>
              <a:srgbClr val="00FF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4" name="Freeform 15">
            <a:extLst>
              <a:ext uri="{FF2B5EF4-FFF2-40B4-BE49-F238E27FC236}">
                <a16:creationId xmlns:a16="http://schemas.microsoft.com/office/drawing/2014/main" id="{6675C769-D4E9-4C97-A031-EA74813175AE}"/>
              </a:ext>
            </a:extLst>
          </p:cNvPr>
          <p:cNvSpPr>
            <a:spLocks/>
          </p:cNvSpPr>
          <p:nvPr/>
        </p:nvSpPr>
        <p:spPr bwMode="auto">
          <a:xfrm>
            <a:off x="6503988" y="2112964"/>
            <a:ext cx="3021012" cy="1087437"/>
          </a:xfrm>
          <a:custGeom>
            <a:avLst/>
            <a:gdLst>
              <a:gd name="T0" fmla="*/ 2147483647 w 3483"/>
              <a:gd name="T1" fmla="*/ 2147483647 h 1114"/>
              <a:gd name="T2" fmla="*/ 2147483647 w 3483"/>
              <a:gd name="T3" fmla="*/ 2147483647 h 1114"/>
              <a:gd name="T4" fmla="*/ 2147483647 w 3483"/>
              <a:gd name="T5" fmla="*/ 2147483647 h 1114"/>
              <a:gd name="T6" fmla="*/ 2147483647 w 3483"/>
              <a:gd name="T7" fmla="*/ 2147483647 h 1114"/>
              <a:gd name="T8" fmla="*/ 2147483647 w 3483"/>
              <a:gd name="T9" fmla="*/ 2147483647 h 1114"/>
              <a:gd name="T10" fmla="*/ 2147483647 w 3483"/>
              <a:gd name="T11" fmla="*/ 2147483647 h 1114"/>
              <a:gd name="T12" fmla="*/ 0 60000 65536"/>
              <a:gd name="T13" fmla="*/ 0 60000 65536"/>
              <a:gd name="T14" fmla="*/ 0 60000 65536"/>
              <a:gd name="T15" fmla="*/ 0 60000 65536"/>
              <a:gd name="T16" fmla="*/ 0 60000 65536"/>
              <a:gd name="T17" fmla="*/ 0 60000 65536"/>
              <a:gd name="T18" fmla="*/ 0 w 3483"/>
              <a:gd name="T19" fmla="*/ 0 h 1114"/>
              <a:gd name="T20" fmla="*/ 3483 w 3483"/>
              <a:gd name="T21" fmla="*/ 1114 h 1114"/>
            </a:gdLst>
            <a:ahLst/>
            <a:cxnLst>
              <a:cxn ang="T12">
                <a:pos x="T0" y="T1"/>
              </a:cxn>
              <a:cxn ang="T13">
                <a:pos x="T2" y="T3"/>
              </a:cxn>
              <a:cxn ang="T14">
                <a:pos x="T4" y="T5"/>
              </a:cxn>
              <a:cxn ang="T15">
                <a:pos x="T6" y="T7"/>
              </a:cxn>
              <a:cxn ang="T16">
                <a:pos x="T8" y="T9"/>
              </a:cxn>
              <a:cxn ang="T17">
                <a:pos x="T10" y="T11"/>
              </a:cxn>
            </a:cxnLst>
            <a:rect l="T18" t="T19" r="T20" b="T21"/>
            <a:pathLst>
              <a:path w="3483" h="1114">
                <a:moveTo>
                  <a:pt x="612" y="22"/>
                </a:moveTo>
                <a:cubicBezTo>
                  <a:pt x="564" y="11"/>
                  <a:pt x="517" y="0"/>
                  <a:pt x="427" y="22"/>
                </a:cubicBezTo>
                <a:cubicBezTo>
                  <a:pt x="337" y="44"/>
                  <a:pt x="0" y="77"/>
                  <a:pt x="70" y="155"/>
                </a:cubicBezTo>
                <a:cubicBezTo>
                  <a:pt x="140" y="233"/>
                  <a:pt x="333" y="356"/>
                  <a:pt x="847" y="490"/>
                </a:cubicBezTo>
                <a:cubicBezTo>
                  <a:pt x="1361" y="624"/>
                  <a:pt x="2825" y="854"/>
                  <a:pt x="3154" y="958"/>
                </a:cubicBezTo>
                <a:cubicBezTo>
                  <a:pt x="3483" y="1062"/>
                  <a:pt x="3152" y="1088"/>
                  <a:pt x="2821" y="1114"/>
                </a:cubicBezTo>
              </a:path>
            </a:pathLst>
          </a:custGeom>
          <a:noFill/>
          <a:ln w="31750" cap="flat" cmpd="sng">
            <a:solidFill>
              <a:srgbClr val="FF00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5" name="Line 16">
            <a:extLst>
              <a:ext uri="{FF2B5EF4-FFF2-40B4-BE49-F238E27FC236}">
                <a16:creationId xmlns:a16="http://schemas.microsoft.com/office/drawing/2014/main" id="{880F9BAA-5F2C-488E-952C-BE813027C245}"/>
              </a:ext>
            </a:extLst>
          </p:cNvPr>
          <p:cNvSpPr>
            <a:spLocks noChangeShapeType="1"/>
          </p:cNvSpPr>
          <p:nvPr/>
        </p:nvSpPr>
        <p:spPr bwMode="auto">
          <a:xfrm flipH="1" flipV="1">
            <a:off x="7329488" y="3048000"/>
            <a:ext cx="1314450" cy="15240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6" name="Freeform 17">
            <a:extLst>
              <a:ext uri="{FF2B5EF4-FFF2-40B4-BE49-F238E27FC236}">
                <a16:creationId xmlns:a16="http://schemas.microsoft.com/office/drawing/2014/main" id="{A7C89F26-EF2C-4B85-89C6-788FA9D226E3}"/>
              </a:ext>
            </a:extLst>
          </p:cNvPr>
          <p:cNvSpPr>
            <a:spLocks/>
          </p:cNvSpPr>
          <p:nvPr/>
        </p:nvSpPr>
        <p:spPr bwMode="auto">
          <a:xfrm>
            <a:off x="6615113" y="2844801"/>
            <a:ext cx="3302000" cy="919163"/>
          </a:xfrm>
          <a:custGeom>
            <a:avLst/>
            <a:gdLst>
              <a:gd name="T0" fmla="*/ 2147483647 w 3809"/>
              <a:gd name="T1" fmla="*/ 2147483647 h 940"/>
              <a:gd name="T2" fmla="*/ 2147483647 w 3809"/>
              <a:gd name="T3" fmla="*/ 2147483647 h 940"/>
              <a:gd name="T4" fmla="*/ 2147483647 w 3809"/>
              <a:gd name="T5" fmla="*/ 2147483647 h 940"/>
              <a:gd name="T6" fmla="*/ 2147483647 w 3809"/>
              <a:gd name="T7" fmla="*/ 2147483647 h 940"/>
              <a:gd name="T8" fmla="*/ 2147483647 w 3809"/>
              <a:gd name="T9" fmla="*/ 2147483647 h 940"/>
              <a:gd name="T10" fmla="*/ 0 60000 65536"/>
              <a:gd name="T11" fmla="*/ 0 60000 65536"/>
              <a:gd name="T12" fmla="*/ 0 60000 65536"/>
              <a:gd name="T13" fmla="*/ 0 60000 65536"/>
              <a:gd name="T14" fmla="*/ 0 60000 65536"/>
              <a:gd name="T15" fmla="*/ 0 w 3809"/>
              <a:gd name="T16" fmla="*/ 0 h 940"/>
              <a:gd name="T17" fmla="*/ 3809 w 3809"/>
              <a:gd name="T18" fmla="*/ 940 h 940"/>
            </a:gdLst>
            <a:ahLst/>
            <a:cxnLst>
              <a:cxn ang="T10">
                <a:pos x="T0" y="T1"/>
              </a:cxn>
              <a:cxn ang="T11">
                <a:pos x="T2" y="T3"/>
              </a:cxn>
              <a:cxn ang="T12">
                <a:pos x="T4" y="T5"/>
              </a:cxn>
              <a:cxn ang="T13">
                <a:pos x="T6" y="T7"/>
              </a:cxn>
              <a:cxn ang="T14">
                <a:pos x="T8" y="T9"/>
              </a:cxn>
            </a:cxnLst>
            <a:rect l="T15" t="T16" r="T17" b="T18"/>
            <a:pathLst>
              <a:path w="3809" h="940">
                <a:moveTo>
                  <a:pt x="485" y="52"/>
                </a:moveTo>
                <a:cubicBezTo>
                  <a:pt x="329" y="26"/>
                  <a:pt x="174" y="0"/>
                  <a:pt x="174" y="52"/>
                </a:cubicBezTo>
                <a:cubicBezTo>
                  <a:pt x="174" y="104"/>
                  <a:pt x="0" y="216"/>
                  <a:pt x="485" y="364"/>
                </a:cubicBezTo>
                <a:cubicBezTo>
                  <a:pt x="970" y="512"/>
                  <a:pt x="2530" y="844"/>
                  <a:pt x="3084" y="940"/>
                </a:cubicBezTo>
                <a:lnTo>
                  <a:pt x="3809" y="940"/>
                </a:lnTo>
              </a:path>
            </a:pathLst>
          </a:custGeom>
          <a:noFill/>
          <a:ln w="31750" cap="flat" cmpd="sng">
            <a:solidFill>
              <a:srgbClr val="FF00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7" name="Line 18">
            <a:extLst>
              <a:ext uri="{FF2B5EF4-FFF2-40B4-BE49-F238E27FC236}">
                <a16:creationId xmlns:a16="http://schemas.microsoft.com/office/drawing/2014/main" id="{8FF5370E-916C-4F1B-A4B6-042F6000B071}"/>
              </a:ext>
            </a:extLst>
          </p:cNvPr>
          <p:cNvSpPr>
            <a:spLocks noChangeShapeType="1"/>
          </p:cNvSpPr>
          <p:nvPr/>
        </p:nvSpPr>
        <p:spPr bwMode="auto">
          <a:xfrm>
            <a:off x="7329488" y="2112963"/>
            <a:ext cx="1314450" cy="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8" name="Line 19">
            <a:extLst>
              <a:ext uri="{FF2B5EF4-FFF2-40B4-BE49-F238E27FC236}">
                <a16:creationId xmlns:a16="http://schemas.microsoft.com/office/drawing/2014/main" id="{8163DEBE-0200-40FC-9035-F71A44F2DC2A}"/>
              </a:ext>
            </a:extLst>
          </p:cNvPr>
          <p:cNvSpPr>
            <a:spLocks noChangeShapeType="1"/>
          </p:cNvSpPr>
          <p:nvPr/>
        </p:nvSpPr>
        <p:spPr bwMode="auto">
          <a:xfrm>
            <a:off x="8966201" y="2112963"/>
            <a:ext cx="950913" cy="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9" name="Oval 20">
            <a:extLst>
              <a:ext uri="{FF2B5EF4-FFF2-40B4-BE49-F238E27FC236}">
                <a16:creationId xmlns:a16="http://schemas.microsoft.com/office/drawing/2014/main" id="{53DDA4AC-E5BB-4C29-A716-DC0CF707CECF}"/>
              </a:ext>
            </a:extLst>
          </p:cNvPr>
          <p:cNvSpPr>
            <a:spLocks noChangeArrowheads="1"/>
          </p:cNvSpPr>
          <p:nvPr/>
        </p:nvSpPr>
        <p:spPr bwMode="auto">
          <a:xfrm>
            <a:off x="9885364" y="2060575"/>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0" name="Oval 21">
            <a:extLst>
              <a:ext uri="{FF2B5EF4-FFF2-40B4-BE49-F238E27FC236}">
                <a16:creationId xmlns:a16="http://schemas.microsoft.com/office/drawing/2014/main" id="{F5F93C2C-BE2B-41ED-A36D-9A54A404A7C3}"/>
              </a:ext>
            </a:extLst>
          </p:cNvPr>
          <p:cNvSpPr>
            <a:spLocks noChangeArrowheads="1"/>
          </p:cNvSpPr>
          <p:nvPr/>
        </p:nvSpPr>
        <p:spPr bwMode="auto">
          <a:xfrm>
            <a:off x="9920289" y="37338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1" name="Oval 22">
            <a:extLst>
              <a:ext uri="{FF2B5EF4-FFF2-40B4-BE49-F238E27FC236}">
                <a16:creationId xmlns:a16="http://schemas.microsoft.com/office/drawing/2014/main" id="{E2D73DC5-DF8A-4C9F-A200-2DC586D810D4}"/>
              </a:ext>
            </a:extLst>
          </p:cNvPr>
          <p:cNvSpPr>
            <a:spLocks noChangeArrowheads="1"/>
          </p:cNvSpPr>
          <p:nvPr/>
        </p:nvSpPr>
        <p:spPr bwMode="auto">
          <a:xfrm>
            <a:off x="7651751" y="53340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2" name="Oval 23">
            <a:extLst>
              <a:ext uri="{FF2B5EF4-FFF2-40B4-BE49-F238E27FC236}">
                <a16:creationId xmlns:a16="http://schemas.microsoft.com/office/drawing/2014/main" id="{B92DD8F6-4CE2-4B7F-978F-79F07F53616C}"/>
              </a:ext>
            </a:extLst>
          </p:cNvPr>
          <p:cNvSpPr>
            <a:spLocks noChangeArrowheads="1"/>
          </p:cNvSpPr>
          <p:nvPr/>
        </p:nvSpPr>
        <p:spPr bwMode="auto">
          <a:xfrm>
            <a:off x="8366126" y="53340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3" name="Line 24">
            <a:extLst>
              <a:ext uri="{FF2B5EF4-FFF2-40B4-BE49-F238E27FC236}">
                <a16:creationId xmlns:a16="http://schemas.microsoft.com/office/drawing/2014/main" id="{1ED6D9F0-3E88-4811-AA3F-89F9A46A8D38}"/>
              </a:ext>
            </a:extLst>
          </p:cNvPr>
          <p:cNvSpPr>
            <a:spLocks noChangeShapeType="1"/>
          </p:cNvSpPr>
          <p:nvPr/>
        </p:nvSpPr>
        <p:spPr bwMode="auto">
          <a:xfrm>
            <a:off x="8459789" y="1219200"/>
            <a:ext cx="86042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4" name="Rectangle 25">
            <a:extLst>
              <a:ext uri="{FF2B5EF4-FFF2-40B4-BE49-F238E27FC236}">
                <a16:creationId xmlns:a16="http://schemas.microsoft.com/office/drawing/2014/main" id="{22164745-FEFB-42FF-8DCD-B600DD9333E7}"/>
              </a:ext>
            </a:extLst>
          </p:cNvPr>
          <p:cNvSpPr>
            <a:spLocks noChangeArrowheads="1"/>
          </p:cNvSpPr>
          <p:nvPr/>
        </p:nvSpPr>
        <p:spPr bwMode="auto">
          <a:xfrm>
            <a:off x="9351963" y="10668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4</a:t>
            </a:r>
          </a:p>
        </p:txBody>
      </p:sp>
      <p:sp>
        <p:nvSpPr>
          <p:cNvPr id="81945" name="Rectangle 26">
            <a:extLst>
              <a:ext uri="{FF2B5EF4-FFF2-40B4-BE49-F238E27FC236}">
                <a16:creationId xmlns:a16="http://schemas.microsoft.com/office/drawing/2014/main" id="{6266447D-16DB-4C9B-9652-71F7A118BE95}"/>
              </a:ext>
            </a:extLst>
          </p:cNvPr>
          <p:cNvSpPr>
            <a:spLocks noChangeArrowheads="1"/>
          </p:cNvSpPr>
          <p:nvPr/>
        </p:nvSpPr>
        <p:spPr bwMode="auto">
          <a:xfrm>
            <a:off x="6381751" y="1066800"/>
            <a:ext cx="3095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1</a:t>
            </a:r>
          </a:p>
        </p:txBody>
      </p:sp>
      <p:sp>
        <p:nvSpPr>
          <p:cNvPr id="81946" name="Line 27">
            <a:extLst>
              <a:ext uri="{FF2B5EF4-FFF2-40B4-BE49-F238E27FC236}">
                <a16:creationId xmlns:a16="http://schemas.microsoft.com/office/drawing/2014/main" id="{E8BD0A64-285C-4CA1-BC61-EA076A241513}"/>
              </a:ext>
            </a:extLst>
          </p:cNvPr>
          <p:cNvSpPr>
            <a:spLocks noChangeShapeType="1"/>
          </p:cNvSpPr>
          <p:nvPr/>
        </p:nvSpPr>
        <p:spPr bwMode="auto">
          <a:xfrm>
            <a:off x="6564314" y="1203325"/>
            <a:ext cx="471487"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7" name="Rectangle 28">
            <a:extLst>
              <a:ext uri="{FF2B5EF4-FFF2-40B4-BE49-F238E27FC236}">
                <a16:creationId xmlns:a16="http://schemas.microsoft.com/office/drawing/2014/main" id="{E582F07D-5879-4E42-9DED-15A73AB95A89}"/>
              </a:ext>
            </a:extLst>
          </p:cNvPr>
          <p:cNvSpPr>
            <a:spLocks noChangeArrowheads="1"/>
          </p:cNvSpPr>
          <p:nvPr/>
        </p:nvSpPr>
        <p:spPr bwMode="auto">
          <a:xfrm>
            <a:off x="10056813" y="1916113"/>
            <a:ext cx="3095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3</a:t>
            </a:r>
          </a:p>
        </p:txBody>
      </p:sp>
      <p:sp>
        <p:nvSpPr>
          <p:cNvPr id="81948" name="Rectangle 29">
            <a:extLst>
              <a:ext uri="{FF2B5EF4-FFF2-40B4-BE49-F238E27FC236}">
                <a16:creationId xmlns:a16="http://schemas.microsoft.com/office/drawing/2014/main" id="{0546E697-330A-41E6-B02A-CF9AE89C9619}"/>
              </a:ext>
            </a:extLst>
          </p:cNvPr>
          <p:cNvSpPr>
            <a:spLocks noChangeArrowheads="1"/>
          </p:cNvSpPr>
          <p:nvPr/>
        </p:nvSpPr>
        <p:spPr bwMode="auto">
          <a:xfrm>
            <a:off x="9805988" y="28448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2</a:t>
            </a:r>
            <a:r>
              <a:rPr lang="en-US" altLang="zh-CN" sz="2000" i="1">
                <a:latin typeface="Times New Roman" panose="02020603050405020304" pitchFamily="18" charset="0"/>
              </a:rPr>
              <a:t>f</a:t>
            </a:r>
            <a:endParaRPr lang="en-US" altLang="zh-CN" sz="2000">
              <a:latin typeface="Times New Roman" panose="02020603050405020304" pitchFamily="18" charset="0"/>
            </a:endParaRPr>
          </a:p>
        </p:txBody>
      </p:sp>
      <p:sp>
        <p:nvSpPr>
          <p:cNvPr id="81949" name="Rectangle 30">
            <a:extLst>
              <a:ext uri="{FF2B5EF4-FFF2-40B4-BE49-F238E27FC236}">
                <a16:creationId xmlns:a16="http://schemas.microsoft.com/office/drawing/2014/main" id="{7268217A-EA8F-4276-8B04-5C5E7EF3738A}"/>
              </a:ext>
            </a:extLst>
          </p:cNvPr>
          <p:cNvSpPr>
            <a:spLocks noChangeArrowheads="1"/>
          </p:cNvSpPr>
          <p:nvPr/>
        </p:nvSpPr>
        <p:spPr bwMode="auto">
          <a:xfrm>
            <a:off x="7967663" y="51816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i="1">
                <a:latin typeface="Times New Roman" panose="02020603050405020304" pitchFamily="18" charset="0"/>
              </a:rPr>
              <a:t>f</a:t>
            </a:r>
          </a:p>
        </p:txBody>
      </p:sp>
      <p:sp>
        <p:nvSpPr>
          <p:cNvPr id="81950" name="Line 31">
            <a:extLst>
              <a:ext uri="{FF2B5EF4-FFF2-40B4-BE49-F238E27FC236}">
                <a16:creationId xmlns:a16="http://schemas.microsoft.com/office/drawing/2014/main" id="{9876E456-9959-4074-AE6C-F9FD3AEBB3B4}"/>
              </a:ext>
            </a:extLst>
          </p:cNvPr>
          <p:cNvSpPr>
            <a:spLocks noChangeShapeType="1"/>
          </p:cNvSpPr>
          <p:nvPr/>
        </p:nvSpPr>
        <p:spPr bwMode="auto">
          <a:xfrm>
            <a:off x="6564314" y="4876800"/>
            <a:ext cx="113347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51" name="Rectangle 32">
            <a:extLst>
              <a:ext uri="{FF2B5EF4-FFF2-40B4-BE49-F238E27FC236}">
                <a16:creationId xmlns:a16="http://schemas.microsoft.com/office/drawing/2014/main" id="{B80B55C4-9FDC-4C40-B4B9-B6CF00B89824}"/>
              </a:ext>
            </a:extLst>
          </p:cNvPr>
          <p:cNvSpPr>
            <a:spLocks noChangeArrowheads="1"/>
          </p:cNvSpPr>
          <p:nvPr/>
        </p:nvSpPr>
        <p:spPr bwMode="auto">
          <a:xfrm>
            <a:off x="6411913" y="4602164"/>
            <a:ext cx="3095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2</a:t>
            </a:r>
          </a:p>
        </p:txBody>
      </p:sp>
      <p:sp>
        <p:nvSpPr>
          <p:cNvPr id="81952" name="Rectangle 33">
            <a:extLst>
              <a:ext uri="{FF2B5EF4-FFF2-40B4-BE49-F238E27FC236}">
                <a16:creationId xmlns:a16="http://schemas.microsoft.com/office/drawing/2014/main" id="{80CE91C6-13CE-4A66-87F7-D7834D907DA0}"/>
              </a:ext>
            </a:extLst>
          </p:cNvPr>
          <p:cNvSpPr>
            <a:spLocks noChangeArrowheads="1"/>
          </p:cNvSpPr>
          <p:nvPr/>
        </p:nvSpPr>
        <p:spPr bwMode="auto">
          <a:xfrm>
            <a:off x="6096000" y="5580063"/>
            <a:ext cx="3729038"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a:latin typeface="Times New Roman" panose="02020603050405020304" pitchFamily="18" charset="0"/>
              </a:rPr>
              <a:t>跑道型磁芯机构示意图</a:t>
            </a:r>
          </a:p>
          <a:p>
            <a:pPr algn="ctr" eaLnBrk="0" hangingPunct="0">
              <a:buFont typeface="宋体" panose="02010600030101010101" pitchFamily="2" charset="-122"/>
              <a:buNone/>
            </a:pPr>
            <a:r>
              <a:rPr lang="en-US" altLang="zh-CN" sz="2000">
                <a:latin typeface="Times New Roman" panose="02020603050405020304" pitchFamily="18" charset="0"/>
              </a:rPr>
              <a:t>1 —</a:t>
            </a:r>
            <a:r>
              <a:rPr lang="zh-CN" altLang="en-US" sz="2000">
                <a:latin typeface="Times New Roman" panose="02020603050405020304" pitchFamily="18" charset="0"/>
              </a:rPr>
              <a:t>灵敏元件架；</a:t>
            </a:r>
            <a:r>
              <a:rPr lang="en-US" altLang="zh-CN" sz="2000">
                <a:latin typeface="Times New Roman" panose="02020603050405020304" pitchFamily="18" charset="0"/>
              </a:rPr>
              <a:t>2—</a:t>
            </a:r>
            <a:r>
              <a:rPr lang="zh-CN" altLang="en-US" sz="2000">
                <a:latin typeface="Times New Roman" panose="02020603050405020304" pitchFamily="18" charset="0"/>
              </a:rPr>
              <a:t>初级线圈</a:t>
            </a:r>
          </a:p>
          <a:p>
            <a:pPr algn="ctr" eaLnBrk="0" hangingPunct="0"/>
            <a:r>
              <a:rPr lang="en-US" altLang="zh-CN" sz="2000">
                <a:latin typeface="Times New Roman" panose="02020603050405020304" pitchFamily="18" charset="0"/>
              </a:rPr>
              <a:t>3—</a:t>
            </a:r>
            <a:r>
              <a:rPr lang="zh-CN" altLang="en-US" sz="2000">
                <a:latin typeface="Times New Roman" panose="02020603050405020304" pitchFamily="18" charset="0"/>
              </a:rPr>
              <a:t>输出线圈；</a:t>
            </a:r>
            <a:r>
              <a:rPr lang="en-US" altLang="zh-CN" sz="2000">
                <a:latin typeface="Times New Roman" panose="02020603050405020304" pitchFamily="18" charset="0"/>
              </a:rPr>
              <a:t>4—</a:t>
            </a:r>
            <a:r>
              <a:rPr lang="zh-CN" altLang="en-US" sz="2000">
                <a:latin typeface="Times New Roman" panose="02020603050405020304" pitchFamily="18" charset="0"/>
              </a:rPr>
              <a:t>坡莫合金环</a:t>
            </a:r>
          </a:p>
        </p:txBody>
      </p:sp>
      <p:sp>
        <p:nvSpPr>
          <p:cNvPr id="81953" name="Freeform 34">
            <a:extLst>
              <a:ext uri="{FF2B5EF4-FFF2-40B4-BE49-F238E27FC236}">
                <a16:creationId xmlns:a16="http://schemas.microsoft.com/office/drawing/2014/main" id="{B4AEA85C-8F96-4B10-8A50-D695CA8CAB90}"/>
              </a:ext>
            </a:extLst>
          </p:cNvPr>
          <p:cNvSpPr>
            <a:spLocks/>
          </p:cNvSpPr>
          <p:nvPr/>
        </p:nvSpPr>
        <p:spPr bwMode="auto">
          <a:xfrm>
            <a:off x="6429376" y="1635126"/>
            <a:ext cx="2174875" cy="733424"/>
          </a:xfrm>
          <a:custGeom>
            <a:avLst/>
            <a:gdLst>
              <a:gd name="T0" fmla="*/ 2147483647 w 1995"/>
              <a:gd name="T1" fmla="*/ 2147483647 h 732"/>
              <a:gd name="T2" fmla="*/ 2147483647 w 1995"/>
              <a:gd name="T3" fmla="*/ 2147483647 h 732"/>
              <a:gd name="T4" fmla="*/ 2147483647 w 1995"/>
              <a:gd name="T5" fmla="*/ 2147483647 h 732"/>
              <a:gd name="T6" fmla="*/ 2147483647 w 1995"/>
              <a:gd name="T7" fmla="*/ 2147483647 h 732"/>
              <a:gd name="T8" fmla="*/ 0 60000 65536"/>
              <a:gd name="T9" fmla="*/ 0 60000 65536"/>
              <a:gd name="T10" fmla="*/ 0 60000 65536"/>
              <a:gd name="T11" fmla="*/ 0 60000 65536"/>
              <a:gd name="T12" fmla="*/ 0 w 1995"/>
              <a:gd name="T13" fmla="*/ 0 h 732"/>
              <a:gd name="T14" fmla="*/ 1995 w 1995"/>
              <a:gd name="T15" fmla="*/ 732 h 732"/>
            </a:gdLst>
            <a:ahLst/>
            <a:cxnLst>
              <a:cxn ang="T8">
                <a:pos x="T0" y="T1"/>
              </a:cxn>
              <a:cxn ang="T9">
                <a:pos x="T2" y="T3"/>
              </a:cxn>
              <a:cxn ang="T10">
                <a:pos x="T4" y="T5"/>
              </a:cxn>
              <a:cxn ang="T11">
                <a:pos x="T6" y="T7"/>
              </a:cxn>
            </a:cxnLst>
            <a:rect l="T12" t="T13" r="T14" b="T15"/>
            <a:pathLst>
              <a:path w="1995" h="732">
                <a:moveTo>
                  <a:pt x="556" y="732"/>
                </a:moveTo>
                <a:cubicBezTo>
                  <a:pt x="278" y="540"/>
                  <a:pt x="0" y="349"/>
                  <a:pt x="190" y="233"/>
                </a:cubicBezTo>
                <a:cubicBezTo>
                  <a:pt x="380" y="117"/>
                  <a:pt x="1395" y="74"/>
                  <a:pt x="1695" y="37"/>
                </a:cubicBezTo>
                <a:cubicBezTo>
                  <a:pt x="1995" y="0"/>
                  <a:pt x="1993" y="4"/>
                  <a:pt x="1992" y="9"/>
                </a:cubicBezTo>
              </a:path>
            </a:pathLst>
          </a:custGeom>
          <a:noFill/>
          <a:ln w="31750" cap="flat" cmpd="sng">
            <a:solidFill>
              <a:srgbClr val="0000FF"/>
            </a:solidFill>
            <a:prstDash val="solid"/>
            <a:round/>
            <a:headEnd type="none" w="sm"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4" name="Freeform 35">
            <a:extLst>
              <a:ext uri="{FF2B5EF4-FFF2-40B4-BE49-F238E27FC236}">
                <a16:creationId xmlns:a16="http://schemas.microsoft.com/office/drawing/2014/main" id="{ABDC47B5-988A-4BA3-8DF8-42D3E05E975F}"/>
              </a:ext>
            </a:extLst>
          </p:cNvPr>
          <p:cNvSpPr>
            <a:spLocks/>
          </p:cNvSpPr>
          <p:nvPr/>
        </p:nvSpPr>
        <p:spPr bwMode="auto">
          <a:xfrm>
            <a:off x="8402638" y="1635126"/>
            <a:ext cx="912812" cy="519113"/>
          </a:xfrm>
          <a:custGeom>
            <a:avLst/>
            <a:gdLst>
              <a:gd name="T0" fmla="*/ 2147483647 w 837"/>
              <a:gd name="T1" fmla="*/ 0 h 473"/>
              <a:gd name="T2" fmla="*/ 2147483647 w 837"/>
              <a:gd name="T3" fmla="*/ 2147483647 h 473"/>
              <a:gd name="T4" fmla="*/ 2147483647 w 837"/>
              <a:gd name="T5" fmla="*/ 2147483647 h 473"/>
              <a:gd name="T6" fmla="*/ 2147483647 w 837"/>
              <a:gd name="T7" fmla="*/ 2147483647 h 473"/>
              <a:gd name="T8" fmla="*/ 0 60000 65536"/>
              <a:gd name="T9" fmla="*/ 0 60000 65536"/>
              <a:gd name="T10" fmla="*/ 0 60000 65536"/>
              <a:gd name="T11" fmla="*/ 0 60000 65536"/>
              <a:gd name="T12" fmla="*/ 0 w 837"/>
              <a:gd name="T13" fmla="*/ 0 h 473"/>
              <a:gd name="T14" fmla="*/ 837 w 837"/>
              <a:gd name="T15" fmla="*/ 473 h 473"/>
            </a:gdLst>
            <a:ahLst/>
            <a:cxnLst>
              <a:cxn ang="T8">
                <a:pos x="T0" y="T1"/>
              </a:cxn>
              <a:cxn ang="T9">
                <a:pos x="T2" y="T3"/>
              </a:cxn>
              <a:cxn ang="T10">
                <a:pos x="T4" y="T5"/>
              </a:cxn>
              <a:cxn ang="T11">
                <a:pos x="T6" y="T7"/>
              </a:cxn>
            </a:cxnLst>
            <a:rect l="T12" t="T13" r="T14" b="T15"/>
            <a:pathLst>
              <a:path w="837" h="473">
                <a:moveTo>
                  <a:pt x="517" y="0"/>
                </a:moveTo>
                <a:cubicBezTo>
                  <a:pt x="677" y="37"/>
                  <a:pt x="837" y="74"/>
                  <a:pt x="767" y="124"/>
                </a:cubicBezTo>
                <a:cubicBezTo>
                  <a:pt x="697" y="174"/>
                  <a:pt x="194" y="243"/>
                  <a:pt x="97" y="301"/>
                </a:cubicBezTo>
                <a:cubicBezTo>
                  <a:pt x="0" y="359"/>
                  <a:pt x="92" y="416"/>
                  <a:pt x="185" y="473"/>
                </a:cubicBezTo>
              </a:path>
            </a:pathLst>
          </a:custGeom>
          <a:noFill/>
          <a:ln w="31750" cap="flat" cmpd="sng">
            <a:solidFill>
              <a:srgbClr val="00FF00"/>
            </a:solidFill>
            <a:prstDash val="solid"/>
            <a:round/>
            <a:headEnd type="none" w="sm"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5" name="Text Box 36">
            <a:extLst>
              <a:ext uri="{FF2B5EF4-FFF2-40B4-BE49-F238E27FC236}">
                <a16:creationId xmlns:a16="http://schemas.microsoft.com/office/drawing/2014/main" id="{66393C08-3FE3-43F6-B674-F9724878FFD5}"/>
              </a:ext>
            </a:extLst>
          </p:cNvPr>
          <p:cNvSpPr txBox="1">
            <a:spLocks noChangeArrowheads="1"/>
          </p:cNvSpPr>
          <p:nvPr/>
        </p:nvSpPr>
        <p:spPr bwMode="auto">
          <a:xfrm>
            <a:off x="1703388" y="765176"/>
            <a:ext cx="416401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如图所示，一般沿长轴方向的尺寸</a:t>
            </a:r>
            <a:r>
              <a:rPr lang="zh-CN" altLang="en-US" sz="2000" b="1" dirty="0">
                <a:solidFill>
                  <a:srgbClr val="FF0000"/>
                </a:solidFill>
                <a:latin typeface="华文中宋" panose="02010600040101010101" pitchFamily="2" charset="-122"/>
                <a:ea typeface="华文中宋" panose="02010600040101010101" pitchFamily="2" charset="-122"/>
              </a:rPr>
              <a:t>远大于</a:t>
            </a:r>
            <a:r>
              <a:rPr lang="zh-CN" altLang="en-US" sz="2000" b="1" dirty="0">
                <a:latin typeface="华文中宋" panose="02010600040101010101" pitchFamily="2" charset="-122"/>
                <a:ea typeface="华文中宋" panose="02010600040101010101" pitchFamily="2" charset="-122"/>
              </a:rPr>
              <a:t>短轴方向的尺寸，故当沿长轴方向磁化时，要比沿短轴方向磁化时的退磁作用及退磁系数小得多。这样，就可以</a:t>
            </a:r>
            <a:r>
              <a:rPr lang="zh-CN" altLang="en-US" sz="2000" b="1" dirty="0">
                <a:solidFill>
                  <a:srgbClr val="FF0000"/>
                </a:solidFill>
                <a:latin typeface="华文中宋" panose="02010600040101010101" pitchFamily="2" charset="-122"/>
                <a:ea typeface="华文中宋" panose="02010600040101010101" pitchFamily="2" charset="-122"/>
              </a:rPr>
              <a:t>认为</a:t>
            </a:r>
            <a:r>
              <a:rPr lang="zh-CN" altLang="en-US" sz="2000" b="1" dirty="0">
                <a:latin typeface="华文中宋" panose="02010600040101010101" pitchFamily="2" charset="-122"/>
                <a:ea typeface="华文中宋" panose="02010600040101010101" pitchFamily="2" charset="-122"/>
              </a:rPr>
              <a:t>跑道形磁芯</a:t>
            </a:r>
            <a:r>
              <a:rPr lang="zh-CN" altLang="en-US" sz="2000" b="1" dirty="0">
                <a:solidFill>
                  <a:srgbClr val="FF0000"/>
                </a:solidFill>
                <a:latin typeface="华文中宋" panose="02010600040101010101" pitchFamily="2" charset="-122"/>
                <a:ea typeface="华文中宋" panose="02010600040101010101" pitchFamily="2" charset="-122"/>
              </a:rPr>
              <a:t>仅被沿长轴方向的磁场所磁化</a:t>
            </a:r>
            <a:r>
              <a:rPr lang="zh-CN" altLang="en-US" sz="2000" b="1" dirty="0">
                <a:latin typeface="华文中宋" panose="02010600040101010101" pitchFamily="2" charset="-122"/>
                <a:ea typeface="华文中宋" panose="02010600040101010101" pitchFamily="2" charset="-122"/>
              </a:rPr>
              <a:t>。在实践中，也仅测量沿长轴方向的磁场分量。  </a:t>
            </a:r>
          </a:p>
        </p:txBody>
      </p:sp>
      <p:sp>
        <p:nvSpPr>
          <p:cNvPr id="81956" name="Text Box 38">
            <a:extLst>
              <a:ext uri="{FF2B5EF4-FFF2-40B4-BE49-F238E27FC236}">
                <a16:creationId xmlns:a16="http://schemas.microsoft.com/office/drawing/2014/main" id="{790026AD-D1E9-4C15-865E-0ECFF968C898}"/>
              </a:ext>
            </a:extLst>
          </p:cNvPr>
          <p:cNvSpPr txBox="1">
            <a:spLocks noChangeArrowheads="1"/>
          </p:cNvSpPr>
          <p:nvPr/>
        </p:nvSpPr>
        <p:spPr bwMode="auto">
          <a:xfrm>
            <a:off x="6167438" y="1700214"/>
            <a:ext cx="576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chemeClr val="accent2"/>
                </a:solidFill>
                <a:latin typeface="Calibri" panose="020F0502020204030204" pitchFamily="34" charset="0"/>
              </a:rPr>
              <a:t>L</a:t>
            </a:r>
            <a:r>
              <a:rPr lang="en-US" altLang="zh-CN" sz="2000" baseline="-25000">
                <a:solidFill>
                  <a:schemeClr val="accent2"/>
                </a:solidFill>
                <a:latin typeface="Calibri" panose="020F0502020204030204" pitchFamily="34" charset="0"/>
              </a:rPr>
              <a:t>1</a:t>
            </a:r>
            <a:endParaRPr lang="en-US" altLang="zh-CN" sz="2000">
              <a:solidFill>
                <a:schemeClr val="accent2"/>
              </a:solidFill>
              <a:latin typeface="Calibri" panose="020F0502020204030204" pitchFamily="34" charset="0"/>
            </a:endParaRPr>
          </a:p>
        </p:txBody>
      </p:sp>
      <p:sp>
        <p:nvSpPr>
          <p:cNvPr id="81957" name="Text Box 39">
            <a:extLst>
              <a:ext uri="{FF2B5EF4-FFF2-40B4-BE49-F238E27FC236}">
                <a16:creationId xmlns:a16="http://schemas.microsoft.com/office/drawing/2014/main" id="{17D76C51-16DF-49F1-9ECA-54E74AAEA00F}"/>
              </a:ext>
            </a:extLst>
          </p:cNvPr>
          <p:cNvSpPr txBox="1">
            <a:spLocks noChangeArrowheads="1"/>
          </p:cNvSpPr>
          <p:nvPr/>
        </p:nvSpPr>
        <p:spPr bwMode="auto">
          <a:xfrm>
            <a:off x="9264651" y="1484314"/>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66FF33"/>
                </a:solidFill>
                <a:latin typeface="Calibri" panose="020F0502020204030204" pitchFamily="34" charset="0"/>
              </a:rPr>
              <a:t>L</a:t>
            </a:r>
            <a:r>
              <a:rPr lang="en-US" altLang="zh-CN" sz="2000" baseline="-25000">
                <a:solidFill>
                  <a:srgbClr val="66FF33"/>
                </a:solidFill>
                <a:latin typeface="Calibri" panose="020F0502020204030204" pitchFamily="34" charset="0"/>
              </a:rPr>
              <a:t>2</a:t>
            </a:r>
            <a:endParaRPr lang="en-US" altLang="zh-CN" sz="2000">
              <a:solidFill>
                <a:srgbClr val="66FF33"/>
              </a:solidFill>
              <a:latin typeface="Calibri" panose="020F0502020204030204" pitchFamily="34" charset="0"/>
            </a:endParaRPr>
          </a:p>
        </p:txBody>
      </p:sp>
      <p:sp>
        <p:nvSpPr>
          <p:cNvPr id="81958" name="Text Box 40">
            <a:extLst>
              <a:ext uri="{FF2B5EF4-FFF2-40B4-BE49-F238E27FC236}">
                <a16:creationId xmlns:a16="http://schemas.microsoft.com/office/drawing/2014/main" id="{09DD554B-D7C2-4DCB-ADA1-C2A0E806C8C0}"/>
              </a:ext>
            </a:extLst>
          </p:cNvPr>
          <p:cNvSpPr txBox="1">
            <a:spLocks noChangeArrowheads="1"/>
          </p:cNvSpPr>
          <p:nvPr/>
        </p:nvSpPr>
        <p:spPr bwMode="auto">
          <a:xfrm>
            <a:off x="9191626" y="3343276"/>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FF3300"/>
                </a:solidFill>
                <a:latin typeface="Calibri" panose="020F0502020204030204" pitchFamily="34" charset="0"/>
              </a:rPr>
              <a:t>L</a:t>
            </a:r>
            <a:r>
              <a:rPr lang="en-US" altLang="zh-CN" sz="2000" baseline="-25000">
                <a:solidFill>
                  <a:srgbClr val="FF3300"/>
                </a:solidFill>
                <a:latin typeface="Calibri" panose="020F0502020204030204" pitchFamily="34" charset="0"/>
              </a:rPr>
              <a:t>S</a:t>
            </a:r>
            <a:endParaRPr lang="en-US" altLang="zh-CN" sz="2000">
              <a:solidFill>
                <a:srgbClr val="FF3300"/>
              </a:solidFill>
              <a:latin typeface="Calibri" panose="020F0502020204030204" pitchFamily="34" charset="0"/>
            </a:endParaRPr>
          </a:p>
        </p:txBody>
      </p:sp>
      <p:sp>
        <p:nvSpPr>
          <p:cNvPr id="81959" name="Rectangle 41">
            <a:extLst>
              <a:ext uri="{FF2B5EF4-FFF2-40B4-BE49-F238E27FC236}">
                <a16:creationId xmlns:a16="http://schemas.microsoft.com/office/drawing/2014/main" id="{7FFDD30A-4576-4746-A059-FBF0B15DDE2C}"/>
              </a:ext>
            </a:extLst>
          </p:cNvPr>
          <p:cNvSpPr>
            <a:spLocks noChangeArrowheads="1"/>
          </p:cNvSpPr>
          <p:nvPr/>
        </p:nvSpPr>
        <p:spPr bwMode="auto">
          <a:xfrm>
            <a:off x="4261264" y="4468020"/>
            <a:ext cx="1478290" cy="72943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ct val="30000"/>
              </a:spcAft>
            </a:pPr>
            <a:r>
              <a:rPr lang="en-US" altLang="zh-CN" i="1" dirty="0">
                <a:latin typeface="Calibri" panose="020F0502020204030204" pitchFamily="34" charset="0"/>
              </a:rPr>
              <a:t>H</a:t>
            </a:r>
            <a:r>
              <a:rPr lang="en-US" altLang="zh-CN" baseline="-25000" dirty="0">
                <a:latin typeface="Calibri" panose="020F0502020204030204" pitchFamily="34" charset="0"/>
              </a:rPr>
              <a:t>1</a:t>
            </a:r>
            <a:r>
              <a:rPr lang="en-US" altLang="zh-CN" dirty="0">
                <a:latin typeface="Calibri" panose="020F0502020204030204" pitchFamily="34" charset="0"/>
              </a:rPr>
              <a:t>=2</a:t>
            </a:r>
            <a:r>
              <a:rPr lang="en-US" altLang="zh-CN" i="1" dirty="0">
                <a:latin typeface="Calibri" panose="020F0502020204030204" pitchFamily="34" charset="0"/>
              </a:rPr>
              <a:t>H</a:t>
            </a:r>
            <a:r>
              <a:rPr lang="en-US" altLang="zh-CN" i="1" baseline="-25000" dirty="0">
                <a:latin typeface="Calibri" panose="020F0502020204030204" pitchFamily="34" charset="0"/>
              </a:rPr>
              <a:t>m</a:t>
            </a:r>
            <a:r>
              <a:rPr lang="en-US" altLang="zh-CN" dirty="0">
                <a:latin typeface="Calibri" panose="020F0502020204030204" pitchFamily="34" charset="0"/>
              </a:rPr>
              <a:t>sinωt</a:t>
            </a:r>
          </a:p>
          <a:p>
            <a:pPr algn="ctr">
              <a:spcAft>
                <a:spcPct val="30000"/>
              </a:spcAft>
            </a:pPr>
            <a:r>
              <a:rPr lang="en-US" altLang="zh-CN" i="1" dirty="0">
                <a:latin typeface="Calibri" panose="020F0502020204030204" pitchFamily="34" charset="0"/>
              </a:rPr>
              <a:t>H</a:t>
            </a:r>
            <a:r>
              <a:rPr lang="en-US" altLang="zh-CN" baseline="-25000" dirty="0">
                <a:latin typeface="Calibri" panose="020F0502020204030204" pitchFamily="34" charset="0"/>
              </a:rPr>
              <a:t>2</a:t>
            </a:r>
            <a:r>
              <a:rPr lang="en-US" altLang="zh-CN" dirty="0">
                <a:latin typeface="Calibri" panose="020F0502020204030204" pitchFamily="34" charset="0"/>
              </a:rPr>
              <a:t>=-2</a:t>
            </a:r>
            <a:r>
              <a:rPr lang="en-US" altLang="zh-CN" i="1" dirty="0">
                <a:latin typeface="Calibri" panose="020F0502020204030204" pitchFamily="34" charset="0"/>
              </a:rPr>
              <a:t>H</a:t>
            </a:r>
            <a:r>
              <a:rPr lang="en-US" altLang="zh-CN" i="1" baseline="-25000" dirty="0">
                <a:latin typeface="Calibri" panose="020F0502020204030204" pitchFamily="34" charset="0"/>
              </a:rPr>
              <a:t>m</a:t>
            </a:r>
            <a:r>
              <a:rPr lang="en-US" altLang="zh-CN" dirty="0">
                <a:latin typeface="Calibri" panose="020F0502020204030204" pitchFamily="34" charset="0"/>
              </a:rPr>
              <a:t>sinωt</a:t>
            </a:r>
          </a:p>
        </p:txBody>
      </p:sp>
      <p:graphicFrame>
        <p:nvGraphicFramePr>
          <p:cNvPr id="81960" name="Object 40">
            <a:extLst>
              <a:ext uri="{FF2B5EF4-FFF2-40B4-BE49-F238E27FC236}">
                <a16:creationId xmlns:a16="http://schemas.microsoft.com/office/drawing/2014/main" id="{68F598AA-C617-47CF-A950-14746568FC88}"/>
              </a:ext>
            </a:extLst>
          </p:cNvPr>
          <p:cNvGraphicFramePr>
            <a:graphicFrameLocks noChangeAspect="1"/>
          </p:cNvGraphicFramePr>
          <p:nvPr/>
        </p:nvGraphicFramePr>
        <p:xfrm>
          <a:off x="4800600" y="1866900"/>
          <a:ext cx="914400" cy="198438"/>
        </p:xfrm>
        <a:graphic>
          <a:graphicData uri="http://schemas.openxmlformats.org/presentationml/2006/ole">
            <mc:AlternateContent xmlns:mc="http://schemas.openxmlformats.org/markup-compatibility/2006">
              <mc:Choice xmlns:v="urn:schemas-microsoft-com:vml" Requires="v">
                <p:oleObj spid="_x0000_s167938"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8669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61" name="TextBox 40">
            <a:extLst>
              <a:ext uri="{FF2B5EF4-FFF2-40B4-BE49-F238E27FC236}">
                <a16:creationId xmlns:a16="http://schemas.microsoft.com/office/drawing/2014/main" id="{AF0BBC02-2D8B-4140-85E7-D5585BC6A56E}"/>
              </a:ext>
            </a:extLst>
          </p:cNvPr>
          <p:cNvSpPr txBox="1">
            <a:spLocks noChangeArrowheads="1"/>
          </p:cNvSpPr>
          <p:nvPr/>
        </p:nvSpPr>
        <p:spPr bwMode="auto">
          <a:xfrm>
            <a:off x="6370638" y="1415404"/>
            <a:ext cx="53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00CC"/>
                </a:solidFill>
              </a:rPr>
              <a:t>W1</a:t>
            </a:r>
          </a:p>
        </p:txBody>
      </p:sp>
      <p:sp>
        <p:nvSpPr>
          <p:cNvPr id="81962" name="TextBox 41">
            <a:extLst>
              <a:ext uri="{FF2B5EF4-FFF2-40B4-BE49-F238E27FC236}">
                <a16:creationId xmlns:a16="http://schemas.microsoft.com/office/drawing/2014/main" id="{D8AE8BAE-0197-465A-BB7A-4440850B1DD9}"/>
              </a:ext>
            </a:extLst>
          </p:cNvPr>
          <p:cNvSpPr txBox="1">
            <a:spLocks noChangeArrowheads="1"/>
          </p:cNvSpPr>
          <p:nvPr/>
        </p:nvSpPr>
        <p:spPr bwMode="auto">
          <a:xfrm>
            <a:off x="8946503" y="1293813"/>
            <a:ext cx="5309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B050"/>
                </a:solidFill>
              </a:rPr>
              <a:t>W2</a:t>
            </a:r>
          </a:p>
        </p:txBody>
      </p:sp>
      <p:sp>
        <p:nvSpPr>
          <p:cNvPr id="81963" name="TextBox 42">
            <a:extLst>
              <a:ext uri="{FF2B5EF4-FFF2-40B4-BE49-F238E27FC236}">
                <a16:creationId xmlns:a16="http://schemas.microsoft.com/office/drawing/2014/main" id="{8DDD0A3D-C29A-4A2B-966D-AF1F0E6E70D7}"/>
              </a:ext>
            </a:extLst>
          </p:cNvPr>
          <p:cNvSpPr txBox="1">
            <a:spLocks noChangeArrowheads="1"/>
          </p:cNvSpPr>
          <p:nvPr/>
        </p:nvSpPr>
        <p:spPr bwMode="auto">
          <a:xfrm>
            <a:off x="1741398" y="4178654"/>
            <a:ext cx="1903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闭合无漏磁</a:t>
            </a:r>
          </a:p>
          <a:p>
            <a:r>
              <a:rPr lang="en-US" altLang="zh-CN" dirty="0"/>
              <a:t>W2—H2 ---H1    </a:t>
            </a:r>
          </a:p>
          <a:p>
            <a:r>
              <a:rPr lang="en-US" altLang="zh-CN" dirty="0"/>
              <a:t>W1---H2—H1   </a:t>
            </a:r>
          </a:p>
        </p:txBody>
      </p:sp>
      <p:graphicFrame>
        <p:nvGraphicFramePr>
          <p:cNvPr id="81964" name="Object 41">
            <a:extLst>
              <a:ext uri="{FF2B5EF4-FFF2-40B4-BE49-F238E27FC236}">
                <a16:creationId xmlns:a16="http://schemas.microsoft.com/office/drawing/2014/main" id="{31027666-6689-42AC-89F1-27B688E23C4C}"/>
              </a:ext>
            </a:extLst>
          </p:cNvPr>
          <p:cNvGraphicFramePr>
            <a:graphicFrameLocks noChangeAspect="1"/>
          </p:cNvGraphicFramePr>
          <p:nvPr/>
        </p:nvGraphicFramePr>
        <p:xfrm>
          <a:off x="2095501" y="3500439"/>
          <a:ext cx="1927225" cy="517525"/>
        </p:xfrm>
        <a:graphic>
          <a:graphicData uri="http://schemas.openxmlformats.org/presentationml/2006/ole">
            <mc:AlternateContent xmlns:mc="http://schemas.openxmlformats.org/markup-compatibility/2006">
              <mc:Choice xmlns:v="urn:schemas-microsoft-com:vml" Requires="v">
                <p:oleObj spid="_x0000_s167939" name="Equation" r:id="rId6" imgW="850680" imgH="228600" progId="Equation.DSMT4">
                  <p:embed/>
                </p:oleObj>
              </mc:Choice>
              <mc:Fallback>
                <p:oleObj name="Equation" r:id="rId6" imgW="8506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5501" y="3500439"/>
                        <a:ext cx="1927225"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6" name="直接箭头连接符 45">
            <a:extLst>
              <a:ext uri="{FF2B5EF4-FFF2-40B4-BE49-F238E27FC236}">
                <a16:creationId xmlns:a16="http://schemas.microsoft.com/office/drawing/2014/main" id="{0F6E69F5-7509-448B-9500-01A8B8283D67}"/>
              </a:ext>
            </a:extLst>
          </p:cNvPr>
          <p:cNvCxnSpPr/>
          <p:nvPr/>
        </p:nvCxnSpPr>
        <p:spPr>
          <a:xfrm rot="5400000" flipH="1" flipV="1">
            <a:off x="6917532" y="2536032"/>
            <a:ext cx="3787775" cy="158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36313F7-4AC5-4E8C-9FD4-DF6C0698C80E}"/>
              </a:ext>
            </a:extLst>
          </p:cNvPr>
          <p:cNvCxnSpPr/>
          <p:nvPr/>
        </p:nvCxnSpPr>
        <p:spPr>
          <a:xfrm rot="5400000">
            <a:off x="5274470" y="2607470"/>
            <a:ext cx="3787775" cy="1587"/>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1967" name="TextBox 49">
            <a:extLst>
              <a:ext uri="{FF2B5EF4-FFF2-40B4-BE49-F238E27FC236}">
                <a16:creationId xmlns:a16="http://schemas.microsoft.com/office/drawing/2014/main" id="{47A604FB-5D6F-4CB6-AA4C-61FCE6614107}"/>
              </a:ext>
            </a:extLst>
          </p:cNvPr>
          <p:cNvSpPr txBox="1">
            <a:spLocks noChangeArrowheads="1"/>
          </p:cNvSpPr>
          <p:nvPr/>
        </p:nvSpPr>
        <p:spPr bwMode="auto">
          <a:xfrm>
            <a:off x="6881814" y="214314"/>
            <a:ext cx="466725" cy="36988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CC"/>
                </a:solidFill>
              </a:rPr>
              <a:t>B1</a:t>
            </a:r>
          </a:p>
        </p:txBody>
      </p:sp>
      <p:sp>
        <p:nvSpPr>
          <p:cNvPr id="81968" name="TextBox 50">
            <a:extLst>
              <a:ext uri="{FF2B5EF4-FFF2-40B4-BE49-F238E27FC236}">
                <a16:creationId xmlns:a16="http://schemas.microsoft.com/office/drawing/2014/main" id="{A42F91E9-2842-4230-8A81-988CEC9AE00C}"/>
              </a:ext>
            </a:extLst>
          </p:cNvPr>
          <p:cNvSpPr txBox="1">
            <a:spLocks noChangeArrowheads="1"/>
          </p:cNvSpPr>
          <p:nvPr/>
        </p:nvSpPr>
        <p:spPr bwMode="auto">
          <a:xfrm>
            <a:off x="8667751" y="357189"/>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50"/>
                </a:solidFill>
              </a:rPr>
              <a:t>B2</a:t>
            </a:r>
          </a:p>
        </p:txBody>
      </p:sp>
      <p:sp>
        <p:nvSpPr>
          <p:cNvPr id="81969" name="TextBox 51">
            <a:extLst>
              <a:ext uri="{FF2B5EF4-FFF2-40B4-BE49-F238E27FC236}">
                <a16:creationId xmlns:a16="http://schemas.microsoft.com/office/drawing/2014/main" id="{04640AEF-CC0B-4F41-8972-D156A6EEA94C}"/>
              </a:ext>
            </a:extLst>
          </p:cNvPr>
          <p:cNvSpPr txBox="1">
            <a:spLocks noChangeArrowheads="1"/>
          </p:cNvSpPr>
          <p:nvPr/>
        </p:nvSpPr>
        <p:spPr bwMode="auto">
          <a:xfrm>
            <a:off x="1881188" y="5715000"/>
            <a:ext cx="341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外加磁场破坏平衡，对称轴移动</a:t>
            </a:r>
          </a:p>
        </p:txBody>
      </p:sp>
      <p:cxnSp>
        <p:nvCxnSpPr>
          <p:cNvPr id="54" name="直接箭头连接符 53">
            <a:extLst>
              <a:ext uri="{FF2B5EF4-FFF2-40B4-BE49-F238E27FC236}">
                <a16:creationId xmlns:a16="http://schemas.microsoft.com/office/drawing/2014/main" id="{8FF896A9-E2A9-412C-B927-4C7470B92BF3}"/>
              </a:ext>
            </a:extLst>
          </p:cNvPr>
          <p:cNvCxnSpPr/>
          <p:nvPr/>
        </p:nvCxnSpPr>
        <p:spPr>
          <a:xfrm rot="5400000">
            <a:off x="5810251" y="2500314"/>
            <a:ext cx="4430713"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1971" name="TextBox 54">
            <a:extLst>
              <a:ext uri="{FF2B5EF4-FFF2-40B4-BE49-F238E27FC236}">
                <a16:creationId xmlns:a16="http://schemas.microsoft.com/office/drawing/2014/main" id="{C6D5F02B-474B-4DD2-8EB2-68A8AC81B3F8}"/>
              </a:ext>
            </a:extLst>
          </p:cNvPr>
          <p:cNvSpPr txBox="1">
            <a:spLocks noChangeArrowheads="1"/>
          </p:cNvSpPr>
          <p:nvPr/>
        </p:nvSpPr>
        <p:spPr bwMode="auto">
          <a:xfrm>
            <a:off x="8096251" y="214314"/>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rPr>
              <a:t>He</a:t>
            </a:r>
          </a:p>
        </p:txBody>
      </p:sp>
    </p:spTree>
    <p:extLst>
      <p:ext uri="{BB962C8B-B14F-4D97-AF65-F5344CB8AC3E}">
        <p14:creationId xmlns:p14="http://schemas.microsoft.com/office/powerpoint/2010/main" val="300581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rotWithShape="1">
          <a:blip r:embed="rId2"/>
          <a:srcRect t="12830"/>
          <a:stretch/>
        </p:blipFill>
        <p:spPr>
          <a:xfrm>
            <a:off x="852487" y="1952625"/>
            <a:ext cx="10487025" cy="3462337"/>
          </a:xfrm>
          <a:prstGeom prst="rect">
            <a:avLst/>
          </a:prstGeom>
        </p:spPr>
      </p:pic>
    </p:spTree>
    <p:extLst>
      <p:ext uri="{BB962C8B-B14F-4D97-AF65-F5344CB8AC3E}">
        <p14:creationId xmlns:p14="http://schemas.microsoft.com/office/powerpoint/2010/main" val="369255884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585" y="764704"/>
            <a:ext cx="7441461" cy="5015091"/>
          </a:xfrm>
          <a:prstGeom prst="rect">
            <a:avLst/>
          </a:prstGeom>
          <a:noFill/>
        </p:spPr>
        <p:txBody>
          <a:bodyPr wrap="none" rtlCol="0">
            <a:spAutoFit/>
          </a:bodyPr>
          <a:lstStyle/>
          <a:p>
            <a:pPr>
              <a:lnSpc>
                <a:spcPct val="150000"/>
              </a:lnSpc>
            </a:pPr>
            <a:r>
              <a:rPr lang="zh-CN" altLang="en-US" sz="2400" b="1" dirty="0"/>
              <a:t>本章重点：</a:t>
            </a:r>
            <a:endParaRPr lang="en-US" altLang="zh-CN" sz="2400" b="1" dirty="0"/>
          </a:p>
          <a:p>
            <a:pPr>
              <a:lnSpc>
                <a:spcPct val="150000"/>
              </a:lnSpc>
            </a:pPr>
            <a:r>
              <a:rPr lang="en-US" altLang="zh-CN" sz="2400" b="1" dirty="0"/>
              <a:t>1</a:t>
            </a:r>
            <a:r>
              <a:rPr lang="zh-CN" altLang="en-US" sz="2400" b="1" dirty="0"/>
              <a:t>、马蹄形、差动式电感传感器的传感原理。</a:t>
            </a:r>
            <a:endParaRPr lang="en-US" altLang="zh-CN" sz="2400" b="1" dirty="0"/>
          </a:p>
          <a:p>
            <a:pPr>
              <a:lnSpc>
                <a:spcPct val="150000"/>
              </a:lnSpc>
            </a:pPr>
            <a:r>
              <a:rPr lang="en-US" altLang="zh-CN" sz="2400" b="1" dirty="0"/>
              <a:t>2</a:t>
            </a:r>
            <a:r>
              <a:rPr lang="zh-CN" altLang="en-US" sz="2400" b="1" dirty="0"/>
              <a:t>、特点：</a:t>
            </a:r>
            <a:r>
              <a:rPr lang="en-US" altLang="zh-CN" sz="2400" b="1" dirty="0"/>
              <a:t>    </a:t>
            </a:r>
            <a:r>
              <a:rPr lang="zh-CN" altLang="en-US" sz="2400" b="1" dirty="0"/>
              <a:t>测量对象、测量量程、灵敏度</a:t>
            </a:r>
            <a:endParaRPr lang="en-US" altLang="zh-CN" sz="2400" b="1" dirty="0"/>
          </a:p>
          <a:p>
            <a:pPr>
              <a:lnSpc>
                <a:spcPct val="150000"/>
              </a:lnSpc>
            </a:pPr>
            <a:r>
              <a:rPr lang="en-US" altLang="zh-CN" sz="2400" b="1" dirty="0"/>
              <a:t>                    </a:t>
            </a:r>
            <a:r>
              <a:rPr lang="zh-CN" altLang="en-US" sz="2400" b="1" dirty="0"/>
              <a:t>非线性的改善、检测方法</a:t>
            </a:r>
            <a:endParaRPr lang="en-US" altLang="zh-CN" sz="2400" b="1" dirty="0"/>
          </a:p>
          <a:p>
            <a:pPr>
              <a:lnSpc>
                <a:spcPct val="150000"/>
              </a:lnSpc>
            </a:pPr>
            <a:r>
              <a:rPr lang="zh-CN" altLang="en-US" sz="2400" b="1" dirty="0"/>
              <a:t>                    差动式电感传感器可感知位移方向</a:t>
            </a:r>
            <a:endParaRPr lang="en-US" altLang="zh-CN" sz="2400" b="1" dirty="0"/>
          </a:p>
          <a:p>
            <a:pPr>
              <a:lnSpc>
                <a:spcPct val="150000"/>
              </a:lnSpc>
            </a:pPr>
            <a:r>
              <a:rPr lang="en-US" altLang="zh-CN" sz="2400" b="1" dirty="0"/>
              <a:t>3</a:t>
            </a:r>
            <a:r>
              <a:rPr lang="zh-CN" altLang="en-US" sz="2400" b="1" dirty="0"/>
              <a:t>、</a:t>
            </a:r>
            <a:r>
              <a:rPr lang="en-US" altLang="zh-CN" sz="2400" b="1" dirty="0"/>
              <a:t>Π </a:t>
            </a:r>
            <a:r>
              <a:rPr lang="zh-CN" altLang="en-US" sz="2400" b="1" dirty="0"/>
              <a:t>形差动变压器、螺管形差动变压器的传 感原理。</a:t>
            </a:r>
            <a:endParaRPr lang="en-US" altLang="zh-CN" sz="2400" b="1" dirty="0"/>
          </a:p>
          <a:p>
            <a:pPr>
              <a:lnSpc>
                <a:spcPct val="150000"/>
              </a:lnSpc>
            </a:pPr>
            <a:r>
              <a:rPr lang="en-US" altLang="zh-CN" sz="2400" b="1" dirty="0"/>
              <a:t>     </a:t>
            </a:r>
            <a:r>
              <a:rPr lang="zh-CN" altLang="en-US" sz="2400" b="1" dirty="0"/>
              <a:t>灵敏度、非线性、量程、</a:t>
            </a:r>
            <a:endParaRPr lang="en-US" altLang="zh-CN" sz="2400" b="1" dirty="0"/>
          </a:p>
          <a:p>
            <a:pPr>
              <a:lnSpc>
                <a:spcPct val="150000"/>
              </a:lnSpc>
            </a:pPr>
            <a:r>
              <a:rPr lang="en-US" altLang="zh-CN" sz="2400" b="1" dirty="0"/>
              <a:t>     </a:t>
            </a:r>
            <a:r>
              <a:rPr lang="zh-CN" altLang="en-US" sz="2400" b="1" dirty="0"/>
              <a:t>术语的含义：零差电位、铁损、漏感</a:t>
            </a:r>
            <a:endParaRPr lang="en-US" altLang="zh-CN" sz="2400" b="1" dirty="0"/>
          </a:p>
          <a:p>
            <a:pPr>
              <a:lnSpc>
                <a:spcPct val="150000"/>
              </a:lnSpc>
            </a:pPr>
            <a:r>
              <a:rPr lang="en-US" altLang="zh-CN" sz="2400" b="1" dirty="0"/>
              <a:t>4</a:t>
            </a:r>
            <a:r>
              <a:rPr lang="zh-CN" altLang="en-US" sz="2400" b="1" dirty="0"/>
              <a:t>、电动式传感器传感原理</a:t>
            </a:r>
            <a:endParaRPr lang="en-US" altLang="zh-CN" sz="2400" b="1" dirty="0"/>
          </a:p>
        </p:txBody>
      </p:sp>
    </p:spTree>
    <p:extLst>
      <p:ext uri="{BB962C8B-B14F-4D97-AF65-F5344CB8AC3E}">
        <p14:creationId xmlns:p14="http://schemas.microsoft.com/office/powerpoint/2010/main" val="551617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img1.imgtn.bdimg.com/it/u=1759603574,992033633&amp;fm=23&amp;gp=0.jpg"/>
          <p:cNvSpPr>
            <a:spLocks noChangeAspect="1" noChangeArrowheads="1"/>
          </p:cNvSpPr>
          <p:nvPr/>
        </p:nvSpPr>
        <p:spPr bwMode="auto">
          <a:xfrm>
            <a:off x="1568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06" name="Picture 6" descr="https://timgsa.baidu.com/timg?image&amp;quality=80&amp;size=b9999_10000&amp;sec=1491805935405&amp;di=a6ce200c9242d0aaccd3e04754be0834&amp;imgtype=0&amp;src=http%3A%2F%2Fimg0w.pconline.com.cn%2Fpcauto%2F1207%2F12%2F2027598_baozhenchuanganq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850" y="3141563"/>
            <a:ext cx="4005532"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4808" name="Picture 8" descr="https://timgsa.baidu.com/timg?image&amp;quality=80&amp;size=b9999_10000&amp;sec=1491805962570&amp;di=83ca2c092ccd0b2e02d133fd3d7391c9&amp;imgtype=0&amp;src=http%3A%2F%2Fwww.ndttech.net%2Fuploads%2F150115%2F1-1501151555144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78" y="138454"/>
            <a:ext cx="4536503" cy="285749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http://img3.imgtn.bdimg.com/it/u=4220132314,3686390949&amp;fm=23&amp;gp=0.jpg"/>
          <p:cNvSpPr>
            <a:spLocks noChangeAspect="1" noChangeArrowheads="1"/>
          </p:cNvSpPr>
          <p:nvPr/>
        </p:nvSpPr>
        <p:spPr bwMode="auto">
          <a:xfrm>
            <a:off x="17208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12" name="Picture 12" descr="https://timgsa.baidu.com/timg?image&amp;quality=80&amp;size=b9999_10000&amp;sec=1491806041458&amp;di=9d83a4c6bc32543f1cb0ebcbf22c7058&amp;imgtype=0&amp;src=http%3A%2F%2Fimg006.hc360.cn%2Fk1%2FM07%2FC0%2FDB%2FwKhQw1gBsjqEAdaHAAAAAKkfs0k4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850" y="176552"/>
            <a:ext cx="339090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204814" name="Picture 14" descr="https://timgsa.baidu.com/timg?image&amp;quality=80&amp;size=b9999_10000&amp;sec=1491806122628&amp;di=09591941946db58e6c07f2c3b1388178&amp;imgtype=0&amp;src=http%3A%2F%2Fa4.att.hudong.com%2F72%2F18%2F0130000016878012117318745382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1802" y="3183632"/>
            <a:ext cx="4534678" cy="34074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97880" y="6104518"/>
            <a:ext cx="2954655" cy="646331"/>
          </a:xfrm>
          <a:prstGeom prst="rect">
            <a:avLst/>
          </a:prstGeom>
          <a:noFill/>
        </p:spPr>
        <p:txBody>
          <a:bodyPr wrap="none" rtlCol="0">
            <a:spAutoFit/>
          </a:bodyPr>
          <a:lstStyle/>
          <a:p>
            <a:r>
              <a:rPr lang="zh-CN" altLang="en-US" sz="3600" dirty="0">
                <a:solidFill>
                  <a:srgbClr val="FF0000"/>
                </a:solidFill>
              </a:rPr>
              <a:t>压电式传感器</a:t>
            </a:r>
          </a:p>
        </p:txBody>
      </p:sp>
    </p:spTree>
    <p:extLst>
      <p:ext uri="{BB962C8B-B14F-4D97-AF65-F5344CB8AC3E}">
        <p14:creationId xmlns:p14="http://schemas.microsoft.com/office/powerpoint/2010/main" val="15582647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descr="压缩式电传感器结构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005" y="2827626"/>
            <a:ext cx="3888432" cy="3933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压电式加速度计的结构形式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055" y="188640"/>
            <a:ext cx="4181475" cy="2514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bwMode="auto">
          <a:xfrm>
            <a:off x="2927648" y="42965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5" name="矩形 4"/>
          <p:cNvSpPr/>
          <p:nvPr/>
        </p:nvSpPr>
        <p:spPr bwMode="auto">
          <a:xfrm>
            <a:off x="2927648" y="4509120"/>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6" name="矩形 5"/>
          <p:cNvSpPr/>
          <p:nvPr/>
        </p:nvSpPr>
        <p:spPr bwMode="auto">
          <a:xfrm>
            <a:off x="3503712" y="42965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7" name="矩形 6"/>
          <p:cNvSpPr/>
          <p:nvPr/>
        </p:nvSpPr>
        <p:spPr bwMode="auto">
          <a:xfrm>
            <a:off x="3503712" y="4503238"/>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pic>
        <p:nvPicPr>
          <p:cNvPr id="205828" name="Picture 4" descr="http://wiki.e-works.net.cn/WikiImg/2013-03-25/2013-03-25-10-45-233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057" y="350238"/>
            <a:ext cx="3678699" cy="234099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bwMode="auto">
          <a:xfrm>
            <a:off x="7896200" y="154782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0" name="矩形 9"/>
          <p:cNvSpPr/>
          <p:nvPr/>
        </p:nvSpPr>
        <p:spPr bwMode="auto">
          <a:xfrm>
            <a:off x="8449614" y="154782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1" name="矩形 10"/>
          <p:cNvSpPr/>
          <p:nvPr/>
        </p:nvSpPr>
        <p:spPr bwMode="auto">
          <a:xfrm>
            <a:off x="7896200" y="14032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2" name="矩形 11"/>
          <p:cNvSpPr/>
          <p:nvPr/>
        </p:nvSpPr>
        <p:spPr bwMode="auto">
          <a:xfrm>
            <a:off x="8439405" y="1398421"/>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4" name="AutoShape 6" descr="http://img2.imgtn.bdimg.com/it/u=1823375971,1867001659&amp;fm=23&amp;gp=0.jpg"/>
          <p:cNvSpPr>
            <a:spLocks noChangeAspect="1" noChangeArrowheads="1"/>
          </p:cNvSpPr>
          <p:nvPr/>
        </p:nvSpPr>
        <p:spPr bwMode="auto">
          <a:xfrm>
            <a:off x="1568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http://img2.imgtn.bdimg.com/it/u=1823375971,1867001659&amp;fm=23&amp;gp=0.jpg"/>
          <p:cNvSpPr>
            <a:spLocks noChangeAspect="1" noChangeArrowheads="1"/>
          </p:cNvSpPr>
          <p:nvPr/>
        </p:nvSpPr>
        <p:spPr bwMode="auto">
          <a:xfrm>
            <a:off x="17208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834" name="Picture 10" descr="https://timgsa.baidu.com/timg?image&amp;quality=80&amp;size=b9999_10000&amp;sec=1491805767741&amp;di=0c60c0ac6a2d281f2af3a3395bc53cdb&amp;imgtype=0&amp;src=http%3A%2F%2Fimg.jdzj.com%2FUserDocument%2F2015c%2Fwxshiao%2FPicture%2F2016551642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857" y="2876275"/>
            <a:ext cx="4742087" cy="3556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57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1981200" y="274638"/>
            <a:ext cx="6400800" cy="1143000"/>
          </a:xfrm>
        </p:spPr>
        <p:txBody>
          <a:bodyPr/>
          <a:lstStyle/>
          <a:p>
            <a:r>
              <a:rPr lang="en-US" altLang="zh-CN" sz="3200" dirty="0">
                <a:solidFill>
                  <a:srgbClr val="FF3300"/>
                </a:solidFill>
              </a:rPr>
              <a:t>             </a:t>
            </a:r>
            <a:r>
              <a:rPr lang="zh-CN" altLang="en-US" sz="3200" b="1" dirty="0">
                <a:solidFill>
                  <a:srgbClr val="FF3300"/>
                </a:solidFill>
                <a:latin typeface="华文中宋" pitchFamily="2" charset="-122"/>
                <a:ea typeface="华文中宋" pitchFamily="2" charset="-122"/>
              </a:rPr>
              <a:t>第六节 压电传感器</a:t>
            </a:r>
          </a:p>
        </p:txBody>
      </p:sp>
      <p:sp>
        <p:nvSpPr>
          <p:cNvPr id="50179" name="Rectangle 3"/>
          <p:cNvSpPr>
            <a:spLocks noGrp="1" noChangeArrowheads="1"/>
          </p:cNvSpPr>
          <p:nvPr>
            <p:ph type="body" idx="4294967295"/>
          </p:nvPr>
        </p:nvSpPr>
        <p:spPr>
          <a:xfrm>
            <a:off x="2351089" y="1412875"/>
            <a:ext cx="8066087" cy="4579938"/>
          </a:xfrm>
        </p:spPr>
        <p:txBody>
          <a:bodyPr/>
          <a:lstStyle/>
          <a:p>
            <a:pPr marL="609600" indent="-609600">
              <a:buNone/>
            </a:pPr>
            <a:r>
              <a:rPr lang="zh-CN" altLang="en-US" b="1" dirty="0">
                <a:solidFill>
                  <a:srgbClr val="0000CC"/>
                </a:solidFill>
                <a:latin typeface="华文中宋" pitchFamily="2" charset="-122"/>
                <a:ea typeface="华文中宋" pitchFamily="2" charset="-122"/>
              </a:rPr>
              <a:t>定义</a:t>
            </a:r>
            <a:r>
              <a:rPr lang="en-US" altLang="zh-CN" b="1" dirty="0">
                <a:solidFill>
                  <a:srgbClr val="0000CC"/>
                </a:solidFill>
                <a:latin typeface="华文中宋" pitchFamily="2" charset="-122"/>
                <a:ea typeface="华文中宋" pitchFamily="2" charset="-122"/>
              </a:rPr>
              <a:t>: </a:t>
            </a:r>
            <a:r>
              <a:rPr lang="zh-CN" altLang="en-US" b="1" dirty="0">
                <a:latin typeface="华文中宋" pitchFamily="2" charset="-122"/>
                <a:ea typeface="华文中宋" pitchFamily="2" charset="-122"/>
              </a:rPr>
              <a:t>利用介质压电效应实现非电量测量的传感器</a:t>
            </a:r>
            <a:r>
              <a:rPr lang="en-US" altLang="zh-CN" b="1" dirty="0">
                <a:latin typeface="华文中宋" pitchFamily="2" charset="-122"/>
                <a:ea typeface="华文中宋" pitchFamily="2" charset="-122"/>
              </a:rPr>
              <a:t>.</a:t>
            </a:r>
          </a:p>
          <a:p>
            <a:pPr marL="609600" indent="-609600">
              <a:buNone/>
            </a:pPr>
            <a:endParaRPr lang="en-US" altLang="zh-CN" sz="1600" b="1" dirty="0">
              <a:latin typeface="华文中宋" pitchFamily="2" charset="-122"/>
              <a:ea typeface="华文中宋" pitchFamily="2" charset="-122"/>
            </a:endParaRPr>
          </a:p>
          <a:p>
            <a:pPr marL="609600" indent="-609600">
              <a:buNone/>
            </a:pPr>
            <a:r>
              <a:rPr lang="zh-CN" altLang="en-US" b="1" dirty="0">
                <a:solidFill>
                  <a:schemeClr val="accent2"/>
                </a:solidFill>
                <a:latin typeface="华文中宋" pitchFamily="2" charset="-122"/>
                <a:ea typeface="华文中宋" pitchFamily="2" charset="-122"/>
              </a:rPr>
              <a:t>压电效应</a:t>
            </a:r>
            <a:r>
              <a:rPr lang="en-US" altLang="zh-CN" b="1" dirty="0">
                <a:solidFill>
                  <a:schemeClr val="accent2"/>
                </a:solidFill>
                <a:latin typeface="华文中宋" pitchFamily="2" charset="-122"/>
                <a:ea typeface="华文中宋" pitchFamily="2" charset="-122"/>
              </a:rPr>
              <a:t>:</a:t>
            </a:r>
            <a:r>
              <a:rPr lang="zh-CN" altLang="en-US" b="1" dirty="0">
                <a:latin typeface="华文中宋" pitchFamily="2" charset="-122"/>
                <a:ea typeface="华文中宋" pitchFamily="2" charset="-122"/>
              </a:rPr>
              <a:t>某些介质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在外力作用下</a:t>
            </a:r>
            <a:r>
              <a:rPr lang="zh-CN" altLang="en-US" b="1" dirty="0">
                <a:solidFill>
                  <a:srgbClr val="FF0000"/>
                </a:solidFill>
                <a:latin typeface="华文中宋" pitchFamily="2" charset="-122"/>
                <a:ea typeface="华文中宋" pitchFamily="2" charset="-122"/>
              </a:rPr>
              <a:t>变形</a:t>
            </a:r>
            <a:r>
              <a:rPr lang="en-US" altLang="zh-CN" b="1" dirty="0">
                <a:solidFill>
                  <a:srgbClr val="FF0000"/>
                </a:solidFill>
                <a:latin typeface="华文中宋" pitchFamily="2" charset="-122"/>
                <a:ea typeface="华文中宋" pitchFamily="2" charset="-122"/>
              </a:rPr>
              <a:t>,</a:t>
            </a:r>
            <a:r>
              <a:rPr lang="zh-CN" altLang="en-US" b="1" dirty="0">
                <a:latin typeface="华文中宋" pitchFamily="2" charset="-122"/>
                <a:ea typeface="华文中宋" pitchFamily="2" charset="-122"/>
              </a:rPr>
              <a:t>两表面产生符号相反的表面电荷</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除去外力后</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恢复不带电状态</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这种现象叫压电效应</a:t>
            </a:r>
            <a:r>
              <a:rPr lang="en-US" altLang="zh-CN" b="1" dirty="0">
                <a:latin typeface="华文中宋" pitchFamily="2" charset="-122"/>
                <a:ea typeface="华文中宋" pitchFamily="2" charset="-122"/>
              </a:rPr>
              <a:t>.</a:t>
            </a:r>
          </a:p>
          <a:p>
            <a:pPr marL="609600" indent="-609600">
              <a:buNone/>
            </a:pPr>
            <a:endParaRPr lang="en-US" altLang="zh-CN" sz="1600" b="1" dirty="0">
              <a:latin typeface="华文中宋" pitchFamily="2" charset="-122"/>
              <a:ea typeface="华文中宋" pitchFamily="2" charset="-122"/>
            </a:endParaRPr>
          </a:p>
          <a:p>
            <a:pPr marL="609600" indent="-609600">
              <a:buNone/>
            </a:pPr>
            <a:r>
              <a:rPr lang="zh-CN" altLang="en-US" b="1" dirty="0">
                <a:solidFill>
                  <a:schemeClr val="accent2"/>
                </a:solidFill>
                <a:latin typeface="华文中宋" pitchFamily="2" charset="-122"/>
                <a:ea typeface="华文中宋" pitchFamily="2" charset="-122"/>
              </a:rPr>
              <a:t>特点</a:t>
            </a:r>
            <a:r>
              <a:rPr lang="en-US" altLang="zh-CN" b="1" dirty="0">
                <a:solidFill>
                  <a:schemeClr val="accent2"/>
                </a:solidFill>
                <a:latin typeface="华文中宋" pitchFamily="2" charset="-122"/>
                <a:ea typeface="华文中宋" pitchFamily="2" charset="-122"/>
              </a:rPr>
              <a:t>: </a:t>
            </a:r>
            <a:r>
              <a:rPr lang="zh-CN" altLang="en-US" b="1" dirty="0">
                <a:latin typeface="华文中宋" pitchFamily="2" charset="-122"/>
                <a:ea typeface="华文中宋" pitchFamily="2" charset="-122"/>
              </a:rPr>
              <a:t>可逆性</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正压电效应</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加   力      带电</a:t>
            </a:r>
          </a:p>
          <a:p>
            <a:pPr marL="609600" indent="-609600">
              <a:buNone/>
            </a:pPr>
            <a:r>
              <a:rPr lang="zh-CN" altLang="en-US" b="1" dirty="0">
                <a:latin typeface="华文中宋" pitchFamily="2" charset="-122"/>
                <a:ea typeface="华文中宋" pitchFamily="2" charset="-122"/>
              </a:rPr>
              <a:t>                      逆压电效应</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加电场     变形</a:t>
            </a:r>
          </a:p>
          <a:p>
            <a:pPr marL="609600" indent="-609600">
              <a:buNone/>
            </a:pPr>
            <a:endParaRPr lang="zh-CN" altLang="en-US" sz="1600" b="1" dirty="0">
              <a:latin typeface="华文中宋" pitchFamily="2" charset="-122"/>
              <a:ea typeface="华文中宋" pitchFamily="2" charset="-122"/>
            </a:endParaRPr>
          </a:p>
          <a:p>
            <a:pPr marL="609600" indent="-609600">
              <a:buNone/>
            </a:pPr>
            <a:r>
              <a:rPr lang="zh-CN" altLang="en-US" b="1" dirty="0">
                <a:latin typeface="华文中宋" pitchFamily="2" charset="-122"/>
                <a:ea typeface="华文中宋" pitchFamily="2" charset="-122"/>
              </a:rPr>
              <a:t> </a:t>
            </a:r>
            <a:r>
              <a:rPr lang="zh-CN" altLang="en-US" b="1" dirty="0">
                <a:solidFill>
                  <a:srgbClr val="FF0000"/>
                </a:solidFill>
                <a:latin typeface="华文中宋" pitchFamily="2" charset="-122"/>
                <a:ea typeface="华文中宋" pitchFamily="2" charset="-122"/>
              </a:rPr>
              <a:t>注意与压阻效应的区别 </a:t>
            </a:r>
          </a:p>
          <a:p>
            <a:pPr marL="2209800" lvl="4" indent="-381000">
              <a:buSzPct val="85000"/>
              <a:buFont typeface="Wingdings" pitchFamily="2" charset="2"/>
              <a:buChar char="Ø"/>
            </a:pPr>
            <a:endParaRPr lang="en-US" altLang="zh-CN" sz="2800" dirty="0">
              <a:latin typeface="华文中宋" pitchFamily="2" charset="-122"/>
              <a:ea typeface="华文中宋" pitchFamily="2" charset="-122"/>
            </a:endParaRPr>
          </a:p>
        </p:txBody>
      </p:sp>
      <p:sp>
        <p:nvSpPr>
          <p:cNvPr id="50180" name="Line 4"/>
          <p:cNvSpPr>
            <a:spLocks noChangeShapeType="1"/>
          </p:cNvSpPr>
          <p:nvPr/>
        </p:nvSpPr>
        <p:spPr bwMode="auto">
          <a:xfrm>
            <a:off x="8185001" y="4155338"/>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81" name="Line 5"/>
          <p:cNvSpPr>
            <a:spLocks noChangeShapeType="1"/>
          </p:cNvSpPr>
          <p:nvPr/>
        </p:nvSpPr>
        <p:spPr bwMode="auto">
          <a:xfrm>
            <a:off x="8258026" y="4648884"/>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24547794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lstStyle/>
          <a:p>
            <a:br>
              <a:rPr lang="en-US" altLang="zh-CN"/>
            </a:br>
            <a:endParaRPr lang="en-US" altLang="zh-CN"/>
          </a:p>
        </p:txBody>
      </p:sp>
      <p:sp>
        <p:nvSpPr>
          <p:cNvPr id="51203" name="Rectangle 3"/>
          <p:cNvSpPr>
            <a:spLocks noGrp="1" noChangeArrowheads="1"/>
          </p:cNvSpPr>
          <p:nvPr>
            <p:ph type="body" idx="4294967295"/>
          </p:nvPr>
        </p:nvSpPr>
        <p:spPr>
          <a:xfrm>
            <a:off x="2351584" y="274639"/>
            <a:ext cx="6840760" cy="2498901"/>
          </a:xfrm>
        </p:spPr>
        <p:txBody>
          <a:bodyPr/>
          <a:lstStyle/>
          <a:p>
            <a:pPr>
              <a:buFontTx/>
              <a:buNone/>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压电方程</a:t>
            </a:r>
          </a:p>
          <a:p>
            <a:pPr>
              <a:buFontTx/>
              <a:buNone/>
            </a:pPr>
            <a:r>
              <a:rPr lang="zh-CN" altLang="en-US" sz="2400" b="1" dirty="0">
                <a:latin typeface="微软雅黑" panose="020B0503020204020204" pitchFamily="34" charset="-122"/>
                <a:ea typeface="微软雅黑" panose="020B0503020204020204" pitchFamily="34" charset="-122"/>
              </a:rPr>
              <a:t>  压电效应是机械力与电学量之间的耦合效应</a:t>
            </a:r>
          </a:p>
          <a:p>
            <a:pPr>
              <a:buFontTx/>
              <a:buNone/>
            </a:pPr>
            <a:r>
              <a:rPr lang="zh-CN" altLang="en-US" sz="2400" b="1" dirty="0">
                <a:latin typeface="微软雅黑" panose="020B0503020204020204" pitchFamily="34" charset="-122"/>
                <a:ea typeface="微软雅黑" panose="020B0503020204020204" pitchFamily="34" charset="-122"/>
              </a:rPr>
              <a:t>              机械力              电学量</a:t>
            </a:r>
          </a:p>
          <a:p>
            <a:pPr>
              <a:buFontTx/>
              <a:buNone/>
            </a:pPr>
            <a:endParaRPr lang="zh-CN" altLang="en-US" sz="2400" b="1" dirty="0">
              <a:latin typeface="微软雅黑" panose="020B0503020204020204" pitchFamily="34" charset="-122"/>
              <a:ea typeface="微软雅黑" panose="020B0503020204020204" pitchFamily="34" charset="-122"/>
            </a:endParaRPr>
          </a:p>
          <a:p>
            <a:pPr>
              <a:buFontTx/>
              <a:buNone/>
            </a:pPr>
            <a:r>
              <a:rPr lang="zh-CN" altLang="en-US" sz="2400" b="1" dirty="0">
                <a:latin typeface="微软雅黑" panose="020B0503020204020204" pitchFamily="34" charset="-122"/>
                <a:ea typeface="微软雅黑" panose="020B0503020204020204" pitchFamily="34" charset="-122"/>
              </a:rPr>
              <a:t>        应力</a:t>
            </a:r>
            <a:r>
              <a:rPr lang="en-US" altLang="zh-CN" sz="2400" b="1" dirty="0">
                <a:latin typeface="微软雅黑" panose="020B0503020204020204" pitchFamily="34" charset="-122"/>
                <a:ea typeface="微软雅黑" panose="020B0503020204020204" pitchFamily="34" charset="-122"/>
              </a:rPr>
              <a:t>T   </a:t>
            </a:r>
            <a:r>
              <a:rPr lang="zh-CN" altLang="en-US" sz="2400" b="1" dirty="0">
                <a:latin typeface="微软雅黑" panose="020B0503020204020204" pitchFamily="34" charset="-122"/>
                <a:ea typeface="微软雅黑" panose="020B0503020204020204" pitchFamily="34" charset="-122"/>
              </a:rPr>
              <a:t>应变</a:t>
            </a:r>
            <a:r>
              <a:rPr lang="en-US" altLang="zh-CN" sz="2400" b="1" dirty="0">
                <a:latin typeface="微软雅黑" panose="020B0503020204020204" pitchFamily="34" charset="-122"/>
                <a:ea typeface="微软雅黑" panose="020B0503020204020204" pitchFamily="34" charset="-122"/>
              </a:rPr>
              <a:t>S      </a:t>
            </a:r>
            <a:r>
              <a:rPr lang="zh-CN" altLang="en-US" sz="2400" b="1" dirty="0">
                <a:latin typeface="微软雅黑" panose="020B0503020204020204" pitchFamily="34" charset="-122"/>
                <a:ea typeface="微软雅黑" panose="020B0503020204020204" pitchFamily="34" charset="-122"/>
              </a:rPr>
              <a:t>场强</a:t>
            </a:r>
            <a:r>
              <a:rPr lang="en-US" altLang="zh-CN" sz="2400" b="1" dirty="0">
                <a:latin typeface="微软雅黑" panose="020B0503020204020204" pitchFamily="34" charset="-122"/>
                <a:ea typeface="微软雅黑" panose="020B0503020204020204" pitchFamily="34" charset="-122"/>
              </a:rPr>
              <a:t>E    </a:t>
            </a:r>
            <a:r>
              <a:rPr lang="zh-CN" altLang="en-US" sz="2400" b="1" dirty="0">
                <a:latin typeface="微软雅黑" panose="020B0503020204020204" pitchFamily="34" charset="-122"/>
                <a:ea typeface="微软雅黑" panose="020B0503020204020204" pitchFamily="34" charset="-122"/>
              </a:rPr>
              <a:t>电位移</a:t>
            </a:r>
            <a:r>
              <a:rPr lang="en-US" altLang="zh-CN" sz="2400" b="1" dirty="0">
                <a:latin typeface="微软雅黑" panose="020B0503020204020204" pitchFamily="34" charset="-122"/>
                <a:ea typeface="微软雅黑" panose="020B0503020204020204" pitchFamily="34" charset="-122"/>
              </a:rPr>
              <a:t>D</a:t>
            </a:r>
          </a:p>
        </p:txBody>
      </p:sp>
      <p:sp>
        <p:nvSpPr>
          <p:cNvPr id="51204" name="Line 4"/>
          <p:cNvSpPr>
            <a:spLocks noChangeShapeType="1"/>
          </p:cNvSpPr>
          <p:nvPr/>
        </p:nvSpPr>
        <p:spPr bwMode="auto">
          <a:xfrm flipV="1">
            <a:off x="4440238" y="1772817"/>
            <a:ext cx="1511746" cy="677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5" name="Line 5"/>
          <p:cNvSpPr>
            <a:spLocks noChangeShapeType="1"/>
          </p:cNvSpPr>
          <p:nvPr/>
        </p:nvSpPr>
        <p:spPr bwMode="auto">
          <a:xfrm flipH="1">
            <a:off x="3647729" y="1561307"/>
            <a:ext cx="504825"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6" name="Line 6"/>
          <p:cNvSpPr>
            <a:spLocks noChangeShapeType="1"/>
          </p:cNvSpPr>
          <p:nvPr/>
        </p:nvSpPr>
        <p:spPr bwMode="auto">
          <a:xfrm>
            <a:off x="4229137" y="1561306"/>
            <a:ext cx="360363"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7" name="Line 7"/>
          <p:cNvSpPr>
            <a:spLocks noChangeShapeType="1"/>
          </p:cNvSpPr>
          <p:nvPr/>
        </p:nvSpPr>
        <p:spPr bwMode="auto">
          <a:xfrm flipH="1">
            <a:off x="5879387" y="1527968"/>
            <a:ext cx="287338"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8" name="Line 8"/>
          <p:cNvSpPr>
            <a:spLocks noChangeShapeType="1"/>
          </p:cNvSpPr>
          <p:nvPr/>
        </p:nvSpPr>
        <p:spPr bwMode="auto">
          <a:xfrm>
            <a:off x="6553508" y="1561306"/>
            <a:ext cx="360362"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9" name="Rectangle 2">
            <a:extLst>
              <a:ext uri="{FF2B5EF4-FFF2-40B4-BE49-F238E27FC236}">
                <a16:creationId xmlns:a16="http://schemas.microsoft.com/office/drawing/2014/main" id="{0B475B1E-2BDB-4FB9-94E0-2BB2DE61CDAA}"/>
              </a:ext>
            </a:extLst>
          </p:cNvPr>
          <p:cNvSpPr txBox="1">
            <a:spLocks noChangeArrowheads="1"/>
          </p:cNvSpPr>
          <p:nvPr/>
        </p:nvSpPr>
        <p:spPr bwMode="auto">
          <a:xfrm>
            <a:off x="1981200" y="3068960"/>
            <a:ext cx="8229600" cy="288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a:t>
            </a:r>
            <a:r>
              <a:rPr lang="zh-CN" altLang="en-US" sz="2400" b="1" kern="0" dirty="0">
                <a:solidFill>
                  <a:srgbClr val="0000CC"/>
                </a:solidFill>
                <a:latin typeface="微软雅黑" panose="020B0503020204020204" pitchFamily="34" charset="-122"/>
                <a:ea typeface="微软雅黑" panose="020B0503020204020204" pitchFamily="34" charset="-122"/>
              </a:rPr>
              <a:t>压电方程是将其中任意两个一组力学</a:t>
            </a:r>
            <a:r>
              <a:rPr lang="en-US" altLang="zh-CN" sz="2400" b="1" kern="0" dirty="0">
                <a:solidFill>
                  <a:srgbClr val="0000CC"/>
                </a:solidFill>
                <a:latin typeface="微软雅黑" panose="020B0503020204020204" pitchFamily="34" charset="-122"/>
                <a:ea typeface="微软雅黑" panose="020B0503020204020204" pitchFamily="34" charset="-122"/>
              </a:rPr>
              <a:t>,</a:t>
            </a:r>
            <a:r>
              <a:rPr lang="zh-CN" altLang="en-US" sz="2400" b="1" kern="0" dirty="0">
                <a:solidFill>
                  <a:srgbClr val="0000CC"/>
                </a:solidFill>
                <a:latin typeface="微软雅黑" panose="020B0503020204020204" pitchFamily="34" charset="-122"/>
                <a:ea typeface="微软雅黑" panose="020B0503020204020204" pitchFamily="34" charset="-122"/>
              </a:rPr>
              <a:t>电学量为自变量来表示另外两个力学</a:t>
            </a:r>
            <a:r>
              <a:rPr lang="en-US" altLang="zh-CN" sz="2400" b="1" kern="0" dirty="0">
                <a:solidFill>
                  <a:srgbClr val="0000CC"/>
                </a:solidFill>
                <a:latin typeface="微软雅黑" panose="020B0503020204020204" pitchFamily="34" charset="-122"/>
                <a:ea typeface="微软雅黑" panose="020B0503020204020204" pitchFamily="34" charset="-122"/>
              </a:rPr>
              <a:t>,</a:t>
            </a:r>
            <a:r>
              <a:rPr lang="zh-CN" altLang="en-US" sz="2400" b="1" kern="0" dirty="0">
                <a:solidFill>
                  <a:srgbClr val="0000CC"/>
                </a:solidFill>
                <a:latin typeface="微软雅黑" panose="020B0503020204020204" pitchFamily="34" charset="-122"/>
                <a:ea typeface="微软雅黑" panose="020B0503020204020204" pitchFamily="34" charset="-122"/>
              </a:rPr>
              <a:t>电学量的方程</a:t>
            </a:r>
            <a:r>
              <a:rPr lang="en-US" altLang="zh-CN" sz="2400" b="1" kern="0" dirty="0">
                <a:solidFill>
                  <a:srgbClr val="0000CC"/>
                </a:solidFill>
                <a:latin typeface="微软雅黑" panose="020B0503020204020204" pitchFamily="34" charset="-122"/>
                <a:ea typeface="微软雅黑" panose="020B0503020204020204" pitchFamily="34" charset="-122"/>
              </a:rPr>
              <a:t>.</a:t>
            </a:r>
          </a:p>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a:t>
            </a:r>
            <a:r>
              <a:rPr lang="zh-CN" altLang="en-US" sz="2400" b="1" kern="0" dirty="0">
                <a:latin typeface="微软雅黑" panose="020B0503020204020204" pitchFamily="34" charset="-122"/>
                <a:ea typeface="微软雅黑" panose="020B0503020204020204" pitchFamily="34" charset="-122"/>
              </a:rPr>
              <a:t>其组合方式有</a:t>
            </a:r>
            <a:r>
              <a:rPr lang="en-US" altLang="zh-CN" sz="2400" b="1" kern="0" dirty="0">
                <a:latin typeface="微软雅黑" panose="020B0503020204020204" pitchFamily="34" charset="-122"/>
                <a:ea typeface="微软雅黑" panose="020B0503020204020204" pitchFamily="34" charset="-122"/>
              </a:rPr>
              <a:t>:</a:t>
            </a:r>
          </a:p>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TE        SD       d</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TD        SE       g</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SE        TD       e</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SD        TE       h</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endParaRPr lang="en-US" altLang="zh-CN" sz="2400" kern="0" dirty="0">
              <a:latin typeface="微软雅黑" panose="020B0503020204020204" pitchFamily="34" charset="-122"/>
              <a:ea typeface="微软雅黑" panose="020B0503020204020204" pitchFamily="34" charset="-122"/>
            </a:endParaRPr>
          </a:p>
        </p:txBody>
      </p:sp>
      <p:sp>
        <p:nvSpPr>
          <p:cNvPr id="10" name="Line 3">
            <a:extLst>
              <a:ext uri="{FF2B5EF4-FFF2-40B4-BE49-F238E27FC236}">
                <a16:creationId xmlns:a16="http://schemas.microsoft.com/office/drawing/2014/main" id="{6F287A78-5814-4AB0-A25A-69DFBA6FBE07}"/>
              </a:ext>
            </a:extLst>
          </p:cNvPr>
          <p:cNvSpPr>
            <a:spLocks noChangeShapeType="1"/>
          </p:cNvSpPr>
          <p:nvPr/>
        </p:nvSpPr>
        <p:spPr bwMode="auto">
          <a:xfrm flipV="1">
            <a:off x="4032957" y="5639315"/>
            <a:ext cx="504130" cy="148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Line 4">
            <a:extLst>
              <a:ext uri="{FF2B5EF4-FFF2-40B4-BE49-F238E27FC236}">
                <a16:creationId xmlns:a16="http://schemas.microsoft.com/office/drawing/2014/main" id="{D7711BB5-07BE-4D4D-987C-DD42A1E5914C}"/>
              </a:ext>
            </a:extLst>
          </p:cNvPr>
          <p:cNvSpPr>
            <a:spLocks noChangeShapeType="1"/>
          </p:cNvSpPr>
          <p:nvPr/>
        </p:nvSpPr>
        <p:spPr bwMode="auto">
          <a:xfrm>
            <a:off x="3924945" y="4365451"/>
            <a:ext cx="576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Line 5">
            <a:extLst>
              <a:ext uri="{FF2B5EF4-FFF2-40B4-BE49-F238E27FC236}">
                <a16:creationId xmlns:a16="http://schemas.microsoft.com/office/drawing/2014/main" id="{E8EA0A3F-1783-4AAE-9052-8EA120AD49E1}"/>
              </a:ext>
            </a:extLst>
          </p:cNvPr>
          <p:cNvSpPr>
            <a:spLocks noChangeShapeType="1"/>
          </p:cNvSpPr>
          <p:nvPr/>
        </p:nvSpPr>
        <p:spPr bwMode="auto">
          <a:xfrm flipV="1">
            <a:off x="3996953" y="4797500"/>
            <a:ext cx="576138" cy="148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Line 6">
            <a:extLst>
              <a:ext uri="{FF2B5EF4-FFF2-40B4-BE49-F238E27FC236}">
                <a16:creationId xmlns:a16="http://schemas.microsoft.com/office/drawing/2014/main" id="{0E0BE335-D9D4-4D2B-9814-497EB484CDBC}"/>
              </a:ext>
            </a:extLst>
          </p:cNvPr>
          <p:cNvSpPr>
            <a:spLocks noChangeShapeType="1"/>
          </p:cNvSpPr>
          <p:nvPr/>
        </p:nvSpPr>
        <p:spPr bwMode="auto">
          <a:xfrm flipV="1">
            <a:off x="3996953" y="5214677"/>
            <a:ext cx="576138" cy="148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779136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Rectangle 2"/>
          <p:cNvGraphicFramePr>
            <a:graphicFrameLocks noGrp="1"/>
          </p:cNvGraphicFramePr>
          <p:nvPr>
            <p:ph sz="half" idx="4294967295"/>
          </p:nvPr>
        </p:nvGraphicFramePr>
        <p:xfrm>
          <a:off x="3998913" y="3863975"/>
          <a:ext cx="0" cy="0"/>
        </p:xfrm>
        <a:graphic>
          <a:graphicData uri="http://schemas.openxmlformats.org/presentationml/2006/ole">
            <mc:AlternateContent xmlns:mc="http://schemas.openxmlformats.org/markup-compatibility/2006">
              <mc:Choice xmlns:v="urn:schemas-microsoft-com:vml" Requires="v">
                <p:oleObj spid="_x0000_s168962" name="Equation" r:id="rId3" imgW="0" imgH="0" progId="Equation.DSMT4">
                  <p:embed/>
                </p:oleObj>
              </mc:Choice>
              <mc:Fallback>
                <p:oleObj name="Equation" r:id="rId3"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998913" y="3863975"/>
                        <a:ext cx="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1" name="Object 3"/>
          <p:cNvGraphicFramePr>
            <a:graphicFrameLocks noGrp="1" noChangeAspect="1"/>
          </p:cNvGraphicFramePr>
          <p:nvPr>
            <p:ph sz="quarter" idx="4294967295"/>
          </p:nvPr>
        </p:nvGraphicFramePr>
        <p:xfrm>
          <a:off x="3792539" y="2205039"/>
          <a:ext cx="4040187" cy="954087"/>
        </p:xfrm>
        <a:graphic>
          <a:graphicData uri="http://schemas.openxmlformats.org/presentationml/2006/ole">
            <mc:AlternateContent xmlns:mc="http://schemas.openxmlformats.org/markup-compatibility/2006">
              <mc:Choice xmlns:v="urn:schemas-microsoft-com:vml" Requires="v">
                <p:oleObj spid="_x0000_s168963" name="Equation" r:id="rId4" imgW="1117440" imgH="253800" progId="Equation.DSMT4">
                  <p:embed/>
                </p:oleObj>
              </mc:Choice>
              <mc:Fallback>
                <p:oleObj name="Equation" r:id="rId4" imgW="1117440" imgH="253800" progId="Equation.DSMT4">
                  <p:embed/>
                  <p:pic>
                    <p:nvPicPr>
                      <p:cNvPr id="0" name=""/>
                      <p:cNvPicPr>
                        <a:picLocks noChangeAspect="1" noChangeArrowheads="1"/>
                      </p:cNvPicPr>
                      <p:nvPr/>
                    </p:nvPicPr>
                    <p:blipFill>
                      <a:blip r:embed="rId5"/>
                      <a:srcRect/>
                      <a:stretch>
                        <a:fillRect/>
                      </a:stretch>
                    </p:blipFill>
                    <p:spPr bwMode="auto">
                      <a:xfrm>
                        <a:off x="3792539" y="2205039"/>
                        <a:ext cx="4040187"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2" name="Text Box 4"/>
          <p:cNvSpPr txBox="1">
            <a:spLocks noChangeArrowheads="1"/>
          </p:cNvSpPr>
          <p:nvPr/>
        </p:nvSpPr>
        <p:spPr bwMode="auto">
          <a:xfrm>
            <a:off x="2279651" y="620714"/>
            <a:ext cx="77057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以</a:t>
            </a:r>
            <a:r>
              <a:rPr lang="en-US" altLang="zh-CN" sz="2800" dirty="0">
                <a:latin typeface="微软雅黑" panose="020B0503020204020204" pitchFamily="34" charset="-122"/>
                <a:ea typeface="微软雅黑" panose="020B0503020204020204" pitchFamily="34" charset="-122"/>
              </a:rPr>
              <a:t>TE</a:t>
            </a:r>
            <a:r>
              <a:rPr lang="en-US"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SD</a:t>
            </a:r>
            <a:r>
              <a:rPr lang="zh-CN" altLang="en-US" sz="2800" dirty="0">
                <a:latin typeface="微软雅黑" panose="020B0503020204020204" pitchFamily="34" charset="-122"/>
                <a:ea typeface="微软雅黑" panose="020B0503020204020204" pitchFamily="34" charset="-122"/>
              </a:rPr>
              <a:t>为例：</a:t>
            </a:r>
          </a:p>
          <a:p>
            <a:pPr>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应变、电位移</a:t>
            </a:r>
            <a:r>
              <a:rPr lang="zh-CN" altLang="en-US" sz="2800" dirty="0">
                <a:latin typeface="微软雅黑" panose="020B0503020204020204" pitchFamily="34" charset="-122"/>
                <a:ea typeface="微软雅黑" panose="020B0503020204020204" pitchFamily="34" charset="-122"/>
              </a:rPr>
              <a:t>  与  应力、场强 的关系</a:t>
            </a:r>
          </a:p>
        </p:txBody>
      </p:sp>
      <p:sp>
        <p:nvSpPr>
          <p:cNvPr id="53253" name="Text Box 5"/>
          <p:cNvSpPr txBox="1">
            <a:spLocks noChangeArrowheads="1"/>
          </p:cNvSpPr>
          <p:nvPr/>
        </p:nvSpPr>
        <p:spPr bwMode="auto">
          <a:xfrm>
            <a:off x="1895154" y="3284984"/>
            <a:ext cx="8449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应变 </a:t>
            </a:r>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00B050"/>
                </a:solidFill>
                <a:latin typeface="微软雅黑" panose="020B0503020204020204" pitchFamily="34" charset="-122"/>
                <a:ea typeface="微软雅黑" panose="020B0503020204020204" pitchFamily="34" charset="-122"/>
              </a:rPr>
              <a:t>柔性常数</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应力</a:t>
            </a:r>
            <a:r>
              <a:rPr lang="en-US" altLang="zh-CN" sz="2800" dirty="0">
                <a:latin typeface="微软雅黑" panose="020B0503020204020204" pitchFamily="34" charset="-122"/>
                <a:ea typeface="微软雅黑" panose="020B0503020204020204" pitchFamily="34" charset="-122"/>
              </a:rPr>
              <a:t>+</a:t>
            </a:r>
            <a:r>
              <a:rPr lang="zh-CN" altLang="en-US" sz="2800" dirty="0">
                <a:solidFill>
                  <a:srgbClr val="FF00FF"/>
                </a:solidFill>
                <a:latin typeface="微软雅黑" panose="020B0503020204020204" pitchFamily="34" charset="-122"/>
                <a:ea typeface="微软雅黑" panose="020B0503020204020204" pitchFamily="34" charset="-122"/>
              </a:rPr>
              <a:t>压电应变常数</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场强</a:t>
            </a:r>
            <a:endParaRPr lang="zh-CN" altLang="en-US" sz="900" dirty="0">
              <a:latin typeface="微软雅黑" panose="020B0503020204020204" pitchFamily="34" charset="-122"/>
              <a:ea typeface="微软雅黑" panose="020B0503020204020204" pitchFamily="34" charset="-122"/>
            </a:endParaRPr>
          </a:p>
        </p:txBody>
      </p:sp>
      <p:graphicFrame>
        <p:nvGraphicFramePr>
          <p:cNvPr id="53254" name="Object 3"/>
          <p:cNvGraphicFramePr>
            <a:graphicFrameLocks noChangeAspect="1"/>
          </p:cNvGraphicFramePr>
          <p:nvPr/>
        </p:nvGraphicFramePr>
        <p:xfrm>
          <a:off x="3719514" y="3933825"/>
          <a:ext cx="3570287" cy="882650"/>
        </p:xfrm>
        <a:graphic>
          <a:graphicData uri="http://schemas.openxmlformats.org/presentationml/2006/ole">
            <mc:AlternateContent xmlns:mc="http://schemas.openxmlformats.org/markup-compatibility/2006">
              <mc:Choice xmlns:v="urn:schemas-microsoft-com:vml" Requires="v">
                <p:oleObj spid="_x0000_s168964" name="Equation" r:id="rId6" imgW="1066680" imgH="253800" progId="Equation.DSMT4">
                  <p:embed/>
                </p:oleObj>
              </mc:Choice>
              <mc:Fallback>
                <p:oleObj name="Equation" r:id="rId6" imgW="1066680" imgH="253800" progId="Equation.DSMT4">
                  <p:embed/>
                  <p:pic>
                    <p:nvPicPr>
                      <p:cNvPr id="0" name=""/>
                      <p:cNvPicPr>
                        <a:picLocks noChangeAspect="1" noChangeArrowheads="1"/>
                      </p:cNvPicPr>
                      <p:nvPr/>
                    </p:nvPicPr>
                    <p:blipFill>
                      <a:blip r:embed="rId7"/>
                      <a:srcRect/>
                      <a:stretch>
                        <a:fillRect/>
                      </a:stretch>
                    </p:blipFill>
                    <p:spPr bwMode="auto">
                      <a:xfrm>
                        <a:off x="3719514" y="3933825"/>
                        <a:ext cx="3570287"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5" name="Text Box 2"/>
          <p:cNvSpPr>
            <a:spLocks noChangeArrowheads="1"/>
          </p:cNvSpPr>
          <p:nvPr/>
        </p:nvSpPr>
        <p:spPr bwMode="auto">
          <a:xfrm>
            <a:off x="1775520" y="4771232"/>
            <a:ext cx="77406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charset="0"/>
                <a:ea typeface="宋体" pitchFamily="2" charset="-122"/>
              </a:defRPr>
            </a:lvl1pPr>
            <a:lvl2pPr marL="742950" indent="-285750">
              <a:spcBef>
                <a:spcPct val="20000"/>
              </a:spcBef>
              <a:buChar char="–"/>
              <a:defRPr sz="2400">
                <a:solidFill>
                  <a:schemeClr val="tx1"/>
                </a:solidFill>
                <a:latin typeface="Arial" charset="0"/>
                <a:ea typeface="宋体" pitchFamily="2" charset="-122"/>
              </a:defRPr>
            </a:lvl2pPr>
            <a:lvl3pPr marL="1143000" indent="-228600">
              <a:spcBef>
                <a:spcPct val="20000"/>
              </a:spcBef>
              <a:buChar char="•"/>
              <a:defRPr sz="2000">
                <a:solidFill>
                  <a:schemeClr val="tx1"/>
                </a:solidFill>
                <a:latin typeface="Arial" charset="0"/>
                <a:ea typeface="宋体" pitchFamily="2" charset="-122"/>
              </a:defRPr>
            </a:lvl3pPr>
            <a:lvl4pPr marL="1600200" indent="-228600">
              <a:spcBef>
                <a:spcPct val="20000"/>
              </a:spcBef>
              <a:buChar char="–"/>
              <a:defRPr>
                <a:solidFill>
                  <a:schemeClr val="tx1"/>
                </a:solidFill>
                <a:latin typeface="Arial" charset="0"/>
                <a:ea typeface="宋体" pitchFamily="2" charset="-122"/>
              </a:defRPr>
            </a:lvl4pPr>
            <a:lvl5pPr marL="2057400" indent="-228600">
              <a:spcBef>
                <a:spcPct val="20000"/>
              </a:spcBef>
              <a:buChar char="»"/>
              <a:defRPr>
                <a:solidFill>
                  <a:schemeClr val="tx1"/>
                </a:solidFill>
                <a:latin typeface="Arial" charset="0"/>
                <a:ea typeface="宋体" pitchFamily="2" charset="-122"/>
              </a:defRPr>
            </a:lvl5pPr>
            <a:lvl6pPr marL="2514600" indent="-228600" fontAlgn="base">
              <a:spcBef>
                <a:spcPct val="20000"/>
              </a:spcBef>
              <a:spcAft>
                <a:spcPct val="0"/>
              </a:spcAft>
              <a:buChar char="»"/>
              <a:defRPr>
                <a:solidFill>
                  <a:schemeClr val="tx1"/>
                </a:solidFill>
                <a:latin typeface="Arial" charset="0"/>
                <a:ea typeface="宋体" pitchFamily="2" charset="-122"/>
              </a:defRPr>
            </a:lvl6pPr>
            <a:lvl7pPr marL="2971800" indent="-228600" fontAlgn="base">
              <a:spcBef>
                <a:spcPct val="20000"/>
              </a:spcBef>
              <a:spcAft>
                <a:spcPct val="0"/>
              </a:spcAft>
              <a:buChar char="»"/>
              <a:defRPr>
                <a:solidFill>
                  <a:schemeClr val="tx1"/>
                </a:solidFill>
                <a:latin typeface="Arial" charset="0"/>
                <a:ea typeface="宋体" pitchFamily="2" charset="-122"/>
              </a:defRPr>
            </a:lvl7pPr>
            <a:lvl8pPr marL="3429000" indent="-228600" fontAlgn="base">
              <a:spcBef>
                <a:spcPct val="20000"/>
              </a:spcBef>
              <a:spcAft>
                <a:spcPct val="0"/>
              </a:spcAft>
              <a:buChar char="»"/>
              <a:defRPr>
                <a:solidFill>
                  <a:schemeClr val="tx1"/>
                </a:solidFill>
                <a:latin typeface="Arial" charset="0"/>
                <a:ea typeface="宋体" pitchFamily="2" charset="-122"/>
              </a:defRPr>
            </a:lvl8pPr>
            <a:lvl9pPr marL="3886200" indent="-228600" fontAlgn="base">
              <a:spcBef>
                <a:spcPct val="20000"/>
              </a:spcBef>
              <a:spcAft>
                <a:spcPct val="0"/>
              </a:spcAft>
              <a:buChar char="»"/>
              <a:defRPr>
                <a:solidFill>
                  <a:schemeClr val="tx1"/>
                </a:solidFill>
                <a:latin typeface="Arial" charset="0"/>
                <a:ea typeface="宋体" pitchFamily="2" charset="-122"/>
              </a:defRPr>
            </a:lvl9pPr>
          </a:lstStyle>
          <a:p>
            <a:pPr>
              <a:spcBef>
                <a:spcPct val="50000"/>
              </a:spcBef>
              <a:buFontTx/>
              <a:buNone/>
            </a:pPr>
            <a:r>
              <a:rPr lang="zh-CN" altLang="en-US" dirty="0">
                <a:solidFill>
                  <a:srgbClr val="0000CC"/>
                </a:solidFill>
                <a:latin typeface="微软雅黑" panose="020B0503020204020204" pitchFamily="34" charset="-122"/>
                <a:ea typeface="微软雅黑" panose="020B0503020204020204" pitchFamily="34" charset="-122"/>
              </a:rPr>
              <a:t>电位移 </a:t>
            </a:r>
            <a:r>
              <a:rPr lang="en-US" altLang="zh-CN" dirty="0">
                <a:latin typeface="微软雅黑" panose="020B0503020204020204" pitchFamily="34" charset="-122"/>
                <a:ea typeface="微软雅黑" panose="020B0503020204020204" pitchFamily="34" charset="-122"/>
              </a:rPr>
              <a:t>= </a:t>
            </a:r>
            <a:r>
              <a:rPr lang="zh-CN" altLang="en-US" dirty="0">
                <a:solidFill>
                  <a:srgbClr val="FF00FF"/>
                </a:solidFill>
                <a:latin typeface="微软雅黑" panose="020B0503020204020204" pitchFamily="34" charset="-122"/>
                <a:ea typeface="微软雅黑" panose="020B0503020204020204" pitchFamily="34" charset="-122"/>
              </a:rPr>
              <a:t>压电应变常数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应力</a:t>
            </a:r>
            <a:r>
              <a:rPr lang="en-US" altLang="zh-CN" dirty="0">
                <a:latin typeface="微软雅黑" panose="020B0503020204020204" pitchFamily="34" charset="-122"/>
                <a:ea typeface="微软雅黑" panose="020B0503020204020204" pitchFamily="34" charset="-122"/>
              </a:rPr>
              <a:t>+</a:t>
            </a:r>
            <a:r>
              <a:rPr lang="zh-CN" altLang="en-US" dirty="0">
                <a:solidFill>
                  <a:srgbClr val="CC3300"/>
                </a:solidFill>
                <a:latin typeface="微软雅黑" panose="020B0503020204020204" pitchFamily="34" charset="-122"/>
                <a:ea typeface="微软雅黑" panose="020B0503020204020204" pitchFamily="34" charset="-122"/>
              </a:rPr>
              <a:t>介电常数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场强</a:t>
            </a:r>
          </a:p>
        </p:txBody>
      </p:sp>
      <p:sp>
        <p:nvSpPr>
          <p:cNvPr id="53256" name="Text Box 4"/>
          <p:cNvSpPr txBox="1">
            <a:spLocks noChangeArrowheads="1"/>
          </p:cNvSpPr>
          <p:nvPr/>
        </p:nvSpPr>
        <p:spPr bwMode="auto">
          <a:xfrm>
            <a:off x="2855913" y="5589589"/>
            <a:ext cx="56896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a:t>其中，</a:t>
            </a:r>
            <a:r>
              <a:rPr lang="en-US" altLang="zh-CN" sz="2800">
                <a:latin typeface="Times New Roman" pitchFamily="18" charset="0"/>
              </a:rPr>
              <a:t>i j =1</a:t>
            </a:r>
            <a:r>
              <a:rPr lang="zh-CN" altLang="en-US" sz="2800">
                <a:latin typeface="Times New Roman" pitchFamily="18" charset="0"/>
              </a:rPr>
              <a:t>，</a:t>
            </a:r>
            <a:r>
              <a:rPr lang="en-US" altLang="zh-CN" sz="2800">
                <a:latin typeface="Times New Roman" pitchFamily="18" charset="0"/>
              </a:rPr>
              <a:t>2</a:t>
            </a:r>
            <a:r>
              <a:rPr lang="zh-CN" altLang="en-US" sz="2800">
                <a:latin typeface="Times New Roman" pitchFamily="18" charset="0"/>
              </a:rPr>
              <a:t>，</a:t>
            </a:r>
            <a:r>
              <a:rPr lang="en-US" altLang="zh-CN" sz="2800">
                <a:latin typeface="Times New Roman" pitchFamily="18" charset="0"/>
              </a:rPr>
              <a:t>3</a:t>
            </a:r>
          </a:p>
          <a:p>
            <a:pPr>
              <a:spcBef>
                <a:spcPct val="50000"/>
              </a:spcBef>
            </a:pPr>
            <a:r>
              <a:rPr lang="en-US" altLang="zh-CN" sz="2800">
                <a:latin typeface="Times New Roman" pitchFamily="18" charset="0"/>
              </a:rPr>
              <a:t>            h k=1</a:t>
            </a:r>
            <a:r>
              <a:rPr lang="zh-CN" altLang="en-US" sz="2800">
                <a:latin typeface="Times New Roman" pitchFamily="18" charset="0"/>
              </a:rPr>
              <a:t>，</a:t>
            </a:r>
            <a:r>
              <a:rPr lang="en-US" altLang="zh-CN" sz="2800">
                <a:latin typeface="Times New Roman" pitchFamily="18" charset="0"/>
              </a:rPr>
              <a:t>2</a:t>
            </a:r>
            <a:r>
              <a:rPr lang="zh-CN" altLang="en-US" sz="2800">
                <a:latin typeface="Times New Roman" pitchFamily="18" charset="0"/>
              </a:rPr>
              <a:t>，</a:t>
            </a:r>
            <a:r>
              <a:rPr lang="en-US" altLang="zh-CN" sz="2800"/>
              <a:t>‥‥</a:t>
            </a:r>
            <a:r>
              <a:rPr lang="en-US" altLang="zh-CN" sz="2800">
                <a:latin typeface="Times New Roman" pitchFamily="18" charset="0"/>
              </a:rPr>
              <a:t>6</a:t>
            </a:r>
          </a:p>
        </p:txBody>
      </p:sp>
    </p:spTree>
    <p:extLst>
      <p:ext uri="{BB962C8B-B14F-4D97-AF65-F5344CB8AC3E}">
        <p14:creationId xmlns:p14="http://schemas.microsoft.com/office/powerpoint/2010/main" val="40832171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sz="half" idx="4294967295"/>
          </p:nvPr>
        </p:nvSpPr>
        <p:spPr>
          <a:xfrm>
            <a:off x="1992314" y="981075"/>
            <a:ext cx="7934325" cy="1949450"/>
          </a:xfrm>
        </p:spPr>
        <p:txBody>
          <a:bodyPr/>
          <a:lstStyle/>
          <a:p>
            <a:r>
              <a:rPr lang="zh-CN" altLang="en-US" b="1">
                <a:latin typeface="华文中宋" pitchFamily="2" charset="-122"/>
                <a:ea typeface="华文中宋" pitchFamily="2" charset="-122"/>
              </a:rPr>
              <a:t>从方程中可以找到相互关系</a:t>
            </a:r>
          </a:p>
          <a:p>
            <a:r>
              <a:rPr lang="zh-CN" altLang="en-US" b="1">
                <a:latin typeface="华文中宋" pitchFamily="2" charset="-122"/>
                <a:ea typeface="华文中宋" pitchFamily="2" charset="-122"/>
              </a:rPr>
              <a:t>例如压电关系</a:t>
            </a:r>
          </a:p>
          <a:p>
            <a:pPr>
              <a:buFontTx/>
              <a:buNone/>
            </a:pPr>
            <a:r>
              <a:rPr lang="zh-CN" altLang="en-US" b="1">
                <a:latin typeface="华文中宋" pitchFamily="2" charset="-122"/>
                <a:ea typeface="华文中宋" pitchFamily="2" charset="-122"/>
              </a:rPr>
              <a:t>   共有的压电系数矩阵</a:t>
            </a:r>
            <a:r>
              <a:rPr lang="zh-CN" altLang="en-US" b="1"/>
              <a:t>：</a:t>
            </a:r>
          </a:p>
        </p:txBody>
      </p:sp>
      <p:graphicFrame>
        <p:nvGraphicFramePr>
          <p:cNvPr id="54275" name="Object 3"/>
          <p:cNvGraphicFramePr>
            <a:graphicFrameLocks noGrp="1" noChangeAspect="1"/>
          </p:cNvGraphicFramePr>
          <p:nvPr>
            <p:ph sz="half" idx="4294967295"/>
          </p:nvPr>
        </p:nvGraphicFramePr>
        <p:xfrm>
          <a:off x="2566988" y="2492375"/>
          <a:ext cx="7200900" cy="3382963"/>
        </p:xfrm>
        <a:graphic>
          <a:graphicData uri="http://schemas.openxmlformats.org/presentationml/2006/ole">
            <mc:AlternateContent xmlns:mc="http://schemas.openxmlformats.org/markup-compatibility/2006">
              <mc:Choice xmlns:v="urn:schemas-microsoft-com:vml" Requires="v">
                <p:oleObj spid="_x0000_s169986" name="Equation" r:id="rId3" imgW="2755800" imgH="1396800" progId="Equation.DSMT4">
                  <p:embed/>
                </p:oleObj>
              </mc:Choice>
              <mc:Fallback>
                <p:oleObj name="Equation" r:id="rId3" imgW="2755800" imgH="1396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8" y="2492375"/>
                        <a:ext cx="7200900" cy="338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147540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126441C-DD00-4004-8EFC-10A87D6D7E17}"/>
                  </a:ext>
                </a:extLst>
              </p:cNvPr>
              <p:cNvSpPr txBox="1"/>
              <p:nvPr/>
            </p:nvSpPr>
            <p:spPr>
              <a:xfrm>
                <a:off x="1775521" y="908720"/>
                <a:ext cx="6334875" cy="1666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𝟑</m:t>
                                  </m:r>
                                </m:sub>
                              </m:sSub>
                            </m:e>
                          </m:eqArr>
                        </m:e>
                      </m:d>
                      <m:r>
                        <a:rPr lang="en-US" altLang="zh-CN" i="1">
                          <a:latin typeface="Cambria Math" panose="02040503050406030204" pitchFamily="18" charset="0"/>
                        </a:rPr>
                        <m:t>=</m:t>
                      </m:r>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𝟏𝟒</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num>
                                <m:den>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𝟏𝟒</m:t>
                                      </m:r>
                                    </m:sub>
                                  </m:sSub>
                                  <m:r>
                                    <a:rPr lang="en-US" altLang="zh-CN" b="1" i="1">
                                      <a:solidFill>
                                        <a:srgbClr val="FF0000"/>
                                      </a:solidFill>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den>
                              </m:f>
                            </m:e>
                            <m:e>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e>
                          </m:eqArr>
                        </m:e>
                      </m:d>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𝟑</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𝟒</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𝟓</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𝟔</m:t>
                                  </m:r>
                                </m:sub>
                              </m:sSub>
                            </m:e>
                          </m:eqArr>
                        </m:e>
                      </m:d>
                    </m:oMath>
                  </m:oMathPara>
                </a14:m>
                <a:endParaRPr lang="zh-CN" altLang="en-US" dirty="0"/>
              </a:p>
            </p:txBody>
          </p:sp>
        </mc:Choice>
        <mc:Fallback xmlns="">
          <p:sp>
            <p:nvSpPr>
              <p:cNvPr id="4" name="文本框 3">
                <a:extLst>
                  <a:ext uri="{FF2B5EF4-FFF2-40B4-BE49-F238E27FC236}">
                    <a16:creationId xmlns:a16="http://schemas.microsoft.com/office/drawing/2014/main" id="{F126441C-DD00-4004-8EFC-10A87D6D7E17}"/>
                  </a:ext>
                </a:extLst>
              </p:cNvPr>
              <p:cNvSpPr txBox="1">
                <a:spLocks noRot="1" noChangeAspect="1" noMove="1" noResize="1" noEditPoints="1" noAdjustHandles="1" noChangeArrowheads="1" noChangeShapeType="1" noTextEdit="1"/>
              </p:cNvSpPr>
              <p:nvPr/>
            </p:nvSpPr>
            <p:spPr>
              <a:xfrm>
                <a:off x="251520" y="908720"/>
                <a:ext cx="8569525" cy="2253950"/>
              </a:xfrm>
              <a:prstGeom prst="rect">
                <a:avLst/>
              </a:prstGeom>
              <a:blipFill>
                <a:blip r:embed="rId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7CDD523B-5629-4429-A786-EE6513F6546A}"/>
              </a:ext>
            </a:extLst>
          </p:cNvPr>
          <p:cNvSpPr txBox="1"/>
          <p:nvPr/>
        </p:nvSpPr>
        <p:spPr>
          <a:xfrm>
            <a:off x="2351584" y="620688"/>
            <a:ext cx="2262158" cy="369332"/>
          </a:xfrm>
          <a:prstGeom prst="rect">
            <a:avLst/>
          </a:prstGeom>
          <a:noFill/>
        </p:spPr>
        <p:txBody>
          <a:bodyPr wrap="none" rtlCol="0">
            <a:spAutoFit/>
          </a:bodyPr>
          <a:lstStyle/>
          <a:p>
            <a:r>
              <a:rPr lang="zh-CN" altLang="en-US" dirty="0">
                <a:solidFill>
                  <a:srgbClr val="0000CC"/>
                </a:solidFill>
              </a:rPr>
              <a:t>石英压电系数矩阵：</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28DA8F0-A67E-4394-9298-9F1349FEACC6}"/>
                  </a:ext>
                </a:extLst>
              </p:cNvPr>
              <p:cNvSpPr txBox="1"/>
              <p:nvPr/>
            </p:nvSpPr>
            <p:spPr>
              <a:xfrm>
                <a:off x="2135561" y="3596476"/>
                <a:ext cx="5801139" cy="1666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𝟑</m:t>
                                  </m:r>
                                </m:sub>
                              </m:sSub>
                            </m:e>
                          </m:eqArr>
                        </m:e>
                      </m:d>
                      <m:r>
                        <a:rPr lang="en-US" altLang="zh-CN" i="1">
                          <a:latin typeface="Cambria Math" panose="02040503050406030204" pitchFamily="18" charset="0"/>
                        </a:rPr>
                        <m:t>=</m:t>
                      </m:r>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𝒅</m:t>
                                      </m:r>
                                    </m:e>
                                    <m:sub>
                                      <m:r>
                                        <a:rPr lang="en-US" altLang="zh-CN" i="1">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𝟓</m:t>
                                      </m:r>
                                    </m:sub>
                                  </m:sSub>
                                  <m:r>
                                    <a:rPr lang="en-US" altLang="zh-CN" b="1" i="1">
                                      <a:solidFill>
                                        <a:srgbClr val="FF0000"/>
                                      </a:solidFill>
                                      <a:latin typeface="Cambria Math" panose="02040503050406030204" pitchFamily="18" charset="0"/>
                                    </a:rPr>
                                    <m:t>       </m:t>
                                  </m:r>
                                  <m:r>
                                    <a:rPr lang="en-US" altLang="zh-CN" b="1" i="1">
                                      <a:latin typeface="Cambria Math" panose="02040503050406030204" pitchFamily="18" charset="0"/>
                                    </a:rPr>
                                    <m:t>𝟎</m:t>
                                  </m:r>
                                </m:num>
                                <m:den>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𝟏𝟓</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den>
                              </m:f>
                            </m:e>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𝟑𝟏</m:t>
                                  </m:r>
                                  <m:r>
                                    <a:rPr lang="en-US" altLang="zh-CN" b="1" i="1">
                                      <a:solidFill>
                                        <a:srgbClr val="FF0000"/>
                                      </a:solidFill>
                                      <a:latin typeface="Cambria Math" panose="02040503050406030204" pitchFamily="18" charset="0"/>
                                    </a:rPr>
                                    <m:t>     </m:t>
                                  </m:r>
                                </m:sub>
                              </m:sSub>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𝟑𝟏</m:t>
                                  </m:r>
                                </m:sub>
                              </m:sSub>
                              <m:r>
                                <a:rPr lang="en-US" altLang="zh-CN" b="1" i="1">
                                  <a:solidFill>
                                    <a:srgbClr val="FF0000"/>
                                  </a:solidFill>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𝟑𝟑</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e>
                          </m:eqArr>
                        </m:e>
                      </m:d>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𝟑</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𝟒</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𝟓</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𝟔</m:t>
                                  </m:r>
                                </m:sub>
                              </m:sSub>
                            </m:e>
                          </m:eqArr>
                        </m:e>
                      </m:d>
                    </m:oMath>
                  </m:oMathPara>
                </a14:m>
                <a:endParaRPr lang="zh-CN" altLang="en-US" dirty="0"/>
              </a:p>
            </p:txBody>
          </p:sp>
        </mc:Choice>
        <mc:Fallback xmlns="">
          <p:sp>
            <p:nvSpPr>
              <p:cNvPr id="6" name="文本框 5">
                <a:extLst>
                  <a:ext uri="{FF2B5EF4-FFF2-40B4-BE49-F238E27FC236}">
                    <a16:creationId xmlns:a16="http://schemas.microsoft.com/office/drawing/2014/main" id="{E28DA8F0-A67E-4394-9298-9F1349FEACC6}"/>
                  </a:ext>
                </a:extLst>
              </p:cNvPr>
              <p:cNvSpPr txBox="1">
                <a:spLocks noRot="1" noChangeAspect="1" noMove="1" noResize="1" noEditPoints="1" noAdjustHandles="1" noChangeArrowheads="1" noChangeShapeType="1" noTextEdit="1"/>
              </p:cNvSpPr>
              <p:nvPr/>
            </p:nvSpPr>
            <p:spPr>
              <a:xfrm>
                <a:off x="611560" y="3596476"/>
                <a:ext cx="7632154" cy="2221377"/>
              </a:xfrm>
              <a:prstGeom prst="rect">
                <a:avLst/>
              </a:prstGeom>
              <a:blipFill>
                <a:blip r:embed="rId3"/>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AC3D0A-C89E-420C-84E4-9F858F284D08}"/>
              </a:ext>
            </a:extLst>
          </p:cNvPr>
          <p:cNvSpPr txBox="1"/>
          <p:nvPr/>
        </p:nvSpPr>
        <p:spPr>
          <a:xfrm>
            <a:off x="2279576" y="3165373"/>
            <a:ext cx="2262158" cy="369332"/>
          </a:xfrm>
          <a:prstGeom prst="rect">
            <a:avLst/>
          </a:prstGeom>
          <a:noFill/>
        </p:spPr>
        <p:txBody>
          <a:bodyPr wrap="none" rtlCol="0">
            <a:spAutoFit/>
          </a:bodyPr>
          <a:lstStyle/>
          <a:p>
            <a:r>
              <a:rPr lang="zh-CN" altLang="en-US" dirty="0">
                <a:solidFill>
                  <a:srgbClr val="0000CC"/>
                </a:solidFill>
              </a:rPr>
              <a:t>陶瓷压电系数矩阵：</a:t>
            </a:r>
          </a:p>
        </p:txBody>
      </p:sp>
    </p:spTree>
    <p:extLst>
      <p:ext uri="{BB962C8B-B14F-4D97-AF65-F5344CB8AC3E}">
        <p14:creationId xmlns:p14="http://schemas.microsoft.com/office/powerpoint/2010/main" val="96670149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sz="half" idx="4294967295"/>
          </p:nvPr>
        </p:nvSpPr>
        <p:spPr>
          <a:xfrm>
            <a:off x="2279650" y="260350"/>
            <a:ext cx="4033838" cy="431800"/>
          </a:xfrm>
        </p:spPr>
        <p:txBody>
          <a:bodyPr/>
          <a:lstStyle/>
          <a:p>
            <a:pPr>
              <a:lnSpc>
                <a:spcPct val="90000"/>
              </a:lnSpc>
            </a:pPr>
            <a:r>
              <a:rPr lang="zh-CN" altLang="en-US" sz="2400" b="1">
                <a:ea typeface="华文中宋" pitchFamily="2" charset="-122"/>
              </a:rPr>
              <a:t>对于石英：</a:t>
            </a:r>
          </a:p>
        </p:txBody>
      </p:sp>
      <p:graphicFrame>
        <p:nvGraphicFramePr>
          <p:cNvPr id="55299" name="Object 3"/>
          <p:cNvGraphicFramePr>
            <a:graphicFrameLocks noGrp="1" noChangeAspect="1"/>
          </p:cNvGraphicFramePr>
          <p:nvPr>
            <p:ph sz="half" idx="4294967295"/>
          </p:nvPr>
        </p:nvGraphicFramePr>
        <p:xfrm>
          <a:off x="2927350" y="765175"/>
          <a:ext cx="4248150" cy="2863850"/>
        </p:xfrm>
        <a:graphic>
          <a:graphicData uri="http://schemas.openxmlformats.org/presentationml/2006/ole">
            <mc:AlternateContent xmlns:mc="http://schemas.openxmlformats.org/markup-compatibility/2006">
              <mc:Choice xmlns:v="urn:schemas-microsoft-com:vml" Requires="v">
                <p:oleObj spid="_x0000_s171010" name="Equation" r:id="rId3" imgW="1917360" imgH="1244520" progId="Equation.DSMT4">
                  <p:embed/>
                </p:oleObj>
              </mc:Choice>
              <mc:Fallback>
                <p:oleObj name="Equation" r:id="rId3" imgW="1917360" imgH="12445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765175"/>
                        <a:ext cx="4248150"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0" name="Object 4"/>
          <p:cNvGraphicFramePr>
            <a:graphicFrameLocks noChangeAspect="1"/>
          </p:cNvGraphicFramePr>
          <p:nvPr/>
        </p:nvGraphicFramePr>
        <p:xfrm>
          <a:off x="2927350" y="3789364"/>
          <a:ext cx="7272338" cy="2795587"/>
        </p:xfrm>
        <a:graphic>
          <a:graphicData uri="http://schemas.openxmlformats.org/presentationml/2006/ole">
            <mc:AlternateContent xmlns:mc="http://schemas.openxmlformats.org/markup-compatibility/2006">
              <mc:Choice xmlns:v="urn:schemas-microsoft-com:vml" Requires="v">
                <p:oleObj spid="_x0000_s171011" name="Equation" r:id="rId5" imgW="3238200" imgH="1244520" progId="Equation.DSMT4">
                  <p:embed/>
                </p:oleObj>
              </mc:Choice>
              <mc:Fallback>
                <p:oleObj name="Equation" r:id="rId5" imgW="3238200" imgH="1244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0" y="3789364"/>
                        <a:ext cx="7272338" cy="279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5222292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sz="half" idx="4294967295"/>
          </p:nvPr>
        </p:nvSpPr>
        <p:spPr>
          <a:xfrm>
            <a:off x="1992314" y="188914"/>
            <a:ext cx="7704137" cy="936625"/>
          </a:xfrm>
        </p:spPr>
        <p:txBody>
          <a:bodyPr/>
          <a:lstStyle/>
          <a:p>
            <a:r>
              <a:rPr lang="zh-CN" altLang="en-US" sz="2400" b="1">
                <a:latin typeface="华文中宋" pitchFamily="2" charset="-122"/>
                <a:ea typeface="华文中宋" pitchFamily="2" charset="-122"/>
              </a:rPr>
              <a:t>对于陶瓷：</a:t>
            </a:r>
          </a:p>
          <a:p>
            <a:pPr>
              <a:buFontTx/>
              <a:buNone/>
            </a:pPr>
            <a:r>
              <a:rPr lang="zh-CN" altLang="en-US" sz="2400" b="1">
                <a:latin typeface="华文中宋" pitchFamily="2" charset="-122"/>
                <a:ea typeface="华文中宋" pitchFamily="2" charset="-122"/>
              </a:rPr>
              <a:t>   锆钛酸铅：应用广泛，压电系数大</a:t>
            </a:r>
          </a:p>
        </p:txBody>
      </p:sp>
      <p:graphicFrame>
        <p:nvGraphicFramePr>
          <p:cNvPr id="56323" name="Object 3"/>
          <p:cNvGraphicFramePr>
            <a:graphicFrameLocks noGrp="1" noChangeAspect="1"/>
          </p:cNvGraphicFramePr>
          <p:nvPr>
            <p:ph sz="half" idx="4294967295"/>
          </p:nvPr>
        </p:nvGraphicFramePr>
        <p:xfrm>
          <a:off x="2782889" y="1125539"/>
          <a:ext cx="4321175" cy="2447925"/>
        </p:xfrm>
        <a:graphic>
          <a:graphicData uri="http://schemas.openxmlformats.org/presentationml/2006/ole">
            <mc:AlternateContent xmlns:mc="http://schemas.openxmlformats.org/markup-compatibility/2006">
              <mc:Choice xmlns:v="urn:schemas-microsoft-com:vml" Requires="v">
                <p:oleObj spid="_x0000_s172034" name="Equation" r:id="rId3" imgW="1942920" imgH="1244520" progId="Equation.DSMT4">
                  <p:embed/>
                </p:oleObj>
              </mc:Choice>
              <mc:Fallback>
                <p:oleObj name="Equation" r:id="rId3" imgW="1942920" imgH="12445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1125539"/>
                        <a:ext cx="43211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4" name="Object 4"/>
          <p:cNvGraphicFramePr>
            <a:graphicFrameLocks noChangeAspect="1"/>
          </p:cNvGraphicFramePr>
          <p:nvPr/>
        </p:nvGraphicFramePr>
        <p:xfrm>
          <a:off x="4138613" y="4756150"/>
          <a:ext cx="114300" cy="177800"/>
        </p:xfrm>
        <a:graphic>
          <a:graphicData uri="http://schemas.openxmlformats.org/presentationml/2006/ole">
            <mc:AlternateContent xmlns:mc="http://schemas.openxmlformats.org/markup-compatibility/2006">
              <mc:Choice xmlns:v="urn:schemas-microsoft-com:vml" Requires="v">
                <p:oleObj spid="_x0000_s172035" name="Equation" r:id="rId5" imgW="114120" imgH="177480" progId="Equation.DSMT4">
                  <p:embed/>
                </p:oleObj>
              </mc:Choice>
              <mc:Fallback>
                <p:oleObj name="Equation" r:id="rId5" imgW="11412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613" y="4756150"/>
                        <a:ext cx="1143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5" name="Object 5"/>
          <p:cNvGraphicFramePr>
            <a:graphicFrameLocks noChangeAspect="1"/>
          </p:cNvGraphicFramePr>
          <p:nvPr>
            <p:extLst>
              <p:ext uri="{D42A27DB-BD31-4B8C-83A1-F6EECF244321}">
                <p14:modId xmlns:p14="http://schemas.microsoft.com/office/powerpoint/2010/main" val="1099754773"/>
              </p:ext>
            </p:extLst>
          </p:nvPr>
        </p:nvGraphicFramePr>
        <p:xfrm>
          <a:off x="2782889" y="3716338"/>
          <a:ext cx="7273925" cy="3141662"/>
        </p:xfrm>
        <a:graphic>
          <a:graphicData uri="http://schemas.openxmlformats.org/presentationml/2006/ole">
            <mc:AlternateContent xmlns:mc="http://schemas.openxmlformats.org/markup-compatibility/2006">
              <mc:Choice xmlns:v="urn:schemas-microsoft-com:vml" Requires="v">
                <p:oleObj spid="_x0000_s172036" name="Equation" r:id="rId7" imgW="3695400" imgH="1498320" progId="Equation.DSMT4">
                  <p:embed/>
                </p:oleObj>
              </mc:Choice>
              <mc:Fallback>
                <p:oleObj name="Equation" r:id="rId7" imgW="3695400" imgH="1498320" progId="Equation.DSMT4">
                  <p:embed/>
                  <p:pic>
                    <p:nvPicPr>
                      <p:cNvPr id="0" name=""/>
                      <p:cNvPicPr>
                        <a:picLocks noChangeAspect="1" noChangeArrowheads="1"/>
                      </p:cNvPicPr>
                      <p:nvPr/>
                    </p:nvPicPr>
                    <p:blipFill>
                      <a:blip r:embed="rId8"/>
                      <a:srcRect/>
                      <a:stretch>
                        <a:fillRect/>
                      </a:stretch>
                    </p:blipFill>
                    <p:spPr bwMode="auto">
                      <a:xfrm>
                        <a:off x="2782889" y="3716338"/>
                        <a:ext cx="7273925" cy="314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67477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66812"/>
            <a:ext cx="3810000" cy="254317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66812"/>
            <a:ext cx="4521200" cy="254317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075" y="3931788"/>
            <a:ext cx="4035875" cy="2278512"/>
          </a:xfrm>
          <a:prstGeom prst="rect">
            <a:avLst/>
          </a:prstGeom>
        </p:spPr>
      </p:pic>
    </p:spTree>
    <p:extLst>
      <p:ext uri="{BB962C8B-B14F-4D97-AF65-F5344CB8AC3E}">
        <p14:creationId xmlns:p14="http://schemas.microsoft.com/office/powerpoint/2010/main" val="252207524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4294967295"/>
          </p:nvPr>
        </p:nvSpPr>
        <p:spPr>
          <a:xfrm>
            <a:off x="3071813" y="1628776"/>
            <a:ext cx="3467100" cy="2765425"/>
          </a:xfrm>
        </p:spPr>
        <p:txBody>
          <a:bodyPr/>
          <a:lstStyle/>
          <a:p>
            <a:pPr>
              <a:buFontTx/>
              <a:buNone/>
            </a:pPr>
            <a:r>
              <a:rPr lang="zh-CN" altLang="en-US" sz="2400" b="1">
                <a:latin typeface="华文中宋" pitchFamily="2" charset="-122"/>
                <a:ea typeface="华文中宋" pitchFamily="2" charset="-122"/>
              </a:rPr>
              <a:t>以石英为例：</a:t>
            </a:r>
          </a:p>
          <a:p>
            <a:pPr>
              <a:buFontTx/>
              <a:buNone/>
            </a:pPr>
            <a:r>
              <a:rPr lang="zh-CN" altLang="en-US" sz="2400" b="1">
                <a:latin typeface="华文中宋" pitchFamily="2" charset="-122"/>
                <a:ea typeface="华文中宋" pitchFamily="2" charset="-122"/>
              </a:rPr>
              <a:t>正六面体</a:t>
            </a:r>
          </a:p>
          <a:p>
            <a:pPr>
              <a:buFontTx/>
              <a:buNone/>
            </a:pPr>
            <a:r>
              <a:rPr lang="zh-CN" altLang="en-US" sz="2400" b="1">
                <a:latin typeface="华文中宋" pitchFamily="2" charset="-122"/>
                <a:ea typeface="华文中宋" pitchFamily="2" charset="-122"/>
              </a:rPr>
              <a:t>光轴</a:t>
            </a:r>
            <a:r>
              <a:rPr lang="en-US" altLang="zh-CN" sz="2400" b="1">
                <a:latin typeface="华文中宋" pitchFamily="2" charset="-122"/>
                <a:ea typeface="华文中宋" pitchFamily="2" charset="-122"/>
              </a:rPr>
              <a:t>ZZ</a:t>
            </a:r>
          </a:p>
          <a:p>
            <a:pPr>
              <a:buFontTx/>
              <a:buNone/>
            </a:pPr>
            <a:r>
              <a:rPr lang="zh-CN" altLang="en-US" sz="2400" b="1">
                <a:latin typeface="华文中宋" pitchFamily="2" charset="-122"/>
                <a:ea typeface="华文中宋" pitchFamily="2" charset="-122"/>
              </a:rPr>
              <a:t>电轴</a:t>
            </a:r>
            <a:r>
              <a:rPr lang="en-US" altLang="zh-CN" sz="2400" b="1">
                <a:latin typeface="华文中宋" pitchFamily="2" charset="-122"/>
                <a:ea typeface="华文中宋" pitchFamily="2" charset="-122"/>
              </a:rPr>
              <a:t>XX    </a:t>
            </a:r>
            <a:r>
              <a:rPr lang="zh-CN" altLang="en-US" sz="2400" b="1">
                <a:latin typeface="华文中宋" pitchFamily="2" charset="-122"/>
                <a:ea typeface="华文中宋" pitchFamily="2" charset="-122"/>
              </a:rPr>
              <a:t>经棱线</a:t>
            </a:r>
          </a:p>
          <a:p>
            <a:pPr>
              <a:buFontTx/>
              <a:buNone/>
            </a:pPr>
            <a:r>
              <a:rPr lang="zh-CN" altLang="en-US" sz="2400" b="1">
                <a:latin typeface="华文中宋" pitchFamily="2" charset="-122"/>
                <a:ea typeface="华文中宋" pitchFamily="2" charset="-122"/>
              </a:rPr>
              <a:t>机械轴</a:t>
            </a:r>
            <a:r>
              <a:rPr lang="en-US" altLang="zh-CN" sz="2400" b="1">
                <a:latin typeface="华文中宋" pitchFamily="2" charset="-122"/>
                <a:ea typeface="华文中宋" pitchFamily="2" charset="-122"/>
              </a:rPr>
              <a:t>YY </a:t>
            </a:r>
            <a:r>
              <a:rPr lang="zh-CN" altLang="en-US" sz="2400" b="1">
                <a:latin typeface="华文中宋" pitchFamily="2" charset="-122"/>
                <a:ea typeface="华文中宋" pitchFamily="2" charset="-122"/>
              </a:rPr>
              <a:t>垂直于晶面</a:t>
            </a:r>
          </a:p>
        </p:txBody>
      </p:sp>
      <p:pic>
        <p:nvPicPr>
          <p:cNvPr id="57347" name="Picture 4"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3" y="333375"/>
            <a:ext cx="2824162"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57348" name="Picture 5" descr="绘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0" y="3716338"/>
            <a:ext cx="269875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 Box 5"/>
          <p:cNvSpPr txBox="1">
            <a:spLocks noChangeArrowheads="1"/>
          </p:cNvSpPr>
          <p:nvPr/>
        </p:nvSpPr>
        <p:spPr bwMode="auto">
          <a:xfrm>
            <a:off x="2279651" y="693738"/>
            <a:ext cx="8627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2"/>
                </a:solidFill>
                <a:latin typeface="华文中宋" pitchFamily="2" charset="-122"/>
              </a:rPr>
              <a:t>2.</a:t>
            </a:r>
            <a:r>
              <a:rPr lang="zh-CN" altLang="en-US">
                <a:solidFill>
                  <a:schemeClr val="tx2"/>
                </a:solidFill>
                <a:latin typeface="华文中宋" pitchFamily="2" charset="-122"/>
              </a:rPr>
              <a:t>机理</a:t>
            </a:r>
          </a:p>
        </p:txBody>
      </p:sp>
    </p:spTree>
    <p:extLst>
      <p:ext uri="{BB962C8B-B14F-4D97-AF65-F5344CB8AC3E}">
        <p14:creationId xmlns:p14="http://schemas.microsoft.com/office/powerpoint/2010/main" val="356832388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绘图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387" y="2060849"/>
            <a:ext cx="1936651"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descr="绘图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876" y="1891629"/>
            <a:ext cx="1514231" cy="204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descr="绘图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2060849"/>
            <a:ext cx="2709990"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4871866" y="1830187"/>
            <a:ext cx="1612775" cy="2748288"/>
          </a:xfrm>
          <a:prstGeom prst="rect">
            <a:avLst/>
          </a:prstGeom>
          <a:noFill/>
          <a:ln w="28575"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6" name="矩形 5"/>
          <p:cNvSpPr/>
          <p:nvPr/>
        </p:nvSpPr>
        <p:spPr bwMode="auto">
          <a:xfrm>
            <a:off x="7316897" y="1830187"/>
            <a:ext cx="2880320" cy="2748288"/>
          </a:xfrm>
          <a:prstGeom prst="rect">
            <a:avLst/>
          </a:prstGeom>
          <a:noFill/>
          <a:ln w="28575"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pic>
        <p:nvPicPr>
          <p:cNvPr id="11" name="Picture 2" descr="绘图3">
            <a:extLst>
              <a:ext uri="{FF2B5EF4-FFF2-40B4-BE49-F238E27FC236}">
                <a16:creationId xmlns:a16="http://schemas.microsoft.com/office/drawing/2014/main" id="{C56BBAB9-85E1-46E9-935B-9E7107C9C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693" y="2060849"/>
            <a:ext cx="1936651"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58662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sz="half" idx="4294967295"/>
          </p:nvPr>
        </p:nvSpPr>
        <p:spPr>
          <a:xfrm>
            <a:off x="1919289" y="2708276"/>
            <a:ext cx="4960937" cy="3629025"/>
          </a:xfrm>
        </p:spPr>
        <p:txBody>
          <a:bodyPr/>
          <a:lstStyle/>
          <a:p>
            <a:pPr>
              <a:buFontTx/>
              <a:buNone/>
            </a:pPr>
            <a:r>
              <a:rPr lang="zh-CN" altLang="en-US" sz="2400" b="1">
                <a:latin typeface="华文中宋" pitchFamily="2" charset="-122"/>
                <a:ea typeface="华文中宋" pitchFamily="2" charset="-122"/>
              </a:rPr>
              <a:t>切型表示方法</a:t>
            </a:r>
          </a:p>
          <a:p>
            <a:pPr>
              <a:buFontTx/>
              <a:buNone/>
            </a:pPr>
            <a:r>
              <a:rPr lang="zh-CN" altLang="en-US" sz="2400" b="1">
                <a:latin typeface="华文中宋" pitchFamily="2" charset="-122"/>
                <a:ea typeface="华文中宋" pitchFamily="2" charset="-122"/>
              </a:rPr>
              <a:t>①</a:t>
            </a:r>
            <a:r>
              <a:rPr lang="en-US" altLang="zh-CN" sz="2400" b="1">
                <a:latin typeface="华文中宋" pitchFamily="2" charset="-122"/>
                <a:ea typeface="华文中宋" pitchFamily="2" charset="-122"/>
              </a:rPr>
              <a:t>AT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CT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DT</a:t>
            </a:r>
          </a:p>
          <a:p>
            <a:pPr>
              <a:buFontTx/>
              <a:buNone/>
            </a:pPr>
            <a:r>
              <a:rPr lang="en-US" altLang="zh-CN" sz="2400" b="1">
                <a:latin typeface="华文中宋" pitchFamily="2" charset="-122"/>
                <a:ea typeface="华文中宋" pitchFamily="2" charset="-122"/>
              </a:rPr>
              <a:t>②</a:t>
            </a:r>
            <a:r>
              <a:rPr lang="zh-CN" altLang="en-US" sz="2400" b="1">
                <a:latin typeface="华文中宋" pitchFamily="2" charset="-122"/>
                <a:ea typeface="华文中宋" pitchFamily="2" charset="-122"/>
              </a:rPr>
              <a:t>国际无线电工程师协会规定：</a:t>
            </a:r>
          </a:p>
          <a:p>
            <a:pPr>
              <a:buFontTx/>
              <a:buNone/>
            </a:pPr>
            <a:r>
              <a:rPr lang="zh-CN" altLang="en-US" sz="2400" b="1">
                <a:latin typeface="华文中宋" pitchFamily="2" charset="-122"/>
                <a:ea typeface="华文中宋" pitchFamily="2" charset="-122"/>
              </a:rPr>
              <a:t>由坐标及切片尺寸</a:t>
            </a:r>
          </a:p>
          <a:p>
            <a:pPr>
              <a:buFontTx/>
              <a:buNone/>
            </a:pPr>
            <a:r>
              <a:rPr lang="zh-CN" altLang="en-US" sz="2400" b="1">
                <a:latin typeface="华文中宋" pitchFamily="2" charset="-122"/>
                <a:ea typeface="华文中宋" pitchFamily="2" charset="-122"/>
              </a:rPr>
              <a:t>及旋转角度表示</a:t>
            </a:r>
          </a:p>
          <a:p>
            <a:pPr>
              <a:buFontTx/>
              <a:buNone/>
            </a:pPr>
            <a:r>
              <a:rPr lang="zh-CN" altLang="en-US" sz="2400" b="1">
                <a:latin typeface="华文中宋" pitchFamily="2" charset="-122"/>
                <a:ea typeface="华文中宋" pitchFamily="2" charset="-122"/>
              </a:rPr>
              <a:t>坐标：</a:t>
            </a:r>
            <a:r>
              <a:rPr lang="en-US" altLang="zh-CN" sz="2400" b="1">
                <a:latin typeface="华文中宋" pitchFamily="2" charset="-122"/>
                <a:ea typeface="华文中宋" pitchFamily="2" charset="-122"/>
              </a:rPr>
              <a:t>x</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y</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z</a:t>
            </a:r>
          </a:p>
          <a:p>
            <a:pPr>
              <a:buFontTx/>
              <a:buNone/>
            </a:pPr>
            <a:r>
              <a:rPr lang="zh-CN" altLang="en-US" sz="2400" b="1">
                <a:latin typeface="华文中宋" pitchFamily="2" charset="-122"/>
                <a:ea typeface="华文中宋" pitchFamily="2" charset="-122"/>
              </a:rPr>
              <a:t>切片尺寸：</a:t>
            </a:r>
            <a:r>
              <a:rPr lang="en-US" altLang="zh-CN" sz="2400" b="1">
                <a:latin typeface="华文中宋" pitchFamily="2" charset="-122"/>
                <a:ea typeface="华文中宋" pitchFamily="2" charset="-122"/>
              </a:rPr>
              <a:t>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l</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w</a:t>
            </a:r>
          </a:p>
          <a:p>
            <a:pPr>
              <a:buFontTx/>
              <a:buNone/>
            </a:pPr>
            <a:r>
              <a:rPr lang="zh-CN" altLang="en-US" sz="2400" b="1">
                <a:latin typeface="华文中宋" pitchFamily="2" charset="-122"/>
                <a:ea typeface="华文中宋" pitchFamily="2" charset="-122"/>
              </a:rPr>
              <a:t>旋转角度：</a:t>
            </a:r>
            <a:r>
              <a:rPr lang="en-US" altLang="zh-CN" sz="2400" b="1">
                <a:latin typeface="华文中宋" pitchFamily="2" charset="-122"/>
                <a:ea typeface="华文中宋" pitchFamily="2" charset="-122"/>
              </a:rPr>
              <a:t>Φ</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θ</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φ</a:t>
            </a:r>
          </a:p>
        </p:txBody>
      </p:sp>
      <p:graphicFrame>
        <p:nvGraphicFramePr>
          <p:cNvPr id="59395" name="Object 3"/>
          <p:cNvGraphicFramePr>
            <a:graphicFrameLocks noGrp="1" noChangeAspect="1"/>
          </p:cNvGraphicFramePr>
          <p:nvPr>
            <p:ph sz="half" idx="4294967295"/>
          </p:nvPr>
        </p:nvGraphicFramePr>
        <p:xfrm>
          <a:off x="7239000" y="1712914"/>
          <a:ext cx="2789238" cy="4008437"/>
        </p:xfrm>
        <a:graphic>
          <a:graphicData uri="http://schemas.openxmlformats.org/presentationml/2006/ole">
            <mc:AlternateContent xmlns:mc="http://schemas.openxmlformats.org/markup-compatibility/2006">
              <mc:Choice xmlns:v="urn:schemas-microsoft-com:vml" Requires="v">
                <p:oleObj spid="_x0000_s173058" name="Visio" r:id="rId3" imgW="2789834" imgH="3907536" progId="Visio.Drawing.11">
                  <p:embed/>
                </p:oleObj>
              </mc:Choice>
              <mc:Fallback>
                <p:oleObj name="Visio" r:id="rId3" imgW="2789834" imgH="390753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712914"/>
                        <a:ext cx="2789238" cy="400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6" name="Rectangle 2"/>
          <p:cNvSpPr>
            <a:spLocks noChangeArrowheads="1"/>
          </p:cNvSpPr>
          <p:nvPr/>
        </p:nvSpPr>
        <p:spPr bwMode="auto">
          <a:xfrm>
            <a:off x="1847850" y="188913"/>
            <a:ext cx="8229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fontAlgn="base">
              <a:spcBef>
                <a:spcPct val="20000"/>
              </a:spcBef>
              <a:spcAft>
                <a:spcPct val="0"/>
              </a:spcAft>
              <a:buChar char="»"/>
              <a:defRPr sz="2000">
                <a:solidFill>
                  <a:schemeClr val="tx1"/>
                </a:solidFill>
                <a:latin typeface="Arial" charset="0"/>
                <a:ea typeface="宋体" pitchFamily="2" charset="-122"/>
              </a:defRPr>
            </a:lvl6pPr>
            <a:lvl7pPr marL="2971800" indent="-228600" fontAlgn="base">
              <a:spcBef>
                <a:spcPct val="20000"/>
              </a:spcBef>
              <a:spcAft>
                <a:spcPct val="0"/>
              </a:spcAft>
              <a:buChar char="»"/>
              <a:defRPr sz="2000">
                <a:solidFill>
                  <a:schemeClr val="tx1"/>
                </a:solidFill>
                <a:latin typeface="Arial" charset="0"/>
                <a:ea typeface="宋体" pitchFamily="2" charset="-122"/>
              </a:defRPr>
            </a:lvl7pPr>
            <a:lvl8pPr marL="3429000" indent="-228600" fontAlgn="base">
              <a:spcBef>
                <a:spcPct val="20000"/>
              </a:spcBef>
              <a:spcAft>
                <a:spcPct val="0"/>
              </a:spcAft>
              <a:buChar char="»"/>
              <a:defRPr sz="2000">
                <a:solidFill>
                  <a:schemeClr val="tx1"/>
                </a:solidFill>
                <a:latin typeface="Arial" charset="0"/>
                <a:ea typeface="宋体" pitchFamily="2" charset="-122"/>
              </a:defRPr>
            </a:lvl8pPr>
            <a:lvl9pPr marL="3886200" indent="-228600" fontAlgn="base">
              <a:spcBef>
                <a:spcPct val="20000"/>
              </a:spcBef>
              <a:spcAft>
                <a:spcPct val="0"/>
              </a:spcAft>
              <a:buChar char="»"/>
              <a:defRPr sz="2000">
                <a:solidFill>
                  <a:schemeClr val="tx1"/>
                </a:solidFill>
                <a:latin typeface="Arial" charset="0"/>
                <a:ea typeface="宋体" pitchFamily="2" charset="-122"/>
              </a:defRPr>
            </a:lvl9pPr>
          </a:lstStyle>
          <a:p>
            <a:pPr>
              <a:buFontTx/>
              <a:buNone/>
            </a:pPr>
            <a:r>
              <a:rPr lang="zh-CN" altLang="en-US" sz="2400">
                <a:latin typeface="华文中宋" pitchFamily="2" charset="-122"/>
                <a:ea typeface="华文中宋" pitchFamily="2" charset="-122"/>
              </a:rPr>
              <a:t>实际应用中的切割方位（切型）问题</a:t>
            </a:r>
          </a:p>
          <a:p>
            <a:pPr>
              <a:buFontTx/>
              <a:buNone/>
            </a:pPr>
            <a:r>
              <a:rPr lang="zh-CN" altLang="en-US" sz="2400">
                <a:latin typeface="华文中宋" pitchFamily="2" charset="-122"/>
                <a:ea typeface="华文中宋" pitchFamily="2" charset="-122"/>
              </a:rPr>
              <a:t>切型与符号</a:t>
            </a:r>
          </a:p>
          <a:p>
            <a:pPr>
              <a:buFontTx/>
              <a:buNone/>
            </a:pPr>
            <a:r>
              <a:rPr lang="zh-CN" altLang="en-US" sz="2400">
                <a:latin typeface="华文中宋" pitchFamily="2" charset="-122"/>
                <a:ea typeface="华文中宋" pitchFamily="2" charset="-122"/>
              </a:rPr>
              <a:t>参阅</a:t>
            </a:r>
            <a:r>
              <a:rPr lang="en-US" altLang="zh-CN" sz="2400">
                <a:latin typeface="华文中宋" pitchFamily="2" charset="-122"/>
                <a:ea typeface="华文中宋" pitchFamily="2" charset="-122"/>
              </a:rPr>
              <a:t>《</a:t>
            </a:r>
            <a:r>
              <a:rPr lang="zh-CN" altLang="en-US" sz="2400">
                <a:latin typeface="华文中宋" pitchFamily="2" charset="-122"/>
                <a:ea typeface="华文中宋" pitchFamily="2" charset="-122"/>
              </a:rPr>
              <a:t>压电石英晶体</a:t>
            </a:r>
            <a:r>
              <a:rPr lang="en-US" altLang="zh-CN" sz="2400">
                <a:latin typeface="华文中宋" pitchFamily="2" charset="-122"/>
                <a:ea typeface="华文中宋" pitchFamily="2" charset="-122"/>
              </a:rPr>
              <a:t>》 </a:t>
            </a:r>
            <a:r>
              <a:rPr lang="zh-CN" altLang="en-US" sz="2400">
                <a:latin typeface="华文中宋" pitchFamily="2" charset="-122"/>
                <a:ea typeface="华文中宋" pitchFamily="2" charset="-122"/>
              </a:rPr>
              <a:t>秦自楷等编 </a:t>
            </a:r>
          </a:p>
          <a:p>
            <a:pPr>
              <a:buFontTx/>
              <a:buNone/>
            </a:pPr>
            <a:r>
              <a:rPr lang="zh-CN" altLang="en-US" sz="2400">
                <a:latin typeface="华文中宋" pitchFamily="2" charset="-122"/>
                <a:ea typeface="华文中宋" pitchFamily="2" charset="-122"/>
              </a:rPr>
              <a:t>国防工业出版社</a:t>
            </a:r>
          </a:p>
        </p:txBody>
      </p:sp>
    </p:spTree>
    <p:extLst>
      <p:ext uri="{BB962C8B-B14F-4D97-AF65-F5344CB8AC3E}">
        <p14:creationId xmlns:p14="http://schemas.microsoft.com/office/powerpoint/2010/main" val="36261496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Grp="1" noChangeAspect="1"/>
          </p:cNvGraphicFramePr>
          <p:nvPr>
            <p:ph sz="half" idx="4294967295"/>
          </p:nvPr>
        </p:nvGraphicFramePr>
        <p:xfrm>
          <a:off x="2495551" y="3141664"/>
          <a:ext cx="2043113" cy="2149475"/>
        </p:xfrm>
        <a:graphic>
          <a:graphicData uri="http://schemas.openxmlformats.org/presentationml/2006/ole">
            <mc:AlternateContent xmlns:mc="http://schemas.openxmlformats.org/markup-compatibility/2006">
              <mc:Choice xmlns:v="urn:schemas-microsoft-com:vml" Requires="v">
                <p:oleObj spid="_x0000_s174082" name="Visio" r:id="rId3" imgW="1299972" imgH="1334110" progId="Visio.Drawing.11">
                  <p:embed/>
                </p:oleObj>
              </mc:Choice>
              <mc:Fallback>
                <p:oleObj name="Visio" r:id="rId3" imgW="1299972" imgH="133411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3141664"/>
                        <a:ext cx="2043113" cy="214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3"/>
          <p:cNvGraphicFramePr>
            <a:graphicFrameLocks noGrp="1" noChangeAspect="1"/>
          </p:cNvGraphicFramePr>
          <p:nvPr>
            <p:ph sz="quarter" idx="4294967295"/>
          </p:nvPr>
        </p:nvGraphicFramePr>
        <p:xfrm>
          <a:off x="4727575" y="3141664"/>
          <a:ext cx="2243138" cy="2389187"/>
        </p:xfrm>
        <a:graphic>
          <a:graphicData uri="http://schemas.openxmlformats.org/presentationml/2006/ole">
            <mc:AlternateContent xmlns:mc="http://schemas.openxmlformats.org/markup-compatibility/2006">
              <mc:Choice xmlns:v="urn:schemas-microsoft-com:vml" Requires="v">
                <p:oleObj spid="_x0000_s174083" name="Visio" r:id="rId5" imgW="1299972" imgH="1334110" progId="Visio.Drawing.11">
                  <p:embed/>
                </p:oleObj>
              </mc:Choice>
              <mc:Fallback>
                <p:oleObj name="Visio" r:id="rId5" imgW="1299972" imgH="133411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575" y="3141664"/>
                        <a:ext cx="2243138" cy="2389187"/>
                      </a:xfrm>
                      <a:prstGeom prst="rect">
                        <a:avLst/>
                      </a:prstGeom>
                    </p:spPr>
                  </p:pic>
                </p:oleObj>
              </mc:Fallback>
            </mc:AlternateContent>
          </a:graphicData>
        </a:graphic>
      </p:graphicFrame>
      <p:sp>
        <p:nvSpPr>
          <p:cNvPr id="60420" name="Rectangle 4"/>
          <p:cNvSpPr>
            <a:spLocks noChangeArrowheads="1"/>
          </p:cNvSpPr>
          <p:nvPr/>
        </p:nvSpPr>
        <p:spPr bwMode="auto">
          <a:xfrm>
            <a:off x="2424113" y="908050"/>
            <a:ext cx="773271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20000"/>
              </a:spcBef>
            </a:pPr>
            <a:r>
              <a:rPr lang="zh-CN" altLang="en-US" sz="2800"/>
              <a:t>例如：</a:t>
            </a:r>
            <a:r>
              <a:rPr lang="en-US" altLang="zh-CN" sz="2800"/>
              <a:t>x</a:t>
            </a:r>
            <a:r>
              <a:rPr lang="zh-CN" altLang="en-US" sz="2800"/>
              <a:t>切型</a:t>
            </a:r>
          </a:p>
          <a:p>
            <a:pPr>
              <a:spcBef>
                <a:spcPct val="20000"/>
              </a:spcBef>
            </a:pPr>
            <a:r>
              <a:rPr lang="en-US" altLang="zh-CN" sz="2800"/>
              <a:t>(x  y    t  l  w) 40°/30°/15°</a:t>
            </a:r>
          </a:p>
          <a:p>
            <a:pPr>
              <a:spcBef>
                <a:spcPct val="20000"/>
              </a:spcBef>
            </a:pPr>
            <a:r>
              <a:rPr lang="en-US" altLang="zh-CN" sz="2800"/>
              <a:t>x</a:t>
            </a:r>
            <a:r>
              <a:rPr lang="zh-CN" altLang="en-US" sz="2800"/>
              <a:t>：厚度取向      </a:t>
            </a:r>
            <a:r>
              <a:rPr lang="en-US" altLang="zh-CN" sz="2800"/>
              <a:t>y</a:t>
            </a:r>
            <a:r>
              <a:rPr lang="zh-CN" altLang="en-US" sz="2800"/>
              <a:t>：长度取向</a:t>
            </a:r>
          </a:p>
        </p:txBody>
      </p:sp>
      <p:graphicFrame>
        <p:nvGraphicFramePr>
          <p:cNvPr id="60421" name="Object 5"/>
          <p:cNvGraphicFramePr>
            <a:graphicFrameLocks noGrp="1" noChangeAspect="1"/>
          </p:cNvGraphicFramePr>
          <p:nvPr>
            <p:ph sz="quarter" idx="4294967295"/>
          </p:nvPr>
        </p:nvGraphicFramePr>
        <p:xfrm>
          <a:off x="7464426" y="2997200"/>
          <a:ext cx="2125663" cy="2262188"/>
        </p:xfrm>
        <a:graphic>
          <a:graphicData uri="http://schemas.openxmlformats.org/presentationml/2006/ole">
            <mc:AlternateContent xmlns:mc="http://schemas.openxmlformats.org/markup-compatibility/2006">
              <mc:Choice xmlns:v="urn:schemas-microsoft-com:vml" Requires="v">
                <p:oleObj spid="_x0000_s174084" name="Visio" r:id="rId7" imgW="1299972" imgH="1334110" progId="Visio.Drawing.11">
                  <p:embed/>
                </p:oleObj>
              </mc:Choice>
              <mc:Fallback>
                <p:oleObj name="Visio" r:id="rId7" imgW="1299972" imgH="133411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426" y="2997200"/>
                        <a:ext cx="2125663"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2253748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093757" y="404665"/>
            <a:ext cx="6480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3200">
                <a:latin typeface="Tahoma" pitchFamily="34" charset="0"/>
              </a:rPr>
              <a:t>②</a:t>
            </a:r>
            <a:r>
              <a:rPr kumimoji="1" lang="zh-CN" altLang="en-US" sz="3200">
                <a:latin typeface="Tahoma" pitchFamily="34" charset="0"/>
                <a:ea typeface="华文中宋" pitchFamily="2" charset="-122"/>
              </a:rPr>
              <a:t>压电陶瓷：</a:t>
            </a:r>
            <a:r>
              <a:rPr kumimoji="1" lang="zh-CN" altLang="en-US" sz="2800">
                <a:latin typeface="Tahoma" pitchFamily="34" charset="0"/>
                <a:ea typeface="华文中宋" pitchFamily="2" charset="-122"/>
              </a:rPr>
              <a:t>人工、多晶压电材料</a:t>
            </a:r>
          </a:p>
        </p:txBody>
      </p:sp>
      <p:grpSp>
        <p:nvGrpSpPr>
          <p:cNvPr id="2" name="Group 3"/>
          <p:cNvGrpSpPr>
            <a:grpSpLocks/>
          </p:cNvGrpSpPr>
          <p:nvPr/>
        </p:nvGrpSpPr>
        <p:grpSpPr bwMode="auto">
          <a:xfrm>
            <a:off x="2588931" y="1844526"/>
            <a:ext cx="1447800" cy="2133600"/>
            <a:chOff x="4176" y="2592"/>
            <a:chExt cx="912" cy="1344"/>
          </a:xfrm>
        </p:grpSpPr>
        <p:grpSp>
          <p:nvGrpSpPr>
            <p:cNvPr id="61444" name="Group 4"/>
            <p:cNvGrpSpPr>
              <a:grpSpLocks/>
            </p:cNvGrpSpPr>
            <p:nvPr/>
          </p:nvGrpSpPr>
          <p:grpSpPr bwMode="auto">
            <a:xfrm>
              <a:off x="4176" y="2592"/>
              <a:ext cx="912" cy="864"/>
              <a:chOff x="720" y="2448"/>
              <a:chExt cx="1152" cy="1008"/>
            </a:xfrm>
          </p:grpSpPr>
          <p:sp>
            <p:nvSpPr>
              <p:cNvPr id="61445" name="Rectangle 5"/>
              <p:cNvSpPr>
                <a:spLocks noChangeArrowheads="1"/>
              </p:cNvSpPr>
              <p:nvPr/>
            </p:nvSpPr>
            <p:spPr bwMode="auto">
              <a:xfrm>
                <a:off x="720" y="2448"/>
                <a:ext cx="1152" cy="100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6" name="Line 6"/>
              <p:cNvSpPr>
                <a:spLocks noChangeShapeType="1"/>
              </p:cNvSpPr>
              <p:nvPr/>
            </p:nvSpPr>
            <p:spPr bwMode="auto">
              <a:xfrm>
                <a:off x="1392" y="2640"/>
                <a:ext cx="4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7" name="Freeform 7"/>
              <p:cNvSpPr>
                <a:spLocks/>
              </p:cNvSpPr>
              <p:nvPr/>
            </p:nvSpPr>
            <p:spPr bwMode="auto">
              <a:xfrm>
                <a:off x="1680" y="2701"/>
                <a:ext cx="192" cy="467"/>
              </a:xfrm>
              <a:custGeom>
                <a:avLst/>
                <a:gdLst>
                  <a:gd name="T0" fmla="*/ 192 w 248"/>
                  <a:gd name="T1" fmla="*/ 0 h 512"/>
                  <a:gd name="T2" fmla="*/ 81 w 248"/>
                  <a:gd name="T3" fmla="*/ 88 h 512"/>
                  <a:gd name="T4" fmla="*/ 6 w 248"/>
                  <a:gd name="T5" fmla="*/ 263 h 512"/>
                  <a:gd name="T6" fmla="*/ 118 w 248"/>
                  <a:gd name="T7" fmla="*/ 438 h 512"/>
                  <a:gd name="T8" fmla="*/ 192 w 248"/>
                  <a:gd name="T9" fmla="*/ 438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8" name="Freeform 8"/>
              <p:cNvSpPr>
                <a:spLocks/>
              </p:cNvSpPr>
              <p:nvPr/>
            </p:nvSpPr>
            <p:spPr bwMode="auto">
              <a:xfrm>
                <a:off x="1043" y="2461"/>
                <a:ext cx="376" cy="432"/>
              </a:xfrm>
              <a:custGeom>
                <a:avLst/>
                <a:gdLst>
                  <a:gd name="T0" fmla="*/ 336 w 376"/>
                  <a:gd name="T1" fmla="*/ 0 h 432"/>
                  <a:gd name="T2" fmla="*/ 336 w 376"/>
                  <a:gd name="T3" fmla="*/ 96 h 432"/>
                  <a:gd name="T4" fmla="*/ 336 w 376"/>
                  <a:gd name="T5" fmla="*/ 240 h 432"/>
                  <a:gd name="T6" fmla="*/ 96 w 376"/>
                  <a:gd name="T7" fmla="*/ 384 h 432"/>
                  <a:gd name="T8" fmla="*/ 0 w 376"/>
                  <a:gd name="T9" fmla="*/ 432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9" name="Freeform 9"/>
              <p:cNvSpPr>
                <a:spLocks/>
              </p:cNvSpPr>
              <p:nvPr/>
            </p:nvSpPr>
            <p:spPr bwMode="auto">
              <a:xfrm>
                <a:off x="720" y="2640"/>
                <a:ext cx="360" cy="624"/>
              </a:xfrm>
              <a:custGeom>
                <a:avLst/>
                <a:gdLst>
                  <a:gd name="T0" fmla="*/ 0 w 360"/>
                  <a:gd name="T1" fmla="*/ 0 h 624"/>
                  <a:gd name="T2" fmla="*/ 192 w 360"/>
                  <a:gd name="T3" fmla="*/ 48 h 624"/>
                  <a:gd name="T4" fmla="*/ 336 w 360"/>
                  <a:gd name="T5" fmla="*/ 144 h 624"/>
                  <a:gd name="T6" fmla="*/ 336 w 360"/>
                  <a:gd name="T7" fmla="*/ 336 h 624"/>
                  <a:gd name="T8" fmla="*/ 336 w 360"/>
                  <a:gd name="T9" fmla="*/ 432 h 624"/>
                  <a:gd name="T10" fmla="*/ 288 w 360"/>
                  <a:gd name="T11" fmla="*/ 528 h 624"/>
                  <a:gd name="T12" fmla="*/ 144 w 360"/>
                  <a:gd name="T13" fmla="*/ 576 h 624"/>
                  <a:gd name="T14" fmla="*/ 0 w 360"/>
                  <a:gd name="T15" fmla="*/ 624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50" name="Freeform 10"/>
              <p:cNvSpPr>
                <a:spLocks/>
              </p:cNvSpPr>
              <p:nvPr/>
            </p:nvSpPr>
            <p:spPr bwMode="auto">
              <a:xfrm>
                <a:off x="1047" y="3120"/>
                <a:ext cx="432" cy="336"/>
              </a:xfrm>
              <a:custGeom>
                <a:avLst/>
                <a:gdLst>
                  <a:gd name="T0" fmla="*/ 0 w 432"/>
                  <a:gd name="T1" fmla="*/ 0 h 336"/>
                  <a:gd name="T2" fmla="*/ 240 w 432"/>
                  <a:gd name="T3" fmla="*/ 48 h 336"/>
                  <a:gd name="T4" fmla="*/ 384 w 432"/>
                  <a:gd name="T5" fmla="*/ 144 h 336"/>
                  <a:gd name="T6" fmla="*/ 432 w 432"/>
                  <a:gd name="T7" fmla="*/ 336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51" name="Freeform 11"/>
              <p:cNvSpPr>
                <a:spLocks/>
              </p:cNvSpPr>
              <p:nvPr/>
            </p:nvSpPr>
            <p:spPr bwMode="auto">
              <a:xfrm>
                <a:off x="1440" y="3072"/>
                <a:ext cx="288" cy="192"/>
              </a:xfrm>
              <a:custGeom>
                <a:avLst/>
                <a:gdLst>
                  <a:gd name="T0" fmla="*/ 288 w 288"/>
                  <a:gd name="T1" fmla="*/ 0 h 192"/>
                  <a:gd name="T2" fmla="*/ 192 w 288"/>
                  <a:gd name="T3" fmla="*/ 48 h 192"/>
                  <a:gd name="T4" fmla="*/ 96 w 288"/>
                  <a:gd name="T5" fmla="*/ 144 h 192"/>
                  <a:gd name="T6" fmla="*/ 0 w 288"/>
                  <a:gd name="T7" fmla="*/ 192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1452" name="Line 12"/>
            <p:cNvSpPr>
              <a:spLocks noChangeShapeType="1"/>
            </p:cNvSpPr>
            <p:nvPr/>
          </p:nvSpPr>
          <p:spPr bwMode="auto">
            <a:xfrm flipH="1">
              <a:off x="4329" y="2605"/>
              <a:ext cx="96"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3" name="Line 13"/>
            <p:cNvSpPr>
              <a:spLocks noChangeShapeType="1"/>
            </p:cNvSpPr>
            <p:nvPr/>
          </p:nvSpPr>
          <p:spPr bwMode="auto">
            <a:xfrm>
              <a:off x="4194" y="3002"/>
              <a:ext cx="24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4" name="Line 14"/>
            <p:cNvSpPr>
              <a:spLocks noChangeShapeType="1"/>
            </p:cNvSpPr>
            <p:nvPr/>
          </p:nvSpPr>
          <p:spPr bwMode="auto">
            <a:xfrm>
              <a:off x="4397" y="3213"/>
              <a:ext cx="192" cy="2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5" name="Line 15"/>
            <p:cNvSpPr>
              <a:spLocks noChangeShapeType="1"/>
            </p:cNvSpPr>
            <p:nvPr/>
          </p:nvSpPr>
          <p:spPr bwMode="auto">
            <a:xfrm flipV="1">
              <a:off x="4424" y="3008"/>
              <a:ext cx="528"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6" name="Line 16"/>
            <p:cNvSpPr>
              <a:spLocks noChangeShapeType="1"/>
            </p:cNvSpPr>
            <p:nvPr/>
          </p:nvSpPr>
          <p:spPr bwMode="auto">
            <a:xfrm flipH="1">
              <a:off x="4704" y="2880"/>
              <a:ext cx="192"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7" name="Line 17"/>
            <p:cNvSpPr>
              <a:spLocks noChangeShapeType="1"/>
            </p:cNvSpPr>
            <p:nvPr/>
          </p:nvSpPr>
          <p:spPr bwMode="auto">
            <a:xfrm flipH="1">
              <a:off x="4688" y="3104"/>
              <a:ext cx="144" cy="48"/>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458" name="Line 18"/>
            <p:cNvSpPr>
              <a:spLocks noChangeShapeType="1"/>
            </p:cNvSpPr>
            <p:nvPr/>
          </p:nvSpPr>
          <p:spPr bwMode="auto">
            <a:xfrm flipV="1">
              <a:off x="4272" y="2592"/>
              <a:ext cx="48"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9" name="Line 19"/>
            <p:cNvSpPr>
              <a:spLocks noChangeShapeType="1"/>
            </p:cNvSpPr>
            <p:nvPr/>
          </p:nvSpPr>
          <p:spPr bwMode="auto">
            <a:xfrm flipH="1">
              <a:off x="4464" y="2664"/>
              <a:ext cx="96"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0" name="Line 20"/>
            <p:cNvSpPr>
              <a:spLocks noChangeShapeType="1"/>
            </p:cNvSpPr>
            <p:nvPr/>
          </p:nvSpPr>
          <p:spPr bwMode="auto">
            <a:xfrm>
              <a:off x="4224" y="2880"/>
              <a:ext cx="144"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1" name="Line 21"/>
            <p:cNvSpPr>
              <a:spLocks noChangeShapeType="1"/>
            </p:cNvSpPr>
            <p:nvPr/>
          </p:nvSpPr>
          <p:spPr bwMode="auto">
            <a:xfrm flipH="1" flipV="1">
              <a:off x="4248" y="3120"/>
              <a:ext cx="96"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2" name="Line 22"/>
            <p:cNvSpPr>
              <a:spLocks noChangeShapeType="1"/>
            </p:cNvSpPr>
            <p:nvPr/>
          </p:nvSpPr>
          <p:spPr bwMode="auto">
            <a:xfrm>
              <a:off x="4320" y="3312"/>
              <a:ext cx="48" cy="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3" name="Line 23"/>
            <p:cNvSpPr>
              <a:spLocks noChangeShapeType="1"/>
            </p:cNvSpPr>
            <p:nvPr/>
          </p:nvSpPr>
          <p:spPr bwMode="auto">
            <a:xfrm flipH="1" flipV="1">
              <a:off x="4536" y="3216"/>
              <a:ext cx="96"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4" name="Line 24"/>
            <p:cNvSpPr>
              <a:spLocks noChangeShapeType="1"/>
            </p:cNvSpPr>
            <p:nvPr/>
          </p:nvSpPr>
          <p:spPr bwMode="auto">
            <a:xfrm>
              <a:off x="4896" y="2618"/>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5" name="Line 25"/>
            <p:cNvSpPr>
              <a:spLocks noChangeShapeType="1"/>
            </p:cNvSpPr>
            <p:nvPr/>
          </p:nvSpPr>
          <p:spPr bwMode="auto">
            <a:xfrm flipV="1">
              <a:off x="4848" y="3264"/>
              <a:ext cx="144"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6" name="Line 26"/>
            <p:cNvSpPr>
              <a:spLocks noChangeShapeType="1"/>
            </p:cNvSpPr>
            <p:nvPr/>
          </p:nvSpPr>
          <p:spPr bwMode="auto">
            <a:xfrm flipV="1">
              <a:off x="5008" y="2968"/>
              <a:ext cx="48" cy="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7" name="Text Box 27"/>
            <p:cNvSpPr txBox="1">
              <a:spLocks noChangeArrowheads="1"/>
            </p:cNvSpPr>
            <p:nvPr/>
          </p:nvSpPr>
          <p:spPr bwMode="auto">
            <a:xfrm>
              <a:off x="4253" y="3686"/>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solidFill>
                    <a:schemeClr val="bg1"/>
                  </a:solidFill>
                  <a:latin typeface="Times New Roman" pitchFamily="18" charset="0"/>
                </a:rPr>
                <a:t>没有极化</a:t>
              </a:r>
            </a:p>
          </p:txBody>
        </p:sp>
      </p:grpSp>
      <p:sp>
        <p:nvSpPr>
          <p:cNvPr id="61468" name="Rectangle 28"/>
          <p:cNvSpPr>
            <a:spLocks noChangeArrowheads="1"/>
          </p:cNvSpPr>
          <p:nvPr/>
        </p:nvSpPr>
        <p:spPr bwMode="auto">
          <a:xfrm>
            <a:off x="1725332" y="2133452"/>
            <a:ext cx="9350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latin typeface="Tahoma" pitchFamily="34" charset="0"/>
                <a:ea typeface="华文中宋" pitchFamily="2" charset="-122"/>
              </a:rPr>
              <a:t>原始状态</a:t>
            </a:r>
          </a:p>
        </p:txBody>
      </p:sp>
      <p:sp>
        <p:nvSpPr>
          <p:cNvPr id="61469" name="Line 29"/>
          <p:cNvSpPr>
            <a:spLocks noChangeShapeType="1"/>
          </p:cNvSpPr>
          <p:nvPr/>
        </p:nvSpPr>
        <p:spPr bwMode="auto">
          <a:xfrm>
            <a:off x="4246281" y="2493814"/>
            <a:ext cx="1008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70" name="Rectangle 30"/>
          <p:cNvSpPr>
            <a:spLocks noChangeArrowheads="1"/>
          </p:cNvSpPr>
          <p:nvPr/>
        </p:nvSpPr>
        <p:spPr bwMode="auto">
          <a:xfrm>
            <a:off x="4030382" y="1557190"/>
            <a:ext cx="18002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a:latin typeface="Tahoma" pitchFamily="34" charset="0"/>
              </a:rPr>
              <a:t>   </a:t>
            </a:r>
            <a:r>
              <a:rPr kumimoji="1" lang="zh-CN" altLang="en-US">
                <a:latin typeface="Tahoma" pitchFamily="34" charset="0"/>
                <a:ea typeface="华文中宋" pitchFamily="2" charset="-122"/>
              </a:rPr>
              <a:t>处理</a:t>
            </a:r>
          </a:p>
          <a:p>
            <a:r>
              <a:rPr kumimoji="1" lang="zh-CN" altLang="en-US">
                <a:latin typeface="Tahoma" pitchFamily="34" charset="0"/>
                <a:ea typeface="华文中宋" pitchFamily="2" charset="-122"/>
              </a:rPr>
              <a:t>（加电）</a:t>
            </a:r>
          </a:p>
        </p:txBody>
      </p:sp>
      <p:grpSp>
        <p:nvGrpSpPr>
          <p:cNvPr id="61471" name="Group 31"/>
          <p:cNvGrpSpPr>
            <a:grpSpLocks/>
          </p:cNvGrpSpPr>
          <p:nvPr/>
        </p:nvGrpSpPr>
        <p:grpSpPr bwMode="auto">
          <a:xfrm rot="10800000">
            <a:off x="5397218" y="1773090"/>
            <a:ext cx="1295400" cy="1597025"/>
            <a:chOff x="2031" y="2491"/>
            <a:chExt cx="816" cy="1006"/>
          </a:xfrm>
        </p:grpSpPr>
        <p:sp>
          <p:nvSpPr>
            <p:cNvPr id="61472" name="Rectangle 32"/>
            <p:cNvSpPr>
              <a:spLocks noChangeArrowheads="1"/>
            </p:cNvSpPr>
            <p:nvPr/>
          </p:nvSpPr>
          <p:spPr bwMode="auto">
            <a:xfrm>
              <a:off x="2031" y="2491"/>
              <a:ext cx="816" cy="100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3" name="Line 33"/>
            <p:cNvSpPr>
              <a:spLocks noChangeShapeType="1"/>
            </p:cNvSpPr>
            <p:nvPr/>
          </p:nvSpPr>
          <p:spPr bwMode="auto">
            <a:xfrm>
              <a:off x="2507" y="2683"/>
              <a:ext cx="306"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4" name="Freeform 34"/>
            <p:cNvSpPr>
              <a:spLocks/>
            </p:cNvSpPr>
            <p:nvPr/>
          </p:nvSpPr>
          <p:spPr bwMode="auto">
            <a:xfrm>
              <a:off x="2711" y="2744"/>
              <a:ext cx="136" cy="465"/>
            </a:xfrm>
            <a:custGeom>
              <a:avLst/>
              <a:gdLst>
                <a:gd name="T0" fmla="*/ 136 w 248"/>
                <a:gd name="T1" fmla="*/ 0 h 512"/>
                <a:gd name="T2" fmla="*/ 57 w 248"/>
                <a:gd name="T3" fmla="*/ 87 h 512"/>
                <a:gd name="T4" fmla="*/ 4 w 248"/>
                <a:gd name="T5" fmla="*/ 262 h 512"/>
                <a:gd name="T6" fmla="*/ 83 w 248"/>
                <a:gd name="T7" fmla="*/ 436 h 512"/>
                <a:gd name="T8" fmla="*/ 136 w 248"/>
                <a:gd name="T9" fmla="*/ 436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5" name="Freeform 35"/>
            <p:cNvSpPr>
              <a:spLocks/>
            </p:cNvSpPr>
            <p:nvPr/>
          </p:nvSpPr>
          <p:spPr bwMode="auto">
            <a:xfrm>
              <a:off x="2268" y="2496"/>
              <a:ext cx="266" cy="431"/>
            </a:xfrm>
            <a:custGeom>
              <a:avLst/>
              <a:gdLst>
                <a:gd name="T0" fmla="*/ 238 w 376"/>
                <a:gd name="T1" fmla="*/ 0 h 432"/>
                <a:gd name="T2" fmla="*/ 238 w 376"/>
                <a:gd name="T3" fmla="*/ 96 h 432"/>
                <a:gd name="T4" fmla="*/ 238 w 376"/>
                <a:gd name="T5" fmla="*/ 239 h 432"/>
                <a:gd name="T6" fmla="*/ 68 w 376"/>
                <a:gd name="T7" fmla="*/ 383 h 432"/>
                <a:gd name="T8" fmla="*/ 0 w 376"/>
                <a:gd name="T9" fmla="*/ 431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6" name="Freeform 36"/>
            <p:cNvSpPr>
              <a:spLocks/>
            </p:cNvSpPr>
            <p:nvPr/>
          </p:nvSpPr>
          <p:spPr bwMode="auto">
            <a:xfrm>
              <a:off x="2031" y="2683"/>
              <a:ext cx="255" cy="622"/>
            </a:xfrm>
            <a:custGeom>
              <a:avLst/>
              <a:gdLst>
                <a:gd name="T0" fmla="*/ 0 w 360"/>
                <a:gd name="T1" fmla="*/ 0 h 624"/>
                <a:gd name="T2" fmla="*/ 136 w 360"/>
                <a:gd name="T3" fmla="*/ 48 h 624"/>
                <a:gd name="T4" fmla="*/ 238 w 360"/>
                <a:gd name="T5" fmla="*/ 144 h 624"/>
                <a:gd name="T6" fmla="*/ 238 w 360"/>
                <a:gd name="T7" fmla="*/ 335 h 624"/>
                <a:gd name="T8" fmla="*/ 238 w 360"/>
                <a:gd name="T9" fmla="*/ 431 h 624"/>
                <a:gd name="T10" fmla="*/ 204 w 360"/>
                <a:gd name="T11" fmla="*/ 526 h 624"/>
                <a:gd name="T12" fmla="*/ 102 w 360"/>
                <a:gd name="T13" fmla="*/ 574 h 624"/>
                <a:gd name="T14" fmla="*/ 0 w 360"/>
                <a:gd name="T15" fmla="*/ 622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7" name="Freeform 37"/>
            <p:cNvSpPr>
              <a:spLocks/>
            </p:cNvSpPr>
            <p:nvPr/>
          </p:nvSpPr>
          <p:spPr bwMode="auto">
            <a:xfrm>
              <a:off x="2263" y="3162"/>
              <a:ext cx="306" cy="335"/>
            </a:xfrm>
            <a:custGeom>
              <a:avLst/>
              <a:gdLst>
                <a:gd name="T0" fmla="*/ 0 w 432"/>
                <a:gd name="T1" fmla="*/ 0 h 336"/>
                <a:gd name="T2" fmla="*/ 170 w 432"/>
                <a:gd name="T3" fmla="*/ 48 h 336"/>
                <a:gd name="T4" fmla="*/ 272 w 432"/>
                <a:gd name="T5" fmla="*/ 144 h 336"/>
                <a:gd name="T6" fmla="*/ 306 w 432"/>
                <a:gd name="T7" fmla="*/ 335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8" name="Freeform 38"/>
            <p:cNvSpPr>
              <a:spLocks/>
            </p:cNvSpPr>
            <p:nvPr/>
          </p:nvSpPr>
          <p:spPr bwMode="auto">
            <a:xfrm>
              <a:off x="2541" y="3114"/>
              <a:ext cx="204" cy="191"/>
            </a:xfrm>
            <a:custGeom>
              <a:avLst/>
              <a:gdLst>
                <a:gd name="T0" fmla="*/ 204 w 288"/>
                <a:gd name="T1" fmla="*/ 0 h 192"/>
                <a:gd name="T2" fmla="*/ 136 w 288"/>
                <a:gd name="T3" fmla="*/ 48 h 192"/>
                <a:gd name="T4" fmla="*/ 68 w 288"/>
                <a:gd name="T5" fmla="*/ 143 h 192"/>
                <a:gd name="T6" fmla="*/ 0 w 288"/>
                <a:gd name="T7" fmla="*/ 191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9" name="Line 39"/>
            <p:cNvSpPr>
              <a:spLocks noChangeShapeType="1"/>
            </p:cNvSpPr>
            <p:nvPr/>
          </p:nvSpPr>
          <p:spPr bwMode="auto">
            <a:xfrm flipH="1">
              <a:off x="2168" y="2506"/>
              <a:ext cx="86" cy="2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0" name="Line 40"/>
            <p:cNvSpPr>
              <a:spLocks noChangeShapeType="1"/>
            </p:cNvSpPr>
            <p:nvPr/>
          </p:nvSpPr>
          <p:spPr bwMode="auto">
            <a:xfrm>
              <a:off x="2214" y="3217"/>
              <a:ext cx="172" cy="2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1" name="Line 41"/>
            <p:cNvSpPr>
              <a:spLocks noChangeShapeType="1"/>
            </p:cNvSpPr>
            <p:nvPr/>
          </p:nvSpPr>
          <p:spPr bwMode="auto">
            <a:xfrm flipV="1">
              <a:off x="2546" y="2841"/>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2" name="Line 42"/>
            <p:cNvSpPr>
              <a:spLocks noChangeShapeType="1"/>
            </p:cNvSpPr>
            <p:nvPr/>
          </p:nvSpPr>
          <p:spPr bwMode="auto">
            <a:xfrm flipH="1" flipV="1">
              <a:off x="2730" y="3198"/>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3" name="Line 43"/>
            <p:cNvSpPr>
              <a:spLocks noChangeShapeType="1"/>
            </p:cNvSpPr>
            <p:nvPr/>
          </p:nvSpPr>
          <p:spPr bwMode="auto">
            <a:xfrm flipV="1">
              <a:off x="2137" y="2847"/>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4" name="Line 44"/>
            <p:cNvSpPr>
              <a:spLocks noChangeShapeType="1"/>
            </p:cNvSpPr>
            <p:nvPr/>
          </p:nvSpPr>
          <p:spPr bwMode="auto">
            <a:xfrm flipV="1">
              <a:off x="2788" y="2847"/>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5" name="Line 45"/>
            <p:cNvSpPr>
              <a:spLocks noChangeShapeType="1"/>
            </p:cNvSpPr>
            <p:nvPr/>
          </p:nvSpPr>
          <p:spPr bwMode="auto">
            <a:xfrm flipH="1" flipV="1">
              <a:off x="2699" y="2506"/>
              <a:ext cx="0" cy="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6" name="Line 46"/>
            <p:cNvSpPr>
              <a:spLocks noChangeShapeType="1"/>
            </p:cNvSpPr>
            <p:nvPr/>
          </p:nvSpPr>
          <p:spPr bwMode="auto">
            <a:xfrm flipH="1" flipV="1">
              <a:off x="2347" y="2542"/>
              <a:ext cx="0" cy="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7" name="Line 47"/>
            <p:cNvSpPr>
              <a:spLocks noChangeShapeType="1"/>
            </p:cNvSpPr>
            <p:nvPr/>
          </p:nvSpPr>
          <p:spPr bwMode="auto">
            <a:xfrm flipH="1" flipV="1">
              <a:off x="2398" y="3228"/>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8" name="Line 48"/>
            <p:cNvSpPr>
              <a:spLocks noChangeShapeType="1"/>
            </p:cNvSpPr>
            <p:nvPr/>
          </p:nvSpPr>
          <p:spPr bwMode="auto">
            <a:xfrm flipH="1" flipV="1">
              <a:off x="2211" y="3249"/>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9" name="Line 49"/>
            <p:cNvSpPr>
              <a:spLocks noChangeShapeType="1"/>
            </p:cNvSpPr>
            <p:nvPr/>
          </p:nvSpPr>
          <p:spPr bwMode="auto">
            <a:xfrm flipV="1">
              <a:off x="2137" y="2506"/>
              <a:ext cx="0" cy="1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490" name="Line 50"/>
          <p:cNvSpPr>
            <a:spLocks noChangeShapeType="1"/>
          </p:cNvSpPr>
          <p:nvPr/>
        </p:nvSpPr>
        <p:spPr bwMode="auto">
          <a:xfrm>
            <a:off x="6981544" y="2493814"/>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91" name="Rectangle 51"/>
          <p:cNvSpPr>
            <a:spLocks noChangeArrowheads="1"/>
          </p:cNvSpPr>
          <p:nvPr/>
        </p:nvSpPr>
        <p:spPr bwMode="auto">
          <a:xfrm>
            <a:off x="6622769" y="1773089"/>
            <a:ext cx="1800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a:latin typeface="Tahoma" pitchFamily="34" charset="0"/>
              </a:rPr>
              <a:t>   </a:t>
            </a:r>
            <a:r>
              <a:rPr kumimoji="1" lang="zh-CN" altLang="en-US">
                <a:latin typeface="Tahoma" pitchFamily="34" charset="0"/>
                <a:ea typeface="华文中宋" pitchFamily="2" charset="-122"/>
              </a:rPr>
              <a:t>处理后</a:t>
            </a:r>
          </a:p>
        </p:txBody>
      </p:sp>
      <p:grpSp>
        <p:nvGrpSpPr>
          <p:cNvPr id="61492" name="Group 52"/>
          <p:cNvGrpSpPr>
            <a:grpSpLocks/>
          </p:cNvGrpSpPr>
          <p:nvPr/>
        </p:nvGrpSpPr>
        <p:grpSpPr bwMode="auto">
          <a:xfrm>
            <a:off x="8134068" y="1844527"/>
            <a:ext cx="1295400" cy="1446213"/>
            <a:chOff x="4249" y="1559"/>
            <a:chExt cx="816" cy="911"/>
          </a:xfrm>
        </p:grpSpPr>
        <p:sp>
          <p:nvSpPr>
            <p:cNvPr id="61493" name="Rectangle 53"/>
            <p:cNvSpPr>
              <a:spLocks noChangeArrowheads="1"/>
            </p:cNvSpPr>
            <p:nvPr/>
          </p:nvSpPr>
          <p:spPr bwMode="auto">
            <a:xfrm rot="10800000">
              <a:off x="4249" y="1559"/>
              <a:ext cx="816" cy="91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4" name="Line 54"/>
            <p:cNvSpPr>
              <a:spLocks noChangeShapeType="1"/>
            </p:cNvSpPr>
            <p:nvPr/>
          </p:nvSpPr>
          <p:spPr bwMode="auto">
            <a:xfrm rot="10800000">
              <a:off x="4301" y="2203"/>
              <a:ext cx="272" cy="4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5" name="Freeform 55"/>
            <p:cNvSpPr>
              <a:spLocks/>
            </p:cNvSpPr>
            <p:nvPr/>
          </p:nvSpPr>
          <p:spPr bwMode="auto">
            <a:xfrm rot="10800000">
              <a:off x="4249" y="1820"/>
              <a:ext cx="136" cy="421"/>
            </a:xfrm>
            <a:custGeom>
              <a:avLst/>
              <a:gdLst>
                <a:gd name="T0" fmla="*/ 136 w 248"/>
                <a:gd name="T1" fmla="*/ 0 h 512"/>
                <a:gd name="T2" fmla="*/ 57 w 248"/>
                <a:gd name="T3" fmla="*/ 79 h 512"/>
                <a:gd name="T4" fmla="*/ 4 w 248"/>
                <a:gd name="T5" fmla="*/ 237 h 512"/>
                <a:gd name="T6" fmla="*/ 83 w 248"/>
                <a:gd name="T7" fmla="*/ 395 h 512"/>
                <a:gd name="T8" fmla="*/ 136 w 248"/>
                <a:gd name="T9" fmla="*/ 395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6" name="Freeform 56"/>
            <p:cNvSpPr>
              <a:spLocks/>
            </p:cNvSpPr>
            <p:nvPr/>
          </p:nvSpPr>
          <p:spPr bwMode="auto">
            <a:xfrm rot="10800000">
              <a:off x="4556" y="2077"/>
              <a:ext cx="266" cy="390"/>
            </a:xfrm>
            <a:custGeom>
              <a:avLst/>
              <a:gdLst>
                <a:gd name="T0" fmla="*/ 238 w 376"/>
                <a:gd name="T1" fmla="*/ 0 h 432"/>
                <a:gd name="T2" fmla="*/ 238 w 376"/>
                <a:gd name="T3" fmla="*/ 87 h 432"/>
                <a:gd name="T4" fmla="*/ 238 w 376"/>
                <a:gd name="T5" fmla="*/ 217 h 432"/>
                <a:gd name="T6" fmla="*/ 68 w 376"/>
                <a:gd name="T7" fmla="*/ 347 h 432"/>
                <a:gd name="T8" fmla="*/ 0 w 376"/>
                <a:gd name="T9" fmla="*/ 390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7" name="Freeform 57"/>
            <p:cNvSpPr>
              <a:spLocks/>
            </p:cNvSpPr>
            <p:nvPr/>
          </p:nvSpPr>
          <p:spPr bwMode="auto">
            <a:xfrm rot="10800000">
              <a:off x="4809" y="1733"/>
              <a:ext cx="255" cy="563"/>
            </a:xfrm>
            <a:custGeom>
              <a:avLst/>
              <a:gdLst>
                <a:gd name="T0" fmla="*/ 0 w 360"/>
                <a:gd name="T1" fmla="*/ 0 h 624"/>
                <a:gd name="T2" fmla="*/ 136 w 360"/>
                <a:gd name="T3" fmla="*/ 43 h 624"/>
                <a:gd name="T4" fmla="*/ 238 w 360"/>
                <a:gd name="T5" fmla="*/ 130 h 624"/>
                <a:gd name="T6" fmla="*/ 238 w 360"/>
                <a:gd name="T7" fmla="*/ 303 h 624"/>
                <a:gd name="T8" fmla="*/ 238 w 360"/>
                <a:gd name="T9" fmla="*/ 390 h 624"/>
                <a:gd name="T10" fmla="*/ 204 w 360"/>
                <a:gd name="T11" fmla="*/ 476 h 624"/>
                <a:gd name="T12" fmla="*/ 102 w 360"/>
                <a:gd name="T13" fmla="*/ 520 h 624"/>
                <a:gd name="T14" fmla="*/ 0 w 360"/>
                <a:gd name="T15" fmla="*/ 563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8" name="Freeform 58"/>
            <p:cNvSpPr>
              <a:spLocks/>
            </p:cNvSpPr>
            <p:nvPr/>
          </p:nvSpPr>
          <p:spPr bwMode="auto">
            <a:xfrm rot="10800000">
              <a:off x="4527" y="1559"/>
              <a:ext cx="306" cy="303"/>
            </a:xfrm>
            <a:custGeom>
              <a:avLst/>
              <a:gdLst>
                <a:gd name="T0" fmla="*/ 0 w 432"/>
                <a:gd name="T1" fmla="*/ 0 h 336"/>
                <a:gd name="T2" fmla="*/ 170 w 432"/>
                <a:gd name="T3" fmla="*/ 43 h 336"/>
                <a:gd name="T4" fmla="*/ 272 w 432"/>
                <a:gd name="T5" fmla="*/ 130 h 336"/>
                <a:gd name="T6" fmla="*/ 306 w 432"/>
                <a:gd name="T7" fmla="*/ 303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9" name="Freeform 59"/>
            <p:cNvSpPr>
              <a:spLocks/>
            </p:cNvSpPr>
            <p:nvPr/>
          </p:nvSpPr>
          <p:spPr bwMode="auto">
            <a:xfrm rot="10800000">
              <a:off x="4343" y="1729"/>
              <a:ext cx="204" cy="173"/>
            </a:xfrm>
            <a:custGeom>
              <a:avLst/>
              <a:gdLst>
                <a:gd name="T0" fmla="*/ 204 w 288"/>
                <a:gd name="T1" fmla="*/ 0 h 192"/>
                <a:gd name="T2" fmla="*/ 136 w 288"/>
                <a:gd name="T3" fmla="*/ 43 h 192"/>
                <a:gd name="T4" fmla="*/ 68 w 288"/>
                <a:gd name="T5" fmla="*/ 130 h 192"/>
                <a:gd name="T6" fmla="*/ 0 w 288"/>
                <a:gd name="T7" fmla="*/ 173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00" name="Line 60"/>
            <p:cNvSpPr>
              <a:spLocks noChangeShapeType="1"/>
            </p:cNvSpPr>
            <p:nvPr/>
          </p:nvSpPr>
          <p:spPr bwMode="auto">
            <a:xfrm rot="10800000" flipH="1">
              <a:off x="4842" y="2253"/>
              <a:ext cx="86" cy="2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1" name="Line 61"/>
            <p:cNvSpPr>
              <a:spLocks noChangeShapeType="1"/>
            </p:cNvSpPr>
            <p:nvPr/>
          </p:nvSpPr>
          <p:spPr bwMode="auto">
            <a:xfrm rot="10800000">
              <a:off x="4694" y="1561"/>
              <a:ext cx="172" cy="2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2" name="Line 62"/>
            <p:cNvSpPr>
              <a:spLocks noChangeShapeType="1"/>
            </p:cNvSpPr>
            <p:nvPr/>
          </p:nvSpPr>
          <p:spPr bwMode="auto">
            <a:xfrm rot="10800000" flipV="1">
              <a:off x="4529" y="1913"/>
              <a:ext cx="96" cy="2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3" name="Line 63"/>
            <p:cNvSpPr>
              <a:spLocks noChangeShapeType="1"/>
            </p:cNvSpPr>
            <p:nvPr/>
          </p:nvSpPr>
          <p:spPr bwMode="auto">
            <a:xfrm rot="10800000" flipH="1" flipV="1">
              <a:off x="4365" y="1627"/>
              <a:ext cx="27" cy="19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4" name="Line 64"/>
            <p:cNvSpPr>
              <a:spLocks noChangeShapeType="1"/>
            </p:cNvSpPr>
            <p:nvPr/>
          </p:nvSpPr>
          <p:spPr bwMode="auto">
            <a:xfrm rot="10800000" flipH="1" flipV="1">
              <a:off x="4933" y="1895"/>
              <a:ext cx="58" cy="2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5" name="Line 65"/>
            <p:cNvSpPr>
              <a:spLocks noChangeShapeType="1"/>
            </p:cNvSpPr>
            <p:nvPr/>
          </p:nvSpPr>
          <p:spPr bwMode="auto">
            <a:xfrm rot="10800000" flipH="1" flipV="1">
              <a:off x="4268" y="1953"/>
              <a:ext cx="37" cy="141"/>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6" name="Line 66"/>
            <p:cNvSpPr>
              <a:spLocks noChangeShapeType="1"/>
            </p:cNvSpPr>
            <p:nvPr/>
          </p:nvSpPr>
          <p:spPr bwMode="auto">
            <a:xfrm rot="10800000" flipH="1" flipV="1">
              <a:off x="4348" y="2277"/>
              <a:ext cx="57" cy="17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7" name="Line 67"/>
            <p:cNvSpPr>
              <a:spLocks noChangeShapeType="1"/>
            </p:cNvSpPr>
            <p:nvPr/>
          </p:nvSpPr>
          <p:spPr bwMode="auto">
            <a:xfrm rot="10800000" flipV="1">
              <a:off x="4729" y="2222"/>
              <a:ext cx="20" cy="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8" name="Line 68"/>
            <p:cNvSpPr>
              <a:spLocks noChangeShapeType="1"/>
            </p:cNvSpPr>
            <p:nvPr/>
          </p:nvSpPr>
          <p:spPr bwMode="auto">
            <a:xfrm rot="10800000" flipV="1">
              <a:off x="4680" y="1625"/>
              <a:ext cx="17" cy="1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9" name="Line 69"/>
            <p:cNvSpPr>
              <a:spLocks noChangeShapeType="1"/>
            </p:cNvSpPr>
            <p:nvPr/>
          </p:nvSpPr>
          <p:spPr bwMode="auto">
            <a:xfrm rot="10800000" flipH="1" flipV="1">
              <a:off x="4885" y="1605"/>
              <a:ext cx="36" cy="14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0" name="Line 70"/>
            <p:cNvSpPr>
              <a:spLocks noChangeShapeType="1"/>
            </p:cNvSpPr>
            <p:nvPr/>
          </p:nvSpPr>
          <p:spPr bwMode="auto">
            <a:xfrm rot="10800000" flipV="1">
              <a:off x="4959" y="2305"/>
              <a:ext cx="0" cy="15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511" name="Line 71"/>
          <p:cNvSpPr>
            <a:spLocks noChangeShapeType="1"/>
          </p:cNvSpPr>
          <p:nvPr/>
        </p:nvSpPr>
        <p:spPr bwMode="auto">
          <a:xfrm flipV="1">
            <a:off x="9646956" y="1988989"/>
            <a:ext cx="0" cy="1009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2" name="Rectangle 72"/>
          <p:cNvSpPr>
            <a:spLocks noChangeArrowheads="1"/>
          </p:cNvSpPr>
          <p:nvPr/>
        </p:nvSpPr>
        <p:spPr bwMode="auto">
          <a:xfrm>
            <a:off x="9862857" y="1773090"/>
            <a:ext cx="8270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极化方向</a:t>
            </a:r>
          </a:p>
        </p:txBody>
      </p:sp>
      <p:sp>
        <p:nvSpPr>
          <p:cNvPr id="61513" name="Line 73"/>
          <p:cNvSpPr>
            <a:spLocks noChangeShapeType="1"/>
          </p:cNvSpPr>
          <p:nvPr/>
        </p:nvSpPr>
        <p:spPr bwMode="auto">
          <a:xfrm flipV="1">
            <a:off x="2888968" y="4586139"/>
            <a:ext cx="0" cy="38100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1514" name="Group 74"/>
          <p:cNvGrpSpPr>
            <a:grpSpLocks/>
          </p:cNvGrpSpPr>
          <p:nvPr/>
        </p:nvGrpSpPr>
        <p:grpSpPr bwMode="auto">
          <a:xfrm>
            <a:off x="2446057" y="4005114"/>
            <a:ext cx="1957387" cy="1655762"/>
            <a:chOff x="2858" y="2787"/>
            <a:chExt cx="1233" cy="1043"/>
          </a:xfrm>
        </p:grpSpPr>
        <p:sp>
          <p:nvSpPr>
            <p:cNvPr id="61515" name="Rectangle 75"/>
            <p:cNvSpPr>
              <a:spLocks noChangeArrowheads="1"/>
            </p:cNvSpPr>
            <p:nvPr/>
          </p:nvSpPr>
          <p:spPr bwMode="auto">
            <a:xfrm>
              <a:off x="2885" y="3014"/>
              <a:ext cx="1200" cy="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lnSpc>
                  <a:spcPct val="110000"/>
                </a:lnSpc>
                <a:spcBef>
                  <a:spcPct val="20000"/>
                </a:spcBef>
              </a:pPr>
              <a:r>
                <a:rPr kumimoji="1" lang="en-US" altLang="zh-CN" sz="2000">
                  <a:latin typeface="Times New Roman" pitchFamily="18" charset="0"/>
                </a:rPr>
                <a:t>+   +   +   +   +  +</a:t>
              </a:r>
            </a:p>
            <a:p>
              <a:pPr algn="r">
                <a:lnSpc>
                  <a:spcPct val="110000"/>
                </a:lnSpc>
                <a:spcBef>
                  <a:spcPct val="20000"/>
                </a:spcBef>
              </a:pPr>
              <a:r>
                <a:rPr kumimoji="1" lang="zh-CN" altLang="en-US" sz="1600">
                  <a:solidFill>
                    <a:schemeClr val="bg1"/>
                  </a:solidFill>
                  <a:latin typeface="Times New Roman" pitchFamily="18" charset="0"/>
                </a:rPr>
                <a:t>极化方向</a:t>
              </a:r>
            </a:p>
            <a:p>
              <a:pPr algn="r">
                <a:lnSpc>
                  <a:spcPct val="110000"/>
                </a:lnSpc>
                <a:spcBef>
                  <a:spcPct val="20000"/>
                </a:spcBef>
              </a:pPr>
              <a:r>
                <a:rPr kumimoji="1" lang="en-US" altLang="zh-CN" sz="2000">
                  <a:latin typeface="Times New Roman" pitchFamily="18" charset="0"/>
                </a:rPr>
                <a:t>-    -    -    -    -   -</a:t>
              </a:r>
            </a:p>
          </p:txBody>
        </p:sp>
        <p:sp>
          <p:nvSpPr>
            <p:cNvPr id="61516" name="Text Box 76"/>
            <p:cNvSpPr txBox="1">
              <a:spLocks noChangeArrowheads="1"/>
            </p:cNvSpPr>
            <p:nvPr/>
          </p:nvSpPr>
          <p:spPr bwMode="auto">
            <a:xfrm>
              <a:off x="2858" y="3580"/>
              <a:ext cx="1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000">
                  <a:latin typeface="Times New Roman" pitchFamily="18" charset="0"/>
                </a:rPr>
                <a:t>+  +  +  +  +  +  +</a:t>
              </a:r>
            </a:p>
          </p:txBody>
        </p:sp>
        <p:sp>
          <p:nvSpPr>
            <p:cNvPr id="61517" name="Text Box 77"/>
            <p:cNvSpPr txBox="1">
              <a:spLocks noChangeArrowheads="1"/>
            </p:cNvSpPr>
            <p:nvPr/>
          </p:nvSpPr>
          <p:spPr bwMode="auto">
            <a:xfrm>
              <a:off x="2878" y="2787"/>
              <a:ext cx="1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000">
                  <a:latin typeface="Times New Roman" pitchFamily="18" charset="0"/>
                </a:rPr>
                <a:t>-   -   -   -   -   -   -</a:t>
              </a:r>
            </a:p>
          </p:txBody>
        </p:sp>
      </p:grpSp>
      <p:sp>
        <p:nvSpPr>
          <p:cNvPr id="61518" name="Rectangle 78"/>
          <p:cNvSpPr>
            <a:spLocks noChangeArrowheads="1"/>
          </p:cNvSpPr>
          <p:nvPr/>
        </p:nvSpPr>
        <p:spPr bwMode="auto">
          <a:xfrm>
            <a:off x="2804831" y="5589439"/>
            <a:ext cx="1295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测不出</a:t>
            </a:r>
          </a:p>
        </p:txBody>
      </p:sp>
      <p:sp>
        <p:nvSpPr>
          <p:cNvPr id="61519" name="Rectangle 79"/>
          <p:cNvSpPr>
            <a:spLocks noChangeArrowheads="1"/>
          </p:cNvSpPr>
          <p:nvPr/>
        </p:nvSpPr>
        <p:spPr bwMode="auto">
          <a:xfrm>
            <a:off x="6405282" y="4294040"/>
            <a:ext cx="1944687" cy="93662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nvGrpSpPr>
          <p:cNvPr id="61520" name="Group 80"/>
          <p:cNvGrpSpPr>
            <a:grpSpLocks/>
          </p:cNvGrpSpPr>
          <p:nvPr/>
        </p:nvGrpSpPr>
        <p:grpSpPr bwMode="auto">
          <a:xfrm>
            <a:off x="6981543" y="4365477"/>
            <a:ext cx="0" cy="792163"/>
            <a:chOff x="3424" y="3022"/>
            <a:chExt cx="0" cy="499"/>
          </a:xfrm>
        </p:grpSpPr>
        <p:sp>
          <p:nvSpPr>
            <p:cNvPr id="61521" name="Line 81"/>
            <p:cNvSpPr>
              <a:spLocks noChangeShapeType="1"/>
            </p:cNvSpPr>
            <p:nvPr/>
          </p:nvSpPr>
          <p:spPr bwMode="auto">
            <a:xfrm>
              <a:off x="3424" y="3022"/>
              <a:ext cx="0" cy="49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522" name="Line 82"/>
            <p:cNvSpPr>
              <a:spLocks noChangeShapeType="1"/>
            </p:cNvSpPr>
            <p:nvPr/>
          </p:nvSpPr>
          <p:spPr bwMode="auto">
            <a:xfrm rot="10800000">
              <a:off x="3424" y="3022"/>
              <a:ext cx="0" cy="49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61523" name="Rectangle 83"/>
          <p:cNvSpPr>
            <a:spLocks noChangeArrowheads="1"/>
          </p:cNvSpPr>
          <p:nvPr/>
        </p:nvSpPr>
        <p:spPr bwMode="auto">
          <a:xfrm>
            <a:off x="8638894" y="4076552"/>
            <a:ext cx="16557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间距变小，极化强度变小。电荷被释放，反之亦然。</a:t>
            </a:r>
          </a:p>
        </p:txBody>
      </p:sp>
      <p:sp>
        <p:nvSpPr>
          <p:cNvPr id="61524" name="Rectangle 84"/>
          <p:cNvSpPr>
            <a:spLocks noChangeArrowheads="1"/>
          </p:cNvSpPr>
          <p:nvPr/>
        </p:nvSpPr>
        <p:spPr bwMode="auto">
          <a:xfrm>
            <a:off x="5689318" y="3495527"/>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rPr>
              <a:t>加压</a:t>
            </a:r>
          </a:p>
        </p:txBody>
      </p:sp>
      <p:sp>
        <p:nvSpPr>
          <p:cNvPr id="61525" name="AutoShape 85"/>
          <p:cNvSpPr>
            <a:spLocks noChangeArrowheads="1"/>
          </p:cNvSpPr>
          <p:nvPr/>
        </p:nvSpPr>
        <p:spPr bwMode="auto">
          <a:xfrm>
            <a:off x="7918168" y="3860651"/>
            <a:ext cx="215900" cy="249238"/>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26" name="Line 86"/>
          <p:cNvSpPr>
            <a:spLocks noChangeShapeType="1"/>
          </p:cNvSpPr>
          <p:nvPr/>
        </p:nvSpPr>
        <p:spPr bwMode="auto">
          <a:xfrm flipV="1">
            <a:off x="8205507" y="3717777"/>
            <a:ext cx="288925"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7" name="AutoShape 87"/>
          <p:cNvSpPr>
            <a:spLocks noChangeArrowheads="1"/>
          </p:cNvSpPr>
          <p:nvPr/>
        </p:nvSpPr>
        <p:spPr bwMode="auto">
          <a:xfrm>
            <a:off x="7846731" y="5302101"/>
            <a:ext cx="215900" cy="249238"/>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28" name="Line 88"/>
          <p:cNvSpPr>
            <a:spLocks noChangeShapeType="1"/>
          </p:cNvSpPr>
          <p:nvPr/>
        </p:nvSpPr>
        <p:spPr bwMode="auto">
          <a:xfrm>
            <a:off x="8134068" y="5518001"/>
            <a:ext cx="2159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9" name="Line 89"/>
          <p:cNvSpPr>
            <a:spLocks noChangeShapeType="1"/>
          </p:cNvSpPr>
          <p:nvPr/>
        </p:nvSpPr>
        <p:spPr bwMode="auto">
          <a:xfrm>
            <a:off x="4749518" y="4797276"/>
            <a:ext cx="12969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5810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071814" y="1052514"/>
            <a:ext cx="6480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3200">
                <a:latin typeface="Tahoma" pitchFamily="34" charset="0"/>
              </a:rPr>
              <a:t>3. </a:t>
            </a:r>
            <a:r>
              <a:rPr kumimoji="1" lang="zh-CN" altLang="en-US" sz="3200">
                <a:latin typeface="Tahoma" pitchFamily="34" charset="0"/>
              </a:rPr>
              <a:t>等效电路和测量电路</a:t>
            </a:r>
            <a:endParaRPr kumimoji="1" lang="zh-CN" altLang="en-US" sz="2800">
              <a:latin typeface="Tahoma" pitchFamily="34" charset="0"/>
            </a:endParaRPr>
          </a:p>
        </p:txBody>
      </p:sp>
      <p:sp>
        <p:nvSpPr>
          <p:cNvPr id="62467" name="Rectangle 3"/>
          <p:cNvSpPr>
            <a:spLocks noChangeArrowheads="1"/>
          </p:cNvSpPr>
          <p:nvPr/>
        </p:nvSpPr>
        <p:spPr bwMode="auto">
          <a:xfrm>
            <a:off x="2640014" y="2133601"/>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ahoma" pitchFamily="34" charset="0"/>
              </a:rPr>
              <a:t>实际上，压电器件是一个电荷发生器。</a:t>
            </a:r>
          </a:p>
        </p:txBody>
      </p:sp>
      <p:sp>
        <p:nvSpPr>
          <p:cNvPr id="62468" name="Rectangle 4"/>
          <p:cNvSpPr>
            <a:spLocks noChangeArrowheads="1"/>
          </p:cNvSpPr>
          <p:nvPr/>
        </p:nvSpPr>
        <p:spPr bwMode="auto">
          <a:xfrm>
            <a:off x="1992313" y="3213101"/>
            <a:ext cx="1871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ahoma" pitchFamily="34" charset="0"/>
              </a:rPr>
              <a:t>电容量：</a:t>
            </a:r>
          </a:p>
        </p:txBody>
      </p:sp>
      <p:graphicFrame>
        <p:nvGraphicFramePr>
          <p:cNvPr id="62469" name="Object 5"/>
          <p:cNvGraphicFramePr>
            <a:graphicFrameLocks noGrp="1" noChangeAspect="1"/>
          </p:cNvGraphicFramePr>
          <p:nvPr>
            <p:ph idx="4294967295"/>
          </p:nvPr>
        </p:nvGraphicFramePr>
        <p:xfrm>
          <a:off x="3524251" y="2933700"/>
          <a:ext cx="4011613" cy="1106488"/>
        </p:xfrm>
        <a:graphic>
          <a:graphicData uri="http://schemas.openxmlformats.org/presentationml/2006/ole">
            <mc:AlternateContent xmlns:mc="http://schemas.openxmlformats.org/markup-compatibility/2006">
              <mc:Choice xmlns:v="urn:schemas-microsoft-com:vml" Requires="v">
                <p:oleObj spid="_x0000_s175106" name="Equation" r:id="rId3" imgW="1333440" imgH="393480" progId="Equation.DSMT4">
                  <p:embed/>
                </p:oleObj>
              </mc:Choice>
              <mc:Fallback>
                <p:oleObj name="Equation" r:id="rId3" imgW="133344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1" y="2933700"/>
                        <a:ext cx="4011613" cy="110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Rectangle 6"/>
          <p:cNvSpPr>
            <a:spLocks noChangeArrowheads="1"/>
          </p:cNvSpPr>
          <p:nvPr/>
        </p:nvSpPr>
        <p:spPr bwMode="auto">
          <a:xfrm>
            <a:off x="2208214" y="4292601"/>
            <a:ext cx="7850187" cy="1800225"/>
          </a:xfrm>
          <a:prstGeom prst="rect">
            <a:avLst/>
          </a:prstGeom>
          <a:noFill/>
          <a:ln w="9525">
            <a:noFill/>
            <a:miter lim="800000"/>
            <a:headEnd/>
            <a:tailEnd/>
          </a:ln>
          <a:effectLst/>
        </p:spPr>
        <p:txBody>
          <a:bodyPr>
            <a:spAutoFit/>
          </a:bodyPr>
          <a:lstStyle/>
          <a:p>
            <a:pPr>
              <a:defRPr/>
            </a:pPr>
            <a:r>
              <a:rPr kumimoji="1" lang="zh-CN" altLang="en-US" sz="2800" dirty="0">
                <a:latin typeface="Tahoma" pitchFamily="34" charset="0"/>
                <a:ea typeface="宋体" pitchFamily="2" charset="-122"/>
              </a:rPr>
              <a:t>电容器（两极极聚集异性电荷，中间为绝缘体）</a:t>
            </a:r>
          </a:p>
          <a:p>
            <a:pPr>
              <a:defRPr/>
            </a:pPr>
            <a:r>
              <a:rPr kumimoji="1" lang="en-US" altLang="zh-CN" sz="2800" dirty="0">
                <a:latin typeface="Tahoma" pitchFamily="34" charset="0"/>
                <a:ea typeface="宋体" pitchFamily="2" charset="-122"/>
              </a:rPr>
              <a:t>A</a:t>
            </a:r>
            <a:r>
              <a:rPr kumimoji="1" lang="zh-CN" altLang="en-US" sz="2800" dirty="0">
                <a:latin typeface="Tahoma" pitchFamily="34" charset="0"/>
                <a:ea typeface="宋体" pitchFamily="2" charset="-122"/>
              </a:rPr>
              <a:t>：极板面积（</a:t>
            </a:r>
            <a:r>
              <a:rPr kumimoji="1" lang="en-US" altLang="zh-CN" sz="2800" dirty="0">
                <a:latin typeface="Tahoma" pitchFamily="34" charset="0"/>
                <a:ea typeface="宋体" pitchFamily="2" charset="-122"/>
              </a:rPr>
              <a:t>m</a:t>
            </a:r>
            <a:r>
              <a:rPr kumimoji="1" lang="en-US" altLang="zh-CN" sz="2800" baseline="30000" dirty="0">
                <a:latin typeface="Tahoma" pitchFamily="34" charset="0"/>
                <a:ea typeface="宋体" pitchFamily="2" charset="-122"/>
              </a:rPr>
              <a:t>2</a:t>
            </a:r>
            <a:r>
              <a:rPr kumimoji="1" lang="zh-CN" altLang="en-US" sz="2800" dirty="0">
                <a:latin typeface="Tahoma" pitchFamily="34" charset="0"/>
                <a:ea typeface="宋体" pitchFamily="2" charset="-122"/>
              </a:rPr>
              <a:t>）</a:t>
            </a:r>
          </a:p>
          <a:p>
            <a:pPr>
              <a:defRPr/>
            </a:pPr>
            <a:r>
              <a:rPr kumimoji="1" lang="en-US" altLang="zh-CN" sz="2800" dirty="0">
                <a:latin typeface="Tahoma" pitchFamily="34" charset="0"/>
                <a:ea typeface="宋体" pitchFamily="2" charset="-122"/>
              </a:rPr>
              <a:t>t</a:t>
            </a:r>
            <a:r>
              <a:rPr kumimoji="1" lang="zh-CN" altLang="en-US" sz="2800" dirty="0">
                <a:latin typeface="Tahoma" pitchFamily="34" charset="0"/>
                <a:ea typeface="宋体" pitchFamily="2" charset="-122"/>
              </a:rPr>
              <a:t>：晶体厚度   </a:t>
            </a:r>
            <a:r>
              <a:rPr kumimoji="1" lang="en-US" altLang="zh-CN" sz="2800" dirty="0">
                <a:latin typeface="Tahoma" pitchFamily="34" charset="0"/>
                <a:ea typeface="宋体" pitchFamily="2" charset="-122"/>
              </a:rPr>
              <a:t>m</a:t>
            </a:r>
          </a:p>
          <a:p>
            <a:pPr>
              <a:defRPr/>
            </a:pPr>
            <a:r>
              <a:rPr kumimoji="1" lang="en-GB" altLang="zh-CN" sz="2800" dirty="0">
                <a:effectLst>
                  <a:outerShdw blurRad="38100" dist="38100" dir="2700000" algn="tl">
                    <a:srgbClr val="C0C0C0"/>
                  </a:outerShdw>
                </a:effectLst>
                <a:latin typeface="Tahoma" pitchFamily="34" charset="0"/>
                <a:ea typeface="宋体" pitchFamily="2" charset="-122"/>
              </a:rPr>
              <a:t>ε:</a:t>
            </a:r>
            <a:r>
              <a:rPr kumimoji="1" lang="zh-CN" altLang="en-GB" sz="2800" dirty="0">
                <a:effectLst>
                  <a:outerShdw blurRad="38100" dist="38100" dir="2700000" algn="tl">
                    <a:srgbClr val="C0C0C0"/>
                  </a:outerShdw>
                </a:effectLst>
                <a:latin typeface="Tahoma" pitchFamily="34" charset="0"/>
                <a:ea typeface="宋体" pitchFamily="2" charset="-122"/>
              </a:rPr>
              <a:t>介电常数  </a:t>
            </a:r>
            <a:r>
              <a:rPr kumimoji="1" lang="en-GB" altLang="zh-CN" sz="2800" dirty="0">
                <a:effectLst>
                  <a:outerShdw blurRad="38100" dist="38100" dir="2700000" algn="tl">
                    <a:srgbClr val="C0C0C0"/>
                  </a:outerShdw>
                </a:effectLst>
                <a:latin typeface="Tahoma" pitchFamily="34" charset="0"/>
                <a:ea typeface="宋体" pitchFamily="2" charset="-122"/>
              </a:rPr>
              <a:t>F/m</a:t>
            </a:r>
            <a:endParaRPr kumimoji="1" lang="en-US" altLang="zh-CN" sz="2800" dirty="0">
              <a:effectLst>
                <a:outerShdw blurRad="38100" dist="38100" dir="2700000" algn="tl">
                  <a:srgbClr val="C0C0C0"/>
                </a:outerShdw>
              </a:effectLst>
              <a:latin typeface="Tahoma" pitchFamily="34" charset="0"/>
              <a:ea typeface="宋体" pitchFamily="2" charset="-122"/>
            </a:endParaRPr>
          </a:p>
        </p:txBody>
      </p:sp>
    </p:spTree>
    <p:extLst>
      <p:ext uri="{BB962C8B-B14F-4D97-AF65-F5344CB8AC3E}">
        <p14:creationId xmlns:p14="http://schemas.microsoft.com/office/powerpoint/2010/main" val="256334317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2"/>
          <p:cNvGrpSpPr>
            <a:grpSpLocks/>
          </p:cNvGrpSpPr>
          <p:nvPr/>
        </p:nvGrpSpPr>
        <p:grpSpPr bwMode="auto">
          <a:xfrm>
            <a:off x="2978150" y="1249364"/>
            <a:ext cx="1714500" cy="1920875"/>
            <a:chOff x="1362" y="624"/>
            <a:chExt cx="1080" cy="1210"/>
          </a:xfrm>
        </p:grpSpPr>
        <p:sp>
          <p:nvSpPr>
            <p:cNvPr id="63491" name="Rectangle 3"/>
            <p:cNvSpPr>
              <a:spLocks noChangeArrowheads="1"/>
            </p:cNvSpPr>
            <p:nvPr/>
          </p:nvSpPr>
          <p:spPr bwMode="auto">
            <a:xfrm>
              <a:off x="1362" y="1128"/>
              <a:ext cx="81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70000"/>
                </a:lnSpc>
              </a:pPr>
              <a:r>
                <a:rPr kumimoji="1" lang="en-US" altLang="zh-CN" sz="1400">
                  <a:latin typeface="Times New Roman" pitchFamily="18" charset="0"/>
                </a:rPr>
                <a:t>+  +  +  +  +  +  +</a:t>
              </a:r>
            </a:p>
            <a:p>
              <a:pPr algn="ctr">
                <a:lnSpc>
                  <a:spcPct val="70000"/>
                </a:lnSpc>
              </a:pPr>
              <a:r>
                <a:rPr kumimoji="1" lang="en-US" altLang="zh-CN" sz="1400">
                  <a:latin typeface="Times New Roman" pitchFamily="18" charset="0"/>
                </a:rPr>
                <a:t>-   -   -   -   -   -   -</a:t>
              </a:r>
            </a:p>
          </p:txBody>
        </p:sp>
        <p:sp>
          <p:nvSpPr>
            <p:cNvPr id="63492" name="Line 4"/>
            <p:cNvSpPr>
              <a:spLocks noChangeShapeType="1"/>
            </p:cNvSpPr>
            <p:nvPr/>
          </p:nvSpPr>
          <p:spPr bwMode="auto">
            <a:xfrm>
              <a:off x="1362" y="1038"/>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3" name="Line 5"/>
            <p:cNvSpPr>
              <a:spLocks noChangeShapeType="1"/>
            </p:cNvSpPr>
            <p:nvPr/>
          </p:nvSpPr>
          <p:spPr bwMode="auto">
            <a:xfrm>
              <a:off x="1362" y="1416"/>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4" name="Line 6"/>
            <p:cNvSpPr>
              <a:spLocks noChangeShapeType="1"/>
            </p:cNvSpPr>
            <p:nvPr/>
          </p:nvSpPr>
          <p:spPr bwMode="auto">
            <a:xfrm>
              <a:off x="1770" y="65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5" name="Line 7"/>
            <p:cNvSpPr>
              <a:spLocks noChangeShapeType="1"/>
            </p:cNvSpPr>
            <p:nvPr/>
          </p:nvSpPr>
          <p:spPr bwMode="auto">
            <a:xfrm>
              <a:off x="1770" y="141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6" name="Line 8"/>
            <p:cNvSpPr>
              <a:spLocks noChangeShapeType="1"/>
            </p:cNvSpPr>
            <p:nvPr/>
          </p:nvSpPr>
          <p:spPr bwMode="auto">
            <a:xfrm>
              <a:off x="1770" y="64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7" name="Line 9"/>
            <p:cNvSpPr>
              <a:spLocks noChangeShapeType="1"/>
            </p:cNvSpPr>
            <p:nvPr/>
          </p:nvSpPr>
          <p:spPr bwMode="auto">
            <a:xfrm>
              <a:off x="1770" y="180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Oval 10"/>
            <p:cNvSpPr>
              <a:spLocks noChangeArrowheads="1"/>
            </p:cNvSpPr>
            <p:nvPr/>
          </p:nvSpPr>
          <p:spPr bwMode="auto">
            <a:xfrm>
              <a:off x="2394" y="624"/>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499" name="Oval 11"/>
            <p:cNvSpPr>
              <a:spLocks noChangeArrowheads="1"/>
            </p:cNvSpPr>
            <p:nvPr/>
          </p:nvSpPr>
          <p:spPr bwMode="auto">
            <a:xfrm>
              <a:off x="2388" y="1786"/>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3500" name="AutoShape 12"/>
          <p:cNvSpPr>
            <a:spLocks noChangeArrowheads="1"/>
          </p:cNvSpPr>
          <p:nvPr/>
        </p:nvSpPr>
        <p:spPr bwMode="auto">
          <a:xfrm>
            <a:off x="5065713" y="2041526"/>
            <a:ext cx="685800" cy="269875"/>
          </a:xfrm>
          <a:prstGeom prst="rightArrow">
            <a:avLst>
              <a:gd name="adj1" fmla="val 49676"/>
              <a:gd name="adj2" fmla="val 10164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01" name="Text Box 13"/>
          <p:cNvSpPr txBox="1">
            <a:spLocks noChangeArrowheads="1"/>
          </p:cNvSpPr>
          <p:nvPr/>
        </p:nvSpPr>
        <p:spPr bwMode="auto">
          <a:xfrm>
            <a:off x="5930900" y="189706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800">
                <a:latin typeface="Times New Roman" pitchFamily="18" charset="0"/>
              </a:rPr>
              <a:t>q</a:t>
            </a:r>
          </a:p>
        </p:txBody>
      </p:sp>
      <p:grpSp>
        <p:nvGrpSpPr>
          <p:cNvPr id="63502" name="Group 14"/>
          <p:cNvGrpSpPr>
            <a:grpSpLocks/>
          </p:cNvGrpSpPr>
          <p:nvPr/>
        </p:nvGrpSpPr>
        <p:grpSpPr bwMode="auto">
          <a:xfrm>
            <a:off x="5065713" y="4057651"/>
            <a:ext cx="2057400" cy="1685925"/>
            <a:chOff x="1308" y="2522"/>
            <a:chExt cx="1296" cy="1062"/>
          </a:xfrm>
        </p:grpSpPr>
        <p:sp>
          <p:nvSpPr>
            <p:cNvPr id="63503" name="Oval 15"/>
            <p:cNvSpPr>
              <a:spLocks noChangeArrowheads="1"/>
            </p:cNvSpPr>
            <p:nvPr/>
          </p:nvSpPr>
          <p:spPr bwMode="auto">
            <a:xfrm>
              <a:off x="1308" y="2958"/>
              <a:ext cx="288" cy="26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110000"/>
                </a:lnSpc>
              </a:pPr>
              <a:r>
                <a:rPr kumimoji="1" lang="zh-CN" altLang="en-US" sz="2000">
                  <a:latin typeface="Times New Roman" pitchFamily="18" charset="0"/>
                </a:rPr>
                <a:t>－</a:t>
              </a:r>
            </a:p>
          </p:txBody>
        </p:sp>
        <p:sp>
          <p:nvSpPr>
            <p:cNvPr id="63504" name="Line 16"/>
            <p:cNvSpPr>
              <a:spLocks noChangeShapeType="1"/>
            </p:cNvSpPr>
            <p:nvPr/>
          </p:nvSpPr>
          <p:spPr bwMode="auto">
            <a:xfrm>
              <a:off x="1452" y="262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Line 17"/>
            <p:cNvSpPr>
              <a:spLocks noChangeShapeType="1"/>
            </p:cNvSpPr>
            <p:nvPr/>
          </p:nvSpPr>
          <p:spPr bwMode="auto">
            <a:xfrm>
              <a:off x="1452" y="3559"/>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6" name="Line 18"/>
            <p:cNvSpPr>
              <a:spLocks noChangeShapeType="1"/>
            </p:cNvSpPr>
            <p:nvPr/>
          </p:nvSpPr>
          <p:spPr bwMode="auto">
            <a:xfrm>
              <a:off x="1932" y="2522"/>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Line 19"/>
            <p:cNvSpPr>
              <a:spLocks noChangeShapeType="1"/>
            </p:cNvSpPr>
            <p:nvPr/>
          </p:nvSpPr>
          <p:spPr bwMode="auto">
            <a:xfrm>
              <a:off x="2028" y="2522"/>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8" name="Line 20"/>
            <p:cNvSpPr>
              <a:spLocks noChangeShapeType="1"/>
            </p:cNvSpPr>
            <p:nvPr/>
          </p:nvSpPr>
          <p:spPr bwMode="auto">
            <a:xfrm>
              <a:off x="1452" y="2618"/>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9" name="Line 21"/>
            <p:cNvSpPr>
              <a:spLocks noChangeShapeType="1"/>
            </p:cNvSpPr>
            <p:nvPr/>
          </p:nvSpPr>
          <p:spPr bwMode="auto">
            <a:xfrm>
              <a:off x="2028" y="2618"/>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0" name="Oval 22"/>
            <p:cNvSpPr>
              <a:spLocks noChangeArrowheads="1"/>
            </p:cNvSpPr>
            <p:nvPr/>
          </p:nvSpPr>
          <p:spPr bwMode="auto">
            <a:xfrm>
              <a:off x="2556" y="2591"/>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1" name="Oval 23"/>
            <p:cNvSpPr>
              <a:spLocks noChangeArrowheads="1"/>
            </p:cNvSpPr>
            <p:nvPr/>
          </p:nvSpPr>
          <p:spPr bwMode="auto">
            <a:xfrm>
              <a:off x="2552" y="3536"/>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2" name="Line 24"/>
            <p:cNvSpPr>
              <a:spLocks noChangeShapeType="1"/>
            </p:cNvSpPr>
            <p:nvPr/>
          </p:nvSpPr>
          <p:spPr bwMode="auto">
            <a:xfrm>
              <a:off x="1452" y="322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13" name="Group 25"/>
          <p:cNvGrpSpPr>
            <a:grpSpLocks/>
          </p:cNvGrpSpPr>
          <p:nvPr/>
        </p:nvGrpSpPr>
        <p:grpSpPr bwMode="auto">
          <a:xfrm>
            <a:off x="6723064" y="1393826"/>
            <a:ext cx="2046287" cy="1438275"/>
            <a:chOff x="3307" y="2661"/>
            <a:chExt cx="1289" cy="906"/>
          </a:xfrm>
        </p:grpSpPr>
        <p:sp>
          <p:nvSpPr>
            <p:cNvPr id="63514" name="Oval 26"/>
            <p:cNvSpPr>
              <a:spLocks noChangeArrowheads="1"/>
            </p:cNvSpPr>
            <p:nvPr/>
          </p:nvSpPr>
          <p:spPr bwMode="auto">
            <a:xfrm>
              <a:off x="3307" y="2978"/>
              <a:ext cx="288" cy="2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90000"/>
                </a:lnSpc>
              </a:pPr>
              <a:r>
                <a:rPr kumimoji="1" lang="en-US" altLang="zh-CN" sz="2000">
                  <a:latin typeface="Times New Roman" pitchFamily="18" charset="0"/>
                </a:rPr>
                <a:t>|</a:t>
              </a:r>
            </a:p>
          </p:txBody>
        </p:sp>
        <p:sp>
          <p:nvSpPr>
            <p:cNvPr id="63515" name="Line 27"/>
            <p:cNvSpPr>
              <a:spLocks noChangeShapeType="1"/>
            </p:cNvSpPr>
            <p:nvPr/>
          </p:nvSpPr>
          <p:spPr bwMode="auto">
            <a:xfrm flipH="1">
              <a:off x="3444" y="2691"/>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6" name="Line 28"/>
            <p:cNvSpPr>
              <a:spLocks noChangeShapeType="1"/>
            </p:cNvSpPr>
            <p:nvPr/>
          </p:nvSpPr>
          <p:spPr bwMode="auto">
            <a:xfrm>
              <a:off x="3451" y="3545"/>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7" name="Oval 29"/>
            <p:cNvSpPr>
              <a:spLocks noChangeArrowheads="1"/>
            </p:cNvSpPr>
            <p:nvPr/>
          </p:nvSpPr>
          <p:spPr bwMode="auto">
            <a:xfrm>
              <a:off x="4546" y="2663"/>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8" name="Line 30"/>
            <p:cNvSpPr>
              <a:spLocks noChangeShapeType="1"/>
            </p:cNvSpPr>
            <p:nvPr/>
          </p:nvSpPr>
          <p:spPr bwMode="auto">
            <a:xfrm>
              <a:off x="3447" y="2684"/>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9" name="Line 31"/>
            <p:cNvSpPr>
              <a:spLocks noChangeShapeType="1"/>
            </p:cNvSpPr>
            <p:nvPr/>
          </p:nvSpPr>
          <p:spPr bwMode="auto">
            <a:xfrm>
              <a:off x="3840" y="307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0" name="Line 32"/>
            <p:cNvSpPr>
              <a:spLocks noChangeShapeType="1"/>
            </p:cNvSpPr>
            <p:nvPr/>
          </p:nvSpPr>
          <p:spPr bwMode="auto">
            <a:xfrm>
              <a:off x="3840" y="317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1" name="Line 33"/>
            <p:cNvSpPr>
              <a:spLocks noChangeShapeType="1"/>
            </p:cNvSpPr>
            <p:nvPr/>
          </p:nvSpPr>
          <p:spPr bwMode="auto">
            <a:xfrm flipV="1">
              <a:off x="3936" y="268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2" name="Line 34"/>
            <p:cNvSpPr>
              <a:spLocks noChangeShapeType="1"/>
            </p:cNvSpPr>
            <p:nvPr/>
          </p:nvSpPr>
          <p:spPr bwMode="auto">
            <a:xfrm flipV="1">
              <a:off x="3936" y="317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3" name="Line 35"/>
            <p:cNvSpPr>
              <a:spLocks noChangeShapeType="1"/>
            </p:cNvSpPr>
            <p:nvPr/>
          </p:nvSpPr>
          <p:spPr bwMode="auto">
            <a:xfrm flipH="1">
              <a:off x="3450" y="325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4" name="Oval 36"/>
            <p:cNvSpPr>
              <a:spLocks noChangeArrowheads="1"/>
            </p:cNvSpPr>
            <p:nvPr/>
          </p:nvSpPr>
          <p:spPr bwMode="auto">
            <a:xfrm>
              <a:off x="3912" y="2661"/>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25" name="Oval 37"/>
            <p:cNvSpPr>
              <a:spLocks noChangeArrowheads="1"/>
            </p:cNvSpPr>
            <p:nvPr/>
          </p:nvSpPr>
          <p:spPr bwMode="auto">
            <a:xfrm>
              <a:off x="3912" y="3519"/>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26" name="Oval 38"/>
            <p:cNvSpPr>
              <a:spLocks noChangeArrowheads="1"/>
            </p:cNvSpPr>
            <p:nvPr/>
          </p:nvSpPr>
          <p:spPr bwMode="auto">
            <a:xfrm>
              <a:off x="4548" y="3519"/>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3527" name="Line 39"/>
          <p:cNvSpPr>
            <a:spLocks noChangeShapeType="1"/>
          </p:cNvSpPr>
          <p:nvPr/>
        </p:nvSpPr>
        <p:spPr bwMode="auto">
          <a:xfrm>
            <a:off x="4705350" y="5641975"/>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8" name="Line 40"/>
          <p:cNvSpPr>
            <a:spLocks noChangeShapeType="1"/>
          </p:cNvSpPr>
          <p:nvPr/>
        </p:nvSpPr>
        <p:spPr bwMode="auto">
          <a:xfrm>
            <a:off x="4705350" y="4489450"/>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9" name="Line 41"/>
          <p:cNvSpPr>
            <a:spLocks noChangeShapeType="1"/>
          </p:cNvSpPr>
          <p:nvPr/>
        </p:nvSpPr>
        <p:spPr bwMode="auto">
          <a:xfrm rot="5400000">
            <a:off x="4706144" y="4490244"/>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0" name="Text Box 42"/>
          <p:cNvSpPr txBox="1">
            <a:spLocks noChangeArrowheads="1"/>
          </p:cNvSpPr>
          <p:nvPr/>
        </p:nvSpPr>
        <p:spPr bwMode="auto">
          <a:xfrm>
            <a:off x="4273551" y="470693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800">
                <a:latin typeface="Times New Roman" pitchFamily="18" charset="0"/>
              </a:rPr>
              <a:t>U</a:t>
            </a:r>
          </a:p>
        </p:txBody>
      </p:sp>
      <p:graphicFrame>
        <p:nvGraphicFramePr>
          <p:cNvPr id="63531" name="Object 43"/>
          <p:cNvGraphicFramePr>
            <a:graphicFrameLocks noGrp="1" noChangeAspect="1"/>
          </p:cNvGraphicFramePr>
          <p:nvPr>
            <p:ph sz="quarter" idx="4294967295"/>
          </p:nvPr>
        </p:nvGraphicFramePr>
        <p:xfrm>
          <a:off x="6792914" y="4418013"/>
          <a:ext cx="1296987" cy="1103312"/>
        </p:xfrm>
        <a:graphic>
          <a:graphicData uri="http://schemas.openxmlformats.org/presentationml/2006/ole">
            <mc:AlternateContent xmlns:mc="http://schemas.openxmlformats.org/markup-compatibility/2006">
              <mc:Choice xmlns:v="urn:schemas-microsoft-com:vml" Requires="v">
                <p:oleObj spid="_x0000_s176130" name="Equation" r:id="rId3" imgW="507960" imgH="431640" progId="Equation.DSMT4">
                  <p:embed/>
                </p:oleObj>
              </mc:Choice>
              <mc:Fallback>
                <p:oleObj name="Equation" r:id="rId3" imgW="50796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914" y="4418013"/>
                        <a:ext cx="1296987"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32" name="Object 44"/>
          <p:cNvGraphicFramePr>
            <a:graphicFrameLocks noGrp="1" noChangeAspect="1"/>
          </p:cNvGraphicFramePr>
          <p:nvPr>
            <p:ph sz="quarter" idx="4294967295"/>
          </p:nvPr>
        </p:nvGraphicFramePr>
        <p:xfrm>
          <a:off x="7751764" y="1628776"/>
          <a:ext cx="542925" cy="633413"/>
        </p:xfrm>
        <a:graphic>
          <a:graphicData uri="http://schemas.openxmlformats.org/presentationml/2006/ole">
            <mc:AlternateContent xmlns:mc="http://schemas.openxmlformats.org/markup-compatibility/2006">
              <mc:Choice xmlns:v="urn:schemas-microsoft-com:vml" Requires="v">
                <p:oleObj spid="_x0000_s176131" name="Equation" r:id="rId5" imgW="203040" imgH="228600" progId="Equation.DSMT4">
                  <p:embed/>
                </p:oleObj>
              </mc:Choice>
              <mc:Fallback>
                <p:oleObj name="Equation" r:id="rId5" imgW="2030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1764" y="1628776"/>
                        <a:ext cx="542925"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33" name="Object 45"/>
          <p:cNvGraphicFramePr>
            <a:graphicFrameLocks noChangeAspect="1"/>
          </p:cNvGraphicFramePr>
          <p:nvPr/>
        </p:nvGraphicFramePr>
        <p:xfrm>
          <a:off x="5929313" y="3338513"/>
          <a:ext cx="512762" cy="576262"/>
        </p:xfrm>
        <a:graphic>
          <a:graphicData uri="http://schemas.openxmlformats.org/presentationml/2006/ole">
            <mc:AlternateContent xmlns:mc="http://schemas.openxmlformats.org/markup-compatibility/2006">
              <mc:Choice xmlns:v="urn:schemas-microsoft-com:vml" Requires="v">
                <p:oleObj spid="_x0000_s176132" name="Equation" r:id="rId7" imgW="203040" imgH="228600" progId="Equation.DSMT4">
                  <p:embed/>
                </p:oleObj>
              </mc:Choice>
              <mc:Fallback>
                <p:oleObj name="Equation" r:id="rId7" imgW="2030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9313" y="3338513"/>
                        <a:ext cx="5127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534" name="Text Box 46"/>
          <p:cNvSpPr txBox="1">
            <a:spLocks noChangeArrowheads="1"/>
          </p:cNvSpPr>
          <p:nvPr/>
        </p:nvSpPr>
        <p:spPr bwMode="auto">
          <a:xfrm>
            <a:off x="7658101" y="2955926"/>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电荷源</a:t>
            </a:r>
          </a:p>
        </p:txBody>
      </p:sp>
      <p:sp>
        <p:nvSpPr>
          <p:cNvPr id="63535" name="Text Box 47"/>
          <p:cNvSpPr txBox="1">
            <a:spLocks noChangeArrowheads="1"/>
          </p:cNvSpPr>
          <p:nvPr/>
        </p:nvSpPr>
        <p:spPr bwMode="auto">
          <a:xfrm>
            <a:off x="2905126" y="4633913"/>
            <a:ext cx="12557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电压源</a:t>
            </a:r>
          </a:p>
        </p:txBody>
      </p:sp>
    </p:spTree>
    <p:extLst>
      <p:ext uri="{BB962C8B-B14F-4D97-AF65-F5344CB8AC3E}">
        <p14:creationId xmlns:p14="http://schemas.microsoft.com/office/powerpoint/2010/main" val="198438814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2208214" y="260350"/>
            <a:ext cx="66135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与放大器：测量仪联接</a:t>
            </a:r>
          </a:p>
          <a:p>
            <a:r>
              <a:rPr kumimoji="1" lang="zh-CN" altLang="en-US" sz="2800">
                <a:latin typeface="Times New Roman" pitchFamily="18" charset="0"/>
              </a:rPr>
              <a:t>输入阻抗、输入电容、电缆（导线电容）</a:t>
            </a:r>
          </a:p>
        </p:txBody>
      </p:sp>
      <p:grpSp>
        <p:nvGrpSpPr>
          <p:cNvPr id="2" name="Group 3"/>
          <p:cNvGrpSpPr>
            <a:grpSpLocks/>
          </p:cNvGrpSpPr>
          <p:nvPr/>
        </p:nvGrpSpPr>
        <p:grpSpPr bwMode="auto">
          <a:xfrm>
            <a:off x="3000375" y="1268414"/>
            <a:ext cx="4572000" cy="3208337"/>
            <a:chOff x="1056" y="2496"/>
            <a:chExt cx="2880" cy="2021"/>
          </a:xfrm>
        </p:grpSpPr>
        <p:sp>
          <p:nvSpPr>
            <p:cNvPr id="64516" name="Text Box 4"/>
            <p:cNvSpPr txBox="1">
              <a:spLocks noChangeArrowheads="1"/>
            </p:cNvSpPr>
            <p:nvPr/>
          </p:nvSpPr>
          <p:spPr bwMode="auto">
            <a:xfrm>
              <a:off x="1970" y="4190"/>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kumimoji="1" lang="zh-CN" altLang="zh-CN" sz="2800">
                <a:latin typeface="Times New Roman" pitchFamily="18" charset="0"/>
              </a:endParaRPr>
            </a:p>
          </p:txBody>
        </p:sp>
        <p:sp>
          <p:nvSpPr>
            <p:cNvPr id="64517" name="Oval 5"/>
            <p:cNvSpPr>
              <a:spLocks noChangeArrowheads="1"/>
            </p:cNvSpPr>
            <p:nvPr/>
          </p:nvSpPr>
          <p:spPr bwMode="auto">
            <a:xfrm>
              <a:off x="1249" y="3053"/>
              <a:ext cx="288" cy="2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90000"/>
                </a:lnSpc>
              </a:pPr>
              <a:r>
                <a:rPr kumimoji="1" lang="en-US" altLang="zh-CN" sz="2000">
                  <a:solidFill>
                    <a:schemeClr val="bg1"/>
                  </a:solidFill>
                  <a:latin typeface="Times New Roman" pitchFamily="18" charset="0"/>
                </a:rPr>
                <a:t>|</a:t>
              </a:r>
            </a:p>
          </p:txBody>
        </p:sp>
        <p:sp>
          <p:nvSpPr>
            <p:cNvPr id="64518" name="Line 6"/>
            <p:cNvSpPr>
              <a:spLocks noChangeShapeType="1"/>
            </p:cNvSpPr>
            <p:nvPr/>
          </p:nvSpPr>
          <p:spPr bwMode="auto">
            <a:xfrm flipH="1">
              <a:off x="1395" y="2757"/>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9" name="Oval 7"/>
            <p:cNvSpPr>
              <a:spLocks noChangeArrowheads="1"/>
            </p:cNvSpPr>
            <p:nvPr/>
          </p:nvSpPr>
          <p:spPr bwMode="auto">
            <a:xfrm>
              <a:off x="3883" y="2738"/>
              <a:ext cx="48" cy="48"/>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20" name="Text Box 8"/>
            <p:cNvSpPr txBox="1">
              <a:spLocks noChangeArrowheads="1"/>
            </p:cNvSpPr>
            <p:nvPr/>
          </p:nvSpPr>
          <p:spPr bwMode="auto">
            <a:xfrm>
              <a:off x="1170" y="284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i="1">
                  <a:latin typeface="Times New Roman" pitchFamily="18" charset="0"/>
                </a:rPr>
                <a:t>q</a:t>
              </a:r>
            </a:p>
          </p:txBody>
        </p:sp>
        <p:sp>
          <p:nvSpPr>
            <p:cNvPr id="64521" name="Text Box 9"/>
            <p:cNvSpPr txBox="1">
              <a:spLocks noChangeArrowheads="1"/>
            </p:cNvSpPr>
            <p:nvPr/>
          </p:nvSpPr>
          <p:spPr bwMode="auto">
            <a:xfrm>
              <a:off x="1642" y="2909"/>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Cd</a:t>
              </a:r>
            </a:p>
          </p:txBody>
        </p:sp>
        <p:sp>
          <p:nvSpPr>
            <p:cNvPr id="64522" name="Line 10"/>
            <p:cNvSpPr>
              <a:spLocks noChangeShapeType="1"/>
            </p:cNvSpPr>
            <p:nvPr/>
          </p:nvSpPr>
          <p:spPr bwMode="auto">
            <a:xfrm flipV="1">
              <a:off x="1398" y="2754"/>
              <a:ext cx="24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3" name="Line 11"/>
            <p:cNvSpPr>
              <a:spLocks noChangeShapeType="1"/>
            </p:cNvSpPr>
            <p:nvPr/>
          </p:nvSpPr>
          <p:spPr bwMode="auto">
            <a:xfrm>
              <a:off x="1782" y="3149"/>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4" name="Line 12"/>
            <p:cNvSpPr>
              <a:spLocks noChangeShapeType="1"/>
            </p:cNvSpPr>
            <p:nvPr/>
          </p:nvSpPr>
          <p:spPr bwMode="auto">
            <a:xfrm>
              <a:off x="1782" y="3245"/>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5" name="Line 13"/>
            <p:cNvSpPr>
              <a:spLocks noChangeShapeType="1"/>
            </p:cNvSpPr>
            <p:nvPr/>
          </p:nvSpPr>
          <p:spPr bwMode="auto">
            <a:xfrm flipV="1">
              <a:off x="1878" y="2759"/>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6" name="Line 14"/>
            <p:cNvSpPr>
              <a:spLocks noChangeShapeType="1"/>
            </p:cNvSpPr>
            <p:nvPr/>
          </p:nvSpPr>
          <p:spPr bwMode="auto">
            <a:xfrm flipV="1">
              <a:off x="1878" y="324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7" name="Line 15"/>
            <p:cNvSpPr>
              <a:spLocks noChangeShapeType="1"/>
            </p:cNvSpPr>
            <p:nvPr/>
          </p:nvSpPr>
          <p:spPr bwMode="auto">
            <a:xfrm flipH="1">
              <a:off x="1392" y="3330"/>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8" name="Oval 16"/>
            <p:cNvSpPr>
              <a:spLocks noChangeArrowheads="1"/>
            </p:cNvSpPr>
            <p:nvPr/>
          </p:nvSpPr>
          <p:spPr bwMode="auto">
            <a:xfrm>
              <a:off x="1854"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29" name="Oval 17"/>
            <p:cNvSpPr>
              <a:spLocks noChangeArrowheads="1"/>
            </p:cNvSpPr>
            <p:nvPr/>
          </p:nvSpPr>
          <p:spPr bwMode="auto">
            <a:xfrm>
              <a:off x="1854" y="3594"/>
              <a:ext cx="48" cy="48"/>
            </a:xfrm>
            <a:prstGeom prst="ellipse">
              <a:avLst/>
            </a:prstGeom>
            <a:solidFill>
              <a:schemeClr val="bg1"/>
            </a:solidFill>
            <a:ln w="9525">
              <a:solidFill>
                <a:schemeClr val="bg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0" name="Oval 18"/>
            <p:cNvSpPr>
              <a:spLocks noChangeArrowheads="1"/>
            </p:cNvSpPr>
            <p:nvPr/>
          </p:nvSpPr>
          <p:spPr bwMode="auto">
            <a:xfrm>
              <a:off x="3888" y="3594"/>
              <a:ext cx="48" cy="48"/>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1" name="Rectangle 19"/>
            <p:cNvSpPr>
              <a:spLocks noChangeArrowheads="1"/>
            </p:cNvSpPr>
            <p:nvPr/>
          </p:nvSpPr>
          <p:spPr bwMode="auto">
            <a:xfrm>
              <a:off x="2268" y="3042"/>
              <a:ext cx="96"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2" name="Rectangle 20"/>
            <p:cNvSpPr>
              <a:spLocks noChangeArrowheads="1"/>
            </p:cNvSpPr>
            <p:nvPr/>
          </p:nvSpPr>
          <p:spPr bwMode="auto">
            <a:xfrm>
              <a:off x="3090" y="3042"/>
              <a:ext cx="96"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3" name="Line 21"/>
            <p:cNvSpPr>
              <a:spLocks noChangeShapeType="1"/>
            </p:cNvSpPr>
            <p:nvPr/>
          </p:nvSpPr>
          <p:spPr bwMode="auto">
            <a:xfrm>
              <a:off x="2640" y="3141"/>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4" name="Line 22"/>
            <p:cNvSpPr>
              <a:spLocks noChangeShapeType="1"/>
            </p:cNvSpPr>
            <p:nvPr/>
          </p:nvSpPr>
          <p:spPr bwMode="auto">
            <a:xfrm>
              <a:off x="2640" y="3237"/>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5" name="Line 23"/>
            <p:cNvSpPr>
              <a:spLocks noChangeShapeType="1"/>
            </p:cNvSpPr>
            <p:nvPr/>
          </p:nvSpPr>
          <p:spPr bwMode="auto">
            <a:xfrm>
              <a:off x="3426" y="3147"/>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6" name="Line 24"/>
            <p:cNvSpPr>
              <a:spLocks noChangeShapeType="1"/>
            </p:cNvSpPr>
            <p:nvPr/>
          </p:nvSpPr>
          <p:spPr bwMode="auto">
            <a:xfrm>
              <a:off x="3426" y="3243"/>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7" name="Line 25"/>
            <p:cNvSpPr>
              <a:spLocks noChangeShapeType="1"/>
            </p:cNvSpPr>
            <p:nvPr/>
          </p:nvSpPr>
          <p:spPr bwMode="auto">
            <a:xfrm flipV="1">
              <a:off x="1392" y="3615"/>
              <a:ext cx="24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8" name="Line 26"/>
            <p:cNvSpPr>
              <a:spLocks noChangeShapeType="1"/>
            </p:cNvSpPr>
            <p:nvPr/>
          </p:nvSpPr>
          <p:spPr bwMode="auto">
            <a:xfrm>
              <a:off x="2316" y="274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9" name="Line 27"/>
            <p:cNvSpPr>
              <a:spLocks noChangeShapeType="1"/>
            </p:cNvSpPr>
            <p:nvPr/>
          </p:nvSpPr>
          <p:spPr bwMode="auto">
            <a:xfrm>
              <a:off x="3138" y="274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0" name="Line 28"/>
            <p:cNvSpPr>
              <a:spLocks noChangeShapeType="1"/>
            </p:cNvSpPr>
            <p:nvPr/>
          </p:nvSpPr>
          <p:spPr bwMode="auto">
            <a:xfrm>
              <a:off x="2316" y="333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1" name="Line 29"/>
            <p:cNvSpPr>
              <a:spLocks noChangeShapeType="1"/>
            </p:cNvSpPr>
            <p:nvPr/>
          </p:nvSpPr>
          <p:spPr bwMode="auto">
            <a:xfrm>
              <a:off x="3138" y="334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2" name="Oval 30"/>
            <p:cNvSpPr>
              <a:spLocks noChangeArrowheads="1"/>
            </p:cNvSpPr>
            <p:nvPr/>
          </p:nvSpPr>
          <p:spPr bwMode="auto">
            <a:xfrm>
              <a:off x="2295"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3" name="Oval 31"/>
            <p:cNvSpPr>
              <a:spLocks noChangeArrowheads="1"/>
            </p:cNvSpPr>
            <p:nvPr/>
          </p:nvSpPr>
          <p:spPr bwMode="auto">
            <a:xfrm>
              <a:off x="3120" y="3600"/>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4" name="Oval 32"/>
            <p:cNvSpPr>
              <a:spLocks noChangeArrowheads="1"/>
            </p:cNvSpPr>
            <p:nvPr/>
          </p:nvSpPr>
          <p:spPr bwMode="auto">
            <a:xfrm>
              <a:off x="3120"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5" name="Oval 33"/>
            <p:cNvSpPr>
              <a:spLocks noChangeArrowheads="1"/>
            </p:cNvSpPr>
            <p:nvPr/>
          </p:nvSpPr>
          <p:spPr bwMode="auto">
            <a:xfrm>
              <a:off x="2295" y="3597"/>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6" name="Oval 34"/>
            <p:cNvSpPr>
              <a:spLocks noChangeArrowheads="1"/>
            </p:cNvSpPr>
            <p:nvPr/>
          </p:nvSpPr>
          <p:spPr bwMode="auto">
            <a:xfrm>
              <a:off x="2706" y="2736"/>
              <a:ext cx="48" cy="48"/>
            </a:xfrm>
            <a:prstGeom prst="ellipse">
              <a:avLst/>
            </a:prstGeom>
            <a:solidFill>
              <a:schemeClr val="bg1"/>
            </a:solidFill>
            <a:ln w="9525">
              <a:solidFill>
                <a:schemeClr val="bg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7" name="Oval 35"/>
            <p:cNvSpPr>
              <a:spLocks noChangeArrowheads="1"/>
            </p:cNvSpPr>
            <p:nvPr/>
          </p:nvSpPr>
          <p:spPr bwMode="auto">
            <a:xfrm>
              <a:off x="3495" y="2739"/>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8" name="Oval 36"/>
            <p:cNvSpPr>
              <a:spLocks noChangeArrowheads="1"/>
            </p:cNvSpPr>
            <p:nvPr/>
          </p:nvSpPr>
          <p:spPr bwMode="auto">
            <a:xfrm>
              <a:off x="2706" y="3600"/>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9" name="Line 37"/>
            <p:cNvSpPr>
              <a:spLocks noChangeShapeType="1"/>
            </p:cNvSpPr>
            <p:nvPr/>
          </p:nvSpPr>
          <p:spPr bwMode="auto">
            <a:xfrm>
              <a:off x="2727" y="274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0" name="Line 38"/>
            <p:cNvSpPr>
              <a:spLocks noChangeShapeType="1"/>
            </p:cNvSpPr>
            <p:nvPr/>
          </p:nvSpPr>
          <p:spPr bwMode="auto">
            <a:xfrm>
              <a:off x="3513" y="275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1" name="Line 39"/>
            <p:cNvSpPr>
              <a:spLocks noChangeShapeType="1"/>
            </p:cNvSpPr>
            <p:nvPr/>
          </p:nvSpPr>
          <p:spPr bwMode="auto">
            <a:xfrm>
              <a:off x="2727" y="323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2" name="Line 40"/>
            <p:cNvSpPr>
              <a:spLocks noChangeShapeType="1"/>
            </p:cNvSpPr>
            <p:nvPr/>
          </p:nvSpPr>
          <p:spPr bwMode="auto">
            <a:xfrm>
              <a:off x="3522" y="324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3" name="Oval 41"/>
            <p:cNvSpPr>
              <a:spLocks noChangeArrowheads="1"/>
            </p:cNvSpPr>
            <p:nvPr/>
          </p:nvSpPr>
          <p:spPr bwMode="auto">
            <a:xfrm>
              <a:off x="3504" y="3591"/>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54" name="Text Box 42"/>
            <p:cNvSpPr txBox="1">
              <a:spLocks noChangeArrowheads="1"/>
            </p:cNvSpPr>
            <p:nvPr/>
          </p:nvSpPr>
          <p:spPr bwMode="auto">
            <a:xfrm>
              <a:off x="2493" y="2908"/>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a:t>
              </a:r>
              <a:r>
                <a:rPr kumimoji="1" lang="en-US" altLang="zh-CN" sz="1600" baseline="-25000">
                  <a:latin typeface="Times New Roman" pitchFamily="18" charset="0"/>
                </a:rPr>
                <a:t>c</a:t>
              </a:r>
              <a:endParaRPr kumimoji="1" lang="en-US" altLang="zh-CN" sz="1600">
                <a:latin typeface="Times New Roman" pitchFamily="18" charset="0"/>
              </a:endParaRPr>
            </a:p>
          </p:txBody>
        </p:sp>
        <p:sp>
          <p:nvSpPr>
            <p:cNvPr id="64555" name="Text Box 43"/>
            <p:cNvSpPr txBox="1">
              <a:spLocks noChangeArrowheads="1"/>
            </p:cNvSpPr>
            <p:nvPr/>
          </p:nvSpPr>
          <p:spPr bwMode="auto">
            <a:xfrm>
              <a:off x="3282" y="2928"/>
              <a:ext cx="2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a:t>
              </a:r>
              <a:r>
                <a:rPr kumimoji="1" lang="en-US" altLang="zh-CN" sz="1600" baseline="-25000">
                  <a:latin typeface="Times New Roman" pitchFamily="18" charset="0"/>
                </a:rPr>
                <a:t>i</a:t>
              </a:r>
              <a:endParaRPr kumimoji="1" lang="en-US" altLang="zh-CN" sz="1600">
                <a:latin typeface="Times New Roman" pitchFamily="18" charset="0"/>
              </a:endParaRPr>
            </a:p>
          </p:txBody>
        </p:sp>
        <p:sp>
          <p:nvSpPr>
            <p:cNvPr id="64556" name="Text Box 44"/>
            <p:cNvSpPr txBox="1">
              <a:spLocks noChangeArrowheads="1"/>
            </p:cNvSpPr>
            <p:nvPr/>
          </p:nvSpPr>
          <p:spPr bwMode="auto">
            <a:xfrm>
              <a:off x="2034" y="290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Rd</a:t>
              </a:r>
            </a:p>
          </p:txBody>
        </p:sp>
        <p:sp>
          <p:nvSpPr>
            <p:cNvPr id="64557" name="Text Box 45"/>
            <p:cNvSpPr txBox="1">
              <a:spLocks noChangeArrowheads="1"/>
            </p:cNvSpPr>
            <p:nvPr/>
          </p:nvSpPr>
          <p:spPr bwMode="auto">
            <a:xfrm>
              <a:off x="2886" y="292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R</a:t>
              </a:r>
              <a:r>
                <a:rPr kumimoji="1" lang="en-US" altLang="zh-CN" sz="1600" baseline="-25000">
                  <a:latin typeface="Times New Roman" pitchFamily="18" charset="0"/>
                </a:rPr>
                <a:t>i</a:t>
              </a:r>
              <a:endParaRPr kumimoji="1" lang="en-US" altLang="zh-CN" sz="1600">
                <a:latin typeface="Times New Roman" pitchFamily="18" charset="0"/>
              </a:endParaRPr>
            </a:p>
          </p:txBody>
        </p:sp>
        <p:sp>
          <p:nvSpPr>
            <p:cNvPr id="64558" name="Rectangle 46"/>
            <p:cNvSpPr>
              <a:spLocks noChangeArrowheads="1"/>
            </p:cNvSpPr>
            <p:nvPr/>
          </p:nvSpPr>
          <p:spPr bwMode="auto">
            <a:xfrm>
              <a:off x="1056" y="2496"/>
              <a:ext cx="148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4559" name="Line 47"/>
          <p:cNvSpPr>
            <a:spLocks noChangeShapeType="1"/>
          </p:cNvSpPr>
          <p:nvPr/>
        </p:nvSpPr>
        <p:spPr bwMode="auto">
          <a:xfrm>
            <a:off x="5303838" y="1341439"/>
            <a:ext cx="0" cy="21605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0" name="Line 48"/>
          <p:cNvSpPr>
            <a:spLocks noChangeShapeType="1"/>
          </p:cNvSpPr>
          <p:nvPr/>
        </p:nvSpPr>
        <p:spPr bwMode="auto">
          <a:xfrm flipH="1">
            <a:off x="4151314" y="2565401"/>
            <a:ext cx="720725" cy="1008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1" name="Rectangle 49"/>
          <p:cNvSpPr>
            <a:spLocks noChangeArrowheads="1"/>
          </p:cNvSpPr>
          <p:nvPr/>
        </p:nvSpPr>
        <p:spPr bwMode="auto">
          <a:xfrm>
            <a:off x="3287713" y="357346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dirty="0">
                <a:latin typeface="Tahoma" pitchFamily="34" charset="0"/>
                <a:ea typeface="华文中宋" pitchFamily="2" charset="-122"/>
              </a:rPr>
              <a:t>绝缘电阻</a:t>
            </a:r>
          </a:p>
        </p:txBody>
      </p:sp>
      <p:sp>
        <p:nvSpPr>
          <p:cNvPr id="64562" name="Line 50"/>
          <p:cNvSpPr>
            <a:spLocks noChangeShapeType="1"/>
          </p:cNvSpPr>
          <p:nvPr/>
        </p:nvSpPr>
        <p:spPr bwMode="auto">
          <a:xfrm>
            <a:off x="5951538" y="2492375"/>
            <a:ext cx="792162" cy="935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3" name="Rectangle 51"/>
          <p:cNvSpPr>
            <a:spLocks noChangeArrowheads="1"/>
          </p:cNvSpPr>
          <p:nvPr/>
        </p:nvSpPr>
        <p:spPr bwMode="auto">
          <a:xfrm>
            <a:off x="6672263" y="3500439"/>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latin typeface="Tahoma" pitchFamily="34" charset="0"/>
                <a:ea typeface="华文中宋" pitchFamily="2" charset="-122"/>
              </a:rPr>
              <a:t>电缆电容</a:t>
            </a:r>
          </a:p>
        </p:txBody>
      </p:sp>
      <p:sp>
        <p:nvSpPr>
          <p:cNvPr id="64564" name="Text Box 52"/>
          <p:cNvSpPr txBox="1">
            <a:spLocks noChangeArrowheads="1"/>
          </p:cNvSpPr>
          <p:nvPr/>
        </p:nvSpPr>
        <p:spPr bwMode="auto">
          <a:xfrm>
            <a:off x="4800600" y="350043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a:t>电荷等效</a:t>
            </a:r>
          </a:p>
        </p:txBody>
      </p:sp>
      <p:pic>
        <p:nvPicPr>
          <p:cNvPr id="645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4005263"/>
            <a:ext cx="4968875"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6" name="Text Box 2"/>
          <p:cNvSpPr txBox="1">
            <a:spLocks noChangeArrowheads="1"/>
          </p:cNvSpPr>
          <p:nvPr/>
        </p:nvSpPr>
        <p:spPr bwMode="auto">
          <a:xfrm>
            <a:off x="4872038" y="616585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imes New Roman" pitchFamily="18" charset="0"/>
                <a:ea typeface="华文中宋" pitchFamily="2" charset="-122"/>
              </a:rPr>
              <a:t>电压等效</a:t>
            </a:r>
          </a:p>
        </p:txBody>
      </p:sp>
    </p:spTree>
    <p:extLst>
      <p:ext uri="{BB962C8B-B14F-4D97-AF65-F5344CB8AC3E}">
        <p14:creationId xmlns:p14="http://schemas.microsoft.com/office/powerpoint/2010/main" val="3806306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2063750" y="188913"/>
            <a:ext cx="2160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a:latin typeface="华文中宋" pitchFamily="2" charset="-122"/>
                <a:ea typeface="华文中宋" pitchFamily="2" charset="-122"/>
              </a:rPr>
              <a:t>测量电路</a:t>
            </a:r>
            <a:r>
              <a:rPr lang="en-US" altLang="zh-CN">
                <a:latin typeface="华文中宋" pitchFamily="2" charset="-122"/>
                <a:ea typeface="华文中宋" pitchFamily="2" charset="-122"/>
              </a:rPr>
              <a:t>:</a:t>
            </a:r>
          </a:p>
        </p:txBody>
      </p:sp>
      <p:sp>
        <p:nvSpPr>
          <p:cNvPr id="66563" name="Text Box 4"/>
          <p:cNvSpPr txBox="1">
            <a:spLocks noChangeArrowheads="1"/>
          </p:cNvSpPr>
          <p:nvPr/>
        </p:nvSpPr>
        <p:spPr bwMode="auto">
          <a:xfrm>
            <a:off x="1992313" y="2205038"/>
            <a:ext cx="1441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a:solidFill>
                  <a:schemeClr val="accent2"/>
                </a:solidFill>
                <a:latin typeface="Verdana" pitchFamily="34" charset="0"/>
                <a:ea typeface="华文中宋" pitchFamily="2" charset="-122"/>
              </a:rPr>
              <a:t>高增益深度负反馈放大器</a:t>
            </a:r>
          </a:p>
        </p:txBody>
      </p:sp>
      <p:pic>
        <p:nvPicPr>
          <p:cNvPr id="665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76" y="620713"/>
            <a:ext cx="4968875"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
          <p:cNvSpPr txBox="1">
            <a:spLocks noChangeArrowheads="1"/>
          </p:cNvSpPr>
          <p:nvPr/>
        </p:nvSpPr>
        <p:spPr bwMode="auto">
          <a:xfrm>
            <a:off x="2135189" y="765176"/>
            <a:ext cx="39773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电荷放大：要求</a:t>
            </a:r>
            <a:r>
              <a:rPr lang="en-US" altLang="zh-CN">
                <a:latin typeface="华文中宋" pitchFamily="2" charset="-122"/>
              </a:rPr>
              <a:t>:</a:t>
            </a:r>
            <a:r>
              <a:rPr lang="zh-CN" altLang="en-US">
                <a:latin typeface="华文中宋" pitchFamily="2" charset="-122"/>
              </a:rPr>
              <a:t>使电荷不分流</a:t>
            </a:r>
            <a:r>
              <a:rPr lang="en-US" altLang="zh-CN">
                <a:latin typeface="华文中宋" pitchFamily="2" charset="-122"/>
              </a:rPr>
              <a:t>.</a:t>
            </a:r>
          </a:p>
          <a:p>
            <a:r>
              <a:rPr lang="en-US" altLang="zh-CN">
                <a:latin typeface="华文中宋" pitchFamily="2" charset="-122"/>
              </a:rPr>
              <a:t>               </a:t>
            </a:r>
            <a:r>
              <a:rPr lang="zh-CN" altLang="en-US">
                <a:latin typeface="华文中宋" pitchFamily="2" charset="-122"/>
              </a:rPr>
              <a:t>因此</a:t>
            </a:r>
            <a:r>
              <a:rPr lang="en-US" altLang="zh-CN">
                <a:latin typeface="华文中宋" pitchFamily="2" charset="-122"/>
              </a:rPr>
              <a:t>,</a:t>
            </a:r>
            <a:r>
              <a:rPr lang="zh-CN" altLang="en-US">
                <a:latin typeface="华文中宋" pitchFamily="2" charset="-122"/>
              </a:rPr>
              <a:t>放大器输入阻抗很高</a:t>
            </a:r>
            <a:r>
              <a:rPr lang="en-US" altLang="zh-CN">
                <a:latin typeface="华文中宋" pitchFamily="2" charset="-122"/>
              </a:rPr>
              <a:t>.</a:t>
            </a:r>
          </a:p>
        </p:txBody>
      </p:sp>
      <p:sp>
        <p:nvSpPr>
          <p:cNvPr id="23554" name="Rectangle 2"/>
          <p:cNvSpPr>
            <a:spLocks noChangeArrowheads="1"/>
          </p:cNvSpPr>
          <p:nvPr/>
        </p:nvSpPr>
        <p:spPr bwMode="auto">
          <a:xfrm>
            <a:off x="2208213" y="3716338"/>
            <a:ext cx="1569660" cy="369332"/>
          </a:xfrm>
          <a:prstGeom prst="rect">
            <a:avLst/>
          </a:prstGeom>
          <a:noFill/>
          <a:ln w="9525">
            <a:noFill/>
            <a:miter lim="800000"/>
            <a:headEnd/>
            <a:tailEnd/>
          </a:ln>
          <a:effec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effectLst>
                  <a:outerShdw blurRad="38100" dist="38100" dir="2700000" algn="tl">
                    <a:srgbClr val="C0C0C0"/>
                  </a:outerShdw>
                </a:effectLst>
                <a:latin typeface="Tahoma" pitchFamily="34" charset="0"/>
                <a:ea typeface="华文中宋" pitchFamily="2" charset="-122"/>
              </a:rPr>
              <a:t>电压放大器：</a:t>
            </a:r>
          </a:p>
        </p:txBody>
      </p:sp>
      <p:graphicFrame>
        <p:nvGraphicFramePr>
          <p:cNvPr id="23555" name="Object 3"/>
          <p:cNvGraphicFramePr>
            <a:graphicFrameLocks noChangeAspect="1"/>
          </p:cNvGraphicFramePr>
          <p:nvPr/>
        </p:nvGraphicFramePr>
        <p:xfrm>
          <a:off x="2495550" y="4221163"/>
          <a:ext cx="7213600" cy="2430462"/>
        </p:xfrm>
        <a:graphic>
          <a:graphicData uri="http://schemas.openxmlformats.org/presentationml/2006/ole">
            <mc:AlternateContent xmlns:mc="http://schemas.openxmlformats.org/markup-compatibility/2006">
              <mc:Choice xmlns:v="urn:schemas-microsoft-com:vml" Requires="v">
                <p:oleObj spid="_x0000_s177154" name="Photo Editor 照片" r:id="rId4" imgW="3742857" imgH="1685714" progId="MSPhotoEd.3">
                  <p:embed/>
                </p:oleObj>
              </mc:Choice>
              <mc:Fallback>
                <p:oleObj name="Photo Editor 照片" r:id="rId4" imgW="3742857" imgH="1685714"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b="20187"/>
                      <a:stretch>
                        <a:fillRect/>
                      </a:stretch>
                    </p:blipFill>
                    <p:spPr bwMode="auto">
                      <a:xfrm>
                        <a:off x="2495550" y="4221163"/>
                        <a:ext cx="7213600" cy="243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10957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diamond(in)">
                                      <p:cBhvr>
                                        <p:cTn id="7" dur="2000"/>
                                        <p:tgtEl>
                                          <p:spTgt spid="23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path" presetSubtype="0" accel="50000" decel="50000" fill="hold" nodeType="clickEffect">
                                  <p:stCondLst>
                                    <p:cond delay="0"/>
                                  </p:stCondLst>
                                  <p:childTnLst>
                                    <p:animMotion origin="layout" path="M 0.0 0.0  L -0.25 0.0  E" pathEditMode="relative" ptsTypes="">
                                      <p:cBhvr>
                                        <p:cTn id="11" dur="2000" fill="hold"/>
                                        <p:tgtEl>
                                          <p:spTgt spid="23555"/>
                                        </p:tgtEl>
                                        <p:attrNameLst>
                                          <p:attrName>ppt_x</p:attrName>
                                          <p:attrName>ppt_y</p:attrName>
                                        </p:attrNameLst>
                                      </p:cBhvr>
                                    </p:animMotion>
                                  </p:childTnLst>
                                </p:cTn>
                              </p:par>
                            </p:childTnLst>
                          </p:cTn>
                        </p:par>
                        <p:par>
                          <p:cTn id="12" fill="hold" nodeType="afterGroup">
                            <p:stCondLst>
                              <p:cond delay="2000"/>
                            </p:stCondLst>
                            <p:childTnLst>
                              <p:par>
                                <p:cTn id="13" presetID="6" presetClass="emph" presetSubtype="0" fill="hold" nodeType="afterEffect">
                                  <p:stCondLst>
                                    <p:cond delay="0"/>
                                  </p:stCondLst>
                                  <p:childTnLst>
                                    <p:animScale>
                                      <p:cBhvr>
                                        <p:cTn id="14" dur="2000" fill="hold"/>
                                        <p:tgtEl>
                                          <p:spTgt spid="23555"/>
                                        </p:tgtEl>
                                      </p:cBhvr>
                                      <p:by x="150000" y="150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xit" presetSubtype="4" fill="hold" nodeType="clickEffect">
                                  <p:stCondLst>
                                    <p:cond delay="0"/>
                                  </p:stCondLst>
                                  <p:childTnLst>
                                    <p:animEffect transition="out" filter="wheel(4)">
                                      <p:cBhvr>
                                        <p:cTn id="18" dur="2000"/>
                                        <p:tgtEl>
                                          <p:spTgt spid="23555"/>
                                        </p:tgtEl>
                                      </p:cBhvr>
                                    </p:animEffect>
                                    <p:set>
                                      <p:cBhvr>
                                        <p:cTn id="19" dur="1" fill="hold">
                                          <p:stCondLst>
                                            <p:cond delay="1999"/>
                                          </p:stCondLst>
                                        </p:cTn>
                                        <p:tgtEl>
                                          <p:spTgt spid="235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606550" y="4098926"/>
            <a:ext cx="98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endParaRPr lang="zh-CN" altLang="zh-CN" sz="2000">
              <a:latin typeface="Verdana" pitchFamily="34" charset="0"/>
            </a:endParaRPr>
          </a:p>
        </p:txBody>
      </p:sp>
      <p:graphicFrame>
        <p:nvGraphicFramePr>
          <p:cNvPr id="70659" name="Object 3"/>
          <p:cNvGraphicFramePr>
            <a:graphicFrameLocks noGrp="1" noChangeAspect="1"/>
          </p:cNvGraphicFramePr>
          <p:nvPr>
            <p:ph sz="quarter" idx="4294967295"/>
          </p:nvPr>
        </p:nvGraphicFramePr>
        <p:xfrm>
          <a:off x="1752600" y="990601"/>
          <a:ext cx="4191000" cy="1463675"/>
        </p:xfrm>
        <a:graphic>
          <a:graphicData uri="http://schemas.openxmlformats.org/presentationml/2006/ole">
            <mc:AlternateContent xmlns:mc="http://schemas.openxmlformats.org/markup-compatibility/2006">
              <mc:Choice xmlns:v="urn:schemas-microsoft-com:vml" Requires="v">
                <p:oleObj spid="_x0000_s178178" name="Visio" r:id="rId3" imgW="3072689" imgH="1073201" progId="Visio.Drawing.11">
                  <p:embed/>
                </p:oleObj>
              </mc:Choice>
              <mc:Fallback>
                <p:oleObj name="Visio" r:id="rId3" imgW="3072689" imgH="107320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990601"/>
                        <a:ext cx="41910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0" name="Rectangle 4"/>
          <p:cNvSpPr>
            <a:spLocks noChangeArrowheads="1"/>
          </p:cNvSpPr>
          <p:nvPr/>
        </p:nvSpPr>
        <p:spPr bwMode="auto">
          <a:xfrm>
            <a:off x="2024063" y="357189"/>
            <a:ext cx="2709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800">
                <a:solidFill>
                  <a:srgbClr val="FF0000"/>
                </a:solidFill>
              </a:rPr>
              <a:t>电压放大器测量</a:t>
            </a:r>
          </a:p>
        </p:txBody>
      </p:sp>
      <p:graphicFrame>
        <p:nvGraphicFramePr>
          <p:cNvPr id="70661" name="Object 5"/>
          <p:cNvGraphicFramePr>
            <a:graphicFrameLocks noGrp="1" noChangeAspect="1"/>
          </p:cNvGraphicFramePr>
          <p:nvPr>
            <p:ph sz="quarter" idx="4294967295"/>
          </p:nvPr>
        </p:nvGraphicFramePr>
        <p:xfrm>
          <a:off x="6629400" y="1071564"/>
          <a:ext cx="3429000" cy="1443037"/>
        </p:xfrm>
        <a:graphic>
          <a:graphicData uri="http://schemas.openxmlformats.org/presentationml/2006/ole">
            <mc:AlternateContent xmlns:mc="http://schemas.openxmlformats.org/markup-compatibility/2006">
              <mc:Choice xmlns:v="urn:schemas-microsoft-com:vml" Requires="v">
                <p:oleObj spid="_x0000_s178179" name="Visio" r:id="rId5" imgW="2550566" imgH="1073201" progId="Visio.Drawing.11">
                  <p:embed/>
                </p:oleObj>
              </mc:Choice>
              <mc:Fallback>
                <p:oleObj name="Visio" r:id="rId5" imgW="2550566" imgH="1073201"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1071564"/>
                        <a:ext cx="3429000"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2" name="Object 6"/>
          <p:cNvGraphicFramePr>
            <a:graphicFrameLocks noChangeAspect="1"/>
          </p:cNvGraphicFramePr>
          <p:nvPr/>
        </p:nvGraphicFramePr>
        <p:xfrm>
          <a:off x="6934201" y="2590801"/>
          <a:ext cx="1223963" cy="373063"/>
        </p:xfrm>
        <a:graphic>
          <a:graphicData uri="http://schemas.openxmlformats.org/presentationml/2006/ole">
            <mc:AlternateContent xmlns:mc="http://schemas.openxmlformats.org/markup-compatibility/2006">
              <mc:Choice xmlns:v="urn:schemas-microsoft-com:vml" Requires="v">
                <p:oleObj spid="_x0000_s178180" name="公式" r:id="rId7" imgW="749300" imgH="228600" progId="Equation.3">
                  <p:embed/>
                </p:oleObj>
              </mc:Choice>
              <mc:Fallback>
                <p:oleObj name="公式" r:id="rId7" imgW="7493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1" y="2590801"/>
                        <a:ext cx="1223963"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3" name="Object 7"/>
          <p:cNvGraphicFramePr>
            <a:graphicFrameLocks noChangeAspect="1"/>
          </p:cNvGraphicFramePr>
          <p:nvPr/>
        </p:nvGraphicFramePr>
        <p:xfrm>
          <a:off x="8382000" y="2590800"/>
          <a:ext cx="1079500" cy="323850"/>
        </p:xfrm>
        <a:graphic>
          <a:graphicData uri="http://schemas.openxmlformats.org/presentationml/2006/ole">
            <mc:AlternateContent xmlns:mc="http://schemas.openxmlformats.org/markup-compatibility/2006">
              <mc:Choice xmlns:v="urn:schemas-microsoft-com:vml" Requires="v">
                <p:oleObj spid="_x0000_s178181" name="公式" r:id="rId9" imgW="761669" imgH="228501" progId="Equation.3">
                  <p:embed/>
                </p:oleObj>
              </mc:Choice>
              <mc:Fallback>
                <p:oleObj name="公式" r:id="rId9" imgW="761669"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0" y="2590800"/>
                        <a:ext cx="107950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4" name="Object 8"/>
          <p:cNvGraphicFramePr>
            <a:graphicFrameLocks noChangeAspect="1"/>
          </p:cNvGraphicFramePr>
          <p:nvPr/>
        </p:nvGraphicFramePr>
        <p:xfrm>
          <a:off x="3200400" y="2514600"/>
          <a:ext cx="1836738" cy="763588"/>
        </p:xfrm>
        <a:graphic>
          <a:graphicData uri="http://schemas.openxmlformats.org/presentationml/2006/ole">
            <mc:AlternateContent xmlns:mc="http://schemas.openxmlformats.org/markup-compatibility/2006">
              <mc:Choice xmlns:v="urn:schemas-microsoft-com:vml" Requires="v">
                <p:oleObj spid="_x0000_s178182" name="公式" r:id="rId11" imgW="1079032" imgH="444307" progId="Equation.3">
                  <p:embed/>
                </p:oleObj>
              </mc:Choice>
              <mc:Fallback>
                <p:oleObj name="公式" r:id="rId11" imgW="1079032" imgH="44430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0" y="2514600"/>
                        <a:ext cx="1836738" cy="76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5" name="Object 9"/>
          <p:cNvGraphicFramePr>
            <a:graphicFrameLocks noChangeAspect="1"/>
          </p:cNvGraphicFramePr>
          <p:nvPr/>
        </p:nvGraphicFramePr>
        <p:xfrm>
          <a:off x="3124200" y="3200400"/>
          <a:ext cx="3048000" cy="1157288"/>
        </p:xfrm>
        <a:graphic>
          <a:graphicData uri="http://schemas.openxmlformats.org/presentationml/2006/ole">
            <mc:AlternateContent xmlns:mc="http://schemas.openxmlformats.org/markup-compatibility/2006">
              <mc:Choice xmlns:v="urn:schemas-microsoft-com:vml" Requires="v">
                <p:oleObj spid="_x0000_s178183" name="公式" r:id="rId13" imgW="1701800" imgH="647700" progId="Equation.3">
                  <p:embed/>
                </p:oleObj>
              </mc:Choice>
              <mc:Fallback>
                <p:oleObj name="公式" r:id="rId13" imgW="1701800" imgH="647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200" y="3200400"/>
                        <a:ext cx="3048000" cy="1157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6" name="Object 10"/>
          <p:cNvGraphicFramePr>
            <a:graphicFrameLocks noChangeAspect="1"/>
          </p:cNvGraphicFramePr>
          <p:nvPr/>
        </p:nvGraphicFramePr>
        <p:xfrm>
          <a:off x="6813550" y="3071814"/>
          <a:ext cx="1187450" cy="1119187"/>
        </p:xfrm>
        <a:graphic>
          <a:graphicData uri="http://schemas.openxmlformats.org/presentationml/2006/ole">
            <mc:AlternateContent xmlns:mc="http://schemas.openxmlformats.org/markup-compatibility/2006">
              <mc:Choice xmlns:v="urn:schemas-microsoft-com:vml" Requires="v">
                <p:oleObj spid="_x0000_s178184" name="公式" r:id="rId15" imgW="660113" imgH="622030" progId="Equation.3">
                  <p:embed/>
                </p:oleObj>
              </mc:Choice>
              <mc:Fallback>
                <p:oleObj name="公式" r:id="rId15" imgW="660113" imgH="62203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13550" y="3071814"/>
                        <a:ext cx="1187450" cy="1119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7" name="AutoShape 11"/>
          <p:cNvSpPr>
            <a:spLocks noChangeArrowheads="1"/>
          </p:cNvSpPr>
          <p:nvPr/>
        </p:nvSpPr>
        <p:spPr bwMode="auto">
          <a:xfrm>
            <a:off x="6269038" y="3373438"/>
            <a:ext cx="360362" cy="360362"/>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aphicFrame>
        <p:nvGraphicFramePr>
          <p:cNvPr id="70668" name="Object 12"/>
          <p:cNvGraphicFramePr>
            <a:graphicFrameLocks noChangeAspect="1"/>
          </p:cNvGraphicFramePr>
          <p:nvPr/>
        </p:nvGraphicFramePr>
        <p:xfrm>
          <a:off x="3505200" y="4365626"/>
          <a:ext cx="3048000" cy="773113"/>
        </p:xfrm>
        <a:graphic>
          <a:graphicData uri="http://schemas.openxmlformats.org/presentationml/2006/ole">
            <mc:AlternateContent xmlns:mc="http://schemas.openxmlformats.org/markup-compatibility/2006">
              <mc:Choice xmlns:v="urn:schemas-microsoft-com:vml" Requires="v">
                <p:oleObj spid="_x0000_s178185" name="公式" r:id="rId17" imgW="1764534" imgH="444307" progId="Equation.3">
                  <p:embed/>
                </p:oleObj>
              </mc:Choice>
              <mc:Fallback>
                <p:oleObj name="公式" r:id="rId17" imgW="1764534" imgH="44430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5200" y="4365626"/>
                        <a:ext cx="3048000"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9" name="Object 13"/>
          <p:cNvGraphicFramePr>
            <a:graphicFrameLocks noChangeAspect="1"/>
          </p:cNvGraphicFramePr>
          <p:nvPr/>
        </p:nvGraphicFramePr>
        <p:xfrm>
          <a:off x="3173414" y="5199064"/>
          <a:ext cx="3455987" cy="744537"/>
        </p:xfrm>
        <a:graphic>
          <a:graphicData uri="http://schemas.openxmlformats.org/presentationml/2006/ole">
            <mc:AlternateContent xmlns:mc="http://schemas.openxmlformats.org/markup-compatibility/2006">
              <mc:Choice xmlns:v="urn:schemas-microsoft-com:vml" Requires="v">
                <p:oleObj spid="_x0000_s178186" name="公式" r:id="rId19" imgW="1993900" imgH="431800" progId="Equation.3">
                  <p:embed/>
                </p:oleObj>
              </mc:Choice>
              <mc:Fallback>
                <p:oleObj name="公式" r:id="rId19" imgW="1993900" imgH="431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73414" y="5199064"/>
                        <a:ext cx="3455987" cy="744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545487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037" y="1433512"/>
            <a:ext cx="7058025" cy="3971925"/>
          </a:xfrm>
          <a:prstGeom prst="rect">
            <a:avLst/>
          </a:prstGeom>
        </p:spPr>
      </p:pic>
    </p:spTree>
    <p:extLst>
      <p:ext uri="{BB962C8B-B14F-4D97-AF65-F5344CB8AC3E}">
        <p14:creationId xmlns:p14="http://schemas.microsoft.com/office/powerpoint/2010/main" val="315004384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606550" y="4098926"/>
            <a:ext cx="98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endParaRPr lang="zh-CN" altLang="zh-CN" sz="2000">
              <a:latin typeface="Verdana" pitchFamily="34" charset="0"/>
            </a:endParaRPr>
          </a:p>
        </p:txBody>
      </p:sp>
      <p:graphicFrame>
        <p:nvGraphicFramePr>
          <p:cNvPr id="71683" name="Object 3"/>
          <p:cNvGraphicFramePr>
            <a:graphicFrameLocks noChangeAspect="1"/>
          </p:cNvGraphicFramePr>
          <p:nvPr/>
        </p:nvGraphicFramePr>
        <p:xfrm>
          <a:off x="3248026" y="836614"/>
          <a:ext cx="4284663" cy="860425"/>
        </p:xfrm>
        <a:graphic>
          <a:graphicData uri="http://schemas.openxmlformats.org/presentationml/2006/ole">
            <mc:AlternateContent xmlns:mc="http://schemas.openxmlformats.org/markup-compatibility/2006">
              <mc:Choice xmlns:v="urn:schemas-microsoft-com:vml" Requires="v">
                <p:oleObj spid="_x0000_s179202" name="公式" r:id="rId3" imgW="2463800" imgH="495300" progId="Equation.3">
                  <p:embed/>
                </p:oleObj>
              </mc:Choice>
              <mc:Fallback>
                <p:oleObj name="公式" r:id="rId3" imgW="2463800" imgH="495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026" y="836614"/>
                        <a:ext cx="4284663"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4" name="Object 4"/>
          <p:cNvGraphicFramePr>
            <a:graphicFrameLocks noChangeAspect="1"/>
          </p:cNvGraphicFramePr>
          <p:nvPr/>
        </p:nvGraphicFramePr>
        <p:xfrm>
          <a:off x="3248025" y="1700214"/>
          <a:ext cx="3816350" cy="714375"/>
        </p:xfrm>
        <a:graphic>
          <a:graphicData uri="http://schemas.openxmlformats.org/presentationml/2006/ole">
            <mc:AlternateContent xmlns:mc="http://schemas.openxmlformats.org/markup-compatibility/2006">
              <mc:Choice xmlns:v="urn:schemas-microsoft-com:vml" Requires="v">
                <p:oleObj spid="_x0000_s179203" name="公式" r:id="rId5" imgW="2082800" imgH="393700" progId="Equation.3">
                  <p:embed/>
                </p:oleObj>
              </mc:Choice>
              <mc:Fallback>
                <p:oleObj name="公式" r:id="rId5" imgW="20828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8025" y="1700214"/>
                        <a:ext cx="381635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5" name="Rectangle 5"/>
          <p:cNvSpPr>
            <a:spLocks noChangeArrowheads="1"/>
          </p:cNvSpPr>
          <p:nvPr/>
        </p:nvSpPr>
        <p:spPr bwMode="auto">
          <a:xfrm>
            <a:off x="3248025" y="26304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t>令 </a:t>
            </a:r>
          </a:p>
        </p:txBody>
      </p:sp>
      <p:graphicFrame>
        <p:nvGraphicFramePr>
          <p:cNvPr id="71686" name="Object 6"/>
          <p:cNvGraphicFramePr>
            <a:graphicFrameLocks noChangeAspect="1"/>
          </p:cNvGraphicFramePr>
          <p:nvPr/>
        </p:nvGraphicFramePr>
        <p:xfrm>
          <a:off x="3789364" y="2636839"/>
          <a:ext cx="2306637" cy="407987"/>
        </p:xfrm>
        <a:graphic>
          <a:graphicData uri="http://schemas.openxmlformats.org/presentationml/2006/ole">
            <mc:AlternateContent xmlns:mc="http://schemas.openxmlformats.org/markup-compatibility/2006">
              <mc:Choice xmlns:v="urn:schemas-microsoft-com:vml" Requires="v">
                <p:oleObj spid="_x0000_s179204" name="公式" r:id="rId7" imgW="1282700" imgH="228600" progId="Equation.3">
                  <p:embed/>
                </p:oleObj>
              </mc:Choice>
              <mc:Fallback>
                <p:oleObj name="公式" r:id="rId7" imgW="1282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9364" y="2636839"/>
                        <a:ext cx="2306637"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7" name="Object 7"/>
          <p:cNvGraphicFramePr>
            <a:graphicFrameLocks noChangeAspect="1"/>
          </p:cNvGraphicFramePr>
          <p:nvPr/>
        </p:nvGraphicFramePr>
        <p:xfrm>
          <a:off x="3810001" y="2971800"/>
          <a:ext cx="747713" cy="603250"/>
        </p:xfrm>
        <a:graphic>
          <a:graphicData uri="http://schemas.openxmlformats.org/presentationml/2006/ole">
            <mc:AlternateContent xmlns:mc="http://schemas.openxmlformats.org/markup-compatibility/2006">
              <mc:Choice xmlns:v="urn:schemas-microsoft-com:vml" Requires="v">
                <p:oleObj spid="_x0000_s179205" name="公式" r:id="rId9" imgW="482391" imgH="393529" progId="Equation.3">
                  <p:embed/>
                </p:oleObj>
              </mc:Choice>
              <mc:Fallback>
                <p:oleObj name="公式" r:id="rId9" imgW="48239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1" y="2971800"/>
                        <a:ext cx="747713"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8" name="Object 8"/>
          <p:cNvGraphicFramePr>
            <a:graphicFrameLocks noChangeAspect="1"/>
          </p:cNvGraphicFramePr>
          <p:nvPr/>
        </p:nvGraphicFramePr>
        <p:xfrm>
          <a:off x="3200401" y="3897314"/>
          <a:ext cx="250825" cy="217487"/>
        </p:xfrm>
        <a:graphic>
          <a:graphicData uri="http://schemas.openxmlformats.org/presentationml/2006/ole">
            <mc:AlternateContent xmlns:mc="http://schemas.openxmlformats.org/markup-compatibility/2006">
              <mc:Choice xmlns:v="urn:schemas-microsoft-com:vml" Requires="v">
                <p:oleObj spid="_x0000_s179206" name="公式" r:id="rId11" imgW="139518" imgH="126835" progId="Equation.3">
                  <p:embed/>
                </p:oleObj>
              </mc:Choice>
              <mc:Fallback>
                <p:oleObj name="公式" r:id="rId11" imgW="139518" imgH="12683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1" y="3897314"/>
                        <a:ext cx="250825" cy="21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9" name="Object 9"/>
          <p:cNvGraphicFramePr>
            <a:graphicFrameLocks noChangeAspect="1"/>
          </p:cNvGraphicFramePr>
          <p:nvPr/>
        </p:nvGraphicFramePr>
        <p:xfrm>
          <a:off x="3581401" y="3638550"/>
          <a:ext cx="1966913" cy="1162050"/>
        </p:xfrm>
        <a:graphic>
          <a:graphicData uri="http://schemas.openxmlformats.org/presentationml/2006/ole">
            <mc:AlternateContent xmlns:mc="http://schemas.openxmlformats.org/markup-compatibility/2006">
              <mc:Choice xmlns:v="urn:schemas-microsoft-com:vml" Requires="v">
                <p:oleObj spid="_x0000_s179207" name="公式" r:id="rId13" imgW="1143000" imgH="673100" progId="Equation.3">
                  <p:embed/>
                </p:oleObj>
              </mc:Choice>
              <mc:Fallback>
                <p:oleObj name="公式" r:id="rId13" imgW="1143000" imgH="6731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1401" y="3638550"/>
                        <a:ext cx="1966913"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90" name="Rectangle 10"/>
          <p:cNvSpPr>
            <a:spLocks noChangeArrowheads="1"/>
          </p:cNvSpPr>
          <p:nvPr/>
        </p:nvSpPr>
        <p:spPr bwMode="auto">
          <a:xfrm>
            <a:off x="3276600" y="5014913"/>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t>当 </a:t>
            </a:r>
          </a:p>
        </p:txBody>
      </p:sp>
      <p:graphicFrame>
        <p:nvGraphicFramePr>
          <p:cNvPr id="71691" name="Object 11"/>
          <p:cNvGraphicFramePr>
            <a:graphicFrameLocks noChangeAspect="1"/>
          </p:cNvGraphicFramePr>
          <p:nvPr/>
        </p:nvGraphicFramePr>
        <p:xfrm>
          <a:off x="3752851" y="4949826"/>
          <a:ext cx="1116013" cy="600075"/>
        </p:xfrm>
        <a:graphic>
          <a:graphicData uri="http://schemas.openxmlformats.org/presentationml/2006/ole">
            <mc:AlternateContent xmlns:mc="http://schemas.openxmlformats.org/markup-compatibility/2006">
              <mc:Choice xmlns:v="urn:schemas-microsoft-com:vml" Requires="v">
                <p:oleObj spid="_x0000_s179208" name="公式" r:id="rId15" imgW="634725" imgH="342751" progId="Equation.3">
                  <p:embed/>
                </p:oleObj>
              </mc:Choice>
              <mc:Fallback>
                <p:oleObj name="公式" r:id="rId15" imgW="634725" imgH="34275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52851" y="4949826"/>
                        <a:ext cx="1116013"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2" name="Object 12"/>
          <p:cNvGraphicFramePr>
            <a:graphicFrameLocks noChangeAspect="1"/>
          </p:cNvGraphicFramePr>
          <p:nvPr/>
        </p:nvGraphicFramePr>
        <p:xfrm>
          <a:off x="5192714" y="4876801"/>
          <a:ext cx="2339975" cy="804863"/>
        </p:xfrm>
        <a:graphic>
          <a:graphicData uri="http://schemas.openxmlformats.org/presentationml/2006/ole">
            <mc:AlternateContent xmlns:mc="http://schemas.openxmlformats.org/markup-compatibility/2006">
              <mc:Choice xmlns:v="urn:schemas-microsoft-com:vml" Requires="v">
                <p:oleObj spid="_x0000_s179209" name="公式" r:id="rId17" imgW="1244600" imgH="431800" progId="Equation.3">
                  <p:embed/>
                </p:oleObj>
              </mc:Choice>
              <mc:Fallback>
                <p:oleObj name="公式" r:id="rId17" imgW="1244600" imgH="431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92714" y="4876801"/>
                        <a:ext cx="2339975"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93" name="Rectangle 13"/>
          <p:cNvSpPr>
            <a:spLocks noChangeArrowheads="1"/>
          </p:cNvSpPr>
          <p:nvPr/>
        </p:nvSpPr>
        <p:spPr bwMode="auto">
          <a:xfrm>
            <a:off x="2452689" y="5929314"/>
            <a:ext cx="6677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800">
                <a:solidFill>
                  <a:srgbClr val="FF0000"/>
                </a:solidFill>
              </a:rPr>
              <a:t>结论：与电缆电容有关，与电缆长度有关</a:t>
            </a:r>
          </a:p>
        </p:txBody>
      </p:sp>
    </p:spTree>
    <p:extLst>
      <p:ext uri="{BB962C8B-B14F-4D97-AF65-F5344CB8AC3E}">
        <p14:creationId xmlns:p14="http://schemas.microsoft.com/office/powerpoint/2010/main" val="248488089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sz="half" idx="4294967295"/>
          </p:nvPr>
        </p:nvSpPr>
        <p:spPr>
          <a:xfrm>
            <a:off x="1919289" y="333375"/>
            <a:ext cx="8010525" cy="1036638"/>
          </a:xfrm>
        </p:spPr>
        <p:txBody>
          <a:bodyPr/>
          <a:lstStyle/>
          <a:p>
            <a:pPr>
              <a:buFontTx/>
              <a:buNone/>
            </a:pPr>
            <a:r>
              <a:rPr lang="zh-CN" altLang="en-US" sz="2400" b="1">
                <a:solidFill>
                  <a:srgbClr val="FF0000"/>
                </a:solidFill>
                <a:ea typeface="华文中宋" pitchFamily="2" charset="-122"/>
              </a:rPr>
              <a:t>电荷放大器</a:t>
            </a:r>
            <a:r>
              <a:rPr lang="zh-CN" altLang="en-US" sz="2400" b="1">
                <a:ea typeface="华文中宋" pitchFamily="2" charset="-122"/>
              </a:rPr>
              <a:t>（深度负反馈高增益放大器）</a:t>
            </a:r>
          </a:p>
          <a:p>
            <a:pPr>
              <a:buFontTx/>
              <a:buNone/>
            </a:pPr>
            <a:r>
              <a:rPr lang="zh-CN" altLang="en-US" sz="2400" b="1">
                <a:ea typeface="华文中宋" pitchFamily="2" charset="-122"/>
              </a:rPr>
              <a:t>等效：</a:t>
            </a:r>
          </a:p>
        </p:txBody>
      </p:sp>
      <p:graphicFrame>
        <p:nvGraphicFramePr>
          <p:cNvPr id="72707" name="Object 3"/>
          <p:cNvGraphicFramePr>
            <a:graphicFrameLocks noGrp="1" noChangeAspect="1"/>
          </p:cNvGraphicFramePr>
          <p:nvPr>
            <p:ph sz="half" idx="4294967295"/>
          </p:nvPr>
        </p:nvGraphicFramePr>
        <p:xfrm>
          <a:off x="4151313" y="981076"/>
          <a:ext cx="5472112" cy="2955925"/>
        </p:xfrm>
        <a:graphic>
          <a:graphicData uri="http://schemas.openxmlformats.org/presentationml/2006/ole">
            <mc:AlternateContent xmlns:mc="http://schemas.openxmlformats.org/markup-compatibility/2006">
              <mc:Choice xmlns:v="urn:schemas-microsoft-com:vml" Requires="v">
                <p:oleObj spid="_x0000_s180226" name="Visio" r:id="rId3" imgW="5733268" imgH="3424786" progId="Visio.Drawing.11">
                  <p:embed/>
                </p:oleObj>
              </mc:Choice>
              <mc:Fallback>
                <p:oleObj name="Visio" r:id="rId3" imgW="5733268" imgH="342478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981076"/>
                        <a:ext cx="5472112"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8" name="Rectangle 2"/>
          <p:cNvSpPr>
            <a:spLocks noChangeArrowheads="1"/>
          </p:cNvSpPr>
          <p:nvPr/>
        </p:nvSpPr>
        <p:spPr bwMode="auto">
          <a:xfrm>
            <a:off x="2135188" y="3933825"/>
            <a:ext cx="17383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charset="0"/>
                <a:ea typeface="宋体" pitchFamily="2" charset="-122"/>
              </a:defRPr>
            </a:lvl1pPr>
            <a:lvl2pPr marL="742950" indent="-285750">
              <a:spcBef>
                <a:spcPct val="20000"/>
              </a:spcBef>
              <a:buChar char="–"/>
              <a:defRPr sz="2400">
                <a:solidFill>
                  <a:schemeClr val="tx1"/>
                </a:solidFill>
                <a:latin typeface="Arial" charset="0"/>
                <a:ea typeface="宋体" pitchFamily="2" charset="-122"/>
              </a:defRPr>
            </a:lvl2pPr>
            <a:lvl3pPr marL="1143000" indent="-228600">
              <a:spcBef>
                <a:spcPct val="20000"/>
              </a:spcBef>
              <a:buChar char="•"/>
              <a:defRPr sz="2000">
                <a:solidFill>
                  <a:schemeClr val="tx1"/>
                </a:solidFill>
                <a:latin typeface="Arial" charset="0"/>
                <a:ea typeface="宋体" pitchFamily="2" charset="-122"/>
              </a:defRPr>
            </a:lvl3pPr>
            <a:lvl4pPr marL="1600200" indent="-228600">
              <a:spcBef>
                <a:spcPct val="20000"/>
              </a:spcBef>
              <a:buChar char="–"/>
              <a:defRPr>
                <a:solidFill>
                  <a:schemeClr val="tx1"/>
                </a:solidFill>
                <a:latin typeface="Arial" charset="0"/>
                <a:ea typeface="宋体" pitchFamily="2" charset="-122"/>
              </a:defRPr>
            </a:lvl4pPr>
            <a:lvl5pPr marL="2057400" indent="-228600">
              <a:spcBef>
                <a:spcPct val="20000"/>
              </a:spcBef>
              <a:buChar char="»"/>
              <a:defRPr>
                <a:solidFill>
                  <a:schemeClr val="tx1"/>
                </a:solidFill>
                <a:latin typeface="Arial" charset="0"/>
                <a:ea typeface="宋体" pitchFamily="2" charset="-122"/>
              </a:defRPr>
            </a:lvl5pPr>
            <a:lvl6pPr marL="2514600" indent="-228600" fontAlgn="base">
              <a:spcBef>
                <a:spcPct val="20000"/>
              </a:spcBef>
              <a:spcAft>
                <a:spcPct val="0"/>
              </a:spcAft>
              <a:buChar char="»"/>
              <a:defRPr>
                <a:solidFill>
                  <a:schemeClr val="tx1"/>
                </a:solidFill>
                <a:latin typeface="Arial" charset="0"/>
                <a:ea typeface="宋体" pitchFamily="2" charset="-122"/>
              </a:defRPr>
            </a:lvl6pPr>
            <a:lvl7pPr marL="2971800" indent="-228600" fontAlgn="base">
              <a:spcBef>
                <a:spcPct val="20000"/>
              </a:spcBef>
              <a:spcAft>
                <a:spcPct val="0"/>
              </a:spcAft>
              <a:buChar char="»"/>
              <a:defRPr>
                <a:solidFill>
                  <a:schemeClr val="tx1"/>
                </a:solidFill>
                <a:latin typeface="Arial" charset="0"/>
                <a:ea typeface="宋体" pitchFamily="2" charset="-122"/>
              </a:defRPr>
            </a:lvl7pPr>
            <a:lvl8pPr marL="3429000" indent="-228600" fontAlgn="base">
              <a:spcBef>
                <a:spcPct val="20000"/>
              </a:spcBef>
              <a:spcAft>
                <a:spcPct val="0"/>
              </a:spcAft>
              <a:buChar char="»"/>
              <a:defRPr>
                <a:solidFill>
                  <a:schemeClr val="tx1"/>
                </a:solidFill>
                <a:latin typeface="Arial" charset="0"/>
                <a:ea typeface="宋体" pitchFamily="2" charset="-122"/>
              </a:defRPr>
            </a:lvl8pPr>
            <a:lvl9pPr marL="3886200" indent="-228600" fontAlgn="base">
              <a:spcBef>
                <a:spcPct val="20000"/>
              </a:spcBef>
              <a:spcAft>
                <a:spcPct val="0"/>
              </a:spcAft>
              <a:buChar char="»"/>
              <a:defRPr>
                <a:solidFill>
                  <a:schemeClr val="tx1"/>
                </a:solidFill>
                <a:latin typeface="Arial" charset="0"/>
                <a:ea typeface="宋体" pitchFamily="2" charset="-122"/>
              </a:defRPr>
            </a:lvl9pPr>
          </a:lstStyle>
          <a:p>
            <a:pPr>
              <a:buFontTx/>
              <a:buNone/>
            </a:pPr>
            <a:r>
              <a:rPr lang="zh-CN" altLang="en-US" sz="2400">
                <a:ea typeface="华文中宋" pitchFamily="2" charset="-122"/>
              </a:rPr>
              <a:t>可求出</a:t>
            </a:r>
            <a:r>
              <a:rPr lang="zh-CN" altLang="en-US"/>
              <a:t>：</a:t>
            </a:r>
          </a:p>
        </p:txBody>
      </p:sp>
      <p:graphicFrame>
        <p:nvGraphicFramePr>
          <p:cNvPr id="72709" name="Object 3"/>
          <p:cNvGraphicFramePr>
            <a:graphicFrameLocks noChangeAspect="1"/>
          </p:cNvGraphicFramePr>
          <p:nvPr/>
        </p:nvGraphicFramePr>
        <p:xfrm>
          <a:off x="2640014" y="4454526"/>
          <a:ext cx="7559675" cy="1698625"/>
        </p:xfrm>
        <a:graphic>
          <a:graphicData uri="http://schemas.openxmlformats.org/presentationml/2006/ole">
            <mc:AlternateContent xmlns:mc="http://schemas.openxmlformats.org/markup-compatibility/2006">
              <mc:Choice xmlns:v="urn:schemas-microsoft-com:vml" Requires="v">
                <p:oleObj spid="_x0000_s180227" name="Equation" r:id="rId5" imgW="2768400" imgH="622080" progId="Equation.DSMT4">
                  <p:embed/>
                </p:oleObj>
              </mc:Choice>
              <mc:Fallback>
                <p:oleObj name="Equation" r:id="rId5" imgW="2768400" imgH="622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4" y="4454526"/>
                        <a:ext cx="7559675"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652692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sz="half" idx="4294967295"/>
          </p:nvPr>
        </p:nvSpPr>
        <p:spPr>
          <a:xfrm>
            <a:off x="1981201" y="1600201"/>
            <a:ext cx="8010525" cy="4525963"/>
          </a:xfrm>
        </p:spPr>
        <p:txBody>
          <a:bodyPr/>
          <a:lstStyle/>
          <a:p>
            <a:pPr>
              <a:buFontTx/>
              <a:buNone/>
            </a:pPr>
            <a:r>
              <a:rPr lang="zh-CN" altLang="en-US"/>
              <a:t>当     是放大时</a:t>
            </a:r>
          </a:p>
          <a:p>
            <a:pPr>
              <a:buFontTx/>
              <a:buNone/>
            </a:pPr>
            <a:endParaRPr lang="zh-CN" altLang="en-US"/>
          </a:p>
          <a:p>
            <a:pPr>
              <a:buFontTx/>
              <a:buNone/>
            </a:pPr>
            <a:endParaRPr lang="zh-CN" altLang="en-US"/>
          </a:p>
          <a:p>
            <a:pPr>
              <a:buFontTx/>
              <a:buNone/>
            </a:pPr>
            <a:endParaRPr lang="zh-CN" altLang="en-US"/>
          </a:p>
          <a:p>
            <a:pPr>
              <a:buFontTx/>
              <a:buNone/>
            </a:pPr>
            <a:endParaRPr lang="zh-CN" altLang="en-US"/>
          </a:p>
          <a:p>
            <a:pPr>
              <a:buFontTx/>
              <a:buNone/>
            </a:pPr>
            <a:r>
              <a:rPr lang="zh-CN" altLang="en-US" b="1">
                <a:solidFill>
                  <a:srgbClr val="FF0000"/>
                </a:solidFill>
              </a:rPr>
              <a:t>结论：</a:t>
            </a:r>
          </a:p>
          <a:p>
            <a:pPr>
              <a:buFontTx/>
              <a:buNone/>
            </a:pPr>
            <a:r>
              <a:rPr lang="zh-CN" altLang="en-US" b="1">
                <a:solidFill>
                  <a:srgbClr val="FF0000"/>
                </a:solidFill>
              </a:rPr>
              <a:t>可见电缆长度等不影响，只取决于</a:t>
            </a:r>
            <a:r>
              <a:rPr lang="en-US" altLang="zh-CN" b="1">
                <a:solidFill>
                  <a:srgbClr val="FF0000"/>
                </a:solidFill>
              </a:rPr>
              <a:t>q</a:t>
            </a:r>
            <a:r>
              <a:rPr lang="zh-CN" altLang="en-US" b="1">
                <a:solidFill>
                  <a:srgbClr val="FF0000"/>
                </a:solidFill>
              </a:rPr>
              <a:t>和反馈电容</a:t>
            </a:r>
          </a:p>
          <a:p>
            <a:pPr>
              <a:buFontTx/>
              <a:buNone/>
            </a:pPr>
            <a:endParaRPr lang="en-US" altLang="zh-CN"/>
          </a:p>
        </p:txBody>
      </p:sp>
      <p:graphicFrame>
        <p:nvGraphicFramePr>
          <p:cNvPr id="73731" name="Object 3"/>
          <p:cNvGraphicFramePr>
            <a:graphicFrameLocks noGrp="1" noChangeAspect="1"/>
          </p:cNvGraphicFramePr>
          <p:nvPr>
            <p:ph sz="quarter" idx="4294967295"/>
          </p:nvPr>
        </p:nvGraphicFramePr>
        <p:xfrm>
          <a:off x="2406650" y="1598613"/>
          <a:ext cx="533400" cy="633412"/>
        </p:xfrm>
        <a:graphic>
          <a:graphicData uri="http://schemas.openxmlformats.org/presentationml/2006/ole">
            <mc:AlternateContent xmlns:mc="http://schemas.openxmlformats.org/markup-compatibility/2006">
              <mc:Choice xmlns:v="urn:schemas-microsoft-com:vml" Requires="v">
                <p:oleObj spid="_x0000_s181250" name="Equation" r:id="rId3" imgW="190440" imgH="228600" progId="Equation.DSMT4">
                  <p:embed/>
                </p:oleObj>
              </mc:Choice>
              <mc:Fallback>
                <p:oleObj name="Equation" r:id="rId3" imgW="1904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650" y="1598613"/>
                        <a:ext cx="5334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2" name="Object 4"/>
          <p:cNvGraphicFramePr>
            <a:graphicFrameLocks noGrp="1" noChangeAspect="1"/>
          </p:cNvGraphicFramePr>
          <p:nvPr>
            <p:ph sz="quarter" idx="4294967295"/>
          </p:nvPr>
        </p:nvGraphicFramePr>
        <p:xfrm>
          <a:off x="3130551" y="2359026"/>
          <a:ext cx="5184775" cy="1711325"/>
        </p:xfrm>
        <a:graphic>
          <a:graphicData uri="http://schemas.openxmlformats.org/presentationml/2006/ole">
            <mc:AlternateContent xmlns:mc="http://schemas.openxmlformats.org/markup-compatibility/2006">
              <mc:Choice xmlns:v="urn:schemas-microsoft-com:vml" Requires="v">
                <p:oleObj spid="_x0000_s181251" name="Equation" r:id="rId5" imgW="1358640" imgH="431640" progId="Equation.DSMT4">
                  <p:embed/>
                </p:oleObj>
              </mc:Choice>
              <mc:Fallback>
                <p:oleObj name="Equation" r:id="rId5" imgW="135864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0551" y="2359026"/>
                        <a:ext cx="5184775"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7590039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238375" y="1214439"/>
            <a:ext cx="792003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dirty="0">
                <a:latin typeface="Verdana" pitchFamily="34" charset="0"/>
              </a:rPr>
              <a:t>注：测量需要电或电荷保持</a:t>
            </a:r>
            <a:r>
              <a:rPr lang="en-US" altLang="zh-CN" sz="2800" dirty="0">
                <a:latin typeface="Verdana" pitchFamily="34" charset="0"/>
              </a:rPr>
              <a:t>.</a:t>
            </a:r>
          </a:p>
          <a:p>
            <a:pPr>
              <a:spcBef>
                <a:spcPct val="50000"/>
              </a:spcBef>
            </a:pPr>
            <a:r>
              <a:rPr lang="en-US" altLang="zh-CN" sz="2800" dirty="0">
                <a:latin typeface="Verdana" pitchFamily="34" charset="0"/>
              </a:rPr>
              <a:t>     </a:t>
            </a:r>
            <a:r>
              <a:rPr lang="zh-CN" altLang="en-US" sz="2800" dirty="0">
                <a:latin typeface="Verdana" pitchFamily="34" charset="0"/>
              </a:rPr>
              <a:t>因此要求电荷无漏损</a:t>
            </a:r>
            <a:r>
              <a:rPr lang="en-US" altLang="zh-CN" sz="2800" dirty="0">
                <a:latin typeface="Verdana" pitchFamily="34" charset="0"/>
              </a:rPr>
              <a:t>,</a:t>
            </a:r>
            <a:r>
              <a:rPr lang="zh-CN" altLang="en-US" sz="2800" dirty="0">
                <a:latin typeface="Verdana" pitchFamily="34" charset="0"/>
              </a:rPr>
              <a:t>外电路负载无穷大</a:t>
            </a:r>
            <a:r>
              <a:rPr lang="en-US" altLang="zh-CN" sz="2800" dirty="0">
                <a:latin typeface="Verdana" pitchFamily="34" charset="0"/>
              </a:rPr>
              <a:t>.</a:t>
            </a:r>
          </a:p>
          <a:p>
            <a:pPr>
              <a:spcBef>
                <a:spcPct val="50000"/>
              </a:spcBef>
            </a:pPr>
            <a:r>
              <a:rPr lang="en-US" altLang="zh-CN" sz="2800" dirty="0">
                <a:latin typeface="Verdana" pitchFamily="34" charset="0"/>
              </a:rPr>
              <a:t>     </a:t>
            </a:r>
            <a:r>
              <a:rPr lang="zh-CN" altLang="en-US" sz="2800" dirty="0">
                <a:latin typeface="Verdana" pitchFamily="34" charset="0"/>
              </a:rPr>
              <a:t>否则放电</a:t>
            </a:r>
            <a:r>
              <a:rPr lang="en-US" altLang="zh-CN" sz="2800" dirty="0">
                <a:latin typeface="Verdana" pitchFamily="34" charset="0"/>
              </a:rPr>
              <a:t>.</a:t>
            </a:r>
          </a:p>
          <a:p>
            <a:pPr>
              <a:spcBef>
                <a:spcPct val="50000"/>
              </a:spcBef>
            </a:pPr>
            <a:r>
              <a:rPr lang="zh-CN" altLang="en-US" sz="2800" dirty="0">
                <a:latin typeface="Verdana" pitchFamily="34" charset="0"/>
              </a:rPr>
              <a:t>实际：不可能没有漏损</a:t>
            </a:r>
            <a:r>
              <a:rPr lang="en-US" altLang="zh-CN" sz="2800" dirty="0">
                <a:latin typeface="Verdana" pitchFamily="34" charset="0"/>
              </a:rPr>
              <a:t>,</a:t>
            </a:r>
            <a:r>
              <a:rPr lang="zh-CN" altLang="en-US" sz="2800" dirty="0">
                <a:latin typeface="Verdana" pitchFamily="34" charset="0"/>
              </a:rPr>
              <a:t>不可能无穷大</a:t>
            </a:r>
          </a:p>
          <a:p>
            <a:pPr>
              <a:spcBef>
                <a:spcPct val="50000"/>
              </a:spcBef>
            </a:pPr>
            <a:r>
              <a:rPr lang="zh-CN" altLang="en-US" sz="2800" dirty="0">
                <a:latin typeface="Verdana" pitchFamily="34" charset="0"/>
              </a:rPr>
              <a:t>      不可能长期保持</a:t>
            </a:r>
            <a:r>
              <a:rPr lang="en-US" altLang="zh-CN" sz="2800" dirty="0">
                <a:latin typeface="Verdana" pitchFamily="34" charset="0"/>
              </a:rPr>
              <a:t>.</a:t>
            </a:r>
          </a:p>
          <a:p>
            <a:pPr>
              <a:spcBef>
                <a:spcPct val="50000"/>
              </a:spcBef>
            </a:pPr>
            <a:r>
              <a:rPr lang="zh-CN" altLang="en-US" sz="2800" dirty="0">
                <a:latin typeface="Verdana" pitchFamily="34" charset="0"/>
              </a:rPr>
              <a:t>因此</a:t>
            </a:r>
            <a:r>
              <a:rPr lang="en-US" altLang="zh-CN" sz="2800" dirty="0">
                <a:latin typeface="Verdana" pitchFamily="34" charset="0"/>
              </a:rPr>
              <a:t>,</a:t>
            </a:r>
            <a:r>
              <a:rPr lang="zh-CN" altLang="en-US" sz="2800" dirty="0">
                <a:latin typeface="Verdana" pitchFamily="34" charset="0"/>
              </a:rPr>
              <a:t>只有外部以较高频率不断作用</a:t>
            </a:r>
            <a:r>
              <a:rPr lang="en-US" altLang="zh-CN" sz="2800" dirty="0">
                <a:latin typeface="Verdana" pitchFamily="34" charset="0"/>
              </a:rPr>
              <a:t>,</a:t>
            </a:r>
            <a:r>
              <a:rPr lang="zh-CN" altLang="en-US" sz="2800" dirty="0">
                <a:latin typeface="Verdana" pitchFamily="34" charset="0"/>
              </a:rPr>
              <a:t>电荷才能补充</a:t>
            </a:r>
          </a:p>
          <a:p>
            <a:pPr>
              <a:spcBef>
                <a:spcPct val="50000"/>
              </a:spcBef>
            </a:pPr>
            <a:r>
              <a:rPr lang="zh-CN" altLang="en-US" sz="2800" dirty="0">
                <a:latin typeface="Verdana" pitchFamily="34" charset="0"/>
              </a:rPr>
              <a:t>      </a:t>
            </a:r>
            <a:r>
              <a:rPr lang="zh-CN" altLang="en-US" sz="2800" dirty="0">
                <a:latin typeface="Tahoma" pitchFamily="34" charset="0"/>
              </a:rPr>
              <a:t>∴</a:t>
            </a:r>
            <a:r>
              <a:rPr lang="zh-CN" altLang="en-US" sz="2800" dirty="0">
                <a:solidFill>
                  <a:srgbClr val="0000CC"/>
                </a:solidFill>
                <a:latin typeface="微软雅黑" panose="020B0503020204020204" pitchFamily="34" charset="-122"/>
                <a:ea typeface="微软雅黑" panose="020B0503020204020204" pitchFamily="34" charset="-122"/>
              </a:rPr>
              <a:t>不适宜静态测量</a:t>
            </a:r>
            <a:r>
              <a:rPr lang="en-US" altLang="zh-CN" sz="2800" dirty="0">
                <a:solidFill>
                  <a:srgbClr val="0000CC"/>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5055635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1901032" y="261099"/>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266700" algn="l"/>
              </a:tabLst>
              <a:defRPr>
                <a:solidFill>
                  <a:schemeClr val="tx1"/>
                </a:solidFill>
                <a:latin typeface="Arial" charset="0"/>
                <a:ea typeface="宋体" pitchFamily="2" charset="-122"/>
              </a:defRPr>
            </a:lvl1pPr>
            <a:lvl2pPr marL="742950" indent="-285750">
              <a:tabLst>
                <a:tab pos="266700" algn="l"/>
              </a:tabLst>
              <a:defRPr>
                <a:solidFill>
                  <a:schemeClr val="tx1"/>
                </a:solidFill>
                <a:latin typeface="Arial" charset="0"/>
                <a:ea typeface="宋体" pitchFamily="2" charset="-122"/>
              </a:defRPr>
            </a:lvl2pPr>
            <a:lvl3pPr marL="1143000" indent="-228600">
              <a:tabLst>
                <a:tab pos="266700" algn="l"/>
              </a:tabLst>
              <a:defRPr>
                <a:solidFill>
                  <a:schemeClr val="tx1"/>
                </a:solidFill>
                <a:latin typeface="Arial" charset="0"/>
                <a:ea typeface="宋体" pitchFamily="2" charset="-122"/>
              </a:defRPr>
            </a:lvl3pPr>
            <a:lvl4pPr marL="1600200" indent="-228600">
              <a:tabLst>
                <a:tab pos="266700" algn="l"/>
              </a:tabLst>
              <a:defRPr>
                <a:solidFill>
                  <a:schemeClr val="tx1"/>
                </a:solidFill>
                <a:latin typeface="Arial" charset="0"/>
                <a:ea typeface="宋体" pitchFamily="2" charset="-122"/>
              </a:defRPr>
            </a:lvl4pPr>
            <a:lvl5pPr marL="2057400" indent="-228600">
              <a:tabLst>
                <a:tab pos="266700" algn="l"/>
              </a:tabLst>
              <a:defRPr>
                <a:solidFill>
                  <a:schemeClr val="tx1"/>
                </a:solidFill>
                <a:latin typeface="Arial" charset="0"/>
                <a:ea typeface="宋体" pitchFamily="2" charset="-122"/>
              </a:defRPr>
            </a:lvl5pPr>
            <a:lvl6pPr marL="2514600" indent="-228600" fontAlgn="base">
              <a:spcBef>
                <a:spcPct val="0"/>
              </a:spcBef>
              <a:spcAft>
                <a:spcPct val="0"/>
              </a:spcAft>
              <a:tabLst>
                <a:tab pos="266700" algn="l"/>
              </a:tabLst>
              <a:defRPr>
                <a:solidFill>
                  <a:schemeClr val="tx1"/>
                </a:solidFill>
                <a:latin typeface="Arial" charset="0"/>
                <a:ea typeface="宋体" pitchFamily="2" charset="-122"/>
              </a:defRPr>
            </a:lvl6pPr>
            <a:lvl7pPr marL="2971800" indent="-228600" fontAlgn="base">
              <a:spcBef>
                <a:spcPct val="0"/>
              </a:spcBef>
              <a:spcAft>
                <a:spcPct val="0"/>
              </a:spcAft>
              <a:tabLst>
                <a:tab pos="266700" algn="l"/>
              </a:tabLst>
              <a:defRPr>
                <a:solidFill>
                  <a:schemeClr val="tx1"/>
                </a:solidFill>
                <a:latin typeface="Arial" charset="0"/>
                <a:ea typeface="宋体" pitchFamily="2" charset="-122"/>
              </a:defRPr>
            </a:lvl7pPr>
            <a:lvl8pPr marL="3429000" indent="-228600" fontAlgn="base">
              <a:spcBef>
                <a:spcPct val="0"/>
              </a:spcBef>
              <a:spcAft>
                <a:spcPct val="0"/>
              </a:spcAft>
              <a:tabLst>
                <a:tab pos="266700" algn="l"/>
              </a:tabLst>
              <a:defRPr>
                <a:solidFill>
                  <a:schemeClr val="tx1"/>
                </a:solidFill>
                <a:latin typeface="Arial" charset="0"/>
                <a:ea typeface="宋体" pitchFamily="2" charset="-122"/>
              </a:defRPr>
            </a:lvl8pPr>
            <a:lvl9pPr marL="3886200" indent="-228600" fontAlgn="base">
              <a:spcBef>
                <a:spcPct val="0"/>
              </a:spcBef>
              <a:spcAft>
                <a:spcPct val="0"/>
              </a:spcAft>
              <a:tabLst>
                <a:tab pos="266700" algn="l"/>
              </a:tabLst>
              <a:defRPr>
                <a:solidFill>
                  <a:schemeClr val="tx1"/>
                </a:solidFill>
                <a:latin typeface="Arial" charset="0"/>
                <a:ea typeface="宋体" pitchFamily="2" charset="-122"/>
              </a:defRPr>
            </a:lvl9pPr>
          </a:lstStyle>
          <a:p>
            <a:pPr>
              <a:buSzPct val="100000"/>
              <a:buFontTx/>
              <a:buAutoNum type="arabicPeriod" startAt="4"/>
            </a:pPr>
            <a:r>
              <a:rPr lang="zh-CN" altLang="en-US">
                <a:ea typeface="华文中宋" pitchFamily="2" charset="-122"/>
              </a:rPr>
              <a:t>应用</a:t>
            </a:r>
          </a:p>
        </p:txBody>
      </p:sp>
      <p:graphicFrame>
        <p:nvGraphicFramePr>
          <p:cNvPr id="68611" name="Object 3"/>
          <p:cNvGraphicFramePr>
            <a:graphicFrameLocks noGrp="1" noChangeAspect="1"/>
          </p:cNvGraphicFramePr>
          <p:nvPr>
            <p:ph sz="half" idx="4294967295"/>
          </p:nvPr>
        </p:nvGraphicFramePr>
        <p:xfrm>
          <a:off x="3653631" y="1352229"/>
          <a:ext cx="1123950" cy="1406525"/>
        </p:xfrm>
        <a:graphic>
          <a:graphicData uri="http://schemas.openxmlformats.org/presentationml/2006/ole">
            <mc:AlternateContent xmlns:mc="http://schemas.openxmlformats.org/markup-compatibility/2006">
              <mc:Choice xmlns:v="urn:schemas-microsoft-com:vml" Requires="v">
                <p:oleObj spid="_x0000_s182274" name="Visio" r:id="rId3" imgW="763829" imgH="931774" progId="Visio.Drawing.11">
                  <p:embed/>
                </p:oleObj>
              </mc:Choice>
              <mc:Fallback>
                <p:oleObj name="Visio" r:id="rId3" imgW="763829" imgH="9317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631" y="1352229"/>
                        <a:ext cx="1123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2" name="Object 4"/>
          <p:cNvGraphicFramePr>
            <a:graphicFrameLocks noGrp="1" noChangeAspect="1"/>
          </p:cNvGraphicFramePr>
          <p:nvPr>
            <p:ph sz="quarter" idx="4294967295"/>
          </p:nvPr>
        </p:nvGraphicFramePr>
        <p:xfrm>
          <a:off x="5177631" y="1352229"/>
          <a:ext cx="1143000" cy="1171575"/>
        </p:xfrm>
        <a:graphic>
          <a:graphicData uri="http://schemas.openxmlformats.org/presentationml/2006/ole">
            <mc:AlternateContent xmlns:mc="http://schemas.openxmlformats.org/markup-compatibility/2006">
              <mc:Choice xmlns:v="urn:schemas-microsoft-com:vml" Requires="v">
                <p:oleObj spid="_x0000_s182275" name="Visio" r:id="rId5" imgW="841553" imgH="841553" progId="Visio.Drawing.11">
                  <p:embed/>
                </p:oleObj>
              </mc:Choice>
              <mc:Fallback>
                <p:oleObj name="Visio" r:id="rId5" imgW="841553" imgH="84155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7631" y="1352229"/>
                        <a:ext cx="11430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3" name="Object 5"/>
          <p:cNvGraphicFramePr>
            <a:graphicFrameLocks noGrp="1" noChangeAspect="1"/>
          </p:cNvGraphicFramePr>
          <p:nvPr>
            <p:ph sz="quarter" idx="4294967295"/>
          </p:nvPr>
        </p:nvGraphicFramePr>
        <p:xfrm>
          <a:off x="7158831" y="1274440"/>
          <a:ext cx="2057400" cy="977900"/>
        </p:xfrm>
        <a:graphic>
          <a:graphicData uri="http://schemas.openxmlformats.org/presentationml/2006/ole">
            <mc:AlternateContent xmlns:mc="http://schemas.openxmlformats.org/markup-compatibility/2006">
              <mc:Choice xmlns:v="urn:schemas-microsoft-com:vml" Requires="v">
                <p:oleObj spid="_x0000_s182276" name="Visio" r:id="rId7" imgW="1543507" imgH="715670" progId="Visio.Drawing.11">
                  <p:embed/>
                </p:oleObj>
              </mc:Choice>
              <mc:Fallback>
                <p:oleObj name="Visio" r:id="rId7" imgW="1543507" imgH="71567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8831" y="1274440"/>
                        <a:ext cx="20574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4" name="Rectangle 6"/>
          <p:cNvSpPr>
            <a:spLocks noChangeArrowheads="1"/>
          </p:cNvSpPr>
          <p:nvPr/>
        </p:nvSpPr>
        <p:spPr bwMode="auto">
          <a:xfrm>
            <a:off x="1754981" y="3081701"/>
            <a:ext cx="37497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marL="457200" lvl="1" indent="0">
              <a:buSzPct val="100000"/>
            </a:pPr>
            <a:r>
              <a:rPr lang="en-US" altLang="zh-CN" dirty="0">
                <a:solidFill>
                  <a:srgbClr val="0000CC"/>
                </a:solidFill>
                <a:ea typeface="华文中宋" pitchFamily="2" charset="-122"/>
              </a:rPr>
              <a:t>2)  </a:t>
            </a:r>
            <a:r>
              <a:rPr lang="zh-CN" altLang="en-US" dirty="0">
                <a:solidFill>
                  <a:srgbClr val="0000CC"/>
                </a:solidFill>
                <a:ea typeface="华文中宋" pitchFamily="2" charset="-122"/>
              </a:rPr>
              <a:t>石英晶体谐振式</a:t>
            </a:r>
            <a:r>
              <a:rPr lang="zh-CN" altLang="en-US" dirty="0">
                <a:solidFill>
                  <a:srgbClr val="FF0000"/>
                </a:solidFill>
                <a:ea typeface="华文中宋" pitchFamily="2" charset="-122"/>
              </a:rPr>
              <a:t>温度</a:t>
            </a:r>
            <a:r>
              <a:rPr lang="zh-CN" altLang="en-US" dirty="0">
                <a:solidFill>
                  <a:srgbClr val="0000CC"/>
                </a:solidFill>
                <a:ea typeface="华文中宋" pitchFamily="2" charset="-122"/>
              </a:rPr>
              <a:t>传感器</a:t>
            </a:r>
          </a:p>
        </p:txBody>
      </p:sp>
      <p:sp>
        <p:nvSpPr>
          <p:cNvPr id="68615" name="Rectangle 7"/>
          <p:cNvSpPr>
            <a:spLocks noChangeArrowheads="1"/>
          </p:cNvSpPr>
          <p:nvPr/>
        </p:nvSpPr>
        <p:spPr bwMode="auto">
          <a:xfrm>
            <a:off x="2129632" y="1939087"/>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Verdana" pitchFamily="34" charset="0"/>
                <a:ea typeface="华文中宋" pitchFamily="2" charset="-122"/>
              </a:rPr>
              <a:t>质量块</a:t>
            </a:r>
          </a:p>
        </p:txBody>
      </p:sp>
      <p:sp>
        <p:nvSpPr>
          <p:cNvPr id="68616" name="Line 8"/>
          <p:cNvSpPr>
            <a:spLocks noChangeShapeType="1"/>
          </p:cNvSpPr>
          <p:nvPr/>
        </p:nvSpPr>
        <p:spPr bwMode="auto">
          <a:xfrm flipV="1">
            <a:off x="2967831" y="1620515"/>
            <a:ext cx="685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7" name="Rectangle 9"/>
          <p:cNvSpPr>
            <a:spLocks noChangeArrowheads="1"/>
          </p:cNvSpPr>
          <p:nvPr/>
        </p:nvSpPr>
        <p:spPr bwMode="auto">
          <a:xfrm>
            <a:off x="5298282" y="260901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Verdana" pitchFamily="34" charset="0"/>
                <a:ea typeface="华文中宋" pitchFamily="2" charset="-122"/>
              </a:rPr>
              <a:t>剪切力</a:t>
            </a:r>
          </a:p>
        </p:txBody>
      </p:sp>
      <p:sp>
        <p:nvSpPr>
          <p:cNvPr id="68618" name="Rectangle 10"/>
          <p:cNvSpPr>
            <a:spLocks noChangeArrowheads="1"/>
          </p:cNvSpPr>
          <p:nvPr/>
        </p:nvSpPr>
        <p:spPr bwMode="auto">
          <a:xfrm>
            <a:off x="3306539" y="3599612"/>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t>？</a:t>
            </a:r>
            <a:r>
              <a:rPr lang="zh-CN" altLang="en-US" dirty="0">
                <a:solidFill>
                  <a:srgbClr val="FF0000"/>
                </a:solidFill>
                <a:latin typeface="华文中宋" pitchFamily="2" charset="-122"/>
                <a:ea typeface="华文中宋" pitchFamily="2" charset="-122"/>
              </a:rPr>
              <a:t>温度系数</a:t>
            </a:r>
            <a:r>
              <a:rPr lang="zh-CN" altLang="en-US" dirty="0">
                <a:latin typeface="华文中宋" pitchFamily="2" charset="-122"/>
                <a:ea typeface="华文中宋" pitchFamily="2" charset="-122"/>
              </a:rPr>
              <a:t>的要求</a:t>
            </a:r>
            <a:r>
              <a:rPr lang="zh-CN" altLang="en-US" dirty="0">
                <a:solidFill>
                  <a:srgbClr val="FF0000"/>
                </a:solidFill>
                <a:latin typeface="华文中宋" pitchFamily="2" charset="-122"/>
                <a:ea typeface="华文中宋" pitchFamily="2" charset="-122"/>
              </a:rPr>
              <a:t>大</a:t>
            </a:r>
          </a:p>
        </p:txBody>
      </p:sp>
      <p:sp>
        <p:nvSpPr>
          <p:cNvPr id="68619" name="Rectangle 11"/>
          <p:cNvSpPr>
            <a:spLocks noChangeArrowheads="1"/>
          </p:cNvSpPr>
          <p:nvPr/>
        </p:nvSpPr>
        <p:spPr bwMode="auto">
          <a:xfrm>
            <a:off x="7730115" y="3553446"/>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0000"/>
                </a:solidFill>
                <a:latin typeface="华文中宋" pitchFamily="2" charset="-122"/>
                <a:ea typeface="华文中宋" pitchFamily="2" charset="-122"/>
              </a:rPr>
              <a:t>稳频</a:t>
            </a:r>
            <a:r>
              <a:rPr lang="zh-CN" altLang="en-US" dirty="0">
                <a:latin typeface="华文中宋" pitchFamily="2" charset="-122"/>
                <a:ea typeface="华文中宋" pitchFamily="2" charset="-122"/>
              </a:rPr>
              <a:t>要求</a:t>
            </a:r>
            <a:r>
              <a:rPr lang="zh-CN" altLang="en-US" dirty="0">
                <a:solidFill>
                  <a:srgbClr val="FF0000"/>
                </a:solidFill>
                <a:latin typeface="华文中宋" pitchFamily="2" charset="-122"/>
                <a:ea typeface="华文中宋" pitchFamily="2" charset="-122"/>
              </a:rPr>
              <a:t>小</a:t>
            </a:r>
          </a:p>
        </p:txBody>
      </p:sp>
      <p:sp>
        <p:nvSpPr>
          <p:cNvPr id="68620" name="Rectangle 12"/>
          <p:cNvSpPr>
            <a:spLocks noChangeArrowheads="1"/>
          </p:cNvSpPr>
          <p:nvPr/>
        </p:nvSpPr>
        <p:spPr bwMode="auto">
          <a:xfrm>
            <a:off x="6744495" y="3444080"/>
            <a:ext cx="936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latin typeface="华文中宋" pitchFamily="2" charset="-122"/>
                <a:ea typeface="华文中宋" pitchFamily="2" charset="-122"/>
              </a:rPr>
              <a:t>区别</a:t>
            </a:r>
            <a:r>
              <a:rPr lang="zh-CN" altLang="en-US" dirty="0">
                <a:latin typeface="华文中宋" pitchFamily="2" charset="-122"/>
                <a:ea typeface="华文中宋" pitchFamily="2" charset="-122"/>
              </a:rPr>
              <a:t> </a:t>
            </a:r>
          </a:p>
        </p:txBody>
      </p:sp>
      <p:sp>
        <p:nvSpPr>
          <p:cNvPr id="68621" name="Line 13"/>
          <p:cNvSpPr>
            <a:spLocks noChangeShapeType="1"/>
          </p:cNvSpPr>
          <p:nvPr/>
        </p:nvSpPr>
        <p:spPr bwMode="auto">
          <a:xfrm flipH="1">
            <a:off x="6695499" y="3857346"/>
            <a:ext cx="8651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2" name="Rectangle 14"/>
          <p:cNvSpPr>
            <a:spLocks noChangeArrowheads="1"/>
          </p:cNvSpPr>
          <p:nvPr/>
        </p:nvSpPr>
        <p:spPr bwMode="auto">
          <a:xfrm>
            <a:off x="1725490" y="4410889"/>
            <a:ext cx="8964612" cy="91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dirty="0">
                <a:latin typeface="华文中宋" pitchFamily="2" charset="-122"/>
                <a:ea typeface="华文中宋" pitchFamily="2" charset="-122"/>
              </a:rPr>
              <a:t>原理：晶体谐振频率随被测量而变化</a:t>
            </a:r>
          </a:p>
          <a:p>
            <a:pPr>
              <a:lnSpc>
                <a:spcPct val="140000"/>
              </a:lnSpc>
            </a:pPr>
            <a:r>
              <a:rPr lang="zh-CN" altLang="en-US" sz="2000" dirty="0">
                <a:latin typeface="华文中宋" pitchFamily="2" charset="-122"/>
                <a:ea typeface="华文中宋" pitchFamily="2" charset="-122"/>
              </a:rPr>
              <a:t>         加上激励电压信号 ，（逆效应）晶体按固有</a:t>
            </a:r>
            <a:r>
              <a:rPr lang="zh-CN" altLang="en-US" sz="2000" u="sng" dirty="0">
                <a:latin typeface="华文中宋" pitchFamily="2" charset="-122"/>
                <a:ea typeface="华文中宋" pitchFamily="2" charset="-122"/>
              </a:rPr>
              <a:t>共振频率产生振动</a:t>
            </a:r>
          </a:p>
        </p:txBody>
      </p:sp>
      <p:sp>
        <p:nvSpPr>
          <p:cNvPr id="68623" name="Rectangle 15"/>
          <p:cNvSpPr>
            <a:spLocks noChangeArrowheads="1"/>
          </p:cNvSpPr>
          <p:nvPr/>
        </p:nvSpPr>
        <p:spPr bwMode="auto">
          <a:xfrm>
            <a:off x="7681120" y="5624191"/>
            <a:ext cx="20313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dirty="0">
                <a:solidFill>
                  <a:srgbClr val="0000CC"/>
                </a:solidFill>
                <a:ea typeface="华文中宋" pitchFamily="2" charset="-122"/>
              </a:rPr>
              <a:t>极板产生交变电荷</a:t>
            </a:r>
          </a:p>
        </p:txBody>
      </p:sp>
      <p:sp>
        <p:nvSpPr>
          <p:cNvPr id="68624" name="AutoShape 16"/>
          <p:cNvSpPr>
            <a:spLocks noChangeArrowheads="1"/>
          </p:cNvSpPr>
          <p:nvPr/>
        </p:nvSpPr>
        <p:spPr bwMode="auto">
          <a:xfrm>
            <a:off x="8608219" y="5336854"/>
            <a:ext cx="360362" cy="287337"/>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8625" name="Rectangle 17"/>
          <p:cNvSpPr>
            <a:spLocks noChangeArrowheads="1"/>
          </p:cNvSpPr>
          <p:nvPr/>
        </p:nvSpPr>
        <p:spPr bwMode="auto">
          <a:xfrm>
            <a:off x="3348832" y="5672887"/>
            <a:ext cx="26853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0000CC"/>
                </a:solidFill>
                <a:latin typeface="华文中宋" pitchFamily="2" charset="-122"/>
                <a:ea typeface="华文中宋" pitchFamily="2" charset="-122"/>
              </a:rPr>
              <a:t>温度        改变共振频率</a:t>
            </a:r>
            <a:r>
              <a:rPr lang="zh-CN" altLang="en-US" dirty="0">
                <a:solidFill>
                  <a:srgbClr val="0000CC"/>
                </a:solidFill>
              </a:rPr>
              <a:t> </a:t>
            </a:r>
          </a:p>
        </p:txBody>
      </p:sp>
      <p:sp>
        <p:nvSpPr>
          <p:cNvPr id="68626" name="Line 18"/>
          <p:cNvSpPr>
            <a:spLocks noChangeShapeType="1"/>
          </p:cNvSpPr>
          <p:nvPr/>
        </p:nvSpPr>
        <p:spPr bwMode="auto">
          <a:xfrm>
            <a:off x="4239420" y="5854378"/>
            <a:ext cx="288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7" name="Rectangle 19"/>
          <p:cNvSpPr>
            <a:spLocks noChangeArrowheads="1"/>
          </p:cNvSpPr>
          <p:nvPr/>
        </p:nvSpPr>
        <p:spPr bwMode="auto">
          <a:xfrm>
            <a:off x="2091531" y="793428"/>
            <a:ext cx="2390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dirty="0">
                <a:solidFill>
                  <a:srgbClr val="0000CC"/>
                </a:solidFill>
                <a:latin typeface="Tahoma" pitchFamily="34" charset="0"/>
                <a:ea typeface="华文中宋" pitchFamily="2" charset="-122"/>
              </a:rPr>
              <a:t>1)  </a:t>
            </a:r>
            <a:r>
              <a:rPr lang="zh-CN" altLang="en-US" dirty="0">
                <a:solidFill>
                  <a:srgbClr val="0000CC"/>
                </a:solidFill>
                <a:latin typeface="Tahoma" pitchFamily="34" charset="0"/>
                <a:ea typeface="华文中宋" pitchFamily="2" charset="-122"/>
              </a:rPr>
              <a:t>压电加速度传感器</a:t>
            </a:r>
          </a:p>
        </p:txBody>
      </p:sp>
    </p:spTree>
    <p:extLst>
      <p:ext uri="{BB962C8B-B14F-4D97-AF65-F5344CB8AC3E}">
        <p14:creationId xmlns:p14="http://schemas.microsoft.com/office/powerpoint/2010/main" val="187786385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676400" y="595314"/>
            <a:ext cx="2508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3"/>
            </a:pPr>
            <a:r>
              <a:rPr lang="zh-CN" altLang="en-US" sz="2000" dirty="0">
                <a:solidFill>
                  <a:srgbClr val="0000CC"/>
                </a:solidFill>
                <a:latin typeface="Verdana" pitchFamily="34" charset="0"/>
                <a:ea typeface="华文中宋" pitchFamily="2" charset="-122"/>
              </a:rPr>
              <a:t>汞蒸汽探测器</a:t>
            </a:r>
          </a:p>
        </p:txBody>
      </p:sp>
      <p:sp>
        <p:nvSpPr>
          <p:cNvPr id="69635" name="Rectangle 3"/>
          <p:cNvSpPr>
            <a:spLocks noChangeArrowheads="1"/>
          </p:cNvSpPr>
          <p:nvPr/>
        </p:nvSpPr>
        <p:spPr bwMode="auto">
          <a:xfrm>
            <a:off x="1606550" y="4100514"/>
            <a:ext cx="225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r>
              <a:rPr lang="zh-CN" altLang="en-US" sz="2000" dirty="0">
                <a:solidFill>
                  <a:srgbClr val="0000CC"/>
                </a:solidFill>
                <a:latin typeface="Verdana" pitchFamily="34" charset="0"/>
                <a:ea typeface="华文中宋" pitchFamily="2" charset="-122"/>
              </a:rPr>
              <a:t>液体密度计</a:t>
            </a:r>
          </a:p>
        </p:txBody>
      </p:sp>
      <p:sp>
        <p:nvSpPr>
          <p:cNvPr id="69636" name="Rectangle 4"/>
          <p:cNvSpPr>
            <a:spLocks noChangeArrowheads="1"/>
          </p:cNvSpPr>
          <p:nvPr/>
        </p:nvSpPr>
        <p:spPr bwMode="auto">
          <a:xfrm>
            <a:off x="2357438" y="1200150"/>
            <a:ext cx="3892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机理：振动频率     随质量而变化</a:t>
            </a:r>
          </a:p>
        </p:txBody>
      </p:sp>
      <p:graphicFrame>
        <p:nvGraphicFramePr>
          <p:cNvPr id="69637" name="Object 5"/>
          <p:cNvGraphicFramePr>
            <a:graphicFrameLocks noChangeAspect="1"/>
          </p:cNvGraphicFramePr>
          <p:nvPr/>
        </p:nvGraphicFramePr>
        <p:xfrm>
          <a:off x="4241800" y="1181100"/>
          <a:ext cx="330200" cy="431800"/>
        </p:xfrm>
        <a:graphic>
          <a:graphicData uri="http://schemas.openxmlformats.org/presentationml/2006/ole">
            <mc:AlternateContent xmlns:mc="http://schemas.openxmlformats.org/markup-compatibility/2006">
              <mc:Choice xmlns:v="urn:schemas-microsoft-com:vml" Requires="v">
                <p:oleObj spid="_x0000_s183298" name="公式" r:id="rId3" imgW="152268" imgH="203024" progId="Equation.3">
                  <p:embed/>
                </p:oleObj>
              </mc:Choice>
              <mc:Fallback>
                <p:oleObj name="公式" r:id="rId3" imgW="152268" imgH="2030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800" y="1181100"/>
                        <a:ext cx="3302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8" name="Rectangle 7"/>
          <p:cNvSpPr>
            <a:spLocks noChangeArrowheads="1"/>
          </p:cNvSpPr>
          <p:nvPr/>
        </p:nvSpPr>
        <p:spPr bwMode="auto">
          <a:xfrm>
            <a:off x="3167063" y="1574801"/>
            <a:ext cx="304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探测： </a:t>
            </a:r>
          </a:p>
          <a:p>
            <a:r>
              <a:rPr lang="zh-CN" altLang="en-US" sz="2000">
                <a:latin typeface="华文中宋" pitchFamily="2" charset="-122"/>
                <a:ea typeface="华文中宋" pitchFamily="2" charset="-122"/>
              </a:rPr>
              <a:t>原理：吸附作用改变质量</a:t>
            </a:r>
            <a:r>
              <a:rPr lang="zh-CN" altLang="en-US" sz="2000"/>
              <a:t> </a:t>
            </a:r>
          </a:p>
        </p:txBody>
      </p:sp>
      <p:graphicFrame>
        <p:nvGraphicFramePr>
          <p:cNvPr id="69639" name="Object 8"/>
          <p:cNvGraphicFramePr>
            <a:graphicFrameLocks noChangeAspect="1"/>
          </p:cNvGraphicFramePr>
          <p:nvPr/>
        </p:nvGraphicFramePr>
        <p:xfrm>
          <a:off x="4024314" y="1571625"/>
          <a:ext cx="542925" cy="382588"/>
        </p:xfrm>
        <a:graphic>
          <a:graphicData uri="http://schemas.openxmlformats.org/presentationml/2006/ole">
            <mc:AlternateContent xmlns:mc="http://schemas.openxmlformats.org/markup-compatibility/2006">
              <mc:Choice xmlns:v="urn:schemas-microsoft-com:vml" Requires="v">
                <p:oleObj spid="_x0000_s183299" name="公式" r:id="rId5" imgW="253670" imgH="177569" progId="Equation.3">
                  <p:embed/>
                </p:oleObj>
              </mc:Choice>
              <mc:Fallback>
                <p:oleObj name="公式" r:id="rId5" imgW="253670"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4314" y="1571625"/>
                        <a:ext cx="542925"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40" name="Rectangle 9"/>
          <p:cNvSpPr>
            <a:spLocks noChangeArrowheads="1"/>
          </p:cNvSpPr>
          <p:nvPr/>
        </p:nvSpPr>
        <p:spPr bwMode="auto">
          <a:xfrm>
            <a:off x="3149601" y="2287589"/>
            <a:ext cx="1789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构造：做涂层 </a:t>
            </a:r>
          </a:p>
        </p:txBody>
      </p:sp>
      <p:sp>
        <p:nvSpPr>
          <p:cNvPr id="69641" name="Rectangle 10"/>
          <p:cNvSpPr>
            <a:spLocks noChangeArrowheads="1"/>
          </p:cNvSpPr>
          <p:nvPr/>
        </p:nvSpPr>
        <p:spPr bwMode="auto">
          <a:xfrm>
            <a:off x="4572001" y="2744789"/>
            <a:ext cx="3313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作用是吸附气体，改变质量 </a:t>
            </a:r>
          </a:p>
        </p:txBody>
      </p:sp>
      <p:sp>
        <p:nvSpPr>
          <p:cNvPr id="69642" name="Rectangle 11"/>
          <p:cNvSpPr>
            <a:spLocks noChangeArrowheads="1"/>
          </p:cNvSpPr>
          <p:nvPr/>
        </p:nvSpPr>
        <p:spPr bwMode="auto">
          <a:xfrm>
            <a:off x="3625851" y="3201989"/>
            <a:ext cx="2297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对汞气：沉积金膜 </a:t>
            </a:r>
          </a:p>
        </p:txBody>
      </p:sp>
      <p:sp>
        <p:nvSpPr>
          <p:cNvPr id="69643" name="Line 12"/>
          <p:cNvSpPr>
            <a:spLocks noChangeShapeType="1"/>
          </p:cNvSpPr>
          <p:nvPr/>
        </p:nvSpPr>
        <p:spPr bwMode="auto">
          <a:xfrm>
            <a:off x="5138738" y="3505200"/>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4" name="Line 13"/>
          <p:cNvSpPr>
            <a:spLocks noChangeShapeType="1"/>
          </p:cNvSpPr>
          <p:nvPr/>
        </p:nvSpPr>
        <p:spPr bwMode="auto">
          <a:xfrm>
            <a:off x="5138738" y="3581400"/>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5" name="Rectangle 14"/>
          <p:cNvSpPr>
            <a:spLocks noChangeArrowheads="1"/>
          </p:cNvSpPr>
          <p:nvPr/>
        </p:nvSpPr>
        <p:spPr bwMode="auto">
          <a:xfrm>
            <a:off x="5735638" y="3717926"/>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吸收汞</a:t>
            </a:r>
            <a:r>
              <a:rPr lang="zh-CN" altLang="en-US" sz="2000"/>
              <a:t> </a:t>
            </a:r>
          </a:p>
        </p:txBody>
      </p:sp>
      <p:sp>
        <p:nvSpPr>
          <p:cNvPr id="69646" name="Line 15"/>
          <p:cNvSpPr>
            <a:spLocks noChangeShapeType="1"/>
          </p:cNvSpPr>
          <p:nvPr/>
        </p:nvSpPr>
        <p:spPr bwMode="auto">
          <a:xfrm>
            <a:off x="5283200" y="3575050"/>
            <a:ext cx="0"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7" name="Line 16"/>
          <p:cNvSpPr>
            <a:spLocks noChangeShapeType="1"/>
          </p:cNvSpPr>
          <p:nvPr/>
        </p:nvSpPr>
        <p:spPr bwMode="auto">
          <a:xfrm>
            <a:off x="5283200" y="3862388"/>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8" name="Rectangle 17"/>
          <p:cNvSpPr>
            <a:spLocks noChangeArrowheads="1"/>
          </p:cNvSpPr>
          <p:nvPr/>
        </p:nvSpPr>
        <p:spPr bwMode="auto">
          <a:xfrm>
            <a:off x="7010400" y="3705226"/>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质量改变共振频率</a:t>
            </a:r>
            <a:r>
              <a:rPr lang="zh-CN" altLang="en-US" sz="2000"/>
              <a:t> </a:t>
            </a:r>
          </a:p>
        </p:txBody>
      </p:sp>
      <p:sp>
        <p:nvSpPr>
          <p:cNvPr id="69649" name="Line 18"/>
          <p:cNvSpPr>
            <a:spLocks noChangeShapeType="1"/>
          </p:cNvSpPr>
          <p:nvPr/>
        </p:nvSpPr>
        <p:spPr bwMode="auto">
          <a:xfrm>
            <a:off x="6578600" y="3862388"/>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9650" name="Object 19"/>
          <p:cNvGraphicFramePr>
            <a:graphicFrameLocks noGrp="1" noChangeAspect="1"/>
          </p:cNvGraphicFramePr>
          <p:nvPr>
            <p:ph idx="4294967295"/>
          </p:nvPr>
        </p:nvGraphicFramePr>
        <p:xfrm>
          <a:off x="4330700" y="4532314"/>
          <a:ext cx="1536700" cy="1830387"/>
        </p:xfrm>
        <a:graphic>
          <a:graphicData uri="http://schemas.openxmlformats.org/presentationml/2006/ole">
            <mc:AlternateContent xmlns:mc="http://schemas.openxmlformats.org/markup-compatibility/2006">
              <mc:Choice xmlns:v="urn:schemas-microsoft-com:vml" Requires="v">
                <p:oleObj spid="_x0000_s183300" name="Visio" r:id="rId7" imgW="1647693" imgH="1962137" progId="Visio.Drawing.11">
                  <p:embed/>
                </p:oleObj>
              </mc:Choice>
              <mc:Fallback>
                <p:oleObj name="Visio" r:id="rId7" imgW="1647693" imgH="1962137" progId="Visio.Drawing.11">
                  <p:embed/>
                  <p:pic>
                    <p:nvPicPr>
                      <p:cNvPr id="0" name=""/>
                      <p:cNvPicPr>
                        <a:picLocks noChangeAspect="1" noChangeArrowheads="1"/>
                      </p:cNvPicPr>
                      <p:nvPr/>
                    </p:nvPicPr>
                    <p:blipFill>
                      <a:blip r:embed="rId8"/>
                      <a:srcRect/>
                      <a:stretch>
                        <a:fillRect/>
                      </a:stretch>
                    </p:blipFill>
                    <p:spPr bwMode="auto">
                      <a:xfrm>
                        <a:off x="4330700" y="4532314"/>
                        <a:ext cx="153670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51" name="Rectangle 20"/>
          <p:cNvSpPr>
            <a:spLocks noChangeArrowheads="1"/>
          </p:cNvSpPr>
          <p:nvPr/>
        </p:nvSpPr>
        <p:spPr bwMode="auto">
          <a:xfrm>
            <a:off x="3124200" y="5167314"/>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空心音叉</a:t>
            </a:r>
          </a:p>
        </p:txBody>
      </p:sp>
    </p:spTree>
    <p:extLst>
      <p:ext uri="{BB962C8B-B14F-4D97-AF65-F5344CB8AC3E}">
        <p14:creationId xmlns:p14="http://schemas.microsoft.com/office/powerpoint/2010/main" val="629570486"/>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1774825" y="188447"/>
            <a:ext cx="63423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266700" algn="l"/>
              </a:tabLst>
              <a:defRPr>
                <a:solidFill>
                  <a:schemeClr val="tx1"/>
                </a:solidFill>
                <a:latin typeface="Arial" charset="0"/>
                <a:ea typeface="宋体" pitchFamily="2" charset="-122"/>
              </a:defRPr>
            </a:lvl1pPr>
            <a:lvl2pPr marL="742950" indent="-285750">
              <a:tabLst>
                <a:tab pos="266700" algn="l"/>
              </a:tabLst>
              <a:defRPr>
                <a:solidFill>
                  <a:schemeClr val="tx1"/>
                </a:solidFill>
                <a:latin typeface="Arial" charset="0"/>
                <a:ea typeface="宋体" pitchFamily="2" charset="-122"/>
              </a:defRPr>
            </a:lvl2pPr>
            <a:lvl3pPr marL="1143000" indent="-228600">
              <a:tabLst>
                <a:tab pos="266700" algn="l"/>
              </a:tabLst>
              <a:defRPr>
                <a:solidFill>
                  <a:schemeClr val="tx1"/>
                </a:solidFill>
                <a:latin typeface="Arial" charset="0"/>
                <a:ea typeface="宋体" pitchFamily="2" charset="-122"/>
              </a:defRPr>
            </a:lvl3pPr>
            <a:lvl4pPr marL="1600200" indent="-228600">
              <a:tabLst>
                <a:tab pos="266700" algn="l"/>
              </a:tabLst>
              <a:defRPr>
                <a:solidFill>
                  <a:schemeClr val="tx1"/>
                </a:solidFill>
                <a:latin typeface="Arial" charset="0"/>
                <a:ea typeface="宋体" pitchFamily="2" charset="-122"/>
              </a:defRPr>
            </a:lvl4pPr>
            <a:lvl5pPr marL="2057400" indent="-228600">
              <a:tabLst>
                <a:tab pos="266700" algn="l"/>
              </a:tabLst>
              <a:defRPr>
                <a:solidFill>
                  <a:schemeClr val="tx1"/>
                </a:solidFill>
                <a:latin typeface="Arial" charset="0"/>
                <a:ea typeface="宋体" pitchFamily="2" charset="-122"/>
              </a:defRPr>
            </a:lvl5pPr>
            <a:lvl6pPr marL="2514600" indent="-228600" fontAlgn="base">
              <a:spcBef>
                <a:spcPct val="0"/>
              </a:spcBef>
              <a:spcAft>
                <a:spcPct val="0"/>
              </a:spcAft>
              <a:tabLst>
                <a:tab pos="266700" algn="l"/>
              </a:tabLst>
              <a:defRPr>
                <a:solidFill>
                  <a:schemeClr val="tx1"/>
                </a:solidFill>
                <a:latin typeface="Arial" charset="0"/>
                <a:ea typeface="宋体" pitchFamily="2" charset="-122"/>
              </a:defRPr>
            </a:lvl6pPr>
            <a:lvl7pPr marL="2971800" indent="-228600" fontAlgn="base">
              <a:spcBef>
                <a:spcPct val="0"/>
              </a:spcBef>
              <a:spcAft>
                <a:spcPct val="0"/>
              </a:spcAft>
              <a:tabLst>
                <a:tab pos="266700" algn="l"/>
              </a:tabLst>
              <a:defRPr>
                <a:solidFill>
                  <a:schemeClr val="tx1"/>
                </a:solidFill>
                <a:latin typeface="Arial" charset="0"/>
                <a:ea typeface="宋体" pitchFamily="2" charset="-122"/>
              </a:defRPr>
            </a:lvl7pPr>
            <a:lvl8pPr marL="3429000" indent="-228600" fontAlgn="base">
              <a:spcBef>
                <a:spcPct val="0"/>
              </a:spcBef>
              <a:spcAft>
                <a:spcPct val="0"/>
              </a:spcAft>
              <a:tabLst>
                <a:tab pos="266700" algn="l"/>
              </a:tabLst>
              <a:defRPr>
                <a:solidFill>
                  <a:schemeClr val="tx1"/>
                </a:solidFill>
                <a:latin typeface="Arial" charset="0"/>
                <a:ea typeface="宋体" pitchFamily="2" charset="-122"/>
              </a:defRPr>
            </a:lvl8pPr>
            <a:lvl9pPr marL="3886200" indent="-228600" fontAlgn="base">
              <a:spcBef>
                <a:spcPct val="0"/>
              </a:spcBef>
              <a:spcAft>
                <a:spcPct val="0"/>
              </a:spcAft>
              <a:tabLst>
                <a:tab pos="266700" algn="l"/>
              </a:tabLst>
              <a:defRPr>
                <a:solidFill>
                  <a:schemeClr val="tx1"/>
                </a:solidFill>
                <a:latin typeface="Arial" charset="0"/>
                <a:ea typeface="宋体" pitchFamily="2" charset="-122"/>
              </a:defRPr>
            </a:lvl9pPr>
          </a:lstStyle>
          <a:p>
            <a:pPr>
              <a:buSzPct val="100000"/>
              <a:buFontTx/>
              <a:buAutoNum type="arabicPeriod" startAt="5"/>
            </a:pPr>
            <a:r>
              <a:rPr lang="zh-CN" altLang="en-US" sz="2800" dirty="0">
                <a:solidFill>
                  <a:srgbClr val="0000CC"/>
                </a:solidFill>
              </a:rPr>
              <a:t>声表面波传感器  </a:t>
            </a:r>
            <a:r>
              <a:rPr lang="en-US" altLang="zh-CN" dirty="0">
                <a:solidFill>
                  <a:srgbClr val="0000CC"/>
                </a:solidFill>
              </a:rPr>
              <a:t>SAW (Surface Acoustic Wave)</a:t>
            </a:r>
          </a:p>
        </p:txBody>
      </p:sp>
      <p:sp>
        <p:nvSpPr>
          <p:cNvPr id="74755" name="Rectangle 3"/>
          <p:cNvSpPr>
            <a:spLocks noChangeArrowheads="1"/>
          </p:cNvSpPr>
          <p:nvPr/>
        </p:nvSpPr>
        <p:spPr bwMode="auto">
          <a:xfrm>
            <a:off x="1351411" y="2473383"/>
            <a:ext cx="168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a:pPr>
            <a:r>
              <a:rPr lang="zh-CN" altLang="en-US" dirty="0">
                <a:ea typeface="华文中宋" pitchFamily="2" charset="-122"/>
              </a:rPr>
              <a:t>原理：</a:t>
            </a:r>
          </a:p>
        </p:txBody>
      </p:sp>
      <p:sp>
        <p:nvSpPr>
          <p:cNvPr id="74756" name="Rectangle 4"/>
          <p:cNvSpPr>
            <a:spLocks noChangeArrowheads="1"/>
          </p:cNvSpPr>
          <p:nvPr/>
        </p:nvSpPr>
        <p:spPr bwMode="auto">
          <a:xfrm>
            <a:off x="2060253" y="732972"/>
            <a:ext cx="11785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ea typeface="华文中宋" pitchFamily="2" charset="-122"/>
              </a:rPr>
              <a:t>表面波：</a:t>
            </a:r>
            <a:r>
              <a:rPr lang="zh-CN" altLang="en-US" sz="2000" dirty="0"/>
              <a:t> </a:t>
            </a:r>
          </a:p>
        </p:txBody>
      </p:sp>
      <p:sp>
        <p:nvSpPr>
          <p:cNvPr id="74757" name="Rectangle 5"/>
          <p:cNvSpPr>
            <a:spLocks noChangeArrowheads="1"/>
          </p:cNvSpPr>
          <p:nvPr/>
        </p:nvSpPr>
        <p:spPr bwMode="auto">
          <a:xfrm>
            <a:off x="3216913" y="629634"/>
            <a:ext cx="31662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buFontTx/>
              <a:buChar char="•"/>
            </a:pPr>
            <a:r>
              <a:rPr lang="en-US" altLang="zh-CN" sz="2000" dirty="0"/>
              <a:t> </a:t>
            </a:r>
            <a:r>
              <a:rPr lang="zh-CN" altLang="en-US" sz="2000" dirty="0">
                <a:latin typeface="华文中宋" pitchFamily="2" charset="-122"/>
                <a:ea typeface="华文中宋" pitchFamily="2" charset="-122"/>
              </a:rPr>
              <a:t>能量集中于媒质表面传播</a:t>
            </a:r>
          </a:p>
          <a:p>
            <a:pPr>
              <a:lnSpc>
                <a:spcPct val="140000"/>
              </a:lnSpc>
              <a:buFontTx/>
              <a:buChar char="•"/>
            </a:pPr>
            <a:r>
              <a:rPr lang="zh-CN" altLang="en-US" sz="2000" dirty="0">
                <a:latin typeface="华文中宋" pitchFamily="2" charset="-122"/>
                <a:ea typeface="华文中宋" pitchFamily="2" charset="-122"/>
              </a:rPr>
              <a:t> 离开表面，指数衰减</a:t>
            </a:r>
          </a:p>
        </p:txBody>
      </p:sp>
      <p:sp>
        <p:nvSpPr>
          <p:cNvPr id="74758" name="Rectangle 6"/>
          <p:cNvSpPr>
            <a:spLocks noChangeArrowheads="1"/>
          </p:cNvSpPr>
          <p:nvPr/>
        </p:nvSpPr>
        <p:spPr bwMode="auto">
          <a:xfrm>
            <a:off x="1795157" y="1457078"/>
            <a:ext cx="5088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latin typeface="华文中宋" pitchFamily="2" charset="-122"/>
                <a:ea typeface="华文中宋" pitchFamily="2" charset="-122"/>
              </a:rPr>
              <a:t>声表面波：</a:t>
            </a:r>
            <a:r>
              <a:rPr lang="zh-CN" altLang="en-US" sz="2000" dirty="0">
                <a:latin typeface="华文中宋" pitchFamily="2" charset="-122"/>
                <a:ea typeface="华文中宋" pitchFamily="2" charset="-122"/>
              </a:rPr>
              <a:t>集中在压电基片表层</a:t>
            </a:r>
            <a:r>
              <a:rPr lang="en-US" altLang="zh-CN" sz="2000" dirty="0">
                <a:latin typeface="华文中宋" pitchFamily="2" charset="-122"/>
                <a:ea typeface="华文中宋" pitchFamily="2" charset="-122"/>
              </a:rPr>
              <a:t>1</a:t>
            </a:r>
            <a:r>
              <a:rPr lang="zh-CN" altLang="en-US" sz="2000" dirty="0">
                <a:latin typeface="华文中宋" pitchFamily="2" charset="-122"/>
                <a:ea typeface="华文中宋" pitchFamily="2" charset="-122"/>
              </a:rPr>
              <a:t>个波长以内</a:t>
            </a:r>
          </a:p>
        </p:txBody>
      </p:sp>
      <p:sp>
        <p:nvSpPr>
          <p:cNvPr id="74759" name="Rectangle 7"/>
          <p:cNvSpPr>
            <a:spLocks noChangeArrowheads="1"/>
          </p:cNvSpPr>
          <p:nvPr/>
        </p:nvSpPr>
        <p:spPr bwMode="auto">
          <a:xfrm>
            <a:off x="1991544" y="2000928"/>
            <a:ext cx="80283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ea typeface="华文中宋" pitchFamily="2" charset="-122"/>
              </a:rPr>
              <a:t>特点：</a:t>
            </a:r>
            <a:r>
              <a:rPr lang="zh-CN" altLang="en-US" sz="2000" dirty="0">
                <a:solidFill>
                  <a:srgbClr val="FF0000"/>
                </a:solidFill>
                <a:ea typeface="华文中宋" pitchFamily="2" charset="-122"/>
              </a:rPr>
              <a:t>传播速度</a:t>
            </a:r>
            <a:r>
              <a:rPr lang="zh-CN" altLang="en-US" sz="2000" dirty="0">
                <a:ea typeface="华文中宋" pitchFamily="2" charset="-122"/>
              </a:rPr>
              <a:t>与各种因素有关：</a:t>
            </a:r>
            <a:r>
              <a:rPr lang="zh-CN" altLang="en-US" sz="2000" dirty="0">
                <a:solidFill>
                  <a:srgbClr val="0000CC"/>
                </a:solidFill>
                <a:ea typeface="华文中宋" pitchFamily="2" charset="-122"/>
              </a:rPr>
              <a:t>力学、热学、化学、电学、生物学</a:t>
            </a:r>
          </a:p>
        </p:txBody>
      </p:sp>
      <p:sp>
        <p:nvSpPr>
          <p:cNvPr id="74760" name="Rectangle 8"/>
          <p:cNvSpPr>
            <a:spLocks noChangeArrowheads="1"/>
          </p:cNvSpPr>
          <p:nvPr/>
        </p:nvSpPr>
        <p:spPr bwMode="auto">
          <a:xfrm>
            <a:off x="3071665" y="2414796"/>
            <a:ext cx="63976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tabLst>
                <a:tab pos="228600" algn="l"/>
              </a:tabLst>
              <a:defRPr>
                <a:solidFill>
                  <a:schemeClr val="tx1"/>
                </a:solidFill>
                <a:latin typeface="Arial" charset="0"/>
                <a:ea typeface="宋体" pitchFamily="2" charset="-122"/>
              </a:defRPr>
            </a:lvl1pPr>
            <a:lvl2pPr marL="742950" indent="-285750">
              <a:tabLst>
                <a:tab pos="228600" algn="l"/>
              </a:tabLst>
              <a:defRPr>
                <a:solidFill>
                  <a:schemeClr val="tx1"/>
                </a:solidFill>
                <a:latin typeface="Arial" charset="0"/>
                <a:ea typeface="宋体" pitchFamily="2" charset="-122"/>
              </a:defRPr>
            </a:lvl2pPr>
            <a:lvl3pPr marL="1143000" indent="-228600">
              <a:tabLst>
                <a:tab pos="228600" algn="l"/>
              </a:tabLst>
              <a:defRPr>
                <a:solidFill>
                  <a:schemeClr val="tx1"/>
                </a:solidFill>
                <a:latin typeface="Arial" charset="0"/>
                <a:ea typeface="宋体" pitchFamily="2" charset="-122"/>
              </a:defRPr>
            </a:lvl3pPr>
            <a:lvl4pPr marL="1600200" indent="-228600">
              <a:tabLst>
                <a:tab pos="228600" algn="l"/>
              </a:tabLst>
              <a:defRPr>
                <a:solidFill>
                  <a:schemeClr val="tx1"/>
                </a:solidFill>
                <a:latin typeface="Arial" charset="0"/>
                <a:ea typeface="宋体" pitchFamily="2" charset="-122"/>
              </a:defRPr>
            </a:lvl4pPr>
            <a:lvl5pPr marL="2057400" indent="-228600">
              <a:tabLst>
                <a:tab pos="228600" algn="l"/>
              </a:tabLst>
              <a:defRPr>
                <a:solidFill>
                  <a:schemeClr val="tx1"/>
                </a:solidFill>
                <a:latin typeface="Arial" charset="0"/>
                <a:ea typeface="宋体" pitchFamily="2" charset="-122"/>
              </a:defRPr>
            </a:lvl5pPr>
            <a:lvl6pPr marL="2514600" indent="-228600" fontAlgn="base">
              <a:spcBef>
                <a:spcPct val="0"/>
              </a:spcBef>
              <a:spcAft>
                <a:spcPct val="0"/>
              </a:spcAft>
              <a:tabLst>
                <a:tab pos="228600" algn="l"/>
              </a:tabLst>
              <a:defRPr>
                <a:solidFill>
                  <a:schemeClr val="tx1"/>
                </a:solidFill>
                <a:latin typeface="Arial" charset="0"/>
                <a:ea typeface="宋体" pitchFamily="2" charset="-122"/>
              </a:defRPr>
            </a:lvl6pPr>
            <a:lvl7pPr marL="2971800" indent="-228600" fontAlgn="base">
              <a:spcBef>
                <a:spcPct val="0"/>
              </a:spcBef>
              <a:spcAft>
                <a:spcPct val="0"/>
              </a:spcAft>
              <a:tabLst>
                <a:tab pos="228600" algn="l"/>
              </a:tabLst>
              <a:defRPr>
                <a:solidFill>
                  <a:schemeClr val="tx1"/>
                </a:solidFill>
                <a:latin typeface="Arial" charset="0"/>
                <a:ea typeface="宋体" pitchFamily="2" charset="-122"/>
              </a:defRPr>
            </a:lvl7pPr>
            <a:lvl8pPr marL="3429000" indent="-228600" fontAlgn="base">
              <a:spcBef>
                <a:spcPct val="0"/>
              </a:spcBef>
              <a:spcAft>
                <a:spcPct val="0"/>
              </a:spcAft>
              <a:tabLst>
                <a:tab pos="228600" algn="l"/>
              </a:tabLst>
              <a:defRPr>
                <a:solidFill>
                  <a:schemeClr val="tx1"/>
                </a:solidFill>
                <a:latin typeface="Arial" charset="0"/>
                <a:ea typeface="宋体" pitchFamily="2" charset="-122"/>
              </a:defRPr>
            </a:lvl8pPr>
            <a:lvl9pPr marL="3886200" indent="-228600" fontAlgn="base">
              <a:spcBef>
                <a:spcPct val="0"/>
              </a:spcBef>
              <a:spcAft>
                <a:spcPct val="0"/>
              </a:spcAft>
              <a:tabLst>
                <a:tab pos="228600" algn="l"/>
              </a:tabLst>
              <a:defRPr>
                <a:solidFill>
                  <a:schemeClr val="tx1"/>
                </a:solidFill>
                <a:latin typeface="Arial" charset="0"/>
                <a:ea typeface="宋体" pitchFamily="2" charset="-122"/>
              </a:defRPr>
            </a:lvl9pPr>
          </a:lstStyle>
          <a:p>
            <a:pPr>
              <a:lnSpc>
                <a:spcPct val="140000"/>
              </a:lnSpc>
              <a:buFontTx/>
              <a:buAutoNum type="circleNumDbPlain"/>
            </a:pPr>
            <a:r>
              <a:rPr lang="zh-CN" altLang="en-US" sz="2000" dirty="0">
                <a:ea typeface="华文中宋" pitchFamily="2" charset="-122"/>
              </a:rPr>
              <a:t>设计表面波振荡器（谐振器）对被测量敏感</a:t>
            </a:r>
          </a:p>
          <a:p>
            <a:pPr>
              <a:lnSpc>
                <a:spcPct val="140000"/>
              </a:lnSpc>
              <a:buFontTx/>
              <a:buAutoNum type="circleNumDbPlain"/>
            </a:pPr>
            <a:r>
              <a:rPr lang="zh-CN" altLang="en-US" sz="2000" dirty="0">
                <a:ea typeface="华文中宋" pitchFamily="2" charset="-122"/>
              </a:rPr>
              <a:t>使被测量作用于传播路径（延迟线）从而引起</a:t>
            </a:r>
            <a:r>
              <a:rPr lang="zh-CN" altLang="en-US" sz="2000" dirty="0">
                <a:solidFill>
                  <a:srgbClr val="FF0000"/>
                </a:solidFill>
                <a:ea typeface="华文中宋" pitchFamily="2" charset="-122"/>
              </a:rPr>
              <a:t>传播速度变化</a:t>
            </a:r>
            <a:r>
              <a:rPr lang="zh-CN" altLang="en-US" sz="2000" dirty="0">
                <a:ea typeface="华文中宋" pitchFamily="2" charset="-122"/>
              </a:rPr>
              <a:t>，从而使</a:t>
            </a:r>
            <a:r>
              <a:rPr lang="zh-CN" altLang="en-US" sz="2000" dirty="0">
                <a:solidFill>
                  <a:srgbClr val="FF0000"/>
                </a:solidFill>
                <a:ea typeface="华文中宋" pitchFamily="2" charset="-122"/>
              </a:rPr>
              <a:t>振荡频率变化</a:t>
            </a:r>
          </a:p>
        </p:txBody>
      </p:sp>
      <p:graphicFrame>
        <p:nvGraphicFramePr>
          <p:cNvPr id="74761" name="Object 9"/>
          <p:cNvGraphicFramePr>
            <a:graphicFrameLocks noGrp="1" noChangeAspect="1"/>
          </p:cNvGraphicFramePr>
          <p:nvPr>
            <p:ph idx="4294967295"/>
          </p:nvPr>
        </p:nvGraphicFramePr>
        <p:xfrm>
          <a:off x="1727595" y="4444816"/>
          <a:ext cx="2285181" cy="1072416"/>
        </p:xfrm>
        <a:graphic>
          <a:graphicData uri="http://schemas.openxmlformats.org/presentationml/2006/ole">
            <mc:AlternateContent xmlns:mc="http://schemas.openxmlformats.org/markup-compatibility/2006">
              <mc:Choice xmlns:v="urn:schemas-microsoft-com:vml" Requires="v">
                <p:oleObj spid="_x0000_s184322" name="Visio" r:id="rId3" imgW="2374697" imgH="1114654" progId="Visio.Drawing.11">
                  <p:embed/>
                </p:oleObj>
              </mc:Choice>
              <mc:Fallback>
                <p:oleObj name="Visio" r:id="rId3" imgW="2374697" imgH="111465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595" y="4444816"/>
                        <a:ext cx="2285181" cy="1072416"/>
                      </a:xfrm>
                      <a:prstGeom prst="rect">
                        <a:avLst/>
                      </a:prstGeom>
                      <a:noFill/>
                      <a:ln>
                        <a:noFill/>
                      </a:ln>
                      <a:effectLst/>
                    </p:spPr>
                  </p:pic>
                </p:oleObj>
              </mc:Fallback>
            </mc:AlternateContent>
          </a:graphicData>
        </a:graphic>
      </p:graphicFrame>
      <p:pic>
        <p:nvPicPr>
          <p:cNvPr id="3" name="图片 2">
            <a:extLst>
              <a:ext uri="{FF2B5EF4-FFF2-40B4-BE49-F238E27FC236}">
                <a16:creationId xmlns:a16="http://schemas.microsoft.com/office/drawing/2014/main" id="{94D3C279-A734-4AC4-8442-F37E697E92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0968" y="3782769"/>
            <a:ext cx="5374324" cy="3013641"/>
          </a:xfrm>
          <a:prstGeom prst="rect">
            <a:avLst/>
          </a:prstGeom>
        </p:spPr>
      </p:pic>
    </p:spTree>
    <p:extLst>
      <p:ext uri="{BB962C8B-B14F-4D97-AF65-F5344CB8AC3E}">
        <p14:creationId xmlns:p14="http://schemas.microsoft.com/office/powerpoint/2010/main" val="64497017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2063750" y="217458"/>
            <a:ext cx="5671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2"/>
            </a:pPr>
            <a:r>
              <a:rPr lang="zh-CN" altLang="en-US">
                <a:latin typeface="Verdana" pitchFamily="34" charset="0"/>
                <a:ea typeface="华文中宋" pitchFamily="2" charset="-122"/>
              </a:rPr>
              <a:t>叉指换能器</a:t>
            </a:r>
            <a:r>
              <a:rPr lang="zh-CN" altLang="en-US" sz="2000">
                <a:latin typeface="Verdana" pitchFamily="34" charset="0"/>
              </a:rPr>
              <a:t>  </a:t>
            </a:r>
            <a:r>
              <a:rPr lang="en-US" altLang="zh-CN" sz="2000">
                <a:latin typeface="Verdana" pitchFamily="34" charset="0"/>
              </a:rPr>
              <a:t>IDT (Inter-digital Transducer)</a:t>
            </a:r>
            <a:endParaRPr lang="en-US" altLang="zh-CN" sz="2000"/>
          </a:p>
        </p:txBody>
      </p:sp>
      <p:graphicFrame>
        <p:nvGraphicFramePr>
          <p:cNvPr id="75779" name="Object 3"/>
          <p:cNvGraphicFramePr>
            <a:graphicFrameLocks noGrp="1" noChangeAspect="1"/>
          </p:cNvGraphicFramePr>
          <p:nvPr>
            <p:ph sz="half" idx="4294967295"/>
          </p:nvPr>
        </p:nvGraphicFramePr>
        <p:xfrm>
          <a:off x="2927351" y="692151"/>
          <a:ext cx="4176713" cy="2797175"/>
        </p:xfrm>
        <a:graphic>
          <a:graphicData uri="http://schemas.openxmlformats.org/presentationml/2006/ole">
            <mc:AlternateContent xmlns:mc="http://schemas.openxmlformats.org/markup-compatibility/2006">
              <mc:Choice xmlns:v="urn:schemas-microsoft-com:vml" Requires="v">
                <p:oleObj spid="_x0000_s185346" name="Visio" r:id="rId3" imgW="2731618" imgH="1828800" progId="Visio.Drawing.11">
                  <p:embed/>
                </p:oleObj>
              </mc:Choice>
              <mc:Fallback>
                <p:oleObj name="Visio" r:id="rId3" imgW="2731618" imgH="18288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1" y="692151"/>
                        <a:ext cx="4176713"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0" name="Rectangle 4"/>
          <p:cNvSpPr>
            <a:spLocks noChangeArrowheads="1"/>
          </p:cNvSpPr>
          <p:nvPr/>
        </p:nvSpPr>
        <p:spPr bwMode="auto">
          <a:xfrm>
            <a:off x="2208214" y="3313083"/>
            <a:ext cx="9476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作用：</a:t>
            </a:r>
            <a:r>
              <a:rPr lang="zh-CN" altLang="en-US" sz="2000"/>
              <a:t> </a:t>
            </a:r>
          </a:p>
        </p:txBody>
      </p:sp>
      <p:sp>
        <p:nvSpPr>
          <p:cNvPr id="75781" name="Rectangle 5"/>
          <p:cNvSpPr>
            <a:spLocks noChangeArrowheads="1"/>
          </p:cNvSpPr>
          <p:nvPr/>
        </p:nvSpPr>
        <p:spPr bwMode="auto">
          <a:xfrm>
            <a:off x="1703389" y="4105245"/>
            <a:ext cx="67585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sz="2000" dirty="0"/>
              <a:t>1</a:t>
            </a:r>
            <a:r>
              <a:rPr lang="zh-CN" altLang="en-US" sz="2000" dirty="0"/>
              <a:t>）</a:t>
            </a:r>
            <a:r>
              <a:rPr lang="zh-CN" altLang="en-US" dirty="0">
                <a:latin typeface="华文中宋" pitchFamily="2" charset="-122"/>
                <a:ea typeface="华文中宋" pitchFamily="2" charset="-122"/>
              </a:rPr>
              <a:t>加交变信号                产生表面声波 </a:t>
            </a: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传播在电极间加强</a:t>
            </a:r>
          </a:p>
        </p:txBody>
      </p:sp>
      <p:sp>
        <p:nvSpPr>
          <p:cNvPr id="75782" name="Rectangle 6"/>
          <p:cNvSpPr>
            <a:spLocks noChangeArrowheads="1"/>
          </p:cNvSpPr>
          <p:nvPr/>
        </p:nvSpPr>
        <p:spPr bwMode="auto">
          <a:xfrm>
            <a:off x="3604781" y="379440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ea typeface="华文中宋" pitchFamily="2" charset="-122"/>
              </a:rPr>
              <a:t>逆效应</a:t>
            </a:r>
          </a:p>
        </p:txBody>
      </p:sp>
      <p:sp>
        <p:nvSpPr>
          <p:cNvPr id="75783" name="Line 7"/>
          <p:cNvSpPr>
            <a:spLocks noChangeShapeType="1"/>
          </p:cNvSpPr>
          <p:nvPr/>
        </p:nvSpPr>
        <p:spPr bwMode="auto">
          <a:xfrm>
            <a:off x="3719513" y="4325650"/>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4" name="Rectangle 8"/>
          <p:cNvSpPr>
            <a:spLocks noChangeArrowheads="1"/>
          </p:cNvSpPr>
          <p:nvPr/>
        </p:nvSpPr>
        <p:spPr bwMode="auto">
          <a:xfrm>
            <a:off x="1703388" y="6049933"/>
            <a:ext cx="5953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a:latin typeface="华文中宋" pitchFamily="2" charset="-122"/>
                <a:ea typeface="华文中宋" pitchFamily="2" charset="-122"/>
              </a:rPr>
              <a:t> 2</a:t>
            </a:r>
            <a:r>
              <a:rPr lang="zh-CN" altLang="en-US">
                <a:latin typeface="华文中宋" pitchFamily="2" charset="-122"/>
                <a:ea typeface="华文中宋" pitchFamily="2" charset="-122"/>
              </a:rPr>
              <a:t>）波传过来                 产生电信号</a:t>
            </a:r>
            <a:r>
              <a:rPr lang="en-US" altLang="zh-CN">
                <a:latin typeface="华文中宋" pitchFamily="2" charset="-122"/>
                <a:ea typeface="华文中宋" pitchFamily="2" charset="-122"/>
              </a:rPr>
              <a:t>—— </a:t>
            </a:r>
            <a:r>
              <a:rPr lang="zh-CN" altLang="en-US">
                <a:latin typeface="华文中宋" pitchFamily="2" charset="-122"/>
                <a:ea typeface="华文中宋" pitchFamily="2" charset="-122"/>
              </a:rPr>
              <a:t>振荡加强输出</a:t>
            </a:r>
            <a:r>
              <a:rPr lang="zh-CN" altLang="en-US" sz="2000"/>
              <a:t> </a:t>
            </a:r>
          </a:p>
        </p:txBody>
      </p:sp>
      <p:sp>
        <p:nvSpPr>
          <p:cNvPr id="75785" name="Line 9"/>
          <p:cNvSpPr>
            <a:spLocks noChangeShapeType="1"/>
          </p:cNvSpPr>
          <p:nvPr/>
        </p:nvSpPr>
        <p:spPr bwMode="auto">
          <a:xfrm>
            <a:off x="3379234" y="6275675"/>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6" name="Rectangle 10"/>
          <p:cNvSpPr>
            <a:spLocks noChangeArrowheads="1"/>
          </p:cNvSpPr>
          <p:nvPr/>
        </p:nvSpPr>
        <p:spPr bwMode="auto">
          <a:xfrm>
            <a:off x="3293548" y="57906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ea typeface="华文中宋" pitchFamily="2" charset="-122"/>
              </a:rPr>
              <a:t>引起形变</a:t>
            </a:r>
          </a:p>
        </p:txBody>
      </p:sp>
      <p:sp>
        <p:nvSpPr>
          <p:cNvPr id="75787" name="Rectangle 11"/>
          <p:cNvSpPr>
            <a:spLocks noChangeArrowheads="1"/>
          </p:cNvSpPr>
          <p:nvPr/>
        </p:nvSpPr>
        <p:spPr bwMode="auto">
          <a:xfrm>
            <a:off x="2279650" y="4610070"/>
            <a:ext cx="2470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华文中宋" pitchFamily="2" charset="-122"/>
                <a:ea typeface="华文中宋" pitchFamily="2" charset="-122"/>
              </a:rPr>
              <a:t>频率（波长）取决于</a:t>
            </a:r>
            <a:r>
              <a:rPr lang="en-US" altLang="zh-CN">
                <a:latin typeface="华文中宋" pitchFamily="2" charset="-122"/>
                <a:ea typeface="华文中宋" pitchFamily="2" charset="-122"/>
              </a:rPr>
              <a:t>L</a:t>
            </a:r>
            <a:r>
              <a:rPr lang="en-US" altLang="zh-CN" sz="2000"/>
              <a:t> </a:t>
            </a:r>
          </a:p>
        </p:txBody>
      </p:sp>
      <p:graphicFrame>
        <p:nvGraphicFramePr>
          <p:cNvPr id="75788" name="Object 12"/>
          <p:cNvGraphicFramePr>
            <a:graphicFrameLocks noChangeAspect="1"/>
          </p:cNvGraphicFramePr>
          <p:nvPr/>
        </p:nvGraphicFramePr>
        <p:xfrm>
          <a:off x="4656139" y="4797425"/>
          <a:ext cx="1019175" cy="928688"/>
        </p:xfrm>
        <a:graphic>
          <a:graphicData uri="http://schemas.openxmlformats.org/presentationml/2006/ole">
            <mc:AlternateContent xmlns:mc="http://schemas.openxmlformats.org/markup-compatibility/2006">
              <mc:Choice xmlns:v="urn:schemas-microsoft-com:vml" Requires="v">
                <p:oleObj spid="_x0000_s185347" name="公式" r:id="rId5" imgW="431613" imgH="393529" progId="Equation.3">
                  <p:embed/>
                </p:oleObj>
              </mc:Choice>
              <mc:Fallback>
                <p:oleObj name="公式" r:id="rId5" imgW="431613"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4797425"/>
                        <a:ext cx="10191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9" name="Rectangle 13"/>
          <p:cNvSpPr>
            <a:spLocks noChangeArrowheads="1"/>
          </p:cNvSpPr>
          <p:nvPr/>
        </p:nvSpPr>
        <p:spPr bwMode="auto">
          <a:xfrm>
            <a:off x="6096001" y="4681508"/>
            <a:ext cx="2101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声表面波传播速度</a:t>
            </a:r>
            <a:r>
              <a:rPr lang="zh-CN" altLang="en-US" sz="2000"/>
              <a:t> </a:t>
            </a:r>
          </a:p>
        </p:txBody>
      </p:sp>
      <p:sp>
        <p:nvSpPr>
          <p:cNvPr id="75790" name="Line 14"/>
          <p:cNvSpPr>
            <a:spLocks noChangeShapeType="1"/>
          </p:cNvSpPr>
          <p:nvPr/>
        </p:nvSpPr>
        <p:spPr bwMode="auto">
          <a:xfrm flipH="1">
            <a:off x="5664200" y="4941889"/>
            <a:ext cx="43180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5791" name="Object 15"/>
          <p:cNvGraphicFramePr>
            <a:graphicFrameLocks noChangeAspect="1"/>
          </p:cNvGraphicFramePr>
          <p:nvPr/>
        </p:nvGraphicFramePr>
        <p:xfrm>
          <a:off x="6240464" y="5229226"/>
          <a:ext cx="1501775" cy="854075"/>
        </p:xfrm>
        <a:graphic>
          <a:graphicData uri="http://schemas.openxmlformats.org/presentationml/2006/ole">
            <mc:AlternateContent xmlns:mc="http://schemas.openxmlformats.org/markup-compatibility/2006">
              <mc:Choice xmlns:v="urn:schemas-microsoft-com:vml" Requires="v">
                <p:oleObj spid="_x0000_s185348" name="公式" r:id="rId7" imgW="685800" imgH="393700" progId="Equation.3">
                  <p:embed/>
                </p:oleObj>
              </mc:Choice>
              <mc:Fallback>
                <p:oleObj name="公式" r:id="rId7" imgW="685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0464" y="5229226"/>
                        <a:ext cx="1501775"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92" name="Line 16"/>
          <p:cNvSpPr>
            <a:spLocks noChangeShapeType="1"/>
          </p:cNvSpPr>
          <p:nvPr/>
        </p:nvSpPr>
        <p:spPr bwMode="auto">
          <a:xfrm flipH="1" flipV="1">
            <a:off x="5664200" y="5516563"/>
            <a:ext cx="431800"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93" name="TextBox 16"/>
          <p:cNvSpPr txBox="1">
            <a:spLocks noChangeArrowheads="1"/>
          </p:cNvSpPr>
          <p:nvPr/>
        </p:nvSpPr>
        <p:spPr bwMode="auto">
          <a:xfrm>
            <a:off x="7824788" y="5373688"/>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solidFill>
                  <a:srgbClr val="FF0000"/>
                </a:solidFill>
                <a:ea typeface="华文中宋" pitchFamily="2" charset="-122"/>
              </a:rPr>
              <a:t>（起振条件）</a:t>
            </a:r>
          </a:p>
        </p:txBody>
      </p:sp>
    </p:spTree>
    <p:extLst>
      <p:ext uri="{BB962C8B-B14F-4D97-AF65-F5344CB8AC3E}">
        <p14:creationId xmlns:p14="http://schemas.microsoft.com/office/powerpoint/2010/main" val="359838779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2063750" y="448747"/>
            <a:ext cx="18277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3"/>
            </a:pPr>
            <a:r>
              <a:rPr lang="en-US" altLang="zh-CN">
                <a:latin typeface="华文中宋" pitchFamily="2" charset="-122"/>
                <a:ea typeface="华文中宋" pitchFamily="2" charset="-122"/>
              </a:rPr>
              <a:t>SAW </a:t>
            </a:r>
            <a:r>
              <a:rPr lang="zh-CN" altLang="en-US">
                <a:latin typeface="华文中宋" pitchFamily="2" charset="-122"/>
                <a:ea typeface="华文中宋" pitchFamily="2" charset="-122"/>
              </a:rPr>
              <a:t>谐振器</a:t>
            </a:r>
          </a:p>
        </p:txBody>
      </p:sp>
      <p:sp>
        <p:nvSpPr>
          <p:cNvPr id="76803" name="Rectangle 3"/>
          <p:cNvSpPr>
            <a:spLocks noChangeArrowheads="1"/>
          </p:cNvSpPr>
          <p:nvPr/>
        </p:nvSpPr>
        <p:spPr bwMode="auto">
          <a:xfrm>
            <a:off x="2279651" y="951984"/>
            <a:ext cx="1666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Tx/>
              <a:buAutoNum type="circleNumDbPlain"/>
            </a:pPr>
            <a:r>
              <a:rPr lang="zh-CN" altLang="en-US">
                <a:ea typeface="华文中宋" pitchFamily="2" charset="-122"/>
              </a:rPr>
              <a:t>反射器</a:t>
            </a:r>
          </a:p>
        </p:txBody>
      </p:sp>
      <p:graphicFrame>
        <p:nvGraphicFramePr>
          <p:cNvPr id="76804" name="Object 4"/>
          <p:cNvGraphicFramePr>
            <a:graphicFrameLocks noGrp="1" noChangeAspect="1"/>
          </p:cNvGraphicFramePr>
          <p:nvPr>
            <p:ph sz="half" idx="4294967295"/>
          </p:nvPr>
        </p:nvGraphicFramePr>
        <p:xfrm>
          <a:off x="2590801" y="1314450"/>
          <a:ext cx="6600825" cy="1804988"/>
        </p:xfrm>
        <a:graphic>
          <a:graphicData uri="http://schemas.openxmlformats.org/presentationml/2006/ole">
            <mc:AlternateContent xmlns:mc="http://schemas.openxmlformats.org/markup-compatibility/2006">
              <mc:Choice xmlns:v="urn:schemas-microsoft-com:vml" Requires="v">
                <p:oleObj spid="_x0000_s186370" name="Visio" r:id="rId3" imgW="3631692" imgH="967740" progId="Visio.Drawing.11">
                  <p:embed/>
                </p:oleObj>
              </mc:Choice>
              <mc:Fallback>
                <p:oleObj name="Visio" r:id="rId3" imgW="3631692" imgH="96774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1" y="1314450"/>
                        <a:ext cx="6600825"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5"/>
          <p:cNvGraphicFramePr>
            <a:graphicFrameLocks noGrp="1" noChangeAspect="1"/>
          </p:cNvGraphicFramePr>
          <p:nvPr>
            <p:ph sz="quarter" idx="4294967295"/>
          </p:nvPr>
        </p:nvGraphicFramePr>
        <p:xfrm>
          <a:off x="4648200" y="4618038"/>
          <a:ext cx="2895600" cy="1168400"/>
        </p:xfrm>
        <a:graphic>
          <a:graphicData uri="http://schemas.openxmlformats.org/presentationml/2006/ole">
            <mc:AlternateContent xmlns:mc="http://schemas.openxmlformats.org/markup-compatibility/2006">
              <mc:Choice xmlns:v="urn:schemas-microsoft-com:vml" Requires="v">
                <p:oleObj spid="_x0000_s186371" name="Visio" r:id="rId5" imgW="1762658" imgH="610819" progId="Visio.Drawing.11">
                  <p:embed/>
                </p:oleObj>
              </mc:Choice>
              <mc:Fallback>
                <p:oleObj name="Visio" r:id="rId5" imgW="1762658" imgH="61081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4618038"/>
                        <a:ext cx="28956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6" name="Rectangle 6"/>
          <p:cNvSpPr>
            <a:spLocks noChangeArrowheads="1"/>
          </p:cNvSpPr>
          <p:nvPr/>
        </p:nvSpPr>
        <p:spPr bwMode="auto">
          <a:xfrm>
            <a:off x="2743201" y="3260695"/>
            <a:ext cx="2101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可看作阻抗不连续</a:t>
            </a:r>
            <a:r>
              <a:rPr lang="zh-CN" altLang="en-US" sz="2000"/>
              <a:t> </a:t>
            </a:r>
          </a:p>
        </p:txBody>
      </p:sp>
      <p:sp>
        <p:nvSpPr>
          <p:cNvPr id="76807" name="Rectangle 7"/>
          <p:cNvSpPr>
            <a:spLocks noChangeArrowheads="1"/>
          </p:cNvSpPr>
          <p:nvPr/>
        </p:nvSpPr>
        <p:spPr bwMode="auto">
          <a:xfrm>
            <a:off x="4800600" y="4116389"/>
            <a:ext cx="254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选择腔长，产生驻波</a:t>
            </a:r>
            <a:r>
              <a:rPr lang="zh-CN" altLang="en-US" sz="2000"/>
              <a:t> </a:t>
            </a:r>
          </a:p>
        </p:txBody>
      </p:sp>
    </p:spTree>
    <p:extLst>
      <p:ext uri="{BB962C8B-B14F-4D97-AF65-F5344CB8AC3E}">
        <p14:creationId xmlns:p14="http://schemas.microsoft.com/office/powerpoint/2010/main" val="229852622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2424113" y="448747"/>
            <a:ext cx="1454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Tx/>
              <a:buAutoNum type="circleNumDbPlain" startAt="2"/>
            </a:pPr>
            <a:r>
              <a:rPr lang="zh-CN" altLang="en-US">
                <a:ea typeface="华文中宋" pitchFamily="2" charset="-122"/>
              </a:rPr>
              <a:t>能量取出</a:t>
            </a:r>
          </a:p>
        </p:txBody>
      </p:sp>
      <p:graphicFrame>
        <p:nvGraphicFramePr>
          <p:cNvPr id="77827" name="Object 3"/>
          <p:cNvGraphicFramePr>
            <a:graphicFrameLocks noGrp="1" noChangeAspect="1"/>
          </p:cNvGraphicFramePr>
          <p:nvPr>
            <p:ph sz="quarter" idx="4294967295"/>
          </p:nvPr>
        </p:nvGraphicFramePr>
        <p:xfrm>
          <a:off x="3216276" y="908050"/>
          <a:ext cx="5400675" cy="2203450"/>
        </p:xfrm>
        <a:graphic>
          <a:graphicData uri="http://schemas.openxmlformats.org/presentationml/2006/ole">
            <mc:AlternateContent xmlns:mc="http://schemas.openxmlformats.org/markup-compatibility/2006">
              <mc:Choice xmlns:v="urn:schemas-microsoft-com:vml" Requires="v">
                <p:oleObj spid="_x0000_s187394" name="Visio" r:id="rId3" imgW="3271723" imgH="1334414" progId="Visio.Drawing.11">
                  <p:embed/>
                </p:oleObj>
              </mc:Choice>
              <mc:Fallback>
                <p:oleObj name="Visio" r:id="rId3" imgW="3271723" imgH="133441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6" y="908050"/>
                        <a:ext cx="5400675"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28" name="Rectangle 4"/>
          <p:cNvSpPr>
            <a:spLocks noChangeArrowheads="1"/>
          </p:cNvSpPr>
          <p:nvPr/>
        </p:nvSpPr>
        <p:spPr bwMode="auto">
          <a:xfrm>
            <a:off x="4871418" y="4146550"/>
            <a:ext cx="1027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sz="2000">
                <a:latin typeface="华文中宋" pitchFamily="2" charset="-122"/>
                <a:ea typeface="华文中宋" pitchFamily="2" charset="-122"/>
              </a:rPr>
              <a:t>S</a:t>
            </a:r>
            <a:r>
              <a:rPr lang="zh-CN" altLang="en-US" sz="2000">
                <a:latin typeface="华文中宋" pitchFamily="2" charset="-122"/>
                <a:ea typeface="华文中宋" pitchFamily="2" charset="-122"/>
              </a:rPr>
              <a:t>（</a:t>
            </a:r>
            <a:r>
              <a:rPr lang="en-US" altLang="zh-CN" sz="2000">
                <a:latin typeface="华文中宋" pitchFamily="2" charset="-122"/>
                <a:ea typeface="华文中宋" pitchFamily="2" charset="-122"/>
              </a:rPr>
              <a:t>t</a:t>
            </a:r>
            <a:r>
              <a:rPr lang="zh-CN" altLang="en-US" sz="2000">
                <a:latin typeface="华文中宋" pitchFamily="2" charset="-122"/>
                <a:ea typeface="华文中宋" pitchFamily="2" charset="-122"/>
              </a:rPr>
              <a:t>）</a:t>
            </a:r>
            <a:r>
              <a:rPr lang="zh-CN" altLang="en-US" sz="2000"/>
              <a:t> </a:t>
            </a:r>
          </a:p>
        </p:txBody>
      </p:sp>
      <p:sp>
        <p:nvSpPr>
          <p:cNvPr id="77829" name="Rectangle 5"/>
          <p:cNvSpPr>
            <a:spLocks noChangeArrowheads="1"/>
          </p:cNvSpPr>
          <p:nvPr/>
        </p:nvSpPr>
        <p:spPr bwMode="auto">
          <a:xfrm>
            <a:off x="5015881" y="3859213"/>
            <a:ext cx="1147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取出</a:t>
            </a:r>
            <a:r>
              <a:rPr lang="zh-CN" altLang="en-US" sz="2000"/>
              <a:t> </a:t>
            </a:r>
          </a:p>
        </p:txBody>
      </p:sp>
      <p:sp>
        <p:nvSpPr>
          <p:cNvPr id="77830" name="Line 6"/>
          <p:cNvSpPr>
            <a:spLocks noChangeShapeType="1"/>
          </p:cNvSpPr>
          <p:nvPr/>
        </p:nvSpPr>
        <p:spPr bwMode="auto">
          <a:xfrm flipH="1">
            <a:off x="5396880" y="44513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1" name="Rectangle 7"/>
          <p:cNvSpPr>
            <a:spLocks noChangeArrowheads="1"/>
          </p:cNvSpPr>
          <p:nvPr/>
        </p:nvSpPr>
        <p:spPr bwMode="auto">
          <a:xfrm>
            <a:off x="4711080" y="4740275"/>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改变延迟线</a:t>
            </a:r>
            <a:r>
              <a:rPr lang="zh-CN" altLang="en-US" sz="2000"/>
              <a:t> </a:t>
            </a:r>
          </a:p>
        </p:txBody>
      </p:sp>
      <p:sp>
        <p:nvSpPr>
          <p:cNvPr id="77832" name="Line 8"/>
          <p:cNvSpPr>
            <a:spLocks noChangeShapeType="1"/>
          </p:cNvSpPr>
          <p:nvPr/>
        </p:nvSpPr>
        <p:spPr bwMode="auto">
          <a:xfrm flipH="1">
            <a:off x="5396880" y="50609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3" name="Rectangle 9"/>
          <p:cNvSpPr>
            <a:spLocks noChangeArrowheads="1"/>
          </p:cNvSpPr>
          <p:nvPr/>
        </p:nvSpPr>
        <p:spPr bwMode="auto">
          <a:xfrm>
            <a:off x="4787280" y="528955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改变声波</a:t>
            </a:r>
            <a:r>
              <a:rPr lang="zh-CN" altLang="en-US" sz="2000"/>
              <a:t> </a:t>
            </a:r>
          </a:p>
        </p:txBody>
      </p:sp>
      <p:sp>
        <p:nvSpPr>
          <p:cNvPr id="77834" name="Line 10"/>
          <p:cNvSpPr>
            <a:spLocks noChangeShapeType="1"/>
          </p:cNvSpPr>
          <p:nvPr/>
        </p:nvSpPr>
        <p:spPr bwMode="auto">
          <a:xfrm flipH="1">
            <a:off x="5396880" y="56705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5" name="Rectangle 11"/>
          <p:cNvSpPr>
            <a:spLocks noChangeArrowheads="1"/>
          </p:cNvSpPr>
          <p:nvPr/>
        </p:nvSpPr>
        <p:spPr bwMode="auto">
          <a:xfrm>
            <a:off x="4558680" y="5959475"/>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改变谐振频率</a:t>
            </a:r>
            <a:r>
              <a:rPr lang="zh-CN" altLang="en-US" sz="2000"/>
              <a:t> </a:t>
            </a:r>
          </a:p>
        </p:txBody>
      </p:sp>
      <p:sp>
        <p:nvSpPr>
          <p:cNvPr id="77836" name="Rectangle 12"/>
          <p:cNvSpPr>
            <a:spLocks noChangeArrowheads="1"/>
          </p:cNvSpPr>
          <p:nvPr/>
        </p:nvSpPr>
        <p:spPr bwMode="auto">
          <a:xfrm>
            <a:off x="2209800" y="3657600"/>
            <a:ext cx="1047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4"/>
            </a:pPr>
            <a:r>
              <a:rPr lang="zh-CN" altLang="en-US" sz="2000">
                <a:latin typeface="Verdana" pitchFamily="34" charset="0"/>
              </a:rPr>
              <a:t>传感</a:t>
            </a:r>
          </a:p>
        </p:txBody>
      </p:sp>
    </p:spTree>
    <p:extLst>
      <p:ext uri="{BB962C8B-B14F-4D97-AF65-F5344CB8AC3E}">
        <p14:creationId xmlns:p14="http://schemas.microsoft.com/office/powerpoint/2010/main" val="417893738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987" y="1443037"/>
            <a:ext cx="7058025" cy="3971925"/>
          </a:xfrm>
          <a:prstGeom prst="rect">
            <a:avLst/>
          </a:prstGeom>
        </p:spPr>
      </p:pic>
    </p:spTree>
    <p:extLst>
      <p:ext uri="{BB962C8B-B14F-4D97-AF65-F5344CB8AC3E}">
        <p14:creationId xmlns:p14="http://schemas.microsoft.com/office/powerpoint/2010/main" val="715279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2063751" y="880547"/>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5"/>
            </a:pPr>
            <a:r>
              <a:rPr lang="zh-CN" altLang="en-US">
                <a:latin typeface="Verdana" pitchFamily="34" charset="0"/>
                <a:ea typeface="华文中宋" pitchFamily="2" charset="-122"/>
              </a:rPr>
              <a:t>应用</a:t>
            </a:r>
          </a:p>
        </p:txBody>
      </p:sp>
      <p:sp>
        <p:nvSpPr>
          <p:cNvPr id="78851" name="Rectangle 3"/>
          <p:cNvSpPr>
            <a:spLocks noChangeArrowheads="1"/>
          </p:cNvSpPr>
          <p:nvPr/>
        </p:nvSpPr>
        <p:spPr bwMode="auto">
          <a:xfrm>
            <a:off x="2135188" y="2609334"/>
            <a:ext cx="2390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a:t>
            </a:r>
            <a:r>
              <a:rPr lang="en-US" altLang="zh-CN">
                <a:ea typeface="华文中宋" pitchFamily="2" charset="-122"/>
              </a:rPr>
              <a:t>1</a:t>
            </a:r>
            <a:r>
              <a:rPr lang="zh-CN" altLang="en-US">
                <a:ea typeface="华文中宋" pitchFamily="2" charset="-122"/>
              </a:rPr>
              <a:t>）压力（加速度）</a:t>
            </a:r>
          </a:p>
        </p:txBody>
      </p:sp>
      <p:graphicFrame>
        <p:nvGraphicFramePr>
          <p:cNvPr id="78852" name="Object 11"/>
          <p:cNvGraphicFramePr>
            <a:graphicFrameLocks noGrp="1" noChangeAspect="1"/>
          </p:cNvGraphicFramePr>
          <p:nvPr>
            <p:ph idx="4294967295"/>
          </p:nvPr>
        </p:nvGraphicFramePr>
        <p:xfrm>
          <a:off x="7032625" y="620713"/>
          <a:ext cx="2527300" cy="1579562"/>
        </p:xfrm>
        <a:graphic>
          <a:graphicData uri="http://schemas.openxmlformats.org/presentationml/2006/ole">
            <mc:AlternateContent xmlns:mc="http://schemas.openxmlformats.org/markup-compatibility/2006">
              <mc:Choice xmlns:v="urn:schemas-microsoft-com:vml" Requires="v">
                <p:oleObj spid="_x0000_s188418" name="Visio" r:id="rId3" imgW="1291742" imgH="747674" progId="Visio.Drawing.11">
                  <p:embed/>
                </p:oleObj>
              </mc:Choice>
              <mc:Fallback>
                <p:oleObj name="Visio" r:id="rId3" imgW="1291742" imgH="7476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5" y="620713"/>
                        <a:ext cx="2527300" cy="157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3" name="Text Box 5"/>
          <p:cNvSpPr txBox="1">
            <a:spLocks noChangeArrowheads="1"/>
          </p:cNvSpPr>
          <p:nvPr/>
        </p:nvSpPr>
        <p:spPr bwMode="auto">
          <a:xfrm>
            <a:off x="2135189" y="3141663"/>
            <a:ext cx="77057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a:t>
            </a:r>
            <a:r>
              <a:rPr lang="en-US" altLang="zh-CN" dirty="0"/>
              <a:t>2</a:t>
            </a:r>
            <a:r>
              <a:rPr lang="zh-CN" altLang="en-US" dirty="0"/>
              <a:t>）热敏：震荡频率随温度变化</a:t>
            </a:r>
          </a:p>
          <a:p>
            <a:r>
              <a:rPr lang="zh-CN" altLang="en-US" dirty="0"/>
              <a:t>（</a:t>
            </a:r>
            <a:r>
              <a:rPr lang="en-US" altLang="zh-CN" dirty="0"/>
              <a:t>3</a:t>
            </a:r>
            <a:r>
              <a:rPr lang="zh-CN" altLang="en-US" dirty="0"/>
              <a:t>）气敏：延迟线上设计气敏膜，如        膜对       敏感 </a:t>
            </a:r>
          </a:p>
          <a:p>
            <a:r>
              <a:rPr lang="zh-CN" altLang="en-US" dirty="0"/>
              <a:t>                                                                </a:t>
            </a:r>
          </a:p>
        </p:txBody>
      </p:sp>
      <p:graphicFrame>
        <p:nvGraphicFramePr>
          <p:cNvPr id="78854" name="Object 6"/>
          <p:cNvGraphicFramePr>
            <a:graphicFrameLocks noChangeAspect="1"/>
          </p:cNvGraphicFramePr>
          <p:nvPr>
            <p:extLst>
              <p:ext uri="{D42A27DB-BD31-4B8C-83A1-F6EECF244321}">
                <p14:modId xmlns:p14="http://schemas.microsoft.com/office/powerpoint/2010/main" val="209466027"/>
              </p:ext>
            </p:extLst>
          </p:nvPr>
        </p:nvGraphicFramePr>
        <p:xfrm>
          <a:off x="5988051" y="3330278"/>
          <a:ext cx="393700" cy="546100"/>
        </p:xfrm>
        <a:graphic>
          <a:graphicData uri="http://schemas.openxmlformats.org/presentationml/2006/ole">
            <mc:AlternateContent xmlns:mc="http://schemas.openxmlformats.org/markup-compatibility/2006">
              <mc:Choice xmlns:v="urn:schemas-microsoft-com:vml" Requires="v">
                <p:oleObj spid="_x0000_s188419" name="Equation" r:id="rId5" imgW="164880" imgH="228600" progId="Equation.DSMT4">
                  <p:embed/>
                </p:oleObj>
              </mc:Choice>
              <mc:Fallback>
                <p:oleObj name="Equation" r:id="rId5" imgW="1648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051" y="3330278"/>
                        <a:ext cx="3937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5" name="Object 7"/>
          <p:cNvGraphicFramePr>
            <a:graphicFrameLocks noChangeAspect="1"/>
          </p:cNvGraphicFramePr>
          <p:nvPr>
            <p:extLst>
              <p:ext uri="{D42A27DB-BD31-4B8C-83A1-F6EECF244321}">
                <p14:modId xmlns:p14="http://schemas.microsoft.com/office/powerpoint/2010/main" val="255280000"/>
              </p:ext>
            </p:extLst>
          </p:nvPr>
        </p:nvGraphicFramePr>
        <p:xfrm>
          <a:off x="6854825" y="3341390"/>
          <a:ext cx="393700" cy="395287"/>
        </p:xfrm>
        <a:graphic>
          <a:graphicData uri="http://schemas.openxmlformats.org/presentationml/2006/ole">
            <mc:AlternateContent xmlns:mc="http://schemas.openxmlformats.org/markup-compatibility/2006">
              <mc:Choice xmlns:v="urn:schemas-microsoft-com:vml" Requires="v">
                <p:oleObj spid="_x0000_s188420" name="Equation" r:id="rId7" imgW="164880" imgH="164880" progId="Equation.DSMT4">
                  <p:embed/>
                </p:oleObj>
              </mc:Choice>
              <mc:Fallback>
                <p:oleObj name="Equation" r:id="rId7" imgW="164880" imgH="1648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4825" y="3341390"/>
                        <a:ext cx="393700"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6" name="Object 8"/>
          <p:cNvGraphicFramePr>
            <a:graphicFrameLocks noChangeAspect="1"/>
          </p:cNvGraphicFramePr>
          <p:nvPr>
            <p:extLst>
              <p:ext uri="{D42A27DB-BD31-4B8C-83A1-F6EECF244321}">
                <p14:modId xmlns:p14="http://schemas.microsoft.com/office/powerpoint/2010/main" val="243266305"/>
              </p:ext>
            </p:extLst>
          </p:nvPr>
        </p:nvGraphicFramePr>
        <p:xfrm>
          <a:off x="7523666" y="3943310"/>
          <a:ext cx="654050" cy="514350"/>
        </p:xfrm>
        <a:graphic>
          <a:graphicData uri="http://schemas.openxmlformats.org/presentationml/2006/ole">
            <mc:AlternateContent xmlns:mc="http://schemas.openxmlformats.org/markup-compatibility/2006">
              <mc:Choice xmlns:v="urn:schemas-microsoft-com:vml" Requires="v">
                <p:oleObj spid="_x0000_s188421" name="Equation" r:id="rId9" imgW="291960" imgH="228600" progId="Equation.DSMT4">
                  <p:embed/>
                </p:oleObj>
              </mc:Choice>
              <mc:Fallback>
                <p:oleObj name="Equation" r:id="rId9" imgW="2919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3666" y="3943310"/>
                        <a:ext cx="65405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7" name="Object 9"/>
          <p:cNvGraphicFramePr>
            <a:graphicFrameLocks noChangeAspect="1"/>
          </p:cNvGraphicFramePr>
          <p:nvPr>
            <p:extLst>
              <p:ext uri="{D42A27DB-BD31-4B8C-83A1-F6EECF244321}">
                <p14:modId xmlns:p14="http://schemas.microsoft.com/office/powerpoint/2010/main" val="2370458354"/>
              </p:ext>
            </p:extLst>
          </p:nvPr>
        </p:nvGraphicFramePr>
        <p:xfrm>
          <a:off x="6122987" y="3964741"/>
          <a:ext cx="731838" cy="471488"/>
        </p:xfrm>
        <a:graphic>
          <a:graphicData uri="http://schemas.openxmlformats.org/presentationml/2006/ole">
            <mc:AlternateContent xmlns:mc="http://schemas.openxmlformats.org/markup-compatibility/2006">
              <mc:Choice xmlns:v="urn:schemas-microsoft-com:vml" Requires="v">
                <p:oleObj spid="_x0000_s188422" name="Equation" r:id="rId11" imgW="355320" imgH="228600" progId="Equation.DSMT4">
                  <p:embed/>
                </p:oleObj>
              </mc:Choice>
              <mc:Fallback>
                <p:oleObj name="Equation" r:id="rId11" imgW="35532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2987" y="3964741"/>
                        <a:ext cx="731838"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58" name="Text Box 10"/>
          <p:cNvSpPr txBox="1">
            <a:spLocks noChangeArrowheads="1"/>
          </p:cNvSpPr>
          <p:nvPr/>
        </p:nvSpPr>
        <p:spPr bwMode="auto">
          <a:xfrm>
            <a:off x="2135189" y="4724400"/>
            <a:ext cx="516679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a:t>
            </a:r>
            <a:r>
              <a:rPr lang="en-US" altLang="zh-CN"/>
              <a:t>4</a:t>
            </a:r>
            <a:r>
              <a:rPr lang="zh-CN" altLang="en-US"/>
              <a:t>）电力：电场作用于延迟线</a:t>
            </a:r>
          </a:p>
          <a:p>
            <a:r>
              <a:rPr lang="zh-CN" altLang="en-US"/>
              <a:t>（</a:t>
            </a:r>
            <a:r>
              <a:rPr lang="en-US" altLang="zh-CN"/>
              <a:t>5</a:t>
            </a:r>
            <a:r>
              <a:rPr lang="zh-CN" altLang="en-US"/>
              <a:t>）流量：延迟线被加热保持一定温度</a:t>
            </a:r>
          </a:p>
          <a:p>
            <a:r>
              <a:rPr lang="zh-CN" altLang="en-US"/>
              <a:t>                    有流体通过，带走部分热量使频率偏移</a:t>
            </a:r>
          </a:p>
        </p:txBody>
      </p:sp>
      <p:sp>
        <p:nvSpPr>
          <p:cNvPr id="78859" name="Text Box 11"/>
          <p:cNvSpPr txBox="1">
            <a:spLocks noChangeArrowheads="1"/>
          </p:cNvSpPr>
          <p:nvPr/>
        </p:nvSpPr>
        <p:spPr bwMode="auto">
          <a:xfrm>
            <a:off x="5622623" y="4015819"/>
            <a:ext cx="32431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如                   膜对                敏感</a:t>
            </a:r>
          </a:p>
        </p:txBody>
      </p:sp>
      <p:sp>
        <p:nvSpPr>
          <p:cNvPr id="78860" name="Text Box 12"/>
          <p:cNvSpPr txBox="1">
            <a:spLocks noChangeArrowheads="1"/>
          </p:cNvSpPr>
          <p:nvPr/>
        </p:nvSpPr>
        <p:spPr bwMode="auto">
          <a:xfrm>
            <a:off x="7751763" y="2133600"/>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（被测量）</a:t>
            </a:r>
          </a:p>
        </p:txBody>
      </p:sp>
    </p:spTree>
    <p:extLst>
      <p:ext uri="{BB962C8B-B14F-4D97-AF65-F5344CB8AC3E}">
        <p14:creationId xmlns:p14="http://schemas.microsoft.com/office/powerpoint/2010/main" val="146887450"/>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7568" y="548680"/>
            <a:ext cx="1338828" cy="369332"/>
          </a:xfrm>
          <a:prstGeom prst="rect">
            <a:avLst/>
          </a:prstGeom>
          <a:noFill/>
        </p:spPr>
        <p:txBody>
          <a:bodyPr wrap="none" rtlCol="0">
            <a:spAutoFit/>
          </a:bodyPr>
          <a:lstStyle/>
          <a:p>
            <a:r>
              <a:rPr lang="zh-CN" altLang="en-US" dirty="0"/>
              <a:t>本节重点：</a:t>
            </a:r>
          </a:p>
        </p:txBody>
      </p:sp>
      <p:sp>
        <p:nvSpPr>
          <p:cNvPr id="3" name="文本框 2"/>
          <p:cNvSpPr txBox="1"/>
          <p:nvPr/>
        </p:nvSpPr>
        <p:spPr>
          <a:xfrm>
            <a:off x="2855641" y="1124744"/>
            <a:ext cx="3071675" cy="369332"/>
          </a:xfrm>
          <a:prstGeom prst="rect">
            <a:avLst/>
          </a:prstGeom>
          <a:noFill/>
        </p:spPr>
        <p:txBody>
          <a:bodyPr wrap="none" rtlCol="0">
            <a:spAutoFit/>
          </a:bodyPr>
          <a:lstStyle/>
          <a:p>
            <a:r>
              <a:rPr lang="en-US" altLang="zh-CN" dirty="0"/>
              <a:t>1</a:t>
            </a:r>
            <a:r>
              <a:rPr lang="zh-CN" altLang="en-US" dirty="0"/>
              <a:t>、理解压电方程的物理意义</a:t>
            </a:r>
          </a:p>
        </p:txBody>
      </p:sp>
      <p:sp>
        <p:nvSpPr>
          <p:cNvPr id="6" name="文本框 5"/>
          <p:cNvSpPr txBox="1"/>
          <p:nvPr/>
        </p:nvSpPr>
        <p:spPr>
          <a:xfrm>
            <a:off x="2823023" y="1628756"/>
            <a:ext cx="4918334" cy="369332"/>
          </a:xfrm>
          <a:prstGeom prst="rect">
            <a:avLst/>
          </a:prstGeom>
          <a:noFill/>
        </p:spPr>
        <p:txBody>
          <a:bodyPr wrap="none" rtlCol="0">
            <a:spAutoFit/>
          </a:bodyPr>
          <a:lstStyle/>
          <a:p>
            <a:r>
              <a:rPr lang="en-US" altLang="zh-CN" dirty="0"/>
              <a:t>2</a:t>
            </a:r>
            <a:r>
              <a:rPr lang="zh-CN" altLang="en-US" dirty="0"/>
              <a:t>、理解石英、陶瓷压电方程表达的含义及机理</a:t>
            </a:r>
          </a:p>
        </p:txBody>
      </p:sp>
      <p:sp>
        <p:nvSpPr>
          <p:cNvPr id="7" name="文本框 6"/>
          <p:cNvSpPr txBox="1"/>
          <p:nvPr/>
        </p:nvSpPr>
        <p:spPr>
          <a:xfrm>
            <a:off x="2820085" y="2247167"/>
            <a:ext cx="4687502" cy="369332"/>
          </a:xfrm>
          <a:prstGeom prst="rect">
            <a:avLst/>
          </a:prstGeom>
          <a:noFill/>
        </p:spPr>
        <p:txBody>
          <a:bodyPr wrap="none" rtlCol="0">
            <a:spAutoFit/>
          </a:bodyPr>
          <a:lstStyle/>
          <a:p>
            <a:r>
              <a:rPr lang="en-US" altLang="zh-CN" dirty="0"/>
              <a:t>3</a:t>
            </a:r>
            <a:r>
              <a:rPr lang="zh-CN" altLang="en-US" dirty="0"/>
              <a:t>、作为电压源与作为电流源在应用上的区别</a:t>
            </a:r>
          </a:p>
        </p:txBody>
      </p:sp>
      <p:sp>
        <p:nvSpPr>
          <p:cNvPr id="8" name="文本框 7"/>
          <p:cNvSpPr txBox="1"/>
          <p:nvPr/>
        </p:nvSpPr>
        <p:spPr>
          <a:xfrm>
            <a:off x="2820085" y="2823231"/>
            <a:ext cx="2840842" cy="369332"/>
          </a:xfrm>
          <a:prstGeom prst="rect">
            <a:avLst/>
          </a:prstGeom>
          <a:noFill/>
        </p:spPr>
        <p:txBody>
          <a:bodyPr wrap="none" rtlCol="0">
            <a:spAutoFit/>
          </a:bodyPr>
          <a:lstStyle/>
          <a:p>
            <a:r>
              <a:rPr lang="en-US" altLang="zh-CN" dirty="0"/>
              <a:t>4</a:t>
            </a:r>
            <a:r>
              <a:rPr lang="zh-CN" altLang="en-US" dirty="0"/>
              <a:t>、叉指换能器的工作原理</a:t>
            </a:r>
          </a:p>
        </p:txBody>
      </p:sp>
      <p:sp>
        <p:nvSpPr>
          <p:cNvPr id="9" name="文本框 8"/>
          <p:cNvSpPr txBox="1"/>
          <p:nvPr/>
        </p:nvSpPr>
        <p:spPr>
          <a:xfrm>
            <a:off x="2820086" y="3399295"/>
            <a:ext cx="994183" cy="369332"/>
          </a:xfrm>
          <a:prstGeom prst="rect">
            <a:avLst/>
          </a:prstGeom>
          <a:noFill/>
        </p:spPr>
        <p:txBody>
          <a:bodyPr wrap="none" rtlCol="0">
            <a:spAutoFit/>
          </a:bodyPr>
          <a:lstStyle/>
          <a:p>
            <a:r>
              <a:rPr lang="en-US" altLang="zh-CN" dirty="0"/>
              <a:t>5</a:t>
            </a:r>
            <a:r>
              <a:rPr lang="zh-CN" altLang="en-US" dirty="0"/>
              <a:t>、应用</a:t>
            </a:r>
          </a:p>
        </p:txBody>
      </p:sp>
    </p:spTree>
    <p:extLst>
      <p:ext uri="{BB962C8B-B14F-4D97-AF65-F5344CB8AC3E}">
        <p14:creationId xmlns:p14="http://schemas.microsoft.com/office/powerpoint/2010/main" val="111084636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526268402938&amp;di=3230e9c7f32300b1814ad12e7987b6d1&amp;imgtype=0&amp;src=http%3A%2F%2Fwww.zabeng.com%2Fupload%2Fimg%2F8IKE1oBBxIKw3hfPpivZIYntb4QCqqxBq3t5V3hBXUxYCpOxa2x9e1SSJpzJ7if8NfCUEwSWn8llVFVyzVdvW91goyS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877" y="548680"/>
            <a:ext cx="8432433" cy="590465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5" name="矩形 4"/>
          <p:cNvSpPr/>
          <p:nvPr/>
        </p:nvSpPr>
        <p:spPr>
          <a:xfrm>
            <a:off x="2352790" y="2366770"/>
            <a:ext cx="1678665" cy="369332"/>
          </a:xfrm>
          <a:prstGeom prst="rect">
            <a:avLst/>
          </a:prstGeom>
        </p:spPr>
        <p:txBody>
          <a:bodyPr wrap="none">
            <a:spAutoFit/>
          </a:bodyPr>
          <a:lstStyle/>
          <a:p>
            <a:r>
              <a:rPr lang="en-US" altLang="zh-CN" dirty="0">
                <a:solidFill>
                  <a:srgbClr val="0000CC"/>
                </a:solidFill>
                <a:latin typeface="微软雅黑" panose="020B0503020204020204" pitchFamily="34" charset="-122"/>
                <a:ea typeface="微软雅黑" panose="020B0503020204020204" pitchFamily="34" charset="-122"/>
              </a:rPr>
              <a:t>2018</a:t>
            </a:r>
            <a:r>
              <a:rPr lang="zh-CN" altLang="en-US" dirty="0">
                <a:solidFill>
                  <a:srgbClr val="0000CC"/>
                </a:solidFill>
                <a:latin typeface="微软雅黑" panose="020B0503020204020204" pitchFamily="34" charset="-122"/>
                <a:ea typeface="微软雅黑" panose="020B0503020204020204" pitchFamily="34" charset="-122"/>
              </a:rPr>
              <a:t>年主题：</a:t>
            </a:r>
          </a:p>
        </p:txBody>
      </p:sp>
      <p:sp>
        <p:nvSpPr>
          <p:cNvPr id="14" name="圆角矩形 13"/>
          <p:cNvSpPr/>
          <p:nvPr/>
        </p:nvSpPr>
        <p:spPr>
          <a:xfrm>
            <a:off x="2650822" y="2713019"/>
            <a:ext cx="6596593" cy="1363494"/>
          </a:xfrm>
          <a:prstGeom prst="roundRect">
            <a:avLst/>
          </a:prstGeom>
          <a:solidFill>
            <a:schemeClr val="accent4">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796402" y="2833324"/>
            <a:ext cx="4717958" cy="369332"/>
          </a:xfrm>
          <a:prstGeom prst="rect">
            <a:avLst/>
          </a:prstGeom>
        </p:spPr>
        <p:txBody>
          <a:bodyPr wrap="none">
            <a:spAutoFit/>
          </a:bodyPr>
          <a:lstStyle/>
          <a:p>
            <a:pPr>
              <a:buFont typeface="Arial" panose="020B0604020202020204" pitchFamily="34" charset="0"/>
              <a:buChar char="•"/>
            </a:pPr>
            <a:r>
              <a:rPr lang="zh-CN" altLang="en-US" dirty="0">
                <a:solidFill>
                  <a:srgbClr val="FF0000"/>
                </a:solidFill>
                <a:latin typeface="微软雅黑" panose="020B0503020204020204" pitchFamily="34" charset="-122"/>
                <a:ea typeface="微软雅黑" panose="020B0503020204020204" pitchFamily="34" charset="-122"/>
              </a:rPr>
              <a:t> 推动人工智能（</a:t>
            </a:r>
            <a:r>
              <a:rPr lang="en-US" altLang="zh-CN" dirty="0">
                <a:solidFill>
                  <a:srgbClr val="FF0000"/>
                </a:solidFill>
                <a:latin typeface="微软雅黑" panose="020B0503020204020204" pitchFamily="34" charset="-122"/>
                <a:ea typeface="微软雅黑" panose="020B0503020204020204" pitchFamily="34" charset="-122"/>
              </a:rPr>
              <a:t>AI</a:t>
            </a:r>
            <a:r>
              <a:rPr lang="zh-CN" altLang="en-US" dirty="0">
                <a:solidFill>
                  <a:srgbClr val="FF0000"/>
                </a:solidFill>
                <a:latin typeface="微软雅黑" panose="020B0503020204020204" pitchFamily="34" charset="-122"/>
                <a:ea typeface="微软雅黑" panose="020B0503020204020204" pitchFamily="34" charset="-122"/>
              </a:rPr>
              <a:t>）的正当使用，造福人类</a:t>
            </a:r>
          </a:p>
        </p:txBody>
      </p:sp>
      <p:sp>
        <p:nvSpPr>
          <p:cNvPr id="16" name="矩形 15"/>
          <p:cNvSpPr/>
          <p:nvPr/>
        </p:nvSpPr>
        <p:spPr>
          <a:xfrm>
            <a:off x="2795570" y="3270253"/>
            <a:ext cx="6451845" cy="646331"/>
          </a:xfrm>
          <a:prstGeom prst="rect">
            <a:avLst/>
          </a:prstGeom>
        </p:spPr>
        <p:txBody>
          <a:bodyPr wrap="square">
            <a:spAutoFit/>
          </a:bodyPr>
          <a:lstStyle/>
          <a:p>
            <a:pPr>
              <a:buFont typeface="Arial" panose="020B0604020202020204" pitchFamily="34" charset="0"/>
              <a:buChar char="•"/>
            </a:pPr>
            <a:r>
              <a:rPr lang="en-US" altLang="zh-CN" dirty="0">
                <a:solidFill>
                  <a:srgbClr val="FF0000"/>
                </a:solidFill>
                <a:latin typeface="微软雅黑" panose="020B0503020204020204" pitchFamily="34" charset="-122"/>
                <a:ea typeface="微软雅黑" panose="020B0503020204020204" pitchFamily="34" charset="-122"/>
              </a:rPr>
              <a:t> Enabling the positive use of Artificial</a:t>
            </a:r>
          </a:p>
          <a:p>
            <a:r>
              <a:rPr lang="en-US" altLang="zh-CN" dirty="0">
                <a:solidFill>
                  <a:srgbClr val="FF0000"/>
                </a:solidFill>
                <a:latin typeface="微软雅黑" panose="020B0503020204020204" pitchFamily="34" charset="-122"/>
                <a:ea typeface="微软雅黑" panose="020B0503020204020204" pitchFamily="34" charset="-122"/>
              </a:rPr>
              <a:t>                                  Intelligence for all</a:t>
            </a:r>
          </a:p>
        </p:txBody>
      </p:sp>
      <p:sp>
        <p:nvSpPr>
          <p:cNvPr id="6" name="圆角矩形 5"/>
          <p:cNvSpPr/>
          <p:nvPr/>
        </p:nvSpPr>
        <p:spPr bwMode="auto">
          <a:xfrm>
            <a:off x="2728476" y="4661631"/>
            <a:ext cx="6518938" cy="1575681"/>
          </a:xfrm>
          <a:prstGeom prst="roundRect">
            <a:avLst/>
          </a:prstGeom>
          <a:solidFill>
            <a:srgbClr val="FFFFFF">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n>
                <a:solidFill>
                  <a:srgbClr val="FFFFFF"/>
                </a:solidFill>
              </a:ln>
              <a:solidFill>
                <a:schemeClr val="bg1"/>
              </a:solidFill>
              <a:latin typeface="Arial" charset="0"/>
              <a:ea typeface="华文中宋" pitchFamily="2" charset="-122"/>
            </a:endParaRPr>
          </a:p>
        </p:txBody>
      </p:sp>
      <p:sp>
        <p:nvSpPr>
          <p:cNvPr id="11" name="矩形 10"/>
          <p:cNvSpPr/>
          <p:nvPr/>
        </p:nvSpPr>
        <p:spPr>
          <a:xfrm>
            <a:off x="2817715" y="4747621"/>
            <a:ext cx="6564754" cy="1754326"/>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1969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日，国际电信联盟第二十四届行政理事会正式通过决议，决定把国际电信联盟的成立日</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日定为“世界电信日”。联合国大会于</a:t>
            </a:r>
            <a:r>
              <a:rPr lang="en-US" altLang="zh-CN" dirty="0">
                <a:latin typeface="微软雅黑" panose="020B0503020204020204" pitchFamily="34" charset="-122"/>
                <a:ea typeface="微软雅黑" panose="020B0503020204020204" pitchFamily="34" charset="-122"/>
              </a:rPr>
              <a:t>2006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月宣布</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日为世界信息社会日；同年</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月，国际电联决定为每年的世界电信和信息社会日通过一项具体主题。</a:t>
            </a:r>
          </a:p>
          <a:p>
            <a:endParaRPr lang="zh-CN" altLang="en-US" dirty="0">
              <a:latin typeface="微软雅黑" panose="020B0503020204020204" pitchFamily="34" charset="-122"/>
              <a:ea typeface="微软雅黑" panose="020B0503020204020204" pitchFamily="34" charset="-122"/>
            </a:endParaRPr>
          </a:p>
        </p:txBody>
      </p:sp>
      <p:sp>
        <p:nvSpPr>
          <p:cNvPr id="7" name="圆角矩形 6"/>
          <p:cNvSpPr/>
          <p:nvPr/>
        </p:nvSpPr>
        <p:spPr bwMode="auto">
          <a:xfrm>
            <a:off x="2631607" y="860965"/>
            <a:ext cx="6402421" cy="1089910"/>
          </a:xfrm>
          <a:prstGeom prst="roundRect">
            <a:avLst/>
          </a:prstGeom>
          <a:solidFill>
            <a:srgbClr val="FFFFFF">
              <a:alpha val="4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3" name="文本框 12"/>
          <p:cNvSpPr txBox="1"/>
          <p:nvPr/>
        </p:nvSpPr>
        <p:spPr>
          <a:xfrm>
            <a:off x="2340351" y="763035"/>
            <a:ext cx="6984935" cy="1200329"/>
          </a:xfrm>
          <a:prstGeom prst="rect">
            <a:avLst/>
          </a:prstGeom>
          <a:noFill/>
        </p:spPr>
        <p:txBody>
          <a:bodyPr wrap="square" rtlCol="0">
            <a:spAutoFit/>
          </a:bodyPr>
          <a:lstStyle/>
          <a:p>
            <a:r>
              <a:rPr lang="en-US" altLang="zh-CN" i="1" dirty="0">
                <a:solidFill>
                  <a:srgbClr val="FFFF00"/>
                </a:solidFill>
                <a:latin typeface="迷你简雪峰" panose="02010609000101010101" pitchFamily="49" charset="-122"/>
                <a:ea typeface="迷你简雪峰" panose="02010609000101010101" pitchFamily="49" charset="-122"/>
              </a:rPr>
              <a:t>   </a:t>
            </a:r>
            <a:r>
              <a:rPr lang="en-US" altLang="zh-CN" sz="7200" i="1" dirty="0">
                <a:solidFill>
                  <a:srgbClr val="FFFF00"/>
                </a:solidFill>
                <a:latin typeface="迷你简雪峰" panose="02010609000101010101" pitchFamily="49" charset="-122"/>
                <a:ea typeface="迷你简雪峰" panose="02010609000101010101" pitchFamily="49" charset="-122"/>
              </a:rPr>
              <a:t>5</a:t>
            </a:r>
            <a:r>
              <a:rPr lang="en-US" altLang="zh-CN" sz="6000" i="1" dirty="0">
                <a:solidFill>
                  <a:srgbClr val="FFFF00"/>
                </a:solidFill>
                <a:latin typeface="迷你简雪峰" panose="02010609000101010101" pitchFamily="49" charset="-122"/>
                <a:ea typeface="迷你简雪峰" panose="02010609000101010101" pitchFamily="49" charset="-122"/>
              </a:rPr>
              <a:t>.</a:t>
            </a:r>
            <a:r>
              <a:rPr lang="en-US" altLang="zh-CN" sz="4500" i="1" dirty="0">
                <a:solidFill>
                  <a:srgbClr val="FFFF00"/>
                </a:solidFill>
                <a:latin typeface="迷你简雪峰" panose="02010609000101010101" pitchFamily="49" charset="-122"/>
                <a:ea typeface="迷你简雪峰" panose="02010609000101010101" pitchFamily="49" charset="-122"/>
              </a:rPr>
              <a:t>17</a:t>
            </a:r>
            <a:r>
              <a:rPr lang="zh-CN" altLang="en-US" sz="4500" i="1" dirty="0">
                <a:solidFill>
                  <a:srgbClr val="FFFF00"/>
                </a:solidFill>
                <a:latin typeface="迷你简雪峰" panose="02010609000101010101" pitchFamily="49" charset="-122"/>
                <a:ea typeface="迷你简雪峰" panose="02010609000101010101" pitchFamily="49" charset="-122"/>
              </a:rPr>
              <a:t>电信和</a:t>
            </a:r>
            <a:r>
              <a:rPr lang="zh-CN" altLang="en-US" sz="4500" i="1" dirty="0">
                <a:solidFill>
                  <a:srgbClr val="0000CC"/>
                </a:solidFill>
                <a:latin typeface="迷你简雪峰" panose="02010609000101010101" pitchFamily="49" charset="-122"/>
                <a:ea typeface="迷你简雪峰" panose="02010609000101010101" pitchFamily="49" charset="-122"/>
              </a:rPr>
              <a:t>信息社会</a:t>
            </a:r>
            <a:r>
              <a:rPr lang="zh-CN" altLang="en-US" sz="4500" i="1" dirty="0">
                <a:solidFill>
                  <a:srgbClr val="FFFF00"/>
                </a:solidFill>
                <a:latin typeface="迷你简雪峰" panose="02010609000101010101" pitchFamily="49" charset="-122"/>
                <a:ea typeface="迷你简雪峰" panose="02010609000101010101" pitchFamily="49" charset="-122"/>
              </a:rPr>
              <a:t>日</a:t>
            </a:r>
          </a:p>
        </p:txBody>
      </p:sp>
    </p:spTree>
    <p:extLst>
      <p:ext uri="{BB962C8B-B14F-4D97-AF65-F5344CB8AC3E}">
        <p14:creationId xmlns:p14="http://schemas.microsoft.com/office/powerpoint/2010/main" val="151973594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9576" y="133301"/>
            <a:ext cx="4572000" cy="646331"/>
          </a:xfrm>
          <a:prstGeom prst="rect">
            <a:avLst/>
          </a:prstGeom>
        </p:spPr>
        <p:txBody>
          <a:bodyPr>
            <a:spAutoFit/>
          </a:bodyPr>
          <a:lstStyle/>
          <a:p>
            <a:r>
              <a:rPr lang="en-US" altLang="zh-CN" dirty="0">
                <a:latin typeface="微软雅黑" panose="020B0503020204020204" pitchFamily="34" charset="-122"/>
                <a:ea typeface="微软雅黑" panose="020B0503020204020204" pitchFamily="34" charset="-122"/>
              </a:rPr>
              <a:t>Google</a:t>
            </a:r>
            <a:r>
              <a:rPr lang="zh-CN" altLang="en-US" dirty="0">
                <a:latin typeface="微软雅黑" panose="020B0503020204020204" pitchFamily="34" charset="-122"/>
                <a:ea typeface="微软雅黑" panose="020B0503020204020204" pitchFamily="34" charset="-122"/>
              </a:rPr>
              <a:t>成功“造人”令人胆寒！</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人类迎来史上最惨失业潮</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161" y="133301"/>
            <a:ext cx="2829010" cy="197948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1161" y="5288340"/>
            <a:ext cx="2798436" cy="137584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1161" y="2198167"/>
            <a:ext cx="2829010" cy="127610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587" y="3645024"/>
            <a:ext cx="2859584" cy="1301809"/>
          </a:xfrm>
          <a:prstGeom prst="rect">
            <a:avLst/>
          </a:prstGeom>
        </p:spPr>
      </p:pic>
      <p:sp>
        <p:nvSpPr>
          <p:cNvPr id="7" name="矩形 6"/>
          <p:cNvSpPr/>
          <p:nvPr/>
        </p:nvSpPr>
        <p:spPr>
          <a:xfrm>
            <a:off x="1797968" y="2852534"/>
            <a:ext cx="5400600" cy="1015663"/>
          </a:xfrm>
          <a:prstGeom prst="rect">
            <a:avLst/>
          </a:prstGeom>
        </p:spPr>
        <p:txBody>
          <a:bodyPr wrap="square">
            <a:spAutoFit/>
          </a:bodyPr>
          <a:lstStyle/>
          <a:p>
            <a:r>
              <a:rPr lang="zh-CN" altLang="en-US" sz="2000" dirty="0">
                <a:solidFill>
                  <a:srgbClr val="0000CC"/>
                </a:solidFill>
                <a:latin typeface="微软雅黑" panose="020B0503020204020204" pitchFamily="34" charset="-122"/>
                <a:ea typeface="微软雅黑" panose="020B0503020204020204" pitchFamily="34" charset="-122"/>
              </a:rPr>
              <a:t>德勤最新开发的财物机器人，一个机器人可以顶替</a:t>
            </a:r>
            <a:r>
              <a:rPr lang="en-US" altLang="zh-CN" sz="2000" dirty="0">
                <a:solidFill>
                  <a:srgbClr val="0000CC"/>
                </a:solidFill>
                <a:latin typeface="微软雅黑" panose="020B0503020204020204" pitchFamily="34" charset="-122"/>
                <a:ea typeface="微软雅黑" panose="020B0503020204020204" pitchFamily="34" charset="-122"/>
              </a:rPr>
              <a:t>15</a:t>
            </a:r>
            <a:r>
              <a:rPr lang="zh-CN" altLang="en-US" sz="2000" dirty="0">
                <a:solidFill>
                  <a:srgbClr val="0000CC"/>
                </a:solidFill>
                <a:latin typeface="微软雅黑" panose="020B0503020204020204" pitchFamily="34" charset="-122"/>
                <a:ea typeface="微软雅黑" panose="020B0503020204020204" pitchFamily="34" charset="-122"/>
              </a:rPr>
              <a:t>个财务的工作，而且可以每周</a:t>
            </a:r>
            <a:r>
              <a:rPr lang="en-US" altLang="zh-CN" sz="2000" dirty="0">
                <a:solidFill>
                  <a:srgbClr val="0000CC"/>
                </a:solidFill>
                <a:latin typeface="微软雅黑" panose="020B0503020204020204" pitchFamily="34" charset="-122"/>
                <a:ea typeface="微软雅黑" panose="020B0503020204020204" pitchFamily="34" charset="-122"/>
              </a:rPr>
              <a:t>24</a:t>
            </a:r>
            <a:r>
              <a:rPr lang="zh-CN" altLang="en-US" sz="2000" dirty="0">
                <a:solidFill>
                  <a:srgbClr val="0000CC"/>
                </a:solidFill>
                <a:latin typeface="微软雅黑" panose="020B0503020204020204" pitchFamily="34" charset="-122"/>
                <a:ea typeface="微软雅黑" panose="020B0503020204020204" pitchFamily="34" charset="-122"/>
              </a:rPr>
              <a:t>小时*</a:t>
            </a:r>
            <a:r>
              <a:rPr lang="en-US" altLang="zh-CN" sz="2000" dirty="0">
                <a:solidFill>
                  <a:srgbClr val="0000CC"/>
                </a:solidFill>
                <a:latin typeface="微软雅黑" panose="020B0503020204020204" pitchFamily="34" charset="-122"/>
                <a:ea typeface="微软雅黑" panose="020B0503020204020204" pitchFamily="34" charset="-122"/>
              </a:rPr>
              <a:t>7</a:t>
            </a:r>
            <a:r>
              <a:rPr lang="zh-CN" altLang="en-US" sz="2000" dirty="0">
                <a:solidFill>
                  <a:srgbClr val="0000CC"/>
                </a:solidFill>
                <a:latin typeface="微软雅黑" panose="020B0503020204020204" pitchFamily="34" charset="-122"/>
                <a:ea typeface="微软雅黑" panose="020B0503020204020204" pitchFamily="34" charset="-122"/>
              </a:rPr>
              <a:t>日的工作。</a:t>
            </a: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576" y="955449"/>
            <a:ext cx="4680520" cy="1937929"/>
          </a:xfrm>
          <a:prstGeom prst="rect">
            <a:avLst/>
          </a:prstGeom>
        </p:spPr>
      </p:pic>
      <p:sp>
        <p:nvSpPr>
          <p:cNvPr id="10" name="矩形 9"/>
          <p:cNvSpPr/>
          <p:nvPr/>
        </p:nvSpPr>
        <p:spPr>
          <a:xfrm>
            <a:off x="1681592" y="3964902"/>
            <a:ext cx="5643736" cy="1323439"/>
          </a:xfrm>
          <a:prstGeom prst="rect">
            <a:avLst/>
          </a:prstGeom>
        </p:spPr>
        <p:txBody>
          <a:bodyPr wrap="square">
            <a:spAutoFit/>
          </a:bodyPr>
          <a:lstStyle/>
          <a:p>
            <a:r>
              <a:rPr lang="zh-CN" altLang="en-US" sz="2000" dirty="0">
                <a:solidFill>
                  <a:srgbClr val="CC3300"/>
                </a:solidFill>
                <a:latin typeface="微软雅黑" panose="020B0503020204020204" pitchFamily="34" charset="-122"/>
                <a:ea typeface="微软雅黑" panose="020B0503020204020204" pitchFamily="34" charset="-122"/>
              </a:rPr>
              <a:t>荷兰的</a:t>
            </a:r>
            <a:r>
              <a:rPr lang="en-US" altLang="zh-CN" sz="2000" dirty="0">
                <a:solidFill>
                  <a:srgbClr val="CC3300"/>
                </a:solidFill>
                <a:latin typeface="微软雅黑" panose="020B0503020204020204" pitchFamily="34" charset="-122"/>
                <a:ea typeface="微软雅黑" panose="020B0503020204020204" pitchFamily="34" charset="-122"/>
              </a:rPr>
              <a:t>ING</a:t>
            </a:r>
            <a:r>
              <a:rPr lang="zh-CN" altLang="en-US" sz="2000" dirty="0">
                <a:solidFill>
                  <a:srgbClr val="CC3300"/>
                </a:solidFill>
                <a:latin typeface="微软雅黑" panose="020B0503020204020204" pitchFamily="34" charset="-122"/>
                <a:ea typeface="微软雅黑" panose="020B0503020204020204" pitchFamily="34" charset="-122"/>
              </a:rPr>
              <a:t>银行宣布了一个可以让他们在未来省下近</a:t>
            </a:r>
            <a:r>
              <a:rPr lang="en-US" altLang="zh-CN" sz="2000" dirty="0">
                <a:solidFill>
                  <a:srgbClr val="CC3300"/>
                </a:solidFill>
                <a:latin typeface="微软雅黑" panose="020B0503020204020204" pitchFamily="34" charset="-122"/>
                <a:ea typeface="微软雅黑" panose="020B0503020204020204" pitchFamily="34" charset="-122"/>
              </a:rPr>
              <a:t>9</a:t>
            </a:r>
            <a:r>
              <a:rPr lang="zh-CN" altLang="en-US" sz="2000" dirty="0">
                <a:solidFill>
                  <a:srgbClr val="CC3300"/>
                </a:solidFill>
                <a:latin typeface="微软雅黑" panose="020B0503020204020204" pitchFamily="34" charset="-122"/>
                <a:ea typeface="微软雅黑" panose="020B0503020204020204" pitchFamily="34" charset="-122"/>
              </a:rPr>
              <a:t>亿欧元的“数码转换”计划。而计划的内容就是：先砍掉</a:t>
            </a:r>
            <a:r>
              <a:rPr lang="en-US" altLang="zh-CN" sz="2000" dirty="0">
                <a:solidFill>
                  <a:srgbClr val="CC3300"/>
                </a:solidFill>
                <a:latin typeface="微软雅黑" panose="020B0503020204020204" pitchFamily="34" charset="-122"/>
                <a:ea typeface="微软雅黑" panose="020B0503020204020204" pitchFamily="34" charset="-122"/>
              </a:rPr>
              <a:t>5800</a:t>
            </a:r>
            <a:r>
              <a:rPr lang="zh-CN" altLang="en-US" sz="2000" dirty="0">
                <a:solidFill>
                  <a:srgbClr val="CC3300"/>
                </a:solidFill>
                <a:latin typeface="微软雅黑" panose="020B0503020204020204" pitchFamily="34" charset="-122"/>
                <a:ea typeface="微软雅黑" panose="020B0503020204020204" pitchFamily="34" charset="-122"/>
              </a:rPr>
              <a:t>名员工，占员工总数</a:t>
            </a:r>
            <a:r>
              <a:rPr lang="en-US" altLang="zh-CN" sz="2000" dirty="0">
                <a:solidFill>
                  <a:srgbClr val="CC3300"/>
                </a:solidFill>
                <a:latin typeface="微软雅黑" panose="020B0503020204020204" pitchFamily="34" charset="-122"/>
                <a:ea typeface="微软雅黑" panose="020B0503020204020204" pitchFamily="34" charset="-122"/>
              </a:rPr>
              <a:t>13%</a:t>
            </a:r>
            <a:r>
              <a:rPr lang="zh-CN" altLang="en-US" sz="2000" dirty="0">
                <a:solidFill>
                  <a:srgbClr val="CC3300"/>
                </a:solidFill>
                <a:latin typeface="微软雅黑" panose="020B0503020204020204" pitchFamily="34" charset="-122"/>
                <a:ea typeface="微软雅黑" panose="020B0503020204020204" pitchFamily="34" charset="-122"/>
              </a:rPr>
              <a:t>；未来再视情况让另外</a:t>
            </a:r>
            <a:r>
              <a:rPr lang="en-US" altLang="zh-CN" sz="2000" dirty="0">
                <a:solidFill>
                  <a:srgbClr val="CC3300"/>
                </a:solidFill>
                <a:latin typeface="微软雅黑" panose="020B0503020204020204" pitchFamily="34" charset="-122"/>
                <a:ea typeface="微软雅黑" panose="020B0503020204020204" pitchFamily="34" charset="-122"/>
              </a:rPr>
              <a:t>1200</a:t>
            </a:r>
            <a:r>
              <a:rPr lang="zh-CN" altLang="en-US" sz="2000" dirty="0">
                <a:solidFill>
                  <a:srgbClr val="CC3300"/>
                </a:solidFill>
                <a:latin typeface="微软雅黑" panose="020B0503020204020204" pitchFamily="34" charset="-122"/>
                <a:ea typeface="微软雅黑" panose="020B0503020204020204" pitchFamily="34" charset="-122"/>
              </a:rPr>
              <a:t>名员工转职或是裁掉。</a:t>
            </a:r>
          </a:p>
        </p:txBody>
      </p:sp>
      <p:sp>
        <p:nvSpPr>
          <p:cNvPr id="11" name="矩形 10"/>
          <p:cNvSpPr/>
          <p:nvPr/>
        </p:nvSpPr>
        <p:spPr>
          <a:xfrm>
            <a:off x="1660968" y="5468433"/>
            <a:ext cx="5809217" cy="1015663"/>
          </a:xfrm>
          <a:prstGeom prst="rect">
            <a:avLst/>
          </a:prstGeom>
        </p:spPr>
        <p:txBody>
          <a:bodyPr wrap="square">
            <a:spAutoFit/>
          </a:bodyPr>
          <a:lstStyle/>
          <a:p>
            <a:r>
              <a:rPr lang="zh-CN" altLang="en-US" sz="2000" dirty="0">
                <a:solidFill>
                  <a:srgbClr val="663300"/>
                </a:solidFill>
                <a:latin typeface="微软雅黑" panose="020B0503020204020204" pitchFamily="34" charset="-122"/>
                <a:ea typeface="微软雅黑" panose="020B0503020204020204" pitchFamily="34" charset="-122"/>
              </a:rPr>
              <a:t>德意志银行</a:t>
            </a:r>
            <a:r>
              <a:rPr lang="en-US" altLang="zh-CN" sz="2000" dirty="0">
                <a:solidFill>
                  <a:srgbClr val="663300"/>
                </a:solidFill>
                <a:latin typeface="微软雅黑" panose="020B0503020204020204" pitchFamily="34" charset="-122"/>
                <a:ea typeface="微软雅黑" panose="020B0503020204020204" pitchFamily="34" charset="-122"/>
              </a:rPr>
              <a:t>CFO</a:t>
            </a:r>
            <a:r>
              <a:rPr lang="zh-CN" altLang="en-US" sz="2000" dirty="0">
                <a:solidFill>
                  <a:srgbClr val="663300"/>
                </a:solidFill>
                <a:latin typeface="微软雅黑" panose="020B0503020204020204" pitchFamily="34" charset="-122"/>
                <a:ea typeface="微软雅黑" panose="020B0503020204020204" pitchFamily="34" charset="-122"/>
              </a:rPr>
              <a:t>对员工代表表示将进一步裁员一万人，若加上去年宣布的</a:t>
            </a:r>
            <a:r>
              <a:rPr lang="en-US" altLang="zh-CN" sz="2000" dirty="0">
                <a:solidFill>
                  <a:srgbClr val="663300"/>
                </a:solidFill>
                <a:latin typeface="微软雅黑" panose="020B0503020204020204" pitchFamily="34" charset="-122"/>
                <a:ea typeface="微软雅黑" panose="020B0503020204020204" pitchFamily="34" charset="-122"/>
              </a:rPr>
              <a:t>9000</a:t>
            </a:r>
            <a:r>
              <a:rPr lang="zh-CN" altLang="en-US" sz="2000" dirty="0">
                <a:solidFill>
                  <a:srgbClr val="663300"/>
                </a:solidFill>
                <a:latin typeface="微软雅黑" panose="020B0503020204020204" pitchFamily="34" charset="-122"/>
                <a:ea typeface="微软雅黑" panose="020B0503020204020204" pitchFamily="34" charset="-122"/>
              </a:rPr>
              <a:t>人裁员计划，该行全球约</a:t>
            </a:r>
            <a:r>
              <a:rPr lang="en-US" altLang="zh-CN" sz="2000" dirty="0">
                <a:solidFill>
                  <a:srgbClr val="663300"/>
                </a:solidFill>
                <a:latin typeface="微软雅黑" panose="020B0503020204020204" pitchFamily="34" charset="-122"/>
                <a:ea typeface="微软雅黑" panose="020B0503020204020204" pitchFamily="34" charset="-122"/>
              </a:rPr>
              <a:t>1/5</a:t>
            </a:r>
            <a:r>
              <a:rPr lang="zh-CN" altLang="en-US" sz="2000" dirty="0">
                <a:solidFill>
                  <a:srgbClr val="663300"/>
                </a:solidFill>
                <a:latin typeface="微软雅黑" panose="020B0503020204020204" pitchFamily="34" charset="-122"/>
                <a:ea typeface="微软雅黑" panose="020B0503020204020204" pitchFamily="34" charset="-122"/>
              </a:rPr>
              <a:t>的员工将受影响。</a:t>
            </a:r>
          </a:p>
        </p:txBody>
      </p:sp>
      <p:sp>
        <p:nvSpPr>
          <p:cNvPr id="12" name="矩形 11"/>
          <p:cNvSpPr/>
          <p:nvPr/>
        </p:nvSpPr>
        <p:spPr>
          <a:xfrm>
            <a:off x="1856156" y="1056402"/>
            <a:ext cx="5527360" cy="646331"/>
          </a:xfrm>
          <a:prstGeom prst="rect">
            <a:avLst/>
          </a:prstGeom>
        </p:spPr>
        <p:txBody>
          <a:bodyPr wrap="square">
            <a:spAutoFit/>
          </a:bodyPr>
          <a:lstStyle/>
          <a:p>
            <a:r>
              <a:rPr lang="zh-CN" altLang="en-US" dirty="0">
                <a:solidFill>
                  <a:srgbClr val="0000CC"/>
                </a:solidFill>
                <a:latin typeface="微软雅黑" panose="020B0503020204020204" pitchFamily="34" charset="-122"/>
                <a:ea typeface="微软雅黑" panose="020B0503020204020204" pitchFamily="34" charset="-122"/>
              </a:rPr>
              <a:t>它更厉害的地方还在于：可以通过学习，像一个发小</a:t>
            </a:r>
            <a:r>
              <a:rPr lang="en-US" altLang="zh-CN" dirty="0">
                <a:solidFill>
                  <a:srgbClr val="0000CC"/>
                </a:solidFill>
                <a:latin typeface="微软雅黑" panose="020B0503020204020204" pitchFamily="34" charset="-122"/>
                <a:ea typeface="微软雅黑" panose="020B0503020204020204" pitchFamily="34" charset="-122"/>
              </a:rPr>
              <a:t>/</a:t>
            </a:r>
            <a:r>
              <a:rPr lang="zh-CN" altLang="en-US" dirty="0">
                <a:solidFill>
                  <a:srgbClr val="0000CC"/>
                </a:solidFill>
                <a:latin typeface="微软雅黑" panose="020B0503020204020204" pitchFamily="34" charset="-122"/>
                <a:ea typeface="微软雅黑" panose="020B0503020204020204" pitchFamily="34" charset="-122"/>
              </a:rPr>
              <a:t>闺蜜</a:t>
            </a:r>
            <a:r>
              <a:rPr lang="en-US" altLang="zh-CN" dirty="0">
                <a:solidFill>
                  <a:srgbClr val="0000CC"/>
                </a:solidFill>
                <a:latin typeface="微软雅黑" panose="020B0503020204020204" pitchFamily="34" charset="-122"/>
                <a:ea typeface="微软雅黑" panose="020B0503020204020204" pitchFamily="34" charset="-122"/>
              </a:rPr>
              <a:t>/</a:t>
            </a:r>
            <a:r>
              <a:rPr lang="zh-CN" altLang="en-US" dirty="0">
                <a:solidFill>
                  <a:srgbClr val="0000CC"/>
                </a:solidFill>
                <a:latin typeface="微软雅黑" panose="020B0503020204020204" pitchFamily="34" charset="-122"/>
                <a:ea typeface="微软雅黑" panose="020B0503020204020204" pitchFamily="34" charset="-122"/>
              </a:rPr>
              <a:t>老友那样陪你聊天，同时实现多线处理！</a:t>
            </a:r>
          </a:p>
        </p:txBody>
      </p:sp>
    </p:spTree>
    <p:extLst>
      <p:ext uri="{BB962C8B-B14F-4D97-AF65-F5344CB8AC3E}">
        <p14:creationId xmlns:p14="http://schemas.microsoft.com/office/powerpoint/2010/main" val="217419189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847850" y="836614"/>
            <a:ext cx="4103688" cy="649287"/>
          </a:xfrm>
        </p:spPr>
        <p:txBody>
          <a:bodyPr/>
          <a:lstStyle/>
          <a:p>
            <a:pPr eaLnBrk="1" hangingPunct="1"/>
            <a:r>
              <a:rPr lang="zh-CN" altLang="en-US" sz="2800" b="1" dirty="0">
                <a:solidFill>
                  <a:srgbClr val="0000CC"/>
                </a:solidFill>
                <a:ea typeface="华文中宋" pitchFamily="2" charset="-122"/>
              </a:rPr>
              <a:t>一、半导体温度传感器</a:t>
            </a:r>
          </a:p>
        </p:txBody>
      </p:sp>
      <p:sp>
        <p:nvSpPr>
          <p:cNvPr id="3075" name="Rectangle 3"/>
          <p:cNvSpPr>
            <a:spLocks noGrp="1" noChangeArrowheads="1"/>
          </p:cNvSpPr>
          <p:nvPr>
            <p:ph type="body" idx="4294967295"/>
          </p:nvPr>
        </p:nvSpPr>
        <p:spPr>
          <a:xfrm>
            <a:off x="1919288" y="1484314"/>
            <a:ext cx="8229600" cy="2592387"/>
          </a:xfrm>
        </p:spPr>
        <p:txBody>
          <a:bodyPr>
            <a:normAutofit lnSpcReduction="10000"/>
          </a:bodyPr>
          <a:lstStyle/>
          <a:p>
            <a:pPr eaLnBrk="1" hangingPunct="1">
              <a:lnSpc>
                <a:spcPct val="90000"/>
              </a:lnSpc>
            </a:pPr>
            <a:r>
              <a:rPr lang="zh-CN" altLang="en-US" sz="2400" b="1" dirty="0">
                <a:latin typeface="华文中宋" pitchFamily="2" charset="-122"/>
                <a:ea typeface="华文中宋" pitchFamily="2" charset="-122"/>
              </a:rPr>
              <a:t>温度传感器概况：</a:t>
            </a:r>
          </a:p>
          <a:p>
            <a:pPr eaLnBrk="1" hangingPunct="1">
              <a:lnSpc>
                <a:spcPct val="90000"/>
              </a:lnSpc>
              <a:buFontTx/>
              <a:buNone/>
            </a:pPr>
            <a:r>
              <a:rPr lang="zh-CN" altLang="en-US" sz="2400" b="1" dirty="0">
                <a:solidFill>
                  <a:srgbClr val="FF0000"/>
                </a:solidFill>
                <a:latin typeface="华文中宋" pitchFamily="2" charset="-122"/>
                <a:ea typeface="华文中宋" pitchFamily="2" charset="-122"/>
              </a:rPr>
              <a:t>   材料：</a:t>
            </a:r>
            <a:r>
              <a:rPr lang="zh-CN" altLang="en-US" sz="2400" b="1" dirty="0">
                <a:latin typeface="华文中宋" pitchFamily="2" charset="-122"/>
                <a:ea typeface="华文中宋" pitchFamily="2" charset="-122"/>
              </a:rPr>
              <a:t>导体：</a:t>
            </a:r>
          </a:p>
          <a:p>
            <a:pPr eaLnBrk="1" hangingPunct="1">
              <a:lnSpc>
                <a:spcPct val="90000"/>
              </a:lnSpc>
              <a:buFontTx/>
              <a:buNone/>
            </a:pPr>
            <a:r>
              <a:rPr lang="zh-CN" altLang="en-US" sz="2400" b="1" dirty="0">
                <a:latin typeface="华文中宋" pitchFamily="2" charset="-122"/>
                <a:ea typeface="华文中宋" pitchFamily="2" charset="-122"/>
              </a:rPr>
              <a:t>            半导体：</a:t>
            </a:r>
          </a:p>
          <a:p>
            <a:pPr eaLnBrk="1" hangingPunct="1">
              <a:lnSpc>
                <a:spcPct val="90000"/>
              </a:lnSpc>
              <a:buFontTx/>
              <a:buNone/>
            </a:pPr>
            <a:r>
              <a:rPr lang="zh-CN" altLang="en-US" sz="2400" b="1" dirty="0">
                <a:latin typeface="华文中宋" pitchFamily="2" charset="-122"/>
                <a:ea typeface="华文中宋" pitchFamily="2" charset="-122"/>
              </a:rPr>
              <a:t>            电介质（金属氧化物－烧结成陶瓷）</a:t>
            </a:r>
            <a:r>
              <a:rPr lang="en-US" altLang="zh-CN" sz="2400" b="1" dirty="0">
                <a:latin typeface="华文中宋" pitchFamily="2" charset="-122"/>
                <a:ea typeface="华文中宋" pitchFamily="2" charset="-122"/>
              </a:rPr>
              <a:t>:</a:t>
            </a:r>
          </a:p>
          <a:p>
            <a:pPr eaLnBrk="1" hangingPunct="1">
              <a:lnSpc>
                <a:spcPct val="90000"/>
              </a:lnSpc>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磁性介质</a:t>
            </a:r>
            <a:r>
              <a:rPr lang="en-US" altLang="zh-CN" sz="2400" b="1" dirty="0">
                <a:latin typeface="华文中宋" pitchFamily="2" charset="-122"/>
                <a:ea typeface="华文中宋" pitchFamily="2" charset="-122"/>
              </a:rPr>
              <a:t>:</a:t>
            </a:r>
          </a:p>
          <a:p>
            <a:pPr eaLnBrk="1" hangingPunct="1">
              <a:lnSpc>
                <a:spcPct val="90000"/>
              </a:lnSpc>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有机高分子</a:t>
            </a:r>
            <a:r>
              <a:rPr lang="en-US" altLang="zh-CN" sz="2400" b="1" dirty="0">
                <a:latin typeface="华文中宋" pitchFamily="2" charset="-122"/>
                <a:ea typeface="华文中宋" pitchFamily="2" charset="-122"/>
              </a:rPr>
              <a:t>:</a:t>
            </a:r>
          </a:p>
        </p:txBody>
      </p:sp>
      <p:sp>
        <p:nvSpPr>
          <p:cNvPr id="3076" name="Text Box 4"/>
          <p:cNvSpPr txBox="1">
            <a:spLocks noChangeArrowheads="1"/>
          </p:cNvSpPr>
          <p:nvPr/>
        </p:nvSpPr>
        <p:spPr bwMode="auto">
          <a:xfrm>
            <a:off x="4511676" y="333375"/>
            <a:ext cx="3357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chemeClr val="tx2"/>
                </a:solidFill>
              </a:rPr>
              <a:t>第</a:t>
            </a:r>
            <a:r>
              <a:rPr lang="en-US" altLang="zh-CN" sz="2800" b="1" dirty="0">
                <a:solidFill>
                  <a:schemeClr val="tx2"/>
                </a:solidFill>
              </a:rPr>
              <a:t>7</a:t>
            </a:r>
            <a:r>
              <a:rPr lang="zh-CN" altLang="en-US" sz="2800" b="1" dirty="0">
                <a:solidFill>
                  <a:schemeClr val="tx2"/>
                </a:solidFill>
              </a:rPr>
              <a:t>节 半导体传感器</a:t>
            </a:r>
          </a:p>
        </p:txBody>
      </p:sp>
      <p:sp>
        <p:nvSpPr>
          <p:cNvPr id="3077" name="Rectangle 3"/>
          <p:cNvSpPr>
            <a:spLocks noChangeArrowheads="1"/>
          </p:cNvSpPr>
          <p:nvPr/>
        </p:nvSpPr>
        <p:spPr bwMode="auto">
          <a:xfrm>
            <a:off x="2279651" y="3789363"/>
            <a:ext cx="17700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solidFill>
                  <a:srgbClr val="FF0000"/>
                </a:solidFill>
                <a:ea typeface="华文中宋" pitchFamily="2" charset="-122"/>
              </a:rPr>
              <a:t>分类</a:t>
            </a:r>
          </a:p>
        </p:txBody>
      </p:sp>
      <p:sp>
        <p:nvSpPr>
          <p:cNvPr id="3078" name="Text Box 2"/>
          <p:cNvSpPr txBox="1">
            <a:spLocks noChangeArrowheads="1"/>
          </p:cNvSpPr>
          <p:nvPr/>
        </p:nvSpPr>
        <p:spPr bwMode="auto">
          <a:xfrm>
            <a:off x="3000375" y="3933825"/>
            <a:ext cx="731043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dirty="0">
                <a:latin typeface="华文中宋" pitchFamily="2" charset="-122"/>
                <a:ea typeface="华文中宋" pitchFamily="2" charset="-122"/>
              </a:rPr>
              <a:t>以材料分类           金属、半导体</a:t>
            </a:r>
          </a:p>
          <a:p>
            <a:pPr eaLnBrk="1" hangingPunct="1">
              <a:spcBef>
                <a:spcPct val="50000"/>
              </a:spcBef>
              <a:buFontTx/>
              <a:buNone/>
            </a:pPr>
            <a:r>
              <a:rPr lang="zh-CN" altLang="en-US" sz="2400" b="1" dirty="0">
                <a:latin typeface="华文中宋" pitchFamily="2" charset="-122"/>
                <a:ea typeface="华文中宋" pitchFamily="2" charset="-122"/>
              </a:rPr>
              <a:t>以工作方式分类    </a:t>
            </a:r>
            <a:r>
              <a:rPr lang="zh-CN" altLang="en-US" sz="2400" b="1" dirty="0">
                <a:solidFill>
                  <a:srgbClr val="FF0000"/>
                </a:solidFill>
                <a:latin typeface="华文中宋" pitchFamily="2" charset="-122"/>
                <a:ea typeface="华文中宋" pitchFamily="2" charset="-122"/>
              </a:rPr>
              <a:t>接触式、非接触式</a:t>
            </a:r>
          </a:p>
          <a:p>
            <a:pPr eaLnBrk="1" hangingPunct="1">
              <a:spcBef>
                <a:spcPct val="50000"/>
              </a:spcBef>
              <a:buFontTx/>
              <a:buNone/>
            </a:pPr>
            <a:r>
              <a:rPr lang="zh-CN" altLang="en-US" sz="2400" b="1" dirty="0">
                <a:latin typeface="华文中宋" pitchFamily="2" charset="-122"/>
                <a:ea typeface="华文中宋" pitchFamily="2" charset="-122"/>
              </a:rPr>
              <a:t>以工作原理分类    正温度系数、负温度系数</a:t>
            </a:r>
          </a:p>
          <a:p>
            <a:pPr eaLnBrk="1" hangingPunct="1">
              <a:spcBef>
                <a:spcPct val="50000"/>
              </a:spcBef>
              <a:buFontTx/>
              <a:buNone/>
            </a:pPr>
            <a:r>
              <a:rPr lang="zh-CN" altLang="en-US" sz="2400" b="1" dirty="0">
                <a:latin typeface="华文中宋" pitchFamily="2" charset="-122"/>
                <a:ea typeface="华文中宋" pitchFamily="2" charset="-122"/>
              </a:rPr>
              <a:t>以制作工艺分类    烧结、镀膜、平面工艺、集成工艺</a:t>
            </a:r>
          </a:p>
          <a:p>
            <a:pPr eaLnBrk="1" hangingPunct="1">
              <a:spcBef>
                <a:spcPct val="50000"/>
              </a:spcBef>
              <a:buFontTx/>
              <a:buNone/>
            </a:pPr>
            <a:r>
              <a:rPr lang="zh-CN" altLang="en-US" sz="2400" b="1" dirty="0">
                <a:latin typeface="华文中宋" pitchFamily="2" charset="-122"/>
                <a:ea typeface="华文中宋" pitchFamily="2" charset="-122"/>
              </a:rPr>
              <a:t>以形状结构分类    长型、圆型、片型</a:t>
            </a:r>
          </a:p>
        </p:txBody>
      </p:sp>
    </p:spTree>
    <p:extLst>
      <p:ext uri="{BB962C8B-B14F-4D97-AF65-F5344CB8AC3E}">
        <p14:creationId xmlns:p14="http://schemas.microsoft.com/office/powerpoint/2010/main" val="1230892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descr="u=2246386392,4131078714&amp;fm=21&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333375"/>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Box 5"/>
          <p:cNvSpPr txBox="1">
            <a:spLocks noChangeArrowheads="1"/>
          </p:cNvSpPr>
          <p:nvPr/>
        </p:nvSpPr>
        <p:spPr bwMode="auto">
          <a:xfrm>
            <a:off x="1992313" y="198913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温敏二极管</a:t>
            </a:r>
          </a:p>
        </p:txBody>
      </p:sp>
      <p:pic>
        <p:nvPicPr>
          <p:cNvPr id="4100" name="Picture 6" descr="u=2408094659,865017846&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404813"/>
            <a:ext cx="31432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7" descr="u=1745798856,42037417&amp;fm=21&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6" y="476250"/>
            <a:ext cx="27717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8" descr="u=1218707719,461960326&amp;fm=21&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9" y="3068638"/>
            <a:ext cx="2160587"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9" descr="u=1639288098,3020269263&amp;fm=21&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6" y="3068639"/>
            <a:ext cx="2227263"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0" descr="u=128444791,2938883014&amp;fm=21&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9601" y="2924175"/>
            <a:ext cx="34575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2" descr="u=2033245085,1258801881&amp;fm=21&amp;gp=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213" y="4941888"/>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3" descr="u=3599481638,3422165056&amp;fm=21&amp;g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5414" y="5084763"/>
            <a:ext cx="3906837"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5" descr="u=1131270500,4275702487&amp;fm=21&amp;g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0689" y="5102225"/>
            <a:ext cx="2306637"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 Box 16"/>
          <p:cNvSpPr txBox="1">
            <a:spLocks noChangeArrowheads="1"/>
          </p:cNvSpPr>
          <p:nvPr/>
        </p:nvSpPr>
        <p:spPr bwMode="auto">
          <a:xfrm>
            <a:off x="5283200" y="263366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热敏电阻</a:t>
            </a:r>
          </a:p>
        </p:txBody>
      </p:sp>
    </p:spTree>
    <p:extLst>
      <p:ext uri="{BB962C8B-B14F-4D97-AF65-F5344CB8AC3E}">
        <p14:creationId xmlns:p14="http://schemas.microsoft.com/office/powerpoint/2010/main" val="36298657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1981201" y="274639"/>
            <a:ext cx="3178175" cy="490537"/>
          </a:xfrm>
        </p:spPr>
        <p:txBody>
          <a:bodyPr/>
          <a:lstStyle/>
          <a:p>
            <a:pPr eaLnBrk="1" hangingPunct="1"/>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、半导体热敏电阻</a:t>
            </a:r>
          </a:p>
        </p:txBody>
      </p:sp>
      <p:sp>
        <p:nvSpPr>
          <p:cNvPr id="5123" name="Rectangle 3"/>
          <p:cNvSpPr>
            <a:spLocks noGrp="1" noChangeArrowheads="1"/>
          </p:cNvSpPr>
          <p:nvPr>
            <p:ph type="body" idx="4294967295"/>
          </p:nvPr>
        </p:nvSpPr>
        <p:spPr>
          <a:xfrm>
            <a:off x="2208213" y="908051"/>
            <a:ext cx="8229600" cy="1973263"/>
          </a:xfrm>
        </p:spPr>
        <p:txBody>
          <a:bodyPr/>
          <a:lstStyle/>
          <a:p>
            <a:pPr eaLnBrk="1" hangingPunct="1"/>
            <a:r>
              <a:rPr lang="zh-CN" altLang="en-US" sz="2400" b="1" dirty="0">
                <a:solidFill>
                  <a:srgbClr val="FF0000"/>
                </a:solidFill>
                <a:ea typeface="华文中宋" pitchFamily="2" charset="-122"/>
              </a:rPr>
              <a:t>材料：氧化物半导体</a:t>
            </a:r>
            <a:r>
              <a:rPr lang="en-US" altLang="zh-CN" sz="2400" b="1" dirty="0">
                <a:solidFill>
                  <a:srgbClr val="FF0000"/>
                </a:solidFill>
                <a:latin typeface="华文中宋" pitchFamily="2" charset="-122"/>
                <a:ea typeface="华文中宋" pitchFamily="2" charset="-122"/>
              </a:rPr>
              <a:t>——</a:t>
            </a:r>
            <a:r>
              <a:rPr lang="zh-CN" altLang="en-US" sz="2400" b="1" dirty="0">
                <a:solidFill>
                  <a:srgbClr val="FF0000"/>
                </a:solidFill>
                <a:ea typeface="华文中宋" pitchFamily="2" charset="-122"/>
              </a:rPr>
              <a:t>陶瓷</a:t>
            </a:r>
          </a:p>
          <a:p>
            <a:pPr eaLnBrk="1" hangingPunct="1"/>
            <a:r>
              <a:rPr lang="zh-CN" altLang="en-US" sz="2400" b="1" dirty="0">
                <a:ea typeface="华文中宋" pitchFamily="2" charset="-122"/>
              </a:rPr>
              <a:t>工作方式：接触式</a:t>
            </a:r>
          </a:p>
          <a:p>
            <a:pPr eaLnBrk="1" hangingPunct="1"/>
            <a:r>
              <a:rPr lang="zh-CN" altLang="en-US" sz="2400" b="1" dirty="0">
                <a:ea typeface="华文中宋" pitchFamily="2" charset="-122"/>
              </a:rPr>
              <a:t>工作特性：正温度系数，负温度系数</a:t>
            </a:r>
          </a:p>
          <a:p>
            <a:pPr eaLnBrk="1" hangingPunct="1"/>
            <a:r>
              <a:rPr lang="zh-CN" altLang="en-US" sz="2400" b="1" dirty="0">
                <a:ea typeface="华文中宋" pitchFamily="2" charset="-122"/>
              </a:rPr>
              <a:t>陶瓷：两种以上成分烧结成形，导电机理类似半导体；</a:t>
            </a:r>
          </a:p>
          <a:p>
            <a:pPr eaLnBrk="1" hangingPunct="1"/>
            <a:endParaRPr lang="en-US" altLang="zh-CN" sz="2400" dirty="0">
              <a:ea typeface="华文中宋" pitchFamily="2" charset="-122"/>
            </a:endParaRPr>
          </a:p>
        </p:txBody>
      </p:sp>
      <p:sp>
        <p:nvSpPr>
          <p:cNvPr id="5124" name="Rectangle 2"/>
          <p:cNvSpPr>
            <a:spLocks noChangeArrowheads="1"/>
          </p:cNvSpPr>
          <p:nvPr/>
        </p:nvSpPr>
        <p:spPr bwMode="auto">
          <a:xfrm>
            <a:off x="1630363" y="2892944"/>
            <a:ext cx="396081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）负温度系数热敏电阻 </a:t>
            </a:r>
            <a:r>
              <a:rPr lang="en-US" altLang="zh-CN" sz="2400" b="1" dirty="0">
                <a:solidFill>
                  <a:srgbClr val="0000CC"/>
                </a:solidFill>
                <a:latin typeface="华文中宋" pitchFamily="2" charset="-122"/>
                <a:ea typeface="华文中宋" pitchFamily="2" charset="-122"/>
              </a:rPr>
              <a:t>NTC</a:t>
            </a:r>
          </a:p>
          <a:p>
            <a:pPr eaLnBrk="1" hangingPunct="1">
              <a:spcBef>
                <a:spcPct val="0"/>
              </a:spcBef>
              <a:buFontTx/>
              <a:buNone/>
            </a:pPr>
            <a:r>
              <a:rPr lang="zh-CN" altLang="en-US" sz="1600" b="1" dirty="0">
                <a:latin typeface="华文中宋" pitchFamily="2" charset="-122"/>
                <a:ea typeface="华文中宋" pitchFamily="2" charset="-122"/>
              </a:rPr>
              <a:t>（</a:t>
            </a:r>
            <a:r>
              <a:rPr lang="en-US" altLang="zh-CN" sz="1600" b="1" dirty="0">
                <a:latin typeface="华文中宋" pitchFamily="2" charset="-122"/>
                <a:ea typeface="华文中宋" pitchFamily="2" charset="-122"/>
              </a:rPr>
              <a:t>Negative Temperature Coefficient</a:t>
            </a:r>
            <a:r>
              <a:rPr lang="zh-CN" altLang="en-US" sz="16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a:t>
            </a:r>
          </a:p>
          <a:p>
            <a:pPr eaLnBrk="1" hangingPunct="1">
              <a:spcBef>
                <a:spcPct val="0"/>
              </a:spcBef>
              <a:buFontTx/>
              <a:buNone/>
            </a:pPr>
            <a:r>
              <a:rPr lang="zh-CN" altLang="en-US" sz="2400" b="1" dirty="0">
                <a:latin typeface="华文中宋" pitchFamily="2" charset="-122"/>
                <a:ea typeface="华文中宋" pitchFamily="2" charset="-122"/>
              </a:rPr>
              <a:t>标记：</a:t>
            </a:r>
            <a:r>
              <a:rPr lang="zh-CN" altLang="en-US" sz="2400" b="1" dirty="0">
                <a:solidFill>
                  <a:srgbClr val="00CC00"/>
                </a:solidFill>
                <a:latin typeface="华文中宋" pitchFamily="2" charset="-122"/>
                <a:ea typeface="华文中宋" pitchFamily="2" charset="-122"/>
              </a:rPr>
              <a:t>绿色</a:t>
            </a:r>
          </a:p>
          <a:p>
            <a:pPr eaLnBrk="1" hangingPunct="1">
              <a:spcBef>
                <a:spcPct val="0"/>
              </a:spcBef>
              <a:buFontTx/>
              <a:buNone/>
            </a:pPr>
            <a:endParaRPr lang="zh-CN" altLang="en-US" sz="1400" b="1" dirty="0">
              <a:solidFill>
                <a:srgbClr val="33CC33"/>
              </a:solidFill>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氧化镍  </a:t>
            </a:r>
            <a:r>
              <a:rPr lang="en-US" altLang="zh-CN" sz="2400" b="1" dirty="0" err="1">
                <a:latin typeface="华文中宋" pitchFamily="2" charset="-122"/>
                <a:ea typeface="华文中宋" pitchFamily="2" charset="-122"/>
              </a:rPr>
              <a:t>NiO</a:t>
            </a:r>
            <a:r>
              <a:rPr lang="zh-CN" altLang="en-US" sz="2400" b="1" dirty="0">
                <a:latin typeface="华文中宋" pitchFamily="2" charset="-122"/>
                <a:ea typeface="华文中宋" pitchFamily="2" charset="-122"/>
              </a:rPr>
              <a:t>；</a:t>
            </a:r>
          </a:p>
          <a:p>
            <a:pPr eaLnBrk="1" hangingPunct="1">
              <a:spcBef>
                <a:spcPct val="0"/>
              </a:spcBef>
              <a:buFontTx/>
              <a:buNone/>
            </a:pPr>
            <a:endParaRPr lang="zh-CN" altLang="en-US" sz="1400" b="1" dirty="0">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氧化锌  </a:t>
            </a:r>
            <a:r>
              <a:rPr lang="en-US" altLang="zh-CN" sz="2400" b="1" dirty="0">
                <a:latin typeface="华文中宋" pitchFamily="2" charset="-122"/>
                <a:ea typeface="华文中宋" pitchFamily="2" charset="-122"/>
              </a:rPr>
              <a:t>IO</a:t>
            </a:r>
            <a:r>
              <a:rPr lang="zh-CN" altLang="en-US" sz="2400" b="1" dirty="0">
                <a:latin typeface="华文中宋" pitchFamily="2" charset="-122"/>
                <a:ea typeface="华文中宋" pitchFamily="2" charset="-122"/>
              </a:rPr>
              <a:t>；</a:t>
            </a:r>
          </a:p>
          <a:p>
            <a:pPr eaLnBrk="1" hangingPunct="1">
              <a:spcBef>
                <a:spcPct val="0"/>
              </a:spcBef>
              <a:buFontTx/>
              <a:buNone/>
            </a:pPr>
            <a:endParaRPr lang="zh-CN" altLang="en-US" sz="1400" b="1" dirty="0">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氧化钛  </a:t>
            </a:r>
            <a:r>
              <a:rPr lang="en-US" altLang="zh-CN" sz="2400" b="1" dirty="0" err="1">
                <a:latin typeface="华文中宋" pitchFamily="2" charset="-122"/>
                <a:ea typeface="华文中宋" pitchFamily="2" charset="-122"/>
              </a:rPr>
              <a:t>TiO</a:t>
            </a:r>
            <a:r>
              <a:rPr lang="zh-CN" altLang="en-US" sz="2400" b="1" dirty="0">
                <a:latin typeface="华文中宋" pitchFamily="2" charset="-122"/>
                <a:ea typeface="华文中宋" pitchFamily="2" charset="-122"/>
              </a:rPr>
              <a:t>；</a:t>
            </a:r>
          </a:p>
        </p:txBody>
      </p:sp>
      <p:sp>
        <p:nvSpPr>
          <p:cNvPr id="5125" name="Rectangle 2"/>
          <p:cNvSpPr>
            <a:spLocks noChangeArrowheads="1"/>
          </p:cNvSpPr>
          <p:nvPr/>
        </p:nvSpPr>
        <p:spPr bwMode="auto">
          <a:xfrm>
            <a:off x="5880100" y="2997201"/>
            <a:ext cx="147955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ea typeface="华文中宋" pitchFamily="2" charset="-122"/>
              </a:rPr>
              <a:t>机理：</a:t>
            </a:r>
          </a:p>
        </p:txBody>
      </p:sp>
      <p:graphicFrame>
        <p:nvGraphicFramePr>
          <p:cNvPr id="5126" name="Object 3"/>
          <p:cNvGraphicFramePr>
            <a:graphicFrameLocks noChangeAspect="1"/>
          </p:cNvGraphicFramePr>
          <p:nvPr/>
        </p:nvGraphicFramePr>
        <p:xfrm>
          <a:off x="6456364" y="3500439"/>
          <a:ext cx="4033837" cy="877887"/>
        </p:xfrm>
        <a:graphic>
          <a:graphicData uri="http://schemas.openxmlformats.org/presentationml/2006/ole">
            <mc:AlternateContent xmlns:mc="http://schemas.openxmlformats.org/markup-compatibility/2006">
              <mc:Choice xmlns:v="urn:schemas-microsoft-com:vml" Requires="v">
                <p:oleObj spid="_x0000_s189442" name="Visio" r:id="rId3" imgW="5791471" imgH="1212233" progId="Visio.Drawing.11">
                  <p:embed/>
                </p:oleObj>
              </mc:Choice>
              <mc:Fallback>
                <p:oleObj name="Visio" r:id="rId3" imgW="5791471" imgH="121223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364" y="3500439"/>
                        <a:ext cx="4033837"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6"/>
          <p:cNvGraphicFramePr>
            <a:graphicFrameLocks noChangeAspect="1"/>
          </p:cNvGraphicFramePr>
          <p:nvPr/>
        </p:nvGraphicFramePr>
        <p:xfrm>
          <a:off x="6383339" y="4868863"/>
          <a:ext cx="4033837" cy="830262"/>
        </p:xfrm>
        <a:graphic>
          <a:graphicData uri="http://schemas.openxmlformats.org/presentationml/2006/ole">
            <mc:AlternateContent xmlns:mc="http://schemas.openxmlformats.org/markup-compatibility/2006">
              <mc:Choice xmlns:v="urn:schemas-microsoft-com:vml" Requires="v">
                <p:oleObj spid="_x0000_s189443" name="Visio" r:id="rId5" imgW="5791471" imgH="1146649" progId="Visio.Drawing.11">
                  <p:embed/>
                </p:oleObj>
              </mc:Choice>
              <mc:Fallback>
                <p:oleObj name="Visio" r:id="rId5" imgW="5791471" imgH="114664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339" y="4868863"/>
                        <a:ext cx="4033837"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8" name="Text Box 7"/>
          <p:cNvSpPr txBox="1">
            <a:spLocks noChangeArrowheads="1"/>
          </p:cNvSpPr>
          <p:nvPr/>
        </p:nvSpPr>
        <p:spPr bwMode="auto">
          <a:xfrm>
            <a:off x="6516688" y="5949950"/>
            <a:ext cx="4151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a:solidFill>
                  <a:srgbClr val="FF0000"/>
                </a:solidFill>
                <a:latin typeface="Tahoma" pitchFamily="34" charset="0"/>
                <a:ea typeface="华文中宋" pitchFamily="2" charset="-122"/>
              </a:rPr>
              <a:t>跃出势垒电子数随温度而变化</a:t>
            </a:r>
          </a:p>
        </p:txBody>
      </p:sp>
      <p:sp>
        <p:nvSpPr>
          <p:cNvPr id="5129" name="Rectangle 4"/>
          <p:cNvSpPr>
            <a:spLocks noChangeArrowheads="1"/>
          </p:cNvSpPr>
          <p:nvPr/>
        </p:nvSpPr>
        <p:spPr bwMode="auto">
          <a:xfrm>
            <a:off x="5591175" y="3860800"/>
            <a:ext cx="126523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ea typeface="华文中宋" pitchFamily="2" charset="-122"/>
              </a:rPr>
              <a:t>低温时</a:t>
            </a:r>
          </a:p>
        </p:txBody>
      </p:sp>
      <p:sp>
        <p:nvSpPr>
          <p:cNvPr id="5130" name="Rectangle 5"/>
          <p:cNvSpPr>
            <a:spLocks noChangeArrowheads="1"/>
          </p:cNvSpPr>
          <p:nvPr/>
        </p:nvSpPr>
        <p:spPr bwMode="auto">
          <a:xfrm>
            <a:off x="5591175" y="5229225"/>
            <a:ext cx="12255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高温时</a:t>
            </a:r>
          </a:p>
        </p:txBody>
      </p:sp>
    </p:spTree>
    <p:extLst>
      <p:ext uri="{BB962C8B-B14F-4D97-AF65-F5344CB8AC3E}">
        <p14:creationId xmlns:p14="http://schemas.microsoft.com/office/powerpoint/2010/main" val="39591515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4"/>
          <p:cNvSpPr>
            <a:spLocks noChangeShapeType="1"/>
          </p:cNvSpPr>
          <p:nvPr/>
        </p:nvSpPr>
        <p:spPr bwMode="auto">
          <a:xfrm>
            <a:off x="5735638" y="765175"/>
            <a:ext cx="0" cy="1512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 name="Line 5"/>
          <p:cNvSpPr>
            <a:spLocks noChangeShapeType="1"/>
          </p:cNvSpPr>
          <p:nvPr/>
        </p:nvSpPr>
        <p:spPr bwMode="auto">
          <a:xfrm>
            <a:off x="7824788" y="1917700"/>
            <a:ext cx="2303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 name="Line 6"/>
          <p:cNvSpPr>
            <a:spLocks noChangeShapeType="1"/>
          </p:cNvSpPr>
          <p:nvPr/>
        </p:nvSpPr>
        <p:spPr bwMode="auto">
          <a:xfrm>
            <a:off x="8904288" y="620713"/>
            <a:ext cx="0" cy="165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 name="Freeform 7"/>
          <p:cNvSpPr>
            <a:spLocks/>
          </p:cNvSpPr>
          <p:nvPr/>
        </p:nvSpPr>
        <p:spPr bwMode="auto">
          <a:xfrm>
            <a:off x="7896225" y="981075"/>
            <a:ext cx="1944688" cy="876300"/>
          </a:xfrm>
          <a:custGeom>
            <a:avLst/>
            <a:gdLst>
              <a:gd name="T0" fmla="*/ 0 w 1225"/>
              <a:gd name="T1" fmla="*/ 2147483647 h 552"/>
              <a:gd name="T2" fmla="*/ 2147483647 w 1225"/>
              <a:gd name="T3" fmla="*/ 2147483647 h 552"/>
              <a:gd name="T4" fmla="*/ 2147483647 w 1225"/>
              <a:gd name="T5" fmla="*/ 2147483647 h 552"/>
              <a:gd name="T6" fmla="*/ 2147483647 w 1225"/>
              <a:gd name="T7" fmla="*/ 2147483647 h 552"/>
              <a:gd name="T8" fmla="*/ 2147483647 w 1225"/>
              <a:gd name="T9" fmla="*/ 2147483647 h 552"/>
              <a:gd name="T10" fmla="*/ 2147483647 w 1225"/>
              <a:gd name="T11" fmla="*/ 2147483647 h 552"/>
              <a:gd name="T12" fmla="*/ 0 60000 65536"/>
              <a:gd name="T13" fmla="*/ 0 60000 65536"/>
              <a:gd name="T14" fmla="*/ 0 60000 65536"/>
              <a:gd name="T15" fmla="*/ 0 60000 65536"/>
              <a:gd name="T16" fmla="*/ 0 60000 65536"/>
              <a:gd name="T17" fmla="*/ 0 60000 65536"/>
              <a:gd name="T18" fmla="*/ 0 w 1225"/>
              <a:gd name="T19" fmla="*/ 0 h 552"/>
              <a:gd name="T20" fmla="*/ 1225 w 1225"/>
              <a:gd name="T21" fmla="*/ 552 h 552"/>
            </a:gdLst>
            <a:ahLst/>
            <a:cxnLst>
              <a:cxn ang="T12">
                <a:pos x="T0" y="T1"/>
              </a:cxn>
              <a:cxn ang="T13">
                <a:pos x="T2" y="T3"/>
              </a:cxn>
              <a:cxn ang="T14">
                <a:pos x="T4" y="T5"/>
              </a:cxn>
              <a:cxn ang="T15">
                <a:pos x="T6" y="T7"/>
              </a:cxn>
              <a:cxn ang="T16">
                <a:pos x="T8" y="T9"/>
              </a:cxn>
              <a:cxn ang="T17">
                <a:pos x="T10" y="T11"/>
              </a:cxn>
            </a:cxnLst>
            <a:rect l="T18" t="T19" r="T20" b="T21"/>
            <a:pathLst>
              <a:path w="1225" h="552">
                <a:moveTo>
                  <a:pt x="0" y="476"/>
                </a:moveTo>
                <a:cubicBezTo>
                  <a:pt x="79" y="487"/>
                  <a:pt x="159" y="499"/>
                  <a:pt x="227" y="431"/>
                </a:cubicBezTo>
                <a:cubicBezTo>
                  <a:pt x="295" y="363"/>
                  <a:pt x="303" y="128"/>
                  <a:pt x="409" y="68"/>
                </a:cubicBezTo>
                <a:cubicBezTo>
                  <a:pt x="515" y="8"/>
                  <a:pt x="764" y="0"/>
                  <a:pt x="862" y="68"/>
                </a:cubicBezTo>
                <a:cubicBezTo>
                  <a:pt x="960" y="136"/>
                  <a:pt x="938" y="400"/>
                  <a:pt x="998" y="476"/>
                </a:cubicBezTo>
                <a:cubicBezTo>
                  <a:pt x="1058" y="552"/>
                  <a:pt x="1180" y="514"/>
                  <a:pt x="1225" y="5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0" name="Line 8"/>
          <p:cNvSpPr>
            <a:spLocks noChangeShapeType="1"/>
          </p:cNvSpPr>
          <p:nvPr/>
        </p:nvSpPr>
        <p:spPr bwMode="auto">
          <a:xfrm>
            <a:off x="7608888" y="1630363"/>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 name="Line 9"/>
          <p:cNvSpPr>
            <a:spLocks noChangeShapeType="1"/>
          </p:cNvSpPr>
          <p:nvPr/>
        </p:nvSpPr>
        <p:spPr bwMode="auto">
          <a:xfrm flipV="1">
            <a:off x="8040688" y="1341438"/>
            <a:ext cx="144462"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 name="Line 10"/>
          <p:cNvSpPr>
            <a:spLocks noChangeShapeType="1"/>
          </p:cNvSpPr>
          <p:nvPr/>
        </p:nvSpPr>
        <p:spPr bwMode="auto">
          <a:xfrm flipV="1">
            <a:off x="8401051" y="909638"/>
            <a:ext cx="144463"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3" name="Line 11"/>
          <p:cNvSpPr>
            <a:spLocks noChangeShapeType="1"/>
          </p:cNvSpPr>
          <p:nvPr/>
        </p:nvSpPr>
        <p:spPr bwMode="auto">
          <a:xfrm>
            <a:off x="8977313" y="909638"/>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4" name="Line 12"/>
          <p:cNvSpPr>
            <a:spLocks noChangeShapeType="1"/>
          </p:cNvSpPr>
          <p:nvPr/>
        </p:nvSpPr>
        <p:spPr bwMode="auto">
          <a:xfrm>
            <a:off x="9409114" y="1054100"/>
            <a:ext cx="71437"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5" name="Line 13"/>
          <p:cNvSpPr>
            <a:spLocks noChangeShapeType="1"/>
          </p:cNvSpPr>
          <p:nvPr/>
        </p:nvSpPr>
        <p:spPr bwMode="auto">
          <a:xfrm>
            <a:off x="9625013" y="1557338"/>
            <a:ext cx="144462"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6" name="Line 14"/>
          <p:cNvSpPr>
            <a:spLocks noChangeShapeType="1"/>
          </p:cNvSpPr>
          <p:nvPr/>
        </p:nvSpPr>
        <p:spPr bwMode="auto">
          <a:xfrm>
            <a:off x="4656139" y="1917700"/>
            <a:ext cx="2232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7" name="Freeform 15"/>
          <p:cNvSpPr>
            <a:spLocks/>
          </p:cNvSpPr>
          <p:nvPr/>
        </p:nvSpPr>
        <p:spPr bwMode="auto">
          <a:xfrm>
            <a:off x="4872038" y="1268414"/>
            <a:ext cx="1655762" cy="600075"/>
          </a:xfrm>
          <a:custGeom>
            <a:avLst/>
            <a:gdLst>
              <a:gd name="T0" fmla="*/ 0 w 1043"/>
              <a:gd name="T1" fmla="*/ 2147483647 h 378"/>
              <a:gd name="T2" fmla="*/ 2147483647 w 1043"/>
              <a:gd name="T3" fmla="*/ 2147483647 h 378"/>
              <a:gd name="T4" fmla="*/ 2147483647 w 1043"/>
              <a:gd name="T5" fmla="*/ 2147483647 h 378"/>
              <a:gd name="T6" fmla="*/ 2147483647 w 1043"/>
              <a:gd name="T7" fmla="*/ 2147483647 h 378"/>
              <a:gd name="T8" fmla="*/ 2147483647 w 1043"/>
              <a:gd name="T9" fmla="*/ 2147483647 h 378"/>
              <a:gd name="T10" fmla="*/ 2147483647 w 1043"/>
              <a:gd name="T11" fmla="*/ 2147483647 h 378"/>
              <a:gd name="T12" fmla="*/ 2147483647 w 1043"/>
              <a:gd name="T13" fmla="*/ 2147483647 h 378"/>
              <a:gd name="T14" fmla="*/ 2147483647 w 1043"/>
              <a:gd name="T15" fmla="*/ 2147483647 h 378"/>
              <a:gd name="T16" fmla="*/ 0 60000 65536"/>
              <a:gd name="T17" fmla="*/ 0 60000 65536"/>
              <a:gd name="T18" fmla="*/ 0 60000 65536"/>
              <a:gd name="T19" fmla="*/ 0 60000 65536"/>
              <a:gd name="T20" fmla="*/ 0 60000 65536"/>
              <a:gd name="T21" fmla="*/ 0 60000 65536"/>
              <a:gd name="T22" fmla="*/ 0 60000 65536"/>
              <a:gd name="T23" fmla="*/ 0 60000 65536"/>
              <a:gd name="T24" fmla="*/ 0 w 1043"/>
              <a:gd name="T25" fmla="*/ 0 h 378"/>
              <a:gd name="T26" fmla="*/ 1043 w 1043"/>
              <a:gd name="T27" fmla="*/ 378 h 3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43" h="378">
                <a:moveTo>
                  <a:pt x="0" y="325"/>
                </a:moveTo>
                <a:cubicBezTo>
                  <a:pt x="45" y="332"/>
                  <a:pt x="91" y="340"/>
                  <a:pt x="136" y="325"/>
                </a:cubicBezTo>
                <a:cubicBezTo>
                  <a:pt x="181" y="310"/>
                  <a:pt x="227" y="279"/>
                  <a:pt x="272" y="234"/>
                </a:cubicBezTo>
                <a:cubicBezTo>
                  <a:pt x="317" y="189"/>
                  <a:pt x="363" y="91"/>
                  <a:pt x="408" y="53"/>
                </a:cubicBezTo>
                <a:cubicBezTo>
                  <a:pt x="453" y="15"/>
                  <a:pt x="499" y="8"/>
                  <a:pt x="544" y="8"/>
                </a:cubicBezTo>
                <a:cubicBezTo>
                  <a:pt x="589" y="8"/>
                  <a:pt x="635" y="0"/>
                  <a:pt x="680" y="53"/>
                </a:cubicBezTo>
                <a:cubicBezTo>
                  <a:pt x="725" y="106"/>
                  <a:pt x="756" y="272"/>
                  <a:pt x="816" y="325"/>
                </a:cubicBezTo>
                <a:cubicBezTo>
                  <a:pt x="876" y="378"/>
                  <a:pt x="959" y="374"/>
                  <a:pt x="1043" y="37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8" name="Line 16"/>
          <p:cNvSpPr>
            <a:spLocks noChangeShapeType="1"/>
          </p:cNvSpPr>
          <p:nvPr/>
        </p:nvSpPr>
        <p:spPr bwMode="auto">
          <a:xfrm>
            <a:off x="4727575" y="1628775"/>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9" name="Line 17"/>
          <p:cNvSpPr>
            <a:spLocks noChangeShapeType="1"/>
          </p:cNvSpPr>
          <p:nvPr/>
        </p:nvSpPr>
        <p:spPr bwMode="auto">
          <a:xfrm flipV="1">
            <a:off x="5087938" y="1412876"/>
            <a:ext cx="144462"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0" name="Line 18"/>
          <p:cNvSpPr>
            <a:spLocks noChangeShapeType="1"/>
          </p:cNvSpPr>
          <p:nvPr/>
        </p:nvSpPr>
        <p:spPr bwMode="auto">
          <a:xfrm flipV="1">
            <a:off x="5448300" y="1196976"/>
            <a:ext cx="215900"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1" name="Line 19"/>
          <p:cNvSpPr>
            <a:spLocks noChangeShapeType="1"/>
          </p:cNvSpPr>
          <p:nvPr/>
        </p:nvSpPr>
        <p:spPr bwMode="auto">
          <a:xfrm>
            <a:off x="5951538" y="1196975"/>
            <a:ext cx="144462"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2" name="Line 20"/>
          <p:cNvSpPr>
            <a:spLocks noChangeShapeType="1"/>
          </p:cNvSpPr>
          <p:nvPr/>
        </p:nvSpPr>
        <p:spPr bwMode="auto">
          <a:xfrm>
            <a:off x="6167438" y="1485901"/>
            <a:ext cx="14446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3" name="Rectangle 2"/>
          <p:cNvSpPr>
            <a:spLocks noChangeArrowheads="1"/>
          </p:cNvSpPr>
          <p:nvPr/>
        </p:nvSpPr>
        <p:spPr bwMode="auto">
          <a:xfrm>
            <a:off x="2063750" y="260350"/>
            <a:ext cx="48958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solidFill>
                  <a:srgbClr val="0000CC"/>
                </a:solidFill>
                <a:latin typeface="华文中宋" pitchFamily="2" charset="-122"/>
              </a:rPr>
              <a:t>2</a:t>
            </a:r>
            <a:r>
              <a:rPr lang="zh-CN" altLang="en-US" b="1">
                <a:solidFill>
                  <a:srgbClr val="0000CC"/>
                </a:solidFill>
                <a:latin typeface="华文中宋" pitchFamily="2" charset="-122"/>
              </a:rPr>
              <a:t>）正温度系数型热敏电阻 </a:t>
            </a:r>
            <a:r>
              <a:rPr lang="en-US" altLang="zh-CN" b="1">
                <a:solidFill>
                  <a:srgbClr val="0000CC"/>
                </a:solidFill>
                <a:latin typeface="华文中宋" pitchFamily="2" charset="-122"/>
              </a:rPr>
              <a:t>PTC</a:t>
            </a:r>
            <a:r>
              <a:rPr lang="zh-CN" altLang="en-US" b="1">
                <a:solidFill>
                  <a:srgbClr val="0000CC"/>
                </a:solidFill>
                <a:latin typeface="华文中宋" pitchFamily="2" charset="-122"/>
              </a:rPr>
              <a:t>：</a:t>
            </a:r>
            <a:r>
              <a:rPr lang="zh-CN" altLang="en-US" sz="3600" b="1">
                <a:solidFill>
                  <a:schemeClr val="tx2"/>
                </a:solidFill>
                <a:ea typeface="宋体" pitchFamily="2" charset="-122"/>
              </a:rPr>
              <a:t>　</a:t>
            </a:r>
          </a:p>
        </p:txBody>
      </p:sp>
      <p:sp>
        <p:nvSpPr>
          <p:cNvPr id="6164" name="Text Box 26"/>
          <p:cNvSpPr txBox="1">
            <a:spLocks noChangeArrowheads="1"/>
          </p:cNvSpPr>
          <p:nvPr/>
        </p:nvSpPr>
        <p:spPr bwMode="auto">
          <a:xfrm>
            <a:off x="2351088" y="1196976"/>
            <a:ext cx="8953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lnSpc>
                <a:spcPct val="80000"/>
              </a:lnSpc>
              <a:spcBef>
                <a:spcPct val="20000"/>
              </a:spcBef>
            </a:pPr>
            <a:r>
              <a:rPr lang="zh-CN" altLang="en-US" b="1"/>
              <a:t>机理</a:t>
            </a:r>
            <a:r>
              <a:rPr lang="en-US" altLang="zh-CN" b="1"/>
              <a:t>:</a:t>
            </a:r>
          </a:p>
        </p:txBody>
      </p:sp>
      <p:sp>
        <p:nvSpPr>
          <p:cNvPr id="6165" name="Rectangle 4"/>
          <p:cNvSpPr>
            <a:spLocks noChangeArrowheads="1"/>
          </p:cNvSpPr>
          <p:nvPr/>
        </p:nvSpPr>
        <p:spPr bwMode="auto">
          <a:xfrm>
            <a:off x="3432175" y="1052514"/>
            <a:ext cx="1265238"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低温时</a:t>
            </a:r>
          </a:p>
        </p:txBody>
      </p:sp>
      <p:sp>
        <p:nvSpPr>
          <p:cNvPr id="6166" name="Rectangle 5"/>
          <p:cNvSpPr>
            <a:spLocks noChangeArrowheads="1"/>
          </p:cNvSpPr>
          <p:nvPr/>
        </p:nvSpPr>
        <p:spPr bwMode="auto">
          <a:xfrm>
            <a:off x="6600826" y="1052513"/>
            <a:ext cx="1336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高温时</a:t>
            </a:r>
          </a:p>
        </p:txBody>
      </p:sp>
      <p:sp>
        <p:nvSpPr>
          <p:cNvPr id="6167" name="Text Box 29"/>
          <p:cNvSpPr txBox="1">
            <a:spLocks noChangeArrowheads="1"/>
          </p:cNvSpPr>
          <p:nvPr/>
        </p:nvSpPr>
        <p:spPr bwMode="auto">
          <a:xfrm>
            <a:off x="5016500" y="2060575"/>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FF0000"/>
                </a:solidFill>
              </a:rPr>
              <a:t>晶粒间接触电子势垒随温度变化</a:t>
            </a:r>
            <a:endParaRPr lang="zh-CN" altLang="en-US" b="1"/>
          </a:p>
        </p:txBody>
      </p:sp>
      <p:sp>
        <p:nvSpPr>
          <p:cNvPr id="6168" name="Rectangle 30"/>
          <p:cNvSpPr>
            <a:spLocks noChangeArrowheads="1"/>
          </p:cNvSpPr>
          <p:nvPr/>
        </p:nvSpPr>
        <p:spPr bwMode="auto">
          <a:xfrm>
            <a:off x="2063751" y="692151"/>
            <a:ext cx="4443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ea typeface="宋体" pitchFamily="2" charset="-122"/>
              </a:rPr>
              <a:t>（</a:t>
            </a:r>
            <a:r>
              <a:rPr lang="en-US" altLang="zh-CN" sz="1800" b="1">
                <a:ea typeface="宋体" pitchFamily="2" charset="-122"/>
              </a:rPr>
              <a:t>Positive Temperature Coefficient</a:t>
            </a:r>
            <a:r>
              <a:rPr lang="zh-CN" altLang="en-US" sz="1800" b="1">
                <a:ea typeface="宋体" pitchFamily="2" charset="-122"/>
              </a:rPr>
              <a:t>）；</a:t>
            </a:r>
          </a:p>
        </p:txBody>
      </p:sp>
      <p:sp>
        <p:nvSpPr>
          <p:cNvPr id="6169" name="Text Box 32"/>
          <p:cNvSpPr txBox="1">
            <a:spLocks noChangeArrowheads="1"/>
          </p:cNvSpPr>
          <p:nvPr/>
        </p:nvSpPr>
        <p:spPr bwMode="auto">
          <a:xfrm>
            <a:off x="2351088" y="20034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标记：</a:t>
            </a:r>
            <a:r>
              <a:rPr lang="zh-CN" altLang="en-US" b="1">
                <a:solidFill>
                  <a:srgbClr val="FF0000"/>
                </a:solidFill>
              </a:rPr>
              <a:t>红色</a:t>
            </a:r>
          </a:p>
        </p:txBody>
      </p:sp>
      <p:sp>
        <p:nvSpPr>
          <p:cNvPr id="6170" name="Rectangle 2"/>
          <p:cNvSpPr>
            <a:spLocks noChangeArrowheads="1"/>
          </p:cNvSpPr>
          <p:nvPr/>
        </p:nvSpPr>
        <p:spPr bwMode="auto">
          <a:xfrm>
            <a:off x="2208213" y="2781300"/>
            <a:ext cx="40322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solidFill>
                  <a:srgbClr val="0000CC"/>
                </a:solidFill>
                <a:latin typeface="华文中宋" pitchFamily="2" charset="-122"/>
              </a:rPr>
              <a:t>3</a:t>
            </a:r>
            <a:r>
              <a:rPr lang="zh-CN" altLang="en-US" b="1">
                <a:solidFill>
                  <a:srgbClr val="0000CC"/>
                </a:solidFill>
                <a:latin typeface="华文中宋" pitchFamily="2" charset="-122"/>
              </a:rPr>
              <a:t>）临界型热敏电阻 </a:t>
            </a:r>
            <a:r>
              <a:rPr lang="en-US" altLang="zh-CN" b="1">
                <a:solidFill>
                  <a:srgbClr val="0000CC"/>
                </a:solidFill>
                <a:latin typeface="华文中宋" pitchFamily="2" charset="-122"/>
              </a:rPr>
              <a:t>CTR</a:t>
            </a:r>
            <a:r>
              <a:rPr lang="zh-CN" altLang="en-US" b="1">
                <a:solidFill>
                  <a:srgbClr val="0000CC"/>
                </a:solidFill>
                <a:latin typeface="华文中宋" pitchFamily="2" charset="-122"/>
              </a:rPr>
              <a:t>：</a:t>
            </a:r>
            <a:r>
              <a:rPr lang="zh-CN" altLang="en-US" sz="3600" b="1">
                <a:solidFill>
                  <a:schemeClr val="tx2"/>
                </a:solidFill>
                <a:ea typeface="宋体" pitchFamily="2" charset="-122"/>
              </a:rPr>
              <a:t>　</a:t>
            </a:r>
          </a:p>
        </p:txBody>
      </p:sp>
      <p:sp>
        <p:nvSpPr>
          <p:cNvPr id="6171" name="Rectangle 34"/>
          <p:cNvSpPr>
            <a:spLocks noChangeArrowheads="1"/>
          </p:cNvSpPr>
          <p:nvPr/>
        </p:nvSpPr>
        <p:spPr bwMode="auto">
          <a:xfrm>
            <a:off x="1919289" y="3284538"/>
            <a:ext cx="4213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ea typeface="宋体" pitchFamily="2" charset="-122"/>
              </a:rPr>
              <a:t>（</a:t>
            </a:r>
            <a:r>
              <a:rPr lang="en-US" altLang="zh-CN" sz="1800" b="1">
                <a:ea typeface="宋体" pitchFamily="2" charset="-122"/>
              </a:rPr>
              <a:t>Positive Temperature Coefficient</a:t>
            </a:r>
            <a:r>
              <a:rPr lang="zh-CN" altLang="en-US" sz="1800" b="1">
                <a:ea typeface="宋体" pitchFamily="2" charset="-122"/>
              </a:rPr>
              <a:t>）</a:t>
            </a:r>
          </a:p>
        </p:txBody>
      </p:sp>
      <p:sp>
        <p:nvSpPr>
          <p:cNvPr id="6172" name="Text Box 35"/>
          <p:cNvSpPr txBox="1">
            <a:spLocks noChangeArrowheads="1"/>
          </p:cNvSpPr>
          <p:nvPr/>
        </p:nvSpPr>
        <p:spPr bwMode="auto">
          <a:xfrm>
            <a:off x="2332038" y="3810001"/>
            <a:ext cx="36872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特点：某温度范围内阻值</a:t>
            </a:r>
          </a:p>
          <a:p>
            <a:pPr eaLnBrk="1" hangingPunct="1"/>
            <a:r>
              <a:rPr lang="zh-CN" altLang="en-US" b="1"/>
              <a:t>     随温度变化而急剧变化</a:t>
            </a:r>
          </a:p>
        </p:txBody>
      </p:sp>
      <p:sp>
        <p:nvSpPr>
          <p:cNvPr id="6173" name="Text Box 36"/>
          <p:cNvSpPr txBox="1">
            <a:spLocks noChangeArrowheads="1"/>
          </p:cNvSpPr>
          <p:nvPr/>
        </p:nvSpPr>
        <p:spPr bwMode="auto">
          <a:xfrm>
            <a:off x="2259013" y="47450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标记：白色</a:t>
            </a:r>
          </a:p>
        </p:txBody>
      </p:sp>
      <p:sp>
        <p:nvSpPr>
          <p:cNvPr id="6174" name="Rectangle 37"/>
          <p:cNvSpPr>
            <a:spLocks noChangeArrowheads="1"/>
          </p:cNvSpPr>
          <p:nvPr/>
        </p:nvSpPr>
        <p:spPr bwMode="auto">
          <a:xfrm>
            <a:off x="3216275"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bg1"/>
                </a:solidFill>
              </a:rPr>
              <a:t>白色</a:t>
            </a:r>
          </a:p>
        </p:txBody>
      </p:sp>
      <p:sp>
        <p:nvSpPr>
          <p:cNvPr id="6175" name="Rectangle 38"/>
          <p:cNvSpPr>
            <a:spLocks noChangeArrowheads="1"/>
          </p:cNvSpPr>
          <p:nvPr/>
        </p:nvSpPr>
        <p:spPr bwMode="auto">
          <a:xfrm>
            <a:off x="3143251" y="4797425"/>
            <a:ext cx="1008063" cy="431800"/>
          </a:xfrm>
          <a:prstGeom prst="rect">
            <a:avLst/>
          </a:prstGeom>
          <a:solidFill>
            <a:srgbClr val="0000CC"/>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chemeClr val="bg1"/>
              </a:solidFill>
            </a:endParaRPr>
          </a:p>
        </p:txBody>
      </p:sp>
      <p:sp>
        <p:nvSpPr>
          <p:cNvPr id="6176" name="Rectangle 39"/>
          <p:cNvSpPr>
            <a:spLocks noChangeArrowheads="1"/>
          </p:cNvSpPr>
          <p:nvPr/>
        </p:nvSpPr>
        <p:spPr bwMode="auto">
          <a:xfrm>
            <a:off x="3216275"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bg1"/>
                </a:solidFill>
              </a:rPr>
              <a:t>白色</a:t>
            </a:r>
          </a:p>
        </p:txBody>
      </p:sp>
      <p:sp>
        <p:nvSpPr>
          <p:cNvPr id="6177" name="Rectangle 40"/>
          <p:cNvSpPr>
            <a:spLocks noChangeArrowheads="1"/>
          </p:cNvSpPr>
          <p:nvPr/>
        </p:nvSpPr>
        <p:spPr bwMode="auto">
          <a:xfrm>
            <a:off x="7248525" y="2924176"/>
            <a:ext cx="2592388" cy="33131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178" name="Text Box 41"/>
          <p:cNvSpPr txBox="1">
            <a:spLocks noChangeArrowheads="1"/>
          </p:cNvSpPr>
          <p:nvPr/>
        </p:nvSpPr>
        <p:spPr bwMode="auto">
          <a:xfrm>
            <a:off x="9264650" y="6286501"/>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温度</a:t>
            </a:r>
          </a:p>
        </p:txBody>
      </p:sp>
      <p:sp>
        <p:nvSpPr>
          <p:cNvPr id="6179" name="Text Box 42"/>
          <p:cNvSpPr txBox="1">
            <a:spLocks noChangeArrowheads="1"/>
          </p:cNvSpPr>
          <p:nvPr/>
        </p:nvSpPr>
        <p:spPr bwMode="auto">
          <a:xfrm>
            <a:off x="6740209" y="2924176"/>
            <a:ext cx="492443" cy="1163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电阻率 </a:t>
            </a:r>
          </a:p>
        </p:txBody>
      </p:sp>
      <p:sp>
        <p:nvSpPr>
          <p:cNvPr id="6180" name="Line 43"/>
          <p:cNvSpPr>
            <a:spLocks noChangeShapeType="1"/>
          </p:cNvSpPr>
          <p:nvPr/>
        </p:nvSpPr>
        <p:spPr bwMode="auto">
          <a:xfrm>
            <a:off x="7248526" y="3357563"/>
            <a:ext cx="2519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1" name="Line 44"/>
          <p:cNvSpPr>
            <a:spLocks noChangeShapeType="1"/>
          </p:cNvSpPr>
          <p:nvPr/>
        </p:nvSpPr>
        <p:spPr bwMode="auto">
          <a:xfrm>
            <a:off x="7248525" y="37893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2" name="Line 45"/>
          <p:cNvSpPr>
            <a:spLocks noChangeShapeType="1"/>
          </p:cNvSpPr>
          <p:nvPr/>
        </p:nvSpPr>
        <p:spPr bwMode="auto">
          <a:xfrm>
            <a:off x="7248525" y="42211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3" name="Line 46"/>
          <p:cNvSpPr>
            <a:spLocks noChangeShapeType="1"/>
          </p:cNvSpPr>
          <p:nvPr/>
        </p:nvSpPr>
        <p:spPr bwMode="auto">
          <a:xfrm>
            <a:off x="7248526" y="4652963"/>
            <a:ext cx="2519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4" name="Line 47"/>
          <p:cNvSpPr>
            <a:spLocks noChangeShapeType="1"/>
          </p:cNvSpPr>
          <p:nvPr/>
        </p:nvSpPr>
        <p:spPr bwMode="auto">
          <a:xfrm>
            <a:off x="7248525" y="50847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5" name="Line 48"/>
          <p:cNvSpPr>
            <a:spLocks noChangeShapeType="1"/>
          </p:cNvSpPr>
          <p:nvPr/>
        </p:nvSpPr>
        <p:spPr bwMode="auto">
          <a:xfrm>
            <a:off x="7248525" y="55165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6" name="Line 49"/>
          <p:cNvSpPr>
            <a:spLocks noChangeShapeType="1"/>
          </p:cNvSpPr>
          <p:nvPr/>
        </p:nvSpPr>
        <p:spPr bwMode="auto">
          <a:xfrm>
            <a:off x="7248525" y="5876925"/>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7" name="Line 50"/>
          <p:cNvSpPr>
            <a:spLocks noChangeShapeType="1"/>
          </p:cNvSpPr>
          <p:nvPr/>
        </p:nvSpPr>
        <p:spPr bwMode="auto">
          <a:xfrm>
            <a:off x="7680325" y="2924175"/>
            <a:ext cx="0" cy="3384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8" name="Line 51"/>
          <p:cNvSpPr>
            <a:spLocks noChangeShapeType="1"/>
          </p:cNvSpPr>
          <p:nvPr/>
        </p:nvSpPr>
        <p:spPr bwMode="auto">
          <a:xfrm>
            <a:off x="8112125" y="2924176"/>
            <a:ext cx="0" cy="3241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9" name="Line 52"/>
          <p:cNvSpPr>
            <a:spLocks noChangeShapeType="1"/>
          </p:cNvSpPr>
          <p:nvPr/>
        </p:nvSpPr>
        <p:spPr bwMode="auto">
          <a:xfrm>
            <a:off x="8543925"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0" name="Line 53"/>
          <p:cNvSpPr>
            <a:spLocks noChangeShapeType="1"/>
          </p:cNvSpPr>
          <p:nvPr/>
        </p:nvSpPr>
        <p:spPr bwMode="auto">
          <a:xfrm>
            <a:off x="8975725"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1" name="Line 54"/>
          <p:cNvSpPr>
            <a:spLocks noChangeShapeType="1"/>
          </p:cNvSpPr>
          <p:nvPr/>
        </p:nvSpPr>
        <p:spPr bwMode="auto">
          <a:xfrm flipH="1">
            <a:off x="9409113"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2" name="Line 55"/>
          <p:cNvSpPr>
            <a:spLocks noChangeShapeType="1"/>
          </p:cNvSpPr>
          <p:nvPr/>
        </p:nvSpPr>
        <p:spPr bwMode="auto">
          <a:xfrm>
            <a:off x="9840913"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3" name="Freeform 56"/>
          <p:cNvSpPr>
            <a:spLocks/>
          </p:cNvSpPr>
          <p:nvPr/>
        </p:nvSpPr>
        <p:spPr bwMode="auto">
          <a:xfrm>
            <a:off x="7248526" y="3692525"/>
            <a:ext cx="2087563" cy="2400300"/>
          </a:xfrm>
          <a:custGeom>
            <a:avLst/>
            <a:gdLst>
              <a:gd name="T0" fmla="*/ 0 w 1315"/>
              <a:gd name="T1" fmla="*/ 23813 h 1512"/>
              <a:gd name="T2" fmla="*/ 215900 w 1315"/>
              <a:gd name="T3" fmla="*/ 23813 h 1512"/>
              <a:gd name="T4" fmla="*/ 647700 w 1315"/>
              <a:gd name="T5" fmla="*/ 168275 h 1512"/>
              <a:gd name="T6" fmla="*/ 935038 w 1315"/>
              <a:gd name="T7" fmla="*/ 457200 h 1512"/>
              <a:gd name="T8" fmla="*/ 1008063 w 1315"/>
              <a:gd name="T9" fmla="*/ 960438 h 1512"/>
              <a:gd name="T10" fmla="*/ 1152525 w 1315"/>
              <a:gd name="T11" fmla="*/ 1824038 h 1512"/>
              <a:gd name="T12" fmla="*/ 1368425 w 1315"/>
              <a:gd name="T13" fmla="*/ 2184400 h 1512"/>
              <a:gd name="T14" fmla="*/ 1655763 w 1315"/>
              <a:gd name="T15" fmla="*/ 2328863 h 1512"/>
              <a:gd name="T16" fmla="*/ 2087563 w 1315"/>
              <a:gd name="T17" fmla="*/ 2400300 h 1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15" h="1512">
                <a:moveTo>
                  <a:pt x="0" y="15"/>
                </a:moveTo>
                <a:cubicBezTo>
                  <a:pt x="34" y="7"/>
                  <a:pt x="68" y="0"/>
                  <a:pt x="136" y="15"/>
                </a:cubicBezTo>
                <a:cubicBezTo>
                  <a:pt x="204" y="30"/>
                  <a:pt x="332" y="60"/>
                  <a:pt x="408" y="106"/>
                </a:cubicBezTo>
                <a:cubicBezTo>
                  <a:pt x="484" y="152"/>
                  <a:pt x="551" y="205"/>
                  <a:pt x="589" y="288"/>
                </a:cubicBezTo>
                <a:cubicBezTo>
                  <a:pt x="627" y="371"/>
                  <a:pt x="612" y="462"/>
                  <a:pt x="635" y="605"/>
                </a:cubicBezTo>
                <a:cubicBezTo>
                  <a:pt x="658" y="748"/>
                  <a:pt x="688" y="1021"/>
                  <a:pt x="726" y="1149"/>
                </a:cubicBezTo>
                <a:cubicBezTo>
                  <a:pt x="764" y="1277"/>
                  <a:pt x="809" y="1323"/>
                  <a:pt x="862" y="1376"/>
                </a:cubicBezTo>
                <a:cubicBezTo>
                  <a:pt x="915" y="1429"/>
                  <a:pt x="968" y="1444"/>
                  <a:pt x="1043" y="1467"/>
                </a:cubicBezTo>
                <a:cubicBezTo>
                  <a:pt x="1118" y="1490"/>
                  <a:pt x="1270" y="1505"/>
                  <a:pt x="1315" y="1512"/>
                </a:cubicBezTo>
              </a:path>
            </a:pathLst>
          </a:custGeom>
          <a:noFill/>
          <a:ln w="3810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4" name="Freeform 57"/>
          <p:cNvSpPr>
            <a:spLocks/>
          </p:cNvSpPr>
          <p:nvPr/>
        </p:nvSpPr>
        <p:spPr bwMode="auto">
          <a:xfrm>
            <a:off x="7464425" y="3284538"/>
            <a:ext cx="2160588" cy="2832100"/>
          </a:xfrm>
          <a:custGeom>
            <a:avLst/>
            <a:gdLst>
              <a:gd name="T0" fmla="*/ 2160588 w 1361"/>
              <a:gd name="T1" fmla="*/ 0 h 1784"/>
              <a:gd name="T2" fmla="*/ 1800225 w 1361"/>
              <a:gd name="T3" fmla="*/ 288925 h 1784"/>
              <a:gd name="T4" fmla="*/ 1368425 w 1361"/>
              <a:gd name="T5" fmla="*/ 1439863 h 1784"/>
              <a:gd name="T6" fmla="*/ 1079500 w 1361"/>
              <a:gd name="T7" fmla="*/ 2232025 h 1784"/>
              <a:gd name="T8" fmla="*/ 719138 w 1361"/>
              <a:gd name="T9" fmla="*/ 2665413 h 1784"/>
              <a:gd name="T10" fmla="*/ 503238 w 1361"/>
              <a:gd name="T11" fmla="*/ 2808288 h 1784"/>
              <a:gd name="T12" fmla="*/ 215900 w 1361"/>
              <a:gd name="T13" fmla="*/ 2808288 h 1784"/>
              <a:gd name="T14" fmla="*/ 0 w 1361"/>
              <a:gd name="T15" fmla="*/ 2736850 h 17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61" h="1784">
                <a:moveTo>
                  <a:pt x="1361" y="0"/>
                </a:moveTo>
                <a:cubicBezTo>
                  <a:pt x="1289" y="15"/>
                  <a:pt x="1217" y="31"/>
                  <a:pt x="1134" y="182"/>
                </a:cubicBezTo>
                <a:cubicBezTo>
                  <a:pt x="1051" y="333"/>
                  <a:pt x="938" y="703"/>
                  <a:pt x="862" y="907"/>
                </a:cubicBezTo>
                <a:cubicBezTo>
                  <a:pt x="786" y="1111"/>
                  <a:pt x="748" y="1277"/>
                  <a:pt x="680" y="1406"/>
                </a:cubicBezTo>
                <a:cubicBezTo>
                  <a:pt x="612" y="1535"/>
                  <a:pt x="513" y="1619"/>
                  <a:pt x="453" y="1679"/>
                </a:cubicBezTo>
                <a:cubicBezTo>
                  <a:pt x="393" y="1739"/>
                  <a:pt x="370" y="1754"/>
                  <a:pt x="317" y="1769"/>
                </a:cubicBezTo>
                <a:cubicBezTo>
                  <a:pt x="264" y="1784"/>
                  <a:pt x="189" y="1776"/>
                  <a:pt x="136" y="1769"/>
                </a:cubicBezTo>
                <a:cubicBezTo>
                  <a:pt x="83" y="1762"/>
                  <a:pt x="23" y="1731"/>
                  <a:pt x="0" y="172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5" name="Freeform 58"/>
          <p:cNvSpPr>
            <a:spLocks/>
          </p:cNvSpPr>
          <p:nvPr/>
        </p:nvSpPr>
        <p:spPr bwMode="auto">
          <a:xfrm>
            <a:off x="7248525" y="4652963"/>
            <a:ext cx="2592388" cy="1439862"/>
          </a:xfrm>
          <a:custGeom>
            <a:avLst/>
            <a:gdLst>
              <a:gd name="T0" fmla="*/ 0 w 1633"/>
              <a:gd name="T1" fmla="*/ 0 h 907"/>
              <a:gd name="T2" fmla="*/ 719138 w 1633"/>
              <a:gd name="T3" fmla="*/ 576262 h 907"/>
              <a:gd name="T4" fmla="*/ 1584325 w 1633"/>
              <a:gd name="T5" fmla="*/ 1152525 h 907"/>
              <a:gd name="T6" fmla="*/ 2592388 w 1633"/>
              <a:gd name="T7" fmla="*/ 1439862 h 9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3" h="907">
                <a:moveTo>
                  <a:pt x="0" y="0"/>
                </a:moveTo>
                <a:cubicBezTo>
                  <a:pt x="143" y="121"/>
                  <a:pt x="287" y="242"/>
                  <a:pt x="453" y="363"/>
                </a:cubicBezTo>
                <a:cubicBezTo>
                  <a:pt x="619" y="484"/>
                  <a:pt x="801" y="635"/>
                  <a:pt x="998" y="726"/>
                </a:cubicBezTo>
                <a:cubicBezTo>
                  <a:pt x="1195" y="817"/>
                  <a:pt x="1527" y="877"/>
                  <a:pt x="1633" y="907"/>
                </a:cubicBezTo>
              </a:path>
            </a:pathLst>
          </a:custGeom>
          <a:noFill/>
          <a:ln w="3810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6" name="Text Box 60"/>
          <p:cNvSpPr txBox="1">
            <a:spLocks noChangeArrowheads="1"/>
          </p:cNvSpPr>
          <p:nvPr/>
        </p:nvSpPr>
        <p:spPr bwMode="auto">
          <a:xfrm>
            <a:off x="7535863" y="3357563"/>
            <a:ext cx="811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CTR</a:t>
            </a:r>
          </a:p>
        </p:txBody>
      </p:sp>
      <p:sp>
        <p:nvSpPr>
          <p:cNvPr id="6197" name="Text Box 61"/>
          <p:cNvSpPr txBox="1">
            <a:spLocks noChangeArrowheads="1"/>
          </p:cNvSpPr>
          <p:nvPr/>
        </p:nvSpPr>
        <p:spPr bwMode="auto">
          <a:xfrm>
            <a:off x="9120188" y="36449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PTC</a:t>
            </a:r>
          </a:p>
        </p:txBody>
      </p:sp>
      <p:sp>
        <p:nvSpPr>
          <p:cNvPr id="6198" name="Text Box 62"/>
          <p:cNvSpPr txBox="1">
            <a:spLocks noChangeArrowheads="1"/>
          </p:cNvSpPr>
          <p:nvPr/>
        </p:nvSpPr>
        <p:spPr bwMode="auto">
          <a:xfrm>
            <a:off x="7248526" y="4365625"/>
            <a:ext cx="811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33CC33"/>
                </a:solidFill>
              </a:rPr>
              <a:t>NTC</a:t>
            </a:r>
          </a:p>
        </p:txBody>
      </p:sp>
      <p:sp>
        <p:nvSpPr>
          <p:cNvPr id="6199" name="Text Box 63"/>
          <p:cNvSpPr txBox="1">
            <a:spLocks noChangeArrowheads="1"/>
          </p:cNvSpPr>
          <p:nvPr/>
        </p:nvSpPr>
        <p:spPr bwMode="auto">
          <a:xfrm>
            <a:off x="6796088" y="6257925"/>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三种类型图示</a:t>
            </a:r>
          </a:p>
        </p:txBody>
      </p:sp>
      <p:sp>
        <p:nvSpPr>
          <p:cNvPr id="6200" name="Text Box 64"/>
          <p:cNvSpPr txBox="1">
            <a:spLocks noChangeArrowheads="1"/>
          </p:cNvSpPr>
          <p:nvPr/>
        </p:nvSpPr>
        <p:spPr bwMode="auto">
          <a:xfrm>
            <a:off x="1631950" y="5734050"/>
            <a:ext cx="497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solidFill>
                  <a:srgbClr val="0000CC"/>
                </a:solidFill>
              </a:rPr>
              <a:t>负温度系数热敏电阻应用最为广泛 </a:t>
            </a:r>
          </a:p>
        </p:txBody>
      </p:sp>
    </p:spTree>
    <p:extLst>
      <p:ext uri="{BB962C8B-B14F-4D97-AF65-F5344CB8AC3E}">
        <p14:creationId xmlns:p14="http://schemas.microsoft.com/office/powerpoint/2010/main" val="156635157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Line 7"/>
          <p:cNvSpPr>
            <a:spLocks noChangeShapeType="1"/>
          </p:cNvSpPr>
          <p:nvPr/>
        </p:nvSpPr>
        <p:spPr bwMode="auto">
          <a:xfrm>
            <a:off x="2855914" y="3933825"/>
            <a:ext cx="288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4" name="Rectangle 8"/>
          <p:cNvSpPr>
            <a:spLocks noChangeArrowheads="1"/>
          </p:cNvSpPr>
          <p:nvPr/>
        </p:nvSpPr>
        <p:spPr bwMode="auto">
          <a:xfrm>
            <a:off x="1166813" y="1"/>
            <a:ext cx="8501063"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br>
              <a:rPr lang="en-US" altLang="zh-CN" sz="4400">
                <a:solidFill>
                  <a:schemeClr val="tx2"/>
                </a:solidFill>
              </a:rPr>
            </a:br>
            <a:endParaRPr lang="en-US" altLang="zh-CN" sz="4400">
              <a:solidFill>
                <a:schemeClr val="tx2"/>
              </a:solidFill>
            </a:endParaRPr>
          </a:p>
        </p:txBody>
      </p:sp>
      <p:sp>
        <p:nvSpPr>
          <p:cNvPr id="7176" name="Line 11"/>
          <p:cNvSpPr>
            <a:spLocks noChangeShapeType="1"/>
          </p:cNvSpPr>
          <p:nvPr/>
        </p:nvSpPr>
        <p:spPr bwMode="auto">
          <a:xfrm>
            <a:off x="7824788" y="2708275"/>
            <a:ext cx="0" cy="2160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177" name="Line 12"/>
          <p:cNvSpPr>
            <a:spLocks noChangeShapeType="1"/>
          </p:cNvSpPr>
          <p:nvPr/>
        </p:nvSpPr>
        <p:spPr bwMode="auto">
          <a:xfrm>
            <a:off x="7824789" y="4868863"/>
            <a:ext cx="2447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8" name="Freeform 13"/>
          <p:cNvSpPr>
            <a:spLocks/>
          </p:cNvSpPr>
          <p:nvPr/>
        </p:nvSpPr>
        <p:spPr bwMode="auto">
          <a:xfrm>
            <a:off x="7967663" y="2852739"/>
            <a:ext cx="1657350" cy="1944687"/>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9" name="Freeform 14"/>
          <p:cNvSpPr>
            <a:spLocks/>
          </p:cNvSpPr>
          <p:nvPr/>
        </p:nvSpPr>
        <p:spPr bwMode="auto">
          <a:xfrm>
            <a:off x="8256589" y="2636839"/>
            <a:ext cx="2016125" cy="2016125"/>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0" name="Freeform 15"/>
          <p:cNvSpPr>
            <a:spLocks/>
          </p:cNvSpPr>
          <p:nvPr/>
        </p:nvSpPr>
        <p:spPr bwMode="auto">
          <a:xfrm>
            <a:off x="8616950" y="2420939"/>
            <a:ext cx="1657350" cy="1944687"/>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1" name="Line 16"/>
          <p:cNvSpPr>
            <a:spLocks noChangeShapeType="1"/>
          </p:cNvSpPr>
          <p:nvPr/>
        </p:nvSpPr>
        <p:spPr bwMode="auto">
          <a:xfrm>
            <a:off x="9625013" y="5156200"/>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182" name="Object 17"/>
          <p:cNvGraphicFramePr>
            <a:graphicFrameLocks noChangeAspect="1"/>
          </p:cNvGraphicFramePr>
          <p:nvPr/>
        </p:nvGraphicFramePr>
        <p:xfrm>
          <a:off x="10056814" y="4940301"/>
          <a:ext cx="433387" cy="288925"/>
        </p:xfrm>
        <a:graphic>
          <a:graphicData uri="http://schemas.openxmlformats.org/presentationml/2006/ole">
            <mc:AlternateContent xmlns:mc="http://schemas.openxmlformats.org/markup-compatibility/2006">
              <mc:Choice xmlns:v="urn:schemas-microsoft-com:vml" Requires="v">
                <p:oleObj spid="_x0000_s190466" name="Equation" r:id="rId3" imgW="190335" imgH="126890" progId="Equation.DSMT4">
                  <p:embed/>
                </p:oleObj>
              </mc:Choice>
              <mc:Fallback>
                <p:oleObj name="Equation" r:id="rId3" imgW="190335" imgH="126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6814" y="4940301"/>
                        <a:ext cx="433387"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3" name="Text Box 15"/>
          <p:cNvSpPr txBox="1">
            <a:spLocks noChangeArrowheads="1"/>
          </p:cNvSpPr>
          <p:nvPr/>
        </p:nvSpPr>
        <p:spPr bwMode="auto">
          <a:xfrm>
            <a:off x="2063751" y="908050"/>
            <a:ext cx="2652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chemeClr val="tx2"/>
                </a:solidFill>
                <a:latin typeface="华文中宋" pitchFamily="2" charset="-122"/>
              </a:rPr>
              <a:t>NTC</a:t>
            </a:r>
            <a:r>
              <a:rPr lang="zh-CN" altLang="en-US" b="1">
                <a:solidFill>
                  <a:schemeClr val="tx2"/>
                </a:solidFill>
                <a:latin typeface="华文中宋" pitchFamily="2" charset="-122"/>
              </a:rPr>
              <a:t>热敏电阻特性</a:t>
            </a:r>
          </a:p>
        </p:txBody>
      </p:sp>
      <p:sp>
        <p:nvSpPr>
          <p:cNvPr id="7184" name="Text Box 16"/>
          <p:cNvSpPr txBox="1">
            <a:spLocks noChangeArrowheads="1"/>
          </p:cNvSpPr>
          <p:nvPr/>
        </p:nvSpPr>
        <p:spPr bwMode="auto">
          <a:xfrm>
            <a:off x="7824788" y="2347913"/>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a:t>
            </a:r>
          </a:p>
        </p:txBody>
      </p:sp>
      <p:sp>
        <p:nvSpPr>
          <p:cNvPr id="7185" name="Text Box 17"/>
          <p:cNvSpPr txBox="1">
            <a:spLocks noChangeArrowheads="1"/>
          </p:cNvSpPr>
          <p:nvPr/>
        </p:nvSpPr>
        <p:spPr bwMode="auto">
          <a:xfrm>
            <a:off x="9264650" y="4940300"/>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t>T</a:t>
            </a:r>
          </a:p>
        </p:txBody>
      </p:sp>
      <p:sp>
        <p:nvSpPr>
          <p:cNvPr id="7186" name="Text Box 18"/>
          <p:cNvSpPr txBox="1">
            <a:spLocks noChangeArrowheads="1"/>
          </p:cNvSpPr>
          <p:nvPr/>
        </p:nvSpPr>
        <p:spPr bwMode="auto">
          <a:xfrm>
            <a:off x="2566989" y="2852739"/>
            <a:ext cx="33441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dirty="0">
                <a:latin typeface="华文中宋" pitchFamily="2" charset="-122"/>
              </a:rPr>
              <a:t>: T</a:t>
            </a:r>
            <a:r>
              <a:rPr lang="zh-CN" altLang="en-US" b="1" dirty="0">
                <a:latin typeface="华文中宋" pitchFamily="2" charset="-122"/>
              </a:rPr>
              <a:t>为无穷大时的电阻值</a:t>
            </a:r>
          </a:p>
        </p:txBody>
      </p:sp>
      <p:sp>
        <p:nvSpPr>
          <p:cNvPr id="7187" name="Text Box 19"/>
          <p:cNvSpPr txBox="1">
            <a:spLocks noChangeArrowheads="1"/>
          </p:cNvSpPr>
          <p:nvPr/>
        </p:nvSpPr>
        <p:spPr bwMode="auto">
          <a:xfrm>
            <a:off x="2063750" y="3284539"/>
            <a:ext cx="3502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t>R   : </a:t>
            </a:r>
            <a:r>
              <a:rPr lang="zh-CN" altLang="en-US" b="1" dirty="0">
                <a:latin typeface="华文中宋" pitchFamily="2" charset="-122"/>
              </a:rPr>
              <a:t>温度为</a:t>
            </a:r>
            <a:r>
              <a:rPr lang="en-US" altLang="zh-CN" b="1" dirty="0">
                <a:latin typeface="华文中宋" pitchFamily="2" charset="-122"/>
              </a:rPr>
              <a:t>T</a:t>
            </a:r>
            <a:r>
              <a:rPr lang="zh-CN" altLang="en-US" b="1" dirty="0">
                <a:latin typeface="华文中宋" pitchFamily="2" charset="-122"/>
              </a:rPr>
              <a:t>时的电阻值</a:t>
            </a:r>
          </a:p>
        </p:txBody>
      </p:sp>
      <p:sp>
        <p:nvSpPr>
          <p:cNvPr id="7188" name="Text Box 20"/>
          <p:cNvSpPr txBox="1">
            <a:spLocks noChangeArrowheads="1"/>
          </p:cNvSpPr>
          <p:nvPr/>
        </p:nvSpPr>
        <p:spPr bwMode="auto">
          <a:xfrm>
            <a:off x="2031734" y="3702993"/>
            <a:ext cx="38218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dirty="0">
                <a:latin typeface="华文中宋" pitchFamily="2" charset="-122"/>
              </a:rPr>
              <a:t>当</a:t>
            </a:r>
            <a:r>
              <a:rPr lang="en-US" altLang="zh-CN" b="1" dirty="0">
                <a:latin typeface="华文中宋" pitchFamily="2" charset="-122"/>
              </a:rPr>
              <a:t>T            </a:t>
            </a:r>
            <a:r>
              <a:rPr lang="zh-CN" altLang="en-US" b="1" dirty="0">
                <a:latin typeface="华文中宋" pitchFamily="2" charset="-122"/>
              </a:rPr>
              <a:t>时</a:t>
            </a:r>
            <a:r>
              <a:rPr lang="en-US" altLang="zh-CN" b="1" dirty="0">
                <a:latin typeface="华文中宋" pitchFamily="2" charset="-122"/>
              </a:rPr>
              <a:t>,</a:t>
            </a:r>
            <a:r>
              <a:rPr lang="zh-CN" altLang="en-US" b="1" dirty="0">
                <a:latin typeface="华文中宋" pitchFamily="2" charset="-122"/>
              </a:rPr>
              <a:t>都趋于一点</a:t>
            </a:r>
          </a:p>
        </p:txBody>
      </p:sp>
      <p:sp>
        <p:nvSpPr>
          <p:cNvPr id="7189" name="Text Box 21"/>
          <p:cNvSpPr txBox="1">
            <a:spLocks noChangeArrowheads="1"/>
          </p:cNvSpPr>
          <p:nvPr/>
        </p:nvSpPr>
        <p:spPr bwMode="auto">
          <a:xfrm>
            <a:off x="1992313" y="404813"/>
            <a:ext cx="4127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FF"/>
                </a:solidFill>
              </a:rPr>
              <a:t>4</a:t>
            </a:r>
            <a:r>
              <a:rPr lang="zh-CN" altLang="en-US" b="1">
                <a:solidFill>
                  <a:srgbClr val="0000FF"/>
                </a:solidFill>
              </a:rPr>
              <a:t>）、电阻率与温度关系    </a:t>
            </a:r>
            <a:r>
              <a:rPr lang="en-US" altLang="zh-CN" b="1">
                <a:solidFill>
                  <a:srgbClr val="0000FF"/>
                </a:solidFill>
              </a:rPr>
              <a:t>(T)</a:t>
            </a:r>
          </a:p>
        </p:txBody>
      </p:sp>
      <p:sp>
        <p:nvSpPr>
          <p:cNvPr id="7190" name="Rectangle 22"/>
          <p:cNvSpPr>
            <a:spLocks noChangeArrowheads="1"/>
          </p:cNvSpPr>
          <p:nvPr/>
        </p:nvSpPr>
        <p:spPr bwMode="auto">
          <a:xfrm>
            <a:off x="2711450" y="4221163"/>
            <a:ext cx="1195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a:latin typeface="华文中宋" pitchFamily="2" charset="-122"/>
              </a:rPr>
              <a:t>:</a:t>
            </a:r>
            <a:r>
              <a:rPr lang="zh-CN" altLang="en-US" b="1">
                <a:latin typeface="华文中宋" pitchFamily="2" charset="-122"/>
              </a:rPr>
              <a:t>激活能</a:t>
            </a:r>
          </a:p>
        </p:txBody>
      </p:sp>
      <p:sp>
        <p:nvSpPr>
          <p:cNvPr id="7191" name="Text Box 23"/>
          <p:cNvSpPr txBox="1">
            <a:spLocks noChangeArrowheads="1"/>
          </p:cNvSpPr>
          <p:nvPr/>
        </p:nvSpPr>
        <p:spPr bwMode="auto">
          <a:xfrm>
            <a:off x="1992314" y="5300664"/>
            <a:ext cx="73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latin typeface="华文中宋" pitchFamily="2" charset="-122"/>
              </a:rPr>
              <a:t>Ｋ：玻尔兹曼常数</a:t>
            </a:r>
            <a:r>
              <a:rPr lang="en-US" altLang="zh-CN" b="1">
                <a:latin typeface="华文中宋" pitchFamily="2" charset="-122"/>
              </a:rPr>
              <a:t>1.38062×10</a:t>
            </a:r>
            <a:r>
              <a:rPr lang="zh-CN" altLang="en-US" b="1">
                <a:latin typeface="华文中宋" pitchFamily="2" charset="-122"/>
              </a:rPr>
              <a:t>　焦耳 </a:t>
            </a:r>
            <a:r>
              <a:rPr lang="en-US" altLang="zh-CN" b="1">
                <a:latin typeface="华文中宋" pitchFamily="2" charset="-122"/>
              </a:rPr>
              <a:t>·</a:t>
            </a:r>
            <a:r>
              <a:rPr lang="zh-CN" altLang="en-US" b="1">
                <a:latin typeface="华文中宋" pitchFamily="2" charset="-122"/>
              </a:rPr>
              <a:t>开（</a:t>
            </a:r>
            <a:r>
              <a:rPr lang="en-US" altLang="zh-CN" b="1">
                <a:latin typeface="华文中宋" pitchFamily="2" charset="-122"/>
              </a:rPr>
              <a:t>s/k</a:t>
            </a:r>
            <a:r>
              <a:rPr lang="zh-CN" altLang="en-US" b="1">
                <a:latin typeface="华文中宋" pitchFamily="2" charset="-122"/>
              </a:rPr>
              <a:t>）</a:t>
            </a:r>
          </a:p>
          <a:p>
            <a:pPr eaLnBrk="1" hangingPunct="1"/>
            <a:r>
              <a:rPr lang="zh-CN" altLang="en-US" b="1">
                <a:latin typeface="华文中宋" pitchFamily="2" charset="-122"/>
              </a:rPr>
              <a:t>１</a:t>
            </a:r>
            <a:r>
              <a:rPr lang="en-US" altLang="zh-CN" b="1">
                <a:latin typeface="华文中宋" pitchFamily="2" charset="-122"/>
              </a:rPr>
              <a:t>ev </a:t>
            </a:r>
            <a:r>
              <a:rPr lang="zh-CN" altLang="en-US" b="1">
                <a:latin typeface="华文中宋" pitchFamily="2" charset="-122"/>
              </a:rPr>
              <a:t>＝　</a:t>
            </a:r>
            <a:r>
              <a:rPr lang="zh-CN" altLang="en-US"/>
              <a:t>　　　　　　</a:t>
            </a:r>
          </a:p>
          <a:p>
            <a:pPr eaLnBrk="1" hangingPunct="1"/>
            <a:endParaRPr lang="en-US" altLang="zh-CN" b="1"/>
          </a:p>
        </p:txBody>
      </p:sp>
      <p:graphicFrame>
        <p:nvGraphicFramePr>
          <p:cNvPr id="7192" name="Object 7"/>
          <p:cNvGraphicFramePr>
            <a:graphicFrameLocks noChangeAspect="1"/>
          </p:cNvGraphicFramePr>
          <p:nvPr/>
        </p:nvGraphicFramePr>
        <p:xfrm>
          <a:off x="3143250" y="5661026"/>
          <a:ext cx="2711450" cy="504825"/>
        </p:xfrm>
        <a:graphic>
          <a:graphicData uri="http://schemas.openxmlformats.org/presentationml/2006/ole">
            <mc:AlternateContent xmlns:mc="http://schemas.openxmlformats.org/markup-compatibility/2006">
              <mc:Choice xmlns:v="urn:schemas-microsoft-com:vml" Requires="v">
                <p:oleObj spid="_x0000_s190467" name="Equation" r:id="rId5" imgW="1346200" imgH="228600" progId="Equation.DSMT4">
                  <p:embed/>
                </p:oleObj>
              </mc:Choice>
              <mc:Fallback>
                <p:oleObj name="Equation" r:id="rId5" imgW="1346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5661026"/>
                        <a:ext cx="27114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93" name="Object 2"/>
          <p:cNvGraphicFramePr>
            <a:graphicFrameLocks noChangeAspect="1"/>
          </p:cNvGraphicFramePr>
          <p:nvPr/>
        </p:nvGraphicFramePr>
        <p:xfrm>
          <a:off x="2135189" y="4292600"/>
          <a:ext cx="649287" cy="419100"/>
        </p:xfrm>
        <a:graphic>
          <a:graphicData uri="http://schemas.openxmlformats.org/presentationml/2006/ole">
            <mc:AlternateContent xmlns:mc="http://schemas.openxmlformats.org/markup-compatibility/2006">
              <mc:Choice xmlns:v="urn:schemas-microsoft-com:vml" Requires="v">
                <p:oleObj spid="_x0000_s190468" name="Equation" r:id="rId7" imgW="177492" imgH="114102" progId="Equation.DSMT4">
                  <p:embed/>
                </p:oleObj>
              </mc:Choice>
              <mc:Fallback>
                <p:oleObj name="Equation" r:id="rId7" imgW="177492" imgH="1141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5189" y="4292600"/>
                        <a:ext cx="64928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94" name="Line 8"/>
          <p:cNvSpPr>
            <a:spLocks noChangeShapeType="1"/>
          </p:cNvSpPr>
          <p:nvPr/>
        </p:nvSpPr>
        <p:spPr bwMode="auto">
          <a:xfrm>
            <a:off x="5159376" y="443706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 name="Line 9"/>
          <p:cNvSpPr>
            <a:spLocks noChangeShapeType="1"/>
          </p:cNvSpPr>
          <p:nvPr/>
        </p:nvSpPr>
        <p:spPr bwMode="auto">
          <a:xfrm>
            <a:off x="5951538" y="4437063"/>
            <a:ext cx="0" cy="792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 name="Line 10"/>
          <p:cNvSpPr>
            <a:spLocks noChangeShapeType="1"/>
          </p:cNvSpPr>
          <p:nvPr/>
        </p:nvSpPr>
        <p:spPr bwMode="auto">
          <a:xfrm>
            <a:off x="5951539" y="5229225"/>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7" name="Line 11"/>
          <p:cNvSpPr>
            <a:spLocks noChangeShapeType="1"/>
          </p:cNvSpPr>
          <p:nvPr/>
        </p:nvSpPr>
        <p:spPr bwMode="auto">
          <a:xfrm flipV="1">
            <a:off x="6456363" y="4437063"/>
            <a:ext cx="0" cy="793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8" name="Line 12"/>
          <p:cNvSpPr>
            <a:spLocks noChangeShapeType="1"/>
          </p:cNvSpPr>
          <p:nvPr/>
        </p:nvSpPr>
        <p:spPr bwMode="auto">
          <a:xfrm>
            <a:off x="6456363" y="4437063"/>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9" name="Line 13"/>
          <p:cNvSpPr>
            <a:spLocks noChangeShapeType="1"/>
          </p:cNvSpPr>
          <p:nvPr/>
        </p:nvSpPr>
        <p:spPr bwMode="auto">
          <a:xfrm>
            <a:off x="5232401" y="52292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0" name="Line 15"/>
          <p:cNvSpPr>
            <a:spLocks noChangeShapeType="1"/>
          </p:cNvSpPr>
          <p:nvPr/>
        </p:nvSpPr>
        <p:spPr bwMode="auto">
          <a:xfrm>
            <a:off x="5591175" y="4437064"/>
            <a:ext cx="0" cy="7207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201" name="Object 16"/>
          <p:cNvGraphicFramePr>
            <a:graphicFrameLocks noChangeAspect="1"/>
          </p:cNvGraphicFramePr>
          <p:nvPr/>
        </p:nvGraphicFramePr>
        <p:xfrm>
          <a:off x="4943475" y="4652963"/>
          <a:ext cx="503238" cy="323850"/>
        </p:xfrm>
        <a:graphic>
          <a:graphicData uri="http://schemas.openxmlformats.org/presentationml/2006/ole">
            <mc:AlternateContent xmlns:mc="http://schemas.openxmlformats.org/markup-compatibility/2006">
              <mc:Choice xmlns:v="urn:schemas-microsoft-com:vml" Requires="v">
                <p:oleObj spid="_x0000_s190469" name="Equation" r:id="rId9" imgW="177492" imgH="114102" progId="Equation.DSMT4">
                  <p:embed/>
                </p:oleObj>
              </mc:Choice>
              <mc:Fallback>
                <p:oleObj name="Equation" r:id="rId9" imgW="177492" imgH="1141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3475" y="4652963"/>
                        <a:ext cx="503238"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2278737" y="1524496"/>
                <a:ext cx="2437727" cy="8073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rPr>
                        <m:t>𝑟</m:t>
                      </m:r>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𝑟</m:t>
                          </m:r>
                        </m:e>
                        <m:sub>
                          <m:r>
                            <a:rPr lang="en-US" altLang="zh-CN" sz="3200" i="1">
                              <a:latin typeface="Cambria Math"/>
                              <a:ea typeface="Cambria Math"/>
                            </a:rPr>
                            <m:t>∞</m:t>
                          </m:r>
                        </m:sub>
                      </m:sSub>
                      <m:sSup>
                        <m:sSupPr>
                          <m:ctrlPr>
                            <a:rPr lang="en-US" altLang="zh-CN" sz="3200" i="1">
                              <a:latin typeface="Cambria Math" panose="02040503050406030204" pitchFamily="18" charset="0"/>
                            </a:rPr>
                          </m:ctrlPr>
                        </m:sSupPr>
                        <m:e>
                          <m:r>
                            <a:rPr lang="en-US" altLang="zh-CN" sz="3200" i="1">
                              <a:latin typeface="Cambria Math"/>
                            </a:rPr>
                            <m:t>𝑒</m:t>
                          </m:r>
                        </m:e>
                        <m:sup>
                          <m:f>
                            <m:fPr>
                              <m:ctrlPr>
                                <a:rPr lang="en-US" altLang="zh-CN" sz="3200" i="1">
                                  <a:latin typeface="Cambria Math" panose="02040503050406030204" pitchFamily="18" charset="0"/>
                                </a:rPr>
                              </m:ctrlPr>
                            </m:fPr>
                            <m:num>
                              <m:r>
                                <a:rPr lang="en-US" altLang="zh-CN" sz="3200" i="1">
                                  <a:latin typeface="Cambria Math"/>
                                </a:rPr>
                                <m:t>𝐷𝐸</m:t>
                              </m:r>
                            </m:num>
                            <m:den>
                              <m:r>
                                <a:rPr lang="en-US" altLang="zh-CN" sz="3200" i="1">
                                  <a:latin typeface="Cambria Math"/>
                                </a:rPr>
                                <m:t>2</m:t>
                              </m:r>
                              <m:r>
                                <a:rPr lang="en-US" altLang="zh-CN" sz="3200" i="1">
                                  <a:latin typeface="Cambria Math"/>
                                </a:rPr>
                                <m:t>𝐾𝑇</m:t>
                              </m:r>
                            </m:den>
                          </m:f>
                        </m:sup>
                      </m:sSup>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754736" y="1524495"/>
                <a:ext cx="2437727" cy="807337"/>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161418" y="1613602"/>
                <a:ext cx="2437727" cy="8073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200">
                          <a:latin typeface="Cambria Math"/>
                        </a:rPr>
                        <m:t>R</m:t>
                      </m:r>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𝑅</m:t>
                          </m:r>
                        </m:e>
                        <m:sub>
                          <m:r>
                            <a:rPr lang="en-US" altLang="zh-CN" sz="3200" i="1">
                              <a:latin typeface="Cambria Math"/>
                              <a:ea typeface="Cambria Math"/>
                            </a:rPr>
                            <m:t>∞</m:t>
                          </m:r>
                        </m:sub>
                      </m:sSub>
                      <m:sSup>
                        <m:sSupPr>
                          <m:ctrlPr>
                            <a:rPr lang="en-US" altLang="zh-CN" sz="3200" i="1">
                              <a:latin typeface="Cambria Math" panose="02040503050406030204" pitchFamily="18" charset="0"/>
                            </a:rPr>
                          </m:ctrlPr>
                        </m:sSupPr>
                        <m:e>
                          <m:r>
                            <a:rPr lang="en-US" altLang="zh-CN" sz="3200" i="1">
                              <a:latin typeface="Cambria Math"/>
                            </a:rPr>
                            <m:t>𝑒</m:t>
                          </m:r>
                        </m:e>
                        <m:sup>
                          <m:f>
                            <m:fPr>
                              <m:ctrlPr>
                                <a:rPr lang="en-US" altLang="zh-CN" sz="3200" i="1">
                                  <a:latin typeface="Cambria Math" panose="02040503050406030204" pitchFamily="18" charset="0"/>
                                </a:rPr>
                              </m:ctrlPr>
                            </m:fPr>
                            <m:num>
                              <m:r>
                                <a:rPr lang="en-US" altLang="zh-CN" sz="3200" i="1">
                                  <a:latin typeface="Cambria Math"/>
                                </a:rPr>
                                <m:t>𝐷𝐸</m:t>
                              </m:r>
                            </m:num>
                            <m:den>
                              <m:r>
                                <a:rPr lang="en-US" altLang="zh-CN" sz="3200" i="1">
                                  <a:latin typeface="Cambria Math"/>
                                </a:rPr>
                                <m:t>2</m:t>
                              </m:r>
                              <m:r>
                                <a:rPr lang="en-US" altLang="zh-CN" sz="3200" i="1">
                                  <a:latin typeface="Cambria Math"/>
                                </a:rPr>
                                <m:t>𝐾𝑇</m:t>
                              </m:r>
                            </m:den>
                          </m:f>
                        </m:sup>
                      </m:sSup>
                    </m:oMath>
                  </m:oMathPara>
                </a14:m>
                <a:endParaRPr lang="zh-CN" altLang="en-US" sz="32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637417" y="1613601"/>
                <a:ext cx="2437727" cy="807337"/>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55159" y="2788951"/>
                <a:ext cx="84715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𝑅</m:t>
                          </m:r>
                        </m:e>
                        <m:sub>
                          <m:r>
                            <a:rPr lang="en-US" altLang="zh-CN" sz="3200" i="1">
                              <a:latin typeface="Cambria Math"/>
                              <a:ea typeface="Cambria Math"/>
                            </a:rPr>
                            <m:t>∞</m:t>
                          </m:r>
                        </m:sub>
                      </m:sSub>
                    </m:oMath>
                  </m:oMathPara>
                </a14:m>
                <a:endParaRPr lang="zh-CN" altLang="en-US" sz="3200" dirty="0"/>
              </a:p>
            </p:txBody>
          </p:sp>
        </mc:Choice>
        <mc:Fallback xmlns="">
          <p:sp>
            <p:nvSpPr>
              <p:cNvPr id="3" name="矩形 2"/>
              <p:cNvSpPr>
                <a:spLocks noRot="1" noChangeAspect="1" noMove="1" noResize="1" noEditPoints="1" noAdjustHandles="1" noChangeArrowheads="1" noChangeShapeType="1" noTextEdit="1"/>
              </p:cNvSpPr>
              <p:nvPr/>
            </p:nvSpPr>
            <p:spPr>
              <a:xfrm>
                <a:off x="331158" y="2788950"/>
                <a:ext cx="847155" cy="584775"/>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216155" y="3644901"/>
                <a:ext cx="64793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ea typeface="Cambria Math"/>
                        </a:rPr>
                        <m:t>∞</m:t>
                      </m:r>
                    </m:oMath>
                  </m:oMathPara>
                </a14:m>
                <a:endParaRPr lang="zh-CN" altLang="en-US" sz="3200" dirty="0"/>
              </a:p>
            </p:txBody>
          </p:sp>
        </mc:Choice>
        <mc:Fallback xmlns="">
          <p:sp>
            <p:nvSpPr>
              <p:cNvPr id="4" name="矩形 3"/>
              <p:cNvSpPr>
                <a:spLocks noRot="1" noChangeAspect="1" noMove="1" noResize="1" noEditPoints="1" noAdjustHandles="1" noChangeArrowheads="1" noChangeShapeType="1" noTextEdit="1"/>
              </p:cNvSpPr>
              <p:nvPr/>
            </p:nvSpPr>
            <p:spPr>
              <a:xfrm>
                <a:off x="1692155" y="3644900"/>
                <a:ext cx="647934" cy="584775"/>
              </a:xfrm>
              <a:prstGeom prst="rect">
                <a:avLst/>
              </a:prstGeom>
              <a:blipFill rotWithShape="1">
                <a:blip r:embed="rId13"/>
                <a:stretch>
                  <a:fillRect/>
                </a:stretch>
              </a:blipFill>
            </p:spPr>
            <p:txBody>
              <a:bodyPr/>
              <a:lstStyle/>
              <a:p>
                <a:r>
                  <a:rPr lang="zh-CN" altLang="en-US">
                    <a:noFill/>
                  </a:rPr>
                  <a:t> </a:t>
                </a:r>
              </a:p>
            </p:txBody>
          </p:sp>
        </mc:Fallback>
      </mc:AlternateContent>
      <p:sp>
        <p:nvSpPr>
          <p:cNvPr id="5" name="椭圆 4"/>
          <p:cNvSpPr/>
          <p:nvPr/>
        </p:nvSpPr>
        <p:spPr bwMode="auto">
          <a:xfrm>
            <a:off x="6797566" y="1481138"/>
            <a:ext cx="639872" cy="9144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36" name="椭圆 35"/>
          <p:cNvSpPr/>
          <p:nvPr/>
        </p:nvSpPr>
        <p:spPr bwMode="auto">
          <a:xfrm>
            <a:off x="6085937" y="1915727"/>
            <a:ext cx="549923" cy="48709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835239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sz="half" idx="4294967295"/>
          </p:nvPr>
        </p:nvSpPr>
        <p:spPr>
          <a:xfrm>
            <a:off x="1774825" y="404813"/>
            <a:ext cx="8713788" cy="2303462"/>
          </a:xfrm>
        </p:spPr>
        <p:txBody>
          <a:bodyPr/>
          <a:lstStyle/>
          <a:p>
            <a:pPr eaLnBrk="1" hangingPunct="1">
              <a:buFontTx/>
              <a:buNone/>
            </a:pPr>
            <a:r>
              <a:rPr lang="en-US" altLang="zh-CN" b="1" dirty="0">
                <a:solidFill>
                  <a:srgbClr val="0000FF"/>
                </a:solidFill>
              </a:rPr>
              <a:t> 5</a:t>
            </a:r>
            <a:r>
              <a:rPr lang="zh-CN" altLang="en-US" b="1" dirty="0">
                <a:solidFill>
                  <a:srgbClr val="0000FF"/>
                </a:solidFill>
              </a:rPr>
              <a:t>）、材料常数</a:t>
            </a:r>
            <a:r>
              <a:rPr lang="en-US" altLang="zh-CN" b="1" dirty="0">
                <a:solidFill>
                  <a:srgbClr val="0000FF"/>
                </a:solidFill>
              </a:rPr>
              <a:t>B(R)</a:t>
            </a:r>
          </a:p>
          <a:p>
            <a:pPr eaLnBrk="1" hangingPunct="1">
              <a:buFontTx/>
              <a:buNone/>
            </a:pPr>
            <a:r>
              <a:rPr lang="zh-CN" altLang="en-US" b="1" dirty="0"/>
              <a:t>由                     ，指数中，          中            与材料有关，</a:t>
            </a:r>
          </a:p>
          <a:p>
            <a:pPr eaLnBrk="1" hangingPunct="1">
              <a:buFontTx/>
              <a:buNone/>
            </a:pPr>
            <a:endParaRPr lang="zh-CN" altLang="en-US" b="1" dirty="0"/>
          </a:p>
          <a:p>
            <a:pPr eaLnBrk="1" hangingPunct="1">
              <a:buFontTx/>
              <a:buNone/>
            </a:pPr>
            <a:r>
              <a:rPr lang="zh-CN" altLang="en-US" b="1" dirty="0"/>
              <a:t>材料一定，      确定，因此，称为</a:t>
            </a:r>
            <a:r>
              <a:rPr lang="zh-CN" altLang="en-US" b="1" dirty="0">
                <a:solidFill>
                  <a:srgbClr val="0000FF"/>
                </a:solidFill>
              </a:rPr>
              <a:t>材料常数或材料系数</a:t>
            </a:r>
            <a:r>
              <a:rPr lang="zh-CN" altLang="en-US" b="1" dirty="0"/>
              <a:t>。</a:t>
            </a:r>
          </a:p>
        </p:txBody>
      </p:sp>
      <p:graphicFrame>
        <p:nvGraphicFramePr>
          <p:cNvPr id="8195" name="Object 3"/>
          <p:cNvGraphicFramePr>
            <a:graphicFrameLocks noGrp="1" noChangeAspect="1"/>
          </p:cNvGraphicFramePr>
          <p:nvPr>
            <p:ph sz="quarter" idx="4294967295"/>
            <p:extLst>
              <p:ext uri="{D42A27DB-BD31-4B8C-83A1-F6EECF244321}">
                <p14:modId xmlns:p14="http://schemas.microsoft.com/office/powerpoint/2010/main" val="2769253794"/>
              </p:ext>
            </p:extLst>
          </p:nvPr>
        </p:nvGraphicFramePr>
        <p:xfrm>
          <a:off x="2262832" y="842170"/>
          <a:ext cx="1524000" cy="750888"/>
        </p:xfrm>
        <a:graphic>
          <a:graphicData uri="http://schemas.openxmlformats.org/presentationml/2006/ole">
            <mc:AlternateContent xmlns:mc="http://schemas.openxmlformats.org/markup-compatibility/2006">
              <mc:Choice xmlns:v="urn:schemas-microsoft-com:vml" Requires="v">
                <p:oleObj spid="_x0000_s191490" name="Equation" r:id="rId3" imgW="723586" imgH="342751" progId="Equation.DSMT4">
                  <p:embed/>
                </p:oleObj>
              </mc:Choice>
              <mc:Fallback>
                <p:oleObj name="Equation" r:id="rId3" imgW="723586" imgH="34275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832" y="842170"/>
                        <a:ext cx="152400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7" name="Object 5"/>
          <p:cNvGraphicFramePr>
            <a:graphicFrameLocks noChangeAspect="1"/>
          </p:cNvGraphicFramePr>
          <p:nvPr>
            <p:extLst>
              <p:ext uri="{D42A27DB-BD31-4B8C-83A1-F6EECF244321}">
                <p14:modId xmlns:p14="http://schemas.microsoft.com/office/powerpoint/2010/main" val="2928635021"/>
              </p:ext>
            </p:extLst>
          </p:nvPr>
        </p:nvGraphicFramePr>
        <p:xfrm>
          <a:off x="7157005" y="558031"/>
          <a:ext cx="703262" cy="936625"/>
        </p:xfrm>
        <a:graphic>
          <a:graphicData uri="http://schemas.openxmlformats.org/presentationml/2006/ole">
            <mc:AlternateContent xmlns:mc="http://schemas.openxmlformats.org/markup-compatibility/2006">
              <mc:Choice xmlns:v="urn:schemas-microsoft-com:vml" Requires="v">
                <p:oleObj spid="_x0000_s191491" name="Equation" r:id="rId5" imgW="190417" imgH="253890" progId="Equation.DSMT4">
                  <p:embed/>
                </p:oleObj>
              </mc:Choice>
              <mc:Fallback>
                <p:oleObj name="Equation" r:id="rId5" imgW="190417"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7005" y="558031"/>
                        <a:ext cx="70326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8" name="Object 6"/>
          <p:cNvGraphicFramePr>
            <a:graphicFrameLocks noChangeAspect="1"/>
          </p:cNvGraphicFramePr>
          <p:nvPr/>
        </p:nvGraphicFramePr>
        <p:xfrm>
          <a:off x="3503613" y="1628776"/>
          <a:ext cx="703262" cy="936625"/>
        </p:xfrm>
        <a:graphic>
          <a:graphicData uri="http://schemas.openxmlformats.org/presentationml/2006/ole">
            <mc:AlternateContent xmlns:mc="http://schemas.openxmlformats.org/markup-compatibility/2006">
              <mc:Choice xmlns:v="urn:schemas-microsoft-com:vml" Requires="v">
                <p:oleObj spid="_x0000_s191492" name="Equation" r:id="rId7" imgW="190417" imgH="253890" progId="Equation.DSMT4">
                  <p:embed/>
                </p:oleObj>
              </mc:Choice>
              <mc:Fallback>
                <p:oleObj name="Equation" r:id="rId7" imgW="190417"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1628776"/>
                        <a:ext cx="70326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9" name="Rectangle 2"/>
          <p:cNvSpPr>
            <a:spLocks noChangeArrowheads="1"/>
          </p:cNvSpPr>
          <p:nvPr/>
        </p:nvSpPr>
        <p:spPr bwMode="auto">
          <a:xfrm>
            <a:off x="1992313" y="2708276"/>
            <a:ext cx="84963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800" b="1" dirty="0">
                <a:solidFill>
                  <a:srgbClr val="0000FF"/>
                </a:solidFill>
              </a:rPr>
              <a:t>定义：</a:t>
            </a:r>
          </a:p>
          <a:p>
            <a:pPr eaLnBrk="1" hangingPunct="1"/>
            <a:endParaRPr lang="zh-CN" altLang="en-US" sz="1200" b="1" dirty="0"/>
          </a:p>
          <a:p>
            <a:pPr eaLnBrk="1" hangingPunct="1">
              <a:buFontTx/>
              <a:buNone/>
            </a:pPr>
            <a:r>
              <a:rPr lang="zh-CN" altLang="en-US" sz="2800" b="1" dirty="0"/>
              <a:t>              显然，</a:t>
            </a:r>
            <a:r>
              <a:rPr lang="en-US" altLang="zh-CN" sz="2800" b="1" dirty="0"/>
              <a:t>B</a:t>
            </a:r>
            <a:r>
              <a:rPr lang="zh-CN" altLang="en-US" sz="2800" b="1" dirty="0"/>
              <a:t>越大，</a:t>
            </a:r>
            <a:r>
              <a:rPr lang="en-US" altLang="zh-CN" sz="2800" b="1" dirty="0"/>
              <a:t>R</a:t>
            </a:r>
            <a:r>
              <a:rPr lang="zh-CN" altLang="en-US" sz="2800" b="1" dirty="0"/>
              <a:t>变化越明显（指数变化）</a:t>
            </a:r>
          </a:p>
          <a:p>
            <a:pPr eaLnBrk="1" hangingPunct="1">
              <a:buFontTx/>
              <a:buNone/>
            </a:pPr>
            <a:r>
              <a:rPr lang="zh-CN" altLang="en-US" sz="2800" b="1" dirty="0"/>
              <a:t>               一 般  </a:t>
            </a:r>
            <a:r>
              <a:rPr lang="en-US" altLang="zh-CN" sz="2800" b="1" dirty="0"/>
              <a:t>B</a:t>
            </a:r>
            <a:r>
              <a:rPr lang="zh-CN" altLang="en-US" sz="2800" b="1" dirty="0"/>
              <a:t>＝</a:t>
            </a:r>
            <a:r>
              <a:rPr lang="en-US" altLang="zh-CN" sz="2800" b="1" dirty="0"/>
              <a:t>1000</a:t>
            </a:r>
            <a:r>
              <a:rPr lang="zh-CN" altLang="en-US" sz="2800" b="1" dirty="0"/>
              <a:t>～</a:t>
            </a:r>
            <a:r>
              <a:rPr lang="en-US" altLang="zh-CN" sz="2800" b="1" dirty="0"/>
              <a:t>5000</a:t>
            </a:r>
          </a:p>
          <a:p>
            <a:pPr eaLnBrk="1" hangingPunct="1">
              <a:buFontTx/>
              <a:buNone/>
            </a:pPr>
            <a:r>
              <a:rPr lang="zh-CN" altLang="en-US" sz="2800" b="1" dirty="0"/>
              <a:t>例，硅：     ＝</a:t>
            </a:r>
            <a:r>
              <a:rPr lang="en-US" altLang="zh-CN" sz="2800" b="1" dirty="0"/>
              <a:t>1.17</a:t>
            </a:r>
            <a:r>
              <a:rPr lang="zh-CN" altLang="en-US" sz="2800" b="1" dirty="0"/>
              <a:t>， 锗：     ＝</a:t>
            </a:r>
            <a:r>
              <a:rPr lang="en-US" altLang="zh-CN" sz="2800" b="1" dirty="0"/>
              <a:t>0.74</a:t>
            </a:r>
          </a:p>
          <a:p>
            <a:pPr eaLnBrk="1" hangingPunct="1">
              <a:buFontTx/>
              <a:buNone/>
            </a:pPr>
            <a:endParaRPr lang="en-US" altLang="zh-CN" sz="2800" b="1" dirty="0"/>
          </a:p>
          <a:p>
            <a:pPr eaLnBrk="1" hangingPunct="1">
              <a:buFontTx/>
              <a:buNone/>
            </a:pPr>
            <a:r>
              <a:rPr lang="en-US" altLang="zh-CN" sz="2800" b="1" dirty="0"/>
              <a:t>               </a:t>
            </a:r>
            <a:r>
              <a:rPr lang="zh-CN" altLang="en-US" sz="2800" b="1" dirty="0"/>
              <a:t>＝</a:t>
            </a:r>
            <a:r>
              <a:rPr lang="en-US" altLang="zh-CN" sz="2800" b="1" dirty="0"/>
              <a:t>4289</a:t>
            </a:r>
            <a:r>
              <a:rPr lang="zh-CN" altLang="en-US" sz="2800" b="1" dirty="0"/>
              <a:t>（硅）；            </a:t>
            </a:r>
            <a:r>
              <a:rPr lang="en-US" altLang="zh-CN" sz="2800" b="1" dirty="0"/>
              <a:t>= 6782</a:t>
            </a:r>
            <a:r>
              <a:rPr lang="zh-CN" altLang="en-US" sz="2800" b="1" dirty="0"/>
              <a:t>（锗）</a:t>
            </a:r>
          </a:p>
        </p:txBody>
      </p:sp>
      <p:graphicFrame>
        <p:nvGraphicFramePr>
          <p:cNvPr id="8200" name="Object 3"/>
          <p:cNvGraphicFramePr>
            <a:graphicFrameLocks noChangeAspect="1"/>
          </p:cNvGraphicFramePr>
          <p:nvPr/>
        </p:nvGraphicFramePr>
        <p:xfrm>
          <a:off x="3719514" y="2636838"/>
          <a:ext cx="2663825" cy="876300"/>
        </p:xfrm>
        <a:graphic>
          <a:graphicData uri="http://schemas.openxmlformats.org/presentationml/2006/ole">
            <mc:AlternateContent xmlns:mc="http://schemas.openxmlformats.org/markup-compatibility/2006">
              <mc:Choice xmlns:v="urn:schemas-microsoft-com:vml" Requires="v">
                <p:oleObj spid="_x0000_s191493" name="Equation" r:id="rId8" imgW="1308100" imgH="419100" progId="Equation.DSMT4">
                  <p:embed/>
                </p:oleObj>
              </mc:Choice>
              <mc:Fallback>
                <p:oleObj name="Equation" r:id="rId8" imgW="1308100" imgH="4191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9514" y="2636838"/>
                        <a:ext cx="26638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1" name="Object 4"/>
          <p:cNvGraphicFramePr>
            <a:graphicFrameLocks noChangeAspect="1"/>
          </p:cNvGraphicFramePr>
          <p:nvPr/>
        </p:nvGraphicFramePr>
        <p:xfrm>
          <a:off x="3432175" y="4365625"/>
          <a:ext cx="577850" cy="711200"/>
        </p:xfrm>
        <a:graphic>
          <a:graphicData uri="http://schemas.openxmlformats.org/presentationml/2006/ole">
            <mc:AlternateContent xmlns:mc="http://schemas.openxmlformats.org/markup-compatibility/2006">
              <mc:Choice xmlns:v="urn:schemas-microsoft-com:vml" Requires="v">
                <p:oleObj spid="_x0000_s191494" name="Equation" r:id="rId10" imgW="203112" imgH="241195" progId="Equation.DSMT4">
                  <p:embed/>
                </p:oleObj>
              </mc:Choice>
              <mc:Fallback>
                <p:oleObj name="Equation" r:id="rId10" imgW="203112" imgH="241195"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2175" y="4365625"/>
                        <a:ext cx="5778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2" name="Object 4"/>
          <p:cNvGraphicFramePr>
            <a:graphicFrameLocks noChangeAspect="1"/>
          </p:cNvGraphicFramePr>
          <p:nvPr/>
        </p:nvGraphicFramePr>
        <p:xfrm>
          <a:off x="6167438" y="4365625"/>
          <a:ext cx="577850" cy="711200"/>
        </p:xfrm>
        <a:graphic>
          <a:graphicData uri="http://schemas.openxmlformats.org/presentationml/2006/ole">
            <mc:AlternateContent xmlns:mc="http://schemas.openxmlformats.org/markup-compatibility/2006">
              <mc:Choice xmlns:v="urn:schemas-microsoft-com:vml" Requires="v">
                <p:oleObj spid="_x0000_s191495" name="Equation" r:id="rId12" imgW="203112" imgH="241195" progId="Equation.DSMT4">
                  <p:embed/>
                </p:oleObj>
              </mc:Choice>
              <mc:Fallback>
                <p:oleObj name="Equation" r:id="rId12" imgW="203112" imgH="241195"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67438" y="4365625"/>
                        <a:ext cx="5778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3" name="Object 6"/>
          <p:cNvGraphicFramePr>
            <a:graphicFrameLocks noChangeAspect="1"/>
          </p:cNvGraphicFramePr>
          <p:nvPr/>
        </p:nvGraphicFramePr>
        <p:xfrm>
          <a:off x="2351089" y="5373688"/>
          <a:ext cx="1150937" cy="849312"/>
        </p:xfrm>
        <a:graphic>
          <a:graphicData uri="http://schemas.openxmlformats.org/presentationml/2006/ole">
            <mc:AlternateContent xmlns:mc="http://schemas.openxmlformats.org/markup-compatibility/2006">
              <mc:Choice xmlns:v="urn:schemas-microsoft-com:vml" Requires="v">
                <p:oleObj spid="_x0000_s191496" name="Equation" r:id="rId13" imgW="533169" imgH="393529" progId="Equation.DSMT4">
                  <p:embed/>
                </p:oleObj>
              </mc:Choice>
              <mc:Fallback>
                <p:oleObj name="Equation" r:id="rId13" imgW="533169"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1089" y="5373688"/>
                        <a:ext cx="1150937"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4" name="Object 6"/>
          <p:cNvGraphicFramePr>
            <a:graphicFrameLocks noChangeAspect="1"/>
          </p:cNvGraphicFramePr>
          <p:nvPr/>
        </p:nvGraphicFramePr>
        <p:xfrm>
          <a:off x="6096000" y="5300663"/>
          <a:ext cx="1150938" cy="849312"/>
        </p:xfrm>
        <a:graphic>
          <a:graphicData uri="http://schemas.openxmlformats.org/presentationml/2006/ole">
            <mc:AlternateContent xmlns:mc="http://schemas.openxmlformats.org/markup-compatibility/2006">
              <mc:Choice xmlns:v="urn:schemas-microsoft-com:vml" Requires="v">
                <p:oleObj spid="_x0000_s191497" name="Equation" r:id="rId15" imgW="533169" imgH="393529" progId="Equation.DSMT4">
                  <p:embed/>
                </p:oleObj>
              </mc:Choice>
              <mc:Fallback>
                <p:oleObj name="Equation" r:id="rId15" imgW="533169"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0" y="5300663"/>
                        <a:ext cx="1150938"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537403" y="867815"/>
                <a:ext cx="845936"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ea typeface="Cambria Math"/>
                            </a:rPr>
                            <m:t>∆</m:t>
                          </m:r>
                          <m:r>
                            <a:rPr lang="en-US" altLang="zh-CN" i="1">
                              <a:latin typeface="Cambria Math"/>
                              <a:ea typeface="Cambria Math"/>
                            </a:rPr>
                            <m:t>𝐸</m:t>
                          </m:r>
                        </m:num>
                        <m:den>
                          <m:r>
                            <a:rPr lang="en-US" altLang="zh-CN" i="1">
                              <a:latin typeface="Cambria Math"/>
                            </a:rPr>
                            <m:t>2</m:t>
                          </m:r>
                          <m:r>
                            <a:rPr lang="en-US" altLang="zh-CN" i="1">
                              <a:latin typeface="Cambria Math"/>
                            </a:rPr>
                            <m:t>𝐾</m:t>
                          </m:r>
                        </m:den>
                      </m:f>
                      <m:r>
                        <a:rPr lang="en-US" altLang="zh-CN" i="1">
                          <a:latin typeface="Cambria Math"/>
                          <a:ea typeface="Cambria Math"/>
                        </a:rPr>
                        <m:t>∙</m:t>
                      </m:r>
                      <m:f>
                        <m:fPr>
                          <m:ctrlPr>
                            <a:rPr lang="en-US" altLang="zh-CN" i="1">
                              <a:latin typeface="Cambria Math" panose="02040503050406030204" pitchFamily="18" charset="0"/>
                              <a:ea typeface="Cambria Math"/>
                            </a:rPr>
                          </m:ctrlPr>
                        </m:fPr>
                        <m:num>
                          <m:r>
                            <a:rPr lang="en-US" altLang="zh-CN" i="1">
                              <a:latin typeface="Cambria Math"/>
                              <a:ea typeface="Cambria Math"/>
                            </a:rPr>
                            <m:t>1</m:t>
                          </m:r>
                        </m:num>
                        <m:den>
                          <m:r>
                            <a:rPr lang="en-US" altLang="zh-CN" i="1">
                              <a:latin typeface="Cambria Math"/>
                              <a:ea typeface="Cambria Math"/>
                            </a:rPr>
                            <m:t>𝑇</m:t>
                          </m:r>
                        </m:den>
                      </m:f>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537403" y="867815"/>
                <a:ext cx="845936" cy="610936"/>
              </a:xfrm>
              <a:prstGeom prst="rect">
                <a:avLst/>
              </a:prstGeom>
              <a:blipFill>
                <a:blip r:embed="rId16"/>
                <a:stretch>
                  <a:fillRect/>
                </a:stretch>
              </a:blipFill>
            </p:spPr>
            <p:txBody>
              <a:bodyPr/>
              <a:lstStyle/>
              <a:p>
                <a:r>
                  <a:rPr lang="zh-CN" altLang="en-US">
                    <a:noFill/>
                  </a:rPr>
                  <a:t> </a:t>
                </a:r>
              </a:p>
            </p:txBody>
          </p:sp>
        </mc:Fallback>
      </mc:AlternateContent>
      <p:sp>
        <p:nvSpPr>
          <p:cNvPr id="13" name="椭圆 12"/>
          <p:cNvSpPr/>
          <p:nvPr/>
        </p:nvSpPr>
        <p:spPr bwMode="auto">
          <a:xfrm>
            <a:off x="7157005" y="642144"/>
            <a:ext cx="639872" cy="9144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1213046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37" y="1466850"/>
            <a:ext cx="3705225" cy="29527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9" y="771525"/>
            <a:ext cx="5334001" cy="292719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949" y="3828899"/>
            <a:ext cx="5587864" cy="2829076"/>
          </a:xfrm>
          <a:prstGeom prst="rect">
            <a:avLst/>
          </a:prstGeom>
        </p:spPr>
      </p:pic>
    </p:spTree>
    <p:extLst>
      <p:ext uri="{BB962C8B-B14F-4D97-AF65-F5344CB8AC3E}">
        <p14:creationId xmlns:p14="http://schemas.microsoft.com/office/powerpoint/2010/main" val="317725592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sz="half" idx="4294967295"/>
          </p:nvPr>
        </p:nvSpPr>
        <p:spPr>
          <a:xfrm>
            <a:off x="1992314" y="404814"/>
            <a:ext cx="7858125" cy="604837"/>
          </a:xfrm>
        </p:spPr>
        <p:txBody>
          <a:bodyPr/>
          <a:lstStyle/>
          <a:p>
            <a:pPr eaLnBrk="1" hangingPunct="1">
              <a:buFontTx/>
              <a:buNone/>
            </a:pPr>
            <a:r>
              <a:rPr lang="en-US" altLang="zh-CN" b="1" dirty="0">
                <a:solidFill>
                  <a:srgbClr val="0000FF"/>
                </a:solidFill>
                <a:latin typeface="华文中宋" pitchFamily="2" charset="-122"/>
                <a:ea typeface="华文中宋" pitchFamily="2" charset="-122"/>
              </a:rPr>
              <a:t>6</a:t>
            </a:r>
            <a:r>
              <a:rPr lang="zh-CN" altLang="en-US" b="1" dirty="0">
                <a:solidFill>
                  <a:srgbClr val="0000FF"/>
                </a:solidFill>
                <a:latin typeface="华文中宋" pitchFamily="2" charset="-122"/>
                <a:ea typeface="华文中宋" pitchFamily="2" charset="-122"/>
              </a:rPr>
              <a:t>）标准电阻值</a:t>
            </a:r>
          </a:p>
        </p:txBody>
      </p:sp>
      <p:graphicFrame>
        <p:nvGraphicFramePr>
          <p:cNvPr id="10243" name="Object 3"/>
          <p:cNvGraphicFramePr>
            <a:graphicFrameLocks noGrp="1" noChangeAspect="1"/>
          </p:cNvGraphicFramePr>
          <p:nvPr>
            <p:ph sz="quarter" idx="4294967295"/>
          </p:nvPr>
        </p:nvGraphicFramePr>
        <p:xfrm>
          <a:off x="4511824" y="404664"/>
          <a:ext cx="438150" cy="539750"/>
        </p:xfrm>
        <a:graphic>
          <a:graphicData uri="http://schemas.openxmlformats.org/presentationml/2006/ole">
            <mc:AlternateContent xmlns:mc="http://schemas.openxmlformats.org/markup-compatibility/2006">
              <mc:Choice xmlns:v="urn:schemas-microsoft-com:vml" Requires="v">
                <p:oleObj spid="_x0000_s192514" name="Equation" r:id="rId3" imgW="190500" imgH="228600" progId="Equation.DSMT4">
                  <p:embed/>
                </p:oleObj>
              </mc:Choice>
              <mc:Fallback>
                <p:oleObj name="Equation" r:id="rId3" imgW="1905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824" y="404664"/>
                        <a:ext cx="43815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4" name="Object 4"/>
          <p:cNvGraphicFramePr>
            <a:graphicFrameLocks noGrp="1" noChangeAspect="1"/>
          </p:cNvGraphicFramePr>
          <p:nvPr>
            <p:ph sz="quarter" idx="4294967295"/>
          </p:nvPr>
        </p:nvGraphicFramePr>
        <p:xfrm>
          <a:off x="3143250" y="981075"/>
          <a:ext cx="5030788" cy="3367088"/>
        </p:xfrm>
        <a:graphic>
          <a:graphicData uri="http://schemas.openxmlformats.org/presentationml/2006/ole">
            <mc:AlternateContent xmlns:mc="http://schemas.openxmlformats.org/markup-compatibility/2006">
              <mc:Choice xmlns:v="urn:schemas-microsoft-com:vml" Requires="v">
                <p:oleObj spid="_x0000_s192515" name="Equation" r:id="rId5" imgW="1714320" imgH="1104840" progId="Equation.DSMT4">
                  <p:embed/>
                </p:oleObj>
              </mc:Choice>
              <mc:Fallback>
                <p:oleObj name="Equation" r:id="rId5" imgW="1714320" imgH="1104840" progId="Equation.DSMT4">
                  <p:embed/>
                  <p:pic>
                    <p:nvPicPr>
                      <p:cNvPr id="0" name=""/>
                      <p:cNvPicPr>
                        <a:picLocks noChangeAspect="1" noChangeArrowheads="1"/>
                      </p:cNvPicPr>
                      <p:nvPr/>
                    </p:nvPicPr>
                    <p:blipFill>
                      <a:blip r:embed="rId6"/>
                      <a:srcRect/>
                      <a:stretch>
                        <a:fillRect/>
                      </a:stretch>
                    </p:blipFill>
                    <p:spPr bwMode="auto">
                      <a:xfrm>
                        <a:off x="3143250" y="981075"/>
                        <a:ext cx="5030788" cy="336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5" name="Text Box 5"/>
          <p:cNvSpPr txBox="1">
            <a:spLocks noChangeArrowheads="1"/>
          </p:cNvSpPr>
          <p:nvPr/>
        </p:nvSpPr>
        <p:spPr bwMode="auto">
          <a:xfrm>
            <a:off x="2208213" y="4581525"/>
            <a:ext cx="653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其中：                      为</a:t>
            </a:r>
            <a:r>
              <a:rPr lang="zh-CN" altLang="en-US" b="1">
                <a:solidFill>
                  <a:srgbClr val="FF0000"/>
                </a:solidFill>
              </a:rPr>
              <a:t>标准温度电阻（          ）</a:t>
            </a:r>
          </a:p>
        </p:txBody>
      </p:sp>
      <p:graphicFrame>
        <p:nvGraphicFramePr>
          <p:cNvPr id="10246" name="Object 3"/>
          <p:cNvGraphicFramePr>
            <a:graphicFrameLocks noChangeAspect="1"/>
          </p:cNvGraphicFramePr>
          <p:nvPr/>
        </p:nvGraphicFramePr>
        <p:xfrm>
          <a:off x="3216276" y="4292600"/>
          <a:ext cx="1800225" cy="901700"/>
        </p:xfrm>
        <a:graphic>
          <a:graphicData uri="http://schemas.openxmlformats.org/presentationml/2006/ole">
            <mc:AlternateContent xmlns:mc="http://schemas.openxmlformats.org/markup-compatibility/2006">
              <mc:Choice xmlns:v="urn:schemas-microsoft-com:vml" Requires="v">
                <p:oleObj spid="_x0000_s192516" name="Equation" r:id="rId7" imgW="710891" imgH="342751" progId="Equation.DSMT4">
                  <p:embed/>
                </p:oleObj>
              </mc:Choice>
              <mc:Fallback>
                <p:oleObj name="Equation" r:id="rId7" imgW="710891" imgH="34275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276" y="4292600"/>
                        <a:ext cx="180022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7"/>
          <p:cNvGraphicFramePr>
            <a:graphicFrameLocks noChangeAspect="1"/>
          </p:cNvGraphicFramePr>
          <p:nvPr/>
        </p:nvGraphicFramePr>
        <p:xfrm>
          <a:off x="7535863" y="4581525"/>
          <a:ext cx="792162" cy="452438"/>
        </p:xfrm>
        <a:graphic>
          <a:graphicData uri="http://schemas.openxmlformats.org/presentationml/2006/ole">
            <mc:AlternateContent xmlns:mc="http://schemas.openxmlformats.org/markup-compatibility/2006">
              <mc:Choice xmlns:v="urn:schemas-microsoft-com:vml" Requires="v">
                <p:oleObj spid="_x0000_s192517" name="Equation" r:id="rId9" imgW="266469" imgH="152268" progId="Equation.DSMT4">
                  <p:embed/>
                </p:oleObj>
              </mc:Choice>
              <mc:Fallback>
                <p:oleObj name="Equation" r:id="rId9" imgW="266469" imgH="15226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5863" y="4581525"/>
                        <a:ext cx="792162"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8" name="Text Box 8"/>
          <p:cNvSpPr txBox="1">
            <a:spLocks noChangeArrowheads="1"/>
          </p:cNvSpPr>
          <p:nvPr/>
        </p:nvSpPr>
        <p:spPr bwMode="auto">
          <a:xfrm>
            <a:off x="2208213" y="53736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一般：</a:t>
            </a:r>
          </a:p>
        </p:txBody>
      </p:sp>
      <p:graphicFrame>
        <p:nvGraphicFramePr>
          <p:cNvPr id="10249" name="Object 4"/>
          <p:cNvGraphicFramePr>
            <a:graphicFrameLocks noChangeAspect="1"/>
          </p:cNvGraphicFramePr>
          <p:nvPr/>
        </p:nvGraphicFramePr>
        <p:xfrm>
          <a:off x="3359150" y="5373688"/>
          <a:ext cx="2592388" cy="508000"/>
        </p:xfrm>
        <a:graphic>
          <a:graphicData uri="http://schemas.openxmlformats.org/presentationml/2006/ole">
            <mc:AlternateContent xmlns:mc="http://schemas.openxmlformats.org/markup-compatibility/2006">
              <mc:Choice xmlns:v="urn:schemas-microsoft-com:vml" Requires="v">
                <p:oleObj spid="_x0000_s192518" name="Equation" r:id="rId11" imgW="939392" imgH="177723" progId="Equation.DSMT4">
                  <p:embed/>
                </p:oleObj>
              </mc:Choice>
              <mc:Fallback>
                <p:oleObj name="Equation" r:id="rId11" imgW="939392" imgH="177723"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9150" y="5373688"/>
                        <a:ext cx="2592388"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椭圆 1"/>
          <p:cNvSpPr/>
          <p:nvPr/>
        </p:nvSpPr>
        <p:spPr>
          <a:xfrm>
            <a:off x="3575720" y="2089561"/>
            <a:ext cx="1080120" cy="1051407"/>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764131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Grp="1" noChangeAspect="1"/>
          </p:cNvGraphicFramePr>
          <p:nvPr>
            <p:ph sz="quarter" idx="4294967295"/>
          </p:nvPr>
        </p:nvGraphicFramePr>
        <p:xfrm>
          <a:off x="1919288" y="2492375"/>
          <a:ext cx="5256212" cy="4192588"/>
        </p:xfrm>
        <a:graphic>
          <a:graphicData uri="http://schemas.openxmlformats.org/presentationml/2006/ole">
            <mc:AlternateContent xmlns:mc="http://schemas.openxmlformats.org/markup-compatibility/2006">
              <mc:Choice xmlns:v="urn:schemas-microsoft-com:vml" Requires="v">
                <p:oleObj spid="_x0000_s193538" name="Visio" r:id="rId3" imgW="3946702" imgH="3150307" progId="Visio.Drawing.11">
                  <p:embed/>
                </p:oleObj>
              </mc:Choice>
              <mc:Fallback>
                <p:oleObj name="Visio" r:id="rId3" imgW="3946702" imgH="315030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2492375"/>
                        <a:ext cx="5256212" cy="419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4"/>
          <p:cNvGraphicFramePr>
            <a:graphicFrameLocks noGrp="1" noChangeAspect="1"/>
          </p:cNvGraphicFramePr>
          <p:nvPr>
            <p:ph sz="quarter" idx="4294967295"/>
          </p:nvPr>
        </p:nvGraphicFramePr>
        <p:xfrm>
          <a:off x="3432175" y="1196975"/>
          <a:ext cx="3354388" cy="915988"/>
        </p:xfrm>
        <a:graphic>
          <a:graphicData uri="http://schemas.openxmlformats.org/presentationml/2006/ole">
            <mc:AlternateContent xmlns:mc="http://schemas.openxmlformats.org/markup-compatibility/2006">
              <mc:Choice xmlns:v="urn:schemas-microsoft-com:vml" Requires="v">
                <p:oleObj spid="_x0000_s193539" name="Equation" r:id="rId5" imgW="1497950" imgH="393529" progId="Equation.DSMT4">
                  <p:embed/>
                </p:oleObj>
              </mc:Choice>
              <mc:Fallback>
                <p:oleObj name="Equation" r:id="rId5" imgW="1497950"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2175" y="1196975"/>
                        <a:ext cx="335438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 Box 5"/>
          <p:cNvSpPr txBox="1">
            <a:spLocks noChangeArrowheads="1"/>
          </p:cNvSpPr>
          <p:nvPr/>
        </p:nvSpPr>
        <p:spPr bwMode="auto">
          <a:xfrm>
            <a:off x="1847850" y="549275"/>
            <a:ext cx="265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solidFill>
                  <a:srgbClr val="FF0000"/>
                </a:solidFill>
              </a:rPr>
              <a:t>    </a:t>
            </a:r>
            <a:r>
              <a:rPr lang="zh-CN" altLang="en-US" b="1" dirty="0">
                <a:solidFill>
                  <a:srgbClr val="FF0000"/>
                </a:solidFill>
              </a:rPr>
              <a:t>电阻－温度曲线</a:t>
            </a:r>
          </a:p>
        </p:txBody>
      </p:sp>
      <p:sp>
        <p:nvSpPr>
          <p:cNvPr id="9221" name="Text Box 7"/>
          <p:cNvSpPr txBox="1">
            <a:spLocks noChangeArrowheads="1"/>
          </p:cNvSpPr>
          <p:nvPr/>
        </p:nvSpPr>
        <p:spPr bwMode="auto">
          <a:xfrm>
            <a:off x="6600826" y="3860801"/>
            <a:ext cx="41969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可见：</a:t>
            </a:r>
            <a:r>
              <a:rPr lang="zh-CN" altLang="en-US" b="1">
                <a:solidFill>
                  <a:srgbClr val="0000FF"/>
                </a:solidFill>
              </a:rPr>
              <a:t>材料不同，曲线不同，</a:t>
            </a:r>
          </a:p>
          <a:p>
            <a:pPr eaLnBrk="1" hangingPunct="1"/>
            <a:r>
              <a:rPr lang="zh-CN" altLang="en-US" b="1">
                <a:solidFill>
                  <a:srgbClr val="0000FF"/>
                </a:solidFill>
              </a:rPr>
              <a:t>           阻值与温度成非线性。</a:t>
            </a:r>
          </a:p>
        </p:txBody>
      </p:sp>
      <p:sp>
        <p:nvSpPr>
          <p:cNvPr id="9222" name="Rectangle 8"/>
          <p:cNvSpPr>
            <a:spLocks noChangeArrowheads="1"/>
          </p:cNvSpPr>
          <p:nvPr/>
        </p:nvSpPr>
        <p:spPr bwMode="auto">
          <a:xfrm>
            <a:off x="7104063" y="1484313"/>
            <a:ext cx="191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划出</a:t>
            </a:r>
            <a:r>
              <a:rPr lang="en-US" altLang="zh-CN" b="1"/>
              <a:t>R-T</a:t>
            </a:r>
            <a:r>
              <a:rPr lang="zh-CN" altLang="en-US" b="1"/>
              <a:t>曲线</a:t>
            </a:r>
          </a:p>
        </p:txBody>
      </p:sp>
      <p:sp>
        <p:nvSpPr>
          <p:cNvPr id="9223" name="Text Box 9"/>
          <p:cNvSpPr txBox="1">
            <a:spLocks noChangeArrowheads="1"/>
          </p:cNvSpPr>
          <p:nvPr/>
        </p:nvSpPr>
        <p:spPr bwMode="auto">
          <a:xfrm>
            <a:off x="2116138" y="13604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以公式</a:t>
            </a:r>
          </a:p>
        </p:txBody>
      </p:sp>
    </p:spTree>
    <p:extLst>
      <p:ext uri="{BB962C8B-B14F-4D97-AF65-F5344CB8AC3E}">
        <p14:creationId xmlns:p14="http://schemas.microsoft.com/office/powerpoint/2010/main" val="134220350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5"/>
          <p:cNvGraphicFramePr>
            <a:graphicFrameLocks noChangeAspect="1"/>
          </p:cNvGraphicFramePr>
          <p:nvPr/>
        </p:nvGraphicFramePr>
        <p:xfrm>
          <a:off x="4440238" y="333376"/>
          <a:ext cx="531812" cy="682625"/>
        </p:xfrm>
        <a:graphic>
          <a:graphicData uri="http://schemas.openxmlformats.org/presentationml/2006/ole">
            <mc:AlternateContent xmlns:mc="http://schemas.openxmlformats.org/markup-compatibility/2006">
              <mc:Choice xmlns:v="urn:schemas-microsoft-com:vml" Requires="v">
                <p:oleObj spid="_x0000_s194562" name="Equation" r:id="rId3" imgW="177646" imgH="228402" progId="Equation.DSMT4">
                  <p:embed/>
                </p:oleObj>
              </mc:Choice>
              <mc:Fallback>
                <p:oleObj name="Equation" r:id="rId3"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8" y="333376"/>
                        <a:ext cx="531812"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Text Box 8"/>
          <p:cNvSpPr txBox="1">
            <a:spLocks noChangeArrowheads="1"/>
          </p:cNvSpPr>
          <p:nvPr/>
        </p:nvSpPr>
        <p:spPr bwMode="auto">
          <a:xfrm>
            <a:off x="2043113" y="425450"/>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7</a:t>
            </a:r>
            <a:r>
              <a:rPr lang="zh-CN" altLang="en-US" b="1">
                <a:solidFill>
                  <a:srgbClr val="0000FF"/>
                </a:solidFill>
              </a:rPr>
              <a:t>）电阻温度系数</a:t>
            </a:r>
          </a:p>
        </p:txBody>
      </p:sp>
      <p:sp>
        <p:nvSpPr>
          <p:cNvPr id="12292" name="Text Box 10"/>
          <p:cNvSpPr txBox="1">
            <a:spLocks noChangeArrowheads="1"/>
          </p:cNvSpPr>
          <p:nvPr/>
        </p:nvSpPr>
        <p:spPr bwMode="auto">
          <a:xfrm>
            <a:off x="2782888" y="1052513"/>
            <a:ext cx="712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solidFill>
                  <a:srgbClr val="FF0000"/>
                </a:solidFill>
              </a:rPr>
              <a:t>定义：</a:t>
            </a:r>
            <a:r>
              <a:rPr lang="zh-CN" altLang="en-US" b="1"/>
              <a:t>热敏电阻每变化       时，阻值的相对变化率</a:t>
            </a:r>
          </a:p>
        </p:txBody>
      </p:sp>
      <p:sp>
        <p:nvSpPr>
          <p:cNvPr id="12293" name="Text Box 12"/>
          <p:cNvSpPr txBox="1">
            <a:spLocks noChangeArrowheads="1"/>
          </p:cNvSpPr>
          <p:nvPr/>
        </p:nvSpPr>
        <p:spPr bwMode="auto">
          <a:xfrm>
            <a:off x="2782888" y="32131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由</a:t>
            </a:r>
          </a:p>
        </p:txBody>
      </p:sp>
      <p:graphicFrame>
        <p:nvGraphicFramePr>
          <p:cNvPr id="12294" name="Object 5"/>
          <p:cNvGraphicFramePr>
            <a:graphicFrameLocks noChangeAspect="1"/>
          </p:cNvGraphicFramePr>
          <p:nvPr/>
        </p:nvGraphicFramePr>
        <p:xfrm>
          <a:off x="3719736" y="3876131"/>
          <a:ext cx="1860550" cy="1174750"/>
        </p:xfrm>
        <a:graphic>
          <a:graphicData uri="http://schemas.openxmlformats.org/presentationml/2006/ole">
            <mc:AlternateContent xmlns:mc="http://schemas.openxmlformats.org/markup-compatibility/2006">
              <mc:Choice xmlns:v="urn:schemas-microsoft-com:vml" Requires="v">
                <p:oleObj spid="_x0000_s194563" name="Equation" r:id="rId5" imgW="622030" imgH="393529" progId="Equation.DSMT4">
                  <p:embed/>
                </p:oleObj>
              </mc:Choice>
              <mc:Fallback>
                <p:oleObj name="Equation" r:id="rId5" imgW="622030"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736" y="3876131"/>
                        <a:ext cx="1860550"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5" name="Object 5"/>
          <p:cNvGraphicFramePr>
            <a:graphicFrameLocks noChangeAspect="1"/>
          </p:cNvGraphicFramePr>
          <p:nvPr/>
        </p:nvGraphicFramePr>
        <p:xfrm>
          <a:off x="4511676" y="1598613"/>
          <a:ext cx="1979613" cy="1135062"/>
        </p:xfrm>
        <a:graphic>
          <a:graphicData uri="http://schemas.openxmlformats.org/presentationml/2006/ole">
            <mc:AlternateContent xmlns:mc="http://schemas.openxmlformats.org/markup-compatibility/2006">
              <mc:Choice xmlns:v="urn:schemas-microsoft-com:vml" Requires="v">
                <p:oleObj spid="_x0000_s194564" name="Equation" r:id="rId7" imgW="685800" imgH="393700" progId="Equation.DSMT4">
                  <p:embed/>
                </p:oleObj>
              </mc:Choice>
              <mc:Fallback>
                <p:oleObj name="Equation" r:id="rId7" imgW="6858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6" y="1598613"/>
                        <a:ext cx="1979613"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6" name="Object 5"/>
          <p:cNvGraphicFramePr>
            <a:graphicFrameLocks noChangeAspect="1"/>
          </p:cNvGraphicFramePr>
          <p:nvPr/>
        </p:nvGraphicFramePr>
        <p:xfrm>
          <a:off x="5951539" y="1052514"/>
          <a:ext cx="542925" cy="433387"/>
        </p:xfrm>
        <a:graphic>
          <a:graphicData uri="http://schemas.openxmlformats.org/presentationml/2006/ole">
            <mc:AlternateContent xmlns:mc="http://schemas.openxmlformats.org/markup-compatibility/2006">
              <mc:Choice xmlns:v="urn:schemas-microsoft-com:vml" Requires="v">
                <p:oleObj spid="_x0000_s194565" name="Equation" r:id="rId9" imgW="253780" imgH="203024" progId="Equation.DSMT4">
                  <p:embed/>
                </p:oleObj>
              </mc:Choice>
              <mc:Fallback>
                <p:oleObj name="Equation" r:id="rId9" imgW="253780" imgH="20302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1539" y="1052514"/>
                        <a:ext cx="542925"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7" name="Object 3"/>
          <p:cNvGraphicFramePr>
            <a:graphicFrameLocks noChangeAspect="1"/>
          </p:cNvGraphicFramePr>
          <p:nvPr/>
        </p:nvGraphicFramePr>
        <p:xfrm>
          <a:off x="3738563" y="2897181"/>
          <a:ext cx="1584325" cy="917575"/>
        </p:xfrm>
        <a:graphic>
          <a:graphicData uri="http://schemas.openxmlformats.org/presentationml/2006/ole">
            <mc:AlternateContent xmlns:mc="http://schemas.openxmlformats.org/markup-compatibility/2006">
              <mc:Choice xmlns:v="urn:schemas-microsoft-com:vml" Requires="v">
                <p:oleObj spid="_x0000_s194566" name="Equation" r:id="rId11" imgW="609336" imgH="342751" progId="Equation.DSMT4">
                  <p:embed/>
                </p:oleObj>
              </mc:Choice>
              <mc:Fallback>
                <p:oleObj name="Equation" r:id="rId11" imgW="609336" imgH="34275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8563" y="2897181"/>
                        <a:ext cx="158432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8" name="Text Box 19"/>
          <p:cNvSpPr txBox="1">
            <a:spLocks noChangeArrowheads="1"/>
          </p:cNvSpPr>
          <p:nvPr/>
        </p:nvSpPr>
        <p:spPr bwMode="auto">
          <a:xfrm>
            <a:off x="2639616" y="4221162"/>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求出</a:t>
            </a:r>
          </a:p>
        </p:txBody>
      </p:sp>
      <p:sp>
        <p:nvSpPr>
          <p:cNvPr id="2" name="矩形 1"/>
          <p:cNvSpPr/>
          <p:nvPr/>
        </p:nvSpPr>
        <p:spPr>
          <a:xfrm>
            <a:off x="7464152" y="3213100"/>
            <a:ext cx="3024336" cy="2376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TextBox 2"/>
              <p:cNvSpPr txBox="1"/>
              <p:nvPr/>
            </p:nvSpPr>
            <p:spPr>
              <a:xfrm>
                <a:off x="9761096" y="5727217"/>
                <a:ext cx="687624" cy="404598"/>
              </a:xfrm>
              <a:prstGeom prst="rect">
                <a:avLst/>
              </a:prstGeom>
              <a:noFill/>
            </p:spPr>
            <p:txBody>
              <a:bodyPr wrap="none" rtlCol="0">
                <a:spAutoFit/>
              </a:bodyPr>
              <a:lstStyle/>
              <a:p>
                <a:r>
                  <a:rPr lang="en-US" altLang="zh-CN" dirty="0"/>
                  <a:t>T/</a:t>
                </a:r>
                <a14:m>
                  <m:oMath xmlns:m="http://schemas.openxmlformats.org/officeDocument/2006/math">
                    <m:sPre>
                      <m:sPrePr>
                        <m:ctrlPr>
                          <a:rPr lang="en-US" altLang="zh-CN" i="1">
                            <a:latin typeface="Cambria Math" panose="02040503050406030204" pitchFamily="18" charset="0"/>
                          </a:rPr>
                        </m:ctrlPr>
                      </m:sPrePr>
                      <m:sub/>
                      <m:sup>
                        <m:r>
                          <a:rPr lang="en-US" altLang="zh-CN" i="1">
                            <a:latin typeface="Cambria Math"/>
                            <a:ea typeface="Cambria Math"/>
                          </a:rPr>
                          <m:t>°</m:t>
                        </m:r>
                      </m:sup>
                      <m:e>
                        <m:r>
                          <a:rPr lang="en-US" altLang="zh-CN" i="1">
                            <a:latin typeface="Cambria Math"/>
                          </a:rPr>
                          <m:t>𝐶</m:t>
                        </m:r>
                      </m:e>
                    </m:sPre>
                  </m:oMath>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237096" y="5727217"/>
                <a:ext cx="752770" cy="470000"/>
              </a:xfrm>
              <a:prstGeom prst="rect">
                <a:avLst/>
              </a:prstGeom>
              <a:blipFill rotWithShape="1">
                <a:blip r:embed="rId13"/>
                <a:stretch>
                  <a:fillRect l="-12097" t="-7792" b="-29870"/>
                </a:stretch>
              </a:blipFill>
            </p:spPr>
            <p:txBody>
              <a:bodyPr/>
              <a:lstStyle/>
              <a:p>
                <a:r>
                  <a:rPr lang="zh-CN" altLang="en-US">
                    <a:noFill/>
                  </a:rPr>
                  <a:t> </a:t>
                </a:r>
              </a:p>
            </p:txBody>
          </p:sp>
        </mc:Fallback>
      </mc:AlternateContent>
      <p:sp>
        <p:nvSpPr>
          <p:cNvPr id="5" name="TextBox 4"/>
          <p:cNvSpPr txBox="1"/>
          <p:nvPr/>
        </p:nvSpPr>
        <p:spPr>
          <a:xfrm>
            <a:off x="6936577" y="2978221"/>
            <a:ext cx="415498" cy="923330"/>
          </a:xfrm>
          <a:prstGeom prst="rect">
            <a:avLst/>
          </a:prstGeom>
          <a:noFill/>
        </p:spPr>
        <p:txBody>
          <a:bodyPr wrap="none" rtlCol="0">
            <a:spAutoFit/>
          </a:bodyPr>
          <a:lstStyle/>
          <a:p>
            <a:r>
              <a:rPr lang="en-US" altLang="zh-CN" dirty="0"/>
              <a:t>B</a:t>
            </a:r>
          </a:p>
          <a:p>
            <a:r>
              <a:rPr lang="zh-CN" altLang="en-US" dirty="0"/>
              <a:t>常</a:t>
            </a:r>
            <a:endParaRPr lang="en-US" altLang="zh-CN" dirty="0"/>
          </a:p>
          <a:p>
            <a:r>
              <a:rPr lang="zh-CN" altLang="en-US" dirty="0"/>
              <a:t>数</a:t>
            </a:r>
          </a:p>
        </p:txBody>
      </p:sp>
      <p:cxnSp>
        <p:nvCxnSpPr>
          <p:cNvPr id="7" name="直接连接符 6"/>
          <p:cNvCxnSpPr/>
          <p:nvPr/>
        </p:nvCxnSpPr>
        <p:spPr>
          <a:xfrm>
            <a:off x="7464152" y="4018012"/>
            <a:ext cx="3024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464152" y="4797152"/>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7707087" y="3439886"/>
            <a:ext cx="2075543" cy="1828800"/>
          </a:xfrm>
          <a:custGeom>
            <a:avLst/>
            <a:gdLst>
              <a:gd name="connsiteX0" fmla="*/ 0 w 2075543"/>
              <a:gd name="connsiteY0" fmla="*/ 1828800 h 1828800"/>
              <a:gd name="connsiteX1" fmla="*/ 362857 w 2075543"/>
              <a:gd name="connsiteY1" fmla="*/ 1117600 h 1828800"/>
              <a:gd name="connsiteX2" fmla="*/ 754743 w 2075543"/>
              <a:gd name="connsiteY2" fmla="*/ 667657 h 1828800"/>
              <a:gd name="connsiteX3" fmla="*/ 1161143 w 2075543"/>
              <a:gd name="connsiteY3" fmla="*/ 333828 h 1828800"/>
              <a:gd name="connsiteX4" fmla="*/ 1698171 w 2075543"/>
              <a:gd name="connsiteY4" fmla="*/ 87085 h 1828800"/>
              <a:gd name="connsiteX5" fmla="*/ 2075543 w 2075543"/>
              <a:gd name="connsiteY5" fmla="*/ 0 h 1828800"/>
              <a:gd name="connsiteX6" fmla="*/ 2075543 w 2075543"/>
              <a:gd name="connsiteY6" fmla="*/ 0 h 1828800"/>
              <a:gd name="connsiteX7" fmla="*/ 2075543 w 2075543"/>
              <a:gd name="connsiteY7"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543" h="1828800">
                <a:moveTo>
                  <a:pt x="0" y="1828800"/>
                </a:moveTo>
                <a:cubicBezTo>
                  <a:pt x="118533" y="1569962"/>
                  <a:pt x="237067" y="1311124"/>
                  <a:pt x="362857" y="1117600"/>
                </a:cubicBezTo>
                <a:cubicBezTo>
                  <a:pt x="488647" y="924076"/>
                  <a:pt x="621695" y="798286"/>
                  <a:pt x="754743" y="667657"/>
                </a:cubicBezTo>
                <a:cubicBezTo>
                  <a:pt x="887791" y="537028"/>
                  <a:pt x="1003905" y="430590"/>
                  <a:pt x="1161143" y="333828"/>
                </a:cubicBezTo>
                <a:cubicBezTo>
                  <a:pt x="1318381" y="237066"/>
                  <a:pt x="1545771" y="142723"/>
                  <a:pt x="1698171" y="87085"/>
                </a:cubicBezTo>
                <a:cubicBezTo>
                  <a:pt x="1850571" y="31447"/>
                  <a:pt x="2075543" y="0"/>
                  <a:pt x="2075543" y="0"/>
                </a:cubicBezTo>
                <a:lnTo>
                  <a:pt x="2075543" y="0"/>
                </a:lnTo>
                <a:lnTo>
                  <a:pt x="207554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608480" y="5265552"/>
            <a:ext cx="652743" cy="369332"/>
          </a:xfrm>
          <a:prstGeom prst="rect">
            <a:avLst/>
          </a:prstGeom>
          <a:noFill/>
        </p:spPr>
        <p:txBody>
          <a:bodyPr wrap="none" rtlCol="0">
            <a:spAutoFit/>
          </a:bodyPr>
          <a:lstStyle/>
          <a:p>
            <a:r>
              <a:rPr lang="en-US" altLang="zh-CN" dirty="0"/>
              <a:t>3300</a:t>
            </a:r>
            <a:endParaRPr lang="zh-CN" altLang="en-US" dirty="0"/>
          </a:p>
        </p:txBody>
      </p:sp>
      <p:sp>
        <p:nvSpPr>
          <p:cNvPr id="14" name="TextBox 13"/>
          <p:cNvSpPr txBox="1"/>
          <p:nvPr/>
        </p:nvSpPr>
        <p:spPr>
          <a:xfrm>
            <a:off x="6593402" y="3759497"/>
            <a:ext cx="652743" cy="369332"/>
          </a:xfrm>
          <a:prstGeom prst="rect">
            <a:avLst/>
          </a:prstGeom>
          <a:noFill/>
        </p:spPr>
        <p:txBody>
          <a:bodyPr wrap="none" rtlCol="0">
            <a:spAutoFit/>
          </a:bodyPr>
          <a:lstStyle/>
          <a:p>
            <a:r>
              <a:rPr lang="en-US" altLang="zh-CN" dirty="0"/>
              <a:t>3500</a:t>
            </a:r>
            <a:endParaRPr lang="zh-CN" altLang="en-US" dirty="0"/>
          </a:p>
        </p:txBody>
      </p:sp>
      <mc:AlternateContent xmlns:mc="http://schemas.openxmlformats.org/markup-compatibility/2006" xmlns:a14="http://schemas.microsoft.com/office/drawing/2010/main">
        <mc:Choice Requires="a14">
          <p:sp>
            <p:nvSpPr>
              <p:cNvPr id="15" name="TextBox 14"/>
              <p:cNvSpPr txBox="1"/>
              <p:nvPr/>
            </p:nvSpPr>
            <p:spPr>
              <a:xfrm>
                <a:off x="1703513" y="5353818"/>
                <a:ext cx="3945311" cy="923330"/>
              </a:xfrm>
              <a:prstGeom prst="rect">
                <a:avLst/>
              </a:prstGeom>
              <a:noFill/>
            </p:spPr>
            <p:txBody>
              <a:bodyPr wrap="none" rtlCol="0">
                <a:spAutoFit/>
              </a:bodyPr>
              <a:lstStyle/>
              <a:p>
                <a:r>
                  <a:rPr lang="zh-CN" altLang="en-US" b="1" dirty="0">
                    <a:solidFill>
                      <a:srgbClr val="FF0000"/>
                    </a:solidFill>
                    <a:latin typeface="华文中宋" panose="02010600040101010101" pitchFamily="2" charset="-122"/>
                  </a:rPr>
                  <a:t>电阻温度系数随温度减小而增大</a:t>
                </a:r>
                <a:endParaRPr lang="en-US" altLang="zh-CN" b="1" dirty="0">
                  <a:solidFill>
                    <a:srgbClr val="FF0000"/>
                  </a:solidFill>
                  <a:latin typeface="华文中宋" panose="02010600040101010101" pitchFamily="2" charset="-122"/>
                </a:endParaRPr>
              </a:p>
              <a:p>
                <a:r>
                  <a:rPr lang="zh-CN" altLang="en-US" b="1" dirty="0">
                    <a:solidFill>
                      <a:srgbClr val="FF0000"/>
                    </a:solidFill>
                    <a:latin typeface="华文中宋" panose="02010600040101010101" pitchFamily="2" charset="-122"/>
                  </a:rPr>
                  <a:t>低温时温度系数大，灵敏度高。</a:t>
                </a:r>
                <a:endParaRPr lang="en-US" altLang="zh-CN" b="1" dirty="0">
                  <a:solidFill>
                    <a:srgbClr val="FF0000"/>
                  </a:solidFill>
                  <a:latin typeface="华文中宋" panose="02010600040101010101" pitchFamily="2" charset="-122"/>
                </a:endParaRPr>
              </a:p>
              <a:p>
                <a:r>
                  <a:rPr lang="zh-CN" altLang="en-US" b="1" dirty="0">
                    <a:solidFill>
                      <a:srgbClr val="FF0000"/>
                    </a:solidFill>
                    <a:latin typeface="华文中宋" panose="02010600040101010101" pitchFamily="2" charset="-122"/>
                  </a:rPr>
                  <a:t>常用于低温测量  </a:t>
                </a:r>
                <a14:m>
                  <m:oMath xmlns:m="http://schemas.openxmlformats.org/officeDocument/2006/math">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𝟑𝟎𝟎</m:t>
                    </m:r>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𝟑𝟎𝟎</m:t>
                    </m:r>
                    <m:r>
                      <a:rPr lang="en-US" altLang="zh-CN" b="1" i="1">
                        <a:solidFill>
                          <a:srgbClr val="FF0000"/>
                        </a:solidFill>
                        <a:latin typeface="Cambria Math"/>
                        <a:ea typeface="Cambria Math"/>
                      </a:rPr>
                      <m:t>℃</m:t>
                    </m:r>
                  </m:oMath>
                </a14:m>
                <a:r>
                  <a:rPr lang="zh-CN" altLang="en-US" b="1" dirty="0">
                    <a:solidFill>
                      <a:srgbClr val="FF0000"/>
                    </a:solidFill>
                    <a:latin typeface="华文中宋" panose="02010600040101010101" pitchFamily="2" charset="-122"/>
                  </a:rPr>
                  <a:t>  测量</a:t>
                </a:r>
              </a:p>
            </p:txBody>
          </p:sp>
        </mc:Choice>
        <mc:Fallback xmlns="">
          <p:sp>
            <p:nvSpPr>
              <p:cNvPr id="15" name="TextBox 14"/>
              <p:cNvSpPr txBox="1">
                <a:spLocks noRot="1" noChangeAspect="1" noMove="1" noResize="1" noEditPoints="1" noAdjustHandles="1" noChangeArrowheads="1" noChangeShapeType="1" noTextEdit="1"/>
              </p:cNvSpPr>
              <p:nvPr/>
            </p:nvSpPr>
            <p:spPr>
              <a:xfrm>
                <a:off x="179512" y="5353818"/>
                <a:ext cx="5186035" cy="1200329"/>
              </a:xfrm>
              <a:prstGeom prst="rect">
                <a:avLst/>
              </a:prstGeom>
              <a:blipFill rotWithShape="1">
                <a:blip r:embed="rId14"/>
                <a:stretch>
                  <a:fillRect l="-1763" t="-4061" r="-1175" b="-10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08704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3"/>
          <p:cNvGraphicFramePr>
            <a:graphicFrameLocks noGrp="1" noChangeAspect="1"/>
          </p:cNvGraphicFramePr>
          <p:nvPr>
            <p:ph sz="quarter" idx="4294967295"/>
          </p:nvPr>
        </p:nvGraphicFramePr>
        <p:xfrm>
          <a:off x="4038600" y="622300"/>
          <a:ext cx="3786188" cy="4090988"/>
        </p:xfrm>
        <a:graphic>
          <a:graphicData uri="http://schemas.openxmlformats.org/presentationml/2006/ole">
            <mc:AlternateContent xmlns:mc="http://schemas.openxmlformats.org/markup-compatibility/2006">
              <mc:Choice xmlns:v="urn:schemas-microsoft-com:vml" Requires="v">
                <p:oleObj spid="_x0000_s195586" name="Visio" r:id="rId3" imgW="2600258" imgH="2809811" progId="Visio.Drawing.11">
                  <p:embed/>
                </p:oleObj>
              </mc:Choice>
              <mc:Fallback>
                <p:oleObj name="Visio" r:id="rId3" imgW="2600258" imgH="2809811" progId="Visio.Drawing.11">
                  <p:embed/>
                  <p:pic>
                    <p:nvPicPr>
                      <p:cNvPr id="0" name=""/>
                      <p:cNvPicPr>
                        <a:picLocks noChangeAspect="1" noChangeArrowheads="1"/>
                      </p:cNvPicPr>
                      <p:nvPr/>
                    </p:nvPicPr>
                    <p:blipFill>
                      <a:blip r:embed="rId4"/>
                      <a:srcRect/>
                      <a:stretch>
                        <a:fillRect/>
                      </a:stretch>
                    </p:blipFill>
                    <p:spPr bwMode="auto">
                      <a:xfrm>
                        <a:off x="4038600" y="622300"/>
                        <a:ext cx="3786188" cy="4090988"/>
                      </a:xfrm>
                      <a:prstGeom prst="rect">
                        <a:avLst/>
                      </a:prstGeom>
                      <a:noFill/>
                      <a:ln>
                        <a:noFill/>
                      </a:ln>
                      <a:effectLst/>
                    </p:spPr>
                  </p:pic>
                </p:oleObj>
              </mc:Fallback>
            </mc:AlternateContent>
          </a:graphicData>
        </a:graphic>
      </p:graphicFrame>
      <p:sp>
        <p:nvSpPr>
          <p:cNvPr id="13315" name="TextBox 4"/>
          <p:cNvSpPr txBox="1">
            <a:spLocks noChangeArrowheads="1"/>
          </p:cNvSpPr>
          <p:nvPr/>
        </p:nvSpPr>
        <p:spPr bwMode="auto">
          <a:xfrm>
            <a:off x="1919288" y="333375"/>
            <a:ext cx="2506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FF"/>
                </a:solidFill>
                <a:latin typeface="华文中宋" pitchFamily="2" charset="-122"/>
                <a:ea typeface="华文中宋" pitchFamily="2" charset="-122"/>
              </a:rPr>
              <a:t>8</a:t>
            </a:r>
            <a:r>
              <a:rPr lang="zh-CN" altLang="en-US" sz="2400" b="1">
                <a:solidFill>
                  <a:srgbClr val="0000FF"/>
                </a:solidFill>
                <a:latin typeface="华文中宋" pitchFamily="2" charset="-122"/>
                <a:ea typeface="华文中宋" pitchFamily="2" charset="-122"/>
              </a:rPr>
              <a:t>）伏安特性曲线</a:t>
            </a:r>
          </a:p>
        </p:txBody>
      </p:sp>
      <p:sp>
        <p:nvSpPr>
          <p:cNvPr id="13316" name="TextBox 5"/>
          <p:cNvSpPr txBox="1">
            <a:spLocks noChangeArrowheads="1"/>
          </p:cNvSpPr>
          <p:nvPr/>
        </p:nvSpPr>
        <p:spPr bwMode="auto">
          <a:xfrm>
            <a:off x="3138654" y="818762"/>
            <a:ext cx="9748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t>电压</a:t>
            </a:r>
            <a:r>
              <a:rPr lang="en-US" altLang="zh-CN" sz="2000" b="1" dirty="0"/>
              <a:t>v</a:t>
            </a:r>
          </a:p>
        </p:txBody>
      </p:sp>
      <p:sp>
        <p:nvSpPr>
          <p:cNvPr id="13317" name="TextBox 6"/>
          <p:cNvSpPr txBox="1">
            <a:spLocks noChangeArrowheads="1"/>
          </p:cNvSpPr>
          <p:nvPr/>
        </p:nvSpPr>
        <p:spPr bwMode="auto">
          <a:xfrm>
            <a:off x="7464152" y="3796748"/>
            <a:ext cx="11801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电流</a:t>
            </a:r>
            <a:r>
              <a:rPr lang="en-US" altLang="zh-CN" sz="1800" b="1" dirty="0"/>
              <a:t>mA</a:t>
            </a:r>
          </a:p>
        </p:txBody>
      </p:sp>
      <p:sp>
        <p:nvSpPr>
          <p:cNvPr id="13318" name="Text Box 6"/>
          <p:cNvSpPr txBox="1">
            <a:spLocks noChangeArrowheads="1"/>
          </p:cNvSpPr>
          <p:nvPr/>
        </p:nvSpPr>
        <p:spPr bwMode="auto">
          <a:xfrm>
            <a:off x="3245657" y="5006296"/>
            <a:ext cx="56509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可见：电流引起的发热带来测量误差</a:t>
            </a:r>
          </a:p>
          <a:p>
            <a:pPr eaLnBrk="1" hangingPunct="1"/>
            <a:r>
              <a:rPr lang="zh-CN" altLang="en-US" b="1" dirty="0"/>
              <a:t>          使用中需要考虑</a:t>
            </a:r>
            <a:r>
              <a:rPr lang="zh-CN" altLang="en-US" b="1" dirty="0">
                <a:solidFill>
                  <a:srgbClr val="FF0000"/>
                </a:solidFill>
              </a:rPr>
              <a:t>避免超过允许功耗</a:t>
            </a:r>
          </a:p>
        </p:txBody>
      </p:sp>
      <p:graphicFrame>
        <p:nvGraphicFramePr>
          <p:cNvPr id="13323" name="Object 2"/>
          <p:cNvGraphicFramePr>
            <a:graphicFrameLocks noChangeAspect="1"/>
          </p:cNvGraphicFramePr>
          <p:nvPr>
            <p:extLst>
              <p:ext uri="{D42A27DB-BD31-4B8C-83A1-F6EECF244321}">
                <p14:modId xmlns:p14="http://schemas.microsoft.com/office/powerpoint/2010/main" val="3865241755"/>
              </p:ext>
            </p:extLst>
          </p:nvPr>
        </p:nvGraphicFramePr>
        <p:xfrm>
          <a:off x="7638025" y="3249540"/>
          <a:ext cx="1006247" cy="490176"/>
        </p:xfrm>
        <a:graphic>
          <a:graphicData uri="http://schemas.openxmlformats.org/presentationml/2006/ole">
            <mc:AlternateContent xmlns:mc="http://schemas.openxmlformats.org/markup-compatibility/2006">
              <mc:Choice xmlns:v="urn:schemas-microsoft-com:vml" Requires="v">
                <p:oleObj spid="_x0000_s195587" name="Equation" r:id="rId5" imgW="380670" imgH="177646" progId="Equation.DSMT4">
                  <p:embed/>
                </p:oleObj>
              </mc:Choice>
              <mc:Fallback>
                <p:oleObj name="Equation" r:id="rId5" imgW="380670"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025" y="3249540"/>
                        <a:ext cx="1006247" cy="490176"/>
                      </a:xfrm>
                      <a:prstGeom prst="rect">
                        <a:avLst/>
                      </a:prstGeom>
                      <a:noFill/>
                      <a:ln>
                        <a:noFill/>
                      </a:ln>
                      <a:effectLst/>
                    </p:spPr>
                  </p:pic>
                </p:oleObj>
              </mc:Fallback>
            </mc:AlternateContent>
          </a:graphicData>
        </a:graphic>
      </p:graphicFrame>
      <p:sp>
        <p:nvSpPr>
          <p:cNvPr id="13324" name="Text Box 18"/>
          <p:cNvSpPr txBox="1">
            <a:spLocks noChangeArrowheads="1"/>
          </p:cNvSpPr>
          <p:nvPr/>
        </p:nvSpPr>
        <p:spPr bwMode="auto">
          <a:xfrm>
            <a:off x="4614082" y="1462090"/>
            <a:ext cx="1004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1mw</a:t>
            </a:r>
          </a:p>
        </p:txBody>
      </p:sp>
      <p:sp>
        <p:nvSpPr>
          <p:cNvPr id="13325" name="Text Box 19"/>
          <p:cNvSpPr txBox="1">
            <a:spLocks noChangeArrowheads="1"/>
          </p:cNvSpPr>
          <p:nvPr/>
        </p:nvSpPr>
        <p:spPr bwMode="auto">
          <a:xfrm>
            <a:off x="5406245" y="1390652"/>
            <a:ext cx="12023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10mw</a:t>
            </a:r>
          </a:p>
        </p:txBody>
      </p:sp>
      <p:graphicFrame>
        <p:nvGraphicFramePr>
          <p:cNvPr id="13326" name="Object 2"/>
          <p:cNvGraphicFramePr>
            <a:graphicFrameLocks noChangeAspect="1"/>
          </p:cNvGraphicFramePr>
          <p:nvPr>
            <p:extLst>
              <p:ext uri="{D42A27DB-BD31-4B8C-83A1-F6EECF244321}">
                <p14:modId xmlns:p14="http://schemas.microsoft.com/office/powerpoint/2010/main" val="3688872465"/>
              </p:ext>
            </p:extLst>
          </p:nvPr>
        </p:nvGraphicFramePr>
        <p:xfrm>
          <a:off x="7464152" y="2335423"/>
          <a:ext cx="1008096" cy="408787"/>
        </p:xfrm>
        <a:graphic>
          <a:graphicData uri="http://schemas.openxmlformats.org/presentationml/2006/ole">
            <mc:AlternateContent xmlns:mc="http://schemas.openxmlformats.org/markup-compatibility/2006">
              <mc:Choice xmlns:v="urn:schemas-microsoft-com:vml" Requires="v">
                <p:oleObj spid="_x0000_s195588" name="Equation" r:id="rId7" imgW="457002" imgH="177723" progId="Equation.DSMT4">
                  <p:embed/>
                </p:oleObj>
              </mc:Choice>
              <mc:Fallback>
                <p:oleObj name="Equation" r:id="rId7" imgW="457002" imgH="17772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152" y="2335423"/>
                        <a:ext cx="1008096" cy="408787"/>
                      </a:xfrm>
                      <a:prstGeom prst="rect">
                        <a:avLst/>
                      </a:prstGeom>
                      <a:noFill/>
                      <a:ln>
                        <a:noFill/>
                      </a:ln>
                      <a:effectLst/>
                    </p:spPr>
                  </p:pic>
                </p:oleObj>
              </mc:Fallback>
            </mc:AlternateContent>
          </a:graphicData>
        </a:graphic>
      </p:graphicFrame>
      <p:sp>
        <p:nvSpPr>
          <p:cNvPr id="3" name="TextBox 2"/>
          <p:cNvSpPr txBox="1"/>
          <p:nvPr/>
        </p:nvSpPr>
        <p:spPr>
          <a:xfrm>
            <a:off x="6504080" y="818762"/>
            <a:ext cx="1338828" cy="369332"/>
          </a:xfrm>
          <a:prstGeom prst="rect">
            <a:avLst/>
          </a:prstGeom>
          <a:noFill/>
        </p:spPr>
        <p:txBody>
          <a:bodyPr wrap="none" rtlCol="0">
            <a:spAutoFit/>
          </a:bodyPr>
          <a:lstStyle/>
          <a:p>
            <a:r>
              <a:rPr lang="zh-CN" altLang="en-US" dirty="0">
                <a:solidFill>
                  <a:srgbClr val="FF0000"/>
                </a:solidFill>
              </a:rPr>
              <a:t>功耗的影响</a:t>
            </a:r>
          </a:p>
        </p:txBody>
      </p:sp>
    </p:spTree>
    <p:extLst>
      <p:ext uri="{BB962C8B-B14F-4D97-AF65-F5344CB8AC3E}">
        <p14:creationId xmlns:p14="http://schemas.microsoft.com/office/powerpoint/2010/main" val="17569224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774826" y="476250"/>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9</a:t>
            </a:r>
            <a:r>
              <a:rPr lang="zh-CN" altLang="en-US" b="1">
                <a:solidFill>
                  <a:srgbClr val="0000FF"/>
                </a:solidFill>
              </a:rPr>
              <a:t>）基本电路</a:t>
            </a:r>
          </a:p>
        </p:txBody>
      </p:sp>
      <p:sp>
        <p:nvSpPr>
          <p:cNvPr id="14339" name="Text Box 3"/>
          <p:cNvSpPr txBox="1">
            <a:spLocks noChangeArrowheads="1"/>
          </p:cNvSpPr>
          <p:nvPr/>
        </p:nvSpPr>
        <p:spPr bwMode="auto">
          <a:xfrm>
            <a:off x="2495550" y="98107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FF0000"/>
                </a:solidFill>
              </a:rPr>
              <a:t>电压输出</a:t>
            </a:r>
          </a:p>
        </p:txBody>
      </p:sp>
      <p:sp>
        <p:nvSpPr>
          <p:cNvPr id="14340" name="Line 4"/>
          <p:cNvSpPr>
            <a:spLocks noChangeShapeType="1"/>
          </p:cNvSpPr>
          <p:nvPr/>
        </p:nvSpPr>
        <p:spPr bwMode="auto">
          <a:xfrm>
            <a:off x="1800869" y="5039719"/>
            <a:ext cx="503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1" name="Line 5"/>
          <p:cNvSpPr>
            <a:spLocks noChangeShapeType="1"/>
          </p:cNvSpPr>
          <p:nvPr/>
        </p:nvSpPr>
        <p:spPr bwMode="auto">
          <a:xfrm>
            <a:off x="1945330" y="5184181"/>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2" name="Line 6"/>
          <p:cNvSpPr>
            <a:spLocks noChangeShapeType="1"/>
          </p:cNvSpPr>
          <p:nvPr/>
        </p:nvSpPr>
        <p:spPr bwMode="auto">
          <a:xfrm flipV="1">
            <a:off x="2088205" y="4247557"/>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3" name="Rectangle 7"/>
          <p:cNvSpPr>
            <a:spLocks noChangeArrowheads="1"/>
          </p:cNvSpPr>
          <p:nvPr/>
        </p:nvSpPr>
        <p:spPr bwMode="auto">
          <a:xfrm>
            <a:off x="3474800" y="4408837"/>
            <a:ext cx="144463"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344" name="Rectangle 8"/>
          <p:cNvSpPr>
            <a:spLocks noChangeArrowheads="1"/>
          </p:cNvSpPr>
          <p:nvPr/>
        </p:nvSpPr>
        <p:spPr bwMode="auto">
          <a:xfrm>
            <a:off x="3474800" y="5528025"/>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345" name="Line 9"/>
          <p:cNvSpPr>
            <a:spLocks noChangeShapeType="1"/>
          </p:cNvSpPr>
          <p:nvPr/>
        </p:nvSpPr>
        <p:spPr bwMode="auto">
          <a:xfrm>
            <a:off x="2088205" y="5184181"/>
            <a:ext cx="0"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6" name="Line 10"/>
          <p:cNvSpPr>
            <a:spLocks noChangeShapeType="1"/>
          </p:cNvSpPr>
          <p:nvPr/>
        </p:nvSpPr>
        <p:spPr bwMode="auto">
          <a:xfrm flipV="1">
            <a:off x="2088206" y="4243876"/>
            <a:ext cx="1459619" cy="36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7" name="Line 11"/>
          <p:cNvSpPr>
            <a:spLocks noChangeShapeType="1"/>
          </p:cNvSpPr>
          <p:nvPr/>
        </p:nvSpPr>
        <p:spPr bwMode="auto">
          <a:xfrm>
            <a:off x="3547824" y="4248499"/>
            <a:ext cx="0" cy="160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8" name="Line 12"/>
          <p:cNvSpPr>
            <a:spLocks noChangeShapeType="1"/>
          </p:cNvSpPr>
          <p:nvPr/>
        </p:nvSpPr>
        <p:spPr bwMode="auto">
          <a:xfrm>
            <a:off x="3547824" y="4856510"/>
            <a:ext cx="0" cy="6715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9" name="Line 13"/>
          <p:cNvSpPr>
            <a:spLocks noChangeShapeType="1"/>
          </p:cNvSpPr>
          <p:nvPr/>
        </p:nvSpPr>
        <p:spPr bwMode="auto">
          <a:xfrm>
            <a:off x="3547824" y="6048723"/>
            <a:ext cx="0" cy="21590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0" name="Line 14"/>
          <p:cNvSpPr>
            <a:spLocks noChangeShapeType="1"/>
          </p:cNvSpPr>
          <p:nvPr/>
        </p:nvSpPr>
        <p:spPr bwMode="auto">
          <a:xfrm>
            <a:off x="2088206" y="6263681"/>
            <a:ext cx="1459619" cy="158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1" name="Line 15"/>
          <p:cNvSpPr>
            <a:spLocks noChangeShapeType="1"/>
          </p:cNvSpPr>
          <p:nvPr/>
        </p:nvSpPr>
        <p:spPr bwMode="auto">
          <a:xfrm>
            <a:off x="3547825" y="4930974"/>
            <a:ext cx="9366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2" name="Line 16"/>
          <p:cNvSpPr>
            <a:spLocks noChangeShapeType="1"/>
          </p:cNvSpPr>
          <p:nvPr/>
        </p:nvSpPr>
        <p:spPr bwMode="auto">
          <a:xfrm flipV="1">
            <a:off x="3385193" y="4517128"/>
            <a:ext cx="360362"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54" name="Object 18"/>
          <p:cNvGraphicFramePr>
            <a:graphicFrameLocks noChangeAspect="1"/>
          </p:cNvGraphicFramePr>
          <p:nvPr/>
        </p:nvGraphicFramePr>
        <p:xfrm>
          <a:off x="4273312" y="4923835"/>
          <a:ext cx="647700" cy="506413"/>
        </p:xfrm>
        <a:graphic>
          <a:graphicData uri="http://schemas.openxmlformats.org/presentationml/2006/ole">
            <mc:AlternateContent xmlns:mc="http://schemas.openxmlformats.org/markup-compatibility/2006">
              <mc:Choice xmlns:v="urn:schemas-microsoft-com:vml" Requires="v">
                <p:oleObj spid="_x0000_s196610" name="Equation" r:id="rId3" imgW="291973" imgH="228501" progId="Equation.DSMT4">
                  <p:embed/>
                </p:oleObj>
              </mc:Choice>
              <mc:Fallback>
                <p:oleObj name="Equation" r:id="rId3" imgW="291973"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312" y="4923835"/>
                        <a:ext cx="64770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5" name="Object 19"/>
          <p:cNvGraphicFramePr>
            <a:graphicFrameLocks noChangeAspect="1"/>
          </p:cNvGraphicFramePr>
          <p:nvPr/>
        </p:nvGraphicFramePr>
        <p:xfrm>
          <a:off x="2319814" y="4873686"/>
          <a:ext cx="506413" cy="536575"/>
        </p:xfrm>
        <a:graphic>
          <a:graphicData uri="http://schemas.openxmlformats.org/presentationml/2006/ole">
            <mc:AlternateContent xmlns:mc="http://schemas.openxmlformats.org/markup-compatibility/2006">
              <mc:Choice xmlns:v="urn:schemas-microsoft-com:vml" Requires="v">
                <p:oleObj spid="_x0000_s196611" name="Equation" r:id="rId5" imgW="215806" imgH="228501" progId="Equation.DSMT4">
                  <p:embed/>
                </p:oleObj>
              </mc:Choice>
              <mc:Fallback>
                <p:oleObj name="Equation" r:id="rId5" imgW="215806"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9814" y="4873686"/>
                        <a:ext cx="50641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6" name="Object 20"/>
          <p:cNvGraphicFramePr>
            <a:graphicFrameLocks noChangeAspect="1"/>
          </p:cNvGraphicFramePr>
          <p:nvPr/>
        </p:nvGraphicFramePr>
        <p:xfrm>
          <a:off x="3719736" y="4347791"/>
          <a:ext cx="438150" cy="463550"/>
        </p:xfrm>
        <a:graphic>
          <a:graphicData uri="http://schemas.openxmlformats.org/presentationml/2006/ole">
            <mc:AlternateContent xmlns:mc="http://schemas.openxmlformats.org/markup-compatibility/2006">
              <mc:Choice xmlns:v="urn:schemas-microsoft-com:vml" Requires="v">
                <p:oleObj spid="_x0000_s196612" name="Equation" r:id="rId7" imgW="215806" imgH="228501" progId="Equation.DSMT4">
                  <p:embed/>
                </p:oleObj>
              </mc:Choice>
              <mc:Fallback>
                <p:oleObj name="Equation" r:id="rId7"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736" y="4347791"/>
                        <a:ext cx="4381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9" name="Object 23"/>
          <p:cNvGraphicFramePr>
            <a:graphicFrameLocks noChangeAspect="1"/>
          </p:cNvGraphicFramePr>
          <p:nvPr/>
        </p:nvGraphicFramePr>
        <p:xfrm>
          <a:off x="3633089" y="5562306"/>
          <a:ext cx="412750" cy="463550"/>
        </p:xfrm>
        <a:graphic>
          <a:graphicData uri="http://schemas.openxmlformats.org/presentationml/2006/ole">
            <mc:AlternateContent xmlns:mc="http://schemas.openxmlformats.org/markup-compatibility/2006">
              <mc:Choice xmlns:v="urn:schemas-microsoft-com:vml" Requires="v">
                <p:oleObj spid="_x0000_s196613" name="Equation" r:id="rId9" imgW="203112" imgH="228501" progId="Equation.DSMT4">
                  <p:embed/>
                </p:oleObj>
              </mc:Choice>
              <mc:Fallback>
                <p:oleObj name="Equation" r:id="rId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3089" y="5562306"/>
                        <a:ext cx="4127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92" name="Rectangle 56"/>
          <p:cNvSpPr>
            <a:spLocks noChangeArrowheads="1"/>
          </p:cNvSpPr>
          <p:nvPr/>
        </p:nvSpPr>
        <p:spPr bwMode="auto">
          <a:xfrm>
            <a:off x="8040489" y="620688"/>
            <a:ext cx="2376487" cy="331236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en-US" altLang="zh-CN" b="1" dirty="0">
              <a:solidFill>
                <a:srgbClr val="0000FF"/>
              </a:solidFill>
            </a:endParaRPr>
          </a:p>
          <a:p>
            <a:pPr algn="ctr" eaLnBrk="1" hangingPunct="1"/>
            <a:r>
              <a:rPr lang="zh-CN" altLang="en-US" b="1" dirty="0">
                <a:solidFill>
                  <a:srgbClr val="0000FF"/>
                </a:solidFill>
              </a:rPr>
              <a:t>由于热敏电阻阻</a:t>
            </a:r>
          </a:p>
          <a:p>
            <a:pPr algn="ctr" eaLnBrk="1" hangingPunct="1"/>
            <a:r>
              <a:rPr lang="zh-CN" altLang="en-US" b="1" dirty="0">
                <a:solidFill>
                  <a:srgbClr val="0000FF"/>
                </a:solidFill>
              </a:rPr>
              <a:t>值与温度之间成</a:t>
            </a:r>
          </a:p>
          <a:p>
            <a:pPr algn="ctr" eaLnBrk="1" hangingPunct="1"/>
            <a:r>
              <a:rPr lang="zh-CN" altLang="en-US" b="1" dirty="0">
                <a:solidFill>
                  <a:srgbClr val="0000FF"/>
                </a:solidFill>
              </a:rPr>
              <a:t>非线性关系，温</a:t>
            </a:r>
          </a:p>
          <a:p>
            <a:pPr algn="ctr" eaLnBrk="1" hangingPunct="1"/>
            <a:r>
              <a:rPr lang="zh-CN" altLang="en-US" b="1" dirty="0">
                <a:solidFill>
                  <a:srgbClr val="0000FF"/>
                </a:solidFill>
              </a:rPr>
              <a:t>度精确测量时，</a:t>
            </a:r>
          </a:p>
          <a:p>
            <a:pPr algn="ctr" eaLnBrk="1" hangingPunct="1"/>
            <a:r>
              <a:rPr lang="zh-CN" altLang="en-US" b="1" dirty="0">
                <a:solidFill>
                  <a:srgbClr val="0000FF"/>
                </a:solidFill>
              </a:rPr>
              <a:t>需要设计具有非</a:t>
            </a:r>
          </a:p>
          <a:p>
            <a:pPr algn="ctr" eaLnBrk="1" hangingPunct="1"/>
            <a:r>
              <a:rPr lang="zh-CN" altLang="en-US" b="1" dirty="0">
                <a:solidFill>
                  <a:srgbClr val="0000FF"/>
                </a:solidFill>
              </a:rPr>
              <a:t>线性校正电路。</a:t>
            </a:r>
          </a:p>
        </p:txBody>
      </p:sp>
      <mc:AlternateContent xmlns:mc="http://schemas.openxmlformats.org/markup-compatibility/2006" xmlns:a14="http://schemas.microsoft.com/office/drawing/2010/main">
        <mc:Choice Requires="a14">
          <p:sp>
            <p:nvSpPr>
              <p:cNvPr id="2" name="文本框 1"/>
              <p:cNvSpPr txBox="1"/>
              <p:nvPr/>
            </p:nvSpPr>
            <p:spPr>
              <a:xfrm>
                <a:off x="1839528" y="1672376"/>
                <a:ext cx="2261797" cy="720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𝒐𝒖𝒕</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𝒃</m:t>
                              </m:r>
                            </m:sub>
                          </m:sSub>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𝒔</m:t>
                              </m:r>
                            </m:sub>
                          </m:sSub>
                        </m:num>
                        <m:den>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𝑻</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𝒔</m:t>
                              </m:r>
                            </m:sub>
                          </m:sSub>
                        </m:den>
                      </m:f>
                    </m:oMath>
                  </m:oMathPara>
                </a14:m>
                <a:endParaRPr lang="zh-CN" altLang="en-US" sz="2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839528" y="1672376"/>
                <a:ext cx="2261797" cy="72032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717323" y="2700702"/>
                <a:ext cx="1221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𝟏𝟎𝟎</m:t>
                      </m:r>
                      <m:r>
                        <a:rPr lang="en-US" altLang="zh-CN" b="1" i="1">
                          <a:latin typeface="Cambria Math" panose="02040503050406030204" pitchFamily="18" charset="0"/>
                          <a:ea typeface="Cambria Math" panose="02040503050406030204" pitchFamily="18" charset="0"/>
                        </a:rPr>
                        <m:t>℃</m:t>
                      </m:r>
                      <m:r>
                        <a:rPr lang="en-US" altLang="zh-CN" b="1">
                          <a:latin typeface="Cambria Math" panose="02040503050406030204" pitchFamily="18" charset="0"/>
                          <a:ea typeface="Cambria Math" panose="02040503050406030204" pitchFamily="18" charset="0"/>
                        </a:rPr>
                        <m:t> )</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2717323" y="2700702"/>
                <a:ext cx="1221488" cy="276999"/>
              </a:xfrm>
              <a:prstGeom prst="rect">
                <a:avLst/>
              </a:prstGeom>
              <a:blipFill>
                <a:blip r:embed="rId12"/>
                <a:stretch>
                  <a:fillRect l="-6500" t="-2222" r="-7000"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415308" y="660553"/>
                <a:ext cx="2142786" cy="695062"/>
              </a:xfrm>
              <a:prstGeom prst="rect">
                <a:avLst/>
              </a:prstGeom>
            </p:spPr>
            <p:txBody>
              <a:bodyPr wrap="square">
                <a:spAutoFit/>
              </a:bodyPr>
              <a:lstStyle/>
              <a:p>
                <a:r>
                  <a:rPr lang="en-US" altLang="zh-CN" sz="2800" dirty="0"/>
                  <a:t>R=</a:t>
                </a:r>
                <a14:m>
                  <m:oMath xmlns:m="http://schemas.openxmlformats.org/officeDocument/2006/math">
                    <m:sSup>
                      <m:sSupPr>
                        <m:ctrlPr>
                          <a:rPr lang="zh-CN" altLang="en-US" sz="2800" i="1">
                            <a:latin typeface="Cambria Math" panose="02040503050406030204" pitchFamily="18" charset="0"/>
                          </a:rPr>
                        </m:ctrlPr>
                      </m:sSupPr>
                      <m:e>
                        <m:sSubSup>
                          <m:sSubSupPr>
                            <m:ctrlPr>
                              <a:rPr lang="en-US" altLang="zh-CN" sz="2800" i="1">
                                <a:latin typeface="Cambria Math" panose="02040503050406030204" pitchFamily="18" charset="0"/>
                              </a:rPr>
                            </m:ctrlPr>
                          </m:sSubSupPr>
                          <m:e>
                            <m:r>
                              <a:rPr lang="en-US" altLang="zh-CN" sz="2800" b="1" i="1">
                                <a:latin typeface="Cambria Math" panose="02040503050406030204" pitchFamily="18" charset="0"/>
                              </a:rPr>
                              <m:t>𝑹</m:t>
                            </m:r>
                          </m:e>
                          <m:sub>
                            <m:r>
                              <a:rPr lang="zh-CN" altLang="en-US" sz="2800" i="1">
                                <a:latin typeface="Cambria Math" panose="02040503050406030204" pitchFamily="18" charset="0"/>
                              </a:rPr>
                              <m:t>∞</m:t>
                            </m:r>
                          </m:sub>
                          <m:sup/>
                        </m:sSubSup>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𝐵</m:t>
                            </m:r>
                          </m:num>
                          <m:den>
                            <m:r>
                              <a:rPr lang="zh-CN" altLang="en-US" sz="2800" i="1">
                                <a:latin typeface="Cambria Math" panose="02040503050406030204" pitchFamily="18" charset="0"/>
                              </a:rPr>
                              <m:t>𝑇</m:t>
                            </m:r>
                          </m:den>
                        </m:f>
                      </m:sup>
                    </m:sSup>
                  </m:oMath>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8415308" y="660553"/>
                <a:ext cx="2142786" cy="695062"/>
              </a:xfrm>
              <a:prstGeom prst="rect">
                <a:avLst/>
              </a:prstGeom>
              <a:blipFill>
                <a:blip r:embed="rId13"/>
                <a:stretch>
                  <a:fillRect l="-5682" b="-24561"/>
                </a:stretch>
              </a:blipFill>
            </p:spPr>
            <p:txBody>
              <a:bodyPr/>
              <a:lstStyle/>
              <a:p>
                <a:r>
                  <a:rPr lang="zh-CN" altLang="en-US">
                    <a:noFill/>
                  </a:rPr>
                  <a:t> </a:t>
                </a:r>
              </a:p>
            </p:txBody>
          </p:sp>
        </mc:Fallback>
      </mc:AlternateContent>
      <p:sp>
        <p:nvSpPr>
          <p:cNvPr id="66" name="Rectangle 8"/>
          <p:cNvSpPr>
            <a:spLocks noChangeArrowheads="1"/>
          </p:cNvSpPr>
          <p:nvPr/>
        </p:nvSpPr>
        <p:spPr bwMode="auto">
          <a:xfrm>
            <a:off x="2863583" y="5549301"/>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7" name="Rectangle 8"/>
          <p:cNvSpPr>
            <a:spLocks noChangeArrowheads="1"/>
          </p:cNvSpPr>
          <p:nvPr/>
        </p:nvSpPr>
        <p:spPr bwMode="auto">
          <a:xfrm>
            <a:off x="2864738" y="4388338"/>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cxnSp>
        <p:nvCxnSpPr>
          <p:cNvPr id="12" name="直接连接符 11"/>
          <p:cNvCxnSpPr>
            <a:endCxn id="67" idx="0"/>
          </p:cNvCxnSpPr>
          <p:nvPr/>
        </p:nvCxnSpPr>
        <p:spPr bwMode="auto">
          <a:xfrm>
            <a:off x="2935813" y="4245717"/>
            <a:ext cx="1156" cy="14262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67" idx="2"/>
            <a:endCxn id="66" idx="0"/>
          </p:cNvCxnSpPr>
          <p:nvPr/>
        </p:nvCxnSpPr>
        <p:spPr bwMode="auto">
          <a:xfrm flipH="1">
            <a:off x="2935815" y="4893162"/>
            <a:ext cx="1155" cy="656138"/>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66" idx="2"/>
          </p:cNvCxnSpPr>
          <p:nvPr/>
        </p:nvCxnSpPr>
        <p:spPr bwMode="auto">
          <a:xfrm>
            <a:off x="2935814" y="6054125"/>
            <a:ext cx="908" cy="22705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Line 15"/>
          <p:cNvSpPr>
            <a:spLocks noChangeShapeType="1"/>
          </p:cNvSpPr>
          <p:nvPr/>
        </p:nvSpPr>
        <p:spPr bwMode="auto">
          <a:xfrm flipV="1">
            <a:off x="2951135" y="5432776"/>
            <a:ext cx="1533314" cy="18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4"/>
          <p:cNvSpPr>
            <a:spLocks noChangeShapeType="1"/>
          </p:cNvSpPr>
          <p:nvPr/>
        </p:nvSpPr>
        <p:spPr bwMode="auto">
          <a:xfrm>
            <a:off x="5340600" y="2005184"/>
            <a:ext cx="503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5"/>
          <p:cNvSpPr>
            <a:spLocks noChangeShapeType="1"/>
          </p:cNvSpPr>
          <p:nvPr/>
        </p:nvSpPr>
        <p:spPr bwMode="auto">
          <a:xfrm>
            <a:off x="5485061" y="2149646"/>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6"/>
          <p:cNvSpPr>
            <a:spLocks noChangeShapeType="1"/>
          </p:cNvSpPr>
          <p:nvPr/>
        </p:nvSpPr>
        <p:spPr bwMode="auto">
          <a:xfrm flipV="1">
            <a:off x="5627936" y="1213022"/>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Rectangle 7"/>
          <p:cNvSpPr>
            <a:spLocks noChangeArrowheads="1"/>
          </p:cNvSpPr>
          <p:nvPr/>
        </p:nvSpPr>
        <p:spPr bwMode="auto">
          <a:xfrm>
            <a:off x="6275637" y="1500359"/>
            <a:ext cx="144463"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3" name="Rectangle 8"/>
          <p:cNvSpPr>
            <a:spLocks noChangeArrowheads="1"/>
          </p:cNvSpPr>
          <p:nvPr/>
        </p:nvSpPr>
        <p:spPr bwMode="auto">
          <a:xfrm>
            <a:off x="6275637" y="2292522"/>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4" name="Line 9"/>
          <p:cNvSpPr>
            <a:spLocks noChangeShapeType="1"/>
          </p:cNvSpPr>
          <p:nvPr/>
        </p:nvSpPr>
        <p:spPr bwMode="auto">
          <a:xfrm>
            <a:off x="5627936" y="2149646"/>
            <a:ext cx="0"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10"/>
          <p:cNvSpPr>
            <a:spLocks noChangeShapeType="1"/>
          </p:cNvSpPr>
          <p:nvPr/>
        </p:nvSpPr>
        <p:spPr bwMode="auto">
          <a:xfrm>
            <a:off x="5627937" y="1213021"/>
            <a:ext cx="7207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Line 11"/>
          <p:cNvSpPr>
            <a:spLocks noChangeShapeType="1"/>
          </p:cNvSpPr>
          <p:nvPr/>
        </p:nvSpPr>
        <p:spPr bwMode="auto">
          <a:xfrm>
            <a:off x="6348661" y="1213021"/>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12"/>
          <p:cNvSpPr>
            <a:spLocks noChangeShapeType="1"/>
          </p:cNvSpPr>
          <p:nvPr/>
        </p:nvSpPr>
        <p:spPr bwMode="auto">
          <a:xfrm>
            <a:off x="6348661" y="1932159"/>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13"/>
          <p:cNvSpPr>
            <a:spLocks noChangeShapeType="1"/>
          </p:cNvSpPr>
          <p:nvPr/>
        </p:nvSpPr>
        <p:spPr bwMode="auto">
          <a:xfrm>
            <a:off x="6348661" y="2797346"/>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14"/>
          <p:cNvSpPr>
            <a:spLocks noChangeShapeType="1"/>
          </p:cNvSpPr>
          <p:nvPr/>
        </p:nvSpPr>
        <p:spPr bwMode="auto">
          <a:xfrm>
            <a:off x="5627936" y="3229146"/>
            <a:ext cx="16573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5"/>
          <p:cNvSpPr>
            <a:spLocks noChangeShapeType="1"/>
          </p:cNvSpPr>
          <p:nvPr/>
        </p:nvSpPr>
        <p:spPr bwMode="auto">
          <a:xfrm>
            <a:off x="6348662" y="2076621"/>
            <a:ext cx="9366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6"/>
          <p:cNvSpPr>
            <a:spLocks noChangeShapeType="1"/>
          </p:cNvSpPr>
          <p:nvPr/>
        </p:nvSpPr>
        <p:spPr bwMode="auto">
          <a:xfrm flipV="1">
            <a:off x="6204199" y="1573384"/>
            <a:ext cx="360362"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 name="Object 18"/>
          <p:cNvGraphicFramePr>
            <a:graphicFrameLocks noChangeAspect="1"/>
          </p:cNvGraphicFramePr>
          <p:nvPr/>
        </p:nvGraphicFramePr>
        <p:xfrm>
          <a:off x="6780461" y="2365547"/>
          <a:ext cx="647700" cy="506413"/>
        </p:xfrm>
        <a:graphic>
          <a:graphicData uri="http://schemas.openxmlformats.org/presentationml/2006/ole">
            <mc:AlternateContent xmlns:mc="http://schemas.openxmlformats.org/markup-compatibility/2006">
              <mc:Choice xmlns:v="urn:schemas-microsoft-com:vml" Requires="v">
                <p:oleObj spid="_x0000_s196614" name="Equation" r:id="rId14" imgW="291973" imgH="228501" progId="Equation.DSMT4">
                  <p:embed/>
                </p:oleObj>
              </mc:Choice>
              <mc:Fallback>
                <p:oleObj name="Equation" r:id="rId14" imgW="291973"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461" y="2365547"/>
                        <a:ext cx="64770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 name="Object 19"/>
          <p:cNvGraphicFramePr>
            <a:graphicFrameLocks noChangeAspect="1"/>
          </p:cNvGraphicFramePr>
          <p:nvPr/>
        </p:nvGraphicFramePr>
        <p:xfrm>
          <a:off x="4764337" y="1716260"/>
          <a:ext cx="506413" cy="536575"/>
        </p:xfrm>
        <a:graphic>
          <a:graphicData uri="http://schemas.openxmlformats.org/presentationml/2006/ole">
            <mc:AlternateContent xmlns:mc="http://schemas.openxmlformats.org/markup-compatibility/2006">
              <mc:Choice xmlns:v="urn:schemas-microsoft-com:vml" Requires="v">
                <p:oleObj spid="_x0000_s196615" name="Equation" r:id="rId15" imgW="215806" imgH="228501" progId="Equation.DSMT4">
                  <p:embed/>
                </p:oleObj>
              </mc:Choice>
              <mc:Fallback>
                <p:oleObj name="Equation" r:id="rId15" imgW="215806"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4337" y="1716260"/>
                        <a:ext cx="50641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 name="Object 20"/>
          <p:cNvGraphicFramePr>
            <a:graphicFrameLocks noChangeAspect="1"/>
          </p:cNvGraphicFramePr>
          <p:nvPr/>
        </p:nvGraphicFramePr>
        <p:xfrm>
          <a:off x="6635999" y="1357484"/>
          <a:ext cx="438150" cy="463550"/>
        </p:xfrm>
        <a:graphic>
          <a:graphicData uri="http://schemas.openxmlformats.org/presentationml/2006/ole">
            <mc:AlternateContent xmlns:mc="http://schemas.openxmlformats.org/markup-compatibility/2006">
              <mc:Choice xmlns:v="urn:schemas-microsoft-com:vml" Requires="v">
                <p:oleObj spid="_x0000_s196616" name="Equation" r:id="rId16" imgW="215806" imgH="228501" progId="Equation.DSMT4">
                  <p:embed/>
                </p:oleObj>
              </mc:Choice>
              <mc:Fallback>
                <p:oleObj name="Equation" r:id="rId16"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999" y="1357484"/>
                        <a:ext cx="4381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 name="Line 21"/>
          <p:cNvSpPr>
            <a:spLocks noChangeShapeType="1"/>
          </p:cNvSpPr>
          <p:nvPr/>
        </p:nvSpPr>
        <p:spPr bwMode="auto">
          <a:xfrm>
            <a:off x="6996361" y="2076621"/>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22"/>
          <p:cNvSpPr>
            <a:spLocks noChangeShapeType="1"/>
          </p:cNvSpPr>
          <p:nvPr/>
        </p:nvSpPr>
        <p:spPr bwMode="auto">
          <a:xfrm flipV="1">
            <a:off x="6996361" y="2868784"/>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7" name="Object 23"/>
          <p:cNvGraphicFramePr>
            <a:graphicFrameLocks noChangeAspect="1"/>
          </p:cNvGraphicFramePr>
          <p:nvPr/>
        </p:nvGraphicFramePr>
        <p:xfrm>
          <a:off x="6420099" y="2581446"/>
          <a:ext cx="412750" cy="463550"/>
        </p:xfrm>
        <a:graphic>
          <a:graphicData uri="http://schemas.openxmlformats.org/presentationml/2006/ole">
            <mc:AlternateContent xmlns:mc="http://schemas.openxmlformats.org/markup-compatibility/2006">
              <mc:Choice xmlns:v="urn:schemas-microsoft-com:vml" Requires="v">
                <p:oleObj spid="_x0000_s196617" name="Equation" r:id="rId17" imgW="203112" imgH="228501" progId="Equation.DSMT4">
                  <p:embed/>
                </p:oleObj>
              </mc:Choice>
              <mc:Fallback>
                <p:oleObj name="Equation" r:id="rId17"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0099" y="2581446"/>
                        <a:ext cx="4127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1" name="文本框 20"/>
              <p:cNvSpPr txBox="1"/>
              <p:nvPr/>
            </p:nvSpPr>
            <p:spPr>
              <a:xfrm>
                <a:off x="5192728" y="4336282"/>
                <a:ext cx="5576463" cy="1938992"/>
              </a:xfrm>
              <a:prstGeom prst="rect">
                <a:avLst/>
              </a:prstGeom>
              <a:noFill/>
            </p:spPr>
            <p:txBody>
              <a:bodyPr wrap="none" rtlCol="0">
                <a:spAutoFit/>
              </a:bodyPr>
              <a:lstStyle/>
              <a:p>
                <a:r>
                  <a:rPr lang="zh-CN" altLang="en-US" sz="2000" dirty="0"/>
                  <a:t>调整      使特性曲线通过</a:t>
                </a:r>
                <a14:m>
                  <m:oMath xmlns:m="http://schemas.openxmlformats.org/officeDocument/2006/math">
                    <m:r>
                      <a:rPr lang="en-US" altLang="zh-CN" sz="2000" b="1">
                        <a:latin typeface="Cambria Math" panose="02040503050406030204" pitchFamily="18" charset="0"/>
                      </a:rPr>
                      <m:t> </m:t>
                    </m:r>
                    <m:r>
                      <a:rPr lang="en-US" altLang="zh-CN" sz="2000" b="1">
                        <a:latin typeface="Cambria Math" panose="02040503050406030204" pitchFamily="18" charset="0"/>
                      </a:rPr>
                      <m:t>𝟎</m:t>
                    </m:r>
                    <m:r>
                      <a:rPr lang="en-US" altLang="zh-CN" sz="2000" b="1" i="1">
                        <a:latin typeface="Cambria Math" panose="02040503050406030204" pitchFamily="18" charset="0"/>
                        <a:ea typeface="Cambria Math" panose="02040503050406030204" pitchFamily="18" charset="0"/>
                      </a:rPr>
                      <m:t>℃</m:t>
                    </m:r>
                    <m:r>
                      <a:rPr lang="zh-CN" altLang="en-US"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𝟓𝟎</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𝟏𝟎𝟎</m:t>
                    </m:r>
                    <m:r>
                      <a:rPr lang="en-US" altLang="zh-CN" sz="2000" b="1" i="1">
                        <a:latin typeface="Cambria Math" panose="02040503050406030204" pitchFamily="18" charset="0"/>
                        <a:ea typeface="Cambria Math" panose="02040503050406030204" pitchFamily="18" charset="0"/>
                      </a:rPr>
                      <m:t>℃</m:t>
                    </m:r>
                  </m:oMath>
                </a14:m>
                <a:r>
                  <a:rPr lang="zh-CN" altLang="en-US" sz="2000" dirty="0"/>
                  <a:t>，</a:t>
                </a:r>
                <a:endParaRPr lang="en-US" altLang="zh-CN" sz="2000" dirty="0"/>
              </a:p>
              <a:p>
                <a:endParaRPr lang="en-US" altLang="zh-CN" sz="2000" dirty="0"/>
              </a:p>
              <a:p>
                <a:r>
                  <a:rPr lang="en-US" altLang="zh-CN" sz="2000" dirty="0"/>
                  <a:t>    </a:t>
                </a:r>
                <a:r>
                  <a:rPr lang="zh-CN" altLang="en-US" sz="2000" dirty="0"/>
                  <a:t>利用</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𝒐𝒖𝒕</m:t>
                        </m:r>
                      </m:sub>
                    </m:sSub>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𝟓𝟎</m:t>
                        </m:r>
                      </m:e>
                    </m:d>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𝟐</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𝑼</m:t>
                        </m:r>
                      </m:e>
                      <m:sub>
                        <m:r>
                          <a:rPr lang="en-US" altLang="zh-CN" sz="2000" i="1">
                            <a:latin typeface="Cambria Math" panose="02040503050406030204" pitchFamily="18" charset="0"/>
                          </a:rPr>
                          <m:t>𝒐𝒖𝒕</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e>
                    </m:d>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𝑼</m:t>
                        </m:r>
                      </m:e>
                      <m:sub>
                        <m:r>
                          <a:rPr lang="en-US" altLang="zh-CN" sz="2000" i="1">
                            <a:latin typeface="Cambria Math" panose="02040503050406030204" pitchFamily="18" charset="0"/>
                          </a:rPr>
                          <m:t>𝒐𝒖𝒕</m:t>
                        </m:r>
                      </m:sub>
                    </m:sSub>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𝟏𝟎</m:t>
                        </m:r>
                        <m:r>
                          <a:rPr lang="en-US" altLang="zh-CN" sz="2000" i="1">
                            <a:latin typeface="Cambria Math" panose="02040503050406030204" pitchFamily="18" charset="0"/>
                          </a:rPr>
                          <m:t>𝟎</m:t>
                        </m:r>
                      </m:e>
                    </m:d>
                    <m:r>
                      <a:rPr lang="zh-CN" altLang="en-US" sz="2000" b="1" i="1">
                        <a:latin typeface="Cambria Math" panose="02040503050406030204" pitchFamily="18" charset="0"/>
                      </a:rPr>
                      <m:t>的</m:t>
                    </m:r>
                    <m:r>
                      <a:rPr lang="zh-CN" altLang="en-US" sz="2000" i="1">
                        <a:latin typeface="Cambria Math" panose="02040503050406030204" pitchFamily="18" charset="0"/>
                      </a:rPr>
                      <m:t>关系</m:t>
                    </m:r>
                  </m:oMath>
                </a14:m>
                <a:endParaRPr lang="en-US" altLang="zh-CN" sz="2000" dirty="0"/>
              </a:p>
              <a:p>
                <a:endParaRPr lang="en-US" altLang="zh-CN" sz="2000" dirty="0"/>
              </a:p>
              <a:p>
                <a:r>
                  <a:rPr lang="en-US" altLang="zh-CN" sz="2000" dirty="0"/>
                  <a:t>    </a:t>
                </a:r>
                <a:r>
                  <a:rPr lang="zh-CN" altLang="en-US" sz="2000" dirty="0"/>
                  <a:t>可求出       的值。</a:t>
                </a:r>
                <a:endParaRPr lang="en-US" altLang="zh-CN" sz="2000" dirty="0"/>
              </a:p>
              <a:p>
                <a:r>
                  <a:rPr lang="en-US" altLang="zh-CN" sz="2000" dirty="0"/>
                  <a:t>     </a:t>
                </a:r>
                <a:endParaRPr lang="zh-CN" altLang="en-US" sz="20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3668727" y="4336282"/>
                <a:ext cx="5576463" cy="1938992"/>
              </a:xfrm>
              <a:prstGeom prst="rect">
                <a:avLst/>
              </a:prstGeom>
              <a:blipFill rotWithShape="0">
                <a:blip r:embed="rId18"/>
                <a:stretch>
                  <a:fillRect l="-1202" t="-1572" r="-109"/>
                </a:stretch>
              </a:blipFill>
            </p:spPr>
            <p:txBody>
              <a:bodyPr/>
              <a:lstStyle/>
              <a:p>
                <a:r>
                  <a:rPr lang="zh-CN" altLang="en-US">
                    <a:noFill/>
                  </a:rPr>
                  <a:t> </a:t>
                </a:r>
              </a:p>
            </p:txBody>
          </p:sp>
        </mc:Fallback>
      </mc:AlternateContent>
      <p:graphicFrame>
        <p:nvGraphicFramePr>
          <p:cNvPr id="99" name="Object 23"/>
          <p:cNvGraphicFramePr>
            <a:graphicFrameLocks noChangeAspect="1"/>
          </p:cNvGraphicFramePr>
          <p:nvPr/>
        </p:nvGraphicFramePr>
        <p:xfrm>
          <a:off x="5802788" y="4317028"/>
          <a:ext cx="412750" cy="455111"/>
        </p:xfrm>
        <a:graphic>
          <a:graphicData uri="http://schemas.openxmlformats.org/presentationml/2006/ole">
            <mc:AlternateContent xmlns:mc="http://schemas.openxmlformats.org/markup-compatibility/2006">
              <mc:Choice xmlns:v="urn:schemas-microsoft-com:vml" Requires="v">
                <p:oleObj spid="_x0000_s196618" name="Equation" r:id="rId19" imgW="203112" imgH="228501" progId="Equation.DSMT4">
                  <p:embed/>
                </p:oleObj>
              </mc:Choice>
              <mc:Fallback>
                <p:oleObj name="Equation" r:id="rId1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2788" y="4317028"/>
                        <a:ext cx="412750" cy="455111"/>
                      </a:xfrm>
                      <a:prstGeom prst="rect">
                        <a:avLst/>
                      </a:prstGeom>
                      <a:noFill/>
                      <a:ln>
                        <a:noFill/>
                      </a:ln>
                      <a:effectLst/>
                    </p:spPr>
                  </p:pic>
                </p:oleObj>
              </mc:Fallback>
            </mc:AlternateContent>
          </a:graphicData>
        </a:graphic>
      </p:graphicFrame>
      <p:graphicFrame>
        <p:nvGraphicFramePr>
          <p:cNvPr id="100" name="Object 23"/>
          <p:cNvGraphicFramePr>
            <a:graphicFrameLocks noChangeAspect="1"/>
          </p:cNvGraphicFramePr>
          <p:nvPr>
            <p:extLst>
              <p:ext uri="{D42A27DB-BD31-4B8C-83A1-F6EECF244321}">
                <p14:modId xmlns:p14="http://schemas.microsoft.com/office/powerpoint/2010/main" val="1420700582"/>
              </p:ext>
            </p:extLst>
          </p:nvPr>
        </p:nvGraphicFramePr>
        <p:xfrm>
          <a:off x="6260925" y="5536342"/>
          <a:ext cx="412750" cy="455111"/>
        </p:xfrm>
        <a:graphic>
          <a:graphicData uri="http://schemas.openxmlformats.org/presentationml/2006/ole">
            <mc:AlternateContent xmlns:mc="http://schemas.openxmlformats.org/markup-compatibility/2006">
              <mc:Choice xmlns:v="urn:schemas-microsoft-com:vml" Requires="v">
                <p:oleObj spid="_x0000_s196619" name="Equation" r:id="rId20" imgW="203112" imgH="228501" progId="Equation.DSMT4">
                  <p:embed/>
                </p:oleObj>
              </mc:Choice>
              <mc:Fallback>
                <p:oleObj name="Equation" r:id="rId20"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0925" y="5536342"/>
                        <a:ext cx="412750" cy="45511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319288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78164" y="3587996"/>
            <a:ext cx="3888432" cy="2505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6288465" y="5702121"/>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288465" y="4928394"/>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78164" y="4077072"/>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6287347" y="3241925"/>
            <a:ext cx="0" cy="3566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10166597" y="3345306"/>
            <a:ext cx="10301" cy="2839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5838763" y="3189440"/>
                <a:ext cx="370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𝑓</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314763" y="3189440"/>
                <a:ext cx="448584" cy="461665"/>
              </a:xfrm>
              <a:prstGeom prst="rect">
                <a:avLst/>
              </a:prstGeom>
              <a:blipFill rotWithShape="0">
                <a:blip r:embed="rId3"/>
                <a:stretch>
                  <a:fillRect l="-2740"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0137838" y="3230902"/>
                <a:ext cx="3804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𝑇</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8613837" y="3230902"/>
                <a:ext cx="459100"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751225" y="5388024"/>
                <a:ext cx="4301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i="1">
                              <a:latin typeface="Cambria Math"/>
                            </a:rPr>
                            <m:t>1</m:t>
                          </m:r>
                        </m:sub>
                      </m:sSub>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4227225" y="5388024"/>
                <a:ext cx="526939" cy="461665"/>
              </a:xfrm>
              <a:prstGeom prst="rect">
                <a:avLst/>
              </a:prstGeom>
              <a:blipFill rotWithShape="0">
                <a:blip r:embed="rId5"/>
                <a:stretch>
                  <a:fillRect l="-1149"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754408" y="3844804"/>
                <a:ext cx="4355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i="1">
                              <a:latin typeface="Cambria Math"/>
                            </a:rPr>
                            <m:t>3</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4230408" y="3844804"/>
                <a:ext cx="534057" cy="461665"/>
              </a:xfrm>
              <a:prstGeom prst="rect">
                <a:avLst/>
              </a:prstGeom>
              <a:blipFill rotWithShape="0">
                <a:blip r:embed="rId6"/>
                <a:stretch>
                  <a:fillRect l="-2273"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0176897" y="5388023"/>
                <a:ext cx="4526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1</m:t>
                          </m:r>
                        </m:sub>
                      </m:sSub>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8652897" y="5388023"/>
                <a:ext cx="554767" cy="461665"/>
              </a:xfrm>
              <a:prstGeom prst="rect">
                <a:avLst/>
              </a:prstGeom>
              <a:blipFill rotWithShape="0">
                <a:blip r:embed="rId7"/>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0154259" y="4675950"/>
                <a:ext cx="4579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2</m:t>
                          </m:r>
                        </m:sub>
                      </m:sSub>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8630259" y="4675950"/>
                <a:ext cx="561884" cy="461665"/>
              </a:xfrm>
              <a:prstGeom prst="rect">
                <a:avLst/>
              </a:prstGeom>
              <a:blipFill rotWithShape="0">
                <a:blip r:embed="rId8"/>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0106116" y="3813772"/>
                <a:ext cx="4579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3</m:t>
                          </m:r>
                        </m:sub>
                      </m:sSub>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8582116" y="3813772"/>
                <a:ext cx="561884" cy="461665"/>
              </a:xfrm>
              <a:prstGeom prst="rect">
                <a:avLst/>
              </a:prstGeom>
              <a:blipFill rotWithShape="0">
                <a:blip r:embed="rId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9100511"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1</m:t>
                          </m:r>
                        </m:sub>
                      </m:sSub>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7576510" y="6093296"/>
                <a:ext cx="751360" cy="461665"/>
              </a:xfrm>
              <a:prstGeom prst="rect">
                <a:avLst/>
              </a:prstGeom>
              <a:blipFill rotWithShape="0">
                <a:blip r:embed="rId1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718325"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2</m:t>
                          </m:r>
                        </m:sub>
                      </m:sSub>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6194324" y="6093296"/>
                <a:ext cx="751360" cy="461665"/>
              </a:xfrm>
              <a:prstGeom prst="rect">
                <a:avLst/>
              </a:prstGeom>
              <a:blipFill rotWithShape="0">
                <a:blip r:embed="rId11"/>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502457"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3</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4978456" y="6093296"/>
                <a:ext cx="751360" cy="461665"/>
              </a:xfrm>
              <a:prstGeom prst="rect">
                <a:avLst/>
              </a:prstGeom>
              <a:blipFill rotWithShape="0">
                <a:blip r:embed="rId12"/>
                <a:stretch>
                  <a:fillRect b="-4000"/>
                </a:stretch>
              </a:blipFill>
            </p:spPr>
            <p:txBody>
              <a:bodyPr/>
              <a:lstStyle/>
              <a:p>
                <a:r>
                  <a:rPr lang="zh-CN" altLang="en-US">
                    <a:noFill/>
                  </a:rPr>
                  <a:t> </a:t>
                </a:r>
              </a:p>
            </p:txBody>
          </p:sp>
        </mc:Fallback>
      </mc:AlternateContent>
      <p:cxnSp>
        <p:nvCxnSpPr>
          <p:cNvPr id="27" name="直接连接符 26"/>
          <p:cNvCxnSpPr/>
          <p:nvPr/>
        </p:nvCxnSpPr>
        <p:spPr>
          <a:xfrm flipV="1">
            <a:off x="6960096" y="3650008"/>
            <a:ext cx="0" cy="244328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7908412" y="4540144"/>
            <a:ext cx="8194" cy="155315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9302500" y="5273423"/>
            <a:ext cx="19680" cy="77722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a:off x="6851107" y="3720223"/>
            <a:ext cx="2590609" cy="2074811"/>
          </a:xfrm>
          <a:custGeom>
            <a:avLst/>
            <a:gdLst>
              <a:gd name="connsiteX0" fmla="*/ 7066 w 2590609"/>
              <a:gd name="connsiteY0" fmla="*/ 0 h 2743200"/>
              <a:gd name="connsiteX1" fmla="*/ 50609 w 2590609"/>
              <a:gd name="connsiteY1" fmla="*/ 261257 h 2743200"/>
              <a:gd name="connsiteX2" fmla="*/ 384437 w 2590609"/>
              <a:gd name="connsiteY2" fmla="*/ 1103086 h 2743200"/>
              <a:gd name="connsiteX3" fmla="*/ 1066609 w 2590609"/>
              <a:gd name="connsiteY3" fmla="*/ 1654629 h 2743200"/>
              <a:gd name="connsiteX4" fmla="*/ 1661695 w 2590609"/>
              <a:gd name="connsiteY4" fmla="*/ 1901372 h 2743200"/>
              <a:gd name="connsiteX5" fmla="*/ 2082609 w 2590609"/>
              <a:gd name="connsiteY5" fmla="*/ 2104572 h 2743200"/>
              <a:gd name="connsiteX6" fmla="*/ 2590609 w 2590609"/>
              <a:gd name="connsiteY6"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609" h="2743200">
                <a:moveTo>
                  <a:pt x="7066" y="0"/>
                </a:moveTo>
                <a:cubicBezTo>
                  <a:pt x="-2610" y="38704"/>
                  <a:pt x="-12286" y="77409"/>
                  <a:pt x="50609" y="261257"/>
                </a:cubicBezTo>
                <a:cubicBezTo>
                  <a:pt x="113504" y="445105"/>
                  <a:pt x="215104" y="870857"/>
                  <a:pt x="384437" y="1103086"/>
                </a:cubicBezTo>
                <a:cubicBezTo>
                  <a:pt x="553770" y="1335315"/>
                  <a:pt x="853733" y="1521581"/>
                  <a:pt x="1066609" y="1654629"/>
                </a:cubicBezTo>
                <a:cubicBezTo>
                  <a:pt x="1279485" y="1787677"/>
                  <a:pt x="1492362" y="1826382"/>
                  <a:pt x="1661695" y="1901372"/>
                </a:cubicBezTo>
                <a:cubicBezTo>
                  <a:pt x="1831028" y="1976362"/>
                  <a:pt x="1927790" y="1964268"/>
                  <a:pt x="2082609" y="2104572"/>
                </a:cubicBezTo>
                <a:cubicBezTo>
                  <a:pt x="2237428" y="2244876"/>
                  <a:pt x="2414018" y="2494038"/>
                  <a:pt x="2590609" y="2743200"/>
                </a:cubicBez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6654973" y="3672407"/>
            <a:ext cx="3106057" cy="2151656"/>
          </a:xfrm>
          <a:custGeom>
            <a:avLst/>
            <a:gdLst>
              <a:gd name="connsiteX0" fmla="*/ 0 w 3106057"/>
              <a:gd name="connsiteY0" fmla="*/ 0 h 2844800"/>
              <a:gd name="connsiteX1" fmla="*/ 783771 w 3106057"/>
              <a:gd name="connsiteY1" fmla="*/ 1204685 h 2844800"/>
              <a:gd name="connsiteX2" fmla="*/ 1320800 w 3106057"/>
              <a:gd name="connsiteY2" fmla="*/ 1814285 h 2844800"/>
              <a:gd name="connsiteX3" fmla="*/ 2220686 w 3106057"/>
              <a:gd name="connsiteY3" fmla="*/ 2438400 h 2844800"/>
              <a:gd name="connsiteX4" fmla="*/ 3106057 w 3106057"/>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2844800">
                <a:moveTo>
                  <a:pt x="0" y="0"/>
                </a:moveTo>
                <a:cubicBezTo>
                  <a:pt x="281819" y="451152"/>
                  <a:pt x="563638" y="902304"/>
                  <a:pt x="783771" y="1204685"/>
                </a:cubicBezTo>
                <a:cubicBezTo>
                  <a:pt x="1003904" y="1507066"/>
                  <a:pt x="1081314" y="1608666"/>
                  <a:pt x="1320800" y="1814285"/>
                </a:cubicBezTo>
                <a:cubicBezTo>
                  <a:pt x="1560286" y="2019904"/>
                  <a:pt x="1923143" y="2266648"/>
                  <a:pt x="2220686" y="2438400"/>
                </a:cubicBezTo>
                <a:cubicBezTo>
                  <a:pt x="2518229" y="2610152"/>
                  <a:pt x="2812143" y="2727476"/>
                  <a:pt x="3106057" y="284480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TextBox 34"/>
              <p:cNvSpPr txBox="1"/>
              <p:nvPr/>
            </p:nvSpPr>
            <p:spPr>
              <a:xfrm>
                <a:off x="2106879" y="3456519"/>
                <a:ext cx="2877774" cy="720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1</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1</m:t>
                              </m:r>
                            </m:sub>
                          </m:sSub>
                        </m:den>
                      </m:f>
                      <m:r>
                        <a:rPr lang="en-US" altLang="zh-CN" sz="2000" i="1">
                          <a:latin typeface="Cambria Math"/>
                        </a:rPr>
                        <m:t>)</m:t>
                      </m:r>
                    </m:oMath>
                  </m:oMathPara>
                </a14:m>
                <a:endParaRPr lang="zh-CN" altLang="en-US" sz="2000" dirty="0"/>
              </a:p>
            </p:txBody>
          </p:sp>
        </mc:Choice>
        <mc:Fallback xmlns="">
          <p:sp>
            <p:nvSpPr>
              <p:cNvPr id="35" name="TextBox 34"/>
              <p:cNvSpPr txBox="1">
                <a:spLocks noRot="1" noChangeAspect="1" noMove="1" noResize="1" noEditPoints="1" noAdjustHandles="1" noChangeArrowheads="1" noChangeShapeType="1" noTextEdit="1"/>
              </p:cNvSpPr>
              <p:nvPr/>
            </p:nvSpPr>
            <p:spPr>
              <a:xfrm>
                <a:off x="582879" y="3456519"/>
                <a:ext cx="2877774" cy="720838"/>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100915" y="4226460"/>
                <a:ext cx="2883738" cy="720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2</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2</m:t>
                              </m:r>
                            </m:sub>
                          </m:sSub>
                        </m:den>
                      </m:f>
                      <m:r>
                        <a:rPr lang="en-US" altLang="zh-CN" sz="2000" i="1">
                          <a:latin typeface="Cambria Math"/>
                        </a:rPr>
                        <m:t>)</m:t>
                      </m:r>
                    </m:oMath>
                  </m:oMathPara>
                </a14:m>
                <a:endParaRPr lang="zh-CN" alt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576915" y="4226460"/>
                <a:ext cx="2883738" cy="720838"/>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1851350" y="5001807"/>
                <a:ext cx="3488800" cy="7224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3</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3</m:t>
                              </m:r>
                            </m:sub>
                          </m:sSub>
                        </m:den>
                      </m:f>
                      <m:r>
                        <a:rPr lang="en-US" altLang="zh-CN" sz="2000" i="1">
                          <a:latin typeface="Cambria Math"/>
                        </a:rPr>
                        <m:t>)</m:t>
                      </m:r>
                    </m:oMath>
                  </m:oMathPara>
                </a14:m>
                <a:endParaRPr lang="zh-CN" alt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27350" y="5001807"/>
                <a:ext cx="3488800" cy="722442"/>
              </a:xfrm>
              <a:prstGeom prst="rect">
                <a:avLst/>
              </a:prstGeom>
              <a:blipFill rotWithShape="0">
                <a:blip r:embed="rId15"/>
                <a:stretch>
                  <a:fillRect/>
                </a:stretch>
              </a:blipFill>
            </p:spPr>
            <p:txBody>
              <a:bodyPr/>
              <a:lstStyle/>
              <a:p>
                <a:r>
                  <a:rPr lang="zh-CN" altLang="en-US">
                    <a:noFill/>
                  </a:rPr>
                  <a:t> </a:t>
                </a:r>
              </a:p>
            </p:txBody>
          </p:sp>
        </mc:Fallback>
      </mc:AlternateContent>
      <p:sp>
        <p:nvSpPr>
          <p:cNvPr id="38" name="TextBox 37"/>
          <p:cNvSpPr txBox="1"/>
          <p:nvPr/>
        </p:nvSpPr>
        <p:spPr>
          <a:xfrm>
            <a:off x="8912650" y="5588980"/>
            <a:ext cx="317716" cy="369332"/>
          </a:xfrm>
          <a:prstGeom prst="rect">
            <a:avLst/>
          </a:prstGeom>
          <a:noFill/>
        </p:spPr>
        <p:txBody>
          <a:bodyPr wrap="none" rtlCol="0">
            <a:spAutoFit/>
          </a:bodyPr>
          <a:lstStyle/>
          <a:p>
            <a:r>
              <a:rPr lang="en-US" altLang="zh-CN" dirty="0"/>
              <a:t>A</a:t>
            </a:r>
            <a:endParaRPr lang="zh-CN" altLang="en-US" dirty="0"/>
          </a:p>
        </p:txBody>
      </p:sp>
      <p:sp>
        <p:nvSpPr>
          <p:cNvPr id="39" name="TextBox 38"/>
          <p:cNvSpPr txBox="1"/>
          <p:nvPr/>
        </p:nvSpPr>
        <p:spPr>
          <a:xfrm>
            <a:off x="7593489" y="4540143"/>
            <a:ext cx="309700" cy="369332"/>
          </a:xfrm>
          <a:prstGeom prst="rect">
            <a:avLst/>
          </a:prstGeom>
          <a:noFill/>
        </p:spPr>
        <p:txBody>
          <a:bodyPr wrap="none" rtlCol="0">
            <a:spAutoFit/>
          </a:bodyPr>
          <a:lstStyle/>
          <a:p>
            <a:r>
              <a:rPr lang="en-US" altLang="zh-CN" dirty="0"/>
              <a:t>B</a:t>
            </a:r>
            <a:endParaRPr lang="zh-CN" altLang="en-US" dirty="0"/>
          </a:p>
        </p:txBody>
      </p:sp>
      <p:sp>
        <p:nvSpPr>
          <p:cNvPr id="40" name="TextBox 39"/>
          <p:cNvSpPr txBox="1"/>
          <p:nvPr/>
        </p:nvSpPr>
        <p:spPr>
          <a:xfrm>
            <a:off x="6970397" y="3671238"/>
            <a:ext cx="308098" cy="369332"/>
          </a:xfrm>
          <a:prstGeom prst="rect">
            <a:avLst/>
          </a:prstGeom>
          <a:noFill/>
        </p:spPr>
        <p:txBody>
          <a:bodyPr wrap="none" rtlCol="0">
            <a:spAutoFit/>
          </a:bodyPr>
          <a:lstStyle/>
          <a:p>
            <a:r>
              <a:rPr lang="en-US" altLang="zh-CN" dirty="0"/>
              <a:t>C</a:t>
            </a:r>
            <a:endParaRPr lang="zh-CN" altLang="en-US" dirty="0"/>
          </a:p>
        </p:txBody>
      </p:sp>
      <p:sp>
        <p:nvSpPr>
          <p:cNvPr id="42" name="TextBox 41"/>
          <p:cNvSpPr txBox="1"/>
          <p:nvPr/>
        </p:nvSpPr>
        <p:spPr>
          <a:xfrm>
            <a:off x="1550682" y="3084460"/>
            <a:ext cx="1107996" cy="369332"/>
          </a:xfrm>
          <a:prstGeom prst="rect">
            <a:avLst/>
          </a:prstGeom>
          <a:noFill/>
        </p:spPr>
        <p:txBody>
          <a:bodyPr wrap="none" rtlCol="0">
            <a:spAutoFit/>
          </a:bodyPr>
          <a:lstStyle/>
          <a:p>
            <a:r>
              <a:rPr lang="zh-CN" altLang="en-US" dirty="0"/>
              <a:t>由上式：</a:t>
            </a:r>
          </a:p>
        </p:txBody>
      </p:sp>
      <mc:AlternateContent xmlns:mc="http://schemas.openxmlformats.org/markup-compatibility/2006" xmlns:a14="http://schemas.microsoft.com/office/drawing/2010/main">
        <mc:Choice Requires="a14">
          <p:sp>
            <p:nvSpPr>
              <p:cNvPr id="43" name="TextBox 42"/>
              <p:cNvSpPr txBox="1"/>
              <p:nvPr/>
            </p:nvSpPr>
            <p:spPr>
              <a:xfrm>
                <a:off x="1840412" y="6006704"/>
                <a:ext cx="3356753" cy="381515"/>
              </a:xfrm>
              <a:prstGeom prst="rect">
                <a:avLst/>
              </a:prstGeom>
              <a:noFill/>
            </p:spPr>
            <p:txBody>
              <a:bodyPr wrap="none" rtlCol="0">
                <a:spAutoFit/>
              </a:bodyPr>
              <a:lstStyle/>
              <a:p>
                <a:r>
                  <a:rPr lang="zh-CN" altLang="en-US" dirty="0"/>
                  <a:t>解方程组，求出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1  ,    </m:t>
                        </m:r>
                      </m:sub>
                    </m:sSub>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1 ,</m:t>
                        </m:r>
                      </m:sub>
                    </m:sSub>
                    <m:r>
                      <a:rPr lang="en-US" altLang="zh-CN" i="1">
                        <a:latin typeface="Cambria Math"/>
                      </a:rPr>
                      <m:t>   </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2 </m:t>
                        </m:r>
                      </m:sub>
                    </m:sSub>
                    <m:r>
                      <a:rPr lang="en-US" altLang="zh-CN" i="1">
                        <a:latin typeface="Cambria Math"/>
                      </a:rPr>
                      <m:t> </m:t>
                    </m:r>
                    <m:r>
                      <a:rPr lang="zh-CN" altLang="en-US" i="1">
                        <a:latin typeface="Cambria Math"/>
                      </a:rPr>
                      <m:t>。</m:t>
                    </m:r>
                  </m:oMath>
                </a14:m>
                <a:endParaRPr lang="zh-CN" alt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316411" y="6006703"/>
                <a:ext cx="4437753" cy="477888"/>
              </a:xfrm>
              <a:prstGeom prst="rect">
                <a:avLst/>
              </a:prstGeom>
              <a:blipFill rotWithShape="0">
                <a:blip r:embed="rId16"/>
                <a:stretch>
                  <a:fillRect l="-2198" t="-10127" b="-24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706101" y="4675949"/>
                <a:ext cx="4387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b="1" i="1">
                              <a:latin typeface="Cambria Math" panose="02040503050406030204" pitchFamily="18" charset="0"/>
                            </a:rPr>
                            <m:t>𝟐</m:t>
                          </m:r>
                        </m:sub>
                      </m:sSub>
                    </m:oMath>
                  </m:oMathPara>
                </a14:m>
                <a:endParaRPr lang="zh-CN" altLang="en-US" dirty="0"/>
              </a:p>
            </p:txBody>
          </p:sp>
        </mc:Choice>
        <mc:Fallback xmlns="">
          <p:sp>
            <p:nvSpPr>
              <p:cNvPr id="82" name="矩形 81"/>
              <p:cNvSpPr>
                <a:spLocks noRot="1" noChangeAspect="1" noMove="1" noResize="1" noEditPoints="1" noAdjustHandles="1" noChangeArrowheads="1" noChangeShapeType="1" noTextEdit="1"/>
              </p:cNvSpPr>
              <p:nvPr/>
            </p:nvSpPr>
            <p:spPr>
              <a:xfrm>
                <a:off x="4182101" y="4675949"/>
                <a:ext cx="538865" cy="461665"/>
              </a:xfrm>
              <a:prstGeom prst="rect">
                <a:avLst/>
              </a:prstGeom>
              <a:blipFill rotWithShape="0">
                <a:blip r:embed="rId17"/>
                <a:stretch>
                  <a:fillRect l="-1136" b="-19737"/>
                </a:stretch>
              </a:blipFill>
            </p:spPr>
            <p:txBody>
              <a:bodyPr/>
              <a:lstStyle/>
              <a:p>
                <a:r>
                  <a:rPr lang="zh-CN" altLang="en-US">
                    <a:noFill/>
                  </a:rPr>
                  <a:t> </a:t>
                </a:r>
              </a:p>
            </p:txBody>
          </p:sp>
        </mc:Fallback>
      </mc:AlternateContent>
      <p:graphicFrame>
        <p:nvGraphicFramePr>
          <p:cNvPr id="86" name="Object 17"/>
          <p:cNvGraphicFramePr>
            <a:graphicFrameLocks noChangeAspect="1"/>
          </p:cNvGraphicFramePr>
          <p:nvPr/>
        </p:nvGraphicFramePr>
        <p:xfrm>
          <a:off x="9705428" y="1852111"/>
          <a:ext cx="474662" cy="534987"/>
        </p:xfrm>
        <a:graphic>
          <a:graphicData uri="http://schemas.openxmlformats.org/presentationml/2006/ole">
            <mc:AlternateContent xmlns:mc="http://schemas.openxmlformats.org/markup-compatibility/2006">
              <mc:Choice xmlns:v="urn:schemas-microsoft-com:vml" Requires="v">
                <p:oleObj spid="_x0000_s197634" name="Equation" r:id="rId18" imgW="203112" imgH="228501" progId="Equation.DSMT4">
                  <p:embed/>
                </p:oleObj>
              </mc:Choice>
              <mc:Fallback>
                <p:oleObj name="Equation" r:id="rId18" imgW="203112" imgH="228501"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5428" y="1852111"/>
                        <a:ext cx="474662"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Line 25"/>
          <p:cNvSpPr>
            <a:spLocks noChangeShapeType="1"/>
          </p:cNvSpPr>
          <p:nvPr/>
        </p:nvSpPr>
        <p:spPr bwMode="auto">
          <a:xfrm>
            <a:off x="7060653" y="55671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Rectangle 26"/>
          <p:cNvSpPr>
            <a:spLocks noChangeArrowheads="1"/>
          </p:cNvSpPr>
          <p:nvPr/>
        </p:nvSpPr>
        <p:spPr bwMode="auto">
          <a:xfrm>
            <a:off x="7492453" y="483686"/>
            <a:ext cx="576262" cy="144463"/>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9" name="Rectangle 27"/>
          <p:cNvSpPr>
            <a:spLocks noChangeArrowheads="1"/>
          </p:cNvSpPr>
          <p:nvPr/>
        </p:nvSpPr>
        <p:spPr bwMode="auto">
          <a:xfrm>
            <a:off x="8716416" y="483686"/>
            <a:ext cx="576263" cy="144463"/>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0" name="Line 28"/>
          <p:cNvSpPr>
            <a:spLocks noChangeShapeType="1"/>
          </p:cNvSpPr>
          <p:nvPr/>
        </p:nvSpPr>
        <p:spPr bwMode="auto">
          <a:xfrm>
            <a:off x="8068715" y="556710"/>
            <a:ext cx="6477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29"/>
          <p:cNvSpPr>
            <a:spLocks noChangeShapeType="1"/>
          </p:cNvSpPr>
          <p:nvPr/>
        </p:nvSpPr>
        <p:spPr bwMode="auto">
          <a:xfrm>
            <a:off x="9292679" y="556710"/>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30"/>
          <p:cNvSpPr>
            <a:spLocks noChangeShapeType="1"/>
          </p:cNvSpPr>
          <p:nvPr/>
        </p:nvSpPr>
        <p:spPr bwMode="auto">
          <a:xfrm>
            <a:off x="7060653" y="556711"/>
            <a:ext cx="0" cy="2016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31"/>
          <p:cNvSpPr>
            <a:spLocks noChangeShapeType="1"/>
          </p:cNvSpPr>
          <p:nvPr/>
        </p:nvSpPr>
        <p:spPr bwMode="auto">
          <a:xfrm>
            <a:off x="6916191" y="257283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32"/>
          <p:cNvSpPr>
            <a:spLocks noChangeShapeType="1"/>
          </p:cNvSpPr>
          <p:nvPr/>
        </p:nvSpPr>
        <p:spPr bwMode="auto">
          <a:xfrm>
            <a:off x="6916191" y="2715710"/>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33"/>
          <p:cNvSpPr>
            <a:spLocks noChangeShapeType="1"/>
          </p:cNvSpPr>
          <p:nvPr/>
        </p:nvSpPr>
        <p:spPr bwMode="auto">
          <a:xfrm>
            <a:off x="7060653" y="2715711"/>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34"/>
          <p:cNvSpPr>
            <a:spLocks noChangeShapeType="1"/>
          </p:cNvSpPr>
          <p:nvPr/>
        </p:nvSpPr>
        <p:spPr bwMode="auto">
          <a:xfrm>
            <a:off x="6916191" y="307607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Rectangle 35"/>
          <p:cNvSpPr>
            <a:spLocks noChangeArrowheads="1"/>
          </p:cNvSpPr>
          <p:nvPr/>
        </p:nvSpPr>
        <p:spPr bwMode="auto">
          <a:xfrm>
            <a:off x="8140153" y="1059948"/>
            <a:ext cx="576262" cy="14446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8" name="Line 36"/>
          <p:cNvSpPr>
            <a:spLocks noChangeShapeType="1"/>
          </p:cNvSpPr>
          <p:nvPr/>
        </p:nvSpPr>
        <p:spPr bwMode="auto">
          <a:xfrm>
            <a:off x="9580015" y="556711"/>
            <a:ext cx="0" cy="2519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37"/>
          <p:cNvSpPr>
            <a:spLocks noChangeShapeType="1"/>
          </p:cNvSpPr>
          <p:nvPr/>
        </p:nvSpPr>
        <p:spPr bwMode="auto">
          <a:xfrm>
            <a:off x="9437140" y="3076073"/>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AutoShape 38"/>
          <p:cNvSpPr>
            <a:spLocks noChangeArrowheads="1"/>
          </p:cNvSpPr>
          <p:nvPr/>
        </p:nvSpPr>
        <p:spPr bwMode="auto">
          <a:xfrm rot="5400000">
            <a:off x="8114753" y="1374273"/>
            <a:ext cx="698500" cy="6477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A</a:t>
            </a:r>
          </a:p>
        </p:txBody>
      </p:sp>
      <p:sp>
        <p:nvSpPr>
          <p:cNvPr id="101" name="Text Box 39"/>
          <p:cNvSpPr txBox="1">
            <a:spLocks noChangeArrowheads="1"/>
          </p:cNvSpPr>
          <p:nvPr/>
        </p:nvSpPr>
        <p:spPr bwMode="auto">
          <a:xfrm>
            <a:off x="8068715" y="1275848"/>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102" name="Text Box 40"/>
          <p:cNvSpPr txBox="1">
            <a:spLocks noChangeArrowheads="1"/>
          </p:cNvSpPr>
          <p:nvPr/>
        </p:nvSpPr>
        <p:spPr bwMode="auto">
          <a:xfrm>
            <a:off x="8068715" y="163621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103" name="Line 41"/>
          <p:cNvSpPr>
            <a:spLocks noChangeShapeType="1"/>
          </p:cNvSpPr>
          <p:nvPr/>
        </p:nvSpPr>
        <p:spPr bwMode="auto">
          <a:xfrm flipH="1">
            <a:off x="7060653" y="1491748"/>
            <a:ext cx="1079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42"/>
          <p:cNvSpPr>
            <a:spLocks noChangeShapeType="1"/>
          </p:cNvSpPr>
          <p:nvPr/>
        </p:nvSpPr>
        <p:spPr bwMode="auto">
          <a:xfrm flipH="1">
            <a:off x="7708353" y="185211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Rectangle 43"/>
          <p:cNvSpPr>
            <a:spLocks noChangeArrowheads="1"/>
          </p:cNvSpPr>
          <p:nvPr/>
        </p:nvSpPr>
        <p:spPr bwMode="auto">
          <a:xfrm>
            <a:off x="9508578" y="1923548"/>
            <a:ext cx="144462"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6" name="Rectangle 44"/>
          <p:cNvSpPr>
            <a:spLocks noChangeArrowheads="1"/>
          </p:cNvSpPr>
          <p:nvPr/>
        </p:nvSpPr>
        <p:spPr bwMode="auto">
          <a:xfrm>
            <a:off x="9508578" y="2499810"/>
            <a:ext cx="144462"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7" name="Line 45"/>
          <p:cNvSpPr>
            <a:spLocks noChangeShapeType="1"/>
          </p:cNvSpPr>
          <p:nvPr/>
        </p:nvSpPr>
        <p:spPr bwMode="auto">
          <a:xfrm flipH="1">
            <a:off x="7708353" y="2428373"/>
            <a:ext cx="18716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46"/>
          <p:cNvSpPr>
            <a:spLocks noChangeShapeType="1"/>
          </p:cNvSpPr>
          <p:nvPr/>
        </p:nvSpPr>
        <p:spPr bwMode="auto">
          <a:xfrm>
            <a:off x="7708353" y="1852111"/>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47"/>
          <p:cNvSpPr>
            <a:spLocks noChangeShapeType="1"/>
          </p:cNvSpPr>
          <p:nvPr/>
        </p:nvSpPr>
        <p:spPr bwMode="auto">
          <a:xfrm>
            <a:off x="8789441" y="1707648"/>
            <a:ext cx="790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Line 48"/>
          <p:cNvSpPr>
            <a:spLocks noChangeShapeType="1"/>
          </p:cNvSpPr>
          <p:nvPr/>
        </p:nvSpPr>
        <p:spPr bwMode="auto">
          <a:xfrm>
            <a:off x="7060653" y="1131385"/>
            <a:ext cx="1079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Line 49"/>
          <p:cNvSpPr>
            <a:spLocks noChangeShapeType="1"/>
          </p:cNvSpPr>
          <p:nvPr/>
        </p:nvSpPr>
        <p:spPr bwMode="auto">
          <a:xfrm>
            <a:off x="8716415" y="1131385"/>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2" name="Object 50"/>
          <p:cNvGraphicFramePr>
            <a:graphicFrameLocks noChangeAspect="1"/>
          </p:cNvGraphicFramePr>
          <p:nvPr/>
        </p:nvGraphicFramePr>
        <p:xfrm>
          <a:off x="8213178" y="556710"/>
          <a:ext cx="506412" cy="534988"/>
        </p:xfrm>
        <a:graphic>
          <a:graphicData uri="http://schemas.openxmlformats.org/presentationml/2006/ole">
            <mc:AlternateContent xmlns:mc="http://schemas.openxmlformats.org/markup-compatibility/2006">
              <mc:Choice xmlns:v="urn:schemas-microsoft-com:vml" Requires="v">
                <p:oleObj spid="_x0000_s197635" name="Equation" r:id="rId20" imgW="215806" imgH="228501" progId="Equation.DSMT4">
                  <p:embed/>
                </p:oleObj>
              </mc:Choice>
              <mc:Fallback>
                <p:oleObj name="Equation" r:id="rId20" imgW="215806" imgH="228501"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13178" y="556710"/>
                        <a:ext cx="506412"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 name="Object 51"/>
          <p:cNvGraphicFramePr>
            <a:graphicFrameLocks noChangeAspect="1"/>
          </p:cNvGraphicFramePr>
          <p:nvPr/>
        </p:nvGraphicFramePr>
        <p:xfrm>
          <a:off x="8860879" y="-19552"/>
          <a:ext cx="447675" cy="534987"/>
        </p:xfrm>
        <a:graphic>
          <a:graphicData uri="http://schemas.openxmlformats.org/presentationml/2006/ole">
            <mc:AlternateContent xmlns:mc="http://schemas.openxmlformats.org/markup-compatibility/2006">
              <mc:Choice xmlns:v="urn:schemas-microsoft-com:vml" Requires="v">
                <p:oleObj spid="_x0000_s197636" name="Equation" r:id="rId22" imgW="190500" imgH="228600" progId="Equation.DSMT4">
                  <p:embed/>
                </p:oleObj>
              </mc:Choice>
              <mc:Fallback>
                <p:oleObj name="Equation" r:id="rId22" imgW="19050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860879" y="-19552"/>
                        <a:ext cx="44767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 name="Object 52"/>
          <p:cNvGraphicFramePr>
            <a:graphicFrameLocks noChangeAspect="1"/>
          </p:cNvGraphicFramePr>
          <p:nvPr/>
        </p:nvGraphicFramePr>
        <p:xfrm>
          <a:off x="7205116" y="-19552"/>
          <a:ext cx="504825" cy="534987"/>
        </p:xfrm>
        <a:graphic>
          <a:graphicData uri="http://schemas.openxmlformats.org/presentationml/2006/ole">
            <mc:AlternateContent xmlns:mc="http://schemas.openxmlformats.org/markup-compatibility/2006">
              <mc:Choice xmlns:v="urn:schemas-microsoft-com:vml" Requires="v">
                <p:oleObj spid="_x0000_s197637" name="Equation" r:id="rId24" imgW="215806" imgH="228501" progId="Equation.DSMT4">
                  <p:embed/>
                </p:oleObj>
              </mc:Choice>
              <mc:Fallback>
                <p:oleObj name="Equation" r:id="rId24" imgW="215806" imgH="228501"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205116" y="-19552"/>
                        <a:ext cx="5048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 name="Object 53"/>
          <p:cNvGraphicFramePr>
            <a:graphicFrameLocks noChangeAspect="1"/>
          </p:cNvGraphicFramePr>
          <p:nvPr/>
        </p:nvGraphicFramePr>
        <p:xfrm>
          <a:off x="9797504" y="2428374"/>
          <a:ext cx="504825" cy="534987"/>
        </p:xfrm>
        <a:graphic>
          <a:graphicData uri="http://schemas.openxmlformats.org/presentationml/2006/ole">
            <mc:AlternateContent xmlns:mc="http://schemas.openxmlformats.org/markup-compatibility/2006">
              <mc:Choice xmlns:v="urn:schemas-microsoft-com:vml" Requires="v">
                <p:oleObj spid="_x0000_s197638" name="Equation" r:id="rId26" imgW="215806" imgH="228501" progId="Equation.DSMT4">
                  <p:embed/>
                </p:oleObj>
              </mc:Choice>
              <mc:Fallback>
                <p:oleObj name="Equation" r:id="rId26" imgW="215806" imgH="228501"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97504" y="2428374"/>
                        <a:ext cx="5048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 name="Line 54"/>
          <p:cNvSpPr>
            <a:spLocks noChangeShapeType="1"/>
          </p:cNvSpPr>
          <p:nvPr/>
        </p:nvSpPr>
        <p:spPr bwMode="auto">
          <a:xfrm flipV="1">
            <a:off x="7563891" y="267786"/>
            <a:ext cx="360363" cy="5048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Text Box 55"/>
          <p:cNvSpPr txBox="1">
            <a:spLocks noChangeArrowheads="1"/>
          </p:cNvSpPr>
          <p:nvPr/>
        </p:nvSpPr>
        <p:spPr bwMode="auto">
          <a:xfrm>
            <a:off x="7471815" y="280937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多谐振荡器</a:t>
            </a:r>
          </a:p>
        </p:txBody>
      </p:sp>
      <p:cxnSp>
        <p:nvCxnSpPr>
          <p:cNvPr id="118" name="直接箭头连接符 117"/>
          <p:cNvCxnSpPr/>
          <p:nvPr/>
        </p:nvCxnSpPr>
        <p:spPr>
          <a:xfrm>
            <a:off x="9580015" y="1698123"/>
            <a:ext cx="38394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3"/>
              <p:cNvSpPr txBox="1"/>
              <p:nvPr/>
            </p:nvSpPr>
            <p:spPr>
              <a:xfrm>
                <a:off x="9839229" y="1461883"/>
                <a:ext cx="37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𝑓</m:t>
                      </m:r>
                    </m:oMath>
                  </m:oMathPara>
                </a14:m>
                <a:endParaRPr lang="zh-CN" altLang="en-US" dirty="0"/>
              </a:p>
            </p:txBody>
          </p:sp>
        </mc:Choice>
        <mc:Fallback xmlns="">
          <p:sp>
            <p:nvSpPr>
              <p:cNvPr id="119" name="TextBox 3"/>
              <p:cNvSpPr txBox="1">
                <a:spLocks noRot="1" noChangeAspect="1" noMove="1" noResize="1" noEditPoints="1" noAdjustHandles="1" noChangeArrowheads="1" noChangeShapeType="1" noTextEdit="1"/>
              </p:cNvSpPr>
              <p:nvPr/>
            </p:nvSpPr>
            <p:spPr>
              <a:xfrm>
                <a:off x="8315229" y="1461883"/>
                <a:ext cx="448584" cy="461665"/>
              </a:xfrm>
              <a:prstGeom prst="rect">
                <a:avLst/>
              </a:prstGeom>
              <a:blipFill rotWithShape="0">
                <a:blip r:embed="rId28"/>
                <a:stretch>
                  <a:fillRect l="-1351"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TextBox 4"/>
              <p:cNvSpPr txBox="1"/>
              <p:nvPr/>
            </p:nvSpPr>
            <p:spPr>
              <a:xfrm>
                <a:off x="1945846" y="1059948"/>
                <a:ext cx="3308726" cy="369332"/>
              </a:xfrm>
              <a:prstGeom prst="rect">
                <a:avLst/>
              </a:prstGeom>
              <a:noFill/>
            </p:spPr>
            <p:txBody>
              <a:bodyPr wrap="none" rtlCol="0">
                <a:spAutoFit/>
              </a:bodyPr>
              <a:lstStyle/>
              <a:p>
                <a:r>
                  <a:rPr lang="zh-CN" altLang="en-US" dirty="0"/>
                  <a:t>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0</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1</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sub>
                    </m:sSub>
                    <m:r>
                      <a:rPr lang="zh-CN" altLang="en-US" i="1">
                        <a:latin typeface="Cambria Math"/>
                      </a:rPr>
                      <m:t>串联后</m:t>
                    </m:r>
                    <m:r>
                      <a:rPr lang="en-US" altLang="zh-CN" i="1">
                        <a:latin typeface="Cambria Math"/>
                      </a:rPr>
                      <m:t> </m:t>
                    </m:r>
                    <m:r>
                      <a:rPr lang="zh-CN" altLang="en-US" i="1">
                        <a:latin typeface="Cambria Math"/>
                      </a:rPr>
                      <m:t>与</m:t>
                    </m:r>
                    <m:r>
                      <a:rPr lang="en-US" altLang="zh-CN" i="1">
                        <a:latin typeface="Cambria Math"/>
                      </a:rPr>
                      <m:t> </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2</m:t>
                        </m:r>
                      </m:sub>
                    </m:sSub>
                    <m:r>
                      <a:rPr lang="zh-CN" altLang="en-US" i="1">
                        <a:latin typeface="Cambria Math"/>
                      </a:rPr>
                      <m:t>并联</m:t>
                    </m:r>
                  </m:oMath>
                </a14:m>
                <a:endParaRPr lang="zh-CN" altLang="en-US" dirty="0"/>
              </a:p>
            </p:txBody>
          </p:sp>
        </mc:Choice>
        <mc:Fallback xmlns="">
          <p:sp>
            <p:nvSpPr>
              <p:cNvPr id="120" name="TextBox 4"/>
              <p:cNvSpPr txBox="1">
                <a:spLocks noRot="1" noChangeAspect="1" noMove="1" noResize="1" noEditPoints="1" noAdjustHandles="1" noChangeArrowheads="1" noChangeShapeType="1" noTextEdit="1"/>
              </p:cNvSpPr>
              <p:nvPr/>
            </p:nvSpPr>
            <p:spPr>
              <a:xfrm>
                <a:off x="421846" y="1059948"/>
                <a:ext cx="4338047" cy="461665"/>
              </a:xfrm>
              <a:prstGeom prst="rect">
                <a:avLst/>
              </a:prstGeom>
              <a:blipFill rotWithShape="0">
                <a:blip r:embed="rId29"/>
                <a:stretch>
                  <a:fillRect l="-2107" t="-10526" r="-562"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TextBox 6"/>
              <p:cNvSpPr txBox="1"/>
              <p:nvPr/>
            </p:nvSpPr>
            <p:spPr>
              <a:xfrm>
                <a:off x="2640921" y="1507682"/>
                <a:ext cx="2729530" cy="567399"/>
              </a:xfrm>
              <a:prstGeom prst="rect">
                <a:avLst/>
              </a:prstGeom>
              <a:noFill/>
            </p:spPr>
            <p:txBody>
              <a:bodyPr wrap="none" rtlCol="0">
                <a:spAutoFit/>
              </a:bodyPr>
              <a:lstStyle/>
              <a:p>
                <a:r>
                  <a:rPr lang="zh-CN" altLang="en-US" sz="2000" dirty="0"/>
                  <a:t>并设   </a:t>
                </a:r>
                <a14:m>
                  <m:oMath xmlns:m="http://schemas.openxmlformats.org/officeDocument/2006/math">
                    <m:r>
                      <a:rPr lang="en-US" altLang="zh-CN" sz="2000" i="1">
                        <a:latin typeface="Cambria Math"/>
                      </a:rPr>
                      <m:t>2</m:t>
                    </m:r>
                    <m:r>
                      <m:rPr>
                        <m:sty m:val="p"/>
                      </m:rPr>
                      <a:rPr lang="en-US" altLang="zh-CN" sz="2000">
                        <a:latin typeface="Cambria Math"/>
                      </a:rPr>
                      <m:t>ln</m:t>
                    </m:r>
                    <m:r>
                      <a:rPr lang="en-US" altLang="zh-CN" sz="2000" i="1">
                        <a:latin typeface="Cambria Math"/>
                      </a:rPr>
                      <m:t>⁡(1+</m:t>
                    </m:r>
                    <m:f>
                      <m:fPr>
                        <m:ctrlPr>
                          <a:rPr lang="en-US" altLang="zh-CN" sz="2000" i="1">
                            <a:latin typeface="Cambria Math" panose="02040503050406030204" pitchFamily="18" charset="0"/>
                          </a:rPr>
                        </m:ctrlPr>
                      </m:fPr>
                      <m:num>
                        <m:r>
                          <a:rPr lang="en-US" altLang="zh-CN" sz="2000" i="1">
                            <a:latin typeface="Cambria Math"/>
                          </a:rPr>
                          <m:t>2</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4</m:t>
                            </m:r>
                          </m:sub>
                        </m:sSub>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3</m:t>
                            </m:r>
                          </m:sub>
                        </m:sSub>
                      </m:den>
                    </m:f>
                    <m:r>
                      <a:rPr lang="en-US" altLang="zh-CN" sz="2000" i="1">
                        <a:latin typeface="Cambria Math"/>
                      </a:rPr>
                      <m:t>)=1</m:t>
                    </m:r>
                  </m:oMath>
                </a14:m>
                <a:endParaRPr lang="zh-CN" altLang="en-US" sz="2000" dirty="0"/>
              </a:p>
            </p:txBody>
          </p:sp>
        </mc:Choice>
        <mc:Fallback xmlns="">
          <p:sp>
            <p:nvSpPr>
              <p:cNvPr id="121" name="TextBox 6"/>
              <p:cNvSpPr txBox="1">
                <a:spLocks noRot="1" noChangeAspect="1" noMove="1" noResize="1" noEditPoints="1" noAdjustHandles="1" noChangeArrowheads="1" noChangeShapeType="1" noTextEdit="1"/>
              </p:cNvSpPr>
              <p:nvPr/>
            </p:nvSpPr>
            <p:spPr>
              <a:xfrm>
                <a:off x="1116921" y="1507681"/>
                <a:ext cx="2729530" cy="567399"/>
              </a:xfrm>
              <a:prstGeom prst="rect">
                <a:avLst/>
              </a:prstGeom>
              <a:blipFill rotWithShape="0">
                <a:blip r:embed="rId30"/>
                <a:stretch>
                  <a:fillRect l="-2232"/>
                </a:stretch>
              </a:blipFill>
            </p:spPr>
            <p:txBody>
              <a:bodyPr/>
              <a:lstStyle/>
              <a:p>
                <a:r>
                  <a:rPr lang="zh-CN" altLang="en-US">
                    <a:noFill/>
                  </a:rPr>
                  <a:t> </a:t>
                </a:r>
              </a:p>
            </p:txBody>
          </p:sp>
        </mc:Fallback>
      </mc:AlternateContent>
      <p:sp>
        <p:nvSpPr>
          <p:cNvPr id="122" name="TextBox 7"/>
          <p:cNvSpPr txBox="1"/>
          <p:nvPr/>
        </p:nvSpPr>
        <p:spPr>
          <a:xfrm>
            <a:off x="1654522" y="2230719"/>
            <a:ext cx="877163" cy="369332"/>
          </a:xfrm>
          <a:prstGeom prst="rect">
            <a:avLst/>
          </a:prstGeom>
          <a:noFill/>
        </p:spPr>
        <p:txBody>
          <a:bodyPr wrap="none" rtlCol="0">
            <a:spAutoFit/>
          </a:bodyPr>
          <a:lstStyle/>
          <a:p>
            <a:r>
              <a:rPr lang="zh-CN" altLang="en-US" dirty="0"/>
              <a:t>求得：</a:t>
            </a:r>
          </a:p>
        </p:txBody>
      </p:sp>
      <mc:AlternateContent xmlns:mc="http://schemas.openxmlformats.org/markup-compatibility/2006" xmlns:a14="http://schemas.microsoft.com/office/drawing/2010/main">
        <mc:Choice Requires="a14">
          <p:sp>
            <p:nvSpPr>
              <p:cNvPr id="123" name="TextBox 8"/>
              <p:cNvSpPr txBox="1"/>
              <p:nvPr/>
            </p:nvSpPr>
            <p:spPr>
              <a:xfrm>
                <a:off x="2532369" y="2064976"/>
                <a:ext cx="3628173" cy="1003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a:rPr>
                        <m:t>𝑓</m:t>
                      </m:r>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0</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m:rPr>
                                  <m:sty m:val="p"/>
                                </m:rPr>
                                <a:rPr lang="en-US" altLang="zh-CN" sz="2000" i="1">
                                  <a:latin typeface="Cambria Math"/>
                                </a:rPr>
                                <m:t>C</m:t>
                              </m:r>
                            </m:e>
                            <m:sub>
                              <m:r>
                                <a:rPr lang="en-US" altLang="zh-CN" sz="2000" i="1">
                                  <a:latin typeface="Cambria Math"/>
                                </a:rPr>
                                <m:t>1</m:t>
                              </m:r>
                            </m:sub>
                          </m:sSub>
                          <m:r>
                            <a:rPr lang="en-US" altLang="zh-CN" sz="2000" i="1">
                              <a:latin typeface="Cambria Math"/>
                            </a:rPr>
                            <m:t>[</m:t>
                          </m:r>
                          <m:f>
                            <m:fPr>
                              <m:ctrlPr>
                                <a:rPr lang="en-US" altLang="zh-CN" sz="2000" i="1">
                                  <a:latin typeface="Cambria Math" panose="02040503050406030204" pitchFamily="18" charset="0"/>
                                </a:rPr>
                              </m:ctrlPr>
                            </m:fPr>
                            <m:num>
                              <m:r>
                                <a:rPr lang="zh-CN" altLang="en-US"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num>
                            <m:den>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den>
                      </m:f>
                    </m:oMath>
                  </m:oMathPara>
                </a14:m>
                <a:endParaRPr lang="zh-CN" altLang="en-US" sz="2000" dirty="0"/>
              </a:p>
            </p:txBody>
          </p:sp>
        </mc:Choice>
        <mc:Fallback xmlns="">
          <p:sp>
            <p:nvSpPr>
              <p:cNvPr id="123" name="TextBox 8"/>
              <p:cNvSpPr txBox="1">
                <a:spLocks noRot="1" noChangeAspect="1" noMove="1" noResize="1" noEditPoints="1" noAdjustHandles="1" noChangeArrowheads="1" noChangeShapeType="1" noTextEdit="1"/>
              </p:cNvSpPr>
              <p:nvPr/>
            </p:nvSpPr>
            <p:spPr>
              <a:xfrm>
                <a:off x="1008368" y="2064975"/>
                <a:ext cx="3628173" cy="1003801"/>
              </a:xfrm>
              <a:prstGeom prst="rect">
                <a:avLst/>
              </a:prstGeom>
              <a:blipFill rotWithShape="0">
                <a:blip r:embed="rId31"/>
                <a:stretch>
                  <a:fillRect/>
                </a:stretch>
              </a:blipFill>
            </p:spPr>
            <p:txBody>
              <a:bodyPr/>
              <a:lstStyle/>
              <a:p>
                <a:r>
                  <a:rPr lang="zh-CN" altLang="en-US">
                    <a:noFill/>
                  </a:rPr>
                  <a:t> </a:t>
                </a:r>
              </a:p>
            </p:txBody>
          </p:sp>
        </mc:Fallback>
      </mc:AlternateContent>
      <p:sp>
        <p:nvSpPr>
          <p:cNvPr id="124" name="Text Box 24"/>
          <p:cNvSpPr txBox="1">
            <a:spLocks noChangeArrowheads="1"/>
          </p:cNvSpPr>
          <p:nvPr/>
        </p:nvSpPr>
        <p:spPr bwMode="auto">
          <a:xfrm>
            <a:off x="1839398" y="71938"/>
            <a:ext cx="490390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FF0000"/>
                </a:solidFill>
              </a:rPr>
              <a:t>频率输出</a:t>
            </a:r>
            <a:endParaRPr lang="en-US" altLang="zh-CN" b="1" dirty="0">
              <a:solidFill>
                <a:srgbClr val="FF0000"/>
              </a:solidFill>
            </a:endParaRPr>
          </a:p>
          <a:p>
            <a:pPr eaLnBrk="1" hangingPunct="1"/>
            <a:r>
              <a:rPr lang="en-US" altLang="zh-CN" b="1" dirty="0"/>
              <a:t>(</a:t>
            </a:r>
            <a:r>
              <a:rPr lang="zh-CN" altLang="en-US" b="1" dirty="0"/>
              <a:t>希望温度与输出频率呈线性关系）</a:t>
            </a:r>
          </a:p>
        </p:txBody>
      </p:sp>
    </p:spTree>
    <p:extLst>
      <p:ext uri="{BB962C8B-B14F-4D97-AF65-F5344CB8AC3E}">
        <p14:creationId xmlns:p14="http://schemas.microsoft.com/office/powerpoint/2010/main" val="206125233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81200" y="274639"/>
            <a:ext cx="4978400" cy="777875"/>
          </a:xfrm>
        </p:spPr>
        <p:txBody>
          <a:bodyPr>
            <a:normAutofit fontScale="90000"/>
          </a:bodyPr>
          <a:lstStyle/>
          <a:p>
            <a:pPr eaLnBrk="1" hangingPunct="1"/>
            <a:br>
              <a:rPr lang="en-US" altLang="zh-CN" sz="3600" b="1"/>
            </a:br>
            <a:endParaRPr lang="en-US" altLang="zh-CN" sz="3600" b="1"/>
          </a:p>
        </p:txBody>
      </p:sp>
      <p:sp>
        <p:nvSpPr>
          <p:cNvPr id="15363" name="Rectangle 3"/>
          <p:cNvSpPr>
            <a:spLocks noGrp="1" noChangeArrowheads="1"/>
          </p:cNvSpPr>
          <p:nvPr>
            <p:ph type="body" sz="half" idx="4294967295"/>
          </p:nvPr>
        </p:nvSpPr>
        <p:spPr>
          <a:xfrm>
            <a:off x="1981201" y="1714501"/>
            <a:ext cx="8188325" cy="4411663"/>
          </a:xfrm>
        </p:spPr>
        <p:txBody>
          <a:bodyPr>
            <a:normAutofit lnSpcReduction="10000"/>
          </a:bodyPr>
          <a:lstStyle/>
          <a:p>
            <a:pPr eaLnBrk="1" hangingPunct="1">
              <a:lnSpc>
                <a:spcPct val="90000"/>
              </a:lnSpc>
              <a:buFontTx/>
              <a:buNone/>
            </a:pPr>
            <a:r>
              <a:rPr lang="en-US" altLang="zh-CN" sz="2400" b="1"/>
              <a:t>   </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结正向电流  </a:t>
            </a:r>
            <a:r>
              <a:rPr lang="en-US" altLang="zh-CN" sz="2400" b="1">
                <a:latin typeface="华文中宋" pitchFamily="2" charset="-122"/>
                <a:ea typeface="华文中宋" pitchFamily="2" charset="-122"/>
              </a:rPr>
              <a:t>I</a:t>
            </a:r>
            <a:r>
              <a:rPr lang="en-US" altLang="zh-CN" sz="2400" b="1" baseline="-25000">
                <a:latin typeface="华文中宋" pitchFamily="2" charset="-122"/>
                <a:ea typeface="华文中宋" pitchFamily="2" charset="-122"/>
              </a:rPr>
              <a:t>D</a:t>
            </a:r>
          </a:p>
          <a:p>
            <a:pPr eaLnBrk="1" hangingPunct="1">
              <a:lnSpc>
                <a:spcPct val="90000"/>
              </a:lnSpc>
              <a:buFontTx/>
              <a:buNone/>
            </a:pPr>
            <a:r>
              <a:rPr lang="en-US" altLang="zh-CN" sz="2400" b="1" baseline="-25000">
                <a:latin typeface="华文中宋" pitchFamily="2" charset="-122"/>
                <a:ea typeface="华文中宋" pitchFamily="2" charset="-122"/>
              </a:rPr>
              <a:t>      </a:t>
            </a:r>
            <a:r>
              <a:rPr lang="zh-CN" altLang="en-US" sz="2400" b="1">
                <a:latin typeface="华文中宋" pitchFamily="2" charset="-122"/>
                <a:ea typeface="华文中宋" pitchFamily="2" charset="-122"/>
              </a:rPr>
              <a:t>由</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结理论：</a:t>
            </a:r>
          </a:p>
          <a:p>
            <a:pPr eaLnBrk="1" hangingPunct="1">
              <a:lnSpc>
                <a:spcPct val="90000"/>
              </a:lnSpc>
              <a:buFontTx/>
              <a:buNone/>
            </a:pPr>
            <a:endParaRPr lang="zh-CN" altLang="en-US" sz="2400" b="1">
              <a:latin typeface="华文中宋" pitchFamily="2" charset="-122"/>
              <a:ea typeface="华文中宋" pitchFamily="2" charset="-122"/>
            </a:endParaRPr>
          </a:p>
          <a:p>
            <a:pPr eaLnBrk="1" hangingPunct="1">
              <a:lnSpc>
                <a:spcPct val="90000"/>
              </a:lnSpc>
              <a:buFontTx/>
              <a:buNone/>
            </a:pPr>
            <a:endParaRPr lang="zh-CN" altLang="en-US" sz="2400" b="1">
              <a:latin typeface="华文中宋" pitchFamily="2" charset="-122"/>
              <a:ea typeface="华文中宋" pitchFamily="2" charset="-122"/>
            </a:endParaRPr>
          </a:p>
          <a:p>
            <a:pPr eaLnBrk="1" hangingPunct="1">
              <a:lnSpc>
                <a:spcPct val="90000"/>
              </a:lnSpc>
              <a:buFontTx/>
              <a:buNone/>
            </a:pPr>
            <a:r>
              <a:rPr lang="zh-CN" altLang="en-US" sz="2400" b="1">
                <a:latin typeface="华文中宋" pitchFamily="2" charset="-122"/>
                <a:ea typeface="华文中宋" pitchFamily="2" charset="-122"/>
              </a:rPr>
              <a:t>    其中：</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A:  PN</a:t>
            </a:r>
            <a:r>
              <a:rPr lang="zh-CN" altLang="en-US" sz="2400" b="1">
                <a:latin typeface="华文中宋" pitchFamily="2" charset="-122"/>
                <a:ea typeface="华文中宋" pitchFamily="2" charset="-122"/>
              </a:rPr>
              <a:t>结面积                   </a:t>
            </a:r>
            <a:r>
              <a:rPr lang="en-US" altLang="zh-CN" sz="2400" b="1">
                <a:latin typeface="华文中宋" pitchFamily="2" charset="-122"/>
                <a:ea typeface="华文中宋" pitchFamily="2" charset="-122"/>
              </a:rPr>
              <a:t>q: </a:t>
            </a:r>
            <a:r>
              <a:rPr lang="zh-CN" altLang="en-US" sz="2400" b="1">
                <a:latin typeface="华文中宋" pitchFamily="2" charset="-122"/>
                <a:ea typeface="华文中宋" pitchFamily="2" charset="-122"/>
              </a:rPr>
              <a:t>电子电量</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本征载流子浓度           </a:t>
            </a:r>
            <a:r>
              <a:rPr lang="en-US" altLang="zh-CN" sz="2400" b="1">
                <a:latin typeface="华文中宋" pitchFamily="2" charset="-122"/>
                <a:ea typeface="华文中宋" pitchFamily="2" charset="-122"/>
              </a:rPr>
              <a:t>L</a:t>
            </a:r>
            <a:r>
              <a:rPr lang="en-US" altLang="zh-CN" sz="2400" b="1" baseline="-25000">
                <a:latin typeface="华文中宋" pitchFamily="2" charset="-122"/>
                <a:ea typeface="华文中宋" pitchFamily="2" charset="-122"/>
              </a:rPr>
              <a:t>n</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载流子扩散长度</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N</a:t>
            </a:r>
            <a:r>
              <a:rPr lang="en-US" altLang="zh-CN" sz="2400" b="1" baseline="-25000">
                <a:latin typeface="华文中宋" pitchFamily="2" charset="-122"/>
                <a:ea typeface="华文中宋" pitchFamily="2" charset="-122"/>
              </a:rPr>
              <a:t>p,n</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受主，施主杂质浓度</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T: </a:t>
            </a:r>
            <a:r>
              <a:rPr lang="zh-CN" altLang="en-US" sz="2400" b="1">
                <a:latin typeface="华文中宋" pitchFamily="2" charset="-122"/>
                <a:ea typeface="华文中宋" pitchFamily="2" charset="-122"/>
              </a:rPr>
              <a:t>绝对温度                     </a:t>
            </a:r>
            <a:r>
              <a:rPr lang="en-US" altLang="zh-CN" sz="2400" b="1">
                <a:latin typeface="华文中宋" pitchFamily="2" charset="-122"/>
                <a:ea typeface="华文中宋" pitchFamily="2" charset="-122"/>
              </a:rPr>
              <a:t>K: </a:t>
            </a:r>
            <a:r>
              <a:rPr lang="zh-CN" altLang="en-US" sz="2400" b="1">
                <a:latin typeface="华文中宋" pitchFamily="2" charset="-122"/>
                <a:ea typeface="华文中宋" pitchFamily="2" charset="-122"/>
              </a:rPr>
              <a:t>玻尔兹曼常数</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U</a:t>
            </a:r>
            <a:r>
              <a:rPr lang="en-US" altLang="zh-CN" sz="2400" b="1" baseline="-25000">
                <a:latin typeface="华文中宋" pitchFamily="2" charset="-122"/>
                <a:ea typeface="华文中宋" pitchFamily="2" charset="-122"/>
              </a:rPr>
              <a:t>D</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结上正向压降</a:t>
            </a:r>
          </a:p>
        </p:txBody>
      </p:sp>
      <p:graphicFrame>
        <p:nvGraphicFramePr>
          <p:cNvPr id="15364" name="Object 4"/>
          <p:cNvGraphicFramePr>
            <a:graphicFrameLocks noGrp="1" noChangeAspect="1"/>
          </p:cNvGraphicFramePr>
          <p:nvPr>
            <p:ph sz="half" idx="4294967295"/>
          </p:nvPr>
        </p:nvGraphicFramePr>
        <p:xfrm>
          <a:off x="4295775" y="2090739"/>
          <a:ext cx="4464050" cy="1641475"/>
        </p:xfrm>
        <a:graphic>
          <a:graphicData uri="http://schemas.openxmlformats.org/presentationml/2006/ole">
            <mc:AlternateContent xmlns:mc="http://schemas.openxmlformats.org/markup-compatibility/2006">
              <mc:Choice xmlns:v="urn:schemas-microsoft-com:vml" Requires="v">
                <p:oleObj spid="_x0000_s198658" name="Equation" r:id="rId3" imgW="1244600" imgH="457200" progId="Equation.DSMT4">
                  <p:embed/>
                </p:oleObj>
              </mc:Choice>
              <mc:Fallback>
                <p:oleObj name="Equation" r:id="rId3" imgW="12446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5" y="2090739"/>
                        <a:ext cx="4464050"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5" name="TextBox 4"/>
          <p:cNvSpPr txBox="1">
            <a:spLocks noChangeArrowheads="1"/>
          </p:cNvSpPr>
          <p:nvPr/>
        </p:nvSpPr>
        <p:spPr bwMode="auto">
          <a:xfrm>
            <a:off x="2279650" y="1125538"/>
            <a:ext cx="444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FF"/>
                </a:solidFill>
                <a:latin typeface="华文中宋" pitchFamily="2" charset="-122"/>
                <a:ea typeface="华文中宋" pitchFamily="2" charset="-122"/>
              </a:rPr>
              <a:t>1</a:t>
            </a:r>
            <a:r>
              <a:rPr lang="zh-CN" altLang="en-US" sz="2400" b="1">
                <a:solidFill>
                  <a:srgbClr val="0000FF"/>
                </a:solidFill>
                <a:latin typeface="华文中宋" pitchFamily="2" charset="-122"/>
                <a:ea typeface="华文中宋" pitchFamily="2" charset="-122"/>
              </a:rPr>
              <a:t>）</a:t>
            </a:r>
            <a:r>
              <a:rPr lang="en-US" altLang="zh-CN" sz="2400" b="1">
                <a:solidFill>
                  <a:srgbClr val="0000FF"/>
                </a:solidFill>
                <a:latin typeface="华文中宋" pitchFamily="2" charset="-122"/>
                <a:ea typeface="华文中宋" pitchFamily="2" charset="-122"/>
              </a:rPr>
              <a:t>PN</a:t>
            </a:r>
            <a:r>
              <a:rPr lang="zh-CN" altLang="en-US" sz="2400" b="1">
                <a:solidFill>
                  <a:srgbClr val="0000FF"/>
                </a:solidFill>
                <a:latin typeface="华文中宋" pitchFamily="2" charset="-122"/>
                <a:ea typeface="华文中宋" pitchFamily="2" charset="-122"/>
              </a:rPr>
              <a:t>结与结上正向压降的关系</a:t>
            </a:r>
          </a:p>
        </p:txBody>
      </p:sp>
      <p:sp>
        <p:nvSpPr>
          <p:cNvPr id="15366" name="Text Box 6"/>
          <p:cNvSpPr txBox="1">
            <a:spLocks noChangeArrowheads="1"/>
          </p:cNvSpPr>
          <p:nvPr/>
        </p:nvSpPr>
        <p:spPr bwMode="auto">
          <a:xfrm>
            <a:off x="2208213" y="620713"/>
            <a:ext cx="299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2</a:t>
            </a:r>
            <a:r>
              <a:rPr lang="zh-CN" altLang="en-US" b="1">
                <a:solidFill>
                  <a:srgbClr val="0000FF"/>
                </a:solidFill>
              </a:rPr>
              <a:t>、 </a:t>
            </a:r>
            <a:r>
              <a:rPr lang="en-US" altLang="zh-CN" b="1">
                <a:solidFill>
                  <a:srgbClr val="0000FF"/>
                </a:solidFill>
              </a:rPr>
              <a:t>PN</a:t>
            </a:r>
            <a:r>
              <a:rPr lang="zh-CN" altLang="en-US" b="1">
                <a:solidFill>
                  <a:srgbClr val="0000FF"/>
                </a:solidFill>
              </a:rPr>
              <a:t>结型热敏器件</a:t>
            </a:r>
          </a:p>
        </p:txBody>
      </p:sp>
      <p:graphicFrame>
        <p:nvGraphicFramePr>
          <p:cNvPr id="15367" name="Object 5"/>
          <p:cNvGraphicFramePr>
            <a:graphicFrameLocks noChangeAspect="1"/>
          </p:cNvGraphicFramePr>
          <p:nvPr/>
        </p:nvGraphicFramePr>
        <p:xfrm>
          <a:off x="2424113" y="4076700"/>
          <a:ext cx="419100" cy="520700"/>
        </p:xfrm>
        <a:graphic>
          <a:graphicData uri="http://schemas.openxmlformats.org/presentationml/2006/ole">
            <mc:AlternateContent xmlns:mc="http://schemas.openxmlformats.org/markup-compatibility/2006">
              <mc:Choice xmlns:v="urn:schemas-microsoft-com:vml" Requires="v">
                <p:oleObj spid="_x0000_s198659" name="Equation" r:id="rId5" imgW="190500" imgH="228600" progId="Equation.DSMT4">
                  <p:embed/>
                </p:oleObj>
              </mc:Choice>
              <mc:Fallback>
                <p:oleObj name="Equation" r:id="rId5" imgW="1905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4113" y="4076700"/>
                        <a:ext cx="4191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8" name="Oval 8"/>
          <p:cNvSpPr>
            <a:spLocks noChangeArrowheads="1"/>
          </p:cNvSpPr>
          <p:nvPr/>
        </p:nvSpPr>
        <p:spPr bwMode="auto">
          <a:xfrm>
            <a:off x="5375276" y="2060575"/>
            <a:ext cx="2233613" cy="1728788"/>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5369" name="Line 9"/>
          <p:cNvSpPr>
            <a:spLocks noChangeShapeType="1"/>
          </p:cNvSpPr>
          <p:nvPr/>
        </p:nvSpPr>
        <p:spPr bwMode="auto">
          <a:xfrm flipV="1">
            <a:off x="6672263" y="1700213"/>
            <a:ext cx="64770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70" name="Object 5"/>
          <p:cNvGraphicFramePr>
            <a:graphicFrameLocks noChangeAspect="1"/>
          </p:cNvGraphicFramePr>
          <p:nvPr/>
        </p:nvGraphicFramePr>
        <p:xfrm>
          <a:off x="7319963" y="1196975"/>
          <a:ext cx="512762" cy="736600"/>
        </p:xfrm>
        <a:graphic>
          <a:graphicData uri="http://schemas.openxmlformats.org/presentationml/2006/ole">
            <mc:AlternateContent xmlns:mc="http://schemas.openxmlformats.org/markup-compatibility/2006">
              <mc:Choice xmlns:v="urn:schemas-microsoft-com:vml" Requires="v">
                <p:oleObj spid="_x0000_s198660" name="Equation" r:id="rId7" imgW="165028" imgH="228501" progId="Equation.DSMT4">
                  <p:embed/>
                </p:oleObj>
              </mc:Choice>
              <mc:Fallback>
                <p:oleObj name="Equation" r:id="rId7"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1196975"/>
                        <a:ext cx="512762"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1" name="Text Box 12"/>
          <p:cNvSpPr txBox="1">
            <a:spLocks noChangeArrowheads="1"/>
          </p:cNvSpPr>
          <p:nvPr/>
        </p:nvSpPr>
        <p:spPr bwMode="auto">
          <a:xfrm>
            <a:off x="7464425" y="765176"/>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材料、结构确定后为常数</a:t>
            </a:r>
          </a:p>
        </p:txBody>
      </p:sp>
    </p:spTree>
    <p:extLst>
      <p:ext uri="{BB962C8B-B14F-4D97-AF65-F5344CB8AC3E}">
        <p14:creationId xmlns:p14="http://schemas.microsoft.com/office/powerpoint/2010/main" val="13119115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sz="half" idx="4294967295"/>
          </p:nvPr>
        </p:nvSpPr>
        <p:spPr>
          <a:xfrm>
            <a:off x="1881189" y="357188"/>
            <a:ext cx="4033837" cy="4525962"/>
          </a:xfrm>
        </p:spPr>
        <p:txBody>
          <a:bodyPr/>
          <a:lstStyle/>
          <a:p>
            <a:pPr eaLnBrk="1" hangingPunct="1"/>
            <a:r>
              <a:rPr lang="zh-CN" altLang="en-US" b="1"/>
              <a:t>可以写为：</a:t>
            </a:r>
          </a:p>
        </p:txBody>
      </p:sp>
      <p:graphicFrame>
        <p:nvGraphicFramePr>
          <p:cNvPr id="16387" name="Object 3"/>
          <p:cNvGraphicFramePr>
            <a:graphicFrameLocks noGrp="1" noChangeAspect="1"/>
          </p:cNvGraphicFramePr>
          <p:nvPr>
            <p:ph sz="half" idx="4294967295"/>
          </p:nvPr>
        </p:nvGraphicFramePr>
        <p:xfrm>
          <a:off x="2738438" y="895350"/>
          <a:ext cx="3357562" cy="1911350"/>
        </p:xfrm>
        <a:graphic>
          <a:graphicData uri="http://schemas.openxmlformats.org/presentationml/2006/ole">
            <mc:AlternateContent xmlns:mc="http://schemas.openxmlformats.org/markup-compatibility/2006">
              <mc:Choice xmlns:v="urn:schemas-microsoft-com:vml" Requires="v">
                <p:oleObj spid="_x0000_s199682" name="Equation" r:id="rId3" imgW="1282700" imgH="711200" progId="Equation.DSMT4">
                  <p:embed/>
                </p:oleObj>
              </mc:Choice>
              <mc:Fallback>
                <p:oleObj name="Equation" r:id="rId3" imgW="1282700" imgH="71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438" y="895350"/>
                        <a:ext cx="3357562" cy="191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8" name="Text Box 4"/>
          <p:cNvSpPr txBox="1">
            <a:spLocks noChangeArrowheads="1"/>
          </p:cNvSpPr>
          <p:nvPr/>
        </p:nvSpPr>
        <p:spPr bwMode="auto">
          <a:xfrm>
            <a:off x="6600826" y="1341439"/>
            <a:ext cx="38258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Times New Roman" pitchFamily="18" charset="0"/>
              </a:rPr>
              <a:t>Is</a:t>
            </a:r>
            <a:r>
              <a:rPr lang="zh-CN" altLang="en-US" sz="2800" b="1">
                <a:latin typeface="Tahoma" pitchFamily="34" charset="0"/>
              </a:rPr>
              <a:t>称作反向饱和电流</a:t>
            </a:r>
          </a:p>
          <a:p>
            <a:pPr eaLnBrk="1" hangingPunct="1">
              <a:spcBef>
                <a:spcPct val="0"/>
              </a:spcBef>
              <a:buFontTx/>
              <a:buNone/>
            </a:pPr>
            <a:r>
              <a:rPr lang="en-US" altLang="zh-CN" sz="2800" b="1">
                <a:latin typeface="Times New Roman" pitchFamily="18" charset="0"/>
              </a:rPr>
              <a:t>B,T</a:t>
            </a:r>
            <a:r>
              <a:rPr lang="en-US" altLang="zh-CN" sz="2800" b="1">
                <a:latin typeface="Tahoma" pitchFamily="34" charset="0"/>
              </a:rPr>
              <a:t>:</a:t>
            </a:r>
            <a:r>
              <a:rPr lang="zh-CN" altLang="en-US" sz="2800" b="1">
                <a:latin typeface="Tahoma" pitchFamily="34" charset="0"/>
              </a:rPr>
              <a:t>与器件结构，工艺有关的常数</a:t>
            </a:r>
          </a:p>
        </p:txBody>
      </p:sp>
      <p:sp>
        <p:nvSpPr>
          <p:cNvPr id="16389" name="TextBox 5"/>
          <p:cNvSpPr txBox="1">
            <a:spLocks noChangeArrowheads="1"/>
          </p:cNvSpPr>
          <p:nvPr/>
        </p:nvSpPr>
        <p:spPr bwMode="auto">
          <a:xfrm>
            <a:off x="2667001" y="3571876"/>
            <a:ext cx="690086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dirty="0">
                <a:solidFill>
                  <a:srgbClr val="FF0000"/>
                </a:solidFill>
              </a:rPr>
              <a:t>考察</a:t>
            </a:r>
            <a:r>
              <a:rPr lang="en-US" altLang="zh-CN" sz="2800" b="1" dirty="0">
                <a:solidFill>
                  <a:srgbClr val="FF0000"/>
                </a:solidFill>
                <a:latin typeface="Times New Roman" pitchFamily="18" charset="0"/>
              </a:rPr>
              <a:t>I</a:t>
            </a:r>
            <a:r>
              <a:rPr lang="en-US" altLang="zh-CN" sz="2000" b="1" dirty="0">
                <a:solidFill>
                  <a:srgbClr val="FF0000"/>
                </a:solidFill>
                <a:latin typeface="Times New Roman" pitchFamily="18" charset="0"/>
              </a:rPr>
              <a:t>D</a:t>
            </a:r>
            <a:r>
              <a:rPr lang="zh-CN" altLang="en-US" sz="2800" b="1" dirty="0">
                <a:solidFill>
                  <a:srgbClr val="FF0000"/>
                </a:solidFill>
                <a:latin typeface="Times New Roman" pitchFamily="18" charset="0"/>
              </a:rPr>
              <a:t>：</a:t>
            </a:r>
          </a:p>
          <a:p>
            <a:pPr eaLnBrk="1" hangingPunct="1">
              <a:spcBef>
                <a:spcPct val="0"/>
              </a:spcBef>
              <a:buFontTx/>
              <a:buNone/>
            </a:pPr>
            <a:r>
              <a:rPr lang="zh-CN" altLang="en-US" sz="2800" b="1" dirty="0">
                <a:latin typeface="Times New Roman" pitchFamily="18" charset="0"/>
              </a:rPr>
              <a:t>    当正向压降</a:t>
            </a:r>
            <a:r>
              <a:rPr lang="en-US" altLang="zh-CN" sz="2800" b="1" dirty="0">
                <a:latin typeface="Times New Roman" pitchFamily="18" charset="0"/>
              </a:rPr>
              <a:t>U</a:t>
            </a:r>
            <a:r>
              <a:rPr lang="en-US" altLang="zh-CN" sz="1600" b="1" dirty="0">
                <a:latin typeface="Times New Roman" pitchFamily="18" charset="0"/>
              </a:rPr>
              <a:t>D</a:t>
            </a:r>
            <a:r>
              <a:rPr lang="zh-CN" altLang="en-US" sz="2800" b="1" dirty="0">
                <a:latin typeface="Times New Roman" pitchFamily="18" charset="0"/>
              </a:rPr>
              <a:t>固定时，</a:t>
            </a:r>
            <a:r>
              <a:rPr lang="en-US" altLang="zh-CN" sz="2800" b="1" dirty="0">
                <a:latin typeface="Times New Roman" pitchFamily="18" charset="0"/>
              </a:rPr>
              <a:t>I</a:t>
            </a:r>
            <a:r>
              <a:rPr lang="en-US" altLang="zh-CN" sz="1600" b="1" dirty="0">
                <a:latin typeface="Times New Roman" pitchFamily="18" charset="0"/>
              </a:rPr>
              <a:t>D</a:t>
            </a:r>
            <a:r>
              <a:rPr lang="zh-CN" altLang="en-US" sz="2800" b="1" dirty="0">
                <a:latin typeface="Times New Roman" pitchFamily="18" charset="0"/>
              </a:rPr>
              <a:t>随温度</a:t>
            </a:r>
            <a:r>
              <a:rPr lang="en-US" altLang="zh-CN" sz="2800" b="1" dirty="0">
                <a:latin typeface="Times New Roman" pitchFamily="18" charset="0"/>
              </a:rPr>
              <a:t>T</a:t>
            </a:r>
            <a:r>
              <a:rPr lang="zh-CN" altLang="en-US" sz="2800" b="1" dirty="0">
                <a:latin typeface="Times New Roman" pitchFamily="18" charset="0"/>
              </a:rPr>
              <a:t>变化</a:t>
            </a:r>
          </a:p>
          <a:p>
            <a:pPr eaLnBrk="1" hangingPunct="1">
              <a:spcBef>
                <a:spcPct val="0"/>
              </a:spcBef>
              <a:buFontTx/>
              <a:buNone/>
            </a:pPr>
            <a:r>
              <a:rPr lang="zh-CN" altLang="en-US" sz="2800" b="1" dirty="0">
                <a:latin typeface="Times New Roman" pitchFamily="18" charset="0"/>
              </a:rPr>
              <a:t>    当</a:t>
            </a:r>
            <a:r>
              <a:rPr lang="en-US" altLang="zh-CN" sz="2800" b="1" dirty="0">
                <a:latin typeface="Times New Roman" pitchFamily="18" charset="0"/>
              </a:rPr>
              <a:t>I</a:t>
            </a:r>
            <a:r>
              <a:rPr lang="en-US" altLang="zh-CN" sz="1800" b="1" dirty="0">
                <a:latin typeface="Times New Roman" pitchFamily="18" charset="0"/>
              </a:rPr>
              <a:t>D</a:t>
            </a:r>
            <a:r>
              <a:rPr lang="zh-CN" altLang="en-US" sz="2800" b="1" dirty="0">
                <a:latin typeface="Times New Roman" pitchFamily="18" charset="0"/>
              </a:rPr>
              <a:t>保持不变时， </a:t>
            </a:r>
            <a:r>
              <a:rPr lang="en-US" altLang="zh-CN" sz="2800" b="1" dirty="0">
                <a:latin typeface="Times New Roman" pitchFamily="18" charset="0"/>
              </a:rPr>
              <a:t>U</a:t>
            </a:r>
            <a:r>
              <a:rPr lang="en-US" altLang="zh-CN" sz="1600" b="1" dirty="0">
                <a:latin typeface="Times New Roman" pitchFamily="18" charset="0"/>
              </a:rPr>
              <a:t>D</a:t>
            </a:r>
            <a:r>
              <a:rPr lang="zh-CN" altLang="en-US" sz="2800" b="1" dirty="0">
                <a:latin typeface="Times New Roman" pitchFamily="18" charset="0"/>
              </a:rPr>
              <a:t>随温度</a:t>
            </a:r>
            <a:r>
              <a:rPr lang="en-US" altLang="zh-CN" sz="2800" b="1" dirty="0">
                <a:latin typeface="Times New Roman" pitchFamily="18" charset="0"/>
              </a:rPr>
              <a:t>T</a:t>
            </a:r>
            <a:r>
              <a:rPr lang="zh-CN" altLang="en-US" sz="2800" b="1" dirty="0">
                <a:latin typeface="Times New Roman" pitchFamily="18" charset="0"/>
              </a:rPr>
              <a:t>变化，</a:t>
            </a:r>
          </a:p>
          <a:p>
            <a:pPr eaLnBrk="1" hangingPunct="1">
              <a:spcBef>
                <a:spcPct val="0"/>
              </a:spcBef>
              <a:buFontTx/>
              <a:buNone/>
            </a:pPr>
            <a:r>
              <a:rPr lang="zh-CN" altLang="en-US" sz="2800" b="1" dirty="0">
                <a:latin typeface="Times New Roman" pitchFamily="18" charset="0"/>
              </a:rPr>
              <a:t>   利用这一特性可对温度测量。</a:t>
            </a:r>
          </a:p>
          <a:p>
            <a:pPr eaLnBrk="1" hangingPunct="1">
              <a:spcBef>
                <a:spcPct val="0"/>
              </a:spcBef>
              <a:buFontTx/>
              <a:buNone/>
            </a:pPr>
            <a:endParaRPr lang="en-US" altLang="zh-CN" sz="2800" dirty="0"/>
          </a:p>
        </p:txBody>
      </p:sp>
      <p:graphicFrame>
        <p:nvGraphicFramePr>
          <p:cNvPr id="16390" name="Object 5"/>
          <p:cNvGraphicFramePr>
            <a:graphicFrameLocks noChangeAspect="1"/>
          </p:cNvGraphicFramePr>
          <p:nvPr/>
        </p:nvGraphicFramePr>
        <p:xfrm>
          <a:off x="6743700" y="2708276"/>
          <a:ext cx="782638" cy="550863"/>
        </p:xfrm>
        <a:graphic>
          <a:graphicData uri="http://schemas.openxmlformats.org/presentationml/2006/ole">
            <mc:AlternateContent xmlns:mc="http://schemas.openxmlformats.org/markup-compatibility/2006">
              <mc:Choice xmlns:v="urn:schemas-microsoft-com:vml" Requires="v">
                <p:oleObj spid="_x0000_s199683" name="Equation" r:id="rId5" imgW="355446" imgH="241195" progId="Equation.DSMT4">
                  <p:embed/>
                </p:oleObj>
              </mc:Choice>
              <mc:Fallback>
                <p:oleObj name="Equation" r:id="rId5" imgW="355446"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0" y="2708276"/>
                        <a:ext cx="782638"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7535863" y="27813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为材料禁带宽度</a:t>
            </a:r>
          </a:p>
        </p:txBody>
      </p:sp>
    </p:spTree>
    <p:extLst>
      <p:ext uri="{BB962C8B-B14F-4D97-AF65-F5344CB8AC3E}">
        <p14:creationId xmlns:p14="http://schemas.microsoft.com/office/powerpoint/2010/main" val="95230428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2095500" y="571501"/>
            <a:ext cx="3568700" cy="625475"/>
          </a:xfrm>
        </p:spPr>
        <p:txBody>
          <a:bodyPr/>
          <a:lstStyle/>
          <a:p>
            <a:pPr eaLnBrk="1" hangingPunct="1"/>
            <a:r>
              <a:rPr lang="en-US" altLang="zh-CN" sz="2800" b="1">
                <a:solidFill>
                  <a:srgbClr val="0000FF"/>
                </a:solidFill>
                <a:latin typeface="华文中宋" pitchFamily="2" charset="-122"/>
                <a:ea typeface="华文中宋" pitchFamily="2" charset="-122"/>
              </a:rPr>
              <a:t>2</a:t>
            </a:r>
            <a:r>
              <a:rPr lang="zh-CN" altLang="en-US" sz="2800" b="1">
                <a:solidFill>
                  <a:srgbClr val="0000FF"/>
                </a:solidFill>
                <a:latin typeface="华文中宋" pitchFamily="2" charset="-122"/>
                <a:ea typeface="华文中宋" pitchFamily="2" charset="-122"/>
              </a:rPr>
              <a:t>）温度灵敏度</a:t>
            </a:r>
          </a:p>
        </p:txBody>
      </p:sp>
      <p:sp>
        <p:nvSpPr>
          <p:cNvPr id="17411" name="Rectangle 3"/>
          <p:cNvSpPr>
            <a:spLocks noGrp="1" noChangeArrowheads="1"/>
          </p:cNvSpPr>
          <p:nvPr>
            <p:ph type="body" sz="half" idx="4294967295"/>
          </p:nvPr>
        </p:nvSpPr>
        <p:spPr>
          <a:xfrm>
            <a:off x="2351088" y="1484314"/>
            <a:ext cx="7961312" cy="4967287"/>
          </a:xfrm>
        </p:spPr>
        <p:txBody>
          <a:bodyPr/>
          <a:lstStyle/>
          <a:p>
            <a:pPr eaLnBrk="1" hangingPunct="1"/>
            <a:r>
              <a:rPr lang="zh-CN" altLang="en-US" b="1" dirty="0">
                <a:latin typeface="华文中宋" pitchFamily="2" charset="-122"/>
                <a:ea typeface="华文中宋" pitchFamily="2" charset="-122"/>
              </a:rPr>
              <a:t>对</a:t>
            </a:r>
            <a:r>
              <a:rPr lang="en-US" altLang="zh-CN" b="1" dirty="0">
                <a:latin typeface="华文中宋" pitchFamily="2" charset="-122"/>
                <a:ea typeface="华文中宋" pitchFamily="2" charset="-122"/>
              </a:rPr>
              <a:t>I</a:t>
            </a:r>
            <a:r>
              <a:rPr lang="en-US" altLang="zh-CN" sz="1600" b="1" dirty="0">
                <a:latin typeface="华文中宋" pitchFamily="2" charset="-122"/>
                <a:ea typeface="华文中宋" pitchFamily="2" charset="-122"/>
              </a:rPr>
              <a:t>D</a:t>
            </a:r>
            <a:r>
              <a:rPr lang="zh-CN" altLang="en-US" b="1" dirty="0">
                <a:latin typeface="华文中宋" pitchFamily="2" charset="-122"/>
                <a:ea typeface="华文中宋" pitchFamily="2" charset="-122"/>
              </a:rPr>
              <a:t>表达式两边取对数，求出</a:t>
            </a:r>
            <a:r>
              <a:rPr lang="en-US" altLang="zh-CN" b="1" dirty="0">
                <a:latin typeface="华文中宋" pitchFamily="2" charset="-122"/>
                <a:ea typeface="华文中宋" pitchFamily="2" charset="-122"/>
              </a:rPr>
              <a:t>U</a:t>
            </a:r>
            <a:r>
              <a:rPr lang="en-US" altLang="zh-CN" sz="1600" b="1" dirty="0">
                <a:latin typeface="华文中宋" pitchFamily="2" charset="-122"/>
                <a:ea typeface="华文中宋" pitchFamily="2" charset="-122"/>
              </a:rPr>
              <a:t>D</a:t>
            </a:r>
          </a:p>
          <a:p>
            <a:pPr eaLnBrk="1" hangingPunct="1"/>
            <a:r>
              <a:rPr lang="zh-CN" altLang="en-US" b="1" dirty="0">
                <a:latin typeface="华文中宋" pitchFamily="2" charset="-122"/>
                <a:ea typeface="华文中宋" pitchFamily="2" charset="-122"/>
              </a:rPr>
              <a:t>再对温度求导即可得</a:t>
            </a:r>
            <a:r>
              <a:rPr lang="zh-CN" altLang="en-US" b="1" dirty="0">
                <a:solidFill>
                  <a:srgbClr val="0000FF"/>
                </a:solidFill>
                <a:latin typeface="华文中宋" pitchFamily="2" charset="-122"/>
                <a:ea typeface="华文中宋" pitchFamily="2" charset="-122"/>
              </a:rPr>
              <a:t>温度灵敏度</a:t>
            </a:r>
            <a:r>
              <a:rPr lang="zh-CN" altLang="en-US" b="1" dirty="0">
                <a:latin typeface="华文中宋" pitchFamily="2" charset="-122"/>
                <a:ea typeface="华文中宋" pitchFamily="2" charset="-122"/>
              </a:rPr>
              <a:t>：</a:t>
            </a: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r>
              <a:rPr lang="zh-CN" altLang="en-US" b="1" dirty="0">
                <a:latin typeface="华文中宋" pitchFamily="2" charset="-122"/>
                <a:ea typeface="华文中宋" pitchFamily="2" charset="-122"/>
              </a:rPr>
              <a:t>对于硅材料：</a:t>
            </a: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buFontTx/>
              <a:buNone/>
            </a:pPr>
            <a:r>
              <a:rPr lang="zh-CN" altLang="en-US" b="1" dirty="0">
                <a:latin typeface="华文中宋" pitchFamily="2" charset="-122"/>
                <a:ea typeface="华文中宋" pitchFamily="2" charset="-122"/>
              </a:rPr>
              <a:t>   可求出大约                的值。</a:t>
            </a:r>
            <a:endParaRPr lang="zh-CN" altLang="en-US" dirty="0">
              <a:latin typeface="Times New Roman" pitchFamily="18" charset="0"/>
            </a:endParaRPr>
          </a:p>
        </p:txBody>
      </p:sp>
      <p:graphicFrame>
        <p:nvGraphicFramePr>
          <p:cNvPr id="17412" name="Object 4"/>
          <p:cNvGraphicFramePr>
            <a:graphicFrameLocks noGrp="1" noChangeAspect="1"/>
          </p:cNvGraphicFramePr>
          <p:nvPr>
            <p:ph sz="quarter" idx="4294967295"/>
          </p:nvPr>
        </p:nvGraphicFramePr>
        <p:xfrm>
          <a:off x="3503613" y="2781301"/>
          <a:ext cx="4437062" cy="1243013"/>
        </p:xfrm>
        <a:graphic>
          <a:graphicData uri="http://schemas.openxmlformats.org/presentationml/2006/ole">
            <mc:AlternateContent xmlns:mc="http://schemas.openxmlformats.org/markup-compatibility/2006">
              <mc:Choice xmlns:v="urn:schemas-microsoft-com:vml" Requires="v">
                <p:oleObj spid="_x0000_s200706" name="Equation" r:id="rId3" imgW="1651000" imgH="444500" progId="Equation.DSMT4">
                  <p:embed/>
                </p:oleObj>
              </mc:Choice>
              <mc:Fallback>
                <p:oleObj name="Equation" r:id="rId3" imgW="1651000" imgH="444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3" y="2781301"/>
                        <a:ext cx="4437062"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3" name="Object 5"/>
          <p:cNvGraphicFramePr>
            <a:graphicFrameLocks noGrp="1" noChangeAspect="1"/>
          </p:cNvGraphicFramePr>
          <p:nvPr>
            <p:ph sz="quarter" idx="4294967295"/>
            <p:extLst>
              <p:ext uri="{D42A27DB-BD31-4B8C-83A1-F6EECF244321}">
                <p14:modId xmlns:p14="http://schemas.microsoft.com/office/powerpoint/2010/main" val="2524068972"/>
              </p:ext>
            </p:extLst>
          </p:nvPr>
        </p:nvGraphicFramePr>
        <p:xfrm>
          <a:off x="4583113" y="5503863"/>
          <a:ext cx="1655762" cy="528637"/>
        </p:xfrm>
        <a:graphic>
          <a:graphicData uri="http://schemas.openxmlformats.org/presentationml/2006/ole">
            <mc:AlternateContent xmlns:mc="http://schemas.openxmlformats.org/markup-compatibility/2006">
              <mc:Choice xmlns:v="urn:schemas-microsoft-com:vml" Requires="v">
                <p:oleObj spid="_x0000_s200707" name="Equation" r:id="rId5" imgW="660113" imgH="203112" progId="Equation.DSMT4">
                  <p:embed/>
                </p:oleObj>
              </mc:Choice>
              <mc:Fallback>
                <p:oleObj name="Equation" r:id="rId5" imgW="660113"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3" y="5503863"/>
                        <a:ext cx="1655762"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5"/>
          <p:cNvGraphicFramePr>
            <a:graphicFrameLocks noChangeAspect="1"/>
          </p:cNvGraphicFramePr>
          <p:nvPr/>
        </p:nvGraphicFramePr>
        <p:xfrm>
          <a:off x="5303838" y="4076701"/>
          <a:ext cx="3448050" cy="1374775"/>
        </p:xfrm>
        <a:graphic>
          <a:graphicData uri="http://schemas.openxmlformats.org/presentationml/2006/ole">
            <mc:AlternateContent xmlns:mc="http://schemas.openxmlformats.org/markup-compatibility/2006">
              <mc:Choice xmlns:v="urn:schemas-microsoft-com:vml" Requires="v">
                <p:oleObj spid="_x0000_s200708" name="Equation" r:id="rId7" imgW="1917700" imgH="736600" progId="Equation.DSMT4">
                  <p:embed/>
                </p:oleObj>
              </mc:Choice>
              <mc:Fallback>
                <p:oleObj name="Equation" r:id="rId7" imgW="1917700" imgH="736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3838" y="4076701"/>
                        <a:ext cx="344805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5" name="Text Box 7"/>
          <p:cNvSpPr txBox="1">
            <a:spLocks noChangeArrowheads="1"/>
          </p:cNvSpPr>
          <p:nvPr/>
        </p:nvSpPr>
        <p:spPr bwMode="auto">
          <a:xfrm>
            <a:off x="4800600" y="5013326"/>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设</a:t>
            </a:r>
          </a:p>
        </p:txBody>
      </p:sp>
    </p:spTree>
    <p:extLst>
      <p:ext uri="{BB962C8B-B14F-4D97-AF65-F5344CB8AC3E}">
        <p14:creationId xmlns:p14="http://schemas.microsoft.com/office/powerpoint/2010/main" val="400945956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881189" y="571500"/>
            <a:ext cx="4359275" cy="554038"/>
          </a:xfrm>
        </p:spPr>
        <p:txBody>
          <a:bodyPr/>
          <a:lstStyle/>
          <a:p>
            <a:pPr eaLnBrk="1" hangingPunct="1"/>
            <a:r>
              <a:rPr lang="en-US" altLang="zh-CN" sz="2800" b="1">
                <a:solidFill>
                  <a:srgbClr val="0000FF"/>
                </a:solidFill>
                <a:latin typeface="华文中宋" pitchFamily="2" charset="-122"/>
                <a:ea typeface="华文中宋" pitchFamily="2" charset="-122"/>
              </a:rPr>
              <a:t>3</a:t>
            </a:r>
            <a:r>
              <a:rPr lang="zh-CN" altLang="en-US" sz="2800" b="1">
                <a:solidFill>
                  <a:srgbClr val="0000FF"/>
                </a:solidFill>
                <a:latin typeface="华文中宋" pitchFamily="2" charset="-122"/>
                <a:ea typeface="华文中宋" pitchFamily="2" charset="-122"/>
              </a:rPr>
              <a:t>）三极管温度传感器</a:t>
            </a:r>
          </a:p>
        </p:txBody>
      </p:sp>
      <p:sp>
        <p:nvSpPr>
          <p:cNvPr id="18435" name="Rectangle 3"/>
          <p:cNvSpPr>
            <a:spLocks noGrp="1" noChangeArrowheads="1"/>
          </p:cNvSpPr>
          <p:nvPr>
            <p:ph type="body" sz="half" idx="4294967295"/>
          </p:nvPr>
        </p:nvSpPr>
        <p:spPr>
          <a:xfrm>
            <a:off x="1992313" y="1268414"/>
            <a:ext cx="8424862" cy="504825"/>
          </a:xfrm>
        </p:spPr>
        <p:txBody>
          <a:bodyPr/>
          <a:lstStyle/>
          <a:p>
            <a:pPr eaLnBrk="1" hangingPunct="1">
              <a:lnSpc>
                <a:spcPct val="90000"/>
              </a:lnSpc>
            </a:pPr>
            <a:r>
              <a:rPr lang="zh-CN" altLang="en-US" b="1">
                <a:solidFill>
                  <a:srgbClr val="0000FF"/>
                </a:solidFill>
              </a:rPr>
              <a:t>利用发射结的结电压降</a:t>
            </a:r>
            <a:r>
              <a:rPr lang="en-US" altLang="zh-CN" b="1">
                <a:solidFill>
                  <a:srgbClr val="FF0000"/>
                </a:solidFill>
              </a:rPr>
              <a:t>U</a:t>
            </a:r>
            <a:r>
              <a:rPr lang="en-US" altLang="zh-CN" sz="1600" b="1">
                <a:solidFill>
                  <a:srgbClr val="FF0000"/>
                </a:solidFill>
              </a:rPr>
              <a:t>BE</a:t>
            </a:r>
            <a:r>
              <a:rPr lang="zh-CN" altLang="en-US" b="1">
                <a:solidFill>
                  <a:srgbClr val="0000FF"/>
                </a:solidFill>
              </a:rPr>
              <a:t>与温度的关系进行测量</a:t>
            </a:r>
          </a:p>
          <a:p>
            <a:pPr eaLnBrk="1" hangingPunct="1">
              <a:lnSpc>
                <a:spcPct val="90000"/>
              </a:lnSpc>
            </a:pPr>
            <a:endParaRPr lang="en-US" altLang="zh-CN" b="1"/>
          </a:p>
        </p:txBody>
      </p:sp>
      <p:graphicFrame>
        <p:nvGraphicFramePr>
          <p:cNvPr id="18436" name="Object 4"/>
          <p:cNvGraphicFramePr>
            <a:graphicFrameLocks noGrp="1" noChangeAspect="1"/>
          </p:cNvGraphicFramePr>
          <p:nvPr>
            <p:ph sz="half" idx="4294967295"/>
          </p:nvPr>
        </p:nvGraphicFramePr>
        <p:xfrm>
          <a:off x="4872038" y="1844676"/>
          <a:ext cx="5262562" cy="2136775"/>
        </p:xfrm>
        <a:graphic>
          <a:graphicData uri="http://schemas.openxmlformats.org/presentationml/2006/ole">
            <mc:AlternateContent xmlns:mc="http://schemas.openxmlformats.org/markup-compatibility/2006">
              <mc:Choice xmlns:v="urn:schemas-microsoft-com:vml" Requires="v">
                <p:oleObj spid="_x0000_s201730" name="Equation" r:id="rId3" imgW="1689100" imgH="660400" progId="Equation.DSMT4">
                  <p:embed/>
                </p:oleObj>
              </mc:Choice>
              <mc:Fallback>
                <p:oleObj name="Equation" r:id="rId3" imgW="1689100" imgH="660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1844676"/>
                        <a:ext cx="5262562" cy="213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7" name="Rectangle 6"/>
          <p:cNvSpPr>
            <a:spLocks noChangeArrowheads="1"/>
          </p:cNvSpPr>
          <p:nvPr/>
        </p:nvSpPr>
        <p:spPr bwMode="auto">
          <a:xfrm>
            <a:off x="2135188" y="2276475"/>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发射结正向电流</a:t>
            </a:r>
          </a:p>
        </p:txBody>
      </p:sp>
      <p:graphicFrame>
        <p:nvGraphicFramePr>
          <p:cNvPr id="18438" name="Object 5"/>
          <p:cNvGraphicFramePr>
            <a:graphicFrameLocks noChangeAspect="1"/>
          </p:cNvGraphicFramePr>
          <p:nvPr/>
        </p:nvGraphicFramePr>
        <p:xfrm>
          <a:off x="2208214" y="4365625"/>
          <a:ext cx="390525" cy="520700"/>
        </p:xfrm>
        <a:graphic>
          <a:graphicData uri="http://schemas.openxmlformats.org/presentationml/2006/ole">
            <mc:AlternateContent xmlns:mc="http://schemas.openxmlformats.org/markup-compatibility/2006">
              <mc:Choice xmlns:v="urn:schemas-microsoft-com:vml" Requires="v">
                <p:oleObj spid="_x0000_s201731" name="Equation" r:id="rId5" imgW="177646" imgH="228402" progId="Equation.DSMT4">
                  <p:embed/>
                </p:oleObj>
              </mc:Choice>
              <mc:Fallback>
                <p:oleObj name="Equation" r:id="rId5" imgW="177646" imgH="22840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4" y="4365625"/>
                        <a:ext cx="39052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9" name="Object 5"/>
          <p:cNvGraphicFramePr>
            <a:graphicFrameLocks noChangeAspect="1"/>
          </p:cNvGraphicFramePr>
          <p:nvPr/>
        </p:nvGraphicFramePr>
        <p:xfrm>
          <a:off x="4440238" y="4221164"/>
          <a:ext cx="2824162" cy="985837"/>
        </p:xfrm>
        <a:graphic>
          <a:graphicData uri="http://schemas.openxmlformats.org/presentationml/2006/ole">
            <mc:AlternateContent xmlns:mc="http://schemas.openxmlformats.org/markup-compatibility/2006">
              <mc:Choice xmlns:v="urn:schemas-microsoft-com:vml" Requires="v">
                <p:oleObj spid="_x0000_s201732" name="Equation" r:id="rId7" imgW="1282700" imgH="431800" progId="Equation.DSMT4">
                  <p:embed/>
                </p:oleObj>
              </mc:Choice>
              <mc:Fallback>
                <p:oleObj name="Equation" r:id="rId7" imgW="12827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0238" y="4221164"/>
                        <a:ext cx="2824162"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0" name="Text Box 10"/>
          <p:cNvSpPr txBox="1">
            <a:spLocks noChangeArrowheads="1"/>
          </p:cNvSpPr>
          <p:nvPr/>
        </p:nvSpPr>
        <p:spPr bwMode="auto">
          <a:xfrm>
            <a:off x="1774826" y="4365625"/>
            <a:ext cx="290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对      取对数求出： </a:t>
            </a:r>
          </a:p>
        </p:txBody>
      </p:sp>
      <p:graphicFrame>
        <p:nvGraphicFramePr>
          <p:cNvPr id="18441" name="Object 5"/>
          <p:cNvGraphicFramePr>
            <a:graphicFrameLocks noChangeAspect="1"/>
          </p:cNvGraphicFramePr>
          <p:nvPr/>
        </p:nvGraphicFramePr>
        <p:xfrm>
          <a:off x="6766635" y="3896702"/>
          <a:ext cx="377825" cy="431800"/>
        </p:xfrm>
        <a:graphic>
          <a:graphicData uri="http://schemas.openxmlformats.org/presentationml/2006/ole">
            <mc:AlternateContent xmlns:mc="http://schemas.openxmlformats.org/markup-compatibility/2006">
              <mc:Choice xmlns:v="urn:schemas-microsoft-com:vml" Requires="v">
                <p:oleObj spid="_x0000_s201733" name="Equation" r:id="rId9" imgW="126835" imgH="139518" progId="Equation.DSMT4">
                  <p:embed/>
                </p:oleObj>
              </mc:Choice>
              <mc:Fallback>
                <p:oleObj name="Equation" r:id="rId9" imgW="126835" imgH="13951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6635" y="3896702"/>
                        <a:ext cx="3778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2" name="Object 5"/>
          <p:cNvGraphicFramePr>
            <a:graphicFrameLocks noChangeAspect="1"/>
          </p:cNvGraphicFramePr>
          <p:nvPr/>
        </p:nvGraphicFramePr>
        <p:xfrm>
          <a:off x="8328026" y="4437064"/>
          <a:ext cx="587375" cy="536575"/>
        </p:xfrm>
        <a:graphic>
          <a:graphicData uri="http://schemas.openxmlformats.org/presentationml/2006/ole">
            <mc:AlternateContent xmlns:mc="http://schemas.openxmlformats.org/markup-compatibility/2006">
              <mc:Choice xmlns:v="urn:schemas-microsoft-com:vml" Requires="v">
                <p:oleObj spid="_x0000_s201734" name="Equation" r:id="rId11" imgW="266584" imgH="228501" progId="Equation.DSMT4">
                  <p:embed/>
                </p:oleObj>
              </mc:Choice>
              <mc:Fallback>
                <p:oleObj name="Equation" r:id="rId11" imgW="266584"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28026" y="4437064"/>
                        <a:ext cx="58737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3" name="Oval 13"/>
          <p:cNvSpPr>
            <a:spLocks noChangeArrowheads="1"/>
          </p:cNvSpPr>
          <p:nvPr/>
        </p:nvSpPr>
        <p:spPr bwMode="auto">
          <a:xfrm rot="1408546">
            <a:off x="5360975" y="4230740"/>
            <a:ext cx="1162311" cy="1117567"/>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8444" name="Line 14"/>
          <p:cNvSpPr>
            <a:spLocks noChangeShapeType="1"/>
          </p:cNvSpPr>
          <p:nvPr/>
        </p:nvSpPr>
        <p:spPr bwMode="auto">
          <a:xfrm flipV="1">
            <a:off x="6301699" y="4130565"/>
            <a:ext cx="360363"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445" name="Object 5"/>
          <p:cNvGraphicFramePr>
            <a:graphicFrameLocks noChangeAspect="1"/>
          </p:cNvGraphicFramePr>
          <p:nvPr/>
        </p:nvGraphicFramePr>
        <p:xfrm>
          <a:off x="7896225" y="3500439"/>
          <a:ext cx="585788" cy="522287"/>
        </p:xfrm>
        <a:graphic>
          <a:graphicData uri="http://schemas.openxmlformats.org/presentationml/2006/ole">
            <mc:AlternateContent xmlns:mc="http://schemas.openxmlformats.org/markup-compatibility/2006">
              <mc:Choice xmlns:v="urn:schemas-microsoft-com:vml" Requires="v">
                <p:oleObj spid="_x0000_s201735" name="Equation" r:id="rId13" imgW="266584" imgH="228501" progId="Equation.DSMT4">
                  <p:embed/>
                </p:oleObj>
              </mc:Choice>
              <mc:Fallback>
                <p:oleObj name="Equation" r:id="rId13" imgW="266584"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96225" y="3500439"/>
                        <a:ext cx="5857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6" name="Text Box 16"/>
          <p:cNvSpPr txBox="1">
            <a:spLocks noChangeArrowheads="1"/>
          </p:cNvSpPr>
          <p:nvPr/>
        </p:nvSpPr>
        <p:spPr bwMode="auto">
          <a:xfrm>
            <a:off x="8401050" y="35004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为发射结压降</a:t>
            </a:r>
          </a:p>
        </p:txBody>
      </p:sp>
      <p:sp>
        <p:nvSpPr>
          <p:cNvPr id="18447" name="Text Box 17"/>
          <p:cNvSpPr txBox="1">
            <a:spLocks noChangeArrowheads="1"/>
          </p:cNvSpPr>
          <p:nvPr/>
        </p:nvSpPr>
        <p:spPr bwMode="auto">
          <a:xfrm>
            <a:off x="7187034" y="4418241"/>
            <a:ext cx="3358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建立起        与    的关系</a:t>
            </a:r>
          </a:p>
        </p:txBody>
      </p:sp>
      <p:graphicFrame>
        <p:nvGraphicFramePr>
          <p:cNvPr id="18448" name="Object 5"/>
          <p:cNvGraphicFramePr>
            <a:graphicFrameLocks noChangeAspect="1"/>
          </p:cNvGraphicFramePr>
          <p:nvPr/>
        </p:nvGraphicFramePr>
        <p:xfrm>
          <a:off x="9191626" y="4508500"/>
          <a:ext cx="307975" cy="376238"/>
        </p:xfrm>
        <a:graphic>
          <a:graphicData uri="http://schemas.openxmlformats.org/presentationml/2006/ole">
            <mc:AlternateContent xmlns:mc="http://schemas.openxmlformats.org/markup-compatibility/2006">
              <mc:Choice xmlns:v="urn:schemas-microsoft-com:vml" Requires="v">
                <p:oleObj spid="_x0000_s201736" name="Equation" r:id="rId15" imgW="139579" imgH="164957" progId="Equation.DSMT4">
                  <p:embed/>
                </p:oleObj>
              </mc:Choice>
              <mc:Fallback>
                <p:oleObj name="Equation" r:id="rId15" imgW="139579" imgH="16495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91626" y="4508500"/>
                        <a:ext cx="307975"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9" name="Rectangle 2"/>
          <p:cNvSpPr>
            <a:spLocks noChangeArrowheads="1"/>
          </p:cNvSpPr>
          <p:nvPr/>
        </p:nvSpPr>
        <p:spPr bwMode="auto">
          <a:xfrm>
            <a:off x="1847851" y="5300664"/>
            <a:ext cx="518477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sz="2800" b="1">
                <a:solidFill>
                  <a:srgbClr val="0000FF"/>
                </a:solidFill>
                <a:latin typeface="华文中宋" pitchFamily="2" charset="-122"/>
              </a:rPr>
              <a:t>4</a:t>
            </a:r>
            <a:r>
              <a:rPr lang="zh-CN" altLang="en-US" sz="2800" b="1">
                <a:solidFill>
                  <a:srgbClr val="0000FF"/>
                </a:solidFill>
                <a:latin typeface="华文中宋" pitchFamily="2" charset="-122"/>
              </a:rPr>
              <a:t>）三极管温度传感器灵敏度</a:t>
            </a:r>
          </a:p>
        </p:txBody>
      </p:sp>
      <p:graphicFrame>
        <p:nvGraphicFramePr>
          <p:cNvPr id="18450" name="Object 5"/>
          <p:cNvGraphicFramePr>
            <a:graphicFrameLocks noChangeAspect="1"/>
          </p:cNvGraphicFramePr>
          <p:nvPr/>
        </p:nvGraphicFramePr>
        <p:xfrm>
          <a:off x="3575051" y="5805488"/>
          <a:ext cx="1393825" cy="900112"/>
        </p:xfrm>
        <a:graphic>
          <a:graphicData uri="http://schemas.openxmlformats.org/presentationml/2006/ole">
            <mc:AlternateContent xmlns:mc="http://schemas.openxmlformats.org/markup-compatibility/2006">
              <mc:Choice xmlns:v="urn:schemas-microsoft-com:vml" Requires="v">
                <p:oleObj spid="_x0000_s201737" name="Equation" r:id="rId17" imgW="634725" imgH="393529" progId="Equation.DSMT4">
                  <p:embed/>
                </p:oleObj>
              </mc:Choice>
              <mc:Fallback>
                <p:oleObj name="Equation" r:id="rId17" imgW="634725"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75051" y="5805488"/>
                        <a:ext cx="1393825" cy="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51" name="Text Box 21"/>
          <p:cNvSpPr txBox="1">
            <a:spLocks noChangeArrowheads="1"/>
          </p:cNvSpPr>
          <p:nvPr/>
        </p:nvSpPr>
        <p:spPr bwMode="auto">
          <a:xfrm>
            <a:off x="5572125" y="596900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为常数，约为</a:t>
            </a:r>
          </a:p>
        </p:txBody>
      </p:sp>
      <p:graphicFrame>
        <p:nvGraphicFramePr>
          <p:cNvPr id="18452" name="Object 5"/>
          <p:cNvGraphicFramePr>
            <a:graphicFrameLocks noChangeAspect="1"/>
          </p:cNvGraphicFramePr>
          <p:nvPr/>
        </p:nvGraphicFramePr>
        <p:xfrm>
          <a:off x="7535864" y="5949950"/>
          <a:ext cx="1730375" cy="463550"/>
        </p:xfrm>
        <a:graphic>
          <a:graphicData uri="http://schemas.openxmlformats.org/presentationml/2006/ole">
            <mc:AlternateContent xmlns:mc="http://schemas.openxmlformats.org/markup-compatibility/2006">
              <mc:Choice xmlns:v="urn:schemas-microsoft-com:vml" Requires="v">
                <p:oleObj spid="_x0000_s201738" name="Equation" r:id="rId19" imgW="787058" imgH="203112" progId="Equation.DSMT4">
                  <p:embed/>
                </p:oleObj>
              </mc:Choice>
              <mc:Fallback>
                <p:oleObj name="Equation" r:id="rId19" imgW="787058" imgH="20311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35864" y="5949950"/>
                        <a:ext cx="17303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4487094" y="3052014"/>
                <a:ext cx="2689994" cy="89684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600" i="1">
                              <a:latin typeface="Cambria Math" panose="02040503050406030204" pitchFamily="18" charset="0"/>
                            </a:rPr>
                          </m:ctrlPr>
                        </m:sSupPr>
                        <m:e>
                          <m:r>
                            <a:rPr lang="en-US" altLang="zh-CN" sz="3600" i="1">
                              <a:latin typeface="Cambria Math"/>
                            </a:rPr>
                            <m:t>𝑒</m:t>
                          </m:r>
                        </m:e>
                        <m:sup>
                          <m:f>
                            <m:fPr>
                              <m:ctrlPr>
                                <a:rPr lang="en-US" altLang="zh-CN" sz="3600" i="1">
                                  <a:latin typeface="Cambria Math" panose="02040503050406030204" pitchFamily="18" charset="0"/>
                                </a:rPr>
                              </m:ctrlPr>
                            </m:fPr>
                            <m:num>
                              <m:r>
                                <a:rPr lang="en-US" altLang="zh-CN" sz="3600" i="1">
                                  <a:latin typeface="Cambria Math"/>
                                </a:rPr>
                                <m:t>𝑞</m:t>
                              </m:r>
                              <m:sSub>
                                <m:sSubPr>
                                  <m:ctrlPr>
                                    <a:rPr lang="en-US" altLang="zh-CN" sz="3600" i="1">
                                      <a:latin typeface="Cambria Math" panose="02040503050406030204" pitchFamily="18" charset="0"/>
                                    </a:rPr>
                                  </m:ctrlPr>
                                </m:sSubPr>
                                <m:e>
                                  <m:r>
                                    <a:rPr lang="en-US" altLang="zh-CN" sz="3600" i="1">
                                      <a:latin typeface="Cambria Math"/>
                                    </a:rPr>
                                    <m:t>𝑈</m:t>
                                  </m:r>
                                </m:e>
                                <m:sub>
                                  <m:r>
                                    <a:rPr lang="en-US" altLang="zh-CN" sz="3600" i="1">
                                      <a:latin typeface="Cambria Math"/>
                                    </a:rPr>
                                    <m:t>𝐵𝐸</m:t>
                                  </m:r>
                                </m:sub>
                              </m:sSub>
                            </m:num>
                            <m:den>
                              <m:r>
                                <a:rPr lang="en-US" altLang="zh-CN" sz="3600" i="1">
                                  <a:latin typeface="Cambria Math"/>
                                </a:rPr>
                                <m:t>𝐾𝑇</m:t>
                              </m:r>
                            </m:den>
                          </m:f>
                        </m:sup>
                      </m:sSup>
                      <m:r>
                        <a:rPr lang="en-US" altLang="zh-CN" sz="3600" i="1">
                          <a:latin typeface="Cambria Math"/>
                          <a:ea typeface="Cambria Math"/>
                        </a:rPr>
                        <m:t>≫1</m:t>
                      </m:r>
                    </m:oMath>
                  </m:oMathPara>
                </a14:m>
                <a:endParaRPr lang="zh-CN" alt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2963094" y="3052013"/>
                <a:ext cx="2689994" cy="896849"/>
              </a:xfrm>
              <a:prstGeom prst="rect">
                <a:avLst/>
              </a:prstGeom>
              <a:blipFill rotWithShape="1">
                <a:blip r:embed="rId21"/>
                <a:stretch>
                  <a:fillRect/>
                </a:stretch>
              </a:blipFill>
            </p:spPr>
            <p:txBody>
              <a:bodyPr/>
              <a:lstStyle/>
              <a:p>
                <a:r>
                  <a:rPr lang="zh-CN" altLang="en-US">
                    <a:noFill/>
                  </a:rPr>
                  <a:t> </a:t>
                </a:r>
              </a:p>
            </p:txBody>
          </p:sp>
        </mc:Fallback>
      </mc:AlternateContent>
      <p:sp>
        <p:nvSpPr>
          <p:cNvPr id="3" name="TextBox 2"/>
          <p:cNvSpPr txBox="1"/>
          <p:nvPr/>
        </p:nvSpPr>
        <p:spPr>
          <a:xfrm>
            <a:off x="9071634" y="332656"/>
            <a:ext cx="415498" cy="369332"/>
          </a:xfrm>
          <a:prstGeom prst="rect">
            <a:avLst/>
          </a:prstGeom>
          <a:solidFill>
            <a:schemeClr val="bg1"/>
          </a:solidFill>
        </p:spPr>
        <p:txBody>
          <a:bodyPr wrap="none" rtlCol="0">
            <a:spAutoFit/>
          </a:bodyPr>
          <a:lstStyle/>
          <a:p>
            <a:r>
              <a:rPr lang="en-US" altLang="zh-CN" dirty="0"/>
              <a:t>&gt;&gt;</a:t>
            </a:r>
            <a:endParaRPr lang="zh-CN" altLang="en-US" dirty="0"/>
          </a:p>
        </p:txBody>
      </p:sp>
      <p:sp>
        <p:nvSpPr>
          <p:cNvPr id="5" name="TextBox 4"/>
          <p:cNvSpPr txBox="1"/>
          <p:nvPr/>
        </p:nvSpPr>
        <p:spPr>
          <a:xfrm>
            <a:off x="5612979" y="6345357"/>
            <a:ext cx="2741456" cy="369332"/>
          </a:xfrm>
          <a:prstGeom prst="rect">
            <a:avLst/>
          </a:prstGeom>
          <a:noFill/>
        </p:spPr>
        <p:txBody>
          <a:bodyPr wrap="none" rtlCol="0">
            <a:spAutoFit/>
          </a:bodyPr>
          <a:lstStyle/>
          <a:p>
            <a:r>
              <a:rPr lang="zh-CN" altLang="en-US" b="1" dirty="0">
                <a:solidFill>
                  <a:srgbClr val="FF0000"/>
                </a:solidFill>
              </a:rPr>
              <a:t>温度越高发射结压降越小</a:t>
            </a:r>
          </a:p>
        </p:txBody>
      </p:sp>
    </p:spTree>
    <p:extLst>
      <p:ext uri="{BB962C8B-B14F-4D97-AF65-F5344CB8AC3E}">
        <p14:creationId xmlns:p14="http://schemas.microsoft.com/office/powerpoint/2010/main" val="1393117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传感器的性能和评价</a:t>
            </a:r>
          </a:p>
        </p:txBody>
      </p:sp>
      <p:sp>
        <p:nvSpPr>
          <p:cNvPr id="7" name="Rectangle 3"/>
          <p:cNvSpPr txBox="1">
            <a:spLocks noChangeArrowheads="1"/>
          </p:cNvSpPr>
          <p:nvPr/>
        </p:nvSpPr>
        <p:spPr>
          <a:xfrm>
            <a:off x="1341561" y="987972"/>
            <a:ext cx="10174163" cy="5222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静态特性：传感器在被测量值的各个值处于稳定状态时，输入量和输出量之间的关系称为静态特性</a:t>
            </a:r>
            <a:endParaRPr lang="en-US" altLang="zh-CN" sz="2400" b="1" dirty="0">
              <a:latin typeface="微软雅黑" panose="020B0503020204020204" pitchFamily="34" charset="-122"/>
              <a:ea typeface="微软雅黑" panose="020B0503020204020204" pitchFamily="34" charset="-122"/>
            </a:endParaRPr>
          </a:p>
          <a:p>
            <a:pPr>
              <a:buNone/>
            </a:pPr>
            <a:r>
              <a:rPr lang="zh-CN" altLang="en-US" sz="2400" b="1" dirty="0">
                <a:latin typeface="微软雅黑" panose="020B0503020204020204" pitchFamily="34" charset="-122"/>
                <a:ea typeface="微软雅黑" panose="020B0503020204020204" pitchFamily="34" charset="-122"/>
              </a:rPr>
              <a:t>动态特性：传感器对于随时间变化的输入量的响应特性。传感器所检测的非电量信号大多数是时间函数。</a:t>
            </a:r>
            <a:endParaRPr lang="en-US" altLang="zh-CN" sz="2400" b="1" dirty="0">
              <a:latin typeface="微软雅黑" panose="020B0503020204020204" pitchFamily="34" charset="-122"/>
              <a:ea typeface="微软雅黑" panose="020B0503020204020204" pitchFamily="34" charset="-122"/>
            </a:endParaRPr>
          </a:p>
          <a:p>
            <a:pPr>
              <a:buNone/>
            </a:pPr>
            <a:r>
              <a:rPr lang="zh-CN" altLang="en-US" sz="2400" dirty="0">
                <a:latin typeface="微软雅黑" panose="020B0503020204020204" pitchFamily="34" charset="-122"/>
                <a:ea typeface="微软雅黑" panose="020B0503020204020204" pitchFamily="34" charset="-122"/>
              </a:rPr>
              <a:t>为了使传感器输出信号和输入信号随时间的变化曲线一致或相近，我们要求传感器不仅应有良好的静态特性，而且还应具有良好的动态特性。传感器的动态特性是传感器的输出值能够真实地再现</a:t>
            </a:r>
            <a:r>
              <a:rPr lang="zh-CN" altLang="en-US" sz="2400" dirty="0">
                <a:solidFill>
                  <a:srgbClr val="FF0000"/>
                </a:solidFill>
                <a:latin typeface="微软雅黑" panose="020B0503020204020204" pitchFamily="34" charset="-122"/>
                <a:ea typeface="微软雅黑" panose="020B0503020204020204" pitchFamily="34" charset="-122"/>
              </a:rPr>
              <a:t>变化着的输入量能力</a:t>
            </a:r>
            <a:r>
              <a:rPr lang="zh-CN" altLang="en-US" sz="2400" dirty="0">
                <a:latin typeface="微软雅黑" panose="020B0503020204020204" pitchFamily="34" charset="-122"/>
                <a:ea typeface="微软雅黑" panose="020B0503020204020204" pitchFamily="34" charset="-122"/>
              </a:rPr>
              <a:t>的反映。</a:t>
            </a:r>
          </a:p>
        </p:txBody>
      </p:sp>
      <p:sp>
        <p:nvSpPr>
          <p:cNvPr id="4" name="矩形 3"/>
          <p:cNvSpPr/>
          <p:nvPr/>
        </p:nvSpPr>
        <p:spPr>
          <a:xfrm>
            <a:off x="3342542" y="3645663"/>
            <a:ext cx="6639658" cy="2862322"/>
          </a:xfrm>
          <a:prstGeom prst="rect">
            <a:avLst/>
          </a:prstGeom>
        </p:spPr>
        <p:txBody>
          <a:bodyPr wrap="square">
            <a:spAutoFit/>
          </a:bodyPr>
          <a:lstStyle/>
          <a:p>
            <a:r>
              <a:rPr lang="en-US" altLang="zh-CN" b="1" dirty="0">
                <a:solidFill>
                  <a:srgbClr val="FF0000"/>
                </a:solidFill>
                <a:latin typeface="华文新魏" panose="02010800040101010101" pitchFamily="2" charset="-122"/>
                <a:ea typeface="华文新魏" panose="02010800040101010101" pitchFamily="2" charset="-122"/>
                <a:hlinkClick r:id="rId2" action="ppaction://hlinksldjump"/>
              </a:rPr>
              <a:t>1-1   </a:t>
            </a:r>
            <a:r>
              <a:rPr lang="zh-CN" altLang="en-US" b="1" dirty="0">
                <a:solidFill>
                  <a:srgbClr val="FF0000"/>
                </a:solidFill>
                <a:latin typeface="华文新魏" panose="02010800040101010101" pitchFamily="2" charset="-122"/>
                <a:ea typeface="华文新魏" panose="02010800040101010101" pitchFamily="2" charset="-122"/>
                <a:hlinkClick r:id="rId2" action="ppaction://hlinksldjump"/>
              </a:rPr>
              <a:t>传感器的静态特性</a:t>
            </a:r>
            <a:endParaRPr lang="zh-CN" altLang="en-US" b="1" dirty="0">
              <a:solidFill>
                <a:srgbClr val="FF0000"/>
              </a:solidFill>
              <a:latin typeface="华文新魏" panose="02010800040101010101" pitchFamily="2" charset="-122"/>
              <a:ea typeface="华文新魏" panose="02010800040101010101" pitchFamily="2" charset="-122"/>
            </a:endParaRPr>
          </a:p>
          <a:p>
            <a:pPr>
              <a:buFontTx/>
              <a:buNone/>
            </a:pPr>
            <a:r>
              <a:rPr lang="zh-CN" altLang="en-US" dirty="0"/>
              <a:t>   一、线性度（非线性误差）  二、灵敏度</a:t>
            </a:r>
          </a:p>
          <a:p>
            <a:pPr>
              <a:buFontTx/>
              <a:buNone/>
            </a:pPr>
            <a:r>
              <a:rPr lang="zh-CN" altLang="en-US" dirty="0"/>
              <a:t>   三、精确度（精度）               四、最小检测量和分辨力</a:t>
            </a:r>
          </a:p>
          <a:p>
            <a:pPr>
              <a:buFontTx/>
              <a:buNone/>
            </a:pPr>
            <a:r>
              <a:rPr lang="zh-CN" altLang="en-US" dirty="0"/>
              <a:t>   五、迟滞                                     六、重复性 </a:t>
            </a:r>
          </a:p>
          <a:p>
            <a:pPr>
              <a:buFontTx/>
              <a:buNone/>
            </a:pPr>
            <a:r>
              <a:rPr lang="zh-CN" altLang="en-US" dirty="0"/>
              <a:t>   七、零点漂移                            八、温漂</a:t>
            </a:r>
          </a:p>
          <a:p>
            <a:pPr>
              <a:buFontTx/>
              <a:buNone/>
            </a:pPr>
            <a:endParaRPr lang="zh-CN" altLang="en-US" dirty="0"/>
          </a:p>
          <a:p>
            <a:r>
              <a:rPr lang="en-US" altLang="zh-CN" b="1" dirty="0">
                <a:solidFill>
                  <a:srgbClr val="FF0000"/>
                </a:solidFill>
                <a:latin typeface="华文新魏" panose="02010800040101010101" pitchFamily="2" charset="-122"/>
                <a:ea typeface="华文新魏" panose="02010800040101010101" pitchFamily="2" charset="-122"/>
                <a:hlinkClick r:id="rId3" action="ppaction://hlinksldjump"/>
              </a:rPr>
              <a:t>1-2   </a:t>
            </a:r>
            <a:r>
              <a:rPr lang="zh-CN" altLang="en-US" b="1" dirty="0">
                <a:solidFill>
                  <a:srgbClr val="FF0000"/>
                </a:solidFill>
                <a:latin typeface="华文新魏" panose="02010800040101010101" pitchFamily="2" charset="-122"/>
                <a:ea typeface="华文新魏" panose="02010800040101010101" pitchFamily="2" charset="-122"/>
                <a:hlinkClick r:id="rId3" action="ppaction://hlinksldjump"/>
              </a:rPr>
              <a:t>传感器的动态特性</a:t>
            </a:r>
            <a:endParaRPr lang="zh-CN" altLang="en-US" b="1" dirty="0">
              <a:solidFill>
                <a:srgbClr val="FF0000"/>
              </a:solidFill>
              <a:latin typeface="华文新魏" panose="02010800040101010101" pitchFamily="2" charset="-122"/>
              <a:ea typeface="华文新魏" panose="02010800040101010101" pitchFamily="2" charset="-122"/>
            </a:endParaRPr>
          </a:p>
          <a:p>
            <a:pPr>
              <a:buFontTx/>
              <a:buNone/>
            </a:pPr>
            <a:r>
              <a:rPr lang="zh-CN" altLang="en-US" dirty="0"/>
              <a:t>   一、动态特性的一般数学模型</a:t>
            </a:r>
          </a:p>
          <a:p>
            <a:pPr>
              <a:buFontTx/>
              <a:buNone/>
            </a:pPr>
            <a:r>
              <a:rPr lang="zh-CN" altLang="en-US" dirty="0"/>
              <a:t>   二、传递函数</a:t>
            </a:r>
          </a:p>
          <a:p>
            <a:pPr>
              <a:buFontTx/>
              <a:buNone/>
            </a:pPr>
            <a:r>
              <a:rPr lang="zh-CN" altLang="en-US" dirty="0"/>
              <a:t>   三、传感器的动态响应及其动态特性指标</a:t>
            </a:r>
          </a:p>
        </p:txBody>
      </p:sp>
    </p:spTree>
    <p:extLst>
      <p:ext uri="{BB962C8B-B14F-4D97-AF65-F5344CB8AC3E}">
        <p14:creationId xmlns:p14="http://schemas.microsoft.com/office/powerpoint/2010/main" val="420491454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4"/>
          <p:cNvSpPr>
            <a:spLocks noChangeShapeType="1"/>
          </p:cNvSpPr>
          <p:nvPr/>
        </p:nvSpPr>
        <p:spPr bwMode="auto">
          <a:xfrm>
            <a:off x="4800600" y="3860800"/>
            <a:ext cx="32400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59" name="Line 5"/>
          <p:cNvSpPr>
            <a:spLocks noChangeShapeType="1"/>
          </p:cNvSpPr>
          <p:nvPr/>
        </p:nvSpPr>
        <p:spPr bwMode="auto">
          <a:xfrm flipV="1">
            <a:off x="4800600" y="836614"/>
            <a:ext cx="0" cy="30241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0" name="Line 6"/>
          <p:cNvSpPr>
            <a:spLocks noChangeShapeType="1"/>
          </p:cNvSpPr>
          <p:nvPr/>
        </p:nvSpPr>
        <p:spPr bwMode="auto">
          <a:xfrm>
            <a:off x="4800601" y="3644900"/>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1" name="Line 7"/>
          <p:cNvSpPr>
            <a:spLocks noChangeShapeType="1"/>
          </p:cNvSpPr>
          <p:nvPr/>
        </p:nvSpPr>
        <p:spPr bwMode="auto">
          <a:xfrm>
            <a:off x="4800601" y="30686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2" name="Line 8"/>
          <p:cNvSpPr>
            <a:spLocks noChangeShapeType="1"/>
          </p:cNvSpPr>
          <p:nvPr/>
        </p:nvSpPr>
        <p:spPr bwMode="auto">
          <a:xfrm>
            <a:off x="4800601" y="24209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3" name="Line 9"/>
          <p:cNvSpPr>
            <a:spLocks noChangeShapeType="1"/>
          </p:cNvSpPr>
          <p:nvPr/>
        </p:nvSpPr>
        <p:spPr bwMode="auto">
          <a:xfrm flipV="1">
            <a:off x="4800601" y="17732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4" name="Line 10"/>
          <p:cNvSpPr>
            <a:spLocks noChangeShapeType="1"/>
          </p:cNvSpPr>
          <p:nvPr/>
        </p:nvSpPr>
        <p:spPr bwMode="auto">
          <a:xfrm>
            <a:off x="4800601" y="1123950"/>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465" name="Object 5"/>
          <p:cNvGraphicFramePr>
            <a:graphicFrameLocks noChangeAspect="1"/>
          </p:cNvGraphicFramePr>
          <p:nvPr/>
        </p:nvGraphicFramePr>
        <p:xfrm>
          <a:off x="3648075" y="836614"/>
          <a:ext cx="1060450" cy="522287"/>
        </p:xfrm>
        <a:graphic>
          <a:graphicData uri="http://schemas.openxmlformats.org/presentationml/2006/ole">
            <mc:AlternateContent xmlns:mc="http://schemas.openxmlformats.org/markup-compatibility/2006">
              <mc:Choice xmlns:v="urn:schemas-microsoft-com:vml" Requires="v">
                <p:oleObj spid="_x0000_s202754" name="Equation" r:id="rId3" imgW="482391" imgH="228501" progId="Equation.DSMT4">
                  <p:embed/>
                </p:oleObj>
              </mc:Choice>
              <mc:Fallback>
                <p:oleObj name="Equation" r:id="rId3" imgW="482391"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5" y="836614"/>
                        <a:ext cx="10604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6" name="Object 5"/>
          <p:cNvGraphicFramePr>
            <a:graphicFrameLocks noChangeAspect="1"/>
          </p:cNvGraphicFramePr>
          <p:nvPr/>
        </p:nvGraphicFramePr>
        <p:xfrm>
          <a:off x="7593013" y="3932239"/>
          <a:ext cx="1058862" cy="522287"/>
        </p:xfrm>
        <a:graphic>
          <a:graphicData uri="http://schemas.openxmlformats.org/presentationml/2006/ole">
            <mc:AlternateContent xmlns:mc="http://schemas.openxmlformats.org/markup-compatibility/2006">
              <mc:Choice xmlns:v="urn:schemas-microsoft-com:vml" Requires="v">
                <p:oleObj spid="_x0000_s202755" name="Equation" r:id="rId5" imgW="482391" imgH="228501" progId="Equation.DSMT4">
                  <p:embed/>
                </p:oleObj>
              </mc:Choice>
              <mc:Fallback>
                <p:oleObj name="Equation" r:id="rId5" imgW="482391"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3013" y="3932239"/>
                        <a:ext cx="105886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7" name="Line 13"/>
          <p:cNvSpPr>
            <a:spLocks noChangeShapeType="1"/>
          </p:cNvSpPr>
          <p:nvPr/>
        </p:nvSpPr>
        <p:spPr bwMode="auto">
          <a:xfrm flipV="1">
            <a:off x="4800600" y="1339851"/>
            <a:ext cx="647700" cy="15843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8" name="Line 14"/>
          <p:cNvSpPr>
            <a:spLocks noChangeShapeType="1"/>
          </p:cNvSpPr>
          <p:nvPr/>
        </p:nvSpPr>
        <p:spPr bwMode="auto">
          <a:xfrm flipV="1">
            <a:off x="5375275"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9" name="Line 15"/>
          <p:cNvSpPr>
            <a:spLocks noChangeShapeType="1"/>
          </p:cNvSpPr>
          <p:nvPr/>
        </p:nvSpPr>
        <p:spPr bwMode="auto">
          <a:xfrm flipV="1">
            <a:off x="60245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0" name="Line 16"/>
          <p:cNvSpPr>
            <a:spLocks noChangeShapeType="1"/>
          </p:cNvSpPr>
          <p:nvPr/>
        </p:nvSpPr>
        <p:spPr bwMode="auto">
          <a:xfrm flipV="1">
            <a:off x="66722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1" name="Line 17"/>
          <p:cNvSpPr>
            <a:spLocks noChangeShapeType="1"/>
          </p:cNvSpPr>
          <p:nvPr/>
        </p:nvSpPr>
        <p:spPr bwMode="auto">
          <a:xfrm flipV="1">
            <a:off x="73199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2" name="Line 18"/>
          <p:cNvSpPr>
            <a:spLocks noChangeShapeType="1"/>
          </p:cNvSpPr>
          <p:nvPr/>
        </p:nvSpPr>
        <p:spPr bwMode="auto">
          <a:xfrm flipV="1">
            <a:off x="4800600" y="1339851"/>
            <a:ext cx="863600" cy="20161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3" name="Line 19"/>
          <p:cNvSpPr>
            <a:spLocks noChangeShapeType="1"/>
          </p:cNvSpPr>
          <p:nvPr/>
        </p:nvSpPr>
        <p:spPr bwMode="auto">
          <a:xfrm flipV="1">
            <a:off x="4943475" y="1196975"/>
            <a:ext cx="1079500" cy="25923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4" name="Line 20"/>
          <p:cNvSpPr>
            <a:spLocks noChangeShapeType="1"/>
          </p:cNvSpPr>
          <p:nvPr/>
        </p:nvSpPr>
        <p:spPr bwMode="auto">
          <a:xfrm flipV="1">
            <a:off x="5448300" y="1268413"/>
            <a:ext cx="863600" cy="252095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5" name="Line 21"/>
          <p:cNvSpPr>
            <a:spLocks noChangeShapeType="1"/>
          </p:cNvSpPr>
          <p:nvPr/>
        </p:nvSpPr>
        <p:spPr bwMode="auto">
          <a:xfrm flipV="1">
            <a:off x="5951539" y="1339850"/>
            <a:ext cx="649287" cy="23764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6" name="Line 22"/>
          <p:cNvSpPr>
            <a:spLocks noChangeShapeType="1"/>
          </p:cNvSpPr>
          <p:nvPr/>
        </p:nvSpPr>
        <p:spPr bwMode="auto">
          <a:xfrm flipV="1">
            <a:off x="6456364" y="1268414"/>
            <a:ext cx="503237" cy="24479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7" name="Line 23"/>
          <p:cNvSpPr>
            <a:spLocks noChangeShapeType="1"/>
          </p:cNvSpPr>
          <p:nvPr/>
        </p:nvSpPr>
        <p:spPr bwMode="auto">
          <a:xfrm flipV="1">
            <a:off x="6959601" y="1268414"/>
            <a:ext cx="360363" cy="24479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8" name="Line 24"/>
          <p:cNvSpPr>
            <a:spLocks noChangeShapeType="1"/>
          </p:cNvSpPr>
          <p:nvPr/>
        </p:nvSpPr>
        <p:spPr bwMode="auto">
          <a:xfrm flipV="1">
            <a:off x="7464425" y="1339850"/>
            <a:ext cx="215900" cy="23764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479" name="Object 5"/>
          <p:cNvGraphicFramePr>
            <a:graphicFrameLocks noChangeAspect="1"/>
          </p:cNvGraphicFramePr>
          <p:nvPr/>
        </p:nvGraphicFramePr>
        <p:xfrm>
          <a:off x="4151313" y="2852739"/>
          <a:ext cx="614362" cy="465137"/>
        </p:xfrm>
        <a:graphic>
          <a:graphicData uri="http://schemas.openxmlformats.org/presentationml/2006/ole">
            <mc:AlternateContent xmlns:mc="http://schemas.openxmlformats.org/markup-compatibility/2006">
              <mc:Choice xmlns:v="urn:schemas-microsoft-com:vml" Requires="v">
                <p:oleObj spid="_x0000_s202756" name="Equation" r:id="rId7" imgW="279279" imgH="203112" progId="Equation.DSMT4">
                  <p:embed/>
                </p:oleObj>
              </mc:Choice>
              <mc:Fallback>
                <p:oleObj name="Equation" r:id="rId7" imgW="279279"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1313" y="2852739"/>
                        <a:ext cx="614362"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0" name="Object 5"/>
          <p:cNvGraphicFramePr>
            <a:graphicFrameLocks noChangeAspect="1"/>
          </p:cNvGraphicFramePr>
          <p:nvPr/>
        </p:nvGraphicFramePr>
        <p:xfrm>
          <a:off x="4511675" y="3860800"/>
          <a:ext cx="279400" cy="406400"/>
        </p:xfrm>
        <a:graphic>
          <a:graphicData uri="http://schemas.openxmlformats.org/presentationml/2006/ole">
            <mc:AlternateContent xmlns:mc="http://schemas.openxmlformats.org/markup-compatibility/2006">
              <mc:Choice xmlns:v="urn:schemas-microsoft-com:vml" Requires="v">
                <p:oleObj spid="_x0000_s202757" name="Equation" r:id="rId9" imgW="126725" imgH="177415" progId="Equation.DSMT4">
                  <p:embed/>
                </p:oleObj>
              </mc:Choice>
              <mc:Fallback>
                <p:oleObj name="Equation" r:id="rId9" imgW="126725" imgH="17741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1675" y="3860800"/>
                        <a:ext cx="279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1" name="Object 5"/>
          <p:cNvGraphicFramePr>
            <a:graphicFrameLocks noChangeAspect="1"/>
          </p:cNvGraphicFramePr>
          <p:nvPr/>
        </p:nvGraphicFramePr>
        <p:xfrm>
          <a:off x="4006850" y="5372100"/>
          <a:ext cx="585788" cy="522288"/>
        </p:xfrm>
        <a:graphic>
          <a:graphicData uri="http://schemas.openxmlformats.org/presentationml/2006/ole">
            <mc:AlternateContent xmlns:mc="http://schemas.openxmlformats.org/markup-compatibility/2006">
              <mc:Choice xmlns:v="urn:schemas-microsoft-com:vml" Requires="v">
                <p:oleObj spid="_x0000_s202758" name="Equation" r:id="rId11" imgW="266584" imgH="228501" progId="Equation.DSMT4">
                  <p:embed/>
                </p:oleObj>
              </mc:Choice>
              <mc:Fallback>
                <p:oleObj name="Equation" r:id="rId11" imgW="266584"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6850" y="5372100"/>
                        <a:ext cx="5857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2" name="Object 5"/>
          <p:cNvGraphicFramePr>
            <a:graphicFrameLocks noChangeAspect="1"/>
          </p:cNvGraphicFramePr>
          <p:nvPr/>
        </p:nvGraphicFramePr>
        <p:xfrm>
          <a:off x="4079876" y="4652964"/>
          <a:ext cx="390525" cy="522287"/>
        </p:xfrm>
        <a:graphic>
          <a:graphicData uri="http://schemas.openxmlformats.org/presentationml/2006/ole">
            <mc:AlternateContent xmlns:mc="http://schemas.openxmlformats.org/markup-compatibility/2006">
              <mc:Choice xmlns:v="urn:schemas-microsoft-com:vml" Requires="v">
                <p:oleObj spid="_x0000_s202759" name="Equation" r:id="rId13" imgW="177646" imgH="228402" progId="Equation.DSMT4">
                  <p:embed/>
                </p:oleObj>
              </mc:Choice>
              <mc:Fallback>
                <p:oleObj name="Equation" r:id="rId13"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79876" y="4652964"/>
                        <a:ext cx="3905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3" name="Object 5"/>
          <p:cNvGraphicFramePr>
            <a:graphicFrameLocks noChangeAspect="1"/>
          </p:cNvGraphicFramePr>
          <p:nvPr/>
        </p:nvGraphicFramePr>
        <p:xfrm>
          <a:off x="5519739" y="4652964"/>
          <a:ext cx="585787" cy="522287"/>
        </p:xfrm>
        <a:graphic>
          <a:graphicData uri="http://schemas.openxmlformats.org/presentationml/2006/ole">
            <mc:AlternateContent xmlns:mc="http://schemas.openxmlformats.org/markup-compatibility/2006">
              <mc:Choice xmlns:v="urn:schemas-microsoft-com:vml" Requires="v">
                <p:oleObj spid="_x0000_s202760" name="Equation" r:id="rId15" imgW="266584" imgH="228501" progId="Equation.DSMT4">
                  <p:embed/>
                </p:oleObj>
              </mc:Choice>
              <mc:Fallback>
                <p:oleObj name="Equation" r:id="rId15" imgW="266584"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9739" y="4652964"/>
                        <a:ext cx="5857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4" name="Object 5"/>
          <p:cNvGraphicFramePr>
            <a:graphicFrameLocks noChangeAspect="1"/>
          </p:cNvGraphicFramePr>
          <p:nvPr/>
        </p:nvGraphicFramePr>
        <p:xfrm>
          <a:off x="4151313" y="3429000"/>
          <a:ext cx="614362" cy="465138"/>
        </p:xfrm>
        <a:graphic>
          <a:graphicData uri="http://schemas.openxmlformats.org/presentationml/2006/ole">
            <mc:AlternateContent xmlns:mc="http://schemas.openxmlformats.org/markup-compatibility/2006">
              <mc:Choice xmlns:v="urn:schemas-microsoft-com:vml" Requires="v">
                <p:oleObj spid="_x0000_s202761" name="Equation" r:id="rId16" imgW="279279" imgH="203112" progId="Equation.DSMT4">
                  <p:embed/>
                </p:oleObj>
              </mc:Choice>
              <mc:Fallback>
                <p:oleObj name="Equation" r:id="rId16" imgW="279279" imgH="203112"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51313" y="3429000"/>
                        <a:ext cx="614362"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5" name="Object 5"/>
          <p:cNvGraphicFramePr>
            <a:graphicFrameLocks noChangeAspect="1"/>
          </p:cNvGraphicFramePr>
          <p:nvPr/>
        </p:nvGraphicFramePr>
        <p:xfrm>
          <a:off x="4224338" y="1484314"/>
          <a:ext cx="501650" cy="466725"/>
        </p:xfrm>
        <a:graphic>
          <a:graphicData uri="http://schemas.openxmlformats.org/presentationml/2006/ole">
            <mc:AlternateContent xmlns:mc="http://schemas.openxmlformats.org/markup-compatibility/2006">
              <mc:Choice xmlns:v="urn:schemas-microsoft-com:vml" Requires="v">
                <p:oleObj spid="_x0000_s202762" name="Equation" r:id="rId18" imgW="228501" imgH="203112" progId="Equation.DSMT4">
                  <p:embed/>
                </p:oleObj>
              </mc:Choice>
              <mc:Fallback>
                <p:oleObj name="Equation" r:id="rId18" imgW="228501" imgH="203112"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24338" y="1484314"/>
                        <a:ext cx="5016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6" name="Object 5"/>
          <p:cNvGraphicFramePr>
            <a:graphicFrameLocks noChangeAspect="1"/>
          </p:cNvGraphicFramePr>
          <p:nvPr/>
        </p:nvGraphicFramePr>
        <p:xfrm>
          <a:off x="4151313" y="2205039"/>
          <a:ext cx="614362" cy="465137"/>
        </p:xfrm>
        <a:graphic>
          <a:graphicData uri="http://schemas.openxmlformats.org/presentationml/2006/ole">
            <mc:AlternateContent xmlns:mc="http://schemas.openxmlformats.org/markup-compatibility/2006">
              <mc:Choice xmlns:v="urn:schemas-microsoft-com:vml" Requires="v">
                <p:oleObj spid="_x0000_s202763" name="Equation" r:id="rId20" imgW="279279" imgH="203112" progId="Equation.DSMT4">
                  <p:embed/>
                </p:oleObj>
              </mc:Choice>
              <mc:Fallback>
                <p:oleObj name="Equation" r:id="rId20" imgW="279279" imgH="203112"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51313" y="2205039"/>
                        <a:ext cx="614362"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7" name="Object 5"/>
          <p:cNvGraphicFramePr>
            <a:graphicFrameLocks noChangeAspect="1"/>
          </p:cNvGraphicFramePr>
          <p:nvPr/>
        </p:nvGraphicFramePr>
        <p:xfrm>
          <a:off x="4872038" y="1123950"/>
          <a:ext cx="647700" cy="304800"/>
        </p:xfrm>
        <a:graphic>
          <a:graphicData uri="http://schemas.openxmlformats.org/presentationml/2006/ole">
            <mc:AlternateContent xmlns:mc="http://schemas.openxmlformats.org/markup-compatibility/2006">
              <mc:Choice xmlns:v="urn:schemas-microsoft-com:vml" Requires="v">
                <p:oleObj spid="_x0000_s202764" name="Equation" r:id="rId22" imgW="393359" imgH="177646" progId="Equation.DSMT4">
                  <p:embed/>
                </p:oleObj>
              </mc:Choice>
              <mc:Fallback>
                <p:oleObj name="Equation" r:id="rId22" imgW="393359" imgH="177646"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72038" y="1123950"/>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8" name="Object 5"/>
          <p:cNvGraphicFramePr>
            <a:graphicFrameLocks noChangeAspect="1"/>
          </p:cNvGraphicFramePr>
          <p:nvPr/>
        </p:nvGraphicFramePr>
        <p:xfrm>
          <a:off x="7104063" y="3860800"/>
          <a:ext cx="474662" cy="406400"/>
        </p:xfrm>
        <a:graphic>
          <a:graphicData uri="http://schemas.openxmlformats.org/presentationml/2006/ole">
            <mc:AlternateContent xmlns:mc="http://schemas.openxmlformats.org/markup-compatibility/2006">
              <mc:Choice xmlns:v="urn:schemas-microsoft-com:vml" Requires="v">
                <p:oleObj spid="_x0000_s202765" name="Equation" r:id="rId24" imgW="215619" imgH="177569" progId="Equation.DSMT4">
                  <p:embed/>
                </p:oleObj>
              </mc:Choice>
              <mc:Fallback>
                <p:oleObj name="Equation" r:id="rId24" imgW="215619" imgH="177569"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04063" y="3860800"/>
                        <a:ext cx="474662"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9" name="Object 5"/>
          <p:cNvGraphicFramePr>
            <a:graphicFrameLocks noChangeAspect="1"/>
          </p:cNvGraphicFramePr>
          <p:nvPr/>
        </p:nvGraphicFramePr>
        <p:xfrm>
          <a:off x="6456364" y="3860800"/>
          <a:ext cx="503237" cy="406400"/>
        </p:xfrm>
        <a:graphic>
          <a:graphicData uri="http://schemas.openxmlformats.org/presentationml/2006/ole">
            <mc:AlternateContent xmlns:mc="http://schemas.openxmlformats.org/markup-compatibility/2006">
              <mc:Choice xmlns:v="urn:schemas-microsoft-com:vml" Requires="v">
                <p:oleObj spid="_x0000_s202766" name="Equation" r:id="rId26" imgW="228402" imgH="177646" progId="Equation.DSMT4">
                  <p:embed/>
                </p:oleObj>
              </mc:Choice>
              <mc:Fallback>
                <p:oleObj name="Equation" r:id="rId26" imgW="228402" imgH="177646"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56364"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0" name="Object 5"/>
          <p:cNvGraphicFramePr>
            <a:graphicFrameLocks noChangeAspect="1"/>
          </p:cNvGraphicFramePr>
          <p:nvPr/>
        </p:nvGraphicFramePr>
        <p:xfrm>
          <a:off x="5808664" y="3860800"/>
          <a:ext cx="503237" cy="406400"/>
        </p:xfrm>
        <a:graphic>
          <a:graphicData uri="http://schemas.openxmlformats.org/presentationml/2006/ole">
            <mc:AlternateContent xmlns:mc="http://schemas.openxmlformats.org/markup-compatibility/2006">
              <mc:Choice xmlns:v="urn:schemas-microsoft-com:vml" Requires="v">
                <p:oleObj spid="_x0000_s202767" name="Equation" r:id="rId28" imgW="228402" imgH="177646" progId="Equation.DSMT4">
                  <p:embed/>
                </p:oleObj>
              </mc:Choice>
              <mc:Fallback>
                <p:oleObj name="Equation" r:id="rId28" imgW="228402" imgH="177646"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808664"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1" name="Object 5"/>
          <p:cNvGraphicFramePr>
            <a:graphicFrameLocks noChangeAspect="1"/>
          </p:cNvGraphicFramePr>
          <p:nvPr/>
        </p:nvGraphicFramePr>
        <p:xfrm>
          <a:off x="5087939" y="3860800"/>
          <a:ext cx="503237" cy="406400"/>
        </p:xfrm>
        <a:graphic>
          <a:graphicData uri="http://schemas.openxmlformats.org/presentationml/2006/ole">
            <mc:AlternateContent xmlns:mc="http://schemas.openxmlformats.org/markup-compatibility/2006">
              <mc:Choice xmlns:v="urn:schemas-microsoft-com:vml" Requires="v">
                <p:oleObj spid="_x0000_s202768" name="Equation" r:id="rId30" imgW="228402" imgH="177646" progId="Equation.DSMT4">
                  <p:embed/>
                </p:oleObj>
              </mc:Choice>
              <mc:Fallback>
                <p:oleObj name="Equation" r:id="rId30" imgW="228402" imgH="177646"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87939"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2" name="Object 5"/>
          <p:cNvGraphicFramePr>
            <a:graphicFrameLocks noChangeAspect="1"/>
          </p:cNvGraphicFramePr>
          <p:nvPr/>
        </p:nvGraphicFramePr>
        <p:xfrm>
          <a:off x="5735638" y="981075"/>
          <a:ext cx="647700" cy="304800"/>
        </p:xfrm>
        <a:graphic>
          <a:graphicData uri="http://schemas.openxmlformats.org/presentationml/2006/ole">
            <mc:AlternateContent xmlns:mc="http://schemas.openxmlformats.org/markup-compatibility/2006">
              <mc:Choice xmlns:v="urn:schemas-microsoft-com:vml" Requires="v">
                <p:oleObj spid="_x0000_s202769" name="Equation" r:id="rId32" imgW="393359" imgH="177646" progId="Equation.DSMT4">
                  <p:embed/>
                </p:oleObj>
              </mc:Choice>
              <mc:Fallback>
                <p:oleObj name="Equation" r:id="rId32" imgW="393359" imgH="177646"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735638" y="981075"/>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3" name="Object 5"/>
          <p:cNvGraphicFramePr>
            <a:graphicFrameLocks noChangeAspect="1"/>
          </p:cNvGraphicFramePr>
          <p:nvPr/>
        </p:nvGraphicFramePr>
        <p:xfrm>
          <a:off x="5303838" y="1412875"/>
          <a:ext cx="647700" cy="304800"/>
        </p:xfrm>
        <a:graphic>
          <a:graphicData uri="http://schemas.openxmlformats.org/presentationml/2006/ole">
            <mc:AlternateContent xmlns:mc="http://schemas.openxmlformats.org/markup-compatibility/2006">
              <mc:Choice xmlns:v="urn:schemas-microsoft-com:vml" Requires="v">
                <p:oleObj spid="_x0000_s202770" name="Equation" r:id="rId34" imgW="393359" imgH="177646" progId="Equation.DSMT4">
                  <p:embed/>
                </p:oleObj>
              </mc:Choice>
              <mc:Fallback>
                <p:oleObj name="Equation" r:id="rId34" imgW="393359" imgH="177646"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303838" y="1412875"/>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4" name="Object 5"/>
          <p:cNvGraphicFramePr>
            <a:graphicFrameLocks noChangeAspect="1"/>
          </p:cNvGraphicFramePr>
          <p:nvPr/>
        </p:nvGraphicFramePr>
        <p:xfrm>
          <a:off x="7464425" y="1052513"/>
          <a:ext cx="711200" cy="304800"/>
        </p:xfrm>
        <a:graphic>
          <a:graphicData uri="http://schemas.openxmlformats.org/presentationml/2006/ole">
            <mc:AlternateContent xmlns:mc="http://schemas.openxmlformats.org/markup-compatibility/2006">
              <mc:Choice xmlns:v="urn:schemas-microsoft-com:vml" Requires="v">
                <p:oleObj spid="_x0000_s202771" name="Equation" r:id="rId36" imgW="431425" imgH="177646" progId="Equation.DSMT4">
                  <p:embed/>
                </p:oleObj>
              </mc:Choice>
              <mc:Fallback>
                <p:oleObj name="Equation" r:id="rId36" imgW="431425" imgH="177646"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464425" y="1052513"/>
                        <a:ext cx="711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5" name="Object 5"/>
          <p:cNvGraphicFramePr>
            <a:graphicFrameLocks noChangeAspect="1"/>
          </p:cNvGraphicFramePr>
          <p:nvPr/>
        </p:nvGraphicFramePr>
        <p:xfrm>
          <a:off x="6672263" y="1042988"/>
          <a:ext cx="627062" cy="304800"/>
        </p:xfrm>
        <a:graphic>
          <a:graphicData uri="http://schemas.openxmlformats.org/presentationml/2006/ole">
            <mc:AlternateContent xmlns:mc="http://schemas.openxmlformats.org/markup-compatibility/2006">
              <mc:Choice xmlns:v="urn:schemas-microsoft-com:vml" Requires="v">
                <p:oleObj spid="_x0000_s202772" name="Equation" r:id="rId38" imgW="380670" imgH="177646" progId="Equation.DSMT4">
                  <p:embed/>
                </p:oleObj>
              </mc:Choice>
              <mc:Fallback>
                <p:oleObj name="Equation" r:id="rId38" imgW="380670" imgH="177646"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672263" y="1042988"/>
                        <a:ext cx="627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96" name="Line 44"/>
          <p:cNvSpPr>
            <a:spLocks noChangeShapeType="1"/>
          </p:cNvSpPr>
          <p:nvPr/>
        </p:nvSpPr>
        <p:spPr bwMode="auto">
          <a:xfrm>
            <a:off x="4008439" y="3068638"/>
            <a:ext cx="4319587"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7" name="Text Box 46"/>
          <p:cNvSpPr txBox="1">
            <a:spLocks noChangeArrowheads="1"/>
          </p:cNvSpPr>
          <p:nvPr/>
        </p:nvSpPr>
        <p:spPr bwMode="auto">
          <a:xfrm>
            <a:off x="2547938" y="5683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19498" name="Text Box 47"/>
          <p:cNvSpPr txBox="1">
            <a:spLocks noChangeArrowheads="1"/>
          </p:cNvSpPr>
          <p:nvPr/>
        </p:nvSpPr>
        <p:spPr bwMode="auto">
          <a:xfrm>
            <a:off x="4583113" y="54435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固定，</a:t>
            </a:r>
          </a:p>
        </p:txBody>
      </p:sp>
      <p:sp>
        <p:nvSpPr>
          <p:cNvPr id="19499" name="Text Box 48"/>
          <p:cNvSpPr txBox="1">
            <a:spLocks noChangeArrowheads="1"/>
          </p:cNvSpPr>
          <p:nvPr/>
        </p:nvSpPr>
        <p:spPr bwMode="auto">
          <a:xfrm>
            <a:off x="6167438" y="465296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随温度变化</a:t>
            </a:r>
          </a:p>
        </p:txBody>
      </p:sp>
      <p:sp>
        <p:nvSpPr>
          <p:cNvPr id="19500" name="Line 49"/>
          <p:cNvSpPr>
            <a:spLocks noChangeShapeType="1"/>
          </p:cNvSpPr>
          <p:nvPr/>
        </p:nvSpPr>
        <p:spPr bwMode="auto">
          <a:xfrm flipV="1">
            <a:off x="6024563" y="981075"/>
            <a:ext cx="0" cy="360045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1" name="Text Box 50"/>
          <p:cNvSpPr txBox="1">
            <a:spLocks noChangeArrowheads="1"/>
          </p:cNvSpPr>
          <p:nvPr/>
        </p:nvSpPr>
        <p:spPr bwMode="auto">
          <a:xfrm>
            <a:off x="4562475" y="467201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固定，</a:t>
            </a:r>
          </a:p>
        </p:txBody>
      </p:sp>
      <p:graphicFrame>
        <p:nvGraphicFramePr>
          <p:cNvPr id="19502" name="Object 5"/>
          <p:cNvGraphicFramePr>
            <a:graphicFrameLocks noChangeAspect="1"/>
          </p:cNvGraphicFramePr>
          <p:nvPr/>
        </p:nvGraphicFramePr>
        <p:xfrm>
          <a:off x="5735639" y="5443539"/>
          <a:ext cx="390525" cy="522287"/>
        </p:xfrm>
        <a:graphic>
          <a:graphicData uri="http://schemas.openxmlformats.org/presentationml/2006/ole">
            <mc:AlternateContent xmlns:mc="http://schemas.openxmlformats.org/markup-compatibility/2006">
              <mc:Choice xmlns:v="urn:schemas-microsoft-com:vml" Requires="v">
                <p:oleObj spid="_x0000_s202773" name="Equation" r:id="rId40" imgW="177646" imgH="228402" progId="Equation.DSMT4">
                  <p:embed/>
                </p:oleObj>
              </mc:Choice>
              <mc:Fallback>
                <p:oleObj name="Equation" r:id="rId40"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5639" y="5443539"/>
                        <a:ext cx="3905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03" name="Text Box 52"/>
          <p:cNvSpPr txBox="1">
            <a:spLocks noChangeArrowheads="1"/>
          </p:cNvSpPr>
          <p:nvPr/>
        </p:nvSpPr>
        <p:spPr bwMode="auto">
          <a:xfrm>
            <a:off x="6167438" y="551656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随温度变化</a:t>
            </a:r>
          </a:p>
        </p:txBody>
      </p:sp>
    </p:spTree>
    <p:extLst>
      <p:ext uri="{BB962C8B-B14F-4D97-AF65-F5344CB8AC3E}">
        <p14:creationId xmlns:p14="http://schemas.microsoft.com/office/powerpoint/2010/main" val="15508456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847851" y="549275"/>
            <a:ext cx="4752975" cy="647700"/>
          </a:xfrm>
        </p:spPr>
        <p:txBody>
          <a:bodyPr/>
          <a:lstStyle/>
          <a:p>
            <a:pPr eaLnBrk="1" hangingPunct="1"/>
            <a:r>
              <a:rPr lang="en-US" altLang="zh-CN" sz="2800" b="1">
                <a:solidFill>
                  <a:srgbClr val="0000CC"/>
                </a:solidFill>
                <a:ea typeface="华文中宋" pitchFamily="2" charset="-122"/>
              </a:rPr>
              <a:t>2</a:t>
            </a:r>
            <a:r>
              <a:rPr lang="zh-CN" altLang="en-US" sz="2800" b="1">
                <a:solidFill>
                  <a:srgbClr val="0000CC"/>
                </a:solidFill>
                <a:ea typeface="华文中宋" pitchFamily="2" charset="-122"/>
              </a:rPr>
              <a:t>、半导体湿度传感器件</a:t>
            </a:r>
          </a:p>
        </p:txBody>
      </p:sp>
      <p:sp>
        <p:nvSpPr>
          <p:cNvPr id="20483" name="Rectangle 3"/>
          <p:cNvSpPr>
            <a:spLocks noGrp="1" noChangeArrowheads="1"/>
          </p:cNvSpPr>
          <p:nvPr>
            <p:ph type="body" idx="4294967295"/>
          </p:nvPr>
        </p:nvSpPr>
        <p:spPr>
          <a:xfrm>
            <a:off x="1524001" y="1341438"/>
            <a:ext cx="8893175" cy="2374900"/>
          </a:xfrm>
        </p:spPr>
        <p:txBody>
          <a:bodyPr/>
          <a:lstStyle/>
          <a:p>
            <a:pPr eaLnBrk="1" hangingPunct="1">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１ ）湿度的概念及表征方法：</a:t>
            </a: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（１）绝对湿度</a:t>
            </a:r>
            <a:r>
              <a:rPr lang="zh-CN" altLang="en-US" sz="2400" b="1" dirty="0">
                <a:latin typeface="华文中宋" pitchFamily="2" charset="-122"/>
                <a:ea typeface="华文中宋" pitchFamily="2" charset="-122"/>
              </a:rPr>
              <a:t>（ＡＨ）</a:t>
            </a:r>
            <a:r>
              <a:rPr lang="en-US" altLang="zh-CN" sz="2400" b="1" dirty="0">
                <a:latin typeface="华文中宋" pitchFamily="2" charset="-122"/>
                <a:ea typeface="华文中宋" pitchFamily="2" charset="-122"/>
              </a:rPr>
              <a:t>PV (Absolutely Humidity</a:t>
            </a:r>
            <a:r>
              <a:rPr lang="zh-CN" altLang="en-US" sz="2400" b="1" dirty="0">
                <a:latin typeface="华文中宋" pitchFamily="2" charset="-122"/>
                <a:ea typeface="华文中宋" pitchFamily="2" charset="-122"/>
              </a:rPr>
              <a:t>）</a:t>
            </a:r>
          </a:p>
          <a:p>
            <a:pPr eaLnBrk="1" hangingPunct="1">
              <a:buFontTx/>
              <a:buNone/>
            </a:pPr>
            <a:r>
              <a:rPr lang="zh-CN" altLang="en-US" sz="2400" b="1" dirty="0">
                <a:latin typeface="华文中宋" pitchFamily="2" charset="-122"/>
                <a:ea typeface="华文中宋" pitchFamily="2" charset="-122"/>
              </a:rPr>
              <a:t>          一定温度，压力</a:t>
            </a:r>
          </a:p>
          <a:p>
            <a:pPr eaLnBrk="1" hangingPunct="1">
              <a:buFontTx/>
              <a:buNone/>
            </a:pPr>
            <a:r>
              <a:rPr lang="zh-CN" altLang="en-US" sz="2400" b="1" dirty="0">
                <a:latin typeface="华文中宋" pitchFamily="2" charset="-122"/>
                <a:ea typeface="华文中宋" pitchFamily="2" charset="-122"/>
              </a:rPr>
              <a:t>　　　单位体积混合气体中含水蒸气的质量，为绝对湿度</a:t>
            </a:r>
          </a:p>
        </p:txBody>
      </p:sp>
      <p:graphicFrame>
        <p:nvGraphicFramePr>
          <p:cNvPr id="20484" name="Object 3"/>
          <p:cNvGraphicFramePr>
            <a:graphicFrameLocks noChangeAspect="1"/>
          </p:cNvGraphicFramePr>
          <p:nvPr/>
        </p:nvGraphicFramePr>
        <p:xfrm>
          <a:off x="4727575" y="4076700"/>
          <a:ext cx="1677988" cy="1201738"/>
        </p:xfrm>
        <a:graphic>
          <a:graphicData uri="http://schemas.openxmlformats.org/presentationml/2006/ole">
            <mc:AlternateContent xmlns:mc="http://schemas.openxmlformats.org/markup-compatibility/2006">
              <mc:Choice xmlns:v="urn:schemas-microsoft-com:vml" Requires="v">
                <p:oleObj spid="_x0000_s203778" name="Equation" r:id="rId3" imgW="558558" imgH="393529" progId="Equation.DSMT4">
                  <p:embed/>
                </p:oleObj>
              </mc:Choice>
              <mc:Fallback>
                <p:oleObj name="Equation" r:id="rId3" imgW="558558"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5" y="4076700"/>
                        <a:ext cx="1677988"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5" name="Line 4"/>
          <p:cNvSpPr>
            <a:spLocks noChangeShapeType="1"/>
          </p:cNvSpPr>
          <p:nvPr/>
        </p:nvSpPr>
        <p:spPr bwMode="auto">
          <a:xfrm flipV="1">
            <a:off x="6672264" y="4365625"/>
            <a:ext cx="720725"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6" name="Rectangle 5"/>
          <p:cNvSpPr>
            <a:spLocks noChangeArrowheads="1"/>
          </p:cNvSpPr>
          <p:nvPr/>
        </p:nvSpPr>
        <p:spPr bwMode="auto">
          <a:xfrm>
            <a:off x="7464426" y="3933826"/>
            <a:ext cx="1655763"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水蒸气质量</a:t>
            </a:r>
          </a:p>
        </p:txBody>
      </p:sp>
      <p:sp>
        <p:nvSpPr>
          <p:cNvPr id="20487" name="Line 6"/>
          <p:cNvSpPr>
            <a:spLocks noChangeShapeType="1"/>
          </p:cNvSpPr>
          <p:nvPr/>
        </p:nvSpPr>
        <p:spPr bwMode="auto">
          <a:xfrm>
            <a:off x="6456363" y="5373689"/>
            <a:ext cx="863600" cy="433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8" name="Rectangle 7"/>
          <p:cNvSpPr>
            <a:spLocks noChangeArrowheads="1"/>
          </p:cNvSpPr>
          <p:nvPr/>
        </p:nvSpPr>
        <p:spPr bwMode="auto">
          <a:xfrm>
            <a:off x="7392988" y="5373688"/>
            <a:ext cx="1655762" cy="792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气体体积</a:t>
            </a:r>
          </a:p>
        </p:txBody>
      </p:sp>
      <p:sp>
        <p:nvSpPr>
          <p:cNvPr id="20489" name="Rectangle 8"/>
          <p:cNvSpPr>
            <a:spLocks noChangeArrowheads="1"/>
          </p:cNvSpPr>
          <p:nvPr/>
        </p:nvSpPr>
        <p:spPr bwMode="auto">
          <a:xfrm>
            <a:off x="2568576" y="5302251"/>
            <a:ext cx="1655763"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绝对温度</a:t>
            </a:r>
          </a:p>
        </p:txBody>
      </p:sp>
      <p:sp>
        <p:nvSpPr>
          <p:cNvPr id="20490" name="Line 9"/>
          <p:cNvSpPr>
            <a:spLocks noChangeShapeType="1"/>
          </p:cNvSpPr>
          <p:nvPr/>
        </p:nvSpPr>
        <p:spPr bwMode="auto">
          <a:xfrm flipH="1">
            <a:off x="4368800" y="5157789"/>
            <a:ext cx="503238"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Box 1"/>
          <p:cNvSpPr txBox="1"/>
          <p:nvPr/>
        </p:nvSpPr>
        <p:spPr>
          <a:xfrm>
            <a:off x="4750709" y="6309320"/>
            <a:ext cx="1346844" cy="369332"/>
          </a:xfrm>
          <a:prstGeom prst="rect">
            <a:avLst/>
          </a:prstGeom>
          <a:noFill/>
        </p:spPr>
        <p:txBody>
          <a:bodyPr wrap="none" rtlCol="0">
            <a:spAutoFit/>
          </a:bodyPr>
          <a:lstStyle/>
          <a:p>
            <a:r>
              <a:rPr lang="zh-CN" altLang="en-US" b="1" dirty="0">
                <a:solidFill>
                  <a:srgbClr val="FF0000"/>
                </a:solidFill>
              </a:rPr>
              <a:t>饱和状态？</a:t>
            </a:r>
          </a:p>
        </p:txBody>
      </p:sp>
    </p:spTree>
    <p:extLst>
      <p:ext uri="{BB962C8B-B14F-4D97-AF65-F5344CB8AC3E}">
        <p14:creationId xmlns:p14="http://schemas.microsoft.com/office/powerpoint/2010/main" val="93206332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sz="half" idx="4294967295"/>
          </p:nvPr>
        </p:nvSpPr>
        <p:spPr>
          <a:xfrm>
            <a:off x="1992313" y="333375"/>
            <a:ext cx="7961312" cy="4114800"/>
          </a:xfrm>
        </p:spPr>
        <p:txBody>
          <a:bodyPr/>
          <a:lstStyle/>
          <a:p>
            <a:pPr eaLnBrk="1" hangingPunct="1">
              <a:buFontTx/>
              <a:buNone/>
            </a:pPr>
            <a:r>
              <a:rPr lang="zh-CN" altLang="en-US" dirty="0"/>
              <a:t>　</a:t>
            </a:r>
            <a:r>
              <a:rPr lang="zh-CN" altLang="en-US" b="1" dirty="0">
                <a:solidFill>
                  <a:srgbClr val="0000CC"/>
                </a:solidFill>
                <a:ea typeface="华文中宋" pitchFamily="2" charset="-122"/>
              </a:rPr>
              <a:t>（</a:t>
            </a:r>
            <a:r>
              <a:rPr lang="zh-CN" altLang="en-US" sz="2400" b="1" dirty="0">
                <a:solidFill>
                  <a:srgbClr val="0000CC"/>
                </a:solidFill>
                <a:latin typeface="华文中宋" pitchFamily="2" charset="-122"/>
                <a:ea typeface="华文中宋" pitchFamily="2" charset="-122"/>
              </a:rPr>
              <a:t>２）相对湿度</a:t>
            </a:r>
            <a:r>
              <a:rPr lang="zh-CN" altLang="en-US" sz="2400" b="1" dirty="0">
                <a:latin typeface="华文中宋" pitchFamily="2" charset="-122"/>
                <a:ea typeface="华文中宋" pitchFamily="2" charset="-122"/>
              </a:rPr>
              <a:t>（ＲＨ）  </a:t>
            </a:r>
            <a:r>
              <a:rPr lang="en-US" altLang="zh-CN" sz="2400" b="1" dirty="0">
                <a:latin typeface="华文中宋" pitchFamily="2" charset="-122"/>
                <a:ea typeface="华文中宋" pitchFamily="2" charset="-122"/>
              </a:rPr>
              <a:t>H (Relative Humidity)</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绝对湿度与同一温度下达到饱和状态的绝对湿度之比</a:t>
            </a:r>
          </a:p>
          <a:p>
            <a:pPr eaLnBrk="1" hangingPunct="1">
              <a:buFontTx/>
              <a:buNone/>
            </a:pPr>
            <a:r>
              <a:rPr lang="zh-CN" altLang="en-US" sz="2400" b="1" dirty="0">
                <a:latin typeface="华文中宋" pitchFamily="2" charset="-122"/>
                <a:ea typeface="华文中宋" pitchFamily="2" charset="-122"/>
              </a:rPr>
              <a:t>　　　　</a:t>
            </a:r>
          </a:p>
        </p:txBody>
      </p:sp>
      <p:sp>
        <p:nvSpPr>
          <p:cNvPr id="21508" name="Rectangle 5"/>
          <p:cNvSpPr>
            <a:spLocks noChangeArrowheads="1"/>
          </p:cNvSpPr>
          <p:nvPr/>
        </p:nvSpPr>
        <p:spPr bwMode="auto">
          <a:xfrm>
            <a:off x="2566988" y="2781301"/>
            <a:ext cx="1441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ea typeface="华文中宋" pitchFamily="2" charset="-122"/>
              </a:rPr>
              <a:t>相对湿度</a:t>
            </a:r>
          </a:p>
        </p:txBody>
      </p:sp>
      <p:sp>
        <p:nvSpPr>
          <p:cNvPr id="21509" name="Line 6"/>
          <p:cNvSpPr>
            <a:spLocks noChangeShapeType="1"/>
          </p:cNvSpPr>
          <p:nvPr/>
        </p:nvSpPr>
        <p:spPr bwMode="auto">
          <a:xfrm flipV="1">
            <a:off x="3216275" y="2636839"/>
            <a:ext cx="935038"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0" name="Rectangle 7"/>
          <p:cNvSpPr>
            <a:spLocks noChangeArrowheads="1"/>
          </p:cNvSpPr>
          <p:nvPr/>
        </p:nvSpPr>
        <p:spPr bwMode="auto">
          <a:xfrm>
            <a:off x="7110413" y="3616326"/>
            <a:ext cx="1441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000" b="1">
                <a:latin typeface="Times New Roman" pitchFamily="18" charset="0"/>
              </a:rPr>
              <a:t>绝对湿度　同一温度</a:t>
            </a:r>
          </a:p>
          <a:p>
            <a:pPr algn="ctr" eaLnBrk="1" hangingPunct="1">
              <a:spcBef>
                <a:spcPct val="0"/>
              </a:spcBef>
              <a:buFontTx/>
              <a:buNone/>
            </a:pPr>
            <a:r>
              <a:rPr lang="zh-CN" altLang="en-US" sz="2000" b="1">
                <a:latin typeface="Times New Roman" pitchFamily="18" charset="0"/>
              </a:rPr>
              <a:t>饱和状态</a:t>
            </a:r>
          </a:p>
        </p:txBody>
      </p:sp>
      <p:sp>
        <p:nvSpPr>
          <p:cNvPr id="21511" name="Rectangle 8"/>
          <p:cNvSpPr>
            <a:spLocks noChangeArrowheads="1"/>
          </p:cNvSpPr>
          <p:nvPr/>
        </p:nvSpPr>
        <p:spPr bwMode="auto">
          <a:xfrm>
            <a:off x="6600825" y="1484314"/>
            <a:ext cx="144145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ea typeface="华文中宋" pitchFamily="2" charset="-122"/>
              </a:rPr>
              <a:t>绝对湿度</a:t>
            </a:r>
          </a:p>
        </p:txBody>
      </p:sp>
      <p:sp>
        <p:nvSpPr>
          <p:cNvPr id="21512" name="Line 9"/>
          <p:cNvSpPr>
            <a:spLocks noChangeShapeType="1"/>
          </p:cNvSpPr>
          <p:nvPr/>
        </p:nvSpPr>
        <p:spPr bwMode="auto">
          <a:xfrm>
            <a:off x="6029326" y="3257550"/>
            <a:ext cx="576263"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3" name="Line 10"/>
          <p:cNvSpPr>
            <a:spLocks noChangeShapeType="1"/>
          </p:cNvSpPr>
          <p:nvPr/>
        </p:nvSpPr>
        <p:spPr bwMode="auto">
          <a:xfrm flipV="1">
            <a:off x="5664200" y="1773239"/>
            <a:ext cx="719138"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4" name="Rectangle 3"/>
          <p:cNvSpPr>
            <a:spLocks noChangeArrowheads="1"/>
          </p:cNvSpPr>
          <p:nvPr/>
        </p:nvSpPr>
        <p:spPr bwMode="auto">
          <a:xfrm>
            <a:off x="1908969" y="4364832"/>
            <a:ext cx="82296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dirty="0">
                <a:ea typeface="华文中宋" pitchFamily="2" charset="-122"/>
              </a:rPr>
              <a:t>　（</a:t>
            </a:r>
            <a:r>
              <a:rPr lang="zh-CN" altLang="en-US" sz="2400" b="1" dirty="0">
                <a:solidFill>
                  <a:srgbClr val="0000CC"/>
                </a:solidFill>
                <a:ea typeface="华文中宋" pitchFamily="2" charset="-122"/>
              </a:rPr>
              <a:t>３）露点湿度</a:t>
            </a:r>
          </a:p>
          <a:p>
            <a:pPr eaLnBrk="1" hangingPunct="1">
              <a:buFontTx/>
              <a:buNone/>
            </a:pPr>
            <a:r>
              <a:rPr lang="zh-CN" altLang="en-US" sz="2400" b="1" dirty="0">
                <a:ea typeface="华文中宋" pitchFamily="2" charset="-122"/>
              </a:rPr>
              <a:t>　　　压力一定，Ｔ　，结霜</a:t>
            </a:r>
          </a:p>
        </p:txBody>
      </p:sp>
      <p:sp>
        <p:nvSpPr>
          <p:cNvPr id="21515" name="Line 12"/>
          <p:cNvSpPr>
            <a:spLocks noChangeShapeType="1"/>
          </p:cNvSpPr>
          <p:nvPr/>
        </p:nvSpPr>
        <p:spPr bwMode="auto">
          <a:xfrm>
            <a:off x="4872039" y="4868863"/>
            <a:ext cx="71437"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4228021" y="2062164"/>
                <a:ext cx="2882392" cy="10189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rPr>
                        <m:t>𝐻</m:t>
                      </m:r>
                      <m:r>
                        <a:rPr lang="en-US" altLang="zh-CN" sz="3200" i="1">
                          <a:latin typeface="Cambria Math"/>
                        </a:rPr>
                        <m:t>=</m:t>
                      </m:r>
                      <m:f>
                        <m:fPr>
                          <m:ctrlPr>
                            <a:rPr lang="en-US" altLang="zh-CN" sz="3200" i="1">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a:rPr>
                                <m:t>𝑝</m:t>
                              </m:r>
                            </m:e>
                            <m:sub>
                              <m:r>
                                <a:rPr lang="en-US" altLang="zh-CN" sz="3200" i="1">
                                  <a:latin typeface="Cambria Math"/>
                                </a:rPr>
                                <m:t>𝑣</m:t>
                              </m:r>
                            </m:sub>
                          </m:sSub>
                        </m:num>
                        <m:den>
                          <m:sSub>
                            <m:sSubPr>
                              <m:ctrlPr>
                                <a:rPr lang="en-US" altLang="zh-CN" sz="3200" i="1">
                                  <a:latin typeface="Cambria Math" panose="02040503050406030204" pitchFamily="18" charset="0"/>
                                </a:rPr>
                              </m:ctrlPr>
                            </m:sSubPr>
                            <m:e>
                              <m:r>
                                <a:rPr lang="en-US" altLang="zh-CN" sz="3200" i="1">
                                  <a:latin typeface="Cambria Math"/>
                                </a:rPr>
                                <m:t>𝑝</m:t>
                              </m:r>
                            </m:e>
                            <m:sub>
                              <m:r>
                                <a:rPr lang="en-US" altLang="zh-CN" sz="3200" i="1">
                                  <a:latin typeface="Cambria Math"/>
                                </a:rPr>
                                <m:t>𝑠</m:t>
                              </m:r>
                            </m:sub>
                          </m:sSub>
                        </m:den>
                      </m:f>
                      <m:r>
                        <a:rPr lang="en-US" altLang="zh-CN" sz="3200" i="1">
                          <a:latin typeface="Cambria Math"/>
                          <a:ea typeface="Cambria Math"/>
                        </a:rPr>
                        <m:t>∙100%</m:t>
                      </m:r>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2704021" y="2062163"/>
                <a:ext cx="2882392" cy="1018933"/>
              </a:xfrm>
              <a:prstGeom prst="rect">
                <a:avLst/>
              </a:prstGeom>
              <a:blipFill rotWithShape="1">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474106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1847851" y="549276"/>
            <a:ext cx="77057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２）湿度传感器</a:t>
            </a:r>
          </a:p>
          <a:p>
            <a:pPr eaLnBrk="1" hangingPunct="1"/>
            <a:r>
              <a:rPr lang="zh-CN" altLang="en-US" b="1"/>
              <a:t>　   </a:t>
            </a:r>
            <a:r>
              <a:rPr lang="zh-CN" altLang="en-US" b="1">
                <a:solidFill>
                  <a:srgbClr val="0000FF"/>
                </a:solidFill>
              </a:rPr>
              <a:t>（</a:t>
            </a:r>
            <a:r>
              <a:rPr lang="en-US" altLang="zh-CN" b="1">
                <a:solidFill>
                  <a:srgbClr val="0000FF"/>
                </a:solidFill>
              </a:rPr>
              <a:t>1</a:t>
            </a:r>
            <a:r>
              <a:rPr lang="zh-CN" altLang="en-US" b="1">
                <a:solidFill>
                  <a:srgbClr val="0000FF"/>
                </a:solidFill>
              </a:rPr>
              <a:t>）原理：</a:t>
            </a:r>
            <a:r>
              <a:rPr lang="zh-CN" altLang="en-US" b="1"/>
              <a:t>利用材料的物理特征量随材料所处的环境湿度而有规律的变化</a:t>
            </a:r>
          </a:p>
        </p:txBody>
      </p:sp>
      <p:sp>
        <p:nvSpPr>
          <p:cNvPr id="22531" name="Rectangle 4"/>
          <p:cNvSpPr>
            <a:spLocks noChangeArrowheads="1"/>
          </p:cNvSpPr>
          <p:nvPr/>
        </p:nvSpPr>
        <p:spPr bwMode="auto">
          <a:xfrm>
            <a:off x="3575051" y="2708276"/>
            <a:ext cx="1655763" cy="576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材料</a:t>
            </a:r>
          </a:p>
        </p:txBody>
      </p:sp>
      <p:sp>
        <p:nvSpPr>
          <p:cNvPr id="22532" name="Rectangle 6"/>
          <p:cNvSpPr>
            <a:spLocks noChangeArrowheads="1"/>
          </p:cNvSpPr>
          <p:nvPr/>
        </p:nvSpPr>
        <p:spPr bwMode="auto">
          <a:xfrm>
            <a:off x="3287714" y="3213100"/>
            <a:ext cx="22320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solidFill>
                  <a:srgbClr val="FF0000"/>
                </a:solidFill>
                <a:latin typeface="Times New Roman" pitchFamily="18" charset="0"/>
              </a:rPr>
              <a:t>特征量　Ｒ，Ｃ</a:t>
            </a:r>
          </a:p>
        </p:txBody>
      </p:sp>
      <p:sp>
        <p:nvSpPr>
          <p:cNvPr id="22533" name="Line 7"/>
          <p:cNvSpPr>
            <a:spLocks noChangeShapeType="1"/>
          </p:cNvSpPr>
          <p:nvPr/>
        </p:nvSpPr>
        <p:spPr bwMode="auto">
          <a:xfrm>
            <a:off x="5303838" y="2997200"/>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4" name="Rectangle 8"/>
          <p:cNvSpPr>
            <a:spLocks noChangeArrowheads="1"/>
          </p:cNvSpPr>
          <p:nvPr/>
        </p:nvSpPr>
        <p:spPr bwMode="auto">
          <a:xfrm>
            <a:off x="6167438" y="2781301"/>
            <a:ext cx="1439862"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变换</a:t>
            </a:r>
          </a:p>
        </p:txBody>
      </p:sp>
      <p:sp>
        <p:nvSpPr>
          <p:cNvPr id="22535" name="Line 9"/>
          <p:cNvSpPr>
            <a:spLocks noChangeShapeType="1"/>
          </p:cNvSpPr>
          <p:nvPr/>
        </p:nvSpPr>
        <p:spPr bwMode="auto">
          <a:xfrm>
            <a:off x="7751764" y="3068638"/>
            <a:ext cx="5032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6" name="Rectangle 10"/>
          <p:cNvSpPr>
            <a:spLocks noChangeArrowheads="1"/>
          </p:cNvSpPr>
          <p:nvPr/>
        </p:nvSpPr>
        <p:spPr bwMode="auto">
          <a:xfrm>
            <a:off x="8328026" y="2852738"/>
            <a:ext cx="936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信号</a:t>
            </a:r>
          </a:p>
        </p:txBody>
      </p:sp>
      <p:sp>
        <p:nvSpPr>
          <p:cNvPr id="22537" name="Line 11"/>
          <p:cNvSpPr>
            <a:spLocks noChangeShapeType="1"/>
          </p:cNvSpPr>
          <p:nvPr/>
        </p:nvSpPr>
        <p:spPr bwMode="auto">
          <a:xfrm>
            <a:off x="4511675" y="2276476"/>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8" name="Rectangle 12"/>
          <p:cNvSpPr>
            <a:spLocks noChangeArrowheads="1"/>
          </p:cNvSpPr>
          <p:nvPr/>
        </p:nvSpPr>
        <p:spPr bwMode="auto">
          <a:xfrm>
            <a:off x="4008439" y="1916113"/>
            <a:ext cx="11525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400">
                <a:latin typeface="Times New Roman" pitchFamily="18" charset="0"/>
              </a:rPr>
              <a:t>S(t)</a:t>
            </a:r>
          </a:p>
        </p:txBody>
      </p:sp>
      <p:sp>
        <p:nvSpPr>
          <p:cNvPr id="22539" name="Text Box 15"/>
          <p:cNvSpPr txBox="1">
            <a:spLocks noChangeArrowheads="1"/>
          </p:cNvSpPr>
          <p:nvPr/>
        </p:nvSpPr>
        <p:spPr bwMode="auto">
          <a:xfrm>
            <a:off x="2279651" y="4005263"/>
            <a:ext cx="157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a:t>
            </a:r>
            <a:r>
              <a:rPr lang="en-US" altLang="zh-CN" b="1">
                <a:solidFill>
                  <a:srgbClr val="0000CC"/>
                </a:solidFill>
              </a:rPr>
              <a:t>2</a:t>
            </a:r>
            <a:r>
              <a:rPr lang="zh-CN" altLang="en-US" b="1">
                <a:solidFill>
                  <a:srgbClr val="0000CC"/>
                </a:solidFill>
              </a:rPr>
              <a:t>）参数</a:t>
            </a:r>
          </a:p>
        </p:txBody>
      </p:sp>
      <p:sp>
        <p:nvSpPr>
          <p:cNvPr id="22540" name="Text Box 16"/>
          <p:cNvSpPr txBox="1">
            <a:spLocks noChangeArrowheads="1"/>
          </p:cNvSpPr>
          <p:nvPr/>
        </p:nvSpPr>
        <p:spPr bwMode="auto">
          <a:xfrm>
            <a:off x="2474914" y="4529138"/>
            <a:ext cx="81868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量程；  灵敏度； 温度系数；特性曲线； 响应时间</a:t>
            </a:r>
          </a:p>
          <a:p>
            <a:pPr eaLnBrk="1" hangingPunct="1"/>
            <a:endParaRPr lang="zh-CN" altLang="en-US" b="1"/>
          </a:p>
          <a:p>
            <a:pPr eaLnBrk="1" hangingPunct="1"/>
            <a:r>
              <a:rPr lang="zh-CN" altLang="en-US" b="1"/>
              <a:t>电压特性：直流偏置引起水分子电解产生误差，需用交流电</a:t>
            </a:r>
          </a:p>
          <a:p>
            <a:pPr eaLnBrk="1" hangingPunct="1"/>
            <a:r>
              <a:rPr lang="zh-CN" altLang="en-US" b="1"/>
              <a:t>                   且有频率使用上限。</a:t>
            </a:r>
          </a:p>
          <a:p>
            <a:pPr eaLnBrk="1" hangingPunct="1"/>
            <a:endParaRPr lang="en-US" altLang="zh-CN" b="1"/>
          </a:p>
        </p:txBody>
      </p:sp>
    </p:spTree>
    <p:extLst>
      <p:ext uri="{BB962C8B-B14F-4D97-AF65-F5344CB8AC3E}">
        <p14:creationId xmlns:p14="http://schemas.microsoft.com/office/powerpoint/2010/main" val="12963344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351088" y="476250"/>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感湿灵敏度</a:t>
            </a:r>
            <a:endParaRPr lang="zh-CN" altLang="en-US" sz="1800" b="1"/>
          </a:p>
        </p:txBody>
      </p:sp>
      <p:sp>
        <p:nvSpPr>
          <p:cNvPr id="23555" name="Rectangle 3"/>
          <p:cNvSpPr>
            <a:spLocks noChangeArrowheads="1"/>
          </p:cNvSpPr>
          <p:nvPr/>
        </p:nvSpPr>
        <p:spPr bwMode="auto">
          <a:xfrm>
            <a:off x="2855914" y="5157788"/>
            <a:ext cx="180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 灵敏度</a:t>
            </a:r>
          </a:p>
        </p:txBody>
      </p:sp>
      <p:sp>
        <p:nvSpPr>
          <p:cNvPr id="23556" name="Rectangle 4"/>
          <p:cNvSpPr>
            <a:spLocks noChangeArrowheads="1"/>
          </p:cNvSpPr>
          <p:nvPr/>
        </p:nvSpPr>
        <p:spPr bwMode="auto">
          <a:xfrm>
            <a:off x="4079875" y="1125538"/>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某一湿度范围</a:t>
            </a:r>
          </a:p>
        </p:txBody>
      </p:sp>
      <p:sp>
        <p:nvSpPr>
          <p:cNvPr id="23557" name="Rectangle 5"/>
          <p:cNvSpPr>
            <a:spLocks noChangeArrowheads="1"/>
          </p:cNvSpPr>
          <p:nvPr/>
        </p:nvSpPr>
        <p:spPr bwMode="auto">
          <a:xfrm>
            <a:off x="5951538" y="1125538"/>
            <a:ext cx="245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湿度变化</a:t>
            </a: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RH</a:t>
            </a:r>
            <a:r>
              <a:rPr lang="en-US" altLang="zh-CN" sz="2400">
                <a:latin typeface="华文中宋" pitchFamily="2" charset="-122"/>
                <a:ea typeface="华文中宋" pitchFamily="2" charset="-122"/>
              </a:rPr>
              <a:t> </a:t>
            </a:r>
          </a:p>
        </p:txBody>
      </p:sp>
      <p:sp>
        <p:nvSpPr>
          <p:cNvPr id="23558" name="Rectangle 7"/>
          <p:cNvSpPr>
            <a:spLocks noChangeArrowheads="1"/>
          </p:cNvSpPr>
          <p:nvPr/>
        </p:nvSpPr>
        <p:spPr bwMode="auto">
          <a:xfrm>
            <a:off x="8256588" y="1125538"/>
            <a:ext cx="2076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特征量变化值</a:t>
            </a:r>
            <a:r>
              <a:rPr lang="zh-CN" altLang="en-US" sz="1800"/>
              <a:t> </a:t>
            </a:r>
          </a:p>
        </p:txBody>
      </p:sp>
      <p:sp>
        <p:nvSpPr>
          <p:cNvPr id="23559" name="Rectangle 8"/>
          <p:cNvSpPr>
            <a:spLocks noChangeArrowheads="1"/>
          </p:cNvSpPr>
          <p:nvPr/>
        </p:nvSpPr>
        <p:spPr bwMode="auto">
          <a:xfrm>
            <a:off x="2279651" y="2233613"/>
            <a:ext cx="750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仿宋" pitchFamily="2" charset="-122"/>
                <a:ea typeface="华文仿宋" pitchFamily="2" charset="-122"/>
              </a:rPr>
              <a:t>RH</a:t>
            </a:r>
            <a:r>
              <a:rPr lang="en-US" altLang="zh-CN" sz="1800"/>
              <a:t>                 1</a:t>
            </a:r>
            <a:r>
              <a:rPr lang="zh-CN" altLang="en-US" sz="1800"/>
              <a:t>％                </a:t>
            </a:r>
            <a:r>
              <a:rPr lang="en-US" altLang="zh-CN" sz="1800"/>
              <a:t>20</a:t>
            </a:r>
            <a:r>
              <a:rPr lang="zh-CN" altLang="en-US" sz="1800"/>
              <a:t>％                </a:t>
            </a:r>
            <a:r>
              <a:rPr lang="en-US" altLang="zh-CN" sz="1800"/>
              <a:t>40</a:t>
            </a:r>
            <a:r>
              <a:rPr lang="zh-CN" altLang="en-US" sz="1800"/>
              <a:t>％          </a:t>
            </a:r>
            <a:r>
              <a:rPr lang="en-US" altLang="zh-CN" sz="1800"/>
              <a:t>……           100</a:t>
            </a:r>
            <a:r>
              <a:rPr lang="zh-CN" altLang="en-US" sz="1800"/>
              <a:t>％ </a:t>
            </a:r>
          </a:p>
        </p:txBody>
      </p:sp>
      <p:sp>
        <p:nvSpPr>
          <p:cNvPr id="23560" name="Rectangle 9"/>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1" name="Object 10"/>
          <p:cNvGraphicFramePr>
            <a:graphicFrameLocks noChangeAspect="1"/>
          </p:cNvGraphicFramePr>
          <p:nvPr/>
        </p:nvGraphicFramePr>
        <p:xfrm>
          <a:off x="3648075" y="2752726"/>
          <a:ext cx="503238" cy="447675"/>
        </p:xfrm>
        <a:graphic>
          <a:graphicData uri="http://schemas.openxmlformats.org/presentationml/2006/ole">
            <mc:AlternateContent xmlns:mc="http://schemas.openxmlformats.org/markup-compatibility/2006">
              <mc:Choice xmlns:v="urn:schemas-microsoft-com:vml" Requires="v">
                <p:oleObj spid="_x0000_s204802" name="公式" r:id="rId3" imgW="253890" imgH="228501" progId="Equation.3">
                  <p:embed/>
                </p:oleObj>
              </mc:Choice>
              <mc:Fallback>
                <p:oleObj name="公式" r:id="rId3" imgW="253890"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5" y="2752726"/>
                        <a:ext cx="5032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Rectangle 11"/>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3" name="Object 12"/>
          <p:cNvGraphicFramePr>
            <a:graphicFrameLocks noChangeAspect="1"/>
          </p:cNvGraphicFramePr>
          <p:nvPr/>
        </p:nvGraphicFramePr>
        <p:xfrm>
          <a:off x="5087938" y="2728914"/>
          <a:ext cx="647700" cy="471487"/>
        </p:xfrm>
        <a:graphic>
          <a:graphicData uri="http://schemas.openxmlformats.org/presentationml/2006/ole">
            <mc:AlternateContent xmlns:mc="http://schemas.openxmlformats.org/markup-compatibility/2006">
              <mc:Choice xmlns:v="urn:schemas-microsoft-com:vml" Requires="v">
                <p:oleObj spid="_x0000_s204803" name="公式" r:id="rId5" imgW="317362" imgH="228501" progId="Equation.3">
                  <p:embed/>
                </p:oleObj>
              </mc:Choice>
              <mc:Fallback>
                <p:oleObj name="公式" r:id="rId5" imgW="317362"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938" y="2728914"/>
                        <a:ext cx="6477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4" name="Rectangle 1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5" name="Object 14"/>
          <p:cNvGraphicFramePr>
            <a:graphicFrameLocks noChangeAspect="1"/>
          </p:cNvGraphicFramePr>
          <p:nvPr/>
        </p:nvGraphicFramePr>
        <p:xfrm>
          <a:off x="6600825" y="2730500"/>
          <a:ext cx="647700" cy="469900"/>
        </p:xfrm>
        <a:graphic>
          <a:graphicData uri="http://schemas.openxmlformats.org/presentationml/2006/ole">
            <mc:AlternateContent xmlns:mc="http://schemas.openxmlformats.org/markup-compatibility/2006">
              <mc:Choice xmlns:v="urn:schemas-microsoft-com:vml" Requires="v">
                <p:oleObj spid="_x0000_s204804" name="公式" r:id="rId7" imgW="317362" imgH="228501" progId="Equation.3">
                  <p:embed/>
                </p:oleObj>
              </mc:Choice>
              <mc:Fallback>
                <p:oleObj name="公式" r:id="rId7" imgW="317362"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0825" y="2730500"/>
                        <a:ext cx="647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6" name="Rectangle 1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7" name="Object 16"/>
          <p:cNvGraphicFramePr>
            <a:graphicFrameLocks noChangeAspect="1"/>
          </p:cNvGraphicFramePr>
          <p:nvPr/>
        </p:nvGraphicFramePr>
        <p:xfrm>
          <a:off x="8975726" y="2719388"/>
          <a:ext cx="720725" cy="481012"/>
        </p:xfrm>
        <a:graphic>
          <a:graphicData uri="http://schemas.openxmlformats.org/presentationml/2006/ole">
            <mc:AlternateContent xmlns:mc="http://schemas.openxmlformats.org/markup-compatibility/2006">
              <mc:Choice xmlns:v="urn:schemas-microsoft-com:vml" Requires="v">
                <p:oleObj spid="_x0000_s204805" name="公式" r:id="rId9" imgW="342751" imgH="228501" progId="Equation.3">
                  <p:embed/>
                </p:oleObj>
              </mc:Choice>
              <mc:Fallback>
                <p:oleObj name="公式" r:id="rId9" imgW="342751"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75726" y="2719388"/>
                        <a:ext cx="7207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8" name="Rectangle 17"/>
          <p:cNvSpPr>
            <a:spLocks noChangeArrowheads="1"/>
          </p:cNvSpPr>
          <p:nvPr/>
        </p:nvSpPr>
        <p:spPr bwMode="auto">
          <a:xfrm>
            <a:off x="7751763" y="2701926"/>
            <a:ext cx="70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 </a:t>
            </a:r>
          </a:p>
        </p:txBody>
      </p:sp>
      <p:sp>
        <p:nvSpPr>
          <p:cNvPr id="23569" name="Rectangle 1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0" name="Rectangle 1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1" name="Rectangle 2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2" name="Rectangle 2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3" name="Rectangle 2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74" name="Object 23"/>
          <p:cNvGraphicFramePr>
            <a:graphicFrameLocks noChangeAspect="1"/>
          </p:cNvGraphicFramePr>
          <p:nvPr/>
        </p:nvGraphicFramePr>
        <p:xfrm>
          <a:off x="3575050" y="3352801"/>
          <a:ext cx="649288" cy="307975"/>
        </p:xfrm>
        <a:graphic>
          <a:graphicData uri="http://schemas.openxmlformats.org/presentationml/2006/ole">
            <mc:AlternateContent xmlns:mc="http://schemas.openxmlformats.org/markup-compatibility/2006">
              <mc:Choice xmlns:v="urn:schemas-microsoft-com:vml" Requires="v">
                <p:oleObj spid="_x0000_s204806" name="公式" r:id="rId11" imgW="380670" imgH="177646" progId="Equation.3">
                  <p:embed/>
                </p:oleObj>
              </mc:Choice>
              <mc:Fallback>
                <p:oleObj name="公式" r:id="rId11" imgW="380670"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0" y="3352801"/>
                        <a:ext cx="649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5" name="Rectangle 24"/>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76" name="Object 25"/>
          <p:cNvGraphicFramePr>
            <a:graphicFrameLocks noChangeAspect="1"/>
          </p:cNvGraphicFramePr>
          <p:nvPr/>
        </p:nvGraphicFramePr>
        <p:xfrm>
          <a:off x="5159376" y="3352800"/>
          <a:ext cx="576263" cy="331788"/>
        </p:xfrm>
        <a:graphic>
          <a:graphicData uri="http://schemas.openxmlformats.org/presentationml/2006/ole">
            <mc:AlternateContent xmlns:mc="http://schemas.openxmlformats.org/markup-compatibility/2006">
              <mc:Choice xmlns:v="urn:schemas-microsoft-com:vml" Requires="v">
                <p:oleObj spid="_x0000_s204807" name="公式" r:id="rId13" imgW="317087" imgH="177569" progId="Equation.3">
                  <p:embed/>
                </p:oleObj>
              </mc:Choice>
              <mc:Fallback>
                <p:oleObj name="公式" r:id="rId13" imgW="317087" imgH="1775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9376" y="3352800"/>
                        <a:ext cx="5762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77" name="Object 26"/>
          <p:cNvGraphicFramePr>
            <a:graphicFrameLocks noChangeAspect="1"/>
          </p:cNvGraphicFramePr>
          <p:nvPr/>
        </p:nvGraphicFramePr>
        <p:xfrm>
          <a:off x="6672263" y="3352801"/>
          <a:ext cx="576262" cy="333375"/>
        </p:xfrm>
        <a:graphic>
          <a:graphicData uri="http://schemas.openxmlformats.org/presentationml/2006/ole">
            <mc:AlternateContent xmlns:mc="http://schemas.openxmlformats.org/markup-compatibility/2006">
              <mc:Choice xmlns:v="urn:schemas-microsoft-com:vml" Requires="v">
                <p:oleObj spid="_x0000_s204808" name="公式" r:id="rId15" imgW="317087" imgH="177569" progId="Equation.3">
                  <p:embed/>
                </p:oleObj>
              </mc:Choice>
              <mc:Fallback>
                <p:oleObj name="公式" r:id="rId15" imgW="317087" imgH="17756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72263" y="3352801"/>
                        <a:ext cx="5762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78" name="Object 27"/>
          <p:cNvGraphicFramePr>
            <a:graphicFrameLocks noChangeAspect="1"/>
          </p:cNvGraphicFramePr>
          <p:nvPr/>
        </p:nvGraphicFramePr>
        <p:xfrm>
          <a:off x="8975726" y="3276600"/>
          <a:ext cx="576263" cy="342900"/>
        </p:xfrm>
        <a:graphic>
          <a:graphicData uri="http://schemas.openxmlformats.org/presentationml/2006/ole">
            <mc:AlternateContent xmlns:mc="http://schemas.openxmlformats.org/markup-compatibility/2006">
              <mc:Choice xmlns:v="urn:schemas-microsoft-com:vml" Requires="v">
                <p:oleObj spid="_x0000_s204809" name="公式" r:id="rId17" imgW="304404" imgH="177569" progId="Equation.3">
                  <p:embed/>
                </p:oleObj>
              </mc:Choice>
              <mc:Fallback>
                <p:oleObj name="公式" r:id="rId17" imgW="304404" imgH="17756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75726" y="3276600"/>
                        <a:ext cx="5762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0" name="Rectangle 30"/>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1" name="Object 31"/>
          <p:cNvGraphicFramePr>
            <a:graphicFrameLocks noChangeAspect="1"/>
          </p:cNvGraphicFramePr>
          <p:nvPr/>
        </p:nvGraphicFramePr>
        <p:xfrm>
          <a:off x="4800601" y="4149726"/>
          <a:ext cx="1223963" cy="803275"/>
        </p:xfrm>
        <a:graphic>
          <a:graphicData uri="http://schemas.openxmlformats.org/presentationml/2006/ole">
            <mc:AlternateContent xmlns:mc="http://schemas.openxmlformats.org/markup-compatibility/2006">
              <mc:Choice xmlns:v="urn:schemas-microsoft-com:vml" Requires="v">
                <p:oleObj spid="_x0000_s204810" name="公式" r:id="rId19" imgW="583947" imgH="380835" progId="Equation.3">
                  <p:embed/>
                </p:oleObj>
              </mc:Choice>
              <mc:Fallback>
                <p:oleObj name="公式" r:id="rId19" imgW="583947" imgH="380835"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0601" y="4149726"/>
                        <a:ext cx="1223963"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2" name="Rectangle 32"/>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3" name="Object 33"/>
          <p:cNvGraphicFramePr>
            <a:graphicFrameLocks noChangeAspect="1"/>
          </p:cNvGraphicFramePr>
          <p:nvPr/>
        </p:nvGraphicFramePr>
        <p:xfrm>
          <a:off x="6564313" y="4191001"/>
          <a:ext cx="1187450" cy="779463"/>
        </p:xfrm>
        <a:graphic>
          <a:graphicData uri="http://schemas.openxmlformats.org/presentationml/2006/ole">
            <mc:AlternateContent xmlns:mc="http://schemas.openxmlformats.org/markup-compatibility/2006">
              <mc:Choice xmlns:v="urn:schemas-microsoft-com:vml" Requires="v">
                <p:oleObj spid="_x0000_s204811" name="公式" r:id="rId21" imgW="583947" imgH="380835" progId="Equation.3">
                  <p:embed/>
                </p:oleObj>
              </mc:Choice>
              <mc:Fallback>
                <p:oleObj name="公式" r:id="rId21" imgW="583947" imgH="380835"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64313" y="4191001"/>
                        <a:ext cx="11874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4" name="Rectangle 3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5" name="Object 35"/>
          <p:cNvGraphicFramePr>
            <a:graphicFrameLocks noChangeAspect="1"/>
          </p:cNvGraphicFramePr>
          <p:nvPr/>
        </p:nvGraphicFramePr>
        <p:xfrm>
          <a:off x="8616951" y="4191000"/>
          <a:ext cx="1331913" cy="819150"/>
        </p:xfrm>
        <a:graphic>
          <a:graphicData uri="http://schemas.openxmlformats.org/presentationml/2006/ole">
            <mc:AlternateContent xmlns:mc="http://schemas.openxmlformats.org/markup-compatibility/2006">
              <mc:Choice xmlns:v="urn:schemas-microsoft-com:vml" Requires="v">
                <p:oleObj spid="_x0000_s204812" name="公式" r:id="rId23" imgW="622030" imgH="380835" progId="Equation.3">
                  <p:embed/>
                </p:oleObj>
              </mc:Choice>
              <mc:Fallback>
                <p:oleObj name="公式" r:id="rId23" imgW="622030" imgH="380835"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16951" y="4191000"/>
                        <a:ext cx="13319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6" name="Rectangle 36"/>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7" name="Object 37"/>
          <p:cNvGraphicFramePr>
            <a:graphicFrameLocks noChangeAspect="1"/>
          </p:cNvGraphicFramePr>
          <p:nvPr/>
        </p:nvGraphicFramePr>
        <p:xfrm>
          <a:off x="4872038" y="5013325"/>
          <a:ext cx="1223962" cy="685800"/>
        </p:xfrm>
        <a:graphic>
          <a:graphicData uri="http://schemas.openxmlformats.org/presentationml/2006/ole">
            <mc:AlternateContent xmlns:mc="http://schemas.openxmlformats.org/markup-compatibility/2006">
              <mc:Choice xmlns:v="urn:schemas-microsoft-com:vml" Requires="v">
                <p:oleObj spid="_x0000_s204813" name="公式" r:id="rId25" imgW="698197" imgH="393529" progId="Equation.3">
                  <p:embed/>
                </p:oleObj>
              </mc:Choice>
              <mc:Fallback>
                <p:oleObj name="公式" r:id="rId25" imgW="698197" imgH="393529"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72038" y="5013325"/>
                        <a:ext cx="12239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8" name="Rectangle 3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9" name="Object 39"/>
          <p:cNvGraphicFramePr>
            <a:graphicFrameLocks noChangeAspect="1"/>
          </p:cNvGraphicFramePr>
          <p:nvPr/>
        </p:nvGraphicFramePr>
        <p:xfrm>
          <a:off x="6600826" y="4953000"/>
          <a:ext cx="1223963" cy="687388"/>
        </p:xfrm>
        <a:graphic>
          <a:graphicData uri="http://schemas.openxmlformats.org/presentationml/2006/ole">
            <mc:AlternateContent xmlns:mc="http://schemas.openxmlformats.org/markup-compatibility/2006">
              <mc:Choice xmlns:v="urn:schemas-microsoft-com:vml" Requires="v">
                <p:oleObj spid="_x0000_s204814" name="公式" r:id="rId27" imgW="698197" imgH="393529" progId="Equation.3">
                  <p:embed/>
                </p:oleObj>
              </mc:Choice>
              <mc:Fallback>
                <p:oleObj name="公式" r:id="rId27" imgW="698197" imgH="39352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600826" y="4953000"/>
                        <a:ext cx="122396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90" name="Rectangle 40"/>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91" name="Object 41"/>
          <p:cNvGraphicFramePr>
            <a:graphicFrameLocks noChangeAspect="1"/>
          </p:cNvGraphicFramePr>
          <p:nvPr/>
        </p:nvGraphicFramePr>
        <p:xfrm>
          <a:off x="8832851" y="4953001"/>
          <a:ext cx="1008063" cy="677863"/>
        </p:xfrm>
        <a:graphic>
          <a:graphicData uri="http://schemas.openxmlformats.org/presentationml/2006/ole">
            <mc:AlternateContent xmlns:mc="http://schemas.openxmlformats.org/markup-compatibility/2006">
              <mc:Choice xmlns:v="urn:schemas-microsoft-com:vml" Requires="v">
                <p:oleObj spid="_x0000_s204815" name="公式" r:id="rId29" imgW="583947" imgH="393529" progId="Equation.3">
                  <p:embed/>
                </p:oleObj>
              </mc:Choice>
              <mc:Fallback>
                <p:oleObj name="公式" r:id="rId29" imgW="583947" imgH="393529"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832851" y="4953001"/>
                        <a:ext cx="10080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92" name="Rectangle 42"/>
          <p:cNvSpPr>
            <a:spLocks noChangeArrowheads="1"/>
          </p:cNvSpPr>
          <p:nvPr/>
        </p:nvSpPr>
        <p:spPr bwMode="auto">
          <a:xfrm>
            <a:off x="2640014" y="6062663"/>
            <a:ext cx="454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一个范围满量程的阻值变化 比例</a:t>
            </a:r>
          </a:p>
        </p:txBody>
      </p:sp>
      <p:sp>
        <p:nvSpPr>
          <p:cNvPr id="23593" name="Rectangle 3"/>
          <p:cNvSpPr>
            <a:spLocks noChangeArrowheads="1"/>
          </p:cNvSpPr>
          <p:nvPr/>
        </p:nvSpPr>
        <p:spPr bwMode="auto">
          <a:xfrm>
            <a:off x="2208213" y="1125538"/>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感湿灵敏度是</a:t>
            </a:r>
          </a:p>
        </p:txBody>
      </p:sp>
      <p:sp>
        <p:nvSpPr>
          <p:cNvPr id="23594" name="Text Box 42"/>
          <p:cNvSpPr txBox="1">
            <a:spLocks noChangeArrowheads="1"/>
          </p:cNvSpPr>
          <p:nvPr/>
        </p:nvSpPr>
        <p:spPr bwMode="auto">
          <a:xfrm>
            <a:off x="2208213" y="3357564"/>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相应湿度</a:t>
            </a:r>
          </a:p>
          <a:p>
            <a:pPr eaLnBrk="1" hangingPunct="1"/>
            <a:r>
              <a:rPr lang="zh-CN" altLang="en-US" sz="2000" b="1"/>
              <a:t>下的阻值</a:t>
            </a:r>
          </a:p>
        </p:txBody>
      </p:sp>
      <p:sp>
        <p:nvSpPr>
          <p:cNvPr id="23595" name="Text Box 43"/>
          <p:cNvSpPr txBox="1">
            <a:spLocks noChangeArrowheads="1"/>
          </p:cNvSpPr>
          <p:nvPr/>
        </p:nvSpPr>
        <p:spPr bwMode="auto">
          <a:xfrm>
            <a:off x="2259013" y="1649413"/>
            <a:ext cx="506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如果是非线性的通常用下述方法表示</a:t>
            </a:r>
          </a:p>
        </p:txBody>
      </p:sp>
    </p:spTree>
    <p:extLst>
      <p:ext uri="{BB962C8B-B14F-4D97-AF65-F5344CB8AC3E}">
        <p14:creationId xmlns:p14="http://schemas.microsoft.com/office/powerpoint/2010/main" val="346555309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2063751" y="1196976"/>
            <a:ext cx="3889375" cy="576263"/>
          </a:xfrm>
        </p:spPr>
        <p:txBody>
          <a:bodyPr>
            <a:normAutofit fontScale="90000"/>
          </a:bodyPr>
          <a:lstStyle/>
          <a:p>
            <a:pPr eaLnBrk="1" hangingPunct="1"/>
            <a:r>
              <a:rPr lang="zh-CN" altLang="en-US" sz="2400" b="1">
                <a:solidFill>
                  <a:srgbClr val="0000CC"/>
                </a:solidFill>
                <a:latin typeface="华文中宋" pitchFamily="2" charset="-122"/>
                <a:ea typeface="华文中宋" pitchFamily="2" charset="-122"/>
              </a:rPr>
              <a:t>（</a:t>
            </a:r>
            <a:r>
              <a:rPr lang="en-US" altLang="zh-CN" sz="2400" b="1">
                <a:solidFill>
                  <a:srgbClr val="0000CC"/>
                </a:solidFill>
                <a:latin typeface="华文中宋" pitchFamily="2" charset="-122"/>
                <a:ea typeface="华文中宋" pitchFamily="2" charset="-122"/>
              </a:rPr>
              <a:t>3</a:t>
            </a:r>
            <a:r>
              <a:rPr lang="zh-CN" altLang="en-US" sz="2400" b="1">
                <a:solidFill>
                  <a:srgbClr val="0000CC"/>
                </a:solidFill>
                <a:latin typeface="华文中宋" pitchFamily="2" charset="-122"/>
                <a:ea typeface="华文中宋" pitchFamily="2" charset="-122"/>
              </a:rPr>
              <a:t>）元素半导体湿敏器件</a:t>
            </a:r>
            <a:br>
              <a:rPr lang="zh-CN" altLang="en-US" sz="2400" b="1">
                <a:latin typeface="华文中宋" pitchFamily="2" charset="-122"/>
                <a:ea typeface="华文中宋" pitchFamily="2" charset="-122"/>
              </a:rPr>
            </a:br>
            <a:endParaRPr lang="zh-CN" altLang="en-US" sz="2400" b="1">
              <a:latin typeface="华文中宋" pitchFamily="2" charset="-122"/>
              <a:ea typeface="华文中宋" pitchFamily="2" charset="-122"/>
            </a:endParaRPr>
          </a:p>
        </p:txBody>
      </p:sp>
      <p:sp>
        <p:nvSpPr>
          <p:cNvPr id="24579" name="Rectangle 3"/>
          <p:cNvSpPr>
            <a:spLocks noGrp="1" noChangeArrowheads="1"/>
          </p:cNvSpPr>
          <p:nvPr>
            <p:ph type="body" idx="4294967295"/>
          </p:nvPr>
        </p:nvSpPr>
        <p:spPr>
          <a:xfrm>
            <a:off x="2566988" y="1773239"/>
            <a:ext cx="4679950" cy="1468437"/>
          </a:xfrm>
        </p:spPr>
        <p:txBody>
          <a:bodyPr/>
          <a:lstStyle/>
          <a:p>
            <a:pPr eaLnBrk="1" hangingPunct="1">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材料：单元素  </a:t>
            </a:r>
            <a:r>
              <a:rPr lang="en-US" altLang="zh-CN" sz="2400" b="1">
                <a:latin typeface="华文中宋" pitchFamily="2" charset="-122"/>
                <a:ea typeface="华文中宋" pitchFamily="2" charset="-122"/>
              </a:rPr>
              <a:t>Ge</a:t>
            </a:r>
            <a:r>
              <a:rPr lang="zh-CN" altLang="en-US" sz="2400" b="1">
                <a:latin typeface="华文中宋" pitchFamily="2" charset="-122"/>
                <a:ea typeface="华文中宋" pitchFamily="2" charset="-122"/>
              </a:rPr>
              <a:t>锗   </a:t>
            </a:r>
            <a:r>
              <a:rPr lang="en-US" altLang="zh-CN" sz="2400" b="1">
                <a:latin typeface="华文中宋" pitchFamily="2" charset="-122"/>
                <a:ea typeface="华文中宋" pitchFamily="2" charset="-122"/>
              </a:rPr>
              <a:t>Se</a:t>
            </a:r>
            <a:r>
              <a:rPr lang="zh-CN" altLang="en-US" sz="2400" b="1">
                <a:latin typeface="华文中宋" pitchFamily="2" charset="-122"/>
                <a:ea typeface="华文中宋" pitchFamily="2" charset="-122"/>
              </a:rPr>
              <a:t>硒</a:t>
            </a:r>
          </a:p>
          <a:p>
            <a:pPr eaLnBrk="1" hangingPunct="1">
              <a:buFontTx/>
              <a:buNone/>
            </a:pP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物理特征    </a:t>
            </a:r>
            <a:r>
              <a:rPr lang="en-US" altLang="zh-CN" sz="2400" b="1">
                <a:latin typeface="华文中宋" pitchFamily="2" charset="-122"/>
                <a:ea typeface="华文中宋" pitchFamily="2" charset="-122"/>
              </a:rPr>
              <a:t>R</a:t>
            </a:r>
            <a:r>
              <a:rPr lang="zh-CN" altLang="en-US" sz="2400" b="1">
                <a:latin typeface="华文中宋" pitchFamily="2" charset="-122"/>
                <a:ea typeface="华文中宋" pitchFamily="2" charset="-122"/>
              </a:rPr>
              <a:t>电阻</a:t>
            </a:r>
          </a:p>
          <a:p>
            <a:pPr eaLnBrk="1" hangingPunct="1">
              <a:buFontTx/>
              <a:buNone/>
            </a:pPr>
            <a:r>
              <a:rPr lang="en-US" altLang="zh-CN" sz="2400" b="1">
                <a:latin typeface="华文中宋" pitchFamily="2" charset="-122"/>
                <a:ea typeface="华文中宋" pitchFamily="2" charset="-122"/>
              </a:rPr>
              <a:t>c.</a:t>
            </a:r>
            <a:r>
              <a:rPr lang="zh-CN" altLang="en-US" sz="2400" b="1">
                <a:latin typeface="华文中宋" pitchFamily="2" charset="-122"/>
                <a:ea typeface="华文中宋" pitchFamily="2" charset="-122"/>
              </a:rPr>
              <a:t>结构  制备薄膜</a:t>
            </a:r>
          </a:p>
          <a:p>
            <a:pPr eaLnBrk="1" hangingPunct="1">
              <a:buFontTx/>
              <a:buNone/>
            </a:pPr>
            <a:endParaRPr lang="en-US" altLang="zh-CN" sz="2400" b="1">
              <a:latin typeface="华文中宋" pitchFamily="2" charset="-122"/>
              <a:ea typeface="华文中宋" pitchFamily="2" charset="-122"/>
            </a:endParaRPr>
          </a:p>
        </p:txBody>
      </p:sp>
      <p:pic>
        <p:nvPicPr>
          <p:cNvPr id="24580" name="Picture 4"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63" y="3244851"/>
            <a:ext cx="414020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Line 5"/>
          <p:cNvSpPr>
            <a:spLocks noChangeShapeType="1"/>
          </p:cNvSpPr>
          <p:nvPr/>
        </p:nvSpPr>
        <p:spPr bwMode="auto">
          <a:xfrm>
            <a:off x="6908800" y="3821113"/>
            <a:ext cx="34559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2" name="Line 6"/>
          <p:cNvSpPr>
            <a:spLocks noChangeShapeType="1"/>
          </p:cNvSpPr>
          <p:nvPr/>
        </p:nvSpPr>
        <p:spPr bwMode="auto">
          <a:xfrm>
            <a:off x="6980238" y="4323576"/>
            <a:ext cx="35290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Rectangle 7"/>
          <p:cNvSpPr>
            <a:spLocks noChangeArrowheads="1"/>
          </p:cNvSpPr>
          <p:nvPr/>
        </p:nvSpPr>
        <p:spPr bwMode="auto">
          <a:xfrm>
            <a:off x="74850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4" name="Rectangle 8"/>
          <p:cNvSpPr>
            <a:spLocks noChangeArrowheads="1"/>
          </p:cNvSpPr>
          <p:nvPr/>
        </p:nvSpPr>
        <p:spPr bwMode="auto">
          <a:xfrm>
            <a:off x="79168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5" name="Rectangle 9"/>
          <p:cNvSpPr>
            <a:spLocks noChangeArrowheads="1"/>
          </p:cNvSpPr>
          <p:nvPr/>
        </p:nvSpPr>
        <p:spPr bwMode="auto">
          <a:xfrm>
            <a:off x="83486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6" name="Rectangle 10"/>
          <p:cNvSpPr>
            <a:spLocks noChangeArrowheads="1"/>
          </p:cNvSpPr>
          <p:nvPr/>
        </p:nvSpPr>
        <p:spPr bwMode="auto">
          <a:xfrm>
            <a:off x="87804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7" name="Rectangle 11"/>
          <p:cNvSpPr>
            <a:spLocks noChangeArrowheads="1"/>
          </p:cNvSpPr>
          <p:nvPr/>
        </p:nvSpPr>
        <p:spPr bwMode="auto">
          <a:xfrm>
            <a:off x="9140826" y="3821114"/>
            <a:ext cx="144463"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8" name="Rectangle 12"/>
          <p:cNvSpPr>
            <a:spLocks noChangeArrowheads="1"/>
          </p:cNvSpPr>
          <p:nvPr/>
        </p:nvSpPr>
        <p:spPr bwMode="auto">
          <a:xfrm>
            <a:off x="9572626" y="3821114"/>
            <a:ext cx="144463"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9" name="Rectangle 13"/>
          <p:cNvSpPr>
            <a:spLocks noChangeArrowheads="1"/>
          </p:cNvSpPr>
          <p:nvPr/>
        </p:nvSpPr>
        <p:spPr bwMode="auto">
          <a:xfrm>
            <a:off x="9932988"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0" name="Rectangle 14"/>
          <p:cNvSpPr>
            <a:spLocks noChangeArrowheads="1"/>
          </p:cNvSpPr>
          <p:nvPr/>
        </p:nvSpPr>
        <p:spPr bwMode="auto">
          <a:xfrm>
            <a:off x="76295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1" name="Rectangle 15"/>
          <p:cNvSpPr>
            <a:spLocks noChangeArrowheads="1"/>
          </p:cNvSpPr>
          <p:nvPr/>
        </p:nvSpPr>
        <p:spPr bwMode="auto">
          <a:xfrm>
            <a:off x="80613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2" name="Rectangle 16"/>
          <p:cNvSpPr>
            <a:spLocks noChangeArrowheads="1"/>
          </p:cNvSpPr>
          <p:nvPr/>
        </p:nvSpPr>
        <p:spPr bwMode="auto">
          <a:xfrm>
            <a:off x="84931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3" name="Rectangle 17"/>
          <p:cNvSpPr>
            <a:spLocks noChangeArrowheads="1"/>
          </p:cNvSpPr>
          <p:nvPr/>
        </p:nvSpPr>
        <p:spPr bwMode="auto">
          <a:xfrm>
            <a:off x="8924925" y="3821114"/>
            <a:ext cx="215900"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4" name="Rectangle 18"/>
          <p:cNvSpPr>
            <a:spLocks noChangeArrowheads="1"/>
          </p:cNvSpPr>
          <p:nvPr/>
        </p:nvSpPr>
        <p:spPr bwMode="auto">
          <a:xfrm>
            <a:off x="9285289" y="3821114"/>
            <a:ext cx="287337"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5" name="Rectangle 19"/>
          <p:cNvSpPr>
            <a:spLocks noChangeArrowheads="1"/>
          </p:cNvSpPr>
          <p:nvPr/>
        </p:nvSpPr>
        <p:spPr bwMode="auto">
          <a:xfrm>
            <a:off x="9717088" y="3821114"/>
            <a:ext cx="215900"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6" name="Line 20"/>
          <p:cNvSpPr>
            <a:spLocks noChangeShapeType="1"/>
          </p:cNvSpPr>
          <p:nvPr/>
        </p:nvSpPr>
        <p:spPr bwMode="auto">
          <a:xfrm flipH="1">
            <a:off x="7772401" y="3171825"/>
            <a:ext cx="288925" cy="649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7" name="Text Box 21"/>
          <p:cNvSpPr txBox="1">
            <a:spLocks noChangeArrowheads="1"/>
          </p:cNvSpPr>
          <p:nvPr/>
        </p:nvSpPr>
        <p:spPr bwMode="auto">
          <a:xfrm>
            <a:off x="7680325" y="27400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latin typeface="Times New Roman" pitchFamily="18" charset="0"/>
              </a:rPr>
              <a:t>硒膜</a:t>
            </a:r>
          </a:p>
        </p:txBody>
      </p:sp>
      <p:sp>
        <p:nvSpPr>
          <p:cNvPr id="24598" name="Line 22"/>
          <p:cNvSpPr>
            <a:spLocks noChangeShapeType="1"/>
          </p:cNvSpPr>
          <p:nvPr/>
        </p:nvSpPr>
        <p:spPr bwMode="auto">
          <a:xfrm flipV="1">
            <a:off x="7412038" y="4324351"/>
            <a:ext cx="144462"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9" name="Text Box 23"/>
          <p:cNvSpPr txBox="1">
            <a:spLocks noChangeArrowheads="1"/>
          </p:cNvSpPr>
          <p:nvPr/>
        </p:nvSpPr>
        <p:spPr bwMode="auto">
          <a:xfrm>
            <a:off x="7319963" y="4808539"/>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a:latin typeface="Times New Roman" pitchFamily="18" charset="0"/>
              </a:rPr>
              <a:t>铂电极</a:t>
            </a:r>
          </a:p>
        </p:txBody>
      </p:sp>
      <p:sp>
        <p:nvSpPr>
          <p:cNvPr id="5" name="任意多边形 4"/>
          <p:cNvSpPr/>
          <p:nvPr/>
        </p:nvSpPr>
        <p:spPr>
          <a:xfrm>
            <a:off x="7539434" y="3796377"/>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7826771"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7971234" y="378479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8240712"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420894" y="3771642"/>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690372" y="377154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8860575" y="3776865"/>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9073868" y="3771547"/>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9213056" y="3770870"/>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9482534"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9644856" y="377086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9825037" y="3776865"/>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9987359" y="377086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377112" y="3796376"/>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606746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4079876" y="2133600"/>
            <a:ext cx="3095625" cy="3887788"/>
          </a:xfrm>
          <a:prstGeom prst="rect">
            <a:avLst/>
          </a:prstGeom>
          <a:solidFill>
            <a:schemeClr val="bg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5603" name="Line 4"/>
          <p:cNvSpPr>
            <a:spLocks noChangeShapeType="1"/>
          </p:cNvSpPr>
          <p:nvPr/>
        </p:nvSpPr>
        <p:spPr bwMode="auto">
          <a:xfrm>
            <a:off x="4079876" y="4076700"/>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4" name="Line 5"/>
          <p:cNvSpPr>
            <a:spLocks noChangeShapeType="1"/>
          </p:cNvSpPr>
          <p:nvPr/>
        </p:nvSpPr>
        <p:spPr bwMode="auto">
          <a:xfrm>
            <a:off x="4079876" y="3068638"/>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5" name="Line 6"/>
          <p:cNvSpPr>
            <a:spLocks noChangeShapeType="1"/>
          </p:cNvSpPr>
          <p:nvPr/>
        </p:nvSpPr>
        <p:spPr bwMode="auto">
          <a:xfrm>
            <a:off x="4079876" y="5013325"/>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Line 7"/>
          <p:cNvSpPr>
            <a:spLocks noChangeShapeType="1"/>
          </p:cNvSpPr>
          <p:nvPr/>
        </p:nvSpPr>
        <p:spPr bwMode="auto">
          <a:xfrm>
            <a:off x="5591175"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 name="Line 8"/>
          <p:cNvSpPr>
            <a:spLocks noChangeShapeType="1"/>
          </p:cNvSpPr>
          <p:nvPr/>
        </p:nvSpPr>
        <p:spPr bwMode="auto">
          <a:xfrm>
            <a:off x="4800600"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 name="Line 9"/>
          <p:cNvSpPr>
            <a:spLocks noChangeShapeType="1"/>
          </p:cNvSpPr>
          <p:nvPr/>
        </p:nvSpPr>
        <p:spPr bwMode="auto">
          <a:xfrm>
            <a:off x="6383338"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9" name="Text Box 10"/>
          <p:cNvSpPr txBox="1">
            <a:spLocks noChangeArrowheads="1"/>
          </p:cNvSpPr>
          <p:nvPr/>
        </p:nvSpPr>
        <p:spPr bwMode="auto">
          <a:xfrm>
            <a:off x="7967663" y="594995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相对湿度</a:t>
            </a:r>
          </a:p>
        </p:txBody>
      </p:sp>
      <p:sp>
        <p:nvSpPr>
          <p:cNvPr id="25610" name="Text Box 11"/>
          <p:cNvSpPr txBox="1">
            <a:spLocks noChangeArrowheads="1"/>
          </p:cNvSpPr>
          <p:nvPr/>
        </p:nvSpPr>
        <p:spPr bwMode="auto">
          <a:xfrm>
            <a:off x="1774825" y="3068639"/>
            <a:ext cx="17283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电阻 </a:t>
            </a:r>
            <a:r>
              <a:rPr lang="en-US" altLang="zh-CN" sz="2000" b="1" dirty="0">
                <a:latin typeface="Times New Roman" pitchFamily="18" charset="0"/>
              </a:rPr>
              <a:t>1000k</a:t>
            </a:r>
            <a:r>
              <a:rPr lang="el-GR" altLang="zh-CN" sz="2000" b="1" dirty="0">
                <a:latin typeface="华文中宋" panose="02010600040101010101" pitchFamily="2" charset="-122"/>
                <a:ea typeface="华文中宋" panose="02010600040101010101" pitchFamily="2" charset="-122"/>
              </a:rPr>
              <a:t>Ω</a:t>
            </a:r>
            <a:r>
              <a:rPr lang="en-US" altLang="zh-CN" dirty="0">
                <a:latin typeface="Times New Roman" pitchFamily="18" charset="0"/>
              </a:rPr>
              <a:t> </a:t>
            </a:r>
          </a:p>
        </p:txBody>
      </p:sp>
      <p:sp>
        <p:nvSpPr>
          <p:cNvPr id="25611" name="Text Box 12"/>
          <p:cNvSpPr txBox="1">
            <a:spLocks noChangeArrowheads="1"/>
          </p:cNvSpPr>
          <p:nvPr/>
        </p:nvSpPr>
        <p:spPr bwMode="auto">
          <a:xfrm>
            <a:off x="3648075" y="3860801"/>
            <a:ext cx="215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a:t>
            </a:r>
          </a:p>
        </p:txBody>
      </p:sp>
      <p:sp>
        <p:nvSpPr>
          <p:cNvPr id="25612" name="Text Box 13"/>
          <p:cNvSpPr txBox="1">
            <a:spLocks noChangeArrowheads="1"/>
          </p:cNvSpPr>
          <p:nvPr/>
        </p:nvSpPr>
        <p:spPr bwMode="auto">
          <a:xfrm>
            <a:off x="3700463" y="2851151"/>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10</a:t>
            </a:r>
          </a:p>
        </p:txBody>
      </p:sp>
      <p:sp>
        <p:nvSpPr>
          <p:cNvPr id="25613" name="Text Box 14"/>
          <p:cNvSpPr txBox="1">
            <a:spLocks noChangeArrowheads="1"/>
          </p:cNvSpPr>
          <p:nvPr/>
        </p:nvSpPr>
        <p:spPr bwMode="auto">
          <a:xfrm>
            <a:off x="3575050" y="1916114"/>
            <a:ext cx="565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100</a:t>
            </a:r>
          </a:p>
        </p:txBody>
      </p:sp>
      <p:sp>
        <p:nvSpPr>
          <p:cNvPr id="25614" name="Text Box 15"/>
          <p:cNvSpPr txBox="1">
            <a:spLocks noChangeArrowheads="1"/>
          </p:cNvSpPr>
          <p:nvPr/>
        </p:nvSpPr>
        <p:spPr bwMode="auto">
          <a:xfrm>
            <a:off x="3556000" y="4818063"/>
            <a:ext cx="469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latin typeface="Times New Roman" pitchFamily="18" charset="0"/>
              </a:rPr>
              <a:t>0.1</a:t>
            </a:r>
          </a:p>
        </p:txBody>
      </p:sp>
      <p:sp>
        <p:nvSpPr>
          <p:cNvPr id="25615" name="Text Box 16"/>
          <p:cNvSpPr txBox="1">
            <a:spLocks noChangeArrowheads="1"/>
          </p:cNvSpPr>
          <p:nvPr/>
        </p:nvSpPr>
        <p:spPr bwMode="auto">
          <a:xfrm>
            <a:off x="3411538" y="5730876"/>
            <a:ext cx="62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0.01</a:t>
            </a:r>
          </a:p>
        </p:txBody>
      </p:sp>
      <p:sp>
        <p:nvSpPr>
          <p:cNvPr id="25616" name="Text Box 17"/>
          <p:cNvSpPr txBox="1">
            <a:spLocks noChangeArrowheads="1"/>
          </p:cNvSpPr>
          <p:nvPr/>
        </p:nvSpPr>
        <p:spPr bwMode="auto">
          <a:xfrm>
            <a:off x="4583113" y="602138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40</a:t>
            </a:r>
          </a:p>
        </p:txBody>
      </p:sp>
      <p:sp>
        <p:nvSpPr>
          <p:cNvPr id="25617" name="Text Box 18"/>
          <p:cNvSpPr txBox="1">
            <a:spLocks noChangeArrowheads="1"/>
          </p:cNvSpPr>
          <p:nvPr/>
        </p:nvSpPr>
        <p:spPr bwMode="auto">
          <a:xfrm>
            <a:off x="5356225" y="6018214"/>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60</a:t>
            </a:r>
          </a:p>
        </p:txBody>
      </p:sp>
      <p:sp>
        <p:nvSpPr>
          <p:cNvPr id="25618" name="Text Box 19"/>
          <p:cNvSpPr txBox="1">
            <a:spLocks noChangeArrowheads="1"/>
          </p:cNvSpPr>
          <p:nvPr/>
        </p:nvSpPr>
        <p:spPr bwMode="auto">
          <a:xfrm>
            <a:off x="6167438" y="602138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80</a:t>
            </a:r>
          </a:p>
        </p:txBody>
      </p:sp>
      <p:sp>
        <p:nvSpPr>
          <p:cNvPr id="25619" name="Freeform 20"/>
          <p:cNvSpPr>
            <a:spLocks/>
          </p:cNvSpPr>
          <p:nvPr/>
        </p:nvSpPr>
        <p:spPr bwMode="auto">
          <a:xfrm>
            <a:off x="4079875" y="2133601"/>
            <a:ext cx="3024188" cy="3527425"/>
          </a:xfrm>
          <a:custGeom>
            <a:avLst/>
            <a:gdLst>
              <a:gd name="T0" fmla="*/ 0 w 1905"/>
              <a:gd name="T1" fmla="*/ 0 h 2222"/>
              <a:gd name="T2" fmla="*/ 2147483647 w 1905"/>
              <a:gd name="T3" fmla="*/ 2147483647 h 2222"/>
              <a:gd name="T4" fmla="*/ 2147483647 w 1905"/>
              <a:gd name="T5" fmla="*/ 2147483647 h 2222"/>
              <a:gd name="T6" fmla="*/ 2147483647 w 1905"/>
              <a:gd name="T7" fmla="*/ 2147483647 h 2222"/>
              <a:gd name="T8" fmla="*/ 2147483647 w 1905"/>
              <a:gd name="T9" fmla="*/ 2147483647 h 2222"/>
              <a:gd name="T10" fmla="*/ 2147483647 w 1905"/>
              <a:gd name="T11" fmla="*/ 2147483647 h 2222"/>
              <a:gd name="T12" fmla="*/ 2147483647 w 1905"/>
              <a:gd name="T13" fmla="*/ 2147483647 h 2222"/>
              <a:gd name="T14" fmla="*/ 0 60000 65536"/>
              <a:gd name="T15" fmla="*/ 0 60000 65536"/>
              <a:gd name="T16" fmla="*/ 0 60000 65536"/>
              <a:gd name="T17" fmla="*/ 0 60000 65536"/>
              <a:gd name="T18" fmla="*/ 0 60000 65536"/>
              <a:gd name="T19" fmla="*/ 0 60000 65536"/>
              <a:gd name="T20" fmla="*/ 0 60000 65536"/>
              <a:gd name="T21" fmla="*/ 0 w 1905"/>
              <a:gd name="T22" fmla="*/ 0 h 2222"/>
              <a:gd name="T23" fmla="*/ 1905 w 1905"/>
              <a:gd name="T24" fmla="*/ 2222 h 2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05" h="2222">
                <a:moveTo>
                  <a:pt x="0" y="0"/>
                </a:moveTo>
                <a:cubicBezTo>
                  <a:pt x="170" y="94"/>
                  <a:pt x="340" y="189"/>
                  <a:pt x="499" y="317"/>
                </a:cubicBezTo>
                <a:cubicBezTo>
                  <a:pt x="658" y="445"/>
                  <a:pt x="808" y="612"/>
                  <a:pt x="952" y="771"/>
                </a:cubicBezTo>
                <a:cubicBezTo>
                  <a:pt x="1096" y="930"/>
                  <a:pt x="1278" y="1149"/>
                  <a:pt x="1361" y="1270"/>
                </a:cubicBezTo>
                <a:cubicBezTo>
                  <a:pt x="1444" y="1391"/>
                  <a:pt x="1383" y="1383"/>
                  <a:pt x="1451" y="1496"/>
                </a:cubicBezTo>
                <a:cubicBezTo>
                  <a:pt x="1519" y="1609"/>
                  <a:pt x="1693" y="1829"/>
                  <a:pt x="1769" y="1950"/>
                </a:cubicBezTo>
                <a:cubicBezTo>
                  <a:pt x="1845" y="2071"/>
                  <a:pt x="1882" y="2177"/>
                  <a:pt x="1905" y="2222"/>
                </a:cubicBezTo>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20" name="Text Box 21"/>
          <p:cNvSpPr txBox="1">
            <a:spLocks noChangeArrowheads="1"/>
          </p:cNvSpPr>
          <p:nvPr/>
        </p:nvSpPr>
        <p:spPr bwMode="auto">
          <a:xfrm>
            <a:off x="8235950" y="2343150"/>
            <a:ext cx="180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a:latin typeface="Times New Roman" pitchFamily="18" charset="0"/>
              </a:rPr>
              <a:t>硒</a:t>
            </a:r>
            <a:r>
              <a:rPr lang="en-US" altLang="zh-CN">
                <a:latin typeface="Times New Roman" pitchFamily="18" charset="0"/>
              </a:rPr>
              <a:t>—</a:t>
            </a:r>
            <a:r>
              <a:rPr lang="zh-CN" altLang="en-US">
                <a:latin typeface="Times New Roman" pitchFamily="18" charset="0"/>
              </a:rPr>
              <a:t>湿度</a:t>
            </a:r>
          </a:p>
        </p:txBody>
      </p:sp>
      <p:sp>
        <p:nvSpPr>
          <p:cNvPr id="25621" name="Text Box 22"/>
          <p:cNvSpPr txBox="1">
            <a:spLocks noChangeArrowheads="1"/>
          </p:cNvSpPr>
          <p:nvPr/>
        </p:nvSpPr>
        <p:spPr bwMode="auto">
          <a:xfrm>
            <a:off x="2763838" y="85725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电阻与湿度关系</a:t>
            </a:r>
          </a:p>
        </p:txBody>
      </p:sp>
    </p:spTree>
    <p:extLst>
      <p:ext uri="{BB962C8B-B14F-4D97-AF65-F5344CB8AC3E}">
        <p14:creationId xmlns:p14="http://schemas.microsoft.com/office/powerpoint/2010/main" val="10093773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4294967295"/>
          </p:nvPr>
        </p:nvSpPr>
        <p:spPr>
          <a:xfrm>
            <a:off x="1981200" y="1557338"/>
            <a:ext cx="8229600" cy="4525962"/>
          </a:xfrm>
        </p:spPr>
        <p:txBody>
          <a:bodyPr/>
          <a:lstStyle/>
          <a:p>
            <a:pPr eaLnBrk="1" hangingPunct="1">
              <a:buFontTx/>
              <a:buNone/>
            </a:pPr>
            <a:r>
              <a:rPr lang="en-US" altLang="zh-CN" b="1"/>
              <a:t>    d.</a:t>
            </a:r>
            <a:r>
              <a:rPr lang="zh-CN" altLang="en-US" b="1"/>
              <a:t>机理</a:t>
            </a:r>
          </a:p>
          <a:p>
            <a:pPr eaLnBrk="1" hangingPunct="1">
              <a:buFontTx/>
              <a:buNone/>
            </a:pPr>
            <a:r>
              <a:rPr lang="zh-CN" altLang="en-US" b="1"/>
              <a:t>多晶结构 晶粒界面电导＋表面电导</a:t>
            </a:r>
          </a:p>
          <a:p>
            <a:pPr eaLnBrk="1" hangingPunct="1">
              <a:buFontTx/>
              <a:buNone/>
            </a:pPr>
            <a:r>
              <a:rPr lang="zh-CN" altLang="en-US" b="1"/>
              <a:t>改变表面态及晶粒间界面势垒</a:t>
            </a:r>
          </a:p>
          <a:p>
            <a:pPr eaLnBrk="1" hangingPunct="1">
              <a:buFontTx/>
              <a:buNone/>
            </a:pPr>
            <a:r>
              <a:rPr lang="zh-CN" altLang="en-US" b="1">
                <a:solidFill>
                  <a:srgbClr val="FF0000"/>
                </a:solidFill>
              </a:rPr>
              <a:t>同时要求 界面电导</a:t>
            </a:r>
            <a:r>
              <a:rPr lang="en-US" altLang="zh-CN" b="1">
                <a:solidFill>
                  <a:srgbClr val="FF0000"/>
                </a:solidFill>
              </a:rPr>
              <a:t>+</a:t>
            </a:r>
            <a:r>
              <a:rPr lang="zh-CN" altLang="en-US" b="1">
                <a:solidFill>
                  <a:srgbClr val="FF0000"/>
                </a:solidFill>
              </a:rPr>
              <a:t>表面电导＝主导电导</a:t>
            </a:r>
          </a:p>
          <a:p>
            <a:pPr eaLnBrk="1" hangingPunct="1">
              <a:buFontTx/>
              <a:buNone/>
            </a:pPr>
            <a:r>
              <a:rPr lang="zh-CN" altLang="en-US" b="1">
                <a:solidFill>
                  <a:schemeClr val="hlink"/>
                </a:solidFill>
              </a:rPr>
              <a:t>多晶</a:t>
            </a:r>
            <a:r>
              <a:rPr lang="zh-CN" altLang="en-US" b="1"/>
              <a:t>，</a:t>
            </a:r>
            <a:r>
              <a:rPr lang="zh-CN" altLang="en-US" b="1">
                <a:solidFill>
                  <a:schemeClr val="hlink"/>
                </a:solidFill>
              </a:rPr>
              <a:t>薄膜</a:t>
            </a:r>
            <a:r>
              <a:rPr lang="zh-CN" altLang="en-US" b="1"/>
              <a:t>（</a:t>
            </a:r>
            <a:r>
              <a:rPr lang="zh-CN" altLang="en-US" b="1">
                <a:solidFill>
                  <a:schemeClr val="hlink"/>
                </a:solidFill>
              </a:rPr>
              <a:t>很薄</a:t>
            </a:r>
            <a:r>
              <a:rPr lang="zh-CN" altLang="en-US" b="1"/>
              <a:t>）</a:t>
            </a:r>
          </a:p>
          <a:p>
            <a:pPr eaLnBrk="1" hangingPunct="1">
              <a:buFontTx/>
              <a:buNone/>
            </a:pPr>
            <a:r>
              <a:rPr lang="zh-CN" altLang="en-US" b="1"/>
              <a:t>    </a:t>
            </a:r>
            <a:r>
              <a:rPr lang="en-US" altLang="zh-CN" b="1"/>
              <a:t>e.</a:t>
            </a:r>
            <a:r>
              <a:rPr lang="zh-CN" altLang="en-US" b="1"/>
              <a:t>制作工艺：蒸发膜</a:t>
            </a:r>
          </a:p>
        </p:txBody>
      </p:sp>
      <p:sp>
        <p:nvSpPr>
          <p:cNvPr id="26627" name="Line 4"/>
          <p:cNvSpPr>
            <a:spLocks noChangeShapeType="1"/>
          </p:cNvSpPr>
          <p:nvPr/>
        </p:nvSpPr>
        <p:spPr bwMode="auto">
          <a:xfrm flipH="1">
            <a:off x="6456363" y="4868863"/>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28" name="Text Box 5"/>
          <p:cNvSpPr txBox="1">
            <a:spLocks noChangeArrowheads="1"/>
          </p:cNvSpPr>
          <p:nvPr/>
        </p:nvSpPr>
        <p:spPr bwMode="auto">
          <a:xfrm>
            <a:off x="7391400" y="4652963"/>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Times New Roman" pitchFamily="18" charset="0"/>
              </a:rPr>
              <a:t>否则体电导为主电导</a:t>
            </a:r>
          </a:p>
        </p:txBody>
      </p:sp>
    </p:spTree>
    <p:extLst>
      <p:ext uri="{BB962C8B-B14F-4D97-AF65-F5344CB8AC3E}">
        <p14:creationId xmlns:p14="http://schemas.microsoft.com/office/powerpoint/2010/main" val="104732775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1981200" y="274638"/>
            <a:ext cx="6419850" cy="633412"/>
          </a:xfrm>
        </p:spPr>
        <p:txBody>
          <a:bodyPr/>
          <a:lstStyle/>
          <a:p>
            <a:pPr eaLnBrk="1" hangingPunct="1"/>
            <a:r>
              <a:rPr lang="zh-CN" altLang="en-US" sz="2800" b="1">
                <a:solidFill>
                  <a:srgbClr val="0000FF"/>
                </a:solidFill>
                <a:latin typeface="华文中宋" pitchFamily="2" charset="-122"/>
                <a:ea typeface="华文中宋" pitchFamily="2" charset="-122"/>
              </a:rPr>
              <a:t>（</a:t>
            </a:r>
            <a:r>
              <a:rPr lang="en-US" altLang="zh-CN" sz="2800" b="1">
                <a:solidFill>
                  <a:srgbClr val="0000FF"/>
                </a:solidFill>
                <a:latin typeface="华文中宋" pitchFamily="2" charset="-122"/>
                <a:ea typeface="华文中宋" pitchFamily="2" charset="-122"/>
              </a:rPr>
              <a:t>4</a:t>
            </a:r>
            <a:r>
              <a:rPr lang="zh-CN" altLang="en-US" sz="2800" b="1">
                <a:solidFill>
                  <a:srgbClr val="0000FF"/>
                </a:solidFill>
                <a:latin typeface="华文中宋" pitchFamily="2" charset="-122"/>
                <a:ea typeface="华文中宋" pitchFamily="2" charset="-122"/>
              </a:rPr>
              <a:t>）金属氧化物半导体陶瓷湿度器件</a:t>
            </a:r>
          </a:p>
        </p:txBody>
      </p:sp>
      <p:sp>
        <p:nvSpPr>
          <p:cNvPr id="27651" name="Rectangle 3"/>
          <p:cNvSpPr>
            <a:spLocks noGrp="1" noChangeArrowheads="1"/>
          </p:cNvSpPr>
          <p:nvPr>
            <p:ph type="body" sz="half" idx="4294967295"/>
          </p:nvPr>
        </p:nvSpPr>
        <p:spPr>
          <a:xfrm>
            <a:off x="2208214" y="908051"/>
            <a:ext cx="7299325" cy="3097213"/>
          </a:xfrm>
        </p:spPr>
        <p:txBody>
          <a:bodyPr>
            <a:normAutofit lnSpcReduction="10000"/>
          </a:bodyPr>
          <a:lstStyle/>
          <a:p>
            <a:pPr eaLnBrk="1" hangingPunct="1">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材料</a:t>
            </a:r>
            <a:r>
              <a:rPr lang="zh-CN" altLang="en-US" sz="2400" b="1"/>
              <a:t> </a:t>
            </a:r>
          </a:p>
          <a:p>
            <a:pPr eaLnBrk="1" hangingPunct="1">
              <a:buFontTx/>
              <a:buNone/>
            </a:pPr>
            <a:r>
              <a:rPr lang="zh-CN" altLang="en-US" sz="2400" b="1"/>
              <a:t>                                            </a:t>
            </a:r>
          </a:p>
          <a:p>
            <a:pPr eaLnBrk="1" hangingPunct="1">
              <a:buFontTx/>
              <a:buNone/>
            </a:pPr>
            <a:r>
              <a:rPr lang="zh-CN" altLang="en-US" sz="2400" b="1"/>
              <a:t>                                                            </a:t>
            </a:r>
          </a:p>
          <a:p>
            <a:pPr eaLnBrk="1" hangingPunct="1">
              <a:buFontTx/>
              <a:buNone/>
            </a:pPr>
            <a:r>
              <a:rPr lang="zh-CN" altLang="en-US" sz="2400" b="1"/>
              <a:t>  </a:t>
            </a:r>
            <a:r>
              <a:rPr lang="zh-CN" altLang="en-US" sz="2400" b="1">
                <a:latin typeface="华文中宋" pitchFamily="2" charset="-122"/>
                <a:ea typeface="华文中宋" pitchFamily="2" charset="-122"/>
              </a:rPr>
              <a:t>加入        是为了改善机械强度</a:t>
            </a:r>
          </a:p>
          <a:p>
            <a:pPr eaLnBrk="1" hangingPunct="1">
              <a:buFontTx/>
              <a:buNone/>
            </a:pPr>
            <a:r>
              <a:rPr lang="zh-CN" altLang="en-US" sz="2400" b="1">
                <a:latin typeface="华文中宋" pitchFamily="2" charset="-122"/>
                <a:ea typeface="华文中宋" pitchFamily="2" charset="-122"/>
              </a:rPr>
              <a:t> 优点：热稳定、抗污、长寿命、</a:t>
            </a:r>
          </a:p>
          <a:p>
            <a:pPr eaLnBrk="1" hangingPunct="1">
              <a:buFontTx/>
              <a:buNone/>
            </a:pPr>
            <a:r>
              <a:rPr lang="zh-CN" altLang="en-US" sz="2400" b="1">
                <a:latin typeface="华文中宋" pitchFamily="2" charset="-122"/>
                <a:ea typeface="华文中宋" pitchFamily="2" charset="-122"/>
              </a:rPr>
              <a:t>           响应快、精度高、范围宽</a:t>
            </a:r>
          </a:p>
          <a:p>
            <a:pPr eaLnBrk="1" hangingPunct="1">
              <a:buFontTx/>
              <a:buNone/>
            </a:pPr>
            <a:r>
              <a:rPr lang="en-US" altLang="zh-CN" sz="2400" b="1">
                <a:solidFill>
                  <a:srgbClr val="FF0000"/>
                </a:solidFill>
                <a:latin typeface="华文中宋" pitchFamily="2" charset="-122"/>
                <a:ea typeface="华文中宋" pitchFamily="2" charset="-122"/>
              </a:rPr>
              <a:t>b.</a:t>
            </a:r>
            <a:r>
              <a:rPr lang="zh-CN" altLang="en-US" sz="2400" b="1">
                <a:solidFill>
                  <a:srgbClr val="FF0000"/>
                </a:solidFill>
                <a:latin typeface="华文中宋" pitchFamily="2" charset="-122"/>
                <a:ea typeface="华文中宋" pitchFamily="2" charset="-122"/>
              </a:rPr>
              <a:t>特征量 </a:t>
            </a:r>
            <a:r>
              <a:rPr lang="en-US" altLang="zh-CN" sz="2400" b="1">
                <a:solidFill>
                  <a:srgbClr val="FF0000"/>
                </a:solidFill>
                <a:latin typeface="华文中宋" pitchFamily="2" charset="-122"/>
                <a:ea typeface="华文中宋" pitchFamily="2" charset="-122"/>
              </a:rPr>
              <a:t>R</a:t>
            </a:r>
          </a:p>
          <a:p>
            <a:pPr eaLnBrk="1" hangingPunct="1">
              <a:buFontTx/>
              <a:buNone/>
            </a:pPr>
            <a:endParaRPr lang="en-US" altLang="zh-CN" sz="2400" b="1">
              <a:latin typeface="华文中宋" pitchFamily="2" charset="-122"/>
              <a:ea typeface="华文中宋" pitchFamily="2" charset="-122"/>
            </a:endParaRPr>
          </a:p>
        </p:txBody>
      </p:sp>
      <p:graphicFrame>
        <p:nvGraphicFramePr>
          <p:cNvPr id="27652" name="Object 4"/>
          <p:cNvGraphicFramePr>
            <a:graphicFrameLocks noGrp="1" noChangeAspect="1"/>
          </p:cNvGraphicFramePr>
          <p:nvPr>
            <p:ph sz="quarter" idx="4294967295"/>
          </p:nvPr>
        </p:nvGraphicFramePr>
        <p:xfrm>
          <a:off x="3432175" y="908050"/>
          <a:ext cx="1066800" cy="622300"/>
        </p:xfrm>
        <a:graphic>
          <a:graphicData uri="http://schemas.openxmlformats.org/presentationml/2006/ole">
            <mc:AlternateContent xmlns:mc="http://schemas.openxmlformats.org/markup-compatibility/2006">
              <mc:Choice xmlns:v="urn:schemas-microsoft-com:vml" Requires="v">
                <p:oleObj spid="_x0000_s205826" name="Equation" r:id="rId3" imgW="406224" imgH="228501" progId="Equation.DSMT4">
                  <p:embed/>
                </p:oleObj>
              </mc:Choice>
              <mc:Fallback>
                <p:oleObj name="Equation" r:id="rId3" imgW="40622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5" y="908050"/>
                        <a:ext cx="10668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3" name="Object 5"/>
          <p:cNvGraphicFramePr>
            <a:graphicFrameLocks noChangeAspect="1"/>
          </p:cNvGraphicFramePr>
          <p:nvPr/>
        </p:nvGraphicFramePr>
        <p:xfrm>
          <a:off x="5087939" y="908051"/>
          <a:ext cx="841375" cy="487363"/>
        </p:xfrm>
        <a:graphic>
          <a:graphicData uri="http://schemas.openxmlformats.org/presentationml/2006/ole">
            <mc:AlternateContent xmlns:mc="http://schemas.openxmlformats.org/markup-compatibility/2006">
              <mc:Choice xmlns:v="urn:schemas-microsoft-com:vml" Requires="v">
                <p:oleObj spid="_x0000_s205827" name="Equation" r:id="rId5" imgW="393529" imgH="228501" progId="Equation.DSMT4">
                  <p:embed/>
                </p:oleObj>
              </mc:Choice>
              <mc:Fallback>
                <p:oleObj name="Equation" r:id="rId5" imgW="393529"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939" y="908051"/>
                        <a:ext cx="8413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4" name="Object 6"/>
          <p:cNvGraphicFramePr>
            <a:graphicFrameLocks noChangeAspect="1"/>
          </p:cNvGraphicFramePr>
          <p:nvPr/>
        </p:nvGraphicFramePr>
        <p:xfrm>
          <a:off x="7248526" y="908051"/>
          <a:ext cx="766763" cy="460375"/>
        </p:xfrm>
        <a:graphic>
          <a:graphicData uri="http://schemas.openxmlformats.org/presentationml/2006/ole">
            <mc:AlternateContent xmlns:mc="http://schemas.openxmlformats.org/markup-compatibility/2006">
              <mc:Choice xmlns:v="urn:schemas-microsoft-com:vml" Requires="v">
                <p:oleObj spid="_x0000_s205828" name="Equation" r:id="rId7" imgW="381000" imgH="228600" progId="Equation.DSMT4">
                  <p:embed/>
                </p:oleObj>
              </mc:Choice>
              <mc:Fallback>
                <p:oleObj name="Equation" r:id="rId7" imgW="3810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8526" y="908051"/>
                        <a:ext cx="7667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5" name="Object 7"/>
          <p:cNvGraphicFramePr>
            <a:graphicFrameLocks noGrp="1" noChangeAspect="1"/>
          </p:cNvGraphicFramePr>
          <p:nvPr>
            <p:ph sz="quarter" idx="4294967295"/>
          </p:nvPr>
        </p:nvGraphicFramePr>
        <p:xfrm>
          <a:off x="7104064" y="981076"/>
          <a:ext cx="3146425" cy="708025"/>
        </p:xfrm>
        <a:graphic>
          <a:graphicData uri="http://schemas.openxmlformats.org/presentationml/2006/ole">
            <mc:AlternateContent xmlns:mc="http://schemas.openxmlformats.org/markup-compatibility/2006">
              <mc:Choice xmlns:v="urn:schemas-microsoft-com:vml" Requires="v">
                <p:oleObj spid="_x0000_s205829" name="Equation" r:id="rId9" imgW="435285" imgH="677109" progId="Equation.DSMT4">
                  <p:embed/>
                </p:oleObj>
              </mc:Choice>
              <mc:Fallback>
                <p:oleObj name="Equation" r:id="rId9" imgW="435285" imgH="67710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4064" y="981076"/>
                        <a:ext cx="31464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8"/>
          <p:cNvGraphicFramePr>
            <a:graphicFrameLocks noChangeAspect="1"/>
          </p:cNvGraphicFramePr>
          <p:nvPr/>
        </p:nvGraphicFramePr>
        <p:xfrm>
          <a:off x="3359151" y="1624014"/>
          <a:ext cx="2074863" cy="485775"/>
        </p:xfrm>
        <a:graphic>
          <a:graphicData uri="http://schemas.openxmlformats.org/presentationml/2006/ole">
            <mc:AlternateContent xmlns:mc="http://schemas.openxmlformats.org/markup-compatibility/2006">
              <mc:Choice xmlns:v="urn:schemas-microsoft-com:vml" Requires="v">
                <p:oleObj spid="_x0000_s205830" name="Equation" r:id="rId11" imgW="977900" imgH="228600" progId="Equation.DSMT4">
                  <p:embed/>
                </p:oleObj>
              </mc:Choice>
              <mc:Fallback>
                <p:oleObj name="Equation" r:id="rId11" imgW="9779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9151" y="1624014"/>
                        <a:ext cx="207486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7" name="Object 9"/>
          <p:cNvGraphicFramePr>
            <a:graphicFrameLocks noChangeAspect="1"/>
          </p:cNvGraphicFramePr>
          <p:nvPr/>
        </p:nvGraphicFramePr>
        <p:xfrm>
          <a:off x="8183563" y="1557338"/>
          <a:ext cx="1231900" cy="493712"/>
        </p:xfrm>
        <a:graphic>
          <a:graphicData uri="http://schemas.openxmlformats.org/presentationml/2006/ole">
            <mc:AlternateContent xmlns:mc="http://schemas.openxmlformats.org/markup-compatibility/2006">
              <mc:Choice xmlns:v="urn:schemas-microsoft-com:vml" Requires="v">
                <p:oleObj spid="_x0000_s205831" name="Equation" r:id="rId13" imgW="571252" imgH="228501" progId="Equation.DSMT4">
                  <p:embed/>
                </p:oleObj>
              </mc:Choice>
              <mc:Fallback>
                <p:oleObj name="Equation" r:id="rId13" imgW="571252"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3563" y="1557338"/>
                        <a:ext cx="12319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9" name="Object 11"/>
          <p:cNvGraphicFramePr>
            <a:graphicFrameLocks noChangeAspect="1"/>
          </p:cNvGraphicFramePr>
          <p:nvPr/>
        </p:nvGraphicFramePr>
        <p:xfrm>
          <a:off x="5951539" y="1557339"/>
          <a:ext cx="1533525" cy="492125"/>
        </p:xfrm>
        <a:graphic>
          <a:graphicData uri="http://schemas.openxmlformats.org/presentationml/2006/ole">
            <mc:AlternateContent xmlns:mc="http://schemas.openxmlformats.org/markup-compatibility/2006">
              <mc:Choice xmlns:v="urn:schemas-microsoft-com:vml" Requires="v">
                <p:oleObj spid="_x0000_s205832" name="Equation" r:id="rId15" imgW="711200" imgH="228600" progId="Equation.DSMT4">
                  <p:embed/>
                </p:oleObj>
              </mc:Choice>
              <mc:Fallback>
                <p:oleObj name="Equation" r:id="rId15" imgW="7112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51539" y="1557339"/>
                        <a:ext cx="1533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60" name="Object 12"/>
          <p:cNvGraphicFramePr>
            <a:graphicFrameLocks noChangeAspect="1"/>
          </p:cNvGraphicFramePr>
          <p:nvPr/>
        </p:nvGraphicFramePr>
        <p:xfrm>
          <a:off x="3216276" y="2205039"/>
          <a:ext cx="568325" cy="477837"/>
        </p:xfrm>
        <a:graphic>
          <a:graphicData uri="http://schemas.openxmlformats.org/presentationml/2006/ole">
            <mc:AlternateContent xmlns:mc="http://schemas.openxmlformats.org/markup-compatibility/2006">
              <mc:Choice xmlns:v="urn:schemas-microsoft-com:vml" Requires="v">
                <p:oleObj spid="_x0000_s205833" name="Equation" r:id="rId17" imgW="317362" imgH="228501" progId="Equation.DSMT4">
                  <p:embed/>
                </p:oleObj>
              </mc:Choice>
              <mc:Fallback>
                <p:oleObj name="Equation" r:id="rId17" imgW="317362"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6276" y="2205039"/>
                        <a:ext cx="56832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61" name="Rectangle 3"/>
          <p:cNvSpPr>
            <a:spLocks noChangeArrowheads="1"/>
          </p:cNvSpPr>
          <p:nvPr/>
        </p:nvSpPr>
        <p:spPr bwMode="auto">
          <a:xfrm>
            <a:off x="2208213" y="4437064"/>
            <a:ext cx="2601912"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latin typeface="华文中宋" pitchFamily="2" charset="-122"/>
                <a:ea typeface="华文中宋" pitchFamily="2" charset="-122"/>
              </a:rPr>
              <a:t>c.</a:t>
            </a:r>
            <a:r>
              <a:rPr lang="zh-CN" altLang="en-US" sz="2400" b="1">
                <a:latin typeface="华文中宋" pitchFamily="2" charset="-122"/>
                <a:ea typeface="华文中宋" pitchFamily="2" charset="-122"/>
              </a:rPr>
              <a:t>结构  薄厚膜</a:t>
            </a:r>
          </a:p>
        </p:txBody>
      </p:sp>
      <p:grpSp>
        <p:nvGrpSpPr>
          <p:cNvPr id="27662" name="Group 4"/>
          <p:cNvGrpSpPr>
            <a:grpSpLocks/>
          </p:cNvGrpSpPr>
          <p:nvPr/>
        </p:nvGrpSpPr>
        <p:grpSpPr bwMode="auto">
          <a:xfrm>
            <a:off x="5375275" y="4652963"/>
            <a:ext cx="2895600" cy="1295400"/>
            <a:chOff x="1872" y="2544"/>
            <a:chExt cx="1824" cy="816"/>
          </a:xfrm>
        </p:grpSpPr>
        <p:sp>
          <p:nvSpPr>
            <p:cNvPr id="27670" name="AutoShape 5"/>
            <p:cNvSpPr>
              <a:spLocks noChangeArrowheads="1"/>
            </p:cNvSpPr>
            <p:nvPr/>
          </p:nvSpPr>
          <p:spPr bwMode="auto">
            <a:xfrm>
              <a:off x="1872" y="2544"/>
              <a:ext cx="1824" cy="816"/>
            </a:xfrm>
            <a:prstGeom prst="cube">
              <a:avLst>
                <a:gd name="adj" fmla="val 6518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7671" name="Line 6"/>
            <p:cNvSpPr>
              <a:spLocks noChangeShapeType="1"/>
            </p:cNvSpPr>
            <p:nvPr/>
          </p:nvSpPr>
          <p:spPr bwMode="auto">
            <a:xfrm flipV="1">
              <a:off x="2064"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2" name="Line 7"/>
            <p:cNvSpPr>
              <a:spLocks noChangeShapeType="1"/>
            </p:cNvSpPr>
            <p:nvPr/>
          </p:nvSpPr>
          <p:spPr bwMode="auto">
            <a:xfrm flipV="1">
              <a:off x="2928"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3" name="Line 8"/>
            <p:cNvSpPr>
              <a:spLocks noChangeShapeType="1"/>
            </p:cNvSpPr>
            <p:nvPr/>
          </p:nvSpPr>
          <p:spPr bwMode="auto">
            <a:xfrm flipV="1">
              <a:off x="2016"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Line 9"/>
            <p:cNvSpPr>
              <a:spLocks noChangeShapeType="1"/>
            </p:cNvSpPr>
            <p:nvPr/>
          </p:nvSpPr>
          <p:spPr bwMode="auto">
            <a:xfrm flipV="1">
              <a:off x="1968"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5" name="Line 10"/>
            <p:cNvSpPr>
              <a:spLocks noChangeShapeType="1"/>
            </p:cNvSpPr>
            <p:nvPr/>
          </p:nvSpPr>
          <p:spPr bwMode="auto">
            <a:xfrm flipV="1">
              <a:off x="1920"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6" name="Line 11"/>
            <p:cNvSpPr>
              <a:spLocks noChangeShapeType="1"/>
            </p:cNvSpPr>
            <p:nvPr/>
          </p:nvSpPr>
          <p:spPr bwMode="auto">
            <a:xfrm flipV="1">
              <a:off x="2976"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7" name="Line 12"/>
            <p:cNvSpPr>
              <a:spLocks noChangeShapeType="1"/>
            </p:cNvSpPr>
            <p:nvPr/>
          </p:nvSpPr>
          <p:spPr bwMode="auto">
            <a:xfrm flipV="1">
              <a:off x="3024"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8" name="Line 13"/>
            <p:cNvSpPr>
              <a:spLocks noChangeShapeType="1"/>
            </p:cNvSpPr>
            <p:nvPr/>
          </p:nvSpPr>
          <p:spPr bwMode="auto">
            <a:xfrm flipV="1">
              <a:off x="3120"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9" name="Line 14"/>
            <p:cNvSpPr>
              <a:spLocks noChangeShapeType="1"/>
            </p:cNvSpPr>
            <p:nvPr/>
          </p:nvSpPr>
          <p:spPr bwMode="auto">
            <a:xfrm flipV="1">
              <a:off x="3072"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663" name="Text Box 15"/>
          <p:cNvSpPr txBox="1">
            <a:spLocks noChangeArrowheads="1"/>
          </p:cNvSpPr>
          <p:nvPr/>
        </p:nvSpPr>
        <p:spPr bwMode="auto">
          <a:xfrm>
            <a:off x="7204075" y="366236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a:latin typeface="Tahoma" pitchFamily="34" charset="0"/>
              </a:rPr>
              <a:t>电极</a:t>
            </a:r>
          </a:p>
        </p:txBody>
      </p:sp>
      <p:sp>
        <p:nvSpPr>
          <p:cNvPr id="27664" name="Line 16"/>
          <p:cNvSpPr>
            <a:spLocks noChangeShapeType="1"/>
          </p:cNvSpPr>
          <p:nvPr/>
        </p:nvSpPr>
        <p:spPr bwMode="auto">
          <a:xfrm>
            <a:off x="7813675" y="4271963"/>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5" name="Line 17"/>
          <p:cNvSpPr>
            <a:spLocks noChangeShapeType="1"/>
          </p:cNvSpPr>
          <p:nvPr/>
        </p:nvSpPr>
        <p:spPr bwMode="auto">
          <a:xfrm flipH="1">
            <a:off x="6365875" y="4043363"/>
            <a:ext cx="838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6" name="Line 18"/>
          <p:cNvSpPr>
            <a:spLocks noChangeShapeType="1"/>
          </p:cNvSpPr>
          <p:nvPr/>
        </p:nvSpPr>
        <p:spPr bwMode="auto">
          <a:xfrm>
            <a:off x="5375275" y="5643563"/>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7" name="Line 19"/>
          <p:cNvSpPr>
            <a:spLocks noChangeShapeType="1"/>
          </p:cNvSpPr>
          <p:nvPr/>
        </p:nvSpPr>
        <p:spPr bwMode="auto">
          <a:xfrm flipV="1">
            <a:off x="7432675" y="4805363"/>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8" name="Line 20"/>
          <p:cNvSpPr>
            <a:spLocks noChangeShapeType="1"/>
          </p:cNvSpPr>
          <p:nvPr/>
        </p:nvSpPr>
        <p:spPr bwMode="auto">
          <a:xfrm flipH="1">
            <a:off x="8194675" y="4729163"/>
            <a:ext cx="838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9" name="Text Box 21"/>
          <p:cNvSpPr txBox="1">
            <a:spLocks noChangeArrowheads="1"/>
          </p:cNvSpPr>
          <p:nvPr/>
        </p:nvSpPr>
        <p:spPr bwMode="auto">
          <a:xfrm>
            <a:off x="9261475" y="450056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a:latin typeface="Tahoma" pitchFamily="34" charset="0"/>
              </a:rPr>
              <a:t>膜</a:t>
            </a:r>
          </a:p>
        </p:txBody>
      </p:sp>
    </p:spTree>
    <p:extLst>
      <p:ext uri="{BB962C8B-B14F-4D97-AF65-F5344CB8AC3E}">
        <p14:creationId xmlns:p14="http://schemas.microsoft.com/office/powerpoint/2010/main" val="13443753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2135188" y="404814"/>
            <a:ext cx="7732712"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dirty="0">
                <a:latin typeface="华文中宋" pitchFamily="2" charset="-122"/>
                <a:ea typeface="华文中宋" pitchFamily="2" charset="-122"/>
              </a:rPr>
              <a:t>e.</a:t>
            </a:r>
            <a:r>
              <a:rPr lang="zh-CN" altLang="en-US" sz="2400" b="1" dirty="0">
                <a:latin typeface="华文中宋" pitchFamily="2" charset="-122"/>
                <a:ea typeface="华文中宋" pitchFamily="2" charset="-122"/>
              </a:rPr>
              <a:t>机理</a:t>
            </a:r>
          </a:p>
          <a:p>
            <a:pPr eaLnBrk="1" hangingPunct="1">
              <a:buFontTx/>
              <a:buNone/>
            </a:pPr>
            <a:r>
              <a:rPr lang="zh-CN" altLang="en-US" sz="2400" b="1" dirty="0">
                <a:latin typeface="华文中宋" pitchFamily="2" charset="-122"/>
                <a:ea typeface="华文中宋" pitchFamily="2" charset="-122"/>
              </a:rPr>
              <a:t>一般理解（看法不一致）</a:t>
            </a:r>
          </a:p>
          <a:p>
            <a:pPr eaLnBrk="1" hangingPunct="1">
              <a:buFontTx/>
              <a:buNone/>
            </a:pPr>
            <a:r>
              <a:rPr lang="zh-CN" altLang="en-US" sz="2400" b="1" dirty="0">
                <a:latin typeface="华文中宋" pitchFamily="2" charset="-122"/>
                <a:ea typeface="华文中宋" pitchFamily="2" charset="-122"/>
              </a:rPr>
              <a:t>◆材料属于多晶</a:t>
            </a:r>
          </a:p>
          <a:p>
            <a:pPr eaLnBrk="1" hangingPunct="1">
              <a:buFontTx/>
              <a:buNone/>
            </a:pPr>
            <a:r>
              <a:rPr lang="zh-CN" altLang="en-US" sz="2400" b="1" dirty="0">
                <a:latin typeface="华文中宋" pitchFamily="2" charset="-122"/>
                <a:ea typeface="华文中宋" pitchFamily="2" charset="-122"/>
              </a:rPr>
              <a:t>◆晶粒间界结构不够致密，没有规律</a:t>
            </a:r>
          </a:p>
          <a:p>
            <a:pPr eaLnBrk="1" hangingPunct="1">
              <a:buFontTx/>
              <a:buNone/>
            </a:pPr>
            <a:r>
              <a:rPr lang="zh-CN" altLang="en-US" sz="2400" b="1" dirty="0">
                <a:latin typeface="华文中宋" pitchFamily="2" charset="-122"/>
                <a:ea typeface="华文中宋" pitchFamily="2" charset="-122"/>
              </a:rPr>
              <a:t>◆载流子浓度比晶粒内部小的多，载流子迁移率也低</a:t>
            </a:r>
          </a:p>
          <a:p>
            <a:pPr eaLnBrk="1" hangingPunct="1">
              <a:buFontTx/>
              <a:buNone/>
            </a:pPr>
            <a:r>
              <a:rPr lang="zh-CN" altLang="en-US" sz="2400" b="1" dirty="0">
                <a:latin typeface="华文中宋" pitchFamily="2" charset="-122"/>
                <a:ea typeface="华文中宋" pitchFamily="2" charset="-122"/>
              </a:rPr>
              <a:t>△水分子中的氢原子具有</a:t>
            </a:r>
            <a:r>
              <a:rPr lang="zh-CN" altLang="en-US" sz="2400" b="1" dirty="0">
                <a:solidFill>
                  <a:srgbClr val="FF0000"/>
                </a:solidFill>
                <a:latin typeface="华文中宋" pitchFamily="2" charset="-122"/>
                <a:ea typeface="华文中宋" pitchFamily="2" charset="-122"/>
              </a:rPr>
              <a:t>很强正电场</a:t>
            </a:r>
          </a:p>
          <a:p>
            <a:pPr eaLnBrk="1" hangingPunct="1">
              <a:buFontTx/>
              <a:buNone/>
            </a:pPr>
            <a:r>
              <a:rPr lang="zh-CN" altLang="en-US" sz="2400" b="1" dirty="0">
                <a:latin typeface="华文中宋" pitchFamily="2" charset="-122"/>
                <a:ea typeface="华文中宋" pitchFamily="2" charset="-122"/>
              </a:rPr>
              <a:t>△</a:t>
            </a:r>
            <a:r>
              <a:rPr lang="zh-CN" altLang="en-US" sz="2400" b="1" dirty="0">
                <a:solidFill>
                  <a:srgbClr val="FF0000"/>
                </a:solidFill>
                <a:latin typeface="华文中宋" pitchFamily="2" charset="-122"/>
                <a:ea typeface="华文中宋" pitchFamily="2" charset="-122"/>
              </a:rPr>
              <a:t>附着时从材料表面俘获电子，表面带负电（表面电势变负）</a:t>
            </a:r>
          </a:p>
        </p:txBody>
      </p:sp>
      <p:graphicFrame>
        <p:nvGraphicFramePr>
          <p:cNvPr id="28675" name="Object 4"/>
          <p:cNvGraphicFramePr>
            <a:graphicFrameLocks noChangeAspect="1"/>
          </p:cNvGraphicFramePr>
          <p:nvPr/>
        </p:nvGraphicFramePr>
        <p:xfrm>
          <a:off x="6959601" y="4292600"/>
          <a:ext cx="271463" cy="438150"/>
        </p:xfrm>
        <a:graphic>
          <a:graphicData uri="http://schemas.openxmlformats.org/presentationml/2006/ole">
            <mc:AlternateContent xmlns:mc="http://schemas.openxmlformats.org/markup-compatibility/2006">
              <mc:Choice xmlns:v="urn:schemas-microsoft-com:vml" Requires="v">
                <p:oleObj spid="_x0000_s206850" name="Visio" r:id="rId3" imgW="256946" imgH="397764" progId="Visio.Drawing.11">
                  <p:embed/>
                </p:oleObj>
              </mc:Choice>
              <mc:Fallback>
                <p:oleObj name="Visio" r:id="rId3" imgW="256946" imgH="39776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1" y="4292600"/>
                        <a:ext cx="271463"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6" name="Object 5"/>
          <p:cNvGraphicFramePr>
            <a:graphicFrameLocks noChangeAspect="1"/>
          </p:cNvGraphicFramePr>
          <p:nvPr/>
        </p:nvGraphicFramePr>
        <p:xfrm>
          <a:off x="7540625" y="5292725"/>
          <a:ext cx="323850" cy="749300"/>
        </p:xfrm>
        <a:graphic>
          <a:graphicData uri="http://schemas.openxmlformats.org/presentationml/2006/ole">
            <mc:AlternateContent xmlns:mc="http://schemas.openxmlformats.org/markup-compatibility/2006">
              <mc:Choice xmlns:v="urn:schemas-microsoft-com:vml" Requires="v">
                <p:oleObj spid="_x0000_s206851" name="Visio" r:id="rId5" imgW="397764" imgH="757733" progId="Visio.Drawing.11">
                  <p:embed/>
                </p:oleObj>
              </mc:Choice>
              <mc:Fallback>
                <p:oleObj name="Visio" r:id="rId5" imgW="397764" imgH="75773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625" y="5292725"/>
                        <a:ext cx="3238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7" name="Object 6"/>
          <p:cNvGraphicFramePr>
            <a:graphicFrameLocks noChangeAspect="1"/>
          </p:cNvGraphicFramePr>
          <p:nvPr/>
        </p:nvGraphicFramePr>
        <p:xfrm>
          <a:off x="8040689" y="5445126"/>
          <a:ext cx="257175" cy="398463"/>
        </p:xfrm>
        <a:graphic>
          <a:graphicData uri="http://schemas.openxmlformats.org/presentationml/2006/ole">
            <mc:AlternateContent xmlns:mc="http://schemas.openxmlformats.org/markup-compatibility/2006">
              <mc:Choice xmlns:v="urn:schemas-microsoft-com:vml" Requires="v">
                <p:oleObj spid="_x0000_s206852" name="Visio" r:id="rId7" imgW="256946" imgH="397764" progId="Visio.Drawing.11">
                  <p:embed/>
                </p:oleObj>
              </mc:Choice>
              <mc:Fallback>
                <p:oleObj name="Visio" r:id="rId7" imgW="256946" imgH="39776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689" y="5445126"/>
                        <a:ext cx="25717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8" name="Rectangle 3"/>
          <p:cNvSpPr>
            <a:spLocks noChangeArrowheads="1"/>
          </p:cNvSpPr>
          <p:nvPr/>
        </p:nvSpPr>
        <p:spPr bwMode="auto">
          <a:xfrm>
            <a:off x="2208213" y="3860801"/>
            <a:ext cx="685165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对于</a:t>
            </a:r>
            <a:r>
              <a:rPr lang="en-US" altLang="zh-CN" sz="2400" b="1">
                <a:latin typeface="华文中宋" pitchFamily="2" charset="-122"/>
                <a:ea typeface="华文中宋" pitchFamily="2" charset="-122"/>
              </a:rPr>
              <a:t>P</a:t>
            </a:r>
            <a:r>
              <a:rPr lang="zh-CN" altLang="en-US" sz="2400" b="1">
                <a:latin typeface="华文中宋" pitchFamily="2" charset="-122"/>
                <a:ea typeface="华文中宋" pitchFamily="2" charset="-122"/>
              </a:rPr>
              <a:t>型材料：</a:t>
            </a:r>
          </a:p>
          <a:p>
            <a:pPr eaLnBrk="1" hangingPunct="1">
              <a:buFontTx/>
              <a:buNone/>
            </a:pPr>
            <a:r>
              <a:rPr lang="zh-CN" altLang="en-US" sz="2400" b="1">
                <a:latin typeface="华文中宋" pitchFamily="2" charset="-122"/>
                <a:ea typeface="华文中宋" pitchFamily="2" charset="-122"/>
              </a:rPr>
              <a:t>表面负电势吸引空穴到表面，电阻    ，负性 </a:t>
            </a:r>
          </a:p>
          <a:p>
            <a:pPr eaLnBrk="1" hangingPunct="1">
              <a:buFontTx/>
              <a:buNone/>
            </a:pPr>
            <a:r>
              <a:rPr lang="zh-CN" altLang="en-US" sz="2400" b="1">
                <a:latin typeface="华文中宋" pitchFamily="2" charset="-122"/>
                <a:ea typeface="华文中宋" pitchFamily="2" charset="-122"/>
              </a:rPr>
              <a:t>△对于</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型材料：</a:t>
            </a:r>
          </a:p>
          <a:p>
            <a:pPr eaLnBrk="1" hangingPunct="1">
              <a:buFontTx/>
              <a:buNone/>
            </a:pPr>
            <a:r>
              <a:rPr lang="zh-CN" altLang="en-US" sz="2400" b="1">
                <a:latin typeface="华文中宋" pitchFamily="2" charset="-122"/>
                <a:ea typeface="华文中宋" pitchFamily="2" charset="-122"/>
              </a:rPr>
              <a:t>表面负电势使表面层电子耗尽      负性</a:t>
            </a:r>
          </a:p>
          <a:p>
            <a:pPr eaLnBrk="1" hangingPunct="1">
              <a:buFontTx/>
              <a:buNone/>
            </a:pPr>
            <a:r>
              <a:rPr lang="zh-CN" altLang="en-US" sz="2400" b="1">
                <a:latin typeface="华文中宋" pitchFamily="2" charset="-122"/>
                <a:ea typeface="华文中宋" pitchFamily="2" charset="-122"/>
              </a:rPr>
              <a:t>吸引大量空穴到表面，反型         电阻</a:t>
            </a:r>
          </a:p>
        </p:txBody>
      </p:sp>
    </p:spTree>
    <p:extLst>
      <p:ext uri="{BB962C8B-B14F-4D97-AF65-F5344CB8AC3E}">
        <p14:creationId xmlns:p14="http://schemas.microsoft.com/office/powerpoint/2010/main" val="663524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传感器的静态特性</a:t>
            </a:r>
          </a:p>
        </p:txBody>
      </p:sp>
      <p:sp>
        <p:nvSpPr>
          <p:cNvPr id="7171" name="Rectangle 3"/>
          <p:cNvSpPr>
            <a:spLocks noGrp="1" noChangeArrowheads="1"/>
          </p:cNvSpPr>
          <p:nvPr>
            <p:ph type="body" sz="half" idx="1"/>
          </p:nvPr>
        </p:nvSpPr>
        <p:spPr>
          <a:xfrm>
            <a:off x="2566988" y="1484314"/>
            <a:ext cx="7753350" cy="3908425"/>
          </a:xfrm>
        </p:spPr>
        <p:txBody>
          <a:bodyPr/>
          <a:lstStyle/>
          <a:p>
            <a:pPr>
              <a:buFontTx/>
              <a:buNone/>
            </a:pPr>
            <a:r>
              <a:rPr lang="en-US" altLang="zh-CN" sz="1600" dirty="0"/>
              <a:t>   </a:t>
            </a:r>
            <a:r>
              <a:rPr lang="en-US" altLang="zh-CN" sz="2000" dirty="0"/>
              <a:t>  </a:t>
            </a:r>
            <a:r>
              <a:rPr lang="zh-CN" altLang="en-US" sz="2000" b="1" u="sng" dirty="0"/>
              <a:t>传感器在被测量的各个值处于稳定状态时，输出量和输入量之</a:t>
            </a:r>
          </a:p>
          <a:p>
            <a:pPr>
              <a:buFontTx/>
              <a:buNone/>
            </a:pPr>
            <a:r>
              <a:rPr lang="zh-CN" altLang="en-US" sz="2000" b="1" u="sng" dirty="0"/>
              <a:t>间的关系称为静态特性</a:t>
            </a:r>
            <a:r>
              <a:rPr lang="zh-CN" altLang="en-US" sz="2000" dirty="0"/>
              <a:t>。</a:t>
            </a:r>
          </a:p>
          <a:p>
            <a:pPr>
              <a:buFontTx/>
              <a:buNone/>
            </a:pPr>
            <a:r>
              <a:rPr lang="zh-CN" altLang="en-US" sz="2000" dirty="0"/>
              <a:t>    输出量和输入量之间的关系可用下列方程式确定</a:t>
            </a:r>
          </a:p>
          <a:p>
            <a:pPr>
              <a:buFontTx/>
              <a:buNone/>
            </a:pPr>
            <a:endParaRPr lang="zh-CN" altLang="en-US" sz="2000" dirty="0"/>
          </a:p>
          <a:p>
            <a:pPr>
              <a:buFontTx/>
              <a:buNone/>
            </a:pPr>
            <a:r>
              <a:rPr lang="zh-CN" altLang="en-US" sz="2000" dirty="0"/>
              <a:t>                                                                                                  （</a:t>
            </a:r>
            <a:r>
              <a:rPr lang="en-US" altLang="zh-CN" sz="2000" dirty="0"/>
              <a:t>1-1</a:t>
            </a:r>
            <a:r>
              <a:rPr lang="zh-CN" altLang="en-US" sz="2000" dirty="0"/>
              <a:t>）   </a:t>
            </a:r>
          </a:p>
          <a:p>
            <a:pPr>
              <a:buFontTx/>
              <a:buNone/>
            </a:pPr>
            <a:r>
              <a:rPr lang="zh-CN" altLang="en-US" sz="2000" dirty="0"/>
              <a:t>式中</a:t>
            </a:r>
          </a:p>
        </p:txBody>
      </p:sp>
      <p:graphicFrame>
        <p:nvGraphicFramePr>
          <p:cNvPr id="7173" name="Object 5"/>
          <p:cNvGraphicFramePr>
            <a:graphicFrameLocks noGrp="1" noChangeAspect="1"/>
          </p:cNvGraphicFramePr>
          <p:nvPr>
            <p:ph sz="quarter" idx="3"/>
            <p:extLst>
              <p:ext uri="{D42A27DB-BD31-4B8C-83A1-F6EECF244321}">
                <p14:modId xmlns:p14="http://schemas.microsoft.com/office/powerpoint/2010/main" val="2729429287"/>
              </p:ext>
            </p:extLst>
          </p:nvPr>
        </p:nvGraphicFramePr>
        <p:xfrm>
          <a:off x="2959100" y="2887664"/>
          <a:ext cx="4968875" cy="530225"/>
        </p:xfrm>
        <a:graphic>
          <a:graphicData uri="http://schemas.openxmlformats.org/presentationml/2006/ole">
            <mc:AlternateContent xmlns:mc="http://schemas.openxmlformats.org/markup-compatibility/2006">
              <mc:Choice xmlns:v="urn:schemas-microsoft-com:vml" Requires="v">
                <p:oleObj spid="_x0000_s1026" name="公式" r:id="rId3" imgW="2260440" imgH="241200" progId="Equation.3">
                  <p:embed/>
                </p:oleObj>
              </mc:Choice>
              <mc:Fallback>
                <p:oleObj name="公式" r:id="rId3" imgW="2260440" imgH="241200" progId="Equation.3">
                  <p:embed/>
                  <p:pic>
                    <p:nvPicPr>
                      <p:cNvPr id="7173" name="Object 5"/>
                      <p:cNvPicPr>
                        <a:picLocks noChangeAspect="1" noChangeArrowheads="1"/>
                      </p:cNvPicPr>
                      <p:nvPr/>
                    </p:nvPicPr>
                    <p:blipFill>
                      <a:blip r:embed="rId4"/>
                      <a:srcRect/>
                      <a:stretch>
                        <a:fillRect/>
                      </a:stretch>
                    </p:blipFill>
                    <p:spPr bwMode="auto">
                      <a:xfrm>
                        <a:off x="2959100" y="2887664"/>
                        <a:ext cx="49688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6"/>
          <p:cNvGraphicFramePr>
            <a:graphicFrameLocks noChangeAspect="1"/>
          </p:cNvGraphicFramePr>
          <p:nvPr/>
        </p:nvGraphicFramePr>
        <p:xfrm>
          <a:off x="3359150" y="3716339"/>
          <a:ext cx="5329238" cy="2636837"/>
        </p:xfrm>
        <a:graphic>
          <a:graphicData uri="http://schemas.openxmlformats.org/presentationml/2006/ole">
            <mc:AlternateContent xmlns:mc="http://schemas.openxmlformats.org/markup-compatibility/2006">
              <mc:Choice xmlns:v="urn:schemas-microsoft-com:vml" Requires="v">
                <p:oleObj spid="_x0000_s1027" name="公式" r:id="rId5" imgW="2361960" imgH="1168200" progId="Equation.3">
                  <p:embed/>
                </p:oleObj>
              </mc:Choice>
              <mc:Fallback>
                <p:oleObj name="公式" r:id="rId5" imgW="2361960" imgH="1168200" progId="Equation.3">
                  <p:embed/>
                  <p:pic>
                    <p:nvPicPr>
                      <p:cNvPr id="717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150" y="3716339"/>
                        <a:ext cx="5329238" cy="263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49892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3"/>
          <p:cNvGraphicFramePr>
            <a:graphicFrameLocks noGrp="1" noChangeAspect="1"/>
          </p:cNvGraphicFramePr>
          <p:nvPr>
            <p:ph idx="4294967295"/>
          </p:nvPr>
        </p:nvGraphicFramePr>
        <p:xfrm>
          <a:off x="2640014" y="188914"/>
          <a:ext cx="7272337" cy="4446587"/>
        </p:xfrm>
        <a:graphic>
          <a:graphicData uri="http://schemas.openxmlformats.org/presentationml/2006/ole">
            <mc:AlternateContent xmlns:mc="http://schemas.openxmlformats.org/markup-compatibility/2006">
              <mc:Choice xmlns:v="urn:schemas-microsoft-com:vml" Requires="v">
                <p:oleObj spid="_x0000_s207874" name="Visio" r:id="rId3" imgW="5737860" imgH="3380232" progId="Visio.Drawing.11">
                  <p:embed/>
                </p:oleObj>
              </mc:Choice>
              <mc:Fallback>
                <p:oleObj name="Visio" r:id="rId3" imgW="5737860" imgH="33802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188914"/>
                        <a:ext cx="7272337" cy="444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 name="直接连接符 4"/>
          <p:cNvCxnSpPr/>
          <p:nvPr/>
        </p:nvCxnSpPr>
        <p:spPr>
          <a:xfrm flipV="1">
            <a:off x="3935413" y="1341439"/>
            <a:ext cx="3643312" cy="207168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9700" name="Rectangle 3"/>
          <p:cNvSpPr>
            <a:spLocks noChangeArrowheads="1"/>
          </p:cNvSpPr>
          <p:nvPr/>
        </p:nvSpPr>
        <p:spPr bwMode="auto">
          <a:xfrm>
            <a:off x="1992314" y="4741864"/>
            <a:ext cx="8188325" cy="211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solidFill>
                  <a:srgbClr val="FF0000"/>
                </a:solidFill>
                <a:latin typeface="华文中宋" pitchFamily="2" charset="-122"/>
                <a:ea typeface="华文中宋" pitchFamily="2" charset="-122"/>
              </a:rPr>
              <a:t>另一类材料，如          结构，电子能量状态与负性不一样</a:t>
            </a:r>
          </a:p>
          <a:p>
            <a:pPr eaLnBrk="1" hangingPunct="1"/>
            <a:r>
              <a:rPr lang="zh-CN" altLang="en-US" sz="2400" b="1">
                <a:solidFill>
                  <a:srgbClr val="FF0000"/>
                </a:solidFill>
                <a:latin typeface="华文中宋" pitchFamily="2" charset="-122"/>
                <a:ea typeface="华文中宋" pitchFamily="2" charset="-122"/>
              </a:rPr>
              <a:t>水分子附着，表面电势变负，表面层电子浓度下降，但不反型，</a:t>
            </a:r>
            <a:r>
              <a:rPr lang="en-US" altLang="zh-CN" sz="2400" b="1">
                <a:solidFill>
                  <a:srgbClr val="FF0000"/>
                </a:solidFill>
                <a:latin typeface="华文中宋" pitchFamily="2" charset="-122"/>
                <a:ea typeface="华文中宋" pitchFamily="2" charset="-122"/>
              </a:rPr>
              <a:t>R</a:t>
            </a:r>
          </a:p>
        </p:txBody>
      </p:sp>
      <p:graphicFrame>
        <p:nvGraphicFramePr>
          <p:cNvPr id="29701" name="Object 4"/>
          <p:cNvGraphicFramePr>
            <a:graphicFrameLocks noChangeAspect="1"/>
          </p:cNvGraphicFramePr>
          <p:nvPr/>
        </p:nvGraphicFramePr>
        <p:xfrm>
          <a:off x="4583113" y="4724401"/>
          <a:ext cx="889000" cy="436563"/>
        </p:xfrm>
        <a:graphic>
          <a:graphicData uri="http://schemas.openxmlformats.org/presentationml/2006/ole">
            <mc:AlternateContent xmlns:mc="http://schemas.openxmlformats.org/markup-compatibility/2006">
              <mc:Choice xmlns:v="urn:schemas-microsoft-com:vml" Requires="v">
                <p:oleObj spid="_x0000_s207875" name="Equation" r:id="rId5" imgW="539496" imgH="254813" progId="Equation.DSMT4">
                  <p:embed/>
                </p:oleObj>
              </mc:Choice>
              <mc:Fallback>
                <p:oleObj name="Equation" r:id="rId5" imgW="539496" imgH="2548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3" y="4724401"/>
                        <a:ext cx="8890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2" name="Line 7"/>
          <p:cNvSpPr>
            <a:spLocks noChangeShapeType="1"/>
          </p:cNvSpPr>
          <p:nvPr/>
        </p:nvSpPr>
        <p:spPr bwMode="auto">
          <a:xfrm flipV="1">
            <a:off x="3648075" y="6021389"/>
            <a:ext cx="71438" cy="503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3674711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1992313" y="908050"/>
            <a:ext cx="8280400" cy="4248150"/>
          </a:xfrm>
        </p:spPr>
        <p:txBody>
          <a:bodyPr/>
          <a:lstStyle/>
          <a:p>
            <a:pPr eaLnBrk="1" hangingPunct="1">
              <a:buFontTx/>
              <a:buNone/>
            </a:pPr>
            <a:r>
              <a:rPr lang="en-US" altLang="zh-CN" b="1">
                <a:latin typeface="华文中宋" pitchFamily="2" charset="-122"/>
                <a:ea typeface="华文中宋" pitchFamily="2" charset="-122"/>
              </a:rPr>
              <a:t>f.  </a:t>
            </a:r>
            <a:r>
              <a:rPr lang="zh-CN" altLang="en-US" b="1">
                <a:solidFill>
                  <a:srgbClr val="FF0000"/>
                </a:solidFill>
                <a:latin typeface="华文中宋" pitchFamily="2" charset="-122"/>
                <a:ea typeface="华文中宋" pitchFamily="2" charset="-122"/>
              </a:rPr>
              <a:t>工艺</a:t>
            </a:r>
            <a:r>
              <a:rPr lang="zh-CN" altLang="en-US" b="1">
                <a:latin typeface="华文中宋" pitchFamily="2" charset="-122"/>
                <a:ea typeface="华文中宋" pitchFamily="2" charset="-122"/>
              </a:rPr>
              <a:t>：丝网印刷</a:t>
            </a:r>
          </a:p>
          <a:p>
            <a:pPr eaLnBrk="1" hangingPunct="1"/>
            <a:r>
              <a:rPr lang="zh-CN" altLang="en-US" b="1">
                <a:latin typeface="华文中宋" pitchFamily="2" charset="-122"/>
                <a:ea typeface="华文中宋" pitchFamily="2" charset="-122"/>
              </a:rPr>
              <a:t>丝网（孔数</a:t>
            </a:r>
            <a:r>
              <a:rPr lang="en-US" altLang="zh-CN" b="1">
                <a:latin typeface="华文中宋" pitchFamily="2" charset="-122"/>
                <a:ea typeface="华文中宋" pitchFamily="2" charset="-122"/>
              </a:rPr>
              <a:t>/nm</a:t>
            </a:r>
            <a:r>
              <a:rPr lang="en-US" altLang="zh-CN" b="1" baseline="30000">
                <a:latin typeface="华文中宋" pitchFamily="2" charset="-122"/>
                <a:ea typeface="华文中宋" pitchFamily="2" charset="-122"/>
              </a:rPr>
              <a:t>2</a:t>
            </a:r>
            <a:r>
              <a:rPr lang="zh-CN" altLang="en-US" b="1">
                <a:latin typeface="华文中宋" pitchFamily="2" charset="-122"/>
                <a:ea typeface="华文中宋" pitchFamily="2" charset="-122"/>
              </a:rPr>
              <a:t>）贴感光膜，光刻成型，印刷</a:t>
            </a:r>
          </a:p>
          <a:p>
            <a:pPr eaLnBrk="1" hangingPunct="1"/>
            <a:r>
              <a:rPr lang="zh-CN" altLang="en-US" b="1">
                <a:latin typeface="华文中宋" pitchFamily="2" charset="-122"/>
                <a:ea typeface="华文中宋" pitchFamily="2" charset="-122"/>
              </a:rPr>
              <a:t>烧结陶瓷，材料，成型，</a:t>
            </a:r>
            <a:r>
              <a:rPr lang="en-US" altLang="zh-CN" b="1">
                <a:latin typeface="华文中宋" pitchFamily="2" charset="-122"/>
                <a:ea typeface="华文中宋" pitchFamily="2" charset="-122"/>
              </a:rPr>
              <a:t>1300℃</a:t>
            </a:r>
            <a:r>
              <a:rPr lang="zh-CN" altLang="en-US" b="1">
                <a:latin typeface="华文中宋" pitchFamily="2" charset="-122"/>
                <a:ea typeface="华文中宋" pitchFamily="2" charset="-122"/>
              </a:rPr>
              <a:t>烧制－瓷体，切片</a:t>
            </a:r>
          </a:p>
          <a:p>
            <a:pPr eaLnBrk="1" hangingPunct="1"/>
            <a:r>
              <a:rPr lang="zh-CN" altLang="en-US" b="1">
                <a:latin typeface="华文中宋" pitchFamily="2" charset="-122"/>
                <a:ea typeface="华文中宋" pitchFamily="2" charset="-122"/>
              </a:rPr>
              <a:t>涂覆：喷涂，印刷</a:t>
            </a:r>
          </a:p>
        </p:txBody>
      </p:sp>
    </p:spTree>
    <p:extLst>
      <p:ext uri="{BB962C8B-B14F-4D97-AF65-F5344CB8AC3E}">
        <p14:creationId xmlns:p14="http://schemas.microsoft.com/office/powerpoint/2010/main" val="96546218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2208214" y="647700"/>
            <a:ext cx="347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g.  </a:t>
            </a:r>
            <a:r>
              <a:rPr lang="zh-CN" altLang="en-US" sz="2400" b="1">
                <a:latin typeface="华文中宋" pitchFamily="2" charset="-122"/>
                <a:ea typeface="华文中宋" pitchFamily="2" charset="-122"/>
              </a:rPr>
              <a:t>厚膜陶瓷湿度传感器</a:t>
            </a:r>
            <a:r>
              <a:rPr lang="zh-CN" altLang="en-US" sz="2000">
                <a:latin typeface="Verdana" pitchFamily="34" charset="0"/>
              </a:rPr>
              <a:t> </a:t>
            </a:r>
          </a:p>
        </p:txBody>
      </p:sp>
      <p:sp>
        <p:nvSpPr>
          <p:cNvPr id="31747"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1748" name="Line 4"/>
          <p:cNvSpPr>
            <a:spLocks noChangeShapeType="1"/>
          </p:cNvSpPr>
          <p:nvPr/>
        </p:nvSpPr>
        <p:spPr bwMode="auto">
          <a:xfrm>
            <a:off x="2667001" y="1023938"/>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49" name="Line 5"/>
          <p:cNvSpPr>
            <a:spLocks noChangeShapeType="1"/>
          </p:cNvSpPr>
          <p:nvPr/>
        </p:nvSpPr>
        <p:spPr bwMode="auto">
          <a:xfrm>
            <a:off x="2954338" y="1023939"/>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0" name="Line 6"/>
          <p:cNvSpPr>
            <a:spLocks noChangeShapeType="1"/>
          </p:cNvSpPr>
          <p:nvPr/>
        </p:nvSpPr>
        <p:spPr bwMode="auto">
          <a:xfrm>
            <a:off x="2954339" y="1312863"/>
            <a:ext cx="433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751" name="Object 7"/>
          <p:cNvGraphicFramePr>
            <a:graphicFrameLocks noChangeAspect="1"/>
          </p:cNvGraphicFramePr>
          <p:nvPr/>
        </p:nvGraphicFramePr>
        <p:xfrm>
          <a:off x="3541714" y="1096964"/>
          <a:ext cx="731837" cy="350837"/>
        </p:xfrm>
        <a:graphic>
          <a:graphicData uri="http://schemas.openxmlformats.org/presentationml/2006/ole">
            <mc:AlternateContent xmlns:mc="http://schemas.openxmlformats.org/markup-compatibility/2006">
              <mc:Choice xmlns:v="urn:schemas-microsoft-com:vml" Requires="v">
                <p:oleObj spid="_x0000_s208898" name="公式" r:id="rId3" imgW="380670" imgH="177646" progId="Equation.3">
                  <p:embed/>
                </p:oleObj>
              </mc:Choice>
              <mc:Fallback>
                <p:oleObj name="公式" r:id="rId3" imgW="380670"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1714" y="1096964"/>
                        <a:ext cx="73183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2" name="Rectangle 8"/>
          <p:cNvSpPr>
            <a:spLocks noChangeArrowheads="1"/>
          </p:cNvSpPr>
          <p:nvPr/>
        </p:nvSpPr>
        <p:spPr bwMode="auto">
          <a:xfrm>
            <a:off x="2209801" y="1493838"/>
            <a:ext cx="3325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h. </a:t>
            </a:r>
            <a:r>
              <a:rPr lang="zh-CN" altLang="en-US" sz="2400" b="1">
                <a:latin typeface="华文中宋" pitchFamily="2" charset="-122"/>
                <a:ea typeface="华文中宋" pitchFamily="2" charset="-122"/>
              </a:rPr>
              <a:t>薄膜陶瓷湿度传感器</a:t>
            </a:r>
          </a:p>
        </p:txBody>
      </p:sp>
      <p:graphicFrame>
        <p:nvGraphicFramePr>
          <p:cNvPr id="31753" name="Object 9"/>
          <p:cNvGraphicFramePr>
            <a:graphicFrameLocks noChangeAspect="1"/>
          </p:cNvGraphicFramePr>
          <p:nvPr/>
        </p:nvGraphicFramePr>
        <p:xfrm>
          <a:off x="4295775" y="1989139"/>
          <a:ext cx="611188" cy="352425"/>
        </p:xfrm>
        <a:graphic>
          <a:graphicData uri="http://schemas.openxmlformats.org/presentationml/2006/ole">
            <mc:AlternateContent xmlns:mc="http://schemas.openxmlformats.org/markup-compatibility/2006">
              <mc:Choice xmlns:v="urn:schemas-microsoft-com:vml" Requires="v">
                <p:oleObj spid="_x0000_s208899" name="公式" r:id="rId5" imgW="317087" imgH="177569" progId="Equation.3">
                  <p:embed/>
                </p:oleObj>
              </mc:Choice>
              <mc:Fallback>
                <p:oleObj name="公式" r:id="rId5" imgW="317087"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5" y="1989139"/>
                        <a:ext cx="6111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4" name="Object 10"/>
          <p:cNvGraphicFramePr>
            <a:graphicFrameLocks noChangeAspect="1"/>
          </p:cNvGraphicFramePr>
          <p:nvPr/>
        </p:nvGraphicFramePr>
        <p:xfrm>
          <a:off x="3287713" y="1989139"/>
          <a:ext cx="755650" cy="358775"/>
        </p:xfrm>
        <a:graphic>
          <a:graphicData uri="http://schemas.openxmlformats.org/presentationml/2006/ole">
            <mc:AlternateContent xmlns:mc="http://schemas.openxmlformats.org/markup-compatibility/2006">
              <mc:Choice xmlns:v="urn:schemas-microsoft-com:vml" Requires="v">
                <p:oleObj spid="_x0000_s208900" name="公式" r:id="rId7" imgW="380670" imgH="177646" progId="Equation.3">
                  <p:embed/>
                </p:oleObj>
              </mc:Choice>
              <mc:Fallback>
                <p:oleObj name="公式" r:id="rId7" imgW="380670"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7713" y="1989139"/>
                        <a:ext cx="7556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5" name="Rectangle 11"/>
          <p:cNvSpPr>
            <a:spLocks noChangeArrowheads="1"/>
          </p:cNvSpPr>
          <p:nvPr/>
        </p:nvSpPr>
        <p:spPr bwMode="auto">
          <a:xfrm>
            <a:off x="2351088" y="2420938"/>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a:t>
            </a:r>
            <a:r>
              <a:rPr lang="zh-CN" altLang="en-US" sz="1800"/>
              <a:t> </a:t>
            </a:r>
          </a:p>
        </p:txBody>
      </p:sp>
      <p:graphicFrame>
        <p:nvGraphicFramePr>
          <p:cNvPr id="31756" name="Object 12"/>
          <p:cNvGraphicFramePr>
            <a:graphicFrameLocks noChangeAspect="1"/>
          </p:cNvGraphicFramePr>
          <p:nvPr/>
        </p:nvGraphicFramePr>
        <p:xfrm>
          <a:off x="3503613" y="2420938"/>
          <a:ext cx="792162" cy="442912"/>
        </p:xfrm>
        <a:graphic>
          <a:graphicData uri="http://schemas.openxmlformats.org/presentationml/2006/ole">
            <mc:AlternateContent xmlns:mc="http://schemas.openxmlformats.org/markup-compatibility/2006">
              <mc:Choice xmlns:v="urn:schemas-microsoft-com:vml" Requires="v">
                <p:oleObj spid="_x0000_s208901" name="公式" r:id="rId9" imgW="406224" imgH="228501" progId="Equation.3">
                  <p:embed/>
                </p:oleObj>
              </mc:Choice>
              <mc:Fallback>
                <p:oleObj name="公式" r:id="rId9" imgW="406224"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3613" y="2420938"/>
                        <a:ext cx="7921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7" name="Object 13"/>
          <p:cNvGraphicFramePr>
            <a:graphicFrameLocks noChangeAspect="1"/>
          </p:cNvGraphicFramePr>
          <p:nvPr/>
        </p:nvGraphicFramePr>
        <p:xfrm>
          <a:off x="4440238" y="2420939"/>
          <a:ext cx="863600" cy="471487"/>
        </p:xfrm>
        <a:graphic>
          <a:graphicData uri="http://schemas.openxmlformats.org/presentationml/2006/ole">
            <mc:AlternateContent xmlns:mc="http://schemas.openxmlformats.org/markup-compatibility/2006">
              <mc:Choice xmlns:v="urn:schemas-microsoft-com:vml" Requires="v">
                <p:oleObj spid="_x0000_s208902" name="公式" r:id="rId11" imgW="419100" imgH="228600" progId="Equation.3">
                  <p:embed/>
                </p:oleObj>
              </mc:Choice>
              <mc:Fallback>
                <p:oleObj name="公式" r:id="rId11" imgW="4191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0238" y="2420939"/>
                        <a:ext cx="8636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8" name="Rectangle 14"/>
          <p:cNvSpPr>
            <a:spLocks noChangeArrowheads="1"/>
          </p:cNvSpPr>
          <p:nvPr/>
        </p:nvSpPr>
        <p:spPr bwMode="auto">
          <a:xfrm>
            <a:off x="2351088" y="2852738"/>
            <a:ext cx="150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solidFill>
                  <a:srgbClr val="FF0000"/>
                </a:solidFill>
                <a:ea typeface="华文中宋" pitchFamily="2" charset="-122"/>
              </a:rPr>
              <a:t>物理量</a:t>
            </a:r>
            <a:r>
              <a:rPr lang="zh-CN" altLang="en-US" sz="1800" b="1"/>
              <a:t> </a:t>
            </a:r>
          </a:p>
        </p:txBody>
      </p:sp>
      <p:graphicFrame>
        <p:nvGraphicFramePr>
          <p:cNvPr id="31759" name="Object 15"/>
          <p:cNvGraphicFramePr>
            <a:graphicFrameLocks noChangeAspect="1"/>
          </p:cNvGraphicFramePr>
          <p:nvPr/>
        </p:nvGraphicFramePr>
        <p:xfrm>
          <a:off x="4008439" y="2924176"/>
          <a:ext cx="319087" cy="377825"/>
        </p:xfrm>
        <a:graphic>
          <a:graphicData uri="http://schemas.openxmlformats.org/presentationml/2006/ole">
            <mc:AlternateContent xmlns:mc="http://schemas.openxmlformats.org/markup-compatibility/2006">
              <mc:Choice xmlns:v="urn:schemas-microsoft-com:vml" Requires="v">
                <p:oleObj spid="_x0000_s208903" name="公式" r:id="rId13" imgW="152202" imgH="177569" progId="Equation.3">
                  <p:embed/>
                </p:oleObj>
              </mc:Choice>
              <mc:Fallback>
                <p:oleObj name="公式" r:id="rId13" imgW="152202" imgH="1775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08439" y="2924176"/>
                        <a:ext cx="319087"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60" name="Rectangle 16"/>
          <p:cNvSpPr>
            <a:spLocks noChangeArrowheads="1"/>
          </p:cNvSpPr>
          <p:nvPr/>
        </p:nvSpPr>
        <p:spPr bwMode="auto">
          <a:xfrm>
            <a:off x="2351088" y="3284538"/>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1761" name="Rectangle 17"/>
          <p:cNvSpPr>
            <a:spLocks noChangeArrowheads="1"/>
          </p:cNvSpPr>
          <p:nvPr/>
        </p:nvSpPr>
        <p:spPr bwMode="auto">
          <a:xfrm>
            <a:off x="2351088" y="3789363"/>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r>
              <a:rPr lang="zh-CN" altLang="en-US" sz="1800" b="1"/>
              <a:t> </a:t>
            </a:r>
          </a:p>
        </p:txBody>
      </p:sp>
      <p:sp>
        <p:nvSpPr>
          <p:cNvPr id="31762" name="Rectangle 18"/>
          <p:cNvSpPr>
            <a:spLocks noChangeArrowheads="1"/>
          </p:cNvSpPr>
          <p:nvPr/>
        </p:nvSpPr>
        <p:spPr bwMode="auto">
          <a:xfrm>
            <a:off x="3503613" y="3789363"/>
            <a:ext cx="299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吸附水使电容量变化</a:t>
            </a:r>
            <a:r>
              <a:rPr lang="zh-CN" altLang="en-US" sz="1800" b="1"/>
              <a:t> </a:t>
            </a:r>
          </a:p>
        </p:txBody>
      </p:sp>
      <p:sp>
        <p:nvSpPr>
          <p:cNvPr id="31763" name="Rectangle 20"/>
          <p:cNvSpPr>
            <a:spLocks noChangeArrowheads="1"/>
          </p:cNvSpPr>
          <p:nvPr/>
        </p:nvSpPr>
        <p:spPr bwMode="auto">
          <a:xfrm>
            <a:off x="5303838" y="2420938"/>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Verdana" pitchFamily="34" charset="0"/>
              </a:rPr>
              <a:t>等</a:t>
            </a:r>
          </a:p>
        </p:txBody>
      </p:sp>
      <p:graphicFrame>
        <p:nvGraphicFramePr>
          <p:cNvPr id="31764" name="Object 21"/>
          <p:cNvGraphicFramePr>
            <a:graphicFrameLocks noGrp="1" noChangeAspect="1"/>
          </p:cNvGraphicFramePr>
          <p:nvPr>
            <p:ph idx="4294967295"/>
          </p:nvPr>
        </p:nvGraphicFramePr>
        <p:xfrm>
          <a:off x="6456364" y="476250"/>
          <a:ext cx="4211637" cy="2514600"/>
        </p:xfrm>
        <a:graphic>
          <a:graphicData uri="http://schemas.openxmlformats.org/presentationml/2006/ole">
            <mc:AlternateContent xmlns:mc="http://schemas.openxmlformats.org/markup-compatibility/2006">
              <mc:Choice xmlns:v="urn:schemas-microsoft-com:vml" Requires="v">
                <p:oleObj spid="_x0000_s208904" name="Visio" r:id="rId15" imgW="3299460" imgH="1970151" progId="Visio.Drawing.11">
                  <p:embed/>
                </p:oleObj>
              </mc:Choice>
              <mc:Fallback>
                <p:oleObj name="Visio" r:id="rId15" imgW="3299460" imgH="1970151"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56364" y="476250"/>
                        <a:ext cx="421163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765" name="图片 5"/>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456363" y="3357564"/>
            <a:ext cx="40322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6" name="Rectangle 24"/>
          <p:cNvSpPr>
            <a:spLocks noChangeArrowheads="1"/>
          </p:cNvSpPr>
          <p:nvPr/>
        </p:nvSpPr>
        <p:spPr bwMode="auto">
          <a:xfrm>
            <a:off x="6240464" y="6165850"/>
            <a:ext cx="1584325" cy="503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pic>
        <p:nvPicPr>
          <p:cNvPr id="31767" name="图片 1"/>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000375" y="4437063"/>
            <a:ext cx="210185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8" name="矩形 2"/>
          <p:cNvSpPr>
            <a:spLocks noChangeArrowheads="1"/>
          </p:cNvSpPr>
          <p:nvPr/>
        </p:nvSpPr>
        <p:spPr bwMode="auto">
          <a:xfrm>
            <a:off x="3071813" y="6165851"/>
            <a:ext cx="201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ea typeface="华文中宋" pitchFamily="2" charset="-122"/>
              </a:rPr>
              <a:t>电容式湿敏传感器</a:t>
            </a:r>
          </a:p>
        </p:txBody>
      </p:sp>
      <p:sp>
        <p:nvSpPr>
          <p:cNvPr id="31769" name="Rectangle 30"/>
          <p:cNvSpPr>
            <a:spLocks noChangeArrowheads="1"/>
          </p:cNvSpPr>
          <p:nvPr/>
        </p:nvSpPr>
        <p:spPr bwMode="auto">
          <a:xfrm>
            <a:off x="7680176" y="4797426"/>
            <a:ext cx="1800374" cy="115185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1770" name="Rectangle 31"/>
          <p:cNvSpPr>
            <a:spLocks noChangeArrowheads="1"/>
          </p:cNvSpPr>
          <p:nvPr/>
        </p:nvSpPr>
        <p:spPr bwMode="auto">
          <a:xfrm>
            <a:off x="8616951" y="2852739"/>
            <a:ext cx="1223963" cy="7905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zh-CN" altLang="en-US" sz="1800" b="1" dirty="0"/>
              <a:t>薄膜感湿层</a:t>
            </a:r>
          </a:p>
          <a:p>
            <a:pPr algn="ctr" eaLnBrk="1" hangingPunct="1"/>
            <a:r>
              <a:rPr lang="zh-CN" altLang="en-US" sz="1800" b="1" dirty="0"/>
              <a:t>覆盖电极</a:t>
            </a:r>
          </a:p>
        </p:txBody>
      </p:sp>
      <p:sp>
        <p:nvSpPr>
          <p:cNvPr id="2" name="矩形 1"/>
          <p:cNvSpPr/>
          <p:nvPr/>
        </p:nvSpPr>
        <p:spPr>
          <a:xfrm>
            <a:off x="8031630" y="5571455"/>
            <a:ext cx="1296144" cy="1795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040216" y="5157192"/>
            <a:ext cx="14401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472488" y="5157192"/>
            <a:ext cx="14446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76320" y="5157192"/>
            <a:ext cx="14401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743893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p:cNvSpPr txBox="1">
            <a:spLocks noChangeArrowheads="1"/>
          </p:cNvSpPr>
          <p:nvPr/>
        </p:nvSpPr>
        <p:spPr bwMode="auto">
          <a:xfrm>
            <a:off x="1774825" y="404814"/>
            <a:ext cx="46650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a:t>
            </a:r>
            <a:r>
              <a:rPr lang="en-US" altLang="zh-CN" b="1" dirty="0">
                <a:solidFill>
                  <a:srgbClr val="0000CC"/>
                </a:solidFill>
              </a:rPr>
              <a:t>5</a:t>
            </a:r>
            <a:r>
              <a:rPr lang="zh-CN" altLang="en-US" b="1" dirty="0">
                <a:solidFill>
                  <a:srgbClr val="0000CC"/>
                </a:solidFill>
              </a:rPr>
              <a:t>）多</a:t>
            </a:r>
            <a:r>
              <a:rPr lang="zh-CN" altLang="en-US" dirty="0">
                <a:solidFill>
                  <a:srgbClr val="0000CC"/>
                </a:solidFill>
              </a:rPr>
              <a:t>孔质</a:t>
            </a:r>
            <a:r>
              <a:rPr lang="zh-CN" altLang="en-US" b="1" dirty="0">
                <a:solidFill>
                  <a:srgbClr val="0000CC"/>
                </a:solidFill>
              </a:rPr>
              <a:t>燒結型陶瓷湿敏器件</a:t>
            </a:r>
          </a:p>
        </p:txBody>
      </p:sp>
      <p:sp>
        <p:nvSpPr>
          <p:cNvPr id="32771" name="Rectangle 11"/>
          <p:cNvSpPr>
            <a:spLocks noChangeArrowheads="1"/>
          </p:cNvSpPr>
          <p:nvPr/>
        </p:nvSpPr>
        <p:spPr bwMode="auto">
          <a:xfrm>
            <a:off x="2495550" y="981075"/>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a:t>
            </a:r>
            <a:r>
              <a:rPr lang="zh-CN" altLang="en-US" sz="1800"/>
              <a:t> </a:t>
            </a:r>
          </a:p>
        </p:txBody>
      </p:sp>
      <p:graphicFrame>
        <p:nvGraphicFramePr>
          <p:cNvPr id="32772" name="Object 12"/>
          <p:cNvGraphicFramePr>
            <a:graphicFrameLocks noChangeAspect="1"/>
          </p:cNvGraphicFramePr>
          <p:nvPr/>
        </p:nvGraphicFramePr>
        <p:xfrm>
          <a:off x="3719513" y="981076"/>
          <a:ext cx="1905000" cy="442913"/>
        </p:xfrm>
        <a:graphic>
          <a:graphicData uri="http://schemas.openxmlformats.org/presentationml/2006/ole">
            <mc:AlternateContent xmlns:mc="http://schemas.openxmlformats.org/markup-compatibility/2006">
              <mc:Choice xmlns:v="urn:schemas-microsoft-com:vml" Requires="v">
                <p:oleObj spid="_x0000_s209922" name="Equation" r:id="rId3" imgW="977900" imgH="228600" progId="Equation.DSMT4">
                  <p:embed/>
                </p:oleObj>
              </mc:Choice>
              <mc:Fallback>
                <p:oleObj name="Equation" r:id="rId3" imgW="977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3" y="981076"/>
                        <a:ext cx="1905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3" name="Object 13"/>
          <p:cNvGraphicFramePr>
            <a:graphicFrameLocks noChangeAspect="1"/>
          </p:cNvGraphicFramePr>
          <p:nvPr/>
        </p:nvGraphicFramePr>
        <p:xfrm>
          <a:off x="5880100" y="1484314"/>
          <a:ext cx="1517650" cy="471487"/>
        </p:xfrm>
        <a:graphic>
          <a:graphicData uri="http://schemas.openxmlformats.org/presentationml/2006/ole">
            <mc:AlternateContent xmlns:mc="http://schemas.openxmlformats.org/markup-compatibility/2006">
              <mc:Choice xmlns:v="urn:schemas-microsoft-com:vml" Requires="v">
                <p:oleObj spid="_x0000_s209923" name="Equation" r:id="rId5" imgW="736600" imgH="228600" progId="Equation.DSMT4">
                  <p:embed/>
                </p:oleObj>
              </mc:Choice>
              <mc:Fallback>
                <p:oleObj name="Equation" r:id="rId5" imgW="736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100" y="1484314"/>
                        <a:ext cx="15176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4" name="Rectangle 14"/>
          <p:cNvSpPr>
            <a:spLocks noChangeArrowheads="1"/>
          </p:cNvSpPr>
          <p:nvPr/>
        </p:nvSpPr>
        <p:spPr bwMode="auto">
          <a:xfrm>
            <a:off x="2566988" y="2349500"/>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solidFill>
                  <a:srgbClr val="FF0000"/>
                </a:solidFill>
                <a:ea typeface="华文中宋" pitchFamily="2" charset="-122"/>
              </a:rPr>
              <a:t>物理量</a:t>
            </a:r>
            <a:r>
              <a:rPr lang="zh-CN" altLang="en-US" sz="1800" b="1"/>
              <a:t> ： </a:t>
            </a:r>
            <a:r>
              <a:rPr lang="en-US" altLang="zh-CN" sz="2400" b="1">
                <a:solidFill>
                  <a:srgbClr val="FF0000"/>
                </a:solidFill>
              </a:rPr>
              <a:t>R</a:t>
            </a:r>
          </a:p>
        </p:txBody>
      </p:sp>
      <p:sp>
        <p:nvSpPr>
          <p:cNvPr id="32775" name="Rectangle 16"/>
          <p:cNvSpPr>
            <a:spLocks noChangeArrowheads="1"/>
          </p:cNvSpPr>
          <p:nvPr/>
        </p:nvSpPr>
        <p:spPr bwMode="auto">
          <a:xfrm>
            <a:off x="2566988" y="2852738"/>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2776" name="Rectangle 17"/>
          <p:cNvSpPr>
            <a:spLocks noChangeArrowheads="1"/>
          </p:cNvSpPr>
          <p:nvPr/>
        </p:nvSpPr>
        <p:spPr bwMode="auto">
          <a:xfrm>
            <a:off x="2566988" y="3487689"/>
            <a:ext cx="237757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r>
              <a:rPr lang="zh-CN" altLang="en-US" sz="2400" b="1">
                <a:ea typeface="华文中宋" pitchFamily="2" charset="-122"/>
              </a:rPr>
              <a:t>：加热的作用</a:t>
            </a: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r>
              <a:rPr lang="zh-CN" altLang="en-US" sz="2400" b="1">
                <a:ea typeface="华文中宋" pitchFamily="2" charset="-122"/>
              </a:rPr>
              <a:t> </a:t>
            </a:r>
            <a:r>
              <a:rPr lang="zh-CN" altLang="en-US" sz="1800" b="1"/>
              <a:t> </a:t>
            </a:r>
          </a:p>
        </p:txBody>
      </p:sp>
      <p:sp>
        <p:nvSpPr>
          <p:cNvPr id="32777" name="Rectangle 18"/>
          <p:cNvSpPr>
            <a:spLocks noChangeArrowheads="1"/>
          </p:cNvSpPr>
          <p:nvPr/>
        </p:nvSpPr>
        <p:spPr bwMode="auto">
          <a:xfrm>
            <a:off x="3719513" y="3500438"/>
            <a:ext cx="299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吸附水使电容量变化</a:t>
            </a:r>
            <a:r>
              <a:rPr lang="zh-CN" altLang="en-US" sz="1800" b="1"/>
              <a:t> </a:t>
            </a:r>
          </a:p>
        </p:txBody>
      </p:sp>
      <p:sp>
        <p:nvSpPr>
          <p:cNvPr id="32778" name="Rectangle 20"/>
          <p:cNvSpPr>
            <a:spLocks noChangeArrowheads="1"/>
          </p:cNvSpPr>
          <p:nvPr/>
        </p:nvSpPr>
        <p:spPr bwMode="auto">
          <a:xfrm>
            <a:off x="10056813" y="1484313"/>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Verdana" pitchFamily="34" charset="0"/>
              </a:rPr>
              <a:t>等</a:t>
            </a:r>
          </a:p>
        </p:txBody>
      </p:sp>
      <p:graphicFrame>
        <p:nvGraphicFramePr>
          <p:cNvPr id="32779" name="Object 13"/>
          <p:cNvGraphicFramePr>
            <a:graphicFrameLocks noChangeAspect="1"/>
          </p:cNvGraphicFramePr>
          <p:nvPr/>
        </p:nvGraphicFramePr>
        <p:xfrm>
          <a:off x="8256589" y="908050"/>
          <a:ext cx="1177925" cy="471488"/>
        </p:xfrm>
        <a:graphic>
          <a:graphicData uri="http://schemas.openxmlformats.org/presentationml/2006/ole">
            <mc:AlternateContent xmlns:mc="http://schemas.openxmlformats.org/markup-compatibility/2006">
              <mc:Choice xmlns:v="urn:schemas-microsoft-com:vml" Requires="v">
                <p:oleObj spid="_x0000_s209924" name="Equation" r:id="rId7" imgW="571252" imgH="228501" progId="Equation.DSMT4">
                  <p:embed/>
                </p:oleObj>
              </mc:Choice>
              <mc:Fallback>
                <p:oleObj name="Equation" r:id="rId7" imgW="571252"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6589" y="908050"/>
                        <a:ext cx="11779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0" name="Object 13"/>
          <p:cNvGraphicFramePr>
            <a:graphicFrameLocks noChangeAspect="1"/>
          </p:cNvGraphicFramePr>
          <p:nvPr/>
        </p:nvGraphicFramePr>
        <p:xfrm>
          <a:off x="3935413" y="1484314"/>
          <a:ext cx="1649412" cy="471487"/>
        </p:xfrm>
        <a:graphic>
          <a:graphicData uri="http://schemas.openxmlformats.org/presentationml/2006/ole">
            <mc:AlternateContent xmlns:mc="http://schemas.openxmlformats.org/markup-compatibility/2006">
              <mc:Choice xmlns:v="urn:schemas-microsoft-com:vml" Requires="v">
                <p:oleObj spid="_x0000_s209925" name="Equation" r:id="rId9" imgW="800100" imgH="228600" progId="Equation.DSMT4">
                  <p:embed/>
                </p:oleObj>
              </mc:Choice>
              <mc:Fallback>
                <p:oleObj name="Equation" r:id="rId9" imgW="8001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5413" y="1484314"/>
                        <a:ext cx="16494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1" name="Text Box 17"/>
          <p:cNvSpPr txBox="1">
            <a:spLocks noChangeArrowheads="1"/>
          </p:cNvSpPr>
          <p:nvPr/>
        </p:nvSpPr>
        <p:spPr bwMode="auto">
          <a:xfrm>
            <a:off x="5664201" y="908050"/>
            <a:ext cx="260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气孔率</a:t>
            </a:r>
            <a:r>
              <a:rPr lang="en-US" altLang="zh-CN" b="1"/>
              <a:t>20%-35%),</a:t>
            </a:r>
          </a:p>
        </p:txBody>
      </p:sp>
      <p:sp>
        <p:nvSpPr>
          <p:cNvPr id="32782" name="Text Box 18"/>
          <p:cNvSpPr txBox="1">
            <a:spLocks noChangeArrowheads="1"/>
          </p:cNvSpPr>
          <p:nvPr/>
        </p:nvSpPr>
        <p:spPr bwMode="auto">
          <a:xfrm>
            <a:off x="7391401" y="1484313"/>
            <a:ext cx="257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t>气孔率</a:t>
            </a:r>
            <a:r>
              <a:rPr lang="en-US" altLang="zh-CN" b="1"/>
              <a:t>20%-35%)</a:t>
            </a:r>
          </a:p>
        </p:txBody>
      </p:sp>
      <p:sp>
        <p:nvSpPr>
          <p:cNvPr id="32783" name="Text Box 19"/>
          <p:cNvSpPr txBox="1">
            <a:spLocks noChangeArrowheads="1"/>
          </p:cNvSpPr>
          <p:nvPr/>
        </p:nvSpPr>
        <p:spPr bwMode="auto">
          <a:xfrm>
            <a:off x="2908300" y="1936750"/>
            <a:ext cx="279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工作温度：</a:t>
            </a:r>
            <a:r>
              <a:rPr lang="en-US" altLang="zh-CN" b="1"/>
              <a:t>0-150</a:t>
            </a:r>
            <a:r>
              <a:rPr lang="zh-CN" altLang="en-US" b="1"/>
              <a:t>度</a:t>
            </a:r>
          </a:p>
        </p:txBody>
      </p:sp>
      <p:sp>
        <p:nvSpPr>
          <p:cNvPr id="32784" name="Text Box 22"/>
          <p:cNvSpPr txBox="1">
            <a:spLocks noChangeArrowheads="1"/>
          </p:cNvSpPr>
          <p:nvPr/>
        </p:nvSpPr>
        <p:spPr bwMode="auto">
          <a:xfrm>
            <a:off x="3287713" y="47244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烧掉污染、再生使用</a:t>
            </a:r>
          </a:p>
        </p:txBody>
      </p:sp>
      <p:sp>
        <p:nvSpPr>
          <p:cNvPr id="32785" name="Rectangle 23"/>
          <p:cNvSpPr>
            <a:spLocks noChangeArrowheads="1"/>
          </p:cNvSpPr>
          <p:nvPr/>
        </p:nvSpPr>
        <p:spPr bwMode="auto">
          <a:xfrm>
            <a:off x="3143250" y="5373688"/>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相对湿度与阻值的关系</a:t>
            </a:r>
          </a:p>
        </p:txBody>
      </p:sp>
      <p:sp>
        <p:nvSpPr>
          <p:cNvPr id="32786" name="Rectangle 24"/>
          <p:cNvSpPr>
            <a:spLocks noChangeArrowheads="1"/>
          </p:cNvSpPr>
          <p:nvPr/>
        </p:nvSpPr>
        <p:spPr bwMode="auto">
          <a:xfrm>
            <a:off x="3216275" y="573405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温度与阻值的关系</a:t>
            </a:r>
          </a:p>
        </p:txBody>
      </p:sp>
      <p:sp>
        <p:nvSpPr>
          <p:cNvPr id="32787" name="Text Box 25"/>
          <p:cNvSpPr txBox="1">
            <a:spLocks noChangeArrowheads="1"/>
          </p:cNvSpPr>
          <p:nvPr/>
        </p:nvSpPr>
        <p:spPr bwMode="auto">
          <a:xfrm>
            <a:off x="3195638" y="6113463"/>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响应时间（恢复时间）</a:t>
            </a:r>
          </a:p>
        </p:txBody>
      </p:sp>
      <p:sp>
        <p:nvSpPr>
          <p:cNvPr id="32788" name="Rectangle 52"/>
          <p:cNvSpPr>
            <a:spLocks noChangeArrowheads="1"/>
          </p:cNvSpPr>
          <p:nvPr/>
        </p:nvSpPr>
        <p:spPr bwMode="auto">
          <a:xfrm rot="-1656804">
            <a:off x="7751763" y="3644900"/>
            <a:ext cx="1223962" cy="2174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89" name="Line 56"/>
          <p:cNvSpPr>
            <a:spLocks noChangeShapeType="1"/>
          </p:cNvSpPr>
          <p:nvPr/>
        </p:nvSpPr>
        <p:spPr bwMode="auto">
          <a:xfrm>
            <a:off x="7751763" y="3933826"/>
            <a:ext cx="0" cy="792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Line 57"/>
          <p:cNvSpPr>
            <a:spLocks noChangeShapeType="1"/>
          </p:cNvSpPr>
          <p:nvPr/>
        </p:nvSpPr>
        <p:spPr bwMode="auto">
          <a:xfrm>
            <a:off x="8975725" y="3573463"/>
            <a:ext cx="0" cy="7921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1" name="Rectangle 60"/>
          <p:cNvSpPr>
            <a:spLocks noChangeArrowheads="1"/>
          </p:cNvSpPr>
          <p:nvPr/>
        </p:nvSpPr>
        <p:spPr bwMode="auto">
          <a:xfrm rot="-1656804">
            <a:off x="7751763" y="4437063"/>
            <a:ext cx="1223962" cy="215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92" name="Line 61"/>
          <p:cNvSpPr>
            <a:spLocks noChangeShapeType="1"/>
          </p:cNvSpPr>
          <p:nvPr/>
        </p:nvSpPr>
        <p:spPr bwMode="auto">
          <a:xfrm>
            <a:off x="7896225" y="4149726"/>
            <a:ext cx="0" cy="792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3" name="AutoShape 65"/>
          <p:cNvSpPr>
            <a:spLocks noChangeArrowheads="1"/>
          </p:cNvSpPr>
          <p:nvPr/>
        </p:nvSpPr>
        <p:spPr bwMode="auto">
          <a:xfrm rot="-1724940">
            <a:off x="7608889" y="3573463"/>
            <a:ext cx="1489075" cy="431800"/>
          </a:xfrm>
          <a:prstGeom prst="roundRect">
            <a:avLst>
              <a:gd name="adj" fmla="val 16667"/>
            </a:avLst>
          </a:prstGeom>
          <a:noFill/>
          <a:ln w="38100">
            <a:solidFill>
              <a:srgbClr val="CC0000"/>
            </a:solidFill>
            <a:round/>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94" name="Freeform 75"/>
          <p:cNvSpPr>
            <a:spLocks/>
          </p:cNvSpPr>
          <p:nvPr/>
        </p:nvSpPr>
        <p:spPr bwMode="auto">
          <a:xfrm rot="-1722849">
            <a:off x="7608888" y="42926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5" name="Freeform 77"/>
          <p:cNvSpPr>
            <a:spLocks/>
          </p:cNvSpPr>
          <p:nvPr/>
        </p:nvSpPr>
        <p:spPr bwMode="auto">
          <a:xfrm rot="-1722849">
            <a:off x="7608888" y="38608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6" name="Freeform 78"/>
          <p:cNvSpPr>
            <a:spLocks/>
          </p:cNvSpPr>
          <p:nvPr/>
        </p:nvSpPr>
        <p:spPr bwMode="auto">
          <a:xfrm rot="-1722849">
            <a:off x="7608888" y="3716339"/>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7" name="Freeform 79"/>
          <p:cNvSpPr>
            <a:spLocks/>
          </p:cNvSpPr>
          <p:nvPr/>
        </p:nvSpPr>
        <p:spPr bwMode="auto">
          <a:xfrm rot="-1722849">
            <a:off x="7608888" y="40052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8" name="Freeform 80"/>
          <p:cNvSpPr>
            <a:spLocks/>
          </p:cNvSpPr>
          <p:nvPr/>
        </p:nvSpPr>
        <p:spPr bwMode="auto">
          <a:xfrm rot="-1722849">
            <a:off x="7608888" y="37893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9" name="Freeform 81"/>
          <p:cNvSpPr>
            <a:spLocks/>
          </p:cNvSpPr>
          <p:nvPr/>
        </p:nvSpPr>
        <p:spPr bwMode="auto">
          <a:xfrm rot="-1722849">
            <a:off x="7608888" y="4149726"/>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0" name="Freeform 82"/>
          <p:cNvSpPr>
            <a:spLocks/>
          </p:cNvSpPr>
          <p:nvPr/>
        </p:nvSpPr>
        <p:spPr bwMode="auto">
          <a:xfrm rot="-1722849">
            <a:off x="7683501" y="3589339"/>
            <a:ext cx="1439863" cy="409575"/>
          </a:xfrm>
          <a:custGeom>
            <a:avLst/>
            <a:gdLst>
              <a:gd name="T0" fmla="*/ 143158 w 2434"/>
              <a:gd name="T1" fmla="*/ 0 h 1891"/>
              <a:gd name="T2" fmla="*/ 62706 w 2434"/>
              <a:gd name="T3" fmla="*/ 19710 h 1891"/>
              <a:gd name="T4" fmla="*/ 8873 w 2434"/>
              <a:gd name="T5" fmla="*/ 58913 h 1891"/>
              <a:gd name="T6" fmla="*/ 8873 w 2434"/>
              <a:gd name="T7" fmla="*/ 294781 h 1891"/>
              <a:gd name="T8" fmla="*/ 8873 w 2434"/>
              <a:gd name="T9" fmla="*/ 333984 h 1891"/>
              <a:gd name="T10" fmla="*/ 35494 w 2434"/>
              <a:gd name="T11" fmla="*/ 363658 h 1891"/>
              <a:gd name="T12" fmla="*/ 116538 w 2434"/>
              <a:gd name="T13" fmla="*/ 393114 h 1891"/>
              <a:gd name="T14" fmla="*/ 196990 w 2434"/>
              <a:gd name="T15" fmla="*/ 393114 h 1891"/>
              <a:gd name="T16" fmla="*/ 572632 w 2434"/>
              <a:gd name="T17" fmla="*/ 393114 h 1891"/>
              <a:gd name="T18" fmla="*/ 1296705 w 2434"/>
              <a:gd name="T19" fmla="*/ 393114 h 1891"/>
              <a:gd name="T20" fmla="*/ 1430990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1" name="Freeform 83"/>
          <p:cNvSpPr>
            <a:spLocks/>
          </p:cNvSpPr>
          <p:nvPr/>
        </p:nvSpPr>
        <p:spPr bwMode="auto">
          <a:xfrm rot="-1722849">
            <a:off x="7608888" y="3933826"/>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2" name="Freeform 84"/>
          <p:cNvSpPr>
            <a:spLocks/>
          </p:cNvSpPr>
          <p:nvPr/>
        </p:nvSpPr>
        <p:spPr bwMode="auto">
          <a:xfrm rot="-1722849">
            <a:off x="7608888" y="40767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3" name="Freeform 85"/>
          <p:cNvSpPr>
            <a:spLocks/>
          </p:cNvSpPr>
          <p:nvPr/>
        </p:nvSpPr>
        <p:spPr bwMode="auto">
          <a:xfrm rot="-1722849">
            <a:off x="7608888" y="42211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4" name="Freeform 86"/>
          <p:cNvSpPr>
            <a:spLocks/>
          </p:cNvSpPr>
          <p:nvPr/>
        </p:nvSpPr>
        <p:spPr bwMode="auto">
          <a:xfrm rot="-1722849">
            <a:off x="7608888" y="36449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5" name="Line 88"/>
          <p:cNvSpPr>
            <a:spLocks noChangeShapeType="1"/>
          </p:cNvSpPr>
          <p:nvPr/>
        </p:nvSpPr>
        <p:spPr bwMode="auto">
          <a:xfrm flipH="1">
            <a:off x="7535863" y="4941889"/>
            <a:ext cx="360362" cy="14287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6" name="Line 89"/>
          <p:cNvSpPr>
            <a:spLocks noChangeShapeType="1"/>
          </p:cNvSpPr>
          <p:nvPr/>
        </p:nvSpPr>
        <p:spPr bwMode="auto">
          <a:xfrm>
            <a:off x="7535863" y="5084763"/>
            <a:ext cx="0" cy="3603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7" name="Line 90"/>
          <p:cNvSpPr>
            <a:spLocks noChangeShapeType="1"/>
          </p:cNvSpPr>
          <p:nvPr/>
        </p:nvSpPr>
        <p:spPr bwMode="auto">
          <a:xfrm flipV="1">
            <a:off x="8832851" y="3068639"/>
            <a:ext cx="358775" cy="217487"/>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8" name="Line 91"/>
          <p:cNvSpPr>
            <a:spLocks noChangeShapeType="1"/>
          </p:cNvSpPr>
          <p:nvPr/>
        </p:nvSpPr>
        <p:spPr bwMode="auto">
          <a:xfrm>
            <a:off x="9191625" y="3068638"/>
            <a:ext cx="0" cy="14398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9" name="Line 92"/>
          <p:cNvSpPr>
            <a:spLocks noChangeShapeType="1"/>
          </p:cNvSpPr>
          <p:nvPr/>
        </p:nvSpPr>
        <p:spPr bwMode="auto">
          <a:xfrm>
            <a:off x="8256588" y="4797425"/>
            <a:ext cx="0" cy="2873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0" name="Line 93"/>
          <p:cNvSpPr>
            <a:spLocks noChangeShapeType="1"/>
          </p:cNvSpPr>
          <p:nvPr/>
        </p:nvSpPr>
        <p:spPr bwMode="auto">
          <a:xfrm>
            <a:off x="8759825" y="4508501"/>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1" name="Oval 94"/>
          <p:cNvSpPr>
            <a:spLocks noChangeArrowheads="1"/>
          </p:cNvSpPr>
          <p:nvPr/>
        </p:nvSpPr>
        <p:spPr bwMode="auto">
          <a:xfrm>
            <a:off x="8040688" y="4868864"/>
            <a:ext cx="431800" cy="338137"/>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2" name="Oval 95"/>
          <p:cNvSpPr>
            <a:spLocks noChangeArrowheads="1"/>
          </p:cNvSpPr>
          <p:nvPr/>
        </p:nvSpPr>
        <p:spPr bwMode="auto">
          <a:xfrm rot="4422130">
            <a:off x="8544720" y="4580732"/>
            <a:ext cx="360362" cy="409575"/>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3" name="Oval 96"/>
          <p:cNvSpPr>
            <a:spLocks noChangeArrowheads="1"/>
          </p:cNvSpPr>
          <p:nvPr/>
        </p:nvSpPr>
        <p:spPr bwMode="auto">
          <a:xfrm>
            <a:off x="7319963" y="5229226"/>
            <a:ext cx="431800" cy="360363"/>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4" name="Line 97"/>
          <p:cNvSpPr>
            <a:spLocks noChangeShapeType="1"/>
          </p:cNvSpPr>
          <p:nvPr/>
        </p:nvSpPr>
        <p:spPr bwMode="auto">
          <a:xfrm flipV="1">
            <a:off x="7680325" y="5084763"/>
            <a:ext cx="431800" cy="2159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5" name="Line 98"/>
          <p:cNvSpPr>
            <a:spLocks noChangeShapeType="1"/>
          </p:cNvSpPr>
          <p:nvPr/>
        </p:nvSpPr>
        <p:spPr bwMode="auto">
          <a:xfrm flipV="1">
            <a:off x="8401051" y="4868864"/>
            <a:ext cx="142875" cy="730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6" name="Line 101"/>
          <p:cNvSpPr>
            <a:spLocks noChangeShapeType="1"/>
          </p:cNvSpPr>
          <p:nvPr/>
        </p:nvSpPr>
        <p:spPr bwMode="auto">
          <a:xfrm>
            <a:off x="6816725" y="4941888"/>
            <a:ext cx="64770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7" name="Line 102"/>
          <p:cNvSpPr>
            <a:spLocks noChangeShapeType="1"/>
          </p:cNvSpPr>
          <p:nvPr/>
        </p:nvSpPr>
        <p:spPr bwMode="auto">
          <a:xfrm flipV="1">
            <a:off x="7464426" y="4581526"/>
            <a:ext cx="2447925" cy="136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8" name="Line 103"/>
          <p:cNvSpPr>
            <a:spLocks noChangeShapeType="1"/>
          </p:cNvSpPr>
          <p:nvPr/>
        </p:nvSpPr>
        <p:spPr bwMode="auto">
          <a:xfrm flipV="1">
            <a:off x="6816726" y="4508500"/>
            <a:ext cx="792163"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9" name="Line 104"/>
          <p:cNvSpPr>
            <a:spLocks noChangeShapeType="1"/>
          </p:cNvSpPr>
          <p:nvPr/>
        </p:nvSpPr>
        <p:spPr bwMode="auto">
          <a:xfrm flipH="1" flipV="1">
            <a:off x="9264650" y="3644901"/>
            <a:ext cx="647700"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0" name="Line 105"/>
          <p:cNvSpPr>
            <a:spLocks noChangeShapeType="1"/>
          </p:cNvSpPr>
          <p:nvPr/>
        </p:nvSpPr>
        <p:spPr bwMode="auto">
          <a:xfrm flipH="1">
            <a:off x="9120188" y="3644901"/>
            <a:ext cx="144462" cy="73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1" name="Line 106"/>
          <p:cNvSpPr>
            <a:spLocks noChangeShapeType="1"/>
          </p:cNvSpPr>
          <p:nvPr/>
        </p:nvSpPr>
        <p:spPr bwMode="auto">
          <a:xfrm>
            <a:off x="6816725" y="4941889"/>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2" name="Line 107"/>
          <p:cNvSpPr>
            <a:spLocks noChangeShapeType="1"/>
          </p:cNvSpPr>
          <p:nvPr/>
        </p:nvSpPr>
        <p:spPr bwMode="auto">
          <a:xfrm>
            <a:off x="7464425" y="594995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3" name="Line 108"/>
          <p:cNvSpPr>
            <a:spLocks noChangeShapeType="1"/>
          </p:cNvSpPr>
          <p:nvPr/>
        </p:nvSpPr>
        <p:spPr bwMode="auto">
          <a:xfrm>
            <a:off x="9912350" y="4581526"/>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4" name="Line 109"/>
          <p:cNvSpPr>
            <a:spLocks noChangeShapeType="1"/>
          </p:cNvSpPr>
          <p:nvPr/>
        </p:nvSpPr>
        <p:spPr bwMode="auto">
          <a:xfrm flipH="1">
            <a:off x="7464426" y="4724401"/>
            <a:ext cx="2447925" cy="136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5" name="Line 110"/>
          <p:cNvSpPr>
            <a:spLocks noChangeShapeType="1"/>
          </p:cNvSpPr>
          <p:nvPr/>
        </p:nvSpPr>
        <p:spPr bwMode="auto">
          <a:xfrm>
            <a:off x="6816725" y="5084763"/>
            <a:ext cx="64770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6" name="Text Box 111"/>
          <p:cNvSpPr txBox="1">
            <a:spLocks noChangeArrowheads="1"/>
          </p:cNvSpPr>
          <p:nvPr/>
        </p:nvSpPr>
        <p:spPr bwMode="auto">
          <a:xfrm>
            <a:off x="8472488" y="2205038"/>
            <a:ext cx="1223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t>加熱絲</a:t>
            </a:r>
          </a:p>
        </p:txBody>
      </p:sp>
      <p:sp>
        <p:nvSpPr>
          <p:cNvPr id="32827" name="Text Box 112"/>
          <p:cNvSpPr txBox="1">
            <a:spLocks noChangeArrowheads="1"/>
          </p:cNvSpPr>
          <p:nvPr/>
        </p:nvSpPr>
        <p:spPr bwMode="auto">
          <a:xfrm>
            <a:off x="7391400" y="29241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感湿体</a:t>
            </a:r>
          </a:p>
        </p:txBody>
      </p:sp>
      <p:sp>
        <p:nvSpPr>
          <p:cNvPr id="32828" name="Line 113"/>
          <p:cNvSpPr>
            <a:spLocks noChangeShapeType="1"/>
          </p:cNvSpPr>
          <p:nvPr/>
        </p:nvSpPr>
        <p:spPr bwMode="auto">
          <a:xfrm>
            <a:off x="7967664" y="3357563"/>
            <a:ext cx="288925"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9" name="Text Box 114"/>
          <p:cNvSpPr txBox="1">
            <a:spLocks noChangeArrowheads="1"/>
          </p:cNvSpPr>
          <p:nvPr/>
        </p:nvSpPr>
        <p:spPr bwMode="auto">
          <a:xfrm>
            <a:off x="8883650" y="51768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防漏环</a:t>
            </a:r>
          </a:p>
        </p:txBody>
      </p:sp>
      <p:sp>
        <p:nvSpPr>
          <p:cNvPr id="32830" name="Line 115"/>
          <p:cNvSpPr>
            <a:spLocks noChangeShapeType="1"/>
          </p:cNvSpPr>
          <p:nvPr/>
        </p:nvSpPr>
        <p:spPr bwMode="auto">
          <a:xfrm flipH="1" flipV="1">
            <a:off x="8975726" y="4941889"/>
            <a:ext cx="5048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31" name="Text Box 116"/>
          <p:cNvSpPr txBox="1">
            <a:spLocks noChangeArrowheads="1"/>
          </p:cNvSpPr>
          <p:nvPr/>
        </p:nvSpPr>
        <p:spPr bwMode="auto">
          <a:xfrm>
            <a:off x="8759825" y="551656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防污染漏电</a:t>
            </a:r>
          </a:p>
        </p:txBody>
      </p:sp>
      <p:sp>
        <p:nvSpPr>
          <p:cNvPr id="32832" name="Text Box 117"/>
          <p:cNvSpPr txBox="1">
            <a:spLocks noChangeArrowheads="1"/>
          </p:cNvSpPr>
          <p:nvPr/>
        </p:nvSpPr>
        <p:spPr bwMode="auto">
          <a:xfrm>
            <a:off x="7680325" y="2565401"/>
            <a:ext cx="2749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定期加热清洗</a:t>
            </a:r>
            <a:r>
              <a:rPr lang="en-US" altLang="zh-CN" sz="1800" b="1"/>
              <a:t>450</a:t>
            </a:r>
            <a:r>
              <a:rPr lang="zh-CN" altLang="en-US" sz="1800" b="1"/>
              <a:t>度</a:t>
            </a:r>
            <a:r>
              <a:rPr lang="en-US" altLang="zh-CN" sz="1800" b="1"/>
              <a:t>1</a:t>
            </a:r>
            <a:r>
              <a:rPr lang="zh-CN" altLang="en-US" sz="1800" b="1"/>
              <a:t>分钟</a:t>
            </a:r>
          </a:p>
        </p:txBody>
      </p:sp>
      <p:sp>
        <p:nvSpPr>
          <p:cNvPr id="32833" name="Line 118"/>
          <p:cNvSpPr>
            <a:spLocks noChangeShapeType="1"/>
          </p:cNvSpPr>
          <p:nvPr/>
        </p:nvSpPr>
        <p:spPr bwMode="auto">
          <a:xfrm>
            <a:off x="8832851" y="2852739"/>
            <a:ext cx="142875" cy="288925"/>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659220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2208213" y="404813"/>
            <a:ext cx="1871662" cy="27368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5" name="Rectangle 5"/>
          <p:cNvSpPr>
            <a:spLocks noChangeArrowheads="1"/>
          </p:cNvSpPr>
          <p:nvPr/>
        </p:nvSpPr>
        <p:spPr bwMode="auto">
          <a:xfrm>
            <a:off x="4872038" y="404813"/>
            <a:ext cx="1871662" cy="27368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6" name="Rectangle 6"/>
          <p:cNvSpPr>
            <a:spLocks noChangeArrowheads="1"/>
          </p:cNvSpPr>
          <p:nvPr/>
        </p:nvSpPr>
        <p:spPr bwMode="auto">
          <a:xfrm>
            <a:off x="7464426" y="981076"/>
            <a:ext cx="2879725" cy="18716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7" name="Text Box 7"/>
          <p:cNvSpPr txBox="1">
            <a:spLocks noChangeArrowheads="1"/>
          </p:cNvSpPr>
          <p:nvPr/>
        </p:nvSpPr>
        <p:spPr bwMode="auto">
          <a:xfrm>
            <a:off x="2279650" y="3284538"/>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a:t>
            </a:r>
            <a:r>
              <a:rPr lang="en-US" altLang="zh-CN" b="1"/>
              <a:t>/%</a:t>
            </a:r>
          </a:p>
        </p:txBody>
      </p:sp>
      <p:sp>
        <p:nvSpPr>
          <p:cNvPr id="33798" name="Text Box 8"/>
          <p:cNvSpPr txBox="1">
            <a:spLocks noChangeArrowheads="1"/>
          </p:cNvSpPr>
          <p:nvPr/>
        </p:nvSpPr>
        <p:spPr bwMode="auto">
          <a:xfrm>
            <a:off x="4943475" y="3357563"/>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a:t>
            </a:r>
            <a:r>
              <a:rPr lang="en-US" altLang="zh-CN" b="1"/>
              <a:t>/%</a:t>
            </a:r>
          </a:p>
        </p:txBody>
      </p:sp>
      <p:sp>
        <p:nvSpPr>
          <p:cNvPr id="33799" name="Text Box 9"/>
          <p:cNvSpPr txBox="1">
            <a:spLocks noChangeArrowheads="1"/>
          </p:cNvSpPr>
          <p:nvPr/>
        </p:nvSpPr>
        <p:spPr bwMode="auto">
          <a:xfrm>
            <a:off x="1992313" y="30686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00" name="Text Box 10"/>
          <p:cNvSpPr txBox="1">
            <a:spLocks noChangeArrowheads="1"/>
          </p:cNvSpPr>
          <p:nvPr/>
        </p:nvSpPr>
        <p:spPr bwMode="auto">
          <a:xfrm>
            <a:off x="3648075" y="3068638"/>
            <a:ext cx="693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01" name="Text Box 11"/>
          <p:cNvSpPr txBox="1">
            <a:spLocks noChangeArrowheads="1"/>
          </p:cNvSpPr>
          <p:nvPr/>
        </p:nvSpPr>
        <p:spPr bwMode="auto">
          <a:xfrm>
            <a:off x="4583113" y="30686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02" name="Text Box 12"/>
          <p:cNvSpPr txBox="1">
            <a:spLocks noChangeArrowheads="1"/>
          </p:cNvSpPr>
          <p:nvPr/>
        </p:nvSpPr>
        <p:spPr bwMode="auto">
          <a:xfrm>
            <a:off x="6311900" y="3068638"/>
            <a:ext cx="693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03" name="Text Box 13"/>
          <p:cNvSpPr txBox="1">
            <a:spLocks noChangeArrowheads="1"/>
          </p:cNvSpPr>
          <p:nvPr/>
        </p:nvSpPr>
        <p:spPr bwMode="auto">
          <a:xfrm>
            <a:off x="1606590" y="862014"/>
            <a:ext cx="553998" cy="129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电阻值</a:t>
            </a:r>
          </a:p>
        </p:txBody>
      </p:sp>
      <p:sp>
        <p:nvSpPr>
          <p:cNvPr id="33804" name="Text Box 14"/>
          <p:cNvSpPr txBox="1">
            <a:spLocks noChangeArrowheads="1"/>
          </p:cNvSpPr>
          <p:nvPr/>
        </p:nvSpPr>
        <p:spPr bwMode="auto">
          <a:xfrm>
            <a:off x="4291052" y="981076"/>
            <a:ext cx="553998" cy="129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电阻值</a:t>
            </a:r>
          </a:p>
        </p:txBody>
      </p:sp>
      <p:graphicFrame>
        <p:nvGraphicFramePr>
          <p:cNvPr id="33805" name="Object 13"/>
          <p:cNvGraphicFramePr>
            <a:graphicFrameLocks noChangeAspect="1"/>
          </p:cNvGraphicFramePr>
          <p:nvPr/>
        </p:nvGraphicFramePr>
        <p:xfrm>
          <a:off x="7824788" y="1196976"/>
          <a:ext cx="2462212" cy="365125"/>
        </p:xfrm>
        <a:graphic>
          <a:graphicData uri="http://schemas.openxmlformats.org/presentationml/2006/ole">
            <mc:AlternateContent xmlns:mc="http://schemas.openxmlformats.org/markup-compatibility/2006">
              <mc:Choice xmlns:v="urn:schemas-microsoft-com:vml" Requires="v">
                <p:oleObj spid="_x0000_s210946" name="Equation" r:id="rId3" imgW="1193282" imgH="177723" progId="Equation.DSMT4">
                  <p:embed/>
                </p:oleObj>
              </mc:Choice>
              <mc:Fallback>
                <p:oleObj name="Equation" r:id="rId3" imgW="1193282"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788" y="1196976"/>
                        <a:ext cx="24622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6" name="Object 13"/>
          <p:cNvGraphicFramePr>
            <a:graphicFrameLocks noChangeAspect="1"/>
          </p:cNvGraphicFramePr>
          <p:nvPr/>
        </p:nvGraphicFramePr>
        <p:xfrm>
          <a:off x="1703389" y="2133601"/>
          <a:ext cx="339725" cy="339725"/>
        </p:xfrm>
        <a:graphic>
          <a:graphicData uri="http://schemas.openxmlformats.org/presentationml/2006/ole">
            <mc:AlternateContent xmlns:mc="http://schemas.openxmlformats.org/markup-compatibility/2006">
              <mc:Choice xmlns:v="urn:schemas-microsoft-com:vml" Requires="v">
                <p:oleObj spid="_x0000_s210947" name="Equation" r:id="rId5" imgW="164885" imgH="164885" progId="Equation.DSMT4">
                  <p:embed/>
                </p:oleObj>
              </mc:Choice>
              <mc:Fallback>
                <p:oleObj name="Equation" r:id="rId5" imgW="164885"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389" y="2133601"/>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7" name="Object 13"/>
          <p:cNvGraphicFramePr>
            <a:graphicFrameLocks noChangeAspect="1"/>
          </p:cNvGraphicFramePr>
          <p:nvPr/>
        </p:nvGraphicFramePr>
        <p:xfrm>
          <a:off x="4440239" y="2205039"/>
          <a:ext cx="339725" cy="339725"/>
        </p:xfrm>
        <a:graphic>
          <a:graphicData uri="http://schemas.openxmlformats.org/presentationml/2006/ole">
            <mc:AlternateContent xmlns:mc="http://schemas.openxmlformats.org/markup-compatibility/2006">
              <mc:Choice xmlns:v="urn:schemas-microsoft-com:vml" Requires="v">
                <p:oleObj spid="_x0000_s210948" name="Equation" r:id="rId7" imgW="164885" imgH="164885" progId="Equation.DSMT4">
                  <p:embed/>
                </p:oleObj>
              </mc:Choice>
              <mc:Fallback>
                <p:oleObj name="Equation" r:id="rId7" imgW="164885"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0239" y="2205039"/>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8" name="Object 13"/>
          <p:cNvGraphicFramePr>
            <a:graphicFrameLocks noChangeAspect="1"/>
          </p:cNvGraphicFramePr>
          <p:nvPr/>
        </p:nvGraphicFramePr>
        <p:xfrm>
          <a:off x="1703389" y="2924176"/>
          <a:ext cx="471487" cy="417513"/>
        </p:xfrm>
        <a:graphic>
          <a:graphicData uri="http://schemas.openxmlformats.org/presentationml/2006/ole">
            <mc:AlternateContent xmlns:mc="http://schemas.openxmlformats.org/markup-compatibility/2006">
              <mc:Choice xmlns:v="urn:schemas-microsoft-com:vml" Requires="v">
                <p:oleObj spid="_x0000_s210949" name="Equation" r:id="rId8" imgW="228501" imgH="203112" progId="Equation.DSMT4">
                  <p:embed/>
                </p:oleObj>
              </mc:Choice>
              <mc:Fallback>
                <p:oleObj name="Equation" r:id="rId8" imgW="228501"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3389" y="2924176"/>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9" name="Object 13"/>
          <p:cNvGraphicFramePr>
            <a:graphicFrameLocks noChangeAspect="1"/>
          </p:cNvGraphicFramePr>
          <p:nvPr/>
        </p:nvGraphicFramePr>
        <p:xfrm>
          <a:off x="1703389" y="260351"/>
          <a:ext cx="471487" cy="417513"/>
        </p:xfrm>
        <a:graphic>
          <a:graphicData uri="http://schemas.openxmlformats.org/presentationml/2006/ole">
            <mc:AlternateContent xmlns:mc="http://schemas.openxmlformats.org/markup-compatibility/2006">
              <mc:Choice xmlns:v="urn:schemas-microsoft-com:vml" Requires="v">
                <p:oleObj spid="_x0000_s210950" name="Equation" r:id="rId10" imgW="228501" imgH="203112" progId="Equation.DSMT4">
                  <p:embed/>
                </p:oleObj>
              </mc:Choice>
              <mc:Fallback>
                <p:oleObj name="Equation" r:id="rId10" imgW="228501"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389" y="260351"/>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10" name="Object 13"/>
          <p:cNvGraphicFramePr>
            <a:graphicFrameLocks noChangeAspect="1"/>
          </p:cNvGraphicFramePr>
          <p:nvPr/>
        </p:nvGraphicFramePr>
        <p:xfrm>
          <a:off x="4367214" y="2708276"/>
          <a:ext cx="471487" cy="417513"/>
        </p:xfrm>
        <a:graphic>
          <a:graphicData uri="http://schemas.openxmlformats.org/presentationml/2006/ole">
            <mc:AlternateContent xmlns:mc="http://schemas.openxmlformats.org/markup-compatibility/2006">
              <mc:Choice xmlns:v="urn:schemas-microsoft-com:vml" Requires="v">
                <p:oleObj spid="_x0000_s210951" name="Equation" r:id="rId12" imgW="228501" imgH="203112" progId="Equation.DSMT4">
                  <p:embed/>
                </p:oleObj>
              </mc:Choice>
              <mc:Fallback>
                <p:oleObj name="Equation" r:id="rId12" imgW="228501"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7214" y="2708276"/>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11" name="Object 13"/>
          <p:cNvGraphicFramePr>
            <a:graphicFrameLocks noChangeAspect="1"/>
          </p:cNvGraphicFramePr>
          <p:nvPr/>
        </p:nvGraphicFramePr>
        <p:xfrm>
          <a:off x="4367214" y="260351"/>
          <a:ext cx="471487" cy="417513"/>
        </p:xfrm>
        <a:graphic>
          <a:graphicData uri="http://schemas.openxmlformats.org/presentationml/2006/ole">
            <mc:AlternateContent xmlns:mc="http://schemas.openxmlformats.org/markup-compatibility/2006">
              <mc:Choice xmlns:v="urn:schemas-microsoft-com:vml" Requires="v">
                <p:oleObj spid="_x0000_s210952" name="Equation" r:id="rId13" imgW="228501" imgH="203112" progId="Equation.DSMT4">
                  <p:embed/>
                </p:oleObj>
              </mc:Choice>
              <mc:Fallback>
                <p:oleObj name="Equation" r:id="rId13" imgW="228501"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67214" y="260351"/>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2" name="Text Box 23"/>
          <p:cNvSpPr txBox="1">
            <a:spLocks noChangeArrowheads="1"/>
          </p:cNvSpPr>
          <p:nvPr/>
        </p:nvSpPr>
        <p:spPr bwMode="auto">
          <a:xfrm>
            <a:off x="6816726" y="908050"/>
            <a:ext cx="54373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a:t>
            </a:r>
          </a:p>
          <a:p>
            <a:pPr eaLnBrk="1" hangingPunct="1"/>
            <a:r>
              <a:rPr lang="zh-CN" altLang="en-US" b="1"/>
              <a:t>对</a:t>
            </a:r>
          </a:p>
          <a:p>
            <a:pPr eaLnBrk="1" hangingPunct="1"/>
            <a:r>
              <a:rPr lang="zh-CN" altLang="en-US" b="1"/>
              <a:t>湿</a:t>
            </a:r>
          </a:p>
          <a:p>
            <a:pPr eaLnBrk="1" hangingPunct="1"/>
            <a:r>
              <a:rPr lang="zh-CN" altLang="en-US" b="1"/>
              <a:t>度</a:t>
            </a:r>
          </a:p>
          <a:p>
            <a:pPr eaLnBrk="1" hangingPunct="1"/>
            <a:r>
              <a:rPr lang="en-US" altLang="zh-CN" b="1"/>
              <a:t>/%</a:t>
            </a:r>
          </a:p>
        </p:txBody>
      </p:sp>
      <p:sp>
        <p:nvSpPr>
          <p:cNvPr id="33813" name="Text Box 24"/>
          <p:cNvSpPr txBox="1">
            <a:spLocks noChangeArrowheads="1"/>
          </p:cNvSpPr>
          <p:nvPr/>
        </p:nvSpPr>
        <p:spPr bwMode="auto">
          <a:xfrm>
            <a:off x="7227888" y="265747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14" name="Text Box 25"/>
          <p:cNvSpPr txBox="1">
            <a:spLocks noChangeArrowheads="1"/>
          </p:cNvSpPr>
          <p:nvPr/>
        </p:nvSpPr>
        <p:spPr bwMode="auto">
          <a:xfrm>
            <a:off x="7011989" y="568325"/>
            <a:ext cx="69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15" name="Text Box 26"/>
          <p:cNvSpPr txBox="1">
            <a:spLocks noChangeArrowheads="1"/>
          </p:cNvSpPr>
          <p:nvPr/>
        </p:nvSpPr>
        <p:spPr bwMode="auto">
          <a:xfrm>
            <a:off x="8524875" y="2944813"/>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时间</a:t>
            </a:r>
            <a:r>
              <a:rPr lang="en-US" altLang="zh-CN" b="1"/>
              <a:t>/s</a:t>
            </a:r>
          </a:p>
        </p:txBody>
      </p:sp>
      <p:sp>
        <p:nvSpPr>
          <p:cNvPr id="33816" name="Text Box 27"/>
          <p:cNvSpPr txBox="1">
            <a:spLocks noChangeArrowheads="1"/>
          </p:cNvSpPr>
          <p:nvPr/>
        </p:nvSpPr>
        <p:spPr bwMode="auto">
          <a:xfrm>
            <a:off x="10144126" y="2852738"/>
            <a:ext cx="52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30</a:t>
            </a:r>
          </a:p>
        </p:txBody>
      </p:sp>
      <p:sp>
        <p:nvSpPr>
          <p:cNvPr id="33817" name="Freeform 28"/>
          <p:cNvSpPr>
            <a:spLocks/>
          </p:cNvSpPr>
          <p:nvPr/>
        </p:nvSpPr>
        <p:spPr bwMode="auto">
          <a:xfrm>
            <a:off x="7464426" y="1052513"/>
            <a:ext cx="2663825" cy="804862"/>
          </a:xfrm>
          <a:custGeom>
            <a:avLst/>
            <a:gdLst>
              <a:gd name="T0" fmla="*/ 0 w 1678"/>
              <a:gd name="T1" fmla="*/ 0 h 507"/>
              <a:gd name="T2" fmla="*/ 360363 w 1678"/>
              <a:gd name="T3" fmla="*/ 431800 h 507"/>
              <a:gd name="T4" fmla="*/ 719138 w 1678"/>
              <a:gd name="T5" fmla="*/ 720725 h 507"/>
              <a:gd name="T6" fmla="*/ 1295400 w 1678"/>
              <a:gd name="T7" fmla="*/ 792162 h 507"/>
              <a:gd name="T8" fmla="*/ 2663825 w 1678"/>
              <a:gd name="T9" fmla="*/ 792162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8" h="507">
                <a:moveTo>
                  <a:pt x="0" y="0"/>
                </a:moveTo>
                <a:cubicBezTo>
                  <a:pt x="76" y="98"/>
                  <a:pt x="152" y="196"/>
                  <a:pt x="227" y="272"/>
                </a:cubicBezTo>
                <a:cubicBezTo>
                  <a:pt x="302" y="348"/>
                  <a:pt x="355" y="416"/>
                  <a:pt x="453" y="454"/>
                </a:cubicBezTo>
                <a:cubicBezTo>
                  <a:pt x="551" y="492"/>
                  <a:pt x="612" y="491"/>
                  <a:pt x="816" y="499"/>
                </a:cubicBezTo>
                <a:cubicBezTo>
                  <a:pt x="1020" y="507"/>
                  <a:pt x="1534" y="499"/>
                  <a:pt x="1678" y="499"/>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8" name="Freeform 29"/>
          <p:cNvSpPr>
            <a:spLocks/>
          </p:cNvSpPr>
          <p:nvPr/>
        </p:nvSpPr>
        <p:spPr bwMode="auto">
          <a:xfrm>
            <a:off x="7464426" y="1808164"/>
            <a:ext cx="2663825" cy="1044575"/>
          </a:xfrm>
          <a:custGeom>
            <a:avLst/>
            <a:gdLst>
              <a:gd name="T0" fmla="*/ 0 w 1678"/>
              <a:gd name="T1" fmla="*/ 1044575 h 658"/>
              <a:gd name="T2" fmla="*/ 287338 w 1678"/>
              <a:gd name="T3" fmla="*/ 612775 h 658"/>
              <a:gd name="T4" fmla="*/ 647700 w 1678"/>
              <a:gd name="T5" fmla="*/ 252413 h 658"/>
              <a:gd name="T6" fmla="*/ 1368425 w 1678"/>
              <a:gd name="T7" fmla="*/ 36513 h 658"/>
              <a:gd name="T8" fmla="*/ 2663825 w 1678"/>
              <a:gd name="T9" fmla="*/ 36513 h 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8" h="658">
                <a:moveTo>
                  <a:pt x="0" y="658"/>
                </a:moveTo>
                <a:cubicBezTo>
                  <a:pt x="56" y="563"/>
                  <a:pt x="113" y="469"/>
                  <a:pt x="181" y="386"/>
                </a:cubicBezTo>
                <a:cubicBezTo>
                  <a:pt x="249" y="303"/>
                  <a:pt x="294" y="220"/>
                  <a:pt x="408" y="159"/>
                </a:cubicBezTo>
                <a:cubicBezTo>
                  <a:pt x="522" y="98"/>
                  <a:pt x="650" y="46"/>
                  <a:pt x="862" y="23"/>
                </a:cubicBezTo>
                <a:cubicBezTo>
                  <a:pt x="1074" y="0"/>
                  <a:pt x="1542" y="23"/>
                  <a:pt x="1678" y="23"/>
                </a:cubicBezTo>
              </a:path>
            </a:pathLst>
          </a:custGeom>
          <a:noFill/>
          <a:ln w="28575"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9" name="Line 30"/>
          <p:cNvSpPr>
            <a:spLocks noChangeShapeType="1"/>
          </p:cNvSpPr>
          <p:nvPr/>
        </p:nvSpPr>
        <p:spPr bwMode="auto">
          <a:xfrm>
            <a:off x="8472488" y="908051"/>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0" name="Text Box 31"/>
          <p:cNvSpPr txBox="1">
            <a:spLocks noChangeArrowheads="1"/>
          </p:cNvSpPr>
          <p:nvPr/>
        </p:nvSpPr>
        <p:spPr bwMode="auto">
          <a:xfrm>
            <a:off x="8183564" y="2781300"/>
            <a:ext cx="52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a:t>
            </a:r>
          </a:p>
        </p:txBody>
      </p:sp>
      <p:graphicFrame>
        <p:nvGraphicFramePr>
          <p:cNvPr id="33821" name="Object 13"/>
          <p:cNvGraphicFramePr>
            <a:graphicFrameLocks noChangeAspect="1"/>
          </p:cNvGraphicFramePr>
          <p:nvPr/>
        </p:nvGraphicFramePr>
        <p:xfrm>
          <a:off x="7896226" y="2205039"/>
          <a:ext cx="2278063" cy="365125"/>
        </p:xfrm>
        <a:graphic>
          <a:graphicData uri="http://schemas.openxmlformats.org/presentationml/2006/ole">
            <mc:AlternateContent xmlns:mc="http://schemas.openxmlformats.org/markup-compatibility/2006">
              <mc:Choice xmlns:v="urn:schemas-microsoft-com:vml" Requires="v">
                <p:oleObj spid="_x0000_s210953" name="Equation" r:id="rId15" imgW="1104421" imgH="177723" progId="Equation.DSMT4">
                  <p:embed/>
                </p:oleObj>
              </mc:Choice>
              <mc:Fallback>
                <p:oleObj name="Equation" r:id="rId15" imgW="1104421" imgH="177723"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96226" y="2205039"/>
                        <a:ext cx="2278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2" name="Object 13"/>
          <p:cNvGraphicFramePr>
            <a:graphicFrameLocks noChangeAspect="1"/>
          </p:cNvGraphicFramePr>
          <p:nvPr/>
        </p:nvGraphicFramePr>
        <p:xfrm>
          <a:off x="6024564" y="1844676"/>
          <a:ext cx="733425" cy="417513"/>
        </p:xfrm>
        <a:graphic>
          <a:graphicData uri="http://schemas.openxmlformats.org/presentationml/2006/ole">
            <mc:AlternateContent xmlns:mc="http://schemas.openxmlformats.org/markup-compatibility/2006">
              <mc:Choice xmlns:v="urn:schemas-microsoft-com:vml" Requires="v">
                <p:oleObj spid="_x0000_s210954" name="Equation" r:id="rId17" imgW="355292" imgH="203024" progId="Equation.DSMT4">
                  <p:embed/>
                </p:oleObj>
              </mc:Choice>
              <mc:Fallback>
                <p:oleObj name="Equation" r:id="rId17" imgW="355292" imgH="203024"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24564" y="1844676"/>
                        <a:ext cx="7334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3" name="Object 13"/>
          <p:cNvGraphicFramePr>
            <a:graphicFrameLocks noChangeAspect="1"/>
          </p:cNvGraphicFramePr>
          <p:nvPr/>
        </p:nvGraphicFramePr>
        <p:xfrm>
          <a:off x="1774825" y="2492376"/>
          <a:ext cx="471488" cy="417513"/>
        </p:xfrm>
        <a:graphic>
          <a:graphicData uri="http://schemas.openxmlformats.org/presentationml/2006/ole">
            <mc:AlternateContent xmlns:mc="http://schemas.openxmlformats.org/markup-compatibility/2006">
              <mc:Choice xmlns:v="urn:schemas-microsoft-com:vml" Requires="v">
                <p:oleObj spid="_x0000_s210955" name="Equation" r:id="rId19" imgW="228501" imgH="203112" progId="Equation.DSMT4">
                  <p:embed/>
                </p:oleObj>
              </mc:Choice>
              <mc:Fallback>
                <p:oleObj name="Equation" r:id="rId19" imgW="228501" imgH="20311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74825" y="2492376"/>
                        <a:ext cx="471488"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24" name="Line 36"/>
          <p:cNvSpPr>
            <a:spLocks noChangeShapeType="1"/>
          </p:cNvSpPr>
          <p:nvPr/>
        </p:nvSpPr>
        <p:spPr bwMode="auto">
          <a:xfrm>
            <a:off x="2208214" y="27082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5" name="Line 37"/>
          <p:cNvSpPr>
            <a:spLocks noChangeShapeType="1"/>
          </p:cNvSpPr>
          <p:nvPr/>
        </p:nvSpPr>
        <p:spPr bwMode="auto">
          <a:xfrm flipV="1">
            <a:off x="2208214" y="22764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6" name="Line 38"/>
          <p:cNvSpPr>
            <a:spLocks noChangeShapeType="1"/>
          </p:cNvSpPr>
          <p:nvPr/>
        </p:nvSpPr>
        <p:spPr bwMode="auto">
          <a:xfrm>
            <a:off x="2208214" y="18446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7" name="Line 39"/>
          <p:cNvSpPr>
            <a:spLocks noChangeShapeType="1"/>
          </p:cNvSpPr>
          <p:nvPr/>
        </p:nvSpPr>
        <p:spPr bwMode="auto">
          <a:xfrm>
            <a:off x="2208213" y="14128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8" name="Line 40"/>
          <p:cNvSpPr>
            <a:spLocks noChangeShapeType="1"/>
          </p:cNvSpPr>
          <p:nvPr/>
        </p:nvSpPr>
        <p:spPr bwMode="auto">
          <a:xfrm>
            <a:off x="2208214" y="9810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9" name="Freeform 42"/>
          <p:cNvSpPr>
            <a:spLocks/>
          </p:cNvSpPr>
          <p:nvPr/>
        </p:nvSpPr>
        <p:spPr bwMode="auto">
          <a:xfrm>
            <a:off x="2208214" y="404814"/>
            <a:ext cx="1584325" cy="2160587"/>
          </a:xfrm>
          <a:custGeom>
            <a:avLst/>
            <a:gdLst>
              <a:gd name="T0" fmla="*/ 0 w 998"/>
              <a:gd name="T1" fmla="*/ 0 h 1361"/>
              <a:gd name="T2" fmla="*/ 71438 w 998"/>
              <a:gd name="T3" fmla="*/ 360362 h 1361"/>
              <a:gd name="T4" fmla="*/ 287338 w 998"/>
              <a:gd name="T5" fmla="*/ 936625 h 1361"/>
              <a:gd name="T6" fmla="*/ 792163 w 998"/>
              <a:gd name="T7" fmla="*/ 1584325 h 1361"/>
              <a:gd name="T8" fmla="*/ 1295400 w 998"/>
              <a:gd name="T9" fmla="*/ 2016125 h 1361"/>
              <a:gd name="T10" fmla="*/ 1584325 w 998"/>
              <a:gd name="T11" fmla="*/ 2160587 h 13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8" h="1361">
                <a:moveTo>
                  <a:pt x="0" y="0"/>
                </a:moveTo>
                <a:cubicBezTo>
                  <a:pt x="7" y="64"/>
                  <a:pt x="15" y="129"/>
                  <a:pt x="45" y="227"/>
                </a:cubicBezTo>
                <a:cubicBezTo>
                  <a:pt x="75" y="325"/>
                  <a:pt x="105" y="462"/>
                  <a:pt x="181" y="590"/>
                </a:cubicBezTo>
                <a:cubicBezTo>
                  <a:pt x="257" y="718"/>
                  <a:pt x="393" y="885"/>
                  <a:pt x="499" y="998"/>
                </a:cubicBezTo>
                <a:cubicBezTo>
                  <a:pt x="605" y="1111"/>
                  <a:pt x="733" y="1210"/>
                  <a:pt x="816" y="1270"/>
                </a:cubicBezTo>
                <a:cubicBezTo>
                  <a:pt x="899" y="1330"/>
                  <a:pt x="968" y="1346"/>
                  <a:pt x="998" y="136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0" name="Freeform 43"/>
          <p:cNvSpPr>
            <a:spLocks/>
          </p:cNvSpPr>
          <p:nvPr/>
        </p:nvSpPr>
        <p:spPr bwMode="auto">
          <a:xfrm>
            <a:off x="4872039" y="692150"/>
            <a:ext cx="1584325" cy="2160588"/>
          </a:xfrm>
          <a:custGeom>
            <a:avLst/>
            <a:gdLst>
              <a:gd name="T0" fmla="*/ 0 w 998"/>
              <a:gd name="T1" fmla="*/ 0 h 1361"/>
              <a:gd name="T2" fmla="*/ 71438 w 998"/>
              <a:gd name="T3" fmla="*/ 360363 h 1361"/>
              <a:gd name="T4" fmla="*/ 287338 w 998"/>
              <a:gd name="T5" fmla="*/ 936625 h 1361"/>
              <a:gd name="T6" fmla="*/ 792163 w 998"/>
              <a:gd name="T7" fmla="*/ 1584325 h 1361"/>
              <a:gd name="T8" fmla="*/ 1295400 w 998"/>
              <a:gd name="T9" fmla="*/ 2016125 h 1361"/>
              <a:gd name="T10" fmla="*/ 1584325 w 998"/>
              <a:gd name="T11" fmla="*/ 2160588 h 13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8" h="1361">
                <a:moveTo>
                  <a:pt x="0" y="0"/>
                </a:moveTo>
                <a:cubicBezTo>
                  <a:pt x="7" y="64"/>
                  <a:pt x="15" y="129"/>
                  <a:pt x="45" y="227"/>
                </a:cubicBezTo>
                <a:cubicBezTo>
                  <a:pt x="75" y="325"/>
                  <a:pt x="105" y="462"/>
                  <a:pt x="181" y="590"/>
                </a:cubicBezTo>
                <a:cubicBezTo>
                  <a:pt x="257" y="718"/>
                  <a:pt x="393" y="885"/>
                  <a:pt x="499" y="998"/>
                </a:cubicBezTo>
                <a:cubicBezTo>
                  <a:pt x="605" y="1111"/>
                  <a:pt x="733" y="1210"/>
                  <a:pt x="816" y="1270"/>
                </a:cubicBezTo>
                <a:cubicBezTo>
                  <a:pt x="899" y="1330"/>
                  <a:pt x="968" y="1346"/>
                  <a:pt x="998" y="136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1" name="Freeform 44"/>
          <p:cNvSpPr>
            <a:spLocks/>
          </p:cNvSpPr>
          <p:nvPr/>
        </p:nvSpPr>
        <p:spPr bwMode="auto">
          <a:xfrm>
            <a:off x="4872039" y="404814"/>
            <a:ext cx="1584325" cy="2016125"/>
          </a:xfrm>
          <a:custGeom>
            <a:avLst/>
            <a:gdLst>
              <a:gd name="T0" fmla="*/ 0 w 998"/>
              <a:gd name="T1" fmla="*/ 0 h 1270"/>
              <a:gd name="T2" fmla="*/ 144463 w 998"/>
              <a:gd name="T3" fmla="*/ 504825 h 1270"/>
              <a:gd name="T4" fmla="*/ 504825 w 998"/>
              <a:gd name="T5" fmla="*/ 1081088 h 1270"/>
              <a:gd name="T6" fmla="*/ 1152525 w 998"/>
              <a:gd name="T7" fmla="*/ 1728788 h 1270"/>
              <a:gd name="T8" fmla="*/ 1584325 w 998"/>
              <a:gd name="T9" fmla="*/ 2016125 h 1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8" h="1270">
                <a:moveTo>
                  <a:pt x="0" y="0"/>
                </a:moveTo>
                <a:cubicBezTo>
                  <a:pt x="19" y="102"/>
                  <a:pt x="38" y="205"/>
                  <a:pt x="91" y="318"/>
                </a:cubicBezTo>
                <a:cubicBezTo>
                  <a:pt x="144" y="431"/>
                  <a:pt x="212" y="553"/>
                  <a:pt x="318" y="681"/>
                </a:cubicBezTo>
                <a:cubicBezTo>
                  <a:pt x="424" y="809"/>
                  <a:pt x="613" y="991"/>
                  <a:pt x="726" y="1089"/>
                </a:cubicBezTo>
                <a:cubicBezTo>
                  <a:pt x="839" y="1187"/>
                  <a:pt x="953" y="1240"/>
                  <a:pt x="998" y="1270"/>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32" name="Object 13"/>
          <p:cNvGraphicFramePr>
            <a:graphicFrameLocks noChangeAspect="1"/>
          </p:cNvGraphicFramePr>
          <p:nvPr/>
        </p:nvGraphicFramePr>
        <p:xfrm>
          <a:off x="5519739" y="2636838"/>
          <a:ext cx="733425" cy="417512"/>
        </p:xfrm>
        <a:graphic>
          <a:graphicData uri="http://schemas.openxmlformats.org/presentationml/2006/ole">
            <mc:AlternateContent xmlns:mc="http://schemas.openxmlformats.org/markup-compatibility/2006">
              <mc:Choice xmlns:v="urn:schemas-microsoft-com:vml" Requires="v">
                <p:oleObj spid="_x0000_s210956" name="Equation" r:id="rId21" imgW="355292" imgH="203024" progId="Equation.DSMT4">
                  <p:embed/>
                </p:oleObj>
              </mc:Choice>
              <mc:Fallback>
                <p:oleObj name="Equation" r:id="rId21" imgW="355292" imgH="203024"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19739" y="2636838"/>
                        <a:ext cx="7334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3" name="Oval 46"/>
          <p:cNvSpPr>
            <a:spLocks noChangeArrowheads="1"/>
          </p:cNvSpPr>
          <p:nvPr/>
        </p:nvSpPr>
        <p:spPr bwMode="auto">
          <a:xfrm>
            <a:off x="2063751" y="4508501"/>
            <a:ext cx="358775" cy="3603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7</a:t>
            </a:r>
          </a:p>
        </p:txBody>
      </p:sp>
      <p:sp>
        <p:nvSpPr>
          <p:cNvPr id="33834" name="Text Box 47"/>
          <p:cNvSpPr txBox="1">
            <a:spLocks noChangeArrowheads="1"/>
          </p:cNvSpPr>
          <p:nvPr/>
        </p:nvSpPr>
        <p:spPr bwMode="auto">
          <a:xfrm>
            <a:off x="2640013" y="45085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多功能半导体传感器</a:t>
            </a:r>
          </a:p>
        </p:txBody>
      </p:sp>
      <p:sp>
        <p:nvSpPr>
          <p:cNvPr id="33835" name="Text Box 48"/>
          <p:cNvSpPr txBox="1">
            <a:spLocks noChangeArrowheads="1"/>
          </p:cNvSpPr>
          <p:nvPr/>
        </p:nvSpPr>
        <p:spPr bwMode="auto">
          <a:xfrm>
            <a:off x="2566989" y="5013326"/>
            <a:ext cx="29867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一个器件具有对多种</a:t>
            </a:r>
          </a:p>
          <a:p>
            <a:pPr eaLnBrk="1" hangingPunct="1"/>
            <a:r>
              <a:rPr lang="zh-CN" altLang="en-US" b="1"/>
              <a:t>    被测量传感的功能</a:t>
            </a:r>
          </a:p>
        </p:txBody>
      </p:sp>
      <p:graphicFrame>
        <p:nvGraphicFramePr>
          <p:cNvPr id="33836" name="Object 12"/>
          <p:cNvGraphicFramePr>
            <a:graphicFrameLocks noChangeAspect="1"/>
          </p:cNvGraphicFramePr>
          <p:nvPr/>
        </p:nvGraphicFramePr>
        <p:xfrm>
          <a:off x="5735638" y="4508501"/>
          <a:ext cx="1905000" cy="442913"/>
        </p:xfrm>
        <a:graphic>
          <a:graphicData uri="http://schemas.openxmlformats.org/presentationml/2006/ole">
            <mc:AlternateContent xmlns:mc="http://schemas.openxmlformats.org/markup-compatibility/2006">
              <mc:Choice xmlns:v="urn:schemas-microsoft-com:vml" Requires="v">
                <p:oleObj spid="_x0000_s210957" name="Equation" r:id="rId23" imgW="977900" imgH="228600" progId="Equation.DSMT4">
                  <p:embed/>
                </p:oleObj>
              </mc:Choice>
              <mc:Fallback>
                <p:oleObj name="Equation" r:id="rId23" imgW="97790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35638" y="4508501"/>
                        <a:ext cx="1905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7" name="Text Box 50"/>
          <p:cNvSpPr txBox="1">
            <a:spLocks noChangeArrowheads="1"/>
          </p:cNvSpPr>
          <p:nvPr/>
        </p:nvSpPr>
        <p:spPr bwMode="auto">
          <a:xfrm>
            <a:off x="7740650" y="45085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同时检测湿度和气体</a:t>
            </a:r>
          </a:p>
        </p:txBody>
      </p:sp>
      <p:graphicFrame>
        <p:nvGraphicFramePr>
          <p:cNvPr id="33838" name="Object 12"/>
          <p:cNvGraphicFramePr>
            <a:graphicFrameLocks noChangeAspect="1"/>
          </p:cNvGraphicFramePr>
          <p:nvPr/>
        </p:nvGraphicFramePr>
        <p:xfrm>
          <a:off x="5662614" y="5229226"/>
          <a:ext cx="2052637" cy="442913"/>
        </p:xfrm>
        <a:graphic>
          <a:graphicData uri="http://schemas.openxmlformats.org/presentationml/2006/ole">
            <mc:AlternateContent xmlns:mc="http://schemas.openxmlformats.org/markup-compatibility/2006">
              <mc:Choice xmlns:v="urn:schemas-microsoft-com:vml" Requires="v">
                <p:oleObj spid="_x0000_s210958" name="Equation" r:id="rId25" imgW="1054100" imgH="228600" progId="Equation.DSMT4">
                  <p:embed/>
                </p:oleObj>
              </mc:Choice>
              <mc:Fallback>
                <p:oleObj name="Equation" r:id="rId25" imgW="105410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662614" y="5229226"/>
                        <a:ext cx="205263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9" name="Text Box 52"/>
          <p:cNvSpPr txBox="1">
            <a:spLocks noChangeArrowheads="1"/>
          </p:cNvSpPr>
          <p:nvPr/>
        </p:nvSpPr>
        <p:spPr bwMode="auto">
          <a:xfrm>
            <a:off x="7740650" y="5157788"/>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同时检测温度和湿度</a:t>
            </a:r>
          </a:p>
        </p:txBody>
      </p:sp>
      <p:sp>
        <p:nvSpPr>
          <p:cNvPr id="33840" name="Line 53"/>
          <p:cNvSpPr>
            <a:spLocks noChangeShapeType="1"/>
          </p:cNvSpPr>
          <p:nvPr/>
        </p:nvSpPr>
        <p:spPr bwMode="auto">
          <a:xfrm>
            <a:off x="8616951" y="4149725"/>
            <a:ext cx="574675" cy="4318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41" name="Object 13"/>
          <p:cNvGraphicFramePr>
            <a:graphicFrameLocks noChangeAspect="1"/>
          </p:cNvGraphicFramePr>
          <p:nvPr/>
        </p:nvGraphicFramePr>
        <p:xfrm>
          <a:off x="9043988" y="3716338"/>
          <a:ext cx="1624012" cy="417512"/>
        </p:xfrm>
        <a:graphic>
          <a:graphicData uri="http://schemas.openxmlformats.org/presentationml/2006/ole">
            <mc:AlternateContent xmlns:mc="http://schemas.openxmlformats.org/markup-compatibility/2006">
              <mc:Choice xmlns:v="urn:schemas-microsoft-com:vml" Requires="v">
                <p:oleObj spid="_x0000_s210959" name="Equation" r:id="rId27" imgW="787058" imgH="203112" progId="Equation.DSMT4">
                  <p:embed/>
                </p:oleObj>
              </mc:Choice>
              <mc:Fallback>
                <p:oleObj name="Equation" r:id="rId27" imgW="787058" imgH="203112"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43988" y="3716338"/>
                        <a:ext cx="162401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42" name="Line 55"/>
          <p:cNvSpPr>
            <a:spLocks noChangeShapeType="1"/>
          </p:cNvSpPr>
          <p:nvPr/>
        </p:nvSpPr>
        <p:spPr bwMode="auto">
          <a:xfrm>
            <a:off x="9912351" y="4149726"/>
            <a:ext cx="360363" cy="35877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43" name="Object 13"/>
          <p:cNvGraphicFramePr>
            <a:graphicFrameLocks noChangeAspect="1"/>
          </p:cNvGraphicFramePr>
          <p:nvPr/>
        </p:nvGraphicFramePr>
        <p:xfrm>
          <a:off x="7510464" y="3716338"/>
          <a:ext cx="1100137" cy="417512"/>
        </p:xfrm>
        <a:graphic>
          <a:graphicData uri="http://schemas.openxmlformats.org/presentationml/2006/ole">
            <mc:AlternateContent xmlns:mc="http://schemas.openxmlformats.org/markup-compatibility/2006">
              <mc:Choice xmlns:v="urn:schemas-microsoft-com:vml" Requires="v">
                <p:oleObj spid="_x0000_s210960" name="Equation" r:id="rId29" imgW="533169" imgH="203112" progId="Equation.DSMT4">
                  <p:embed/>
                </p:oleObj>
              </mc:Choice>
              <mc:Fallback>
                <p:oleObj name="Equation" r:id="rId29" imgW="533169" imgH="203112"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10464" y="3716338"/>
                        <a:ext cx="1100137"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44" name="Line 57"/>
          <p:cNvSpPr>
            <a:spLocks noChangeShapeType="1"/>
          </p:cNvSpPr>
          <p:nvPr/>
        </p:nvSpPr>
        <p:spPr bwMode="auto">
          <a:xfrm flipV="1">
            <a:off x="8183564" y="5589588"/>
            <a:ext cx="936625" cy="36036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5" name="Text Box 58"/>
          <p:cNvSpPr txBox="1">
            <a:spLocks noChangeArrowheads="1"/>
          </p:cNvSpPr>
          <p:nvPr/>
        </p:nvSpPr>
        <p:spPr bwMode="auto">
          <a:xfrm>
            <a:off x="3648075" y="580548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介电常数（体电容）与温度有关</a:t>
            </a:r>
          </a:p>
        </p:txBody>
      </p:sp>
      <p:sp>
        <p:nvSpPr>
          <p:cNvPr id="33846" name="Line 59"/>
          <p:cNvSpPr>
            <a:spLocks noChangeShapeType="1"/>
          </p:cNvSpPr>
          <p:nvPr/>
        </p:nvSpPr>
        <p:spPr bwMode="auto">
          <a:xfrm flipV="1">
            <a:off x="9191626" y="5589589"/>
            <a:ext cx="1008063" cy="7191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7" name="Text Box 60"/>
          <p:cNvSpPr txBox="1">
            <a:spLocks noChangeArrowheads="1"/>
          </p:cNvSpPr>
          <p:nvPr/>
        </p:nvSpPr>
        <p:spPr bwMode="auto">
          <a:xfrm>
            <a:off x="6311900" y="64008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多孔结构吸湿影响体电阻</a:t>
            </a:r>
          </a:p>
        </p:txBody>
      </p:sp>
    </p:spTree>
    <p:extLst>
      <p:ext uri="{BB962C8B-B14F-4D97-AF65-F5344CB8AC3E}">
        <p14:creationId xmlns:p14="http://schemas.microsoft.com/office/powerpoint/2010/main" val="41018527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1"/>
          <p:cNvSpPr>
            <a:spLocks noGrp="1"/>
          </p:cNvSpPr>
          <p:nvPr>
            <p:ph idx="4294967295"/>
          </p:nvPr>
        </p:nvSpPr>
        <p:spPr>
          <a:xfrm>
            <a:off x="1981200" y="274639"/>
            <a:ext cx="8229600" cy="6154737"/>
          </a:xfrm>
        </p:spPr>
        <p:txBody>
          <a:bodyPr>
            <a:normAutofit lnSpcReduction="10000"/>
          </a:bodyPr>
          <a:lstStyle/>
          <a:p>
            <a:pPr eaLnBrk="1" hangingPunct="1"/>
            <a:r>
              <a:rPr lang="zh-CN" altLang="en-US" sz="2400" b="1">
                <a:solidFill>
                  <a:srgbClr val="FF0000"/>
                </a:solidFill>
                <a:latin typeface="华文中宋" pitchFamily="2" charset="-122"/>
                <a:ea typeface="华文中宋" pitchFamily="2" charset="-122"/>
              </a:rPr>
              <a:t>归纳</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物理特征量</a:t>
            </a:r>
            <a:r>
              <a:rPr lang="zh-CN" altLang="en-US" sz="2400" b="1">
                <a:latin typeface="华文中宋" pitchFamily="2" charset="-122"/>
                <a:ea typeface="华文中宋" pitchFamily="2" charset="-122"/>
              </a:rPr>
              <a:t>：</a:t>
            </a:r>
            <a:r>
              <a:rPr lang="zh-CN" altLang="en-US" sz="2400" b="1">
                <a:solidFill>
                  <a:schemeClr val="accent2"/>
                </a:solidFill>
                <a:latin typeface="华文中宋" pitchFamily="2" charset="-122"/>
                <a:ea typeface="华文中宋" pitchFamily="2" charset="-122"/>
              </a:rPr>
              <a:t>电阻</a:t>
            </a:r>
            <a:r>
              <a:rPr lang="en-US" altLang="zh-CN" sz="2400" b="1">
                <a:solidFill>
                  <a:schemeClr val="accent2"/>
                </a:solidFill>
                <a:latin typeface="华文中宋" pitchFamily="2" charset="-122"/>
                <a:ea typeface="华文中宋" pitchFamily="2" charset="-122"/>
              </a:rPr>
              <a:t>R</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被测量改变阻值</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电容</a:t>
            </a:r>
            <a:r>
              <a:rPr lang="en-US" altLang="zh-CN" sz="2400" b="1">
                <a:solidFill>
                  <a:schemeClr val="accent2"/>
                </a:solidFill>
                <a:latin typeface="华文中宋" pitchFamily="2" charset="-122"/>
                <a:ea typeface="华文中宋" pitchFamily="2" charset="-122"/>
              </a:rPr>
              <a:t>C</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被测量改变介电常数</a:t>
            </a:r>
          </a:p>
          <a:p>
            <a:pPr eaLnBrk="1" hangingPunct="1">
              <a:buFontTx/>
              <a:buNone/>
            </a:pPr>
            <a:r>
              <a:rPr lang="zh-CN" altLang="en-US" sz="2400" b="1">
                <a:solidFill>
                  <a:srgbClr val="FF0000"/>
                </a:solidFill>
                <a:latin typeface="华文中宋" pitchFamily="2" charset="-122"/>
                <a:ea typeface="华文中宋" pitchFamily="2" charset="-122"/>
              </a:rPr>
              <a:t>   阻值变化</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元素半导体</a:t>
            </a:r>
            <a:r>
              <a:rPr lang="zh-CN" altLang="en-US" sz="2400" b="1">
                <a:latin typeface="华文中宋" pitchFamily="2" charset="-122"/>
                <a:ea typeface="华文中宋" pitchFamily="2" charset="-122"/>
              </a:rPr>
              <a:t> ：晶粒界面电导及表面电导对薄 　　</a:t>
            </a:r>
            <a:r>
              <a:rPr lang="zh-CN" altLang="en-US" sz="2400" b="1">
                <a:solidFill>
                  <a:srgbClr val="FF0000"/>
                </a:solidFill>
                <a:latin typeface="华文中宋" pitchFamily="2" charset="-122"/>
                <a:ea typeface="华文中宋" pitchFamily="2" charset="-122"/>
              </a:rPr>
              <a:t>薄</a:t>
            </a:r>
          </a:p>
          <a:p>
            <a:pPr eaLnBrk="1" hangingPunct="1">
              <a:buFontTx/>
              <a:buNone/>
            </a:pPr>
            <a:r>
              <a:rPr lang="zh-CN" altLang="en-US" sz="2400" b="1">
                <a:latin typeface="华文中宋" pitchFamily="2" charset="-122"/>
                <a:ea typeface="华文中宋" pitchFamily="2" charset="-122"/>
              </a:rPr>
              <a:t>                                  膜电导起支配作用</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半导体陶瓷</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涂覆型：晶粒接触电阻及表面电阻对感湿　　</a:t>
            </a:r>
            <a:r>
              <a:rPr lang="zh-CN" altLang="en-US" sz="2400" b="1">
                <a:solidFill>
                  <a:srgbClr val="FF0000"/>
                </a:solidFill>
                <a:latin typeface="华文中宋" pitchFamily="2" charset="-122"/>
                <a:ea typeface="华文中宋" pitchFamily="2" charset="-122"/>
              </a:rPr>
              <a:t>松</a:t>
            </a:r>
          </a:p>
          <a:p>
            <a:pPr eaLnBrk="1" hangingPunct="1">
              <a:buFontTx/>
              <a:buNone/>
            </a:pPr>
            <a:r>
              <a:rPr lang="zh-CN" altLang="en-US" sz="2400" b="1">
                <a:latin typeface="华文中宋" pitchFamily="2" charset="-122"/>
                <a:ea typeface="华文中宋" pitchFamily="2" charset="-122"/>
              </a:rPr>
              <a:t>                                  膜电阻起支配作用</a:t>
            </a:r>
          </a:p>
          <a:p>
            <a:pPr eaLnBrk="1" hangingPunct="1">
              <a:buFontTx/>
              <a:buNone/>
            </a:pPr>
            <a:r>
              <a:rPr lang="zh-CN" altLang="en-US" sz="2400" b="1">
                <a:latin typeface="华文中宋" pitchFamily="2" charset="-122"/>
                <a:ea typeface="华文中宋" pitchFamily="2" charset="-122"/>
              </a:rPr>
              <a:t>                烧结型：气孔率是控制器件电阻的主要因子　</a:t>
            </a:r>
            <a:r>
              <a:rPr lang="zh-CN" altLang="en-US" sz="2400" b="1">
                <a:solidFill>
                  <a:srgbClr val="FF0000"/>
                </a:solidFill>
                <a:latin typeface="华文中宋" pitchFamily="2" charset="-122"/>
                <a:ea typeface="华文中宋" pitchFamily="2" charset="-122"/>
              </a:rPr>
              <a:t>孔</a:t>
            </a:r>
          </a:p>
          <a:p>
            <a:pPr eaLnBrk="1" hangingPunct="1">
              <a:buFontTx/>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电容变化</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薄膜</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Ta</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O</a:t>
            </a:r>
            <a:r>
              <a:rPr lang="en-US" altLang="zh-CN" sz="1800" b="1">
                <a:latin typeface="华文中宋" pitchFamily="2" charset="-122"/>
                <a:ea typeface="华文中宋" pitchFamily="2" charset="-122"/>
              </a:rPr>
              <a:t>5</a:t>
            </a:r>
            <a:r>
              <a:rPr lang="en-US" altLang="zh-CN" sz="2400" b="1">
                <a:latin typeface="华文中宋" pitchFamily="2" charset="-122"/>
                <a:ea typeface="华文中宋" pitchFamily="2" charset="-122"/>
              </a:rPr>
              <a:t>      Al</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O</a:t>
            </a:r>
            <a:r>
              <a:rPr lang="en-US" altLang="zh-CN" sz="1800" b="1">
                <a:latin typeface="华文中宋" pitchFamily="2" charset="-122"/>
                <a:ea typeface="华文中宋" pitchFamily="2" charset="-122"/>
              </a:rPr>
              <a:t>3</a:t>
            </a:r>
          </a:p>
          <a:p>
            <a:pPr eaLnBrk="1" hangingPunct="1">
              <a:buFontTx/>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喷镀、溅射　　　　　　　　　　　　　　　</a:t>
            </a:r>
            <a:r>
              <a:rPr lang="zh-CN" altLang="en-US" sz="2400" b="1">
                <a:solidFill>
                  <a:srgbClr val="FF0000"/>
                </a:solidFill>
                <a:latin typeface="华文中宋" pitchFamily="2" charset="-122"/>
                <a:ea typeface="华文中宋" pitchFamily="2" charset="-122"/>
              </a:rPr>
              <a:t>微孔</a:t>
            </a:r>
            <a:r>
              <a:rPr lang="en-US" altLang="zh-CN" sz="2400" b="1">
                <a:solidFill>
                  <a:srgbClr val="FF0000"/>
                </a:solidFill>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吸附水分子使电容量增大（纯水介电常数较大）</a:t>
            </a:r>
            <a:r>
              <a:rPr lang="zh-CN" altLang="en-US" sz="1600" b="1"/>
              <a:t>　                 </a:t>
            </a:r>
          </a:p>
        </p:txBody>
      </p:sp>
    </p:spTree>
    <p:extLst>
      <p:ext uri="{BB962C8B-B14F-4D97-AF65-F5344CB8AC3E}">
        <p14:creationId xmlns:p14="http://schemas.microsoft.com/office/powerpoint/2010/main" val="205207976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5843" name="Rectangle 3"/>
          <p:cNvSpPr>
            <a:spLocks noChangeArrowheads="1"/>
          </p:cNvSpPr>
          <p:nvPr/>
        </p:nvSpPr>
        <p:spPr bwMode="auto">
          <a:xfrm>
            <a:off x="2362200" y="717550"/>
            <a:ext cx="3532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solidFill>
                  <a:srgbClr val="0000FF"/>
                </a:solidFill>
                <a:latin typeface="华文中宋" pitchFamily="2" charset="-122"/>
                <a:ea typeface="华文中宋" pitchFamily="2" charset="-122"/>
              </a:rPr>
              <a:t>（</a:t>
            </a:r>
            <a:r>
              <a:rPr lang="en-US" altLang="zh-CN" sz="2400">
                <a:solidFill>
                  <a:srgbClr val="0000FF"/>
                </a:solidFill>
                <a:latin typeface="华文中宋" pitchFamily="2" charset="-122"/>
                <a:ea typeface="华文中宋" pitchFamily="2" charset="-122"/>
              </a:rPr>
              <a:t>5</a:t>
            </a:r>
            <a:r>
              <a:rPr lang="zh-CN" altLang="en-US" sz="2400">
                <a:solidFill>
                  <a:srgbClr val="0000FF"/>
                </a:solidFill>
                <a:latin typeface="华文中宋" pitchFamily="2" charset="-122"/>
                <a:ea typeface="华文中宋" pitchFamily="2" charset="-122"/>
              </a:rPr>
              <a:t>）</a:t>
            </a:r>
            <a:r>
              <a:rPr lang="en-US" altLang="zh-CN" sz="2400" b="1">
                <a:solidFill>
                  <a:srgbClr val="0000FF"/>
                </a:solidFill>
                <a:latin typeface="华文中宋" pitchFamily="2" charset="-122"/>
                <a:ea typeface="华文中宋" pitchFamily="2" charset="-122"/>
              </a:rPr>
              <a:t>MOSFET</a:t>
            </a:r>
            <a:r>
              <a:rPr lang="zh-CN" altLang="en-US" sz="2400" b="1">
                <a:solidFill>
                  <a:srgbClr val="0000FF"/>
                </a:solidFill>
                <a:latin typeface="华文中宋" pitchFamily="2" charset="-122"/>
                <a:ea typeface="华文中宋" pitchFamily="2" charset="-122"/>
              </a:rPr>
              <a:t>湿敏器件</a:t>
            </a:r>
          </a:p>
        </p:txBody>
      </p:sp>
      <p:sp>
        <p:nvSpPr>
          <p:cNvPr id="35844" name="Rectangle 4"/>
          <p:cNvSpPr>
            <a:spLocks noChangeArrowheads="1"/>
          </p:cNvSpPr>
          <p:nvPr/>
        </p:nvSpPr>
        <p:spPr bwMode="auto">
          <a:xfrm>
            <a:off x="2855913" y="1223963"/>
            <a:ext cx="266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材料：感湿薄膜</a:t>
            </a:r>
          </a:p>
        </p:txBody>
      </p:sp>
      <p:sp>
        <p:nvSpPr>
          <p:cNvPr id="35845" name="Rectangle 5"/>
          <p:cNvSpPr>
            <a:spLocks noChangeArrowheads="1"/>
          </p:cNvSpPr>
          <p:nvPr/>
        </p:nvSpPr>
        <p:spPr bwMode="auto">
          <a:xfrm>
            <a:off x="2855913" y="1655763"/>
            <a:ext cx="4100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latin typeface="华文中宋" pitchFamily="2" charset="-122"/>
                <a:ea typeface="华文中宋" pitchFamily="2" charset="-122"/>
              </a:rPr>
              <a:t>物理特征量：电荷</a:t>
            </a:r>
            <a:r>
              <a:rPr lang="en-US" altLang="zh-CN" sz="2400" b="1">
                <a:latin typeface="华文中宋" pitchFamily="2" charset="-122"/>
                <a:ea typeface="华文中宋" pitchFamily="2" charset="-122"/>
              </a:rPr>
              <a:t>E</a:t>
            </a:r>
            <a:r>
              <a:rPr lang="zh-CN" altLang="en-US" sz="2400" b="1">
                <a:latin typeface="华文中宋" pitchFamily="2" charset="-122"/>
                <a:ea typeface="华文中宋" pitchFamily="2" charset="-122"/>
              </a:rPr>
              <a:t>、电场</a:t>
            </a:r>
          </a:p>
        </p:txBody>
      </p:sp>
      <p:sp>
        <p:nvSpPr>
          <p:cNvPr id="35846" name="Rectangle 6"/>
          <p:cNvSpPr>
            <a:spLocks noChangeArrowheads="1"/>
          </p:cNvSpPr>
          <p:nvPr/>
        </p:nvSpPr>
        <p:spPr bwMode="auto">
          <a:xfrm>
            <a:off x="2855913" y="2133600"/>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5847" name="Rectangle 7"/>
          <p:cNvSpPr>
            <a:spLocks noChangeArrowheads="1"/>
          </p:cNvSpPr>
          <p:nvPr/>
        </p:nvSpPr>
        <p:spPr bwMode="auto">
          <a:xfrm>
            <a:off x="2855913" y="3573463"/>
            <a:ext cx="266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r>
              <a:rPr lang="zh-CN" altLang="en-US" sz="2400" b="1">
                <a:solidFill>
                  <a:srgbClr val="0000CC"/>
                </a:solidFill>
                <a:ea typeface="华文中宋" pitchFamily="2" charset="-122"/>
              </a:rPr>
              <a:t>没有薄膜</a:t>
            </a:r>
          </a:p>
        </p:txBody>
      </p:sp>
      <p:sp>
        <p:nvSpPr>
          <p:cNvPr id="35848" name="Rectangle 8"/>
          <p:cNvSpPr>
            <a:spLocks noChangeArrowheads="1"/>
          </p:cNvSpPr>
          <p:nvPr/>
        </p:nvSpPr>
        <p:spPr bwMode="auto">
          <a:xfrm>
            <a:off x="3143250" y="4034265"/>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栅极加一脉冲（正）</a:t>
            </a:r>
            <a:r>
              <a:rPr lang="en-US" altLang="zh-CN" sz="2400" b="1">
                <a:solidFill>
                  <a:srgbClr val="FF0000"/>
                </a:solidFill>
                <a:ea typeface="华文中宋" pitchFamily="2" charset="-122"/>
              </a:rPr>
              <a:t>,</a:t>
            </a:r>
          </a:p>
          <a:p>
            <a:pPr eaLnBrk="1" hangingPunct="1">
              <a:spcBef>
                <a:spcPct val="0"/>
              </a:spcBef>
              <a:buFontTx/>
              <a:buNone/>
            </a:pPr>
            <a:r>
              <a:rPr lang="zh-CN" altLang="en-US" sz="2400" b="1">
                <a:solidFill>
                  <a:srgbClr val="FF0000"/>
                </a:solidFill>
                <a:ea typeface="华文中宋" pitchFamily="2" charset="-122"/>
              </a:rPr>
              <a:t>形成沟道，产生漏电流。</a:t>
            </a:r>
            <a:endParaRPr lang="zh-CN" altLang="en-US" sz="1800" b="1"/>
          </a:p>
        </p:txBody>
      </p:sp>
      <p:graphicFrame>
        <p:nvGraphicFramePr>
          <p:cNvPr id="35849" name="Object 9"/>
          <p:cNvGraphicFramePr>
            <a:graphicFrameLocks noGrp="1" noChangeAspect="1"/>
          </p:cNvGraphicFramePr>
          <p:nvPr>
            <p:ph sz="half" idx="4294967295"/>
          </p:nvPr>
        </p:nvGraphicFramePr>
        <p:xfrm>
          <a:off x="6723063" y="1844676"/>
          <a:ext cx="3276600" cy="1808163"/>
        </p:xfrm>
        <a:graphic>
          <a:graphicData uri="http://schemas.openxmlformats.org/presentationml/2006/ole">
            <mc:AlternateContent xmlns:mc="http://schemas.openxmlformats.org/markup-compatibility/2006">
              <mc:Choice xmlns:v="urn:schemas-microsoft-com:vml" Requires="v">
                <p:oleObj spid="_x0000_s211970" name="Visio" r:id="rId3" imgW="2371649" imgH="1123188" progId="Visio.Drawing.11">
                  <p:embed/>
                </p:oleObj>
              </mc:Choice>
              <mc:Fallback>
                <p:oleObj name="Visio" r:id="rId3" imgW="2371649" imgH="112318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063" y="1844676"/>
                        <a:ext cx="3276600"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0" name="Object 10"/>
          <p:cNvGraphicFramePr>
            <a:graphicFrameLocks noGrp="1" noChangeAspect="1"/>
          </p:cNvGraphicFramePr>
          <p:nvPr>
            <p:ph sz="half" idx="4294967295"/>
          </p:nvPr>
        </p:nvGraphicFramePr>
        <p:xfrm>
          <a:off x="8112125" y="4797425"/>
          <a:ext cx="1809750" cy="1517650"/>
        </p:xfrm>
        <a:graphic>
          <a:graphicData uri="http://schemas.openxmlformats.org/presentationml/2006/ole">
            <mc:AlternateContent xmlns:mc="http://schemas.openxmlformats.org/markup-compatibility/2006">
              <mc:Choice xmlns:v="urn:schemas-microsoft-com:vml" Requires="v">
                <p:oleObj spid="_x0000_s211971" name="Visio" r:id="rId5" imgW="1505407" imgH="1262482" progId="Visio.Drawing.11">
                  <p:embed/>
                </p:oleObj>
              </mc:Choice>
              <mc:Fallback>
                <p:oleObj name="Visio" r:id="rId5" imgW="1505407" imgH="126248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125" y="4797425"/>
                        <a:ext cx="1809750"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1" name="Rectangle 11"/>
          <p:cNvSpPr>
            <a:spLocks noChangeArrowheads="1"/>
          </p:cNvSpPr>
          <p:nvPr/>
        </p:nvSpPr>
        <p:spPr bwMode="auto">
          <a:xfrm>
            <a:off x="4295775" y="48688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Times New Roman" pitchFamily="18" charset="0"/>
                <a:ea typeface="华文中宋" pitchFamily="2" charset="-122"/>
              </a:rPr>
              <a:t>有薄膜</a:t>
            </a:r>
          </a:p>
        </p:txBody>
      </p:sp>
      <p:sp>
        <p:nvSpPr>
          <p:cNvPr id="35852" name="Freeform 12"/>
          <p:cNvSpPr>
            <a:spLocks/>
          </p:cNvSpPr>
          <p:nvPr/>
        </p:nvSpPr>
        <p:spPr bwMode="auto">
          <a:xfrm>
            <a:off x="8543925" y="5086351"/>
            <a:ext cx="1009650" cy="792163"/>
          </a:xfrm>
          <a:custGeom>
            <a:avLst/>
            <a:gdLst>
              <a:gd name="T0" fmla="*/ 0 w 636"/>
              <a:gd name="T1" fmla="*/ 0 h 499"/>
              <a:gd name="T2" fmla="*/ 2147483647 w 636"/>
              <a:gd name="T3" fmla="*/ 2147483647 h 499"/>
              <a:gd name="T4" fmla="*/ 2147483647 w 636"/>
              <a:gd name="T5" fmla="*/ 2147483647 h 499"/>
              <a:gd name="T6" fmla="*/ 2147483647 w 636"/>
              <a:gd name="T7" fmla="*/ 2147483647 h 499"/>
              <a:gd name="T8" fmla="*/ 2147483647 w 636"/>
              <a:gd name="T9" fmla="*/ 2147483647 h 499"/>
              <a:gd name="T10" fmla="*/ 2147483647 w 636"/>
              <a:gd name="T11" fmla="*/ 2147483647 h 499"/>
              <a:gd name="T12" fmla="*/ 2147483647 w 636"/>
              <a:gd name="T13" fmla="*/ 2147483647 h 499"/>
              <a:gd name="T14" fmla="*/ 0 60000 65536"/>
              <a:gd name="T15" fmla="*/ 0 60000 65536"/>
              <a:gd name="T16" fmla="*/ 0 60000 65536"/>
              <a:gd name="T17" fmla="*/ 0 60000 65536"/>
              <a:gd name="T18" fmla="*/ 0 60000 65536"/>
              <a:gd name="T19" fmla="*/ 0 60000 65536"/>
              <a:gd name="T20" fmla="*/ 0 60000 65536"/>
              <a:gd name="T21" fmla="*/ 0 w 636"/>
              <a:gd name="T22" fmla="*/ 0 h 499"/>
              <a:gd name="T23" fmla="*/ 636 w 636"/>
              <a:gd name="T24" fmla="*/ 499 h 4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6" h="499">
                <a:moveTo>
                  <a:pt x="0" y="0"/>
                </a:moveTo>
                <a:cubicBezTo>
                  <a:pt x="11" y="30"/>
                  <a:pt x="23" y="61"/>
                  <a:pt x="46" y="91"/>
                </a:cubicBezTo>
                <a:cubicBezTo>
                  <a:pt x="69" y="121"/>
                  <a:pt x="107" y="143"/>
                  <a:pt x="137" y="181"/>
                </a:cubicBezTo>
                <a:cubicBezTo>
                  <a:pt x="167" y="219"/>
                  <a:pt x="189" y="279"/>
                  <a:pt x="227" y="317"/>
                </a:cubicBezTo>
                <a:cubicBezTo>
                  <a:pt x="265" y="355"/>
                  <a:pt x="325" y="385"/>
                  <a:pt x="363" y="408"/>
                </a:cubicBezTo>
                <a:cubicBezTo>
                  <a:pt x="401" y="431"/>
                  <a:pt x="409" y="439"/>
                  <a:pt x="454" y="454"/>
                </a:cubicBezTo>
                <a:cubicBezTo>
                  <a:pt x="499" y="469"/>
                  <a:pt x="606" y="492"/>
                  <a:pt x="636" y="499"/>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矩形 12"/>
          <p:cNvSpPr/>
          <p:nvPr/>
        </p:nvSpPr>
        <p:spPr>
          <a:xfrm>
            <a:off x="7751764" y="2781301"/>
            <a:ext cx="1214437" cy="214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7466013" y="2995613"/>
            <a:ext cx="1714500"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9466263" y="2995613"/>
            <a:ext cx="500062"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6680200" y="2995613"/>
            <a:ext cx="571500"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7966076" y="2566988"/>
            <a:ext cx="785813" cy="2143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p:cNvSpPr/>
          <p:nvPr/>
        </p:nvSpPr>
        <p:spPr>
          <a:xfrm>
            <a:off x="13335000" y="150018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859" name="TextBox 18"/>
          <p:cNvSpPr txBox="1">
            <a:spLocks noChangeArrowheads="1"/>
          </p:cNvSpPr>
          <p:nvPr/>
        </p:nvSpPr>
        <p:spPr bwMode="auto">
          <a:xfrm>
            <a:off x="3216275" y="6092825"/>
            <a:ext cx="597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湿度影响脉冲弛豫时间，影响漏电流改变。</a:t>
            </a:r>
          </a:p>
        </p:txBody>
      </p:sp>
      <p:sp>
        <p:nvSpPr>
          <p:cNvPr id="35860" name="Text Box 20"/>
          <p:cNvSpPr txBox="1">
            <a:spLocks noChangeArrowheads="1"/>
          </p:cNvSpPr>
          <p:nvPr/>
        </p:nvSpPr>
        <p:spPr bwMode="auto">
          <a:xfrm>
            <a:off x="5859464" y="2295525"/>
            <a:ext cx="814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r>
              <a:rPr lang="en-US" altLang="zh-CN" sz="1800" b="1"/>
              <a:t>i</a:t>
            </a:r>
            <a:r>
              <a:rPr lang="en-US" altLang="zh-CN" b="1"/>
              <a:t>O</a:t>
            </a:r>
            <a:r>
              <a:rPr lang="en-US" altLang="zh-CN" sz="1800" b="1"/>
              <a:t>2</a:t>
            </a:r>
          </a:p>
        </p:txBody>
      </p:sp>
      <p:sp>
        <p:nvSpPr>
          <p:cNvPr id="35861" name="Line 21"/>
          <p:cNvSpPr>
            <a:spLocks noChangeShapeType="1"/>
          </p:cNvSpPr>
          <p:nvPr/>
        </p:nvSpPr>
        <p:spPr bwMode="auto">
          <a:xfrm>
            <a:off x="6600826" y="2565401"/>
            <a:ext cx="142875"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2" name="Rectangle 8"/>
          <p:cNvSpPr>
            <a:spLocks noChangeArrowheads="1"/>
          </p:cNvSpPr>
          <p:nvPr/>
        </p:nvSpPr>
        <p:spPr bwMode="auto">
          <a:xfrm>
            <a:off x="3216275" y="5296328"/>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栅极加一脉冲（正）</a:t>
            </a:r>
            <a:r>
              <a:rPr lang="en-US" altLang="zh-CN" sz="2400" b="1">
                <a:solidFill>
                  <a:srgbClr val="FF0000"/>
                </a:solidFill>
                <a:ea typeface="华文中宋" pitchFamily="2" charset="-122"/>
              </a:rPr>
              <a:t>,</a:t>
            </a:r>
          </a:p>
          <a:p>
            <a:pPr eaLnBrk="1" hangingPunct="1">
              <a:spcBef>
                <a:spcPct val="0"/>
              </a:spcBef>
              <a:buFontTx/>
              <a:buNone/>
            </a:pPr>
            <a:r>
              <a:rPr lang="zh-CN" altLang="en-US" sz="2400" b="1">
                <a:solidFill>
                  <a:srgbClr val="FF0000"/>
                </a:solidFill>
                <a:ea typeface="华文中宋" pitchFamily="2" charset="-122"/>
              </a:rPr>
              <a:t>形成沟道，产生漏电流</a:t>
            </a:r>
            <a:endParaRPr lang="zh-CN" altLang="en-US" sz="1800" b="1"/>
          </a:p>
        </p:txBody>
      </p:sp>
    </p:spTree>
    <p:extLst>
      <p:ext uri="{BB962C8B-B14F-4D97-AF65-F5344CB8AC3E}">
        <p14:creationId xmlns:p14="http://schemas.microsoft.com/office/powerpoint/2010/main" val="421020921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208213" y="647700"/>
            <a:ext cx="2874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a:t>
            </a:r>
            <a:r>
              <a:rPr lang="en-US" altLang="zh-CN" sz="2400" b="1">
                <a:solidFill>
                  <a:srgbClr val="0000CC"/>
                </a:solidFill>
                <a:latin typeface="华文中宋" pitchFamily="2" charset="-122"/>
                <a:ea typeface="华文中宋" pitchFamily="2" charset="-122"/>
              </a:rPr>
              <a:t>6</a:t>
            </a:r>
            <a:r>
              <a:rPr lang="zh-CN" altLang="en-US" sz="2400" b="1">
                <a:solidFill>
                  <a:srgbClr val="0000CC"/>
                </a:solidFill>
                <a:latin typeface="华文中宋" pitchFamily="2" charset="-122"/>
                <a:ea typeface="华文中宋" pitchFamily="2" charset="-122"/>
              </a:rPr>
              <a:t>）结型湿敏器件</a:t>
            </a:r>
            <a:r>
              <a:rPr lang="zh-CN" altLang="en-US" sz="1800" b="1"/>
              <a:t> </a:t>
            </a:r>
          </a:p>
        </p:txBody>
      </p:sp>
      <p:graphicFrame>
        <p:nvGraphicFramePr>
          <p:cNvPr id="36867" name="Object 3"/>
          <p:cNvGraphicFramePr>
            <a:graphicFrameLocks noChangeAspect="1"/>
          </p:cNvGraphicFramePr>
          <p:nvPr/>
        </p:nvGraphicFramePr>
        <p:xfrm>
          <a:off x="4295776" y="1268413"/>
          <a:ext cx="720725" cy="468312"/>
        </p:xfrm>
        <a:graphic>
          <a:graphicData uri="http://schemas.openxmlformats.org/presentationml/2006/ole">
            <mc:AlternateContent xmlns:mc="http://schemas.openxmlformats.org/markup-compatibility/2006">
              <mc:Choice xmlns:v="urn:schemas-microsoft-com:vml" Requires="v">
                <p:oleObj spid="_x0000_s212994" name="公式" r:id="rId3" imgW="355446" imgH="228501" progId="Equation.3">
                  <p:embed/>
                </p:oleObj>
              </mc:Choice>
              <mc:Fallback>
                <p:oleObj name="公式" r:id="rId3" imgW="35544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6" y="1268413"/>
                        <a:ext cx="72072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8" name="Rectangle 4"/>
          <p:cNvSpPr>
            <a:spLocks noChangeArrowheads="1"/>
          </p:cNvSpPr>
          <p:nvPr/>
        </p:nvSpPr>
        <p:spPr bwMode="auto">
          <a:xfrm>
            <a:off x="2782889" y="1268413"/>
            <a:ext cx="319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latin typeface="华文中宋" pitchFamily="2" charset="-122"/>
                <a:ea typeface="华文中宋" pitchFamily="2" charset="-122"/>
              </a:rPr>
              <a:t>材料：           薄膜</a:t>
            </a:r>
            <a:r>
              <a:rPr lang="zh-CN" altLang="en-US" sz="1800"/>
              <a:t> </a:t>
            </a:r>
          </a:p>
        </p:txBody>
      </p:sp>
      <p:graphicFrame>
        <p:nvGraphicFramePr>
          <p:cNvPr id="36869" name="Object 5"/>
          <p:cNvGraphicFramePr>
            <a:graphicFrameLocks noChangeAspect="1"/>
          </p:cNvGraphicFramePr>
          <p:nvPr/>
        </p:nvGraphicFramePr>
        <p:xfrm>
          <a:off x="4367213" y="1916114"/>
          <a:ext cx="366712" cy="390525"/>
        </p:xfrm>
        <a:graphic>
          <a:graphicData uri="http://schemas.openxmlformats.org/presentationml/2006/ole">
            <mc:AlternateContent xmlns:mc="http://schemas.openxmlformats.org/markup-compatibility/2006">
              <mc:Choice xmlns:v="urn:schemas-microsoft-com:vml" Requires="v">
                <p:oleObj spid="_x0000_s212995" name="公式" r:id="rId5" imgW="152268" imgH="164957" progId="Equation.3">
                  <p:embed/>
                </p:oleObj>
              </mc:Choice>
              <mc:Fallback>
                <p:oleObj name="公式" r:id="rId5" imgW="152268" imgH="1649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7213" y="1916114"/>
                        <a:ext cx="36671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0" name="Rectangle 6"/>
          <p:cNvSpPr>
            <a:spLocks noChangeArrowheads="1"/>
          </p:cNvSpPr>
          <p:nvPr/>
        </p:nvSpPr>
        <p:spPr bwMode="auto">
          <a:xfrm>
            <a:off x="2782888" y="1871663"/>
            <a:ext cx="180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ea typeface="华文中宋" pitchFamily="2" charset="-122"/>
              </a:rPr>
              <a:t>物理量：</a:t>
            </a:r>
            <a:r>
              <a:rPr lang="zh-CN" altLang="en-US" sz="1800"/>
              <a:t> </a:t>
            </a:r>
          </a:p>
        </p:txBody>
      </p:sp>
      <p:sp>
        <p:nvSpPr>
          <p:cNvPr id="36871" name="Rectangle 7"/>
          <p:cNvSpPr>
            <a:spLocks noChangeArrowheads="1"/>
          </p:cNvSpPr>
          <p:nvPr/>
        </p:nvSpPr>
        <p:spPr bwMode="auto">
          <a:xfrm>
            <a:off x="2782888" y="2420938"/>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6872" name="Rectangle 8"/>
          <p:cNvSpPr>
            <a:spLocks noChangeArrowheads="1"/>
          </p:cNvSpPr>
          <p:nvPr/>
        </p:nvSpPr>
        <p:spPr bwMode="auto">
          <a:xfrm>
            <a:off x="2711450" y="4221163"/>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p>
        </p:txBody>
      </p:sp>
      <p:sp>
        <p:nvSpPr>
          <p:cNvPr id="36873" name="Rectangle 9"/>
          <p:cNvSpPr>
            <a:spLocks noChangeArrowheads="1"/>
          </p:cNvSpPr>
          <p:nvPr/>
        </p:nvSpPr>
        <p:spPr bwMode="auto">
          <a:xfrm>
            <a:off x="2135189" y="5585253"/>
            <a:ext cx="4714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吸附水分</a:t>
            </a:r>
            <a:r>
              <a:rPr lang="en-US" altLang="zh-CN" sz="2400" b="1">
                <a:latin typeface="华文中宋" pitchFamily="2" charset="-122"/>
                <a:ea typeface="华文中宋" pitchFamily="2" charset="-122"/>
              </a:rPr>
              <a:t>——</a:t>
            </a:r>
            <a:r>
              <a:rPr lang="zh-CN" altLang="en-US" sz="2400" b="1">
                <a:ea typeface="华文中宋" pitchFamily="2" charset="-122"/>
              </a:rPr>
              <a:t>反向击穿电压升高</a:t>
            </a:r>
            <a:r>
              <a:rPr lang="en-US" altLang="zh-CN" sz="2400" b="1">
                <a:latin typeface="华文中宋" pitchFamily="2" charset="-122"/>
                <a:ea typeface="华文中宋" pitchFamily="2" charset="-122"/>
              </a:rPr>
              <a:t>—</a:t>
            </a:r>
            <a:r>
              <a:rPr lang="zh-CN" altLang="en-US" sz="2400" b="1">
                <a:ea typeface="华文中宋" pitchFamily="2" charset="-122"/>
              </a:rPr>
              <a:t>反向电流减小</a:t>
            </a:r>
          </a:p>
        </p:txBody>
      </p:sp>
      <p:sp>
        <p:nvSpPr>
          <p:cNvPr id="36874" name="Rectangle 11"/>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36875" name="Object 13"/>
          <p:cNvGraphicFramePr>
            <a:graphicFrameLocks noGrp="1" noChangeAspect="1"/>
          </p:cNvGraphicFramePr>
          <p:nvPr>
            <p:ph idx="4294967295"/>
          </p:nvPr>
        </p:nvGraphicFramePr>
        <p:xfrm>
          <a:off x="4730750" y="2436813"/>
          <a:ext cx="3956050" cy="2209800"/>
        </p:xfrm>
        <a:graphic>
          <a:graphicData uri="http://schemas.openxmlformats.org/presentationml/2006/ole">
            <mc:AlternateContent xmlns:mc="http://schemas.openxmlformats.org/markup-compatibility/2006">
              <mc:Choice xmlns:v="urn:schemas-microsoft-com:vml" Requires="v">
                <p:oleObj spid="_x0000_s212996" name="Visio" r:id="rId7" imgW="2733446" imgH="1411834" progId="Visio.Drawing.11">
                  <p:embed/>
                </p:oleObj>
              </mc:Choice>
              <mc:Fallback>
                <p:oleObj name="Visio" r:id="rId7" imgW="2733446" imgH="1411834"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0750" y="2436813"/>
                        <a:ext cx="39560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6" name="Rectangle 14"/>
          <p:cNvSpPr>
            <a:spLocks noChangeArrowheads="1"/>
          </p:cNvSpPr>
          <p:nvPr/>
        </p:nvSpPr>
        <p:spPr bwMode="auto">
          <a:xfrm>
            <a:off x="5735638" y="126841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制备</a:t>
            </a:r>
          </a:p>
        </p:txBody>
      </p:sp>
      <p:sp>
        <p:nvSpPr>
          <p:cNvPr id="36877" name="Line 15"/>
          <p:cNvSpPr>
            <a:spLocks noChangeShapeType="1"/>
          </p:cNvSpPr>
          <p:nvPr/>
        </p:nvSpPr>
        <p:spPr bwMode="auto">
          <a:xfrm>
            <a:off x="7535863" y="4868864"/>
            <a:ext cx="0" cy="180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78" name="Line 16"/>
          <p:cNvSpPr>
            <a:spLocks noChangeShapeType="1"/>
          </p:cNvSpPr>
          <p:nvPr/>
        </p:nvSpPr>
        <p:spPr bwMode="auto">
          <a:xfrm>
            <a:off x="7535864" y="6669088"/>
            <a:ext cx="15128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79" name="Freeform 17"/>
          <p:cNvSpPr>
            <a:spLocks/>
          </p:cNvSpPr>
          <p:nvPr/>
        </p:nvSpPr>
        <p:spPr bwMode="auto">
          <a:xfrm>
            <a:off x="7608888" y="4894263"/>
            <a:ext cx="1295400" cy="1630362"/>
          </a:xfrm>
          <a:custGeom>
            <a:avLst/>
            <a:gdLst>
              <a:gd name="T0" fmla="*/ 0 w 816"/>
              <a:gd name="T1" fmla="*/ 2147483647 h 1027"/>
              <a:gd name="T2" fmla="*/ 2147483647 w 816"/>
              <a:gd name="T3" fmla="*/ 2147483647 h 1027"/>
              <a:gd name="T4" fmla="*/ 2147483647 w 816"/>
              <a:gd name="T5" fmla="*/ 2147483647 h 1027"/>
              <a:gd name="T6" fmla="*/ 2147483647 w 816"/>
              <a:gd name="T7" fmla="*/ 2147483647 h 1027"/>
              <a:gd name="T8" fmla="*/ 2147483647 w 816"/>
              <a:gd name="T9" fmla="*/ 2147483647 h 1027"/>
              <a:gd name="T10" fmla="*/ 2147483647 w 816"/>
              <a:gd name="T11" fmla="*/ 2147483647 h 1027"/>
              <a:gd name="T12" fmla="*/ 0 60000 65536"/>
              <a:gd name="T13" fmla="*/ 0 60000 65536"/>
              <a:gd name="T14" fmla="*/ 0 60000 65536"/>
              <a:gd name="T15" fmla="*/ 0 60000 65536"/>
              <a:gd name="T16" fmla="*/ 0 60000 65536"/>
              <a:gd name="T17" fmla="*/ 0 60000 65536"/>
              <a:gd name="T18" fmla="*/ 0 w 816"/>
              <a:gd name="T19" fmla="*/ 0 h 1027"/>
              <a:gd name="T20" fmla="*/ 816 w 816"/>
              <a:gd name="T21" fmla="*/ 1027 h 1027"/>
            </a:gdLst>
            <a:ahLst/>
            <a:cxnLst>
              <a:cxn ang="T12">
                <a:pos x="T0" y="T1"/>
              </a:cxn>
              <a:cxn ang="T13">
                <a:pos x="T2" y="T3"/>
              </a:cxn>
              <a:cxn ang="T14">
                <a:pos x="T4" y="T5"/>
              </a:cxn>
              <a:cxn ang="T15">
                <a:pos x="T6" y="T7"/>
              </a:cxn>
              <a:cxn ang="T16">
                <a:pos x="T8" y="T9"/>
              </a:cxn>
              <a:cxn ang="T17">
                <a:pos x="T10" y="T11"/>
              </a:cxn>
            </a:cxnLst>
            <a:rect l="T18" t="T19" r="T20" b="T21"/>
            <a:pathLst>
              <a:path w="816" h="1027">
                <a:moveTo>
                  <a:pt x="0" y="120"/>
                </a:moveTo>
                <a:cubicBezTo>
                  <a:pt x="7" y="60"/>
                  <a:pt x="15" y="0"/>
                  <a:pt x="45" y="30"/>
                </a:cubicBezTo>
                <a:cubicBezTo>
                  <a:pt x="75" y="60"/>
                  <a:pt x="128" y="196"/>
                  <a:pt x="181" y="302"/>
                </a:cubicBezTo>
                <a:cubicBezTo>
                  <a:pt x="234" y="408"/>
                  <a:pt x="294" y="559"/>
                  <a:pt x="362" y="665"/>
                </a:cubicBezTo>
                <a:cubicBezTo>
                  <a:pt x="430" y="771"/>
                  <a:pt x="513" y="877"/>
                  <a:pt x="589" y="937"/>
                </a:cubicBezTo>
                <a:cubicBezTo>
                  <a:pt x="665" y="997"/>
                  <a:pt x="778" y="1012"/>
                  <a:pt x="816" y="1027"/>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80" name="Text Box 18"/>
          <p:cNvSpPr txBox="1">
            <a:spLocks noChangeArrowheads="1"/>
          </p:cNvSpPr>
          <p:nvPr/>
        </p:nvSpPr>
        <p:spPr bwMode="auto">
          <a:xfrm>
            <a:off x="6894197" y="4967288"/>
            <a:ext cx="49244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反向电流</a:t>
            </a:r>
          </a:p>
        </p:txBody>
      </p:sp>
      <p:sp>
        <p:nvSpPr>
          <p:cNvPr id="36881" name="Text Box 19"/>
          <p:cNvSpPr txBox="1">
            <a:spLocks noChangeArrowheads="1"/>
          </p:cNvSpPr>
          <p:nvPr/>
        </p:nvSpPr>
        <p:spPr bwMode="auto">
          <a:xfrm>
            <a:off x="9099550" y="6361113"/>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相对湿度</a:t>
            </a:r>
          </a:p>
        </p:txBody>
      </p:sp>
      <p:sp>
        <p:nvSpPr>
          <p:cNvPr id="36882" name="Text Box 20"/>
          <p:cNvSpPr txBox="1">
            <a:spLocks noChangeArrowheads="1"/>
          </p:cNvSpPr>
          <p:nvPr/>
        </p:nvSpPr>
        <p:spPr bwMode="auto">
          <a:xfrm>
            <a:off x="9120188" y="3141663"/>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Times New Roman" pitchFamily="18" charset="0"/>
              </a:rPr>
              <a:t>10nm</a:t>
            </a:r>
          </a:p>
        </p:txBody>
      </p:sp>
      <p:sp>
        <p:nvSpPr>
          <p:cNvPr id="36883" name="Line 21"/>
          <p:cNvSpPr>
            <a:spLocks noChangeShapeType="1"/>
          </p:cNvSpPr>
          <p:nvPr/>
        </p:nvSpPr>
        <p:spPr bwMode="auto">
          <a:xfrm flipH="1">
            <a:off x="7391401" y="2565400"/>
            <a:ext cx="1152525" cy="71913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4" name="Text Box 22"/>
          <p:cNvSpPr txBox="1">
            <a:spLocks noChangeArrowheads="1"/>
          </p:cNvSpPr>
          <p:nvPr/>
        </p:nvSpPr>
        <p:spPr bwMode="auto">
          <a:xfrm>
            <a:off x="8524875" y="22256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透明、导电</a:t>
            </a:r>
          </a:p>
        </p:txBody>
      </p:sp>
      <p:sp>
        <p:nvSpPr>
          <p:cNvPr id="36885" name="Line 23"/>
          <p:cNvSpPr>
            <a:spLocks noChangeShapeType="1"/>
          </p:cNvSpPr>
          <p:nvPr/>
        </p:nvSpPr>
        <p:spPr bwMode="auto">
          <a:xfrm flipH="1">
            <a:off x="6672263" y="1844676"/>
            <a:ext cx="792162" cy="12239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6" name="Text Box 24"/>
          <p:cNvSpPr txBox="1">
            <a:spLocks noChangeArrowheads="1"/>
          </p:cNvSpPr>
          <p:nvPr/>
        </p:nvSpPr>
        <p:spPr bwMode="auto">
          <a:xfrm>
            <a:off x="7516813" y="15763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薄、透气</a:t>
            </a:r>
          </a:p>
        </p:txBody>
      </p:sp>
      <p:sp>
        <p:nvSpPr>
          <p:cNvPr id="36887" name="Text Box 25"/>
          <p:cNvSpPr txBox="1">
            <a:spLocks noChangeArrowheads="1"/>
          </p:cNvSpPr>
          <p:nvPr/>
        </p:nvSpPr>
        <p:spPr bwMode="auto">
          <a:xfrm>
            <a:off x="2279651" y="4724401"/>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反向偏置于雪崩击穿区附近</a:t>
            </a:r>
          </a:p>
          <a:p>
            <a:pPr eaLnBrk="1" hangingPunct="1"/>
            <a:r>
              <a:rPr lang="zh-CN" altLang="en-US" b="1"/>
              <a:t>反向电流与环境湿度相关</a:t>
            </a:r>
          </a:p>
          <a:p>
            <a:pPr eaLnBrk="1" hangingPunct="1"/>
            <a:endParaRPr lang="en-US" altLang="zh-CN" b="1"/>
          </a:p>
        </p:txBody>
      </p:sp>
      <p:sp>
        <p:nvSpPr>
          <p:cNvPr id="36888" name="Line 26"/>
          <p:cNvSpPr>
            <a:spLocks noChangeShapeType="1"/>
          </p:cNvSpPr>
          <p:nvPr/>
        </p:nvSpPr>
        <p:spPr bwMode="auto">
          <a:xfrm>
            <a:off x="8183563" y="4724400"/>
            <a:ext cx="22336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9" name="Line 27"/>
          <p:cNvSpPr>
            <a:spLocks noChangeShapeType="1"/>
          </p:cNvSpPr>
          <p:nvPr/>
        </p:nvSpPr>
        <p:spPr bwMode="auto">
          <a:xfrm>
            <a:off x="9409113" y="3789364"/>
            <a:ext cx="0" cy="1800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0" name="Freeform 29"/>
          <p:cNvSpPr>
            <a:spLocks/>
          </p:cNvSpPr>
          <p:nvPr/>
        </p:nvSpPr>
        <p:spPr bwMode="auto">
          <a:xfrm>
            <a:off x="8616950" y="3789364"/>
            <a:ext cx="1295400" cy="1584325"/>
          </a:xfrm>
          <a:custGeom>
            <a:avLst/>
            <a:gdLst>
              <a:gd name="T0" fmla="*/ 1295400 w 816"/>
              <a:gd name="T1" fmla="*/ 0 h 998"/>
              <a:gd name="T2" fmla="*/ 1150938 w 816"/>
              <a:gd name="T3" fmla="*/ 576263 h 998"/>
              <a:gd name="T4" fmla="*/ 792163 w 816"/>
              <a:gd name="T5" fmla="*/ 935038 h 998"/>
              <a:gd name="T6" fmla="*/ 215900 w 816"/>
              <a:gd name="T7" fmla="*/ 1152525 h 998"/>
              <a:gd name="T8" fmla="*/ 71438 w 816"/>
              <a:gd name="T9" fmla="*/ 1295400 h 998"/>
              <a:gd name="T10" fmla="*/ 0 w 816"/>
              <a:gd name="T11" fmla="*/ 1584325 h 9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6" h="998">
                <a:moveTo>
                  <a:pt x="816" y="0"/>
                </a:moveTo>
                <a:cubicBezTo>
                  <a:pt x="797" y="132"/>
                  <a:pt x="778" y="265"/>
                  <a:pt x="725" y="363"/>
                </a:cubicBezTo>
                <a:cubicBezTo>
                  <a:pt x="672" y="461"/>
                  <a:pt x="597" y="528"/>
                  <a:pt x="499" y="589"/>
                </a:cubicBezTo>
                <a:cubicBezTo>
                  <a:pt x="401" y="650"/>
                  <a:pt x="211" y="688"/>
                  <a:pt x="136" y="726"/>
                </a:cubicBezTo>
                <a:cubicBezTo>
                  <a:pt x="61" y="764"/>
                  <a:pt x="68" y="771"/>
                  <a:pt x="45" y="816"/>
                </a:cubicBezTo>
                <a:cubicBezTo>
                  <a:pt x="22" y="861"/>
                  <a:pt x="7" y="960"/>
                  <a:pt x="0" y="998"/>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1" name="Freeform 32"/>
          <p:cNvSpPr>
            <a:spLocks/>
          </p:cNvSpPr>
          <p:nvPr/>
        </p:nvSpPr>
        <p:spPr bwMode="auto">
          <a:xfrm>
            <a:off x="8256589" y="4724401"/>
            <a:ext cx="1152525" cy="576263"/>
          </a:xfrm>
          <a:custGeom>
            <a:avLst/>
            <a:gdLst>
              <a:gd name="T0" fmla="*/ 1152525 w 726"/>
              <a:gd name="T1" fmla="*/ 0 h 363"/>
              <a:gd name="T2" fmla="*/ 431800 w 726"/>
              <a:gd name="T3" fmla="*/ 144463 h 363"/>
              <a:gd name="T4" fmla="*/ 144463 w 726"/>
              <a:gd name="T5" fmla="*/ 288925 h 363"/>
              <a:gd name="T6" fmla="*/ 0 w 726"/>
              <a:gd name="T7" fmla="*/ 576263 h 3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6" h="363">
                <a:moveTo>
                  <a:pt x="726" y="0"/>
                </a:moveTo>
                <a:cubicBezTo>
                  <a:pt x="552" y="30"/>
                  <a:pt x="378" y="61"/>
                  <a:pt x="272" y="91"/>
                </a:cubicBezTo>
                <a:cubicBezTo>
                  <a:pt x="166" y="121"/>
                  <a:pt x="136" y="137"/>
                  <a:pt x="91" y="182"/>
                </a:cubicBezTo>
                <a:cubicBezTo>
                  <a:pt x="46" y="227"/>
                  <a:pt x="23" y="295"/>
                  <a:pt x="0" y="363"/>
                </a:cubicBezTo>
              </a:path>
            </a:pathLst>
          </a:custGeom>
          <a:noFill/>
          <a:ln w="28575"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Freeform 33"/>
          <p:cNvSpPr>
            <a:spLocks/>
          </p:cNvSpPr>
          <p:nvPr/>
        </p:nvSpPr>
        <p:spPr bwMode="auto">
          <a:xfrm>
            <a:off x="9409114" y="3716338"/>
            <a:ext cx="574675" cy="1008062"/>
          </a:xfrm>
          <a:custGeom>
            <a:avLst/>
            <a:gdLst>
              <a:gd name="T0" fmla="*/ 0 w 362"/>
              <a:gd name="T1" fmla="*/ 1008062 h 635"/>
              <a:gd name="T2" fmla="*/ 358775 w 362"/>
              <a:gd name="T3" fmla="*/ 720725 h 635"/>
              <a:gd name="T4" fmla="*/ 503238 w 362"/>
              <a:gd name="T5" fmla="*/ 288925 h 635"/>
              <a:gd name="T6" fmla="*/ 574675 w 362"/>
              <a:gd name="T7" fmla="*/ 0 h 6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2" h="635">
                <a:moveTo>
                  <a:pt x="0" y="635"/>
                </a:moveTo>
                <a:cubicBezTo>
                  <a:pt x="86" y="582"/>
                  <a:pt x="173" y="529"/>
                  <a:pt x="226" y="454"/>
                </a:cubicBezTo>
                <a:cubicBezTo>
                  <a:pt x="279" y="379"/>
                  <a:pt x="294" y="258"/>
                  <a:pt x="317" y="182"/>
                </a:cubicBezTo>
                <a:cubicBezTo>
                  <a:pt x="340" y="106"/>
                  <a:pt x="355" y="30"/>
                  <a:pt x="362" y="0"/>
                </a:cubicBezTo>
              </a:path>
            </a:pathLst>
          </a:custGeom>
          <a:noFill/>
          <a:ln w="28575"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028758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4294967295"/>
          </p:nvPr>
        </p:nvSpPr>
        <p:spPr>
          <a:xfrm>
            <a:off x="1703388" y="1989138"/>
            <a:ext cx="8641084" cy="4114800"/>
          </a:xfrm>
          <a:ln>
            <a:solidFill>
              <a:srgbClr val="0000CC"/>
            </a:solidFill>
            <a:miter lim="800000"/>
            <a:headEnd/>
            <a:tailEnd/>
          </a:ln>
        </p:spPr>
        <p:txBody>
          <a:bodyPr>
            <a:normAutofit lnSpcReduction="10000"/>
          </a:bodyPr>
          <a:lstStyle/>
          <a:p>
            <a:pPr eaLnBrk="1" hangingPunct="1">
              <a:lnSpc>
                <a:spcPct val="90000"/>
              </a:lnSpc>
            </a:pPr>
            <a:r>
              <a:rPr lang="zh-CN" altLang="en-US" b="1">
                <a:solidFill>
                  <a:srgbClr val="0000CC"/>
                </a:solidFill>
                <a:ea typeface="华文中宋" pitchFamily="2" charset="-122"/>
              </a:rPr>
              <a:t>金属氧化物</a:t>
            </a:r>
          </a:p>
          <a:p>
            <a:pPr eaLnBrk="1" hangingPunct="1">
              <a:lnSpc>
                <a:spcPct val="90000"/>
              </a:lnSpc>
              <a:buFontTx/>
              <a:buNone/>
            </a:pPr>
            <a:endParaRPr lang="zh-CN" altLang="en-US" b="1">
              <a:solidFill>
                <a:srgbClr val="0000CC"/>
              </a:solidFill>
            </a:endParaRPr>
          </a:p>
          <a:p>
            <a:pPr eaLnBrk="1" hangingPunct="1">
              <a:lnSpc>
                <a:spcPct val="90000"/>
              </a:lnSpc>
              <a:buFontTx/>
              <a:buNone/>
            </a:pPr>
            <a:r>
              <a:rPr lang="zh-CN" altLang="en-US" sz="2400" b="1">
                <a:latin typeface="华文中宋" pitchFamily="2" charset="-122"/>
                <a:ea typeface="华文中宋" pitchFamily="2" charset="-122"/>
              </a:rPr>
              <a:t>涂覆                烧结             厚膜                  </a:t>
            </a:r>
            <a:r>
              <a:rPr lang="en-US" altLang="zh-CN" sz="2400" b="1">
                <a:latin typeface="华文中宋" pitchFamily="2" charset="-122"/>
                <a:ea typeface="华文中宋" pitchFamily="2" charset="-122"/>
              </a:rPr>
              <a:t>MFET</a:t>
            </a:r>
          </a:p>
          <a:p>
            <a:pPr eaLnBrk="1" hangingPunct="1">
              <a:lnSpc>
                <a:spcPct val="90000"/>
              </a:lnSpc>
              <a:buFontTx/>
              <a:buNone/>
            </a:pPr>
            <a:r>
              <a:rPr lang="zh-CN" altLang="en-US" sz="2400" b="1">
                <a:latin typeface="华文中宋" pitchFamily="2" charset="-122"/>
                <a:ea typeface="华文中宋" pitchFamily="2" charset="-122"/>
              </a:rPr>
              <a:t>特性稳定       感湿范围宽     重复性好     易于微型化、集成化</a:t>
            </a:r>
          </a:p>
          <a:p>
            <a:pPr eaLnBrk="1" hangingPunct="1">
              <a:lnSpc>
                <a:spcPct val="90000"/>
              </a:lnSpc>
              <a:buFontTx/>
              <a:buNone/>
            </a:pPr>
            <a:r>
              <a:rPr lang="zh-CN" altLang="en-US" sz="2400" b="1">
                <a:latin typeface="华文中宋" pitchFamily="2" charset="-122"/>
                <a:ea typeface="华文中宋" pitchFamily="2" charset="-122"/>
              </a:rPr>
              <a:t>工艺简单       温度系数较小  体积小</a:t>
            </a:r>
          </a:p>
          <a:p>
            <a:pPr eaLnBrk="1" hangingPunct="1">
              <a:lnSpc>
                <a:spcPct val="90000"/>
              </a:lnSpc>
              <a:buFontTx/>
              <a:buNone/>
            </a:pPr>
            <a:r>
              <a:rPr lang="zh-CN" altLang="en-US" sz="2400" b="1">
                <a:latin typeface="华文中宋" pitchFamily="2" charset="-122"/>
                <a:ea typeface="华文中宋" pitchFamily="2" charset="-122"/>
              </a:rPr>
              <a:t>湿度量程宽    响应时间短     重量轻</a:t>
            </a:r>
          </a:p>
          <a:p>
            <a:pPr eaLnBrk="1" hangingPunct="1">
              <a:lnSpc>
                <a:spcPct val="90000"/>
              </a:lnSpc>
              <a:buFontTx/>
              <a:buNone/>
            </a:pPr>
            <a:r>
              <a:rPr lang="zh-CN" altLang="en-US" sz="2400" b="1">
                <a:latin typeface="华文中宋" pitchFamily="2" charset="-122"/>
                <a:ea typeface="华文中宋" pitchFamily="2" charset="-122"/>
              </a:rPr>
              <a:t>重复性好                             易于集成 </a:t>
            </a:r>
          </a:p>
          <a:p>
            <a:pPr eaLnBrk="1" hangingPunct="1">
              <a:lnSpc>
                <a:spcPct val="90000"/>
              </a:lnSpc>
              <a:buFontTx/>
              <a:buNone/>
            </a:pPr>
            <a:r>
              <a:rPr lang="zh-CN" altLang="en-US" sz="2400" b="1">
                <a:latin typeface="华文中宋" pitchFamily="2" charset="-122"/>
                <a:ea typeface="华文中宋" pitchFamily="2" charset="-122"/>
              </a:rPr>
              <a:t>寿命长</a:t>
            </a:r>
          </a:p>
          <a:p>
            <a:pPr eaLnBrk="1" hangingPunct="1">
              <a:lnSpc>
                <a:spcPct val="90000"/>
              </a:lnSpc>
              <a:buFontTx/>
              <a:buNone/>
            </a:pPr>
            <a:r>
              <a:rPr lang="zh-CN" altLang="en-US" sz="2400" b="1">
                <a:latin typeface="华文中宋" pitchFamily="2" charset="-122"/>
                <a:ea typeface="华文中宋" pitchFamily="2" charset="-122"/>
              </a:rPr>
              <a:t>成本低</a:t>
            </a:r>
          </a:p>
        </p:txBody>
      </p:sp>
      <p:sp>
        <p:nvSpPr>
          <p:cNvPr id="37891" name="Rectangle 3"/>
          <p:cNvSpPr>
            <a:spLocks noChangeArrowheads="1"/>
          </p:cNvSpPr>
          <p:nvPr/>
        </p:nvSpPr>
        <p:spPr bwMode="auto">
          <a:xfrm>
            <a:off x="1775520" y="260350"/>
            <a:ext cx="7772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dirty="0">
                <a:solidFill>
                  <a:srgbClr val="FF0000"/>
                </a:solidFill>
                <a:ea typeface="华文中宋" pitchFamily="2" charset="-122"/>
              </a:rPr>
              <a:t>比较：</a:t>
            </a:r>
          </a:p>
          <a:p>
            <a:pPr eaLnBrk="1" hangingPunct="1"/>
            <a:r>
              <a:rPr lang="zh-CN" altLang="en-US" sz="2800" b="1" dirty="0">
                <a:solidFill>
                  <a:srgbClr val="0000CC"/>
                </a:solidFill>
                <a:ea typeface="华文中宋" pitchFamily="2" charset="-122"/>
              </a:rPr>
              <a:t>元素半导体</a:t>
            </a:r>
          </a:p>
          <a:p>
            <a:pPr eaLnBrk="1" hangingPunct="1">
              <a:buFontTx/>
              <a:buNone/>
            </a:pPr>
            <a:r>
              <a:rPr lang="zh-CN" altLang="en-US" sz="2800" b="1" dirty="0">
                <a:ea typeface="华文中宋" pitchFamily="2" charset="-122"/>
              </a:rPr>
              <a:t>   电阻高</a:t>
            </a:r>
            <a:r>
              <a:rPr lang="en-US" altLang="zh-CN" sz="2800" b="1" dirty="0">
                <a:latin typeface="华文中宋" pitchFamily="2" charset="-122"/>
                <a:ea typeface="华文中宋" pitchFamily="2" charset="-122"/>
              </a:rPr>
              <a:t>——</a:t>
            </a:r>
            <a:r>
              <a:rPr lang="zh-CN" altLang="en-US" sz="2800" b="1" dirty="0">
                <a:ea typeface="华文中宋" pitchFamily="2" charset="-122"/>
              </a:rPr>
              <a:t>适用于高湿度测量</a:t>
            </a:r>
          </a:p>
          <a:p>
            <a:pPr eaLnBrk="1" hangingPunct="1">
              <a:buFontTx/>
              <a:buNone/>
            </a:pPr>
            <a:endParaRPr lang="en-US" altLang="zh-CN" b="1" dirty="0"/>
          </a:p>
        </p:txBody>
      </p:sp>
    </p:spTree>
    <p:extLst>
      <p:ext uri="{BB962C8B-B14F-4D97-AF65-F5344CB8AC3E}">
        <p14:creationId xmlns:p14="http://schemas.microsoft.com/office/powerpoint/2010/main" val="17900298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351088" y="908051"/>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solidFill>
                  <a:srgbClr val="0000CC"/>
                </a:solidFill>
                <a:latin typeface="Verdana" pitchFamily="34" charset="0"/>
                <a:ea typeface="华文中宋" pitchFamily="2" charset="-122"/>
              </a:rPr>
              <a:t>三、半导体气体传感器</a:t>
            </a:r>
          </a:p>
        </p:txBody>
      </p:sp>
      <p:sp>
        <p:nvSpPr>
          <p:cNvPr id="38915" name="Text Box 3"/>
          <p:cNvSpPr txBox="1">
            <a:spLocks noChangeArrowheads="1"/>
          </p:cNvSpPr>
          <p:nvPr/>
        </p:nvSpPr>
        <p:spPr bwMode="auto">
          <a:xfrm>
            <a:off x="2135188" y="1557338"/>
            <a:ext cx="8532812"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Verdana" pitchFamily="34" charset="0"/>
                <a:ea typeface="华文中宋" pitchFamily="2" charset="-122"/>
              </a:rPr>
              <a:t>概述：</a:t>
            </a:r>
          </a:p>
          <a:p>
            <a:pPr eaLnBrk="1" hangingPunct="1">
              <a:spcBef>
                <a:spcPct val="50000"/>
              </a:spcBef>
              <a:buFontTx/>
              <a:buNone/>
            </a:pPr>
            <a:r>
              <a:rPr lang="zh-CN" altLang="en-US" sz="2800" b="1">
                <a:solidFill>
                  <a:srgbClr val="FF0000"/>
                </a:solidFill>
                <a:latin typeface="Verdana" pitchFamily="34" charset="0"/>
                <a:ea typeface="华文中宋" pitchFamily="2" charset="-122"/>
              </a:rPr>
              <a:t>气体的特点</a:t>
            </a:r>
            <a:r>
              <a:rPr lang="zh-CN" altLang="en-US" sz="2800" b="1">
                <a:latin typeface="Verdana" pitchFamily="34" charset="0"/>
                <a:ea typeface="华文中宋" pitchFamily="2" charset="-122"/>
              </a:rPr>
              <a:t>：大部分是混合体。</a:t>
            </a:r>
          </a:p>
          <a:p>
            <a:pPr eaLnBrk="1" hangingPunct="1">
              <a:spcBef>
                <a:spcPct val="50000"/>
              </a:spcBef>
              <a:buFontTx/>
              <a:buNone/>
            </a:pPr>
            <a:r>
              <a:rPr lang="zh-CN" altLang="en-US" sz="2800" b="1">
                <a:latin typeface="Verdana" pitchFamily="34" charset="0"/>
                <a:ea typeface="华文中宋" pitchFamily="2" charset="-122"/>
              </a:rPr>
              <a:t>　　　　　　以浓度的变化为其存在和表现的强度。</a:t>
            </a:r>
          </a:p>
          <a:p>
            <a:pPr eaLnBrk="1" hangingPunct="1">
              <a:spcBef>
                <a:spcPct val="50000"/>
              </a:spcBef>
              <a:buFontTx/>
              <a:buNone/>
            </a:pPr>
            <a:r>
              <a:rPr lang="zh-CN" altLang="en-US" sz="2800" b="1">
                <a:solidFill>
                  <a:srgbClr val="FF0000"/>
                </a:solidFill>
                <a:latin typeface="Verdana" pitchFamily="34" charset="0"/>
                <a:ea typeface="华文中宋" pitchFamily="2" charset="-122"/>
              </a:rPr>
              <a:t>对传感器材料的要求</a:t>
            </a:r>
            <a:r>
              <a:rPr lang="zh-CN" altLang="en-US" sz="2800" b="1">
                <a:latin typeface="Verdana" pitchFamily="34" charset="0"/>
                <a:ea typeface="华文中宋" pitchFamily="2" charset="-122"/>
              </a:rPr>
              <a:t>：能选择性地检测某一单一气体。</a:t>
            </a:r>
          </a:p>
        </p:txBody>
      </p:sp>
      <p:sp>
        <p:nvSpPr>
          <p:cNvPr id="38916" name="Text Box 4"/>
          <p:cNvSpPr txBox="1">
            <a:spLocks noChangeArrowheads="1"/>
          </p:cNvSpPr>
          <p:nvPr/>
        </p:nvSpPr>
        <p:spPr bwMode="auto">
          <a:xfrm>
            <a:off x="2135188" y="3357563"/>
            <a:ext cx="8532812"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endParaRPr lang="en-US" altLang="zh-CN" sz="2800" b="1">
              <a:latin typeface="Verdana" pitchFamily="34" charset="0"/>
            </a:endParaRPr>
          </a:p>
          <a:p>
            <a:pPr eaLnBrk="1" hangingPunct="1">
              <a:spcBef>
                <a:spcPct val="50000"/>
              </a:spcBef>
              <a:buFontTx/>
              <a:buNone/>
            </a:pPr>
            <a:r>
              <a:rPr lang="zh-CN" altLang="en-US" sz="2800" b="1">
                <a:solidFill>
                  <a:srgbClr val="FF0000"/>
                </a:solidFill>
                <a:latin typeface="Verdana" pitchFamily="34" charset="0"/>
                <a:ea typeface="华文中宋" pitchFamily="2" charset="-122"/>
              </a:rPr>
              <a:t>对传感器的要求</a:t>
            </a:r>
            <a:r>
              <a:rPr lang="zh-CN" altLang="en-US" sz="2800" b="1">
                <a:latin typeface="Verdana" pitchFamily="34" charset="0"/>
                <a:ea typeface="华文中宋" pitchFamily="2" charset="-122"/>
              </a:rPr>
              <a:t>：有满足要求的灵敏度，实现测量范</a:t>
            </a:r>
          </a:p>
          <a:p>
            <a:pPr eaLnBrk="1" hangingPunct="1">
              <a:spcBef>
                <a:spcPct val="50000"/>
              </a:spcBef>
              <a:buFontTx/>
              <a:buNone/>
            </a:pPr>
            <a:r>
              <a:rPr lang="zh-CN" altLang="en-US" sz="2800" b="1">
                <a:latin typeface="Verdana" pitchFamily="34" charset="0"/>
                <a:ea typeface="华文中宋" pitchFamily="2" charset="-122"/>
              </a:rPr>
              <a:t>　　　　　　　　围。</a:t>
            </a:r>
          </a:p>
          <a:p>
            <a:pPr eaLnBrk="1" hangingPunct="1">
              <a:spcBef>
                <a:spcPct val="50000"/>
              </a:spcBef>
              <a:buFontTx/>
              <a:buNone/>
            </a:pPr>
            <a:r>
              <a:rPr lang="zh-CN" altLang="en-US" sz="2800" b="1">
                <a:latin typeface="Verdana" pitchFamily="34" charset="0"/>
                <a:ea typeface="华文中宋" pitchFamily="2" charset="-122"/>
              </a:rPr>
              <a:t>　　　　　　　　响应速度，稳定性，价格体积</a:t>
            </a:r>
          </a:p>
        </p:txBody>
      </p:sp>
    </p:spTree>
    <p:extLst>
      <p:ext uri="{BB962C8B-B14F-4D97-AF65-F5344CB8AC3E}">
        <p14:creationId xmlns:p14="http://schemas.microsoft.com/office/powerpoint/2010/main" val="31439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85925" y="198165"/>
            <a:ext cx="8724900" cy="6659835"/>
          </a:xfrm>
          <a:prstGeom prst="rect">
            <a:avLst/>
          </a:prstGeom>
        </p:spPr>
      </p:pic>
    </p:spTree>
    <p:extLst>
      <p:ext uri="{BB962C8B-B14F-4D97-AF65-F5344CB8AC3E}">
        <p14:creationId xmlns:p14="http://schemas.microsoft.com/office/powerpoint/2010/main" val="68580488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2063750" y="260350"/>
            <a:ext cx="8229600" cy="3816350"/>
          </a:xfrm>
          <a:extLst>
            <a:ext uri="{91240B29-F687-4F45-9708-019B960494DF}">
              <a14:hiddenLine xmlns:a14="http://schemas.microsoft.com/office/drawing/2010/main" w="9525">
                <a:solidFill>
                  <a:srgbClr val="CC0000"/>
                </a:solidFill>
                <a:miter lim="800000"/>
                <a:headEnd/>
                <a:tailEnd/>
              </a14:hiddenLine>
            </a:ext>
          </a:extLst>
        </p:spPr>
        <p:txBody>
          <a:bodyPr>
            <a:normAutofit lnSpcReduction="10000"/>
          </a:bodyPr>
          <a:lstStyle/>
          <a:p>
            <a:pPr eaLnBrk="1" hangingPunct="1">
              <a:lnSpc>
                <a:spcPct val="90000"/>
              </a:lnSpc>
            </a:pPr>
            <a:r>
              <a:rPr lang="zh-CN" altLang="en-US" b="1">
                <a:latin typeface="华文中宋" pitchFamily="2" charset="-122"/>
                <a:ea typeface="华文中宋" pitchFamily="2" charset="-122"/>
              </a:rPr>
              <a:t>由于气体</a:t>
            </a:r>
            <a:r>
              <a:rPr lang="zh-CN" altLang="en-US" b="1">
                <a:solidFill>
                  <a:srgbClr val="FF0000"/>
                </a:solidFill>
                <a:latin typeface="华文中宋" pitchFamily="2" charset="-122"/>
                <a:ea typeface="华文中宋" pitchFamily="2" charset="-122"/>
              </a:rPr>
              <a:t>种类繁多</a:t>
            </a:r>
          </a:p>
          <a:p>
            <a:pPr eaLnBrk="1" hangingPunct="1">
              <a:lnSpc>
                <a:spcPct val="90000"/>
              </a:lnSpc>
              <a:buFontTx/>
              <a:buNone/>
            </a:pPr>
            <a:r>
              <a:rPr lang="zh-CN" altLang="en-US" b="1">
                <a:latin typeface="华文中宋" pitchFamily="2" charset="-122"/>
                <a:ea typeface="华文中宋" pitchFamily="2" charset="-122"/>
              </a:rPr>
              <a:t>    单一型传感器不能检测所有气体。</a:t>
            </a:r>
          </a:p>
          <a:p>
            <a:pPr eaLnBrk="1" hangingPunct="1">
              <a:lnSpc>
                <a:spcPct val="90000"/>
              </a:lnSpc>
            </a:pPr>
            <a:r>
              <a:rPr lang="zh-CN" altLang="en-US" b="1">
                <a:solidFill>
                  <a:srgbClr val="FF0000"/>
                </a:solidFill>
                <a:latin typeface="华文中宋" pitchFamily="2" charset="-122"/>
                <a:ea typeface="华文中宋" pitchFamily="2" charset="-122"/>
              </a:rPr>
              <a:t>表面声波气敏传感器：</a:t>
            </a:r>
          </a:p>
          <a:p>
            <a:pPr eaLnBrk="1" hangingPunct="1">
              <a:lnSpc>
                <a:spcPct val="90000"/>
              </a:lnSpc>
              <a:buFontTx/>
              <a:buNone/>
            </a:pPr>
            <a:r>
              <a:rPr lang="zh-CN" altLang="en-US" b="1">
                <a:latin typeface="华文中宋" pitchFamily="2" charset="-122"/>
                <a:ea typeface="华文中宋" pitchFamily="2" charset="-122"/>
              </a:rPr>
              <a:t>     </a:t>
            </a:r>
            <a:r>
              <a:rPr lang="zh-CN" altLang="en-US" b="1">
                <a:solidFill>
                  <a:srgbClr val="0000CC"/>
                </a:solidFill>
                <a:latin typeface="华文中宋" pitchFamily="2" charset="-122"/>
                <a:ea typeface="华文中宋" pitchFamily="2" charset="-122"/>
              </a:rPr>
              <a:t>主要测量：</a:t>
            </a:r>
            <a:r>
              <a:rPr lang="zh-CN" altLang="en-US" b="1">
                <a:latin typeface="华文中宋" pitchFamily="2" charset="-122"/>
                <a:ea typeface="华文中宋" pitchFamily="2" charset="-122"/>
              </a:rPr>
              <a:t>各有机气体</a:t>
            </a:r>
          </a:p>
          <a:p>
            <a:pPr eaLnBrk="1" hangingPunct="1">
              <a:lnSpc>
                <a:spcPct val="90000"/>
              </a:lnSpc>
              <a:buFontTx/>
              <a:buNone/>
            </a:pPr>
            <a:r>
              <a:rPr lang="zh-CN" altLang="en-US" b="1">
                <a:latin typeface="华文中宋" pitchFamily="2" charset="-122"/>
                <a:ea typeface="华文中宋" pitchFamily="2" charset="-122"/>
              </a:rPr>
              <a:t>              如：有机磷化合物</a:t>
            </a:r>
          </a:p>
          <a:p>
            <a:pPr eaLnBrk="1" hangingPunct="1">
              <a:lnSpc>
                <a:spcPct val="90000"/>
              </a:lnSpc>
              <a:buFontTx/>
              <a:buNone/>
            </a:pPr>
            <a:r>
              <a:rPr lang="zh-CN" altLang="en-US" b="1">
                <a:latin typeface="华文中宋" pitchFamily="2" charset="-122"/>
                <a:ea typeface="华文中宋" pitchFamily="2" charset="-122"/>
              </a:rPr>
              <a:t>                    卤化物（卤素：氟、氯、溴</a:t>
            </a:r>
            <a:r>
              <a:rPr lang="en-US" altLang="zh-CN" b="1">
                <a:latin typeface="华文中宋" pitchFamily="2" charset="-122"/>
                <a:ea typeface="华文中宋" pitchFamily="2" charset="-122"/>
              </a:rPr>
              <a:t>..)</a:t>
            </a:r>
          </a:p>
          <a:p>
            <a:pPr eaLnBrk="1" hangingPunct="1">
              <a:lnSpc>
                <a:spcPct val="90000"/>
              </a:lnSpc>
              <a:buFontTx/>
              <a:buNone/>
            </a:pPr>
            <a:r>
              <a:rPr lang="en-US" altLang="zh-CN" b="1">
                <a:latin typeface="华文中宋" pitchFamily="2" charset="-122"/>
                <a:ea typeface="华文中宋" pitchFamily="2" charset="-122"/>
              </a:rPr>
              <a:t>                    </a:t>
            </a:r>
            <a:r>
              <a:rPr lang="zh-CN" altLang="en-US" b="1">
                <a:latin typeface="华文中宋" pitchFamily="2" charset="-122"/>
                <a:ea typeface="华文中宋" pitchFamily="2" charset="-122"/>
              </a:rPr>
              <a:t>苯乙烯</a:t>
            </a:r>
          </a:p>
          <a:p>
            <a:pPr eaLnBrk="1" hangingPunct="1">
              <a:lnSpc>
                <a:spcPct val="90000"/>
              </a:lnSpc>
              <a:buFontTx/>
              <a:buNone/>
            </a:pPr>
            <a:r>
              <a:rPr lang="zh-CN" altLang="en-US" b="1">
                <a:latin typeface="华文中宋" pitchFamily="2" charset="-122"/>
                <a:ea typeface="华文中宋" pitchFamily="2" charset="-122"/>
              </a:rPr>
              <a:t>                    碳酸氯</a:t>
            </a:r>
          </a:p>
        </p:txBody>
      </p:sp>
      <p:sp>
        <p:nvSpPr>
          <p:cNvPr id="39939" name="Rectangle 3"/>
          <p:cNvSpPr>
            <a:spLocks noChangeArrowheads="1"/>
          </p:cNvSpPr>
          <p:nvPr/>
        </p:nvSpPr>
        <p:spPr bwMode="auto">
          <a:xfrm>
            <a:off x="1992313" y="4149726"/>
            <a:ext cx="822960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pPr>
            <a:r>
              <a:rPr lang="zh-CN" altLang="en-US" sz="2800" b="1">
                <a:solidFill>
                  <a:srgbClr val="FF0000"/>
                </a:solidFill>
                <a:latin typeface="华文中宋" pitchFamily="2" charset="-122"/>
                <a:ea typeface="华文中宋" pitchFamily="2" charset="-122"/>
              </a:rPr>
              <a:t>固态电解质气敏传感器</a:t>
            </a:r>
            <a:r>
              <a:rPr lang="zh-CN" altLang="en-US" sz="2800" b="1">
                <a:latin typeface="华文中宋" pitchFamily="2" charset="-122"/>
                <a:ea typeface="华文中宋" pitchFamily="2" charset="-122"/>
              </a:rPr>
              <a:t>：</a:t>
            </a:r>
          </a:p>
          <a:p>
            <a:pPr eaLnBrk="1" hangingPunct="1">
              <a:lnSpc>
                <a:spcPct val="90000"/>
              </a:lnSpc>
              <a:buFontTx/>
              <a:buNone/>
            </a:pPr>
            <a:r>
              <a:rPr lang="zh-CN" altLang="en-US" sz="2800" b="1">
                <a:latin typeface="华文中宋" pitchFamily="2" charset="-122"/>
                <a:ea typeface="华文中宋" pitchFamily="2" charset="-122"/>
              </a:rPr>
              <a:t>   </a:t>
            </a:r>
            <a:r>
              <a:rPr lang="zh-CN" altLang="en-US" sz="2800" b="1">
                <a:solidFill>
                  <a:srgbClr val="0000FF"/>
                </a:solidFill>
                <a:latin typeface="华文中宋" pitchFamily="2" charset="-122"/>
                <a:ea typeface="华文中宋" pitchFamily="2" charset="-122"/>
              </a:rPr>
              <a:t>主要测量：</a:t>
            </a:r>
            <a:r>
              <a:rPr lang="zh-CN" altLang="en-US" sz="2800" b="1">
                <a:latin typeface="华文中宋" pitchFamily="2" charset="-122"/>
                <a:ea typeface="华文中宋" pitchFamily="2" charset="-122"/>
              </a:rPr>
              <a:t>无机气体</a:t>
            </a:r>
          </a:p>
          <a:p>
            <a:pPr eaLnBrk="1" hangingPunct="1">
              <a:lnSpc>
                <a:spcPct val="90000"/>
              </a:lnSpc>
              <a:buFontTx/>
              <a:buNone/>
            </a:pPr>
            <a:r>
              <a:rPr lang="zh-CN" altLang="en-US" sz="2800" b="1">
                <a:latin typeface="华文中宋" pitchFamily="2" charset="-122"/>
                <a:ea typeface="华文中宋" pitchFamily="2" charset="-122"/>
              </a:rPr>
              <a:t>               如：二氧化碳，氯气，一氧化碳</a:t>
            </a:r>
          </a:p>
          <a:p>
            <a:pPr eaLnBrk="1" hangingPunct="1">
              <a:lnSpc>
                <a:spcPct val="90000"/>
              </a:lnSpc>
              <a:buFontTx/>
              <a:buNone/>
            </a:pPr>
            <a:r>
              <a:rPr lang="zh-CN" altLang="en-US" sz="2800" b="1">
                <a:solidFill>
                  <a:srgbClr val="0000FF"/>
                </a:solidFill>
                <a:latin typeface="华文中宋" pitchFamily="2" charset="-122"/>
                <a:ea typeface="华文中宋" pitchFamily="2" charset="-122"/>
              </a:rPr>
              <a:t>         特点</a:t>
            </a:r>
            <a:r>
              <a:rPr lang="zh-CN" altLang="en-US" sz="2800" b="1">
                <a:latin typeface="华文中宋" pitchFamily="2" charset="-122"/>
                <a:ea typeface="华文中宋" pitchFamily="2" charset="-122"/>
              </a:rPr>
              <a:t>：选择性好，灵敏度不高</a:t>
            </a:r>
          </a:p>
          <a:p>
            <a:pPr eaLnBrk="1" hangingPunct="1">
              <a:lnSpc>
                <a:spcPct val="90000"/>
              </a:lnSpc>
              <a:buFontTx/>
              <a:buNone/>
            </a:pPr>
            <a:r>
              <a:rPr lang="zh-CN" altLang="en-US" sz="2800" b="1">
                <a:latin typeface="华文中宋" pitchFamily="2" charset="-122"/>
                <a:ea typeface="华文中宋" pitchFamily="2" charset="-122"/>
              </a:rPr>
              <a:t>         </a:t>
            </a:r>
            <a:r>
              <a:rPr lang="zh-CN" altLang="en-US" sz="2800" b="1">
                <a:solidFill>
                  <a:srgbClr val="0000FF"/>
                </a:solidFill>
                <a:latin typeface="华文中宋" pitchFamily="2" charset="-122"/>
                <a:ea typeface="华文中宋" pitchFamily="2" charset="-122"/>
              </a:rPr>
              <a:t>材料：</a:t>
            </a:r>
            <a:r>
              <a:rPr lang="zh-CN" altLang="en-US" sz="2800" b="1">
                <a:latin typeface="华文中宋" pitchFamily="2" charset="-122"/>
                <a:ea typeface="华文中宋" pitchFamily="2" charset="-122"/>
              </a:rPr>
              <a:t> </a:t>
            </a:r>
            <a:r>
              <a:rPr lang="en-US" altLang="zh-CN" sz="2800" b="1">
                <a:latin typeface="华文中宋" pitchFamily="2" charset="-122"/>
                <a:ea typeface="华文中宋" pitchFamily="2" charset="-122"/>
              </a:rPr>
              <a:t>ZrO2,</a:t>
            </a:r>
            <a:r>
              <a:rPr lang="zh-CN" altLang="en-US" sz="2800" b="1">
                <a:latin typeface="华文中宋" pitchFamily="2" charset="-122"/>
                <a:ea typeface="华文中宋" pitchFamily="2" charset="-122"/>
              </a:rPr>
              <a:t>氧化锆，二氧化铯等。</a:t>
            </a:r>
          </a:p>
        </p:txBody>
      </p:sp>
    </p:spTree>
    <p:extLst>
      <p:ext uri="{BB962C8B-B14F-4D97-AF65-F5344CB8AC3E}">
        <p14:creationId xmlns:p14="http://schemas.microsoft.com/office/powerpoint/2010/main" val="414731956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4294967295"/>
          </p:nvPr>
        </p:nvSpPr>
        <p:spPr>
          <a:xfrm>
            <a:off x="1919288" y="188914"/>
            <a:ext cx="8229600" cy="3527425"/>
          </a:xfrm>
        </p:spPr>
        <p:txBody>
          <a:bodyPr>
            <a:normAutofit fontScale="92500" lnSpcReduction="10000"/>
          </a:bodyPr>
          <a:lstStyle/>
          <a:p>
            <a:pPr eaLnBrk="1" hangingPunct="1"/>
            <a:r>
              <a:rPr lang="zh-CN" altLang="en-US" b="1" dirty="0">
                <a:solidFill>
                  <a:srgbClr val="FF0000"/>
                </a:solidFill>
                <a:latin typeface="华文中宋" pitchFamily="2" charset="-122"/>
                <a:ea typeface="华文中宋" pitchFamily="2" charset="-122"/>
              </a:rPr>
              <a:t>氧化物半导体气敏传感器</a:t>
            </a:r>
          </a:p>
          <a:p>
            <a:pPr eaLnBrk="1" hangingPunct="1">
              <a:buFontTx/>
              <a:buNone/>
            </a:pPr>
            <a:r>
              <a:rPr lang="zh-CN" altLang="en-US" b="1" dirty="0">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主要测量</a:t>
            </a:r>
            <a:r>
              <a:rPr lang="zh-CN" altLang="en-US" b="1" dirty="0">
                <a:latin typeface="华文中宋" pitchFamily="2" charset="-122"/>
                <a:ea typeface="华文中宋" pitchFamily="2" charset="-122"/>
              </a:rPr>
              <a:t> ：各种还原性气体</a:t>
            </a:r>
          </a:p>
          <a:p>
            <a:pPr eaLnBrk="1" hangingPunct="1">
              <a:buFontTx/>
              <a:buNone/>
            </a:pPr>
            <a:r>
              <a:rPr lang="zh-CN" altLang="en-US" b="1" dirty="0">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特点：</a:t>
            </a:r>
            <a:r>
              <a:rPr lang="zh-CN" altLang="en-US" b="1" dirty="0">
                <a:latin typeface="华文中宋" pitchFamily="2" charset="-122"/>
                <a:ea typeface="华文中宋" pitchFamily="2" charset="-122"/>
              </a:rPr>
              <a:t>选择性差，</a:t>
            </a:r>
          </a:p>
          <a:p>
            <a:pPr eaLnBrk="1" hangingPunct="1">
              <a:buFontTx/>
              <a:buNone/>
            </a:pPr>
            <a:r>
              <a:rPr lang="zh-CN" altLang="en-US" b="1" dirty="0">
                <a:latin typeface="华文中宋" pitchFamily="2" charset="-122"/>
                <a:ea typeface="华文中宋" pitchFamily="2" charset="-122"/>
              </a:rPr>
              <a:t>　　　　成本低，</a:t>
            </a:r>
          </a:p>
          <a:p>
            <a:pPr eaLnBrk="1" hangingPunct="1">
              <a:buFontTx/>
              <a:buNone/>
            </a:pPr>
            <a:r>
              <a:rPr lang="zh-CN" altLang="en-US" b="1" dirty="0">
                <a:latin typeface="华文中宋" pitchFamily="2" charset="-122"/>
                <a:ea typeface="华文中宋" pitchFamily="2" charset="-122"/>
              </a:rPr>
              <a:t>　　　　测量简单，</a:t>
            </a:r>
          </a:p>
          <a:p>
            <a:pPr eaLnBrk="1" hangingPunct="1">
              <a:buFontTx/>
              <a:buNone/>
            </a:pPr>
            <a:r>
              <a:rPr lang="zh-CN" altLang="en-US" b="1" dirty="0">
                <a:latin typeface="华文中宋" pitchFamily="2" charset="-122"/>
                <a:ea typeface="华文中宋" pitchFamily="2" charset="-122"/>
              </a:rPr>
              <a:t>　　　　灵敏度有选择性差别，</a:t>
            </a:r>
          </a:p>
          <a:p>
            <a:pPr eaLnBrk="1" hangingPunct="1">
              <a:buFontTx/>
              <a:buNone/>
            </a:pPr>
            <a:r>
              <a:rPr lang="zh-CN" altLang="en-US" b="1" dirty="0">
                <a:latin typeface="华文中宋" pitchFamily="2" charset="-122"/>
                <a:ea typeface="华文中宋" pitchFamily="2" charset="-122"/>
              </a:rPr>
              <a:t>　　　　应用最为普遍。</a:t>
            </a:r>
          </a:p>
          <a:p>
            <a:pPr eaLnBrk="1" hangingPunct="1">
              <a:buFontTx/>
              <a:buNone/>
            </a:pPr>
            <a:r>
              <a:rPr lang="zh-CN" altLang="en-US" dirty="0"/>
              <a:t>   </a:t>
            </a:r>
          </a:p>
        </p:txBody>
      </p:sp>
      <p:sp>
        <p:nvSpPr>
          <p:cNvPr id="40963" name="Rectangle 3"/>
          <p:cNvSpPr>
            <a:spLocks noChangeArrowheads="1"/>
          </p:cNvSpPr>
          <p:nvPr/>
        </p:nvSpPr>
        <p:spPr bwMode="auto">
          <a:xfrm>
            <a:off x="1992313" y="3933826"/>
            <a:ext cx="822960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800" dirty="0">
                <a:solidFill>
                  <a:srgbClr val="0000CC"/>
                </a:solidFill>
                <a:latin typeface="华文中宋" pitchFamily="2" charset="-122"/>
                <a:ea typeface="华文中宋" pitchFamily="2" charset="-122"/>
              </a:rPr>
              <a:t>1</a:t>
            </a:r>
            <a:r>
              <a:rPr lang="zh-CN" altLang="en-US" sz="2800" dirty="0">
                <a:solidFill>
                  <a:srgbClr val="0000CC"/>
                </a:solidFill>
                <a:latin typeface="华文中宋" pitchFamily="2" charset="-122"/>
                <a:ea typeface="华文中宋" pitchFamily="2" charset="-122"/>
              </a:rPr>
              <a:t>、</a:t>
            </a:r>
            <a:r>
              <a:rPr lang="zh-CN" altLang="en-US" sz="2800" b="1" dirty="0">
                <a:solidFill>
                  <a:srgbClr val="0000CC"/>
                </a:solidFill>
                <a:latin typeface="华文中宋" pitchFamily="2" charset="-122"/>
                <a:ea typeface="华文中宋" pitchFamily="2" charset="-122"/>
              </a:rPr>
              <a:t>氧化物半导体气敏传感器</a:t>
            </a:r>
          </a:p>
          <a:p>
            <a:pPr eaLnBrk="1" hangingPunct="1">
              <a:buFontTx/>
              <a:buNone/>
            </a:pPr>
            <a:r>
              <a:rPr lang="en-US" altLang="zh-CN" sz="2800" b="1" dirty="0">
                <a:solidFill>
                  <a:srgbClr val="0000CC"/>
                </a:solidFill>
                <a:latin typeface="华文中宋" pitchFamily="2" charset="-122"/>
                <a:ea typeface="华文中宋" pitchFamily="2" charset="-122"/>
              </a:rPr>
              <a:t>1</a:t>
            </a:r>
            <a:r>
              <a:rPr lang="zh-CN" altLang="en-US" sz="2800" b="1" dirty="0">
                <a:solidFill>
                  <a:srgbClr val="0000CC"/>
                </a:solidFill>
                <a:latin typeface="华文中宋" pitchFamily="2" charset="-122"/>
                <a:ea typeface="华文中宋" pitchFamily="2" charset="-122"/>
              </a:rPr>
              <a:t>）半导体材料</a:t>
            </a:r>
          </a:p>
          <a:p>
            <a:pPr eaLnBrk="1" hangingPunct="1">
              <a:buFontTx/>
              <a:buNone/>
            </a:pPr>
            <a:r>
              <a:rPr lang="zh-CN" altLang="en-US" sz="2800" b="1" dirty="0">
                <a:latin typeface="华文中宋" pitchFamily="2" charset="-122"/>
                <a:ea typeface="华文中宋" pitchFamily="2" charset="-122"/>
              </a:rPr>
              <a:t>     </a:t>
            </a:r>
            <a:r>
              <a:rPr lang="en-US" altLang="zh-CN" sz="2800" b="1" dirty="0">
                <a:latin typeface="华文中宋" pitchFamily="2" charset="-122"/>
                <a:ea typeface="华文中宋" pitchFamily="2" charset="-122"/>
              </a:rPr>
              <a:t>N</a:t>
            </a:r>
            <a:r>
              <a:rPr lang="zh-CN" altLang="en-US" sz="2800" b="1" dirty="0">
                <a:latin typeface="华文中宋" pitchFamily="2" charset="-122"/>
                <a:ea typeface="华文中宋" pitchFamily="2" charset="-122"/>
              </a:rPr>
              <a:t>型氧化物：</a:t>
            </a:r>
            <a:r>
              <a:rPr lang="en-US" altLang="zh-CN" sz="2800" b="1" dirty="0" err="1">
                <a:latin typeface="华文中宋" pitchFamily="2" charset="-122"/>
                <a:ea typeface="华文中宋" pitchFamily="2" charset="-122"/>
              </a:rPr>
              <a:t>ZnO</a:t>
            </a:r>
            <a:r>
              <a:rPr lang="en-US" altLang="zh-CN" sz="2800" b="1" dirty="0">
                <a:latin typeface="华文中宋" pitchFamily="2" charset="-122"/>
                <a:ea typeface="华文中宋" pitchFamily="2" charset="-122"/>
              </a:rPr>
              <a:t>, Fe2O3, SnO2</a:t>
            </a:r>
          </a:p>
          <a:p>
            <a:pPr eaLnBrk="1" hangingPunct="1">
              <a:buFontTx/>
              <a:buNone/>
            </a:pPr>
            <a:r>
              <a:rPr lang="en-US" altLang="zh-CN" sz="2800" b="1" dirty="0">
                <a:latin typeface="华文中宋" pitchFamily="2" charset="-122"/>
                <a:ea typeface="华文中宋" pitchFamily="2" charset="-122"/>
              </a:rPr>
              <a:t>     P</a:t>
            </a:r>
            <a:r>
              <a:rPr lang="zh-CN" altLang="en-US" sz="2800" b="1" dirty="0">
                <a:latin typeface="华文中宋" pitchFamily="2" charset="-122"/>
                <a:ea typeface="华文中宋" pitchFamily="2" charset="-122"/>
              </a:rPr>
              <a:t>型氧化物：除</a:t>
            </a:r>
            <a:r>
              <a:rPr lang="en-US" altLang="zh-CN" sz="2800" b="1" dirty="0" err="1">
                <a:latin typeface="华文中宋" pitchFamily="2" charset="-122"/>
                <a:ea typeface="华文中宋" pitchFamily="2" charset="-122"/>
              </a:rPr>
              <a:t>NiO</a:t>
            </a:r>
            <a:r>
              <a:rPr lang="zh-CN" altLang="en-US" sz="2800" b="1" dirty="0">
                <a:latin typeface="华文中宋" pitchFamily="2" charset="-122"/>
                <a:ea typeface="华文中宋" pitchFamily="2" charset="-122"/>
              </a:rPr>
              <a:t>外等其它因工作稳定性差，灵敏度不好而不用。</a:t>
            </a:r>
          </a:p>
        </p:txBody>
      </p:sp>
    </p:spTree>
    <p:extLst>
      <p:ext uri="{BB962C8B-B14F-4D97-AF65-F5344CB8AC3E}">
        <p14:creationId xmlns:p14="http://schemas.microsoft.com/office/powerpoint/2010/main" val="358231493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1799998" y="248671"/>
            <a:ext cx="5267552" cy="3167063"/>
          </a:xfrm>
        </p:spPr>
        <p:txBody>
          <a:bodyPr>
            <a:normAutofit fontScale="92500" lnSpcReduction="10000"/>
          </a:bodyPr>
          <a:lstStyle/>
          <a:p>
            <a:pPr eaLnBrk="1" hangingPunct="1"/>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结构</a:t>
            </a:r>
          </a:p>
          <a:p>
            <a:pPr eaLnBrk="1" hangingPunct="1">
              <a:buFontTx/>
              <a:buNone/>
            </a:pPr>
            <a:r>
              <a:rPr lang="zh-CN" altLang="en-US" sz="2400" b="1" dirty="0">
                <a:latin typeface="华文中宋" pitchFamily="2" charset="-122"/>
                <a:ea typeface="华文中宋" pitchFamily="2" charset="-122"/>
              </a:rPr>
              <a:t>    结构模型</a:t>
            </a:r>
            <a:r>
              <a:rPr lang="en-US" altLang="zh-CN" sz="2400" b="1" dirty="0">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p>
          <a:p>
            <a:pPr eaLnBrk="1" hangingPunct="1">
              <a:buFontTx/>
              <a:buNone/>
            </a:pPr>
            <a:r>
              <a:rPr lang="en-US" altLang="zh-CN" sz="2400" b="1" dirty="0">
                <a:solidFill>
                  <a:srgbClr val="0000CC"/>
                </a:solidFill>
                <a:latin typeface="华文中宋" pitchFamily="2" charset="-122"/>
                <a:ea typeface="华文中宋" pitchFamily="2" charset="-122"/>
              </a:rPr>
              <a:t>a)</a:t>
            </a:r>
            <a:r>
              <a:rPr lang="zh-CN" altLang="en-US" sz="2400" b="1" dirty="0">
                <a:solidFill>
                  <a:srgbClr val="0000CC"/>
                </a:solidFill>
                <a:latin typeface="华文中宋" pitchFamily="2" charset="-122"/>
                <a:ea typeface="华文中宋" pitchFamily="2" charset="-122"/>
              </a:rPr>
              <a:t>表面电阻控制型（体电阻小）</a:t>
            </a:r>
            <a:r>
              <a:rPr lang="en-US" altLang="zh-CN" sz="2400" b="1" dirty="0">
                <a:latin typeface="华文中宋" pitchFamily="2" charset="-122"/>
                <a:ea typeface="华文中宋" pitchFamily="2" charset="-122"/>
              </a:rPr>
              <a:t>:</a:t>
            </a:r>
          </a:p>
          <a:p>
            <a:pPr eaLnBrk="1" hangingPunct="1">
              <a:buNone/>
            </a:pPr>
            <a:r>
              <a:rPr lang="zh-CN" altLang="en-US" sz="2400" b="1" dirty="0">
                <a:solidFill>
                  <a:srgbClr val="0000CC"/>
                </a:solidFill>
                <a:latin typeface="华文中宋" pitchFamily="2" charset="-122"/>
                <a:ea typeface="华文中宋" pitchFamily="2" charset="-122"/>
              </a:rPr>
              <a:t>          烧结型</a:t>
            </a:r>
          </a:p>
          <a:p>
            <a:pPr eaLnBrk="1" hangingPunct="1">
              <a:buNone/>
            </a:pPr>
            <a:r>
              <a:rPr lang="zh-CN" altLang="en-US" sz="2400" b="1" dirty="0">
                <a:solidFill>
                  <a:srgbClr val="0000CC"/>
                </a:solidFill>
                <a:latin typeface="华文中宋" pitchFamily="2" charset="-122"/>
                <a:ea typeface="华文中宋" pitchFamily="2" charset="-122"/>
              </a:rPr>
              <a:t>          厚膜型</a:t>
            </a:r>
          </a:p>
          <a:p>
            <a:pPr eaLnBrk="1" hangingPunct="1">
              <a:buFontTx/>
              <a:buNone/>
            </a:pPr>
            <a:r>
              <a:rPr lang="zh-CN" altLang="en-US" sz="2400" b="1" dirty="0">
                <a:solidFill>
                  <a:srgbClr val="0000CC"/>
                </a:solidFill>
                <a:latin typeface="华文中宋" pitchFamily="2" charset="-122"/>
                <a:ea typeface="华文中宋" pitchFamily="2" charset="-122"/>
              </a:rPr>
              <a:t>          薄膜型</a:t>
            </a:r>
          </a:p>
          <a:p>
            <a:pPr eaLnBrk="1" hangingPunct="1">
              <a:buFontTx/>
              <a:buNone/>
            </a:pPr>
            <a:r>
              <a:rPr lang="zh-CN" altLang="en-US" sz="2400" b="1" dirty="0">
                <a:solidFill>
                  <a:srgbClr val="0000CC"/>
                </a:solidFill>
                <a:latin typeface="华文中宋" pitchFamily="2" charset="-122"/>
                <a:ea typeface="华文中宋" pitchFamily="2" charset="-122"/>
              </a:rPr>
              <a:t>          </a:t>
            </a:r>
          </a:p>
        </p:txBody>
      </p:sp>
      <p:sp>
        <p:nvSpPr>
          <p:cNvPr id="41987" name="Line 4"/>
          <p:cNvSpPr>
            <a:spLocks noChangeShapeType="1"/>
          </p:cNvSpPr>
          <p:nvPr/>
        </p:nvSpPr>
        <p:spPr bwMode="auto">
          <a:xfrm>
            <a:off x="8399463" y="333375"/>
            <a:ext cx="0"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8" name="Line 5"/>
          <p:cNvSpPr>
            <a:spLocks noChangeShapeType="1"/>
          </p:cNvSpPr>
          <p:nvPr/>
        </p:nvSpPr>
        <p:spPr bwMode="auto">
          <a:xfrm>
            <a:off x="8615363" y="333375"/>
            <a:ext cx="0"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9" name="Line 6"/>
          <p:cNvSpPr>
            <a:spLocks noChangeShapeType="1"/>
          </p:cNvSpPr>
          <p:nvPr/>
        </p:nvSpPr>
        <p:spPr bwMode="auto">
          <a:xfrm>
            <a:off x="7607301" y="54927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0" name="Line 7"/>
          <p:cNvSpPr>
            <a:spLocks noChangeShapeType="1"/>
          </p:cNvSpPr>
          <p:nvPr/>
        </p:nvSpPr>
        <p:spPr bwMode="auto">
          <a:xfrm>
            <a:off x="8615364" y="5492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1" name="Rectangle 8"/>
          <p:cNvSpPr>
            <a:spLocks noChangeArrowheads="1"/>
          </p:cNvSpPr>
          <p:nvPr/>
        </p:nvSpPr>
        <p:spPr bwMode="auto">
          <a:xfrm>
            <a:off x="8399463" y="333375"/>
            <a:ext cx="215900" cy="431800"/>
          </a:xfrm>
          <a:prstGeom prst="rect">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1992" name="Oval 10"/>
          <p:cNvSpPr>
            <a:spLocks noChangeArrowheads="1"/>
          </p:cNvSpPr>
          <p:nvPr/>
        </p:nvSpPr>
        <p:spPr bwMode="auto">
          <a:xfrm>
            <a:off x="832643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3" name="Oval 16"/>
          <p:cNvSpPr>
            <a:spLocks noChangeArrowheads="1"/>
          </p:cNvSpPr>
          <p:nvPr/>
        </p:nvSpPr>
        <p:spPr bwMode="auto">
          <a:xfrm>
            <a:off x="8039102"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4" name="Oval 17"/>
          <p:cNvSpPr>
            <a:spLocks noChangeArrowheads="1"/>
          </p:cNvSpPr>
          <p:nvPr/>
        </p:nvSpPr>
        <p:spPr bwMode="auto">
          <a:xfrm>
            <a:off x="8183563"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5" name="Oval 18"/>
          <p:cNvSpPr>
            <a:spLocks noChangeArrowheads="1"/>
          </p:cNvSpPr>
          <p:nvPr/>
        </p:nvSpPr>
        <p:spPr bwMode="auto">
          <a:xfrm>
            <a:off x="8399463"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6" name="Oval 19"/>
          <p:cNvSpPr>
            <a:spLocks noChangeArrowheads="1"/>
          </p:cNvSpPr>
          <p:nvPr/>
        </p:nvSpPr>
        <p:spPr bwMode="auto">
          <a:xfrm>
            <a:off x="854233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7" name="Oval 20"/>
          <p:cNvSpPr>
            <a:spLocks noChangeArrowheads="1"/>
          </p:cNvSpPr>
          <p:nvPr/>
        </p:nvSpPr>
        <p:spPr bwMode="auto">
          <a:xfrm>
            <a:off x="8616952"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8" name="Line 21"/>
          <p:cNvSpPr>
            <a:spLocks noChangeShapeType="1"/>
          </p:cNvSpPr>
          <p:nvPr/>
        </p:nvSpPr>
        <p:spPr bwMode="auto">
          <a:xfrm>
            <a:off x="8039101" y="981076"/>
            <a:ext cx="0" cy="79216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9" name="Line 22"/>
          <p:cNvSpPr>
            <a:spLocks noChangeShapeType="1"/>
          </p:cNvSpPr>
          <p:nvPr/>
        </p:nvSpPr>
        <p:spPr bwMode="auto">
          <a:xfrm>
            <a:off x="8904288" y="981075"/>
            <a:ext cx="0" cy="863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39" name="Text Box 42"/>
          <p:cNvSpPr txBox="1">
            <a:spLocks noChangeArrowheads="1"/>
          </p:cNvSpPr>
          <p:nvPr/>
        </p:nvSpPr>
        <p:spPr bwMode="auto">
          <a:xfrm>
            <a:off x="2063552" y="3749675"/>
            <a:ext cx="457048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Times New Roman" pitchFamily="18" charset="0"/>
                <a:ea typeface="华文中宋" pitchFamily="2" charset="-122"/>
              </a:rPr>
              <a:t>烧结型：</a:t>
            </a:r>
            <a:r>
              <a:rPr lang="en-US" altLang="zh-CN" sz="2400" b="1" dirty="0">
                <a:solidFill>
                  <a:srgbClr val="0000CC"/>
                </a:solidFill>
                <a:latin typeface="Times New Roman" pitchFamily="18" charset="0"/>
                <a:ea typeface="华文中宋" pitchFamily="2" charset="-122"/>
              </a:rPr>
              <a:t>SnO2    </a:t>
            </a:r>
            <a:r>
              <a:rPr lang="en-US" altLang="zh-CN" sz="2400" b="1" dirty="0" err="1">
                <a:solidFill>
                  <a:srgbClr val="0000CC"/>
                </a:solidFill>
                <a:latin typeface="Times New Roman" pitchFamily="18" charset="0"/>
                <a:ea typeface="华文中宋" pitchFamily="2" charset="-122"/>
              </a:rPr>
              <a:t>ZnO</a:t>
            </a:r>
            <a:endParaRPr lang="en-US" altLang="zh-CN" sz="2400" b="1" dirty="0">
              <a:solidFill>
                <a:srgbClr val="0000CC"/>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0000CC"/>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多孔质结构</a:t>
            </a:r>
            <a:endParaRPr lang="en-US" altLang="zh-CN" sz="2400" b="1" dirty="0">
              <a:solidFill>
                <a:srgbClr val="FF0000"/>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响应速度比较慢</a:t>
            </a:r>
            <a:endParaRPr lang="en-US" altLang="zh-CN" sz="2400" b="1" dirty="0">
              <a:solidFill>
                <a:srgbClr val="FF0000"/>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提高响应：增大空隙率</a:t>
            </a:r>
          </a:p>
        </p:txBody>
      </p:sp>
      <p:sp>
        <p:nvSpPr>
          <p:cNvPr id="42040" name="Line 43"/>
          <p:cNvSpPr>
            <a:spLocks noChangeShapeType="1"/>
          </p:cNvSpPr>
          <p:nvPr/>
        </p:nvSpPr>
        <p:spPr bwMode="auto">
          <a:xfrm>
            <a:off x="7356476" y="3978275"/>
            <a:ext cx="1584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1" name="Line 44"/>
          <p:cNvSpPr>
            <a:spLocks noChangeShapeType="1"/>
          </p:cNvSpPr>
          <p:nvPr/>
        </p:nvSpPr>
        <p:spPr bwMode="auto">
          <a:xfrm flipH="1">
            <a:off x="6924675" y="3978275"/>
            <a:ext cx="431800"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2" name="Line 45"/>
          <p:cNvSpPr>
            <a:spLocks noChangeShapeType="1"/>
          </p:cNvSpPr>
          <p:nvPr/>
        </p:nvSpPr>
        <p:spPr bwMode="auto">
          <a:xfrm>
            <a:off x="6924675" y="4338637"/>
            <a:ext cx="17287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3" name="Line 46"/>
          <p:cNvSpPr>
            <a:spLocks noChangeShapeType="1"/>
          </p:cNvSpPr>
          <p:nvPr/>
        </p:nvSpPr>
        <p:spPr bwMode="auto">
          <a:xfrm flipH="1">
            <a:off x="8580438" y="3978275"/>
            <a:ext cx="360362"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4" name="Line 47"/>
          <p:cNvSpPr>
            <a:spLocks noChangeShapeType="1"/>
          </p:cNvSpPr>
          <p:nvPr/>
        </p:nvSpPr>
        <p:spPr bwMode="auto">
          <a:xfrm>
            <a:off x="6924675" y="4338638"/>
            <a:ext cx="0"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5" name="Line 48"/>
          <p:cNvSpPr>
            <a:spLocks noChangeShapeType="1"/>
          </p:cNvSpPr>
          <p:nvPr/>
        </p:nvSpPr>
        <p:spPr bwMode="auto">
          <a:xfrm>
            <a:off x="6924676" y="4627562"/>
            <a:ext cx="16557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6" name="Line 49"/>
          <p:cNvSpPr>
            <a:spLocks noChangeShapeType="1"/>
          </p:cNvSpPr>
          <p:nvPr/>
        </p:nvSpPr>
        <p:spPr bwMode="auto">
          <a:xfrm>
            <a:off x="8580438" y="4338638"/>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7" name="Line 50"/>
          <p:cNvSpPr>
            <a:spLocks noChangeShapeType="1"/>
          </p:cNvSpPr>
          <p:nvPr/>
        </p:nvSpPr>
        <p:spPr bwMode="auto">
          <a:xfrm>
            <a:off x="8940800" y="3978275"/>
            <a:ext cx="0"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8" name="Line 51"/>
          <p:cNvSpPr>
            <a:spLocks noChangeShapeType="1"/>
          </p:cNvSpPr>
          <p:nvPr/>
        </p:nvSpPr>
        <p:spPr bwMode="auto">
          <a:xfrm flipV="1">
            <a:off x="8580438" y="4338638"/>
            <a:ext cx="360362"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9" name="Line 52"/>
          <p:cNvSpPr>
            <a:spLocks noChangeShapeType="1"/>
          </p:cNvSpPr>
          <p:nvPr/>
        </p:nvSpPr>
        <p:spPr bwMode="auto">
          <a:xfrm>
            <a:off x="8796339" y="4338637"/>
            <a:ext cx="9366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0" name="Line 53"/>
          <p:cNvSpPr>
            <a:spLocks noChangeShapeType="1"/>
          </p:cNvSpPr>
          <p:nvPr/>
        </p:nvSpPr>
        <p:spPr bwMode="auto">
          <a:xfrm>
            <a:off x="6132513" y="4411662"/>
            <a:ext cx="79216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1" name="Text Box 55"/>
          <p:cNvSpPr txBox="1">
            <a:spLocks noChangeArrowheads="1"/>
          </p:cNvSpPr>
          <p:nvPr/>
        </p:nvSpPr>
        <p:spPr bwMode="auto">
          <a:xfrm>
            <a:off x="7264401" y="4914900"/>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Times New Roman" pitchFamily="18" charset="0"/>
              </a:rPr>
              <a:t>加热</a:t>
            </a:r>
          </a:p>
        </p:txBody>
      </p:sp>
      <p:sp>
        <p:nvSpPr>
          <p:cNvPr id="42052" name="Oval 75"/>
          <p:cNvSpPr>
            <a:spLocks noChangeArrowheads="1"/>
          </p:cNvSpPr>
          <p:nvPr/>
        </p:nvSpPr>
        <p:spPr bwMode="auto">
          <a:xfrm>
            <a:off x="71405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3" name="Oval 76"/>
          <p:cNvSpPr>
            <a:spLocks noChangeArrowheads="1"/>
          </p:cNvSpPr>
          <p:nvPr/>
        </p:nvSpPr>
        <p:spPr bwMode="auto">
          <a:xfrm>
            <a:off x="72850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4" name="Oval 77"/>
          <p:cNvSpPr>
            <a:spLocks noChangeArrowheads="1"/>
          </p:cNvSpPr>
          <p:nvPr/>
        </p:nvSpPr>
        <p:spPr bwMode="auto">
          <a:xfrm>
            <a:off x="7429500"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5" name="Oval 78"/>
          <p:cNvSpPr>
            <a:spLocks noChangeArrowheads="1"/>
          </p:cNvSpPr>
          <p:nvPr/>
        </p:nvSpPr>
        <p:spPr bwMode="auto">
          <a:xfrm>
            <a:off x="75723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6" name="Oval 79"/>
          <p:cNvSpPr>
            <a:spLocks noChangeArrowheads="1"/>
          </p:cNvSpPr>
          <p:nvPr/>
        </p:nvSpPr>
        <p:spPr bwMode="auto">
          <a:xfrm>
            <a:off x="77168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7" name="Oval 80"/>
          <p:cNvSpPr>
            <a:spLocks noChangeArrowheads="1"/>
          </p:cNvSpPr>
          <p:nvPr/>
        </p:nvSpPr>
        <p:spPr bwMode="auto">
          <a:xfrm>
            <a:off x="7861300"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8" name="Oval 81"/>
          <p:cNvSpPr>
            <a:spLocks noChangeArrowheads="1"/>
          </p:cNvSpPr>
          <p:nvPr/>
        </p:nvSpPr>
        <p:spPr bwMode="auto">
          <a:xfrm>
            <a:off x="80041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9" name="Oval 82"/>
          <p:cNvSpPr>
            <a:spLocks noChangeArrowheads="1"/>
          </p:cNvSpPr>
          <p:nvPr/>
        </p:nvSpPr>
        <p:spPr bwMode="auto">
          <a:xfrm>
            <a:off x="81486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0" name="Line 83"/>
          <p:cNvSpPr>
            <a:spLocks noChangeShapeType="1"/>
          </p:cNvSpPr>
          <p:nvPr/>
        </p:nvSpPr>
        <p:spPr bwMode="auto">
          <a:xfrm>
            <a:off x="7140575" y="4699000"/>
            <a:ext cx="0" cy="83661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1" name="Line 84"/>
          <p:cNvSpPr>
            <a:spLocks noChangeShapeType="1"/>
          </p:cNvSpPr>
          <p:nvPr/>
        </p:nvSpPr>
        <p:spPr bwMode="auto">
          <a:xfrm>
            <a:off x="8364538" y="4772025"/>
            <a:ext cx="0" cy="83661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2" name="Oval 85"/>
          <p:cNvSpPr>
            <a:spLocks noChangeArrowheads="1"/>
          </p:cNvSpPr>
          <p:nvPr/>
        </p:nvSpPr>
        <p:spPr bwMode="auto">
          <a:xfrm>
            <a:off x="847248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3" name="Oval 86"/>
          <p:cNvSpPr>
            <a:spLocks noChangeArrowheads="1"/>
          </p:cNvSpPr>
          <p:nvPr/>
        </p:nvSpPr>
        <p:spPr bwMode="auto">
          <a:xfrm>
            <a:off x="8112127"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4" name="Oval 88"/>
          <p:cNvSpPr>
            <a:spLocks noChangeArrowheads="1"/>
          </p:cNvSpPr>
          <p:nvPr/>
        </p:nvSpPr>
        <p:spPr bwMode="auto">
          <a:xfrm>
            <a:off x="825658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35836879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314575" y="666849"/>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Times New Roman" pitchFamily="18" charset="0"/>
                <a:ea typeface="华文中宋" pitchFamily="2" charset="-122"/>
              </a:rPr>
              <a:t>薄模型</a:t>
            </a:r>
          </a:p>
        </p:txBody>
      </p:sp>
      <p:sp>
        <p:nvSpPr>
          <p:cNvPr id="3" name="Line 4"/>
          <p:cNvSpPr>
            <a:spLocks noChangeShapeType="1"/>
          </p:cNvSpPr>
          <p:nvPr/>
        </p:nvSpPr>
        <p:spPr bwMode="auto">
          <a:xfrm>
            <a:off x="5068889" y="1484412"/>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5"/>
          <p:cNvSpPr>
            <a:spLocks noChangeShapeType="1"/>
          </p:cNvSpPr>
          <p:nvPr/>
        </p:nvSpPr>
        <p:spPr bwMode="auto">
          <a:xfrm flipH="1">
            <a:off x="4060826" y="14844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6"/>
          <p:cNvSpPr>
            <a:spLocks noChangeShapeType="1"/>
          </p:cNvSpPr>
          <p:nvPr/>
        </p:nvSpPr>
        <p:spPr bwMode="auto">
          <a:xfrm flipH="1">
            <a:off x="7086601" y="14844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ShapeType="1"/>
          </p:cNvSpPr>
          <p:nvPr/>
        </p:nvSpPr>
        <p:spPr bwMode="auto">
          <a:xfrm>
            <a:off x="4060826" y="2060674"/>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flipH="1">
            <a:off x="4060825" y="2060674"/>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a:off x="4060826" y="2492474"/>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0"/>
          <p:cNvSpPr>
            <a:spLocks noChangeShapeType="1"/>
          </p:cNvSpPr>
          <p:nvPr/>
        </p:nvSpPr>
        <p:spPr bwMode="auto">
          <a:xfrm>
            <a:off x="7086600" y="2060674"/>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1"/>
          <p:cNvSpPr>
            <a:spLocks noChangeShapeType="1"/>
          </p:cNvSpPr>
          <p:nvPr/>
        </p:nvSpPr>
        <p:spPr bwMode="auto">
          <a:xfrm>
            <a:off x="8094663" y="1484412"/>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2"/>
          <p:cNvSpPr>
            <a:spLocks noChangeShapeType="1"/>
          </p:cNvSpPr>
          <p:nvPr/>
        </p:nvSpPr>
        <p:spPr bwMode="auto">
          <a:xfrm flipH="1">
            <a:off x="7086601" y="19162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3"/>
          <p:cNvSpPr>
            <a:spLocks noChangeShapeType="1"/>
          </p:cNvSpPr>
          <p:nvPr/>
        </p:nvSpPr>
        <p:spPr bwMode="auto">
          <a:xfrm>
            <a:off x="4060825" y="249247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4"/>
          <p:cNvSpPr>
            <a:spLocks noChangeArrowheads="1"/>
          </p:cNvSpPr>
          <p:nvPr/>
        </p:nvSpPr>
        <p:spPr bwMode="auto">
          <a:xfrm>
            <a:off x="4060826" y="2492474"/>
            <a:ext cx="3025775" cy="71438"/>
          </a:xfrm>
          <a:prstGeom prst="rect">
            <a:avLst/>
          </a:prstGeom>
          <a:solidFill>
            <a:schemeClr val="hlink"/>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4" name="Rectangle 15"/>
          <p:cNvSpPr>
            <a:spLocks noChangeArrowheads="1"/>
          </p:cNvSpPr>
          <p:nvPr/>
        </p:nvSpPr>
        <p:spPr bwMode="auto">
          <a:xfrm>
            <a:off x="4060826" y="2060674"/>
            <a:ext cx="3025775" cy="71438"/>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5" name="Line 16"/>
          <p:cNvSpPr>
            <a:spLocks noChangeShapeType="1"/>
          </p:cNvSpPr>
          <p:nvPr/>
        </p:nvSpPr>
        <p:spPr bwMode="auto">
          <a:xfrm flipH="1">
            <a:off x="3413125" y="1555850"/>
            <a:ext cx="1728788" cy="9366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5141913" y="1555849"/>
            <a:ext cx="5762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a:off x="4997450" y="1628874"/>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4852989" y="1700312"/>
            <a:ext cx="649287"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0"/>
          <p:cNvSpPr>
            <a:spLocks noChangeShapeType="1"/>
          </p:cNvSpPr>
          <p:nvPr/>
        </p:nvSpPr>
        <p:spPr bwMode="auto">
          <a:xfrm>
            <a:off x="4710113" y="1771749"/>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1"/>
          <p:cNvSpPr>
            <a:spLocks noChangeShapeType="1"/>
          </p:cNvSpPr>
          <p:nvPr/>
        </p:nvSpPr>
        <p:spPr bwMode="auto">
          <a:xfrm>
            <a:off x="4565650" y="1844774"/>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2"/>
          <p:cNvSpPr>
            <a:spLocks noChangeShapeType="1"/>
          </p:cNvSpPr>
          <p:nvPr/>
        </p:nvSpPr>
        <p:spPr bwMode="auto">
          <a:xfrm>
            <a:off x="4494214" y="1916212"/>
            <a:ext cx="57467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3"/>
          <p:cNvSpPr>
            <a:spLocks noChangeShapeType="1"/>
          </p:cNvSpPr>
          <p:nvPr/>
        </p:nvSpPr>
        <p:spPr bwMode="auto">
          <a:xfrm>
            <a:off x="4349751" y="1989237"/>
            <a:ext cx="576263"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4"/>
          <p:cNvSpPr>
            <a:spLocks noChangeShapeType="1"/>
          </p:cNvSpPr>
          <p:nvPr/>
        </p:nvSpPr>
        <p:spPr bwMode="auto">
          <a:xfrm flipH="1">
            <a:off x="5573713" y="1555850"/>
            <a:ext cx="2087562" cy="11525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7086601" y="1555849"/>
            <a:ext cx="57467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6"/>
          <p:cNvSpPr>
            <a:spLocks noChangeShapeType="1"/>
          </p:cNvSpPr>
          <p:nvPr/>
        </p:nvSpPr>
        <p:spPr bwMode="auto">
          <a:xfrm>
            <a:off x="6942138" y="1628874"/>
            <a:ext cx="5762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7"/>
          <p:cNvSpPr>
            <a:spLocks noChangeShapeType="1"/>
          </p:cNvSpPr>
          <p:nvPr/>
        </p:nvSpPr>
        <p:spPr bwMode="auto">
          <a:xfrm>
            <a:off x="6797675" y="1771749"/>
            <a:ext cx="43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8"/>
          <p:cNvSpPr>
            <a:spLocks noChangeShapeType="1"/>
          </p:cNvSpPr>
          <p:nvPr/>
        </p:nvSpPr>
        <p:spPr bwMode="auto">
          <a:xfrm>
            <a:off x="6726238" y="1844774"/>
            <a:ext cx="3603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9"/>
          <p:cNvSpPr>
            <a:spLocks noChangeShapeType="1"/>
          </p:cNvSpPr>
          <p:nvPr/>
        </p:nvSpPr>
        <p:spPr bwMode="auto">
          <a:xfrm>
            <a:off x="6869114" y="1700312"/>
            <a:ext cx="50482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0"/>
          <p:cNvSpPr>
            <a:spLocks noChangeShapeType="1"/>
          </p:cNvSpPr>
          <p:nvPr/>
        </p:nvSpPr>
        <p:spPr bwMode="auto">
          <a:xfrm>
            <a:off x="6581775" y="1916212"/>
            <a:ext cx="43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1"/>
          <p:cNvSpPr>
            <a:spLocks noChangeShapeType="1"/>
          </p:cNvSpPr>
          <p:nvPr/>
        </p:nvSpPr>
        <p:spPr bwMode="auto">
          <a:xfrm>
            <a:off x="6365875" y="1989237"/>
            <a:ext cx="50323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2"/>
          <p:cNvSpPr>
            <a:spLocks noChangeShapeType="1"/>
          </p:cNvSpPr>
          <p:nvPr/>
        </p:nvSpPr>
        <p:spPr bwMode="auto">
          <a:xfrm>
            <a:off x="7013575" y="2563913"/>
            <a:ext cx="0" cy="7207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3"/>
          <p:cNvSpPr>
            <a:spLocks noChangeShapeType="1"/>
          </p:cNvSpPr>
          <p:nvPr/>
        </p:nvSpPr>
        <p:spPr bwMode="auto">
          <a:xfrm>
            <a:off x="4133850" y="2563913"/>
            <a:ext cx="0" cy="7207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4"/>
          <p:cNvSpPr>
            <a:spLocks noChangeShapeType="1"/>
          </p:cNvSpPr>
          <p:nvPr/>
        </p:nvSpPr>
        <p:spPr bwMode="auto">
          <a:xfrm flipV="1">
            <a:off x="7086601" y="1916212"/>
            <a:ext cx="1008063" cy="576262"/>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5"/>
          <p:cNvSpPr>
            <a:spLocks noChangeShapeType="1"/>
          </p:cNvSpPr>
          <p:nvPr/>
        </p:nvSpPr>
        <p:spPr bwMode="auto">
          <a:xfrm flipV="1">
            <a:off x="7086601" y="1484412"/>
            <a:ext cx="1008063" cy="576262"/>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Text Box 36"/>
          <p:cNvSpPr txBox="1">
            <a:spLocks noChangeArrowheads="1"/>
          </p:cNvSpPr>
          <p:nvPr/>
        </p:nvSpPr>
        <p:spPr bwMode="auto">
          <a:xfrm>
            <a:off x="2312989" y="2328963"/>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电极</a:t>
            </a:r>
          </a:p>
        </p:txBody>
      </p:sp>
      <p:sp>
        <p:nvSpPr>
          <p:cNvPr id="36" name="Text Box 37"/>
          <p:cNvSpPr txBox="1">
            <a:spLocks noChangeArrowheads="1"/>
          </p:cNvSpPr>
          <p:nvPr/>
        </p:nvSpPr>
        <p:spPr bwMode="auto">
          <a:xfrm>
            <a:off x="3897313" y="3121124"/>
            <a:ext cx="1028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加热膜      </a:t>
            </a:r>
          </a:p>
        </p:txBody>
      </p:sp>
      <p:sp>
        <p:nvSpPr>
          <p:cNvPr id="37" name="Line 38"/>
          <p:cNvSpPr>
            <a:spLocks noChangeShapeType="1"/>
          </p:cNvSpPr>
          <p:nvPr/>
        </p:nvSpPr>
        <p:spPr bwMode="auto">
          <a:xfrm flipH="1">
            <a:off x="8166101" y="1124050"/>
            <a:ext cx="360363"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40"/>
          <p:cNvSpPr>
            <a:spLocks noChangeShapeType="1"/>
          </p:cNvSpPr>
          <p:nvPr/>
        </p:nvSpPr>
        <p:spPr bwMode="auto">
          <a:xfrm flipH="1" flipV="1">
            <a:off x="7950201" y="1844774"/>
            <a:ext cx="93662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Text Box 41"/>
          <p:cNvSpPr txBox="1">
            <a:spLocks noChangeArrowheads="1"/>
          </p:cNvSpPr>
          <p:nvPr/>
        </p:nvSpPr>
        <p:spPr bwMode="auto">
          <a:xfrm>
            <a:off x="8866188" y="1824138"/>
            <a:ext cx="1460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基片</a:t>
            </a:r>
          </a:p>
        </p:txBody>
      </p:sp>
      <p:sp>
        <p:nvSpPr>
          <p:cNvPr id="40" name="Text Box 39"/>
          <p:cNvSpPr txBox="1">
            <a:spLocks noChangeArrowheads="1"/>
          </p:cNvSpPr>
          <p:nvPr/>
        </p:nvSpPr>
        <p:spPr bwMode="auto">
          <a:xfrm>
            <a:off x="8134549" y="666850"/>
            <a:ext cx="2397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氧化物半导体</a:t>
            </a:r>
          </a:p>
        </p:txBody>
      </p:sp>
      <p:sp>
        <p:nvSpPr>
          <p:cNvPr id="42" name="TextBox 41"/>
          <p:cNvSpPr txBox="1"/>
          <p:nvPr/>
        </p:nvSpPr>
        <p:spPr>
          <a:xfrm>
            <a:off x="9526470" y="2199227"/>
            <a:ext cx="646331" cy="646331"/>
          </a:xfrm>
          <a:prstGeom prst="rect">
            <a:avLst/>
          </a:prstGeom>
          <a:noFill/>
        </p:spPr>
        <p:txBody>
          <a:bodyPr wrap="none" rtlCol="0">
            <a:spAutoFit/>
          </a:bodyPr>
          <a:lstStyle/>
          <a:p>
            <a:r>
              <a:rPr lang="zh-CN" altLang="en-US" dirty="0"/>
              <a:t>石英</a:t>
            </a:r>
            <a:endParaRPr lang="en-US" altLang="zh-CN" dirty="0"/>
          </a:p>
          <a:p>
            <a:r>
              <a:rPr lang="zh-CN" altLang="en-US" dirty="0"/>
              <a:t>陶瓷</a:t>
            </a:r>
          </a:p>
        </p:txBody>
      </p:sp>
      <p:sp>
        <p:nvSpPr>
          <p:cNvPr id="43" name="TextBox 42"/>
          <p:cNvSpPr txBox="1"/>
          <p:nvPr/>
        </p:nvSpPr>
        <p:spPr>
          <a:xfrm>
            <a:off x="3949341" y="3521234"/>
            <a:ext cx="1624163" cy="369332"/>
          </a:xfrm>
          <a:prstGeom prst="rect">
            <a:avLst/>
          </a:prstGeom>
          <a:noFill/>
        </p:spPr>
        <p:txBody>
          <a:bodyPr wrap="none" rtlCol="0">
            <a:spAutoFit/>
          </a:bodyPr>
          <a:lstStyle/>
          <a:p>
            <a:r>
              <a:rPr lang="en-US" altLang="zh-CN" dirty="0"/>
              <a:t>RuO2</a:t>
            </a:r>
            <a:r>
              <a:rPr lang="zh-CN" altLang="en-US" dirty="0"/>
              <a:t>二氧化钌</a:t>
            </a:r>
          </a:p>
        </p:txBody>
      </p:sp>
      <p:sp>
        <p:nvSpPr>
          <p:cNvPr id="44" name="TextBox 43"/>
          <p:cNvSpPr txBox="1"/>
          <p:nvPr/>
        </p:nvSpPr>
        <p:spPr>
          <a:xfrm>
            <a:off x="4438556" y="3913287"/>
            <a:ext cx="3775393" cy="2677656"/>
          </a:xfrm>
          <a:prstGeom prst="rect">
            <a:avLst/>
          </a:prstGeom>
          <a:noFill/>
        </p:spPr>
        <p:txBody>
          <a:bodyPr wrap="none" rtlCol="0">
            <a:spAutoFit/>
          </a:bodyPr>
          <a:lstStyle/>
          <a:p>
            <a:r>
              <a:rPr lang="zh-CN" altLang="en-US" sz="2800" dirty="0">
                <a:solidFill>
                  <a:srgbClr val="FF0000"/>
                </a:solidFill>
              </a:rPr>
              <a:t>灵敏度高（表面极大）</a:t>
            </a:r>
            <a:endParaRPr lang="en-US" altLang="zh-CN" sz="2800" dirty="0">
              <a:solidFill>
                <a:srgbClr val="FF0000"/>
              </a:solidFill>
            </a:endParaRPr>
          </a:p>
          <a:p>
            <a:r>
              <a:rPr lang="zh-CN" altLang="en-US" sz="2800" dirty="0">
                <a:solidFill>
                  <a:srgbClr val="FF0000"/>
                </a:solidFill>
              </a:rPr>
              <a:t>一致性好</a:t>
            </a:r>
            <a:endParaRPr lang="en-US" altLang="zh-CN" sz="2800" dirty="0">
              <a:solidFill>
                <a:srgbClr val="FF0000"/>
              </a:solidFill>
            </a:endParaRPr>
          </a:p>
          <a:p>
            <a:r>
              <a:rPr lang="zh-CN" altLang="en-US" sz="2800" dirty="0">
                <a:solidFill>
                  <a:srgbClr val="FF0000"/>
                </a:solidFill>
              </a:rPr>
              <a:t>稳定性高</a:t>
            </a:r>
            <a:endParaRPr lang="en-US" altLang="zh-CN" sz="2800" dirty="0">
              <a:solidFill>
                <a:srgbClr val="FF0000"/>
              </a:solidFill>
            </a:endParaRPr>
          </a:p>
          <a:p>
            <a:r>
              <a:rPr lang="zh-CN" altLang="en-US" sz="2800" dirty="0">
                <a:solidFill>
                  <a:srgbClr val="FF0000"/>
                </a:solidFill>
              </a:rPr>
              <a:t>寿命长</a:t>
            </a:r>
            <a:endParaRPr lang="en-US" altLang="zh-CN" sz="2800" dirty="0">
              <a:solidFill>
                <a:srgbClr val="FF0000"/>
              </a:solidFill>
            </a:endParaRPr>
          </a:p>
          <a:p>
            <a:r>
              <a:rPr lang="zh-CN" altLang="en-US" sz="2800" dirty="0">
                <a:solidFill>
                  <a:srgbClr val="FF0000"/>
                </a:solidFill>
              </a:rPr>
              <a:t>成本低</a:t>
            </a:r>
            <a:endParaRPr lang="en-US" altLang="zh-CN" sz="2800" dirty="0">
              <a:solidFill>
                <a:srgbClr val="FF0000"/>
              </a:solidFill>
            </a:endParaRPr>
          </a:p>
          <a:p>
            <a:r>
              <a:rPr lang="zh-CN" altLang="en-US" sz="2800" dirty="0">
                <a:solidFill>
                  <a:srgbClr val="FF0000"/>
                </a:solidFill>
              </a:rPr>
              <a:t>适宜批量生产</a:t>
            </a:r>
          </a:p>
        </p:txBody>
      </p:sp>
    </p:spTree>
    <p:extLst>
      <p:ext uri="{BB962C8B-B14F-4D97-AF65-F5344CB8AC3E}">
        <p14:creationId xmlns:p14="http://schemas.microsoft.com/office/powerpoint/2010/main" val="31022929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2640014" y="404813"/>
            <a:ext cx="1660525" cy="647700"/>
          </a:xfrm>
        </p:spPr>
        <p:txBody>
          <a:bodyPr/>
          <a:lstStyle/>
          <a:p>
            <a:pPr eaLnBrk="1" hangingPunct="1"/>
            <a:r>
              <a:rPr lang="zh-CN" altLang="en-US" sz="2400" b="1">
                <a:solidFill>
                  <a:srgbClr val="0000CC"/>
                </a:solidFill>
                <a:ea typeface="华文中宋" pitchFamily="2" charset="-122"/>
              </a:rPr>
              <a:t>厚模型</a:t>
            </a:r>
          </a:p>
        </p:txBody>
      </p:sp>
      <p:sp>
        <p:nvSpPr>
          <p:cNvPr id="43011" name="Rectangle 4"/>
          <p:cNvSpPr>
            <a:spLocks noChangeArrowheads="1"/>
          </p:cNvSpPr>
          <p:nvPr/>
        </p:nvSpPr>
        <p:spPr bwMode="auto">
          <a:xfrm>
            <a:off x="5087938" y="1484314"/>
            <a:ext cx="647700" cy="142875"/>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2" name="Line 5"/>
          <p:cNvSpPr>
            <a:spLocks noChangeShapeType="1"/>
          </p:cNvSpPr>
          <p:nvPr/>
        </p:nvSpPr>
        <p:spPr bwMode="auto">
          <a:xfrm>
            <a:off x="5087938" y="1627188"/>
            <a:ext cx="20875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 name="Rectangle 6"/>
          <p:cNvSpPr>
            <a:spLocks noChangeArrowheads="1"/>
          </p:cNvSpPr>
          <p:nvPr/>
        </p:nvSpPr>
        <p:spPr bwMode="auto">
          <a:xfrm>
            <a:off x="6672263" y="1484314"/>
            <a:ext cx="647700" cy="142875"/>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4" name="Rectangle 7"/>
          <p:cNvSpPr>
            <a:spLocks noChangeArrowheads="1"/>
          </p:cNvSpPr>
          <p:nvPr/>
        </p:nvSpPr>
        <p:spPr bwMode="auto">
          <a:xfrm>
            <a:off x="5087939" y="1627188"/>
            <a:ext cx="2232025" cy="144462"/>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5" name="Rectangle 8"/>
          <p:cNvSpPr>
            <a:spLocks noChangeArrowheads="1"/>
          </p:cNvSpPr>
          <p:nvPr/>
        </p:nvSpPr>
        <p:spPr bwMode="auto">
          <a:xfrm>
            <a:off x="5087939" y="1771651"/>
            <a:ext cx="2232025" cy="144463"/>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6" name="Rectangle 9"/>
          <p:cNvSpPr>
            <a:spLocks noChangeArrowheads="1"/>
          </p:cNvSpPr>
          <p:nvPr/>
        </p:nvSpPr>
        <p:spPr bwMode="auto">
          <a:xfrm>
            <a:off x="5087939" y="1916113"/>
            <a:ext cx="2232025" cy="360362"/>
          </a:xfrm>
          <a:prstGeom prst="rect">
            <a:avLst/>
          </a:prstGeom>
          <a:solidFill>
            <a:schemeClr val="folHlink"/>
          </a:solidFill>
          <a:ln w="9525">
            <a:solidFill>
              <a:schemeClr val="folHlink"/>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7" name="Rectangle 10"/>
          <p:cNvSpPr>
            <a:spLocks noChangeArrowheads="1"/>
          </p:cNvSpPr>
          <p:nvPr/>
        </p:nvSpPr>
        <p:spPr bwMode="auto">
          <a:xfrm>
            <a:off x="5087939" y="2276475"/>
            <a:ext cx="2232025" cy="215900"/>
          </a:xfrm>
          <a:prstGeom prst="rect">
            <a:avLst/>
          </a:prstGeom>
          <a:solidFill>
            <a:srgbClr val="F26AF2"/>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8" name="Rectangle 11"/>
          <p:cNvSpPr>
            <a:spLocks noChangeArrowheads="1"/>
          </p:cNvSpPr>
          <p:nvPr/>
        </p:nvSpPr>
        <p:spPr bwMode="auto">
          <a:xfrm>
            <a:off x="5087938" y="2492376"/>
            <a:ext cx="576262" cy="144463"/>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a:latin typeface="Times New Roman" pitchFamily="18" charset="0"/>
            </a:endParaRPr>
          </a:p>
        </p:txBody>
      </p:sp>
      <p:sp>
        <p:nvSpPr>
          <p:cNvPr id="43019" name="Rectangle 12"/>
          <p:cNvSpPr>
            <a:spLocks noChangeArrowheads="1"/>
          </p:cNvSpPr>
          <p:nvPr/>
        </p:nvSpPr>
        <p:spPr bwMode="auto">
          <a:xfrm>
            <a:off x="6672263" y="2492376"/>
            <a:ext cx="647700" cy="144463"/>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20" name="Line 13"/>
          <p:cNvSpPr>
            <a:spLocks noChangeShapeType="1"/>
          </p:cNvSpPr>
          <p:nvPr/>
        </p:nvSpPr>
        <p:spPr bwMode="auto">
          <a:xfrm>
            <a:off x="7319964" y="1916113"/>
            <a:ext cx="11525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1" name="Line 14"/>
          <p:cNvSpPr>
            <a:spLocks noChangeShapeType="1"/>
          </p:cNvSpPr>
          <p:nvPr/>
        </p:nvSpPr>
        <p:spPr bwMode="auto">
          <a:xfrm>
            <a:off x="7319964" y="2492375"/>
            <a:ext cx="11525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2" name="Line 15"/>
          <p:cNvSpPr>
            <a:spLocks noChangeShapeType="1"/>
          </p:cNvSpPr>
          <p:nvPr/>
        </p:nvSpPr>
        <p:spPr bwMode="auto">
          <a:xfrm>
            <a:off x="7751763" y="1987551"/>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3" name="Line 16"/>
          <p:cNvSpPr>
            <a:spLocks noChangeShapeType="1"/>
          </p:cNvSpPr>
          <p:nvPr/>
        </p:nvSpPr>
        <p:spPr bwMode="auto">
          <a:xfrm flipV="1">
            <a:off x="7751763" y="1916113"/>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4" name="Text Box 17"/>
          <p:cNvSpPr txBox="1">
            <a:spLocks noChangeArrowheads="1"/>
          </p:cNvSpPr>
          <p:nvPr/>
        </p:nvSpPr>
        <p:spPr bwMode="auto">
          <a:xfrm>
            <a:off x="8164514" y="189547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solidFill>
                  <a:schemeClr val="hlink"/>
                </a:solidFill>
                <a:latin typeface="Times New Roman" pitchFamily="18" charset="0"/>
              </a:rPr>
              <a:t>加热</a:t>
            </a:r>
          </a:p>
        </p:txBody>
      </p:sp>
      <p:sp>
        <p:nvSpPr>
          <p:cNvPr id="43025" name="Line 18"/>
          <p:cNvSpPr>
            <a:spLocks noChangeShapeType="1"/>
          </p:cNvSpPr>
          <p:nvPr/>
        </p:nvSpPr>
        <p:spPr bwMode="auto">
          <a:xfrm flipH="1">
            <a:off x="7392989" y="1339851"/>
            <a:ext cx="1150937"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6" name="Line 19"/>
          <p:cNvSpPr>
            <a:spLocks noChangeShapeType="1"/>
          </p:cNvSpPr>
          <p:nvPr/>
        </p:nvSpPr>
        <p:spPr bwMode="auto">
          <a:xfrm flipH="1" flipV="1">
            <a:off x="7248526" y="2419350"/>
            <a:ext cx="1223963" cy="433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7" name="Text Box 20"/>
          <p:cNvSpPr txBox="1">
            <a:spLocks noChangeArrowheads="1"/>
          </p:cNvSpPr>
          <p:nvPr/>
        </p:nvSpPr>
        <p:spPr bwMode="auto">
          <a:xfrm>
            <a:off x="8524875" y="1103314"/>
            <a:ext cx="1747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三氧化二铝</a:t>
            </a:r>
          </a:p>
        </p:txBody>
      </p:sp>
      <p:sp>
        <p:nvSpPr>
          <p:cNvPr id="43028" name="Text Box 21"/>
          <p:cNvSpPr txBox="1">
            <a:spLocks noChangeArrowheads="1"/>
          </p:cNvSpPr>
          <p:nvPr/>
        </p:nvSpPr>
        <p:spPr bwMode="auto">
          <a:xfrm>
            <a:off x="8451851" y="2616201"/>
            <a:ext cx="1820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二氧化钌</a:t>
            </a:r>
          </a:p>
        </p:txBody>
      </p:sp>
      <p:sp>
        <p:nvSpPr>
          <p:cNvPr id="43029" name="Line 22"/>
          <p:cNvSpPr>
            <a:spLocks noChangeShapeType="1"/>
          </p:cNvSpPr>
          <p:nvPr/>
        </p:nvSpPr>
        <p:spPr bwMode="auto">
          <a:xfrm>
            <a:off x="5375275" y="2636839"/>
            <a:ext cx="0" cy="7191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Line 23"/>
          <p:cNvSpPr>
            <a:spLocks noChangeShapeType="1"/>
          </p:cNvSpPr>
          <p:nvPr/>
        </p:nvSpPr>
        <p:spPr bwMode="auto">
          <a:xfrm>
            <a:off x="7104063" y="2636838"/>
            <a:ext cx="0" cy="647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1" name="Line 24"/>
          <p:cNvSpPr>
            <a:spLocks noChangeShapeType="1"/>
          </p:cNvSpPr>
          <p:nvPr/>
        </p:nvSpPr>
        <p:spPr bwMode="auto">
          <a:xfrm flipV="1">
            <a:off x="4367214" y="1844675"/>
            <a:ext cx="865187"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2" name="Text Box 25"/>
          <p:cNvSpPr txBox="1">
            <a:spLocks noChangeArrowheads="1"/>
          </p:cNvSpPr>
          <p:nvPr/>
        </p:nvSpPr>
        <p:spPr bwMode="auto">
          <a:xfrm>
            <a:off x="2640014" y="2132014"/>
            <a:ext cx="1781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氧化硅 绝缘层</a:t>
            </a:r>
          </a:p>
        </p:txBody>
      </p:sp>
      <p:sp>
        <p:nvSpPr>
          <p:cNvPr id="43033" name="Line 26"/>
          <p:cNvSpPr>
            <a:spLocks noChangeShapeType="1"/>
          </p:cNvSpPr>
          <p:nvPr/>
        </p:nvSpPr>
        <p:spPr bwMode="auto">
          <a:xfrm>
            <a:off x="4584701" y="1484313"/>
            <a:ext cx="57467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4" name="Text Box 27"/>
          <p:cNvSpPr txBox="1">
            <a:spLocks noChangeArrowheads="1"/>
          </p:cNvSpPr>
          <p:nvPr/>
        </p:nvSpPr>
        <p:spPr bwMode="auto">
          <a:xfrm>
            <a:off x="2979739" y="1103314"/>
            <a:ext cx="1603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二氧化锡</a:t>
            </a:r>
          </a:p>
        </p:txBody>
      </p:sp>
      <p:sp>
        <p:nvSpPr>
          <p:cNvPr id="43035" name="Line 28"/>
          <p:cNvSpPr>
            <a:spLocks noChangeShapeType="1"/>
          </p:cNvSpPr>
          <p:nvPr/>
        </p:nvSpPr>
        <p:spPr bwMode="auto">
          <a:xfrm flipV="1">
            <a:off x="5375275" y="908051"/>
            <a:ext cx="0" cy="576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6" name="Line 29"/>
          <p:cNvSpPr>
            <a:spLocks noChangeShapeType="1"/>
          </p:cNvSpPr>
          <p:nvPr/>
        </p:nvSpPr>
        <p:spPr bwMode="auto">
          <a:xfrm flipV="1">
            <a:off x="7032625" y="908051"/>
            <a:ext cx="0" cy="576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7" name="Line 4"/>
          <p:cNvSpPr>
            <a:spLocks noChangeShapeType="1"/>
          </p:cNvSpPr>
          <p:nvPr/>
        </p:nvSpPr>
        <p:spPr bwMode="auto">
          <a:xfrm>
            <a:off x="4079875" y="479742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8" name="Line 5"/>
          <p:cNvSpPr>
            <a:spLocks noChangeShapeType="1"/>
          </p:cNvSpPr>
          <p:nvPr/>
        </p:nvSpPr>
        <p:spPr bwMode="auto">
          <a:xfrm>
            <a:off x="4151313" y="6237288"/>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9" name="Line 6"/>
          <p:cNvSpPr>
            <a:spLocks noChangeShapeType="1"/>
          </p:cNvSpPr>
          <p:nvPr/>
        </p:nvSpPr>
        <p:spPr bwMode="auto">
          <a:xfrm>
            <a:off x="6383338" y="6237288"/>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0" name="Line 7"/>
          <p:cNvSpPr>
            <a:spLocks noChangeShapeType="1"/>
          </p:cNvSpPr>
          <p:nvPr/>
        </p:nvSpPr>
        <p:spPr bwMode="auto">
          <a:xfrm>
            <a:off x="6311900" y="479742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1" name="Line 8"/>
          <p:cNvSpPr>
            <a:spLocks noChangeShapeType="1"/>
          </p:cNvSpPr>
          <p:nvPr/>
        </p:nvSpPr>
        <p:spPr bwMode="auto">
          <a:xfrm>
            <a:off x="8183563" y="4508501"/>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2" name="Line 9"/>
          <p:cNvSpPr>
            <a:spLocks noChangeShapeType="1"/>
          </p:cNvSpPr>
          <p:nvPr/>
        </p:nvSpPr>
        <p:spPr bwMode="auto">
          <a:xfrm flipV="1">
            <a:off x="8183563" y="5876926"/>
            <a:ext cx="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3" name="Rectangle 3"/>
          <p:cNvSpPr>
            <a:spLocks noChangeArrowheads="1"/>
          </p:cNvSpPr>
          <p:nvPr/>
        </p:nvSpPr>
        <p:spPr bwMode="auto">
          <a:xfrm>
            <a:off x="2208214" y="3213100"/>
            <a:ext cx="6048375"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solidFill>
                  <a:srgbClr val="0000CC"/>
                </a:solidFill>
                <a:latin typeface="华文中宋" pitchFamily="2" charset="-122"/>
                <a:ea typeface="华文中宋" pitchFamily="2" charset="-122"/>
              </a:rPr>
              <a:t>机理</a:t>
            </a:r>
            <a:r>
              <a:rPr lang="en-US" altLang="zh-CN" sz="2400" b="1" dirty="0">
                <a:solidFill>
                  <a:srgbClr val="0000CC"/>
                </a:solidFill>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气体吸附</a:t>
            </a: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亲电性低</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还原性气体</a:t>
            </a:r>
            <a:r>
              <a:rPr lang="en-US" altLang="zh-CN" sz="2400" b="1" dirty="0">
                <a:latin typeface="华文中宋" pitchFamily="2" charset="-122"/>
                <a:ea typeface="华文中宋" pitchFamily="2" charset="-122"/>
              </a:rPr>
              <a:t>)                   </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施放电子        成为正离子       电导率</a:t>
            </a:r>
          </a:p>
          <a:p>
            <a:pPr eaLnBrk="1" hangingPunct="1">
              <a:buFontTx/>
              <a:buNone/>
            </a:pPr>
            <a:endParaRPr lang="zh-CN" altLang="en-US" sz="2400" b="1" dirty="0">
              <a:latin typeface="华文中宋" pitchFamily="2" charset="-122"/>
              <a:ea typeface="华文中宋" pitchFamily="2" charset="-122"/>
            </a:endParaRP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亲电性高</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氧化性气体</a:t>
            </a:r>
            <a:r>
              <a:rPr lang="en-US" altLang="zh-CN" sz="2400" b="1" dirty="0">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夺取电子        成为负离子       电导率</a:t>
            </a:r>
            <a:r>
              <a:rPr lang="zh-CN" altLang="en-US" b="1" dirty="0"/>
              <a:t>     </a:t>
            </a:r>
          </a:p>
        </p:txBody>
      </p:sp>
      <p:sp>
        <p:nvSpPr>
          <p:cNvPr id="2" name="TextBox 1"/>
          <p:cNvSpPr txBox="1"/>
          <p:nvPr/>
        </p:nvSpPr>
        <p:spPr>
          <a:xfrm>
            <a:off x="8472489" y="3791416"/>
            <a:ext cx="1800493" cy="1477328"/>
          </a:xfrm>
          <a:prstGeom prst="rect">
            <a:avLst/>
          </a:prstGeom>
          <a:noFill/>
        </p:spPr>
        <p:txBody>
          <a:bodyPr wrap="none" rtlCol="0">
            <a:spAutoFit/>
          </a:bodyPr>
          <a:lstStyle/>
          <a:p>
            <a:r>
              <a:rPr lang="zh-CN" altLang="en-US" dirty="0">
                <a:solidFill>
                  <a:srgbClr val="FF0000"/>
                </a:solidFill>
              </a:rPr>
              <a:t>机械强度高</a:t>
            </a:r>
            <a:endParaRPr lang="en-US" altLang="zh-CN" dirty="0">
              <a:solidFill>
                <a:srgbClr val="FF0000"/>
              </a:solidFill>
            </a:endParaRPr>
          </a:p>
          <a:p>
            <a:r>
              <a:rPr lang="zh-CN" altLang="en-US" dirty="0">
                <a:solidFill>
                  <a:srgbClr val="FF0000"/>
                </a:solidFill>
              </a:rPr>
              <a:t>重复性好</a:t>
            </a:r>
            <a:endParaRPr lang="en-US" altLang="zh-CN" dirty="0">
              <a:solidFill>
                <a:srgbClr val="FF0000"/>
              </a:solidFill>
            </a:endParaRPr>
          </a:p>
          <a:p>
            <a:r>
              <a:rPr lang="zh-CN" altLang="en-US" dirty="0">
                <a:solidFill>
                  <a:srgbClr val="FF0000"/>
                </a:solidFill>
              </a:rPr>
              <a:t>工艺简单</a:t>
            </a:r>
            <a:endParaRPr lang="en-US" altLang="zh-CN" dirty="0">
              <a:solidFill>
                <a:srgbClr val="FF0000"/>
              </a:solidFill>
            </a:endParaRPr>
          </a:p>
          <a:p>
            <a:r>
              <a:rPr lang="zh-CN" altLang="en-US" dirty="0">
                <a:solidFill>
                  <a:srgbClr val="FF0000"/>
                </a:solidFill>
              </a:rPr>
              <a:t>成本低</a:t>
            </a:r>
            <a:endParaRPr lang="en-US" altLang="zh-CN" dirty="0">
              <a:solidFill>
                <a:srgbClr val="FF0000"/>
              </a:solidFill>
            </a:endParaRPr>
          </a:p>
          <a:p>
            <a:r>
              <a:rPr lang="zh-CN" altLang="en-US" dirty="0">
                <a:solidFill>
                  <a:srgbClr val="FF0000"/>
                </a:solidFill>
              </a:rPr>
              <a:t>适宜大批量生产</a:t>
            </a:r>
          </a:p>
        </p:txBody>
      </p:sp>
    </p:spTree>
    <p:extLst>
      <p:ext uri="{BB962C8B-B14F-4D97-AF65-F5344CB8AC3E}">
        <p14:creationId xmlns:p14="http://schemas.microsoft.com/office/powerpoint/2010/main" val="1023861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4294967295"/>
          </p:nvPr>
        </p:nvSpPr>
        <p:spPr>
          <a:xfrm>
            <a:off x="2495550" y="909639"/>
            <a:ext cx="7772400" cy="644525"/>
          </a:xfrm>
        </p:spPr>
        <p:txBody>
          <a:bodyPr/>
          <a:lstStyle/>
          <a:p>
            <a:pPr eaLnBrk="1" hangingPunct="1">
              <a:buFontTx/>
              <a:buNone/>
            </a:pPr>
            <a:r>
              <a:rPr lang="en-US" altLang="zh-CN" sz="3000" b="1">
                <a:solidFill>
                  <a:srgbClr val="0000CC"/>
                </a:solidFill>
              </a:rPr>
              <a:t>b)</a:t>
            </a:r>
            <a:r>
              <a:rPr lang="zh-CN" altLang="en-US" sz="3000" b="1">
                <a:solidFill>
                  <a:srgbClr val="0000CC"/>
                </a:solidFill>
              </a:rPr>
              <a:t>体电阻控制型</a:t>
            </a:r>
            <a:r>
              <a:rPr lang="zh-CN" altLang="en-US"/>
              <a:t>   </a:t>
            </a:r>
          </a:p>
        </p:txBody>
      </p:sp>
      <p:sp>
        <p:nvSpPr>
          <p:cNvPr id="44036" name="Rectangle 12"/>
          <p:cNvSpPr>
            <a:spLocks noChangeArrowheads="1"/>
          </p:cNvSpPr>
          <p:nvPr/>
        </p:nvSpPr>
        <p:spPr bwMode="auto">
          <a:xfrm>
            <a:off x="5805552" y="2760664"/>
            <a:ext cx="1150937"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600" b="1" dirty="0"/>
              <a:t>加热</a:t>
            </a:r>
          </a:p>
        </p:txBody>
      </p:sp>
      <p:sp>
        <p:nvSpPr>
          <p:cNvPr id="44037" name="Rectangle 13"/>
          <p:cNvSpPr>
            <a:spLocks noChangeArrowheads="1"/>
          </p:cNvSpPr>
          <p:nvPr/>
        </p:nvSpPr>
        <p:spPr bwMode="auto">
          <a:xfrm>
            <a:off x="2927351" y="3357564"/>
            <a:ext cx="698341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800" b="1" dirty="0">
                <a:solidFill>
                  <a:srgbClr val="0000CC"/>
                </a:solidFill>
                <a:latin typeface="华文中宋" pitchFamily="2" charset="-122"/>
                <a:ea typeface="华文中宋" pitchFamily="2" charset="-122"/>
              </a:rPr>
              <a:t>机理</a:t>
            </a:r>
            <a:r>
              <a:rPr lang="en-US" altLang="zh-CN" sz="2800" b="1" dirty="0">
                <a:solidFill>
                  <a:srgbClr val="0000CC"/>
                </a:solidFill>
                <a:latin typeface="华文中宋" pitchFamily="2" charset="-122"/>
                <a:ea typeface="华文中宋" pitchFamily="2" charset="-122"/>
              </a:rPr>
              <a:t>:  </a:t>
            </a:r>
          </a:p>
          <a:p>
            <a:pPr eaLnBrk="1" hangingPunct="1">
              <a:buFontTx/>
              <a:buNone/>
            </a:pPr>
            <a:r>
              <a:rPr lang="en-US" altLang="zh-CN" sz="2800" b="1" dirty="0">
                <a:latin typeface="华文中宋" pitchFamily="2" charset="-122"/>
                <a:ea typeface="华文中宋" pitchFamily="2" charset="-122"/>
              </a:rPr>
              <a:t>    </a:t>
            </a:r>
            <a:r>
              <a:rPr lang="zh-CN" altLang="en-US" sz="2800" b="1" dirty="0">
                <a:latin typeface="华文中宋" pitchFamily="2" charset="-122"/>
                <a:ea typeface="华文中宋" pitchFamily="2" charset="-122"/>
              </a:rPr>
              <a:t>热敏型气敏器件</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对可燃性气体</a:t>
            </a:r>
            <a:r>
              <a:rPr lang="en-US" altLang="zh-CN" sz="2800" b="1" dirty="0">
                <a:latin typeface="华文中宋" pitchFamily="2" charset="-122"/>
                <a:ea typeface="华文中宋" pitchFamily="2" charset="-122"/>
              </a:rPr>
              <a:t>)</a:t>
            </a:r>
          </a:p>
          <a:p>
            <a:pPr eaLnBrk="1" hangingPunct="1">
              <a:buFontTx/>
              <a:buNone/>
            </a:pPr>
            <a:r>
              <a:rPr lang="en-US" altLang="zh-CN" sz="2800" b="1" dirty="0">
                <a:latin typeface="华文中宋" pitchFamily="2" charset="-122"/>
                <a:ea typeface="华文中宋" pitchFamily="2" charset="-122"/>
              </a:rPr>
              <a:t>    </a:t>
            </a:r>
            <a:r>
              <a:rPr lang="zh-CN" altLang="en-US" sz="2800" b="1" dirty="0">
                <a:latin typeface="华文中宋" pitchFamily="2" charset="-122"/>
                <a:ea typeface="华文中宋" pitchFamily="2" charset="-122"/>
              </a:rPr>
              <a:t>可燃气体吸附</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燃烧</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温度</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阻值</a:t>
            </a:r>
          </a:p>
          <a:p>
            <a:pPr eaLnBrk="1" hangingPunct="1">
              <a:buFontTx/>
              <a:buNone/>
            </a:pPr>
            <a:r>
              <a:rPr lang="zh-CN" altLang="en-US" sz="2800" b="1" dirty="0">
                <a:latin typeface="华文中宋" pitchFamily="2" charset="-122"/>
                <a:ea typeface="华文中宋" pitchFamily="2" charset="-122"/>
              </a:rPr>
              <a:t>    吸附气体</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新能级</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晶格缺陷</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体电阻</a:t>
            </a:r>
          </a:p>
          <a:p>
            <a:pPr eaLnBrk="1" hangingPunct="1">
              <a:buFontTx/>
              <a:buNone/>
            </a:pPr>
            <a:r>
              <a:rPr lang="zh-CN" altLang="en-US" sz="2800" b="1" dirty="0">
                <a:latin typeface="华文中宋" pitchFamily="2" charset="-122"/>
                <a:ea typeface="华文中宋" pitchFamily="2" charset="-122"/>
              </a:rPr>
              <a:t>    氧化</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还原过程中</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形成离子增减</a:t>
            </a:r>
            <a:r>
              <a:rPr lang="en-US" altLang="zh-CN" sz="2800" b="1" dirty="0">
                <a:latin typeface="华文中宋" pitchFamily="2" charset="-122"/>
                <a:ea typeface="华文中宋" pitchFamily="2" charset="-122"/>
              </a:rPr>
              <a:t>.</a:t>
            </a:r>
          </a:p>
          <a:p>
            <a:pPr eaLnBrk="1" hangingPunct="1">
              <a:buFontTx/>
              <a:buNone/>
            </a:pPr>
            <a:endParaRPr lang="en-US" altLang="zh-CN" sz="2800" b="1" dirty="0">
              <a:latin typeface="华文中宋" pitchFamily="2" charset="-122"/>
              <a:ea typeface="华文中宋" pitchFamily="2" charset="-122"/>
            </a:endParaRPr>
          </a:p>
        </p:txBody>
      </p:sp>
      <p:sp>
        <p:nvSpPr>
          <p:cNvPr id="13" name="Oval 10"/>
          <p:cNvSpPr>
            <a:spLocks noChangeArrowheads="1"/>
          </p:cNvSpPr>
          <p:nvPr/>
        </p:nvSpPr>
        <p:spPr bwMode="auto">
          <a:xfrm>
            <a:off x="6137799"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 name="Oval 16"/>
          <p:cNvSpPr>
            <a:spLocks noChangeArrowheads="1"/>
          </p:cNvSpPr>
          <p:nvPr/>
        </p:nvSpPr>
        <p:spPr bwMode="auto">
          <a:xfrm>
            <a:off x="5772041" y="1815231"/>
            <a:ext cx="20327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5" name="Oval 17"/>
          <p:cNvSpPr>
            <a:spLocks noChangeArrowheads="1"/>
          </p:cNvSpPr>
          <p:nvPr/>
        </p:nvSpPr>
        <p:spPr bwMode="auto">
          <a:xfrm>
            <a:off x="5994924"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6" name="Oval 18"/>
          <p:cNvSpPr>
            <a:spLocks noChangeArrowheads="1"/>
          </p:cNvSpPr>
          <p:nvPr/>
        </p:nvSpPr>
        <p:spPr bwMode="auto">
          <a:xfrm>
            <a:off x="6210825" y="1807131"/>
            <a:ext cx="246144"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7" name="Oval 19"/>
          <p:cNvSpPr>
            <a:spLocks noChangeArrowheads="1"/>
          </p:cNvSpPr>
          <p:nvPr/>
        </p:nvSpPr>
        <p:spPr bwMode="auto">
          <a:xfrm>
            <a:off x="6353699" y="1807131"/>
            <a:ext cx="28051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8" name="Oval 20"/>
          <p:cNvSpPr>
            <a:spLocks noChangeArrowheads="1"/>
          </p:cNvSpPr>
          <p:nvPr/>
        </p:nvSpPr>
        <p:spPr bwMode="auto">
          <a:xfrm>
            <a:off x="6428313" y="1807131"/>
            <a:ext cx="37396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9" name="Line 21"/>
          <p:cNvSpPr>
            <a:spLocks noChangeShapeType="1"/>
          </p:cNvSpPr>
          <p:nvPr/>
        </p:nvSpPr>
        <p:spPr bwMode="auto">
          <a:xfrm>
            <a:off x="5850462" y="2167540"/>
            <a:ext cx="0" cy="10797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2"/>
          <p:cNvSpPr>
            <a:spLocks noChangeShapeType="1"/>
          </p:cNvSpPr>
          <p:nvPr/>
        </p:nvSpPr>
        <p:spPr bwMode="auto">
          <a:xfrm>
            <a:off x="6802281" y="2164254"/>
            <a:ext cx="0" cy="10830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Oval 85"/>
          <p:cNvSpPr>
            <a:spLocks noChangeArrowheads="1"/>
          </p:cNvSpPr>
          <p:nvPr/>
        </p:nvSpPr>
        <p:spPr bwMode="auto">
          <a:xfrm>
            <a:off x="6283849" y="1807131"/>
            <a:ext cx="21828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2" name="Oval 86"/>
          <p:cNvSpPr>
            <a:spLocks noChangeArrowheads="1"/>
          </p:cNvSpPr>
          <p:nvPr/>
        </p:nvSpPr>
        <p:spPr bwMode="auto">
          <a:xfrm>
            <a:off x="5923487"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3" name="Oval 88"/>
          <p:cNvSpPr>
            <a:spLocks noChangeArrowheads="1"/>
          </p:cNvSpPr>
          <p:nvPr/>
        </p:nvSpPr>
        <p:spPr bwMode="auto">
          <a:xfrm>
            <a:off x="6086445" y="1821149"/>
            <a:ext cx="197405"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pSp>
        <p:nvGrpSpPr>
          <p:cNvPr id="24" name="Group 4"/>
          <p:cNvGrpSpPr>
            <a:grpSpLocks/>
          </p:cNvGrpSpPr>
          <p:nvPr/>
        </p:nvGrpSpPr>
        <p:grpSpPr bwMode="auto">
          <a:xfrm>
            <a:off x="4699400" y="1879408"/>
            <a:ext cx="3168774" cy="576263"/>
            <a:chOff x="748" y="1570"/>
            <a:chExt cx="2358" cy="363"/>
          </a:xfrm>
        </p:grpSpPr>
        <p:sp>
          <p:nvSpPr>
            <p:cNvPr id="25" name="Line 5"/>
            <p:cNvSpPr>
              <a:spLocks noChangeShapeType="1"/>
            </p:cNvSpPr>
            <p:nvPr/>
          </p:nvSpPr>
          <p:spPr bwMode="auto">
            <a:xfrm>
              <a:off x="748"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Oval 6"/>
            <p:cNvSpPr>
              <a:spLocks noChangeArrowheads="1"/>
            </p:cNvSpPr>
            <p:nvPr/>
          </p:nvSpPr>
          <p:spPr bwMode="auto">
            <a:xfrm>
              <a:off x="1292" y="1570"/>
              <a:ext cx="227" cy="36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7" name="Line 7"/>
            <p:cNvSpPr>
              <a:spLocks noChangeShapeType="1"/>
            </p:cNvSpPr>
            <p:nvPr/>
          </p:nvSpPr>
          <p:spPr bwMode="auto">
            <a:xfrm>
              <a:off x="1383" y="1570"/>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8"/>
            <p:cNvSpPr>
              <a:spLocks noChangeShapeType="1"/>
            </p:cNvSpPr>
            <p:nvPr/>
          </p:nvSpPr>
          <p:spPr bwMode="auto">
            <a:xfrm>
              <a:off x="1383" y="1933"/>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Freeform 9"/>
            <p:cNvSpPr>
              <a:spLocks/>
            </p:cNvSpPr>
            <p:nvPr/>
          </p:nvSpPr>
          <p:spPr bwMode="auto">
            <a:xfrm>
              <a:off x="2472" y="1570"/>
              <a:ext cx="90" cy="363"/>
            </a:xfrm>
            <a:custGeom>
              <a:avLst/>
              <a:gdLst>
                <a:gd name="T0" fmla="*/ 0 w 90"/>
                <a:gd name="T1" fmla="*/ 0 h 363"/>
                <a:gd name="T2" fmla="*/ 90 w 90"/>
                <a:gd name="T3" fmla="*/ 182 h 363"/>
                <a:gd name="T4" fmla="*/ 0 w 90"/>
                <a:gd name="T5" fmla="*/ 363 h 363"/>
                <a:gd name="T6" fmla="*/ 0 60000 65536"/>
                <a:gd name="T7" fmla="*/ 0 60000 65536"/>
                <a:gd name="T8" fmla="*/ 0 60000 65536"/>
                <a:gd name="T9" fmla="*/ 0 w 90"/>
                <a:gd name="T10" fmla="*/ 0 h 363"/>
                <a:gd name="T11" fmla="*/ 90 w 90"/>
                <a:gd name="T12" fmla="*/ 363 h 363"/>
              </a:gdLst>
              <a:ahLst/>
              <a:cxnLst>
                <a:cxn ang="T6">
                  <a:pos x="T0" y="T1"/>
                </a:cxn>
                <a:cxn ang="T7">
                  <a:pos x="T2" y="T3"/>
                </a:cxn>
                <a:cxn ang="T8">
                  <a:pos x="T4" y="T5"/>
                </a:cxn>
              </a:cxnLst>
              <a:rect l="T9" t="T10" r="T11" b="T12"/>
              <a:pathLst>
                <a:path w="90" h="363">
                  <a:moveTo>
                    <a:pt x="0" y="0"/>
                  </a:moveTo>
                  <a:cubicBezTo>
                    <a:pt x="45" y="61"/>
                    <a:pt x="90" y="122"/>
                    <a:pt x="90" y="182"/>
                  </a:cubicBezTo>
                  <a:cubicBezTo>
                    <a:pt x="90" y="242"/>
                    <a:pt x="15" y="333"/>
                    <a:pt x="0" y="36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Line 10"/>
            <p:cNvSpPr>
              <a:spLocks noChangeShapeType="1"/>
            </p:cNvSpPr>
            <p:nvPr/>
          </p:nvSpPr>
          <p:spPr bwMode="auto">
            <a:xfrm>
              <a:off x="2562"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 name="Oval 16"/>
          <p:cNvSpPr>
            <a:spLocks noChangeArrowheads="1"/>
          </p:cNvSpPr>
          <p:nvPr/>
        </p:nvSpPr>
        <p:spPr bwMode="auto">
          <a:xfrm>
            <a:off x="6502132" y="1807128"/>
            <a:ext cx="17784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 name="Oval 16"/>
          <p:cNvSpPr>
            <a:spLocks noChangeArrowheads="1"/>
          </p:cNvSpPr>
          <p:nvPr/>
        </p:nvSpPr>
        <p:spPr bwMode="auto">
          <a:xfrm>
            <a:off x="5850463" y="1807129"/>
            <a:ext cx="217487"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 name="椭圆 1"/>
          <p:cNvSpPr/>
          <p:nvPr/>
        </p:nvSpPr>
        <p:spPr>
          <a:xfrm>
            <a:off x="5575712" y="1876124"/>
            <a:ext cx="433215" cy="576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403350" y="1903293"/>
            <a:ext cx="433215" cy="576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937721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3"/>
          <p:cNvGraphicFramePr>
            <a:graphicFrameLocks noChangeAspect="1"/>
          </p:cNvGraphicFramePr>
          <p:nvPr/>
        </p:nvGraphicFramePr>
        <p:xfrm>
          <a:off x="3503614" y="1052513"/>
          <a:ext cx="3641725" cy="704850"/>
        </p:xfrm>
        <a:graphic>
          <a:graphicData uri="http://schemas.openxmlformats.org/presentationml/2006/ole">
            <mc:AlternateContent xmlns:mc="http://schemas.openxmlformats.org/markup-compatibility/2006">
              <mc:Choice xmlns:v="urn:schemas-microsoft-com:vml" Requires="v">
                <p:oleObj spid="_x0000_s214018" name="Equation" r:id="rId3" imgW="1181100" imgH="228600" progId="Equation.DSMT4">
                  <p:embed/>
                </p:oleObj>
              </mc:Choice>
              <mc:Fallback>
                <p:oleObj name="Equation" r:id="rId3" imgW="11811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1052513"/>
                        <a:ext cx="364172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 name="直接连接符 6"/>
          <p:cNvCxnSpPr/>
          <p:nvPr/>
        </p:nvCxnSpPr>
        <p:spPr>
          <a:xfrm rot="16200000" flipH="1">
            <a:off x="2544764" y="4457701"/>
            <a:ext cx="2947987" cy="23813"/>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V="1">
            <a:off x="4030664" y="2990851"/>
            <a:ext cx="3000375" cy="4763"/>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5400000">
            <a:off x="5554663" y="4467225"/>
            <a:ext cx="2952750" cy="0"/>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4006850" y="5943600"/>
            <a:ext cx="3024188"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V="1">
            <a:off x="4102100" y="4495800"/>
            <a:ext cx="2928938" cy="7938"/>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V="1">
            <a:off x="4030664" y="3709989"/>
            <a:ext cx="3000375" cy="1587"/>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flipV="1">
            <a:off x="4030664" y="5138738"/>
            <a:ext cx="3000375" cy="12700"/>
          </a:xfrm>
          <a:prstGeom prst="line">
            <a:avLst/>
          </a:prstGeom>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16200000" flipH="1">
            <a:off x="4121944" y="4458494"/>
            <a:ext cx="2947988" cy="12700"/>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6200000" flipH="1">
            <a:off x="3467895" y="4469607"/>
            <a:ext cx="2947987" cy="0"/>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16200000" flipH="1">
            <a:off x="4946650" y="4430713"/>
            <a:ext cx="2876550" cy="6350"/>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16200000" flipH="1">
            <a:off x="2831308" y="4458495"/>
            <a:ext cx="2947987" cy="22225"/>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22107" y="4455319"/>
            <a:ext cx="2930525" cy="1588"/>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4244976" y="3138489"/>
            <a:ext cx="2500313" cy="4286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38" name="直接连接符 37"/>
          <p:cNvCxnSpPr/>
          <p:nvPr/>
        </p:nvCxnSpPr>
        <p:spPr>
          <a:xfrm>
            <a:off x="4244975" y="3567114"/>
            <a:ext cx="2286000" cy="714375"/>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40" name="直接连接符 39"/>
          <p:cNvCxnSpPr/>
          <p:nvPr/>
        </p:nvCxnSpPr>
        <p:spPr>
          <a:xfrm>
            <a:off x="4244975" y="3638550"/>
            <a:ext cx="2357438" cy="928688"/>
          </a:xfrm>
          <a:prstGeom prst="line">
            <a:avLst/>
          </a:prstGeom>
          <a:ln/>
        </p:spPr>
        <p:style>
          <a:lnRef idx="2">
            <a:schemeClr val="dk1"/>
          </a:lnRef>
          <a:fillRef idx="0">
            <a:schemeClr val="dk1"/>
          </a:fillRef>
          <a:effectRef idx="1">
            <a:schemeClr val="dk1"/>
          </a:effectRef>
          <a:fontRef idx="minor">
            <a:schemeClr val="tx1"/>
          </a:fontRef>
        </p:style>
      </p:cxnSp>
      <p:cxnSp>
        <p:nvCxnSpPr>
          <p:cNvPr id="42" name="直接连接符 41"/>
          <p:cNvCxnSpPr/>
          <p:nvPr/>
        </p:nvCxnSpPr>
        <p:spPr>
          <a:xfrm>
            <a:off x="4244976" y="3924301"/>
            <a:ext cx="2428875" cy="1357313"/>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cxnSp>
        <p:nvCxnSpPr>
          <p:cNvPr id="44" name="直接连接符 43"/>
          <p:cNvCxnSpPr/>
          <p:nvPr/>
        </p:nvCxnSpPr>
        <p:spPr>
          <a:xfrm>
            <a:off x="4173538" y="4281488"/>
            <a:ext cx="2500312" cy="1428750"/>
          </a:xfrm>
          <a:prstGeom prst="line">
            <a:avLst/>
          </a:prstGeom>
        </p:spPr>
        <p:style>
          <a:lnRef idx="2">
            <a:schemeClr val="accent2"/>
          </a:lnRef>
          <a:fillRef idx="0">
            <a:schemeClr val="accent2"/>
          </a:fillRef>
          <a:effectRef idx="1">
            <a:schemeClr val="accent2"/>
          </a:effectRef>
          <a:fontRef idx="minor">
            <a:schemeClr val="tx1"/>
          </a:fontRef>
        </p:style>
      </p:cxnSp>
      <p:sp>
        <p:nvSpPr>
          <p:cNvPr id="45078" name="TextBox 44"/>
          <p:cNvSpPr txBox="1">
            <a:spLocks noChangeArrowheads="1"/>
          </p:cNvSpPr>
          <p:nvPr/>
        </p:nvSpPr>
        <p:spPr bwMode="auto">
          <a:xfrm>
            <a:off x="4941889" y="6240428"/>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气体浓度</a:t>
            </a:r>
          </a:p>
        </p:txBody>
      </p:sp>
      <p:sp>
        <p:nvSpPr>
          <p:cNvPr id="45079" name="TextBox 45"/>
          <p:cNvSpPr txBox="1">
            <a:spLocks noChangeArrowheads="1"/>
          </p:cNvSpPr>
          <p:nvPr/>
        </p:nvSpPr>
        <p:spPr bwMode="auto">
          <a:xfrm>
            <a:off x="3384849" y="2849563"/>
            <a:ext cx="461665" cy="547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阻值</a:t>
            </a:r>
          </a:p>
        </p:txBody>
      </p:sp>
      <p:sp>
        <p:nvSpPr>
          <p:cNvPr id="45080" name="TextBox 46"/>
          <p:cNvSpPr txBox="1">
            <a:spLocks noChangeArrowheads="1"/>
          </p:cNvSpPr>
          <p:nvPr/>
        </p:nvSpPr>
        <p:spPr bwMode="auto">
          <a:xfrm>
            <a:off x="6959600" y="2924176"/>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空气</a:t>
            </a:r>
          </a:p>
        </p:txBody>
      </p:sp>
      <p:sp>
        <p:nvSpPr>
          <p:cNvPr id="45081" name="TextBox 47"/>
          <p:cNvSpPr txBox="1">
            <a:spLocks noChangeArrowheads="1"/>
          </p:cNvSpPr>
          <p:nvPr/>
        </p:nvSpPr>
        <p:spPr bwMode="auto">
          <a:xfrm>
            <a:off x="7031038" y="34242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甲烷</a:t>
            </a:r>
          </a:p>
        </p:txBody>
      </p:sp>
      <p:sp>
        <p:nvSpPr>
          <p:cNvPr id="45082" name="TextBox 48"/>
          <p:cNvSpPr txBox="1">
            <a:spLocks noChangeArrowheads="1"/>
          </p:cNvSpPr>
          <p:nvPr/>
        </p:nvSpPr>
        <p:spPr bwMode="auto">
          <a:xfrm>
            <a:off x="7031038" y="40719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氢</a:t>
            </a:r>
          </a:p>
        </p:txBody>
      </p:sp>
      <p:sp>
        <p:nvSpPr>
          <p:cNvPr id="45083" name="TextBox 49"/>
          <p:cNvSpPr txBox="1">
            <a:spLocks noChangeArrowheads="1"/>
          </p:cNvSpPr>
          <p:nvPr/>
        </p:nvSpPr>
        <p:spPr bwMode="auto">
          <a:xfrm>
            <a:off x="7102475" y="5567363"/>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异丁烷</a:t>
            </a:r>
          </a:p>
        </p:txBody>
      </p:sp>
      <p:cxnSp>
        <p:nvCxnSpPr>
          <p:cNvPr id="52" name="直接连接符 51"/>
          <p:cNvCxnSpPr/>
          <p:nvPr/>
        </p:nvCxnSpPr>
        <p:spPr>
          <a:xfrm>
            <a:off x="4316413" y="3067050"/>
            <a:ext cx="2571750" cy="1588"/>
          </a:xfrm>
          <a:prstGeom prst="line">
            <a:avLst/>
          </a:prstGeom>
          <a:ln>
            <a:solidFill>
              <a:srgbClr val="00FF00"/>
            </a:solidFill>
          </a:ln>
        </p:spPr>
        <p:style>
          <a:lnRef idx="2">
            <a:schemeClr val="dk1"/>
          </a:lnRef>
          <a:fillRef idx="0">
            <a:schemeClr val="dk1"/>
          </a:fillRef>
          <a:effectRef idx="1">
            <a:schemeClr val="dk1"/>
          </a:effectRef>
          <a:fontRef idx="minor">
            <a:schemeClr val="tx1"/>
          </a:fontRef>
        </p:style>
      </p:cxnSp>
      <p:sp>
        <p:nvSpPr>
          <p:cNvPr id="45085" name="TextBox 52"/>
          <p:cNvSpPr txBox="1">
            <a:spLocks noChangeArrowheads="1"/>
          </p:cNvSpPr>
          <p:nvPr/>
        </p:nvSpPr>
        <p:spPr bwMode="auto">
          <a:xfrm>
            <a:off x="3459164" y="5781676"/>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５０</a:t>
            </a:r>
          </a:p>
        </p:txBody>
      </p:sp>
      <p:sp>
        <p:nvSpPr>
          <p:cNvPr id="45086" name="TextBox 53"/>
          <p:cNvSpPr txBox="1">
            <a:spLocks noChangeArrowheads="1"/>
          </p:cNvSpPr>
          <p:nvPr/>
        </p:nvSpPr>
        <p:spPr bwMode="auto">
          <a:xfrm>
            <a:off x="3141663" y="3567113"/>
            <a:ext cx="874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５００</a:t>
            </a:r>
          </a:p>
        </p:txBody>
      </p:sp>
      <p:sp>
        <p:nvSpPr>
          <p:cNvPr id="45087" name="TextBox 54"/>
          <p:cNvSpPr txBox="1">
            <a:spLocks noChangeArrowheads="1"/>
          </p:cNvSpPr>
          <p:nvPr/>
        </p:nvSpPr>
        <p:spPr bwMode="auto">
          <a:xfrm>
            <a:off x="3214689" y="3998913"/>
            <a:ext cx="6110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Ｋ</a:t>
            </a:r>
            <a:r>
              <a:rPr lang="el-GR" altLang="zh-CN" sz="1800" b="1"/>
              <a:t>Ώ</a:t>
            </a:r>
            <a:endParaRPr lang="en-US" altLang="zh-CN" sz="1800" b="1"/>
          </a:p>
        </p:txBody>
      </p:sp>
      <p:sp>
        <p:nvSpPr>
          <p:cNvPr id="45088" name="Text Box 37"/>
          <p:cNvSpPr txBox="1">
            <a:spLocks noChangeArrowheads="1"/>
          </p:cNvSpPr>
          <p:nvPr/>
        </p:nvSpPr>
        <p:spPr bwMode="auto">
          <a:xfrm>
            <a:off x="2208213" y="69215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例如</a:t>
            </a:r>
            <a:r>
              <a:rPr lang="en-US" altLang="zh-CN" b="1"/>
              <a:t>:</a:t>
            </a:r>
          </a:p>
        </p:txBody>
      </p:sp>
      <p:sp>
        <p:nvSpPr>
          <p:cNvPr id="45089" name="TextBox 48"/>
          <p:cNvSpPr txBox="1">
            <a:spLocks noChangeArrowheads="1"/>
          </p:cNvSpPr>
          <p:nvPr/>
        </p:nvSpPr>
        <p:spPr bwMode="auto">
          <a:xfrm>
            <a:off x="7102475" y="4432301"/>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乙醇</a:t>
            </a:r>
          </a:p>
        </p:txBody>
      </p:sp>
      <p:sp>
        <p:nvSpPr>
          <p:cNvPr id="45090" name="TextBox 48"/>
          <p:cNvSpPr txBox="1">
            <a:spLocks noChangeArrowheads="1"/>
          </p:cNvSpPr>
          <p:nvPr/>
        </p:nvSpPr>
        <p:spPr bwMode="auto">
          <a:xfrm>
            <a:off x="7102475" y="51514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丙烷</a:t>
            </a:r>
          </a:p>
        </p:txBody>
      </p:sp>
      <p:sp>
        <p:nvSpPr>
          <p:cNvPr id="35" name="Rectangle 12"/>
          <p:cNvSpPr>
            <a:spLocks noChangeArrowheads="1"/>
          </p:cNvSpPr>
          <p:nvPr/>
        </p:nvSpPr>
        <p:spPr bwMode="auto">
          <a:xfrm>
            <a:off x="8366016" y="1149059"/>
            <a:ext cx="1150937"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600" b="1" dirty="0"/>
              <a:t>加热</a:t>
            </a:r>
          </a:p>
        </p:txBody>
      </p:sp>
      <p:sp>
        <p:nvSpPr>
          <p:cNvPr id="37" name="Oval 10"/>
          <p:cNvSpPr>
            <a:spLocks noChangeArrowheads="1"/>
          </p:cNvSpPr>
          <p:nvPr/>
        </p:nvSpPr>
        <p:spPr bwMode="auto">
          <a:xfrm>
            <a:off x="8698263"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9" name="Oval 16"/>
          <p:cNvSpPr>
            <a:spLocks noChangeArrowheads="1"/>
          </p:cNvSpPr>
          <p:nvPr/>
        </p:nvSpPr>
        <p:spPr bwMode="auto">
          <a:xfrm>
            <a:off x="8332505" y="203626"/>
            <a:ext cx="20327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 name="Oval 17"/>
          <p:cNvSpPr>
            <a:spLocks noChangeArrowheads="1"/>
          </p:cNvSpPr>
          <p:nvPr/>
        </p:nvSpPr>
        <p:spPr bwMode="auto">
          <a:xfrm>
            <a:off x="8555388"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3" name="Oval 18"/>
          <p:cNvSpPr>
            <a:spLocks noChangeArrowheads="1"/>
          </p:cNvSpPr>
          <p:nvPr/>
        </p:nvSpPr>
        <p:spPr bwMode="auto">
          <a:xfrm>
            <a:off x="8771289" y="195526"/>
            <a:ext cx="246144"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5" name="Oval 19"/>
          <p:cNvSpPr>
            <a:spLocks noChangeArrowheads="1"/>
          </p:cNvSpPr>
          <p:nvPr/>
        </p:nvSpPr>
        <p:spPr bwMode="auto">
          <a:xfrm>
            <a:off x="8914163" y="195526"/>
            <a:ext cx="28051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6" name="Oval 20"/>
          <p:cNvSpPr>
            <a:spLocks noChangeArrowheads="1"/>
          </p:cNvSpPr>
          <p:nvPr/>
        </p:nvSpPr>
        <p:spPr bwMode="auto">
          <a:xfrm>
            <a:off x="8988777" y="195526"/>
            <a:ext cx="37396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7" name="Line 21"/>
          <p:cNvSpPr>
            <a:spLocks noChangeShapeType="1"/>
          </p:cNvSpPr>
          <p:nvPr/>
        </p:nvSpPr>
        <p:spPr bwMode="auto">
          <a:xfrm>
            <a:off x="8410926" y="555935"/>
            <a:ext cx="0" cy="10797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22"/>
          <p:cNvSpPr>
            <a:spLocks noChangeShapeType="1"/>
          </p:cNvSpPr>
          <p:nvPr/>
        </p:nvSpPr>
        <p:spPr bwMode="auto">
          <a:xfrm>
            <a:off x="9362745" y="552649"/>
            <a:ext cx="0" cy="10830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Oval 85"/>
          <p:cNvSpPr>
            <a:spLocks noChangeArrowheads="1"/>
          </p:cNvSpPr>
          <p:nvPr/>
        </p:nvSpPr>
        <p:spPr bwMode="auto">
          <a:xfrm>
            <a:off x="8844313" y="195526"/>
            <a:ext cx="21828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0" name="Oval 86"/>
          <p:cNvSpPr>
            <a:spLocks noChangeArrowheads="1"/>
          </p:cNvSpPr>
          <p:nvPr/>
        </p:nvSpPr>
        <p:spPr bwMode="auto">
          <a:xfrm>
            <a:off x="8483951"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1" name="Oval 88"/>
          <p:cNvSpPr>
            <a:spLocks noChangeArrowheads="1"/>
          </p:cNvSpPr>
          <p:nvPr/>
        </p:nvSpPr>
        <p:spPr bwMode="auto">
          <a:xfrm>
            <a:off x="8646909" y="209544"/>
            <a:ext cx="197405"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pSp>
        <p:nvGrpSpPr>
          <p:cNvPr id="53" name="Group 4"/>
          <p:cNvGrpSpPr>
            <a:grpSpLocks/>
          </p:cNvGrpSpPr>
          <p:nvPr/>
        </p:nvGrpSpPr>
        <p:grpSpPr bwMode="auto">
          <a:xfrm>
            <a:off x="7259864" y="267803"/>
            <a:ext cx="3168774" cy="576263"/>
            <a:chOff x="748" y="1570"/>
            <a:chExt cx="2358" cy="363"/>
          </a:xfrm>
        </p:grpSpPr>
        <p:sp>
          <p:nvSpPr>
            <p:cNvPr id="54" name="Line 5"/>
            <p:cNvSpPr>
              <a:spLocks noChangeShapeType="1"/>
            </p:cNvSpPr>
            <p:nvPr/>
          </p:nvSpPr>
          <p:spPr bwMode="auto">
            <a:xfrm>
              <a:off x="748"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Oval 6"/>
            <p:cNvSpPr>
              <a:spLocks noChangeArrowheads="1"/>
            </p:cNvSpPr>
            <p:nvPr/>
          </p:nvSpPr>
          <p:spPr bwMode="auto">
            <a:xfrm>
              <a:off x="1292" y="1570"/>
              <a:ext cx="227" cy="36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56" name="Line 7"/>
            <p:cNvSpPr>
              <a:spLocks noChangeShapeType="1"/>
            </p:cNvSpPr>
            <p:nvPr/>
          </p:nvSpPr>
          <p:spPr bwMode="auto">
            <a:xfrm>
              <a:off x="1383" y="1570"/>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8"/>
            <p:cNvSpPr>
              <a:spLocks noChangeShapeType="1"/>
            </p:cNvSpPr>
            <p:nvPr/>
          </p:nvSpPr>
          <p:spPr bwMode="auto">
            <a:xfrm>
              <a:off x="1383" y="1933"/>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Freeform 9"/>
            <p:cNvSpPr>
              <a:spLocks/>
            </p:cNvSpPr>
            <p:nvPr/>
          </p:nvSpPr>
          <p:spPr bwMode="auto">
            <a:xfrm>
              <a:off x="2472" y="1570"/>
              <a:ext cx="90" cy="363"/>
            </a:xfrm>
            <a:custGeom>
              <a:avLst/>
              <a:gdLst>
                <a:gd name="T0" fmla="*/ 0 w 90"/>
                <a:gd name="T1" fmla="*/ 0 h 363"/>
                <a:gd name="T2" fmla="*/ 90 w 90"/>
                <a:gd name="T3" fmla="*/ 182 h 363"/>
                <a:gd name="T4" fmla="*/ 0 w 90"/>
                <a:gd name="T5" fmla="*/ 363 h 363"/>
                <a:gd name="T6" fmla="*/ 0 60000 65536"/>
                <a:gd name="T7" fmla="*/ 0 60000 65536"/>
                <a:gd name="T8" fmla="*/ 0 60000 65536"/>
                <a:gd name="T9" fmla="*/ 0 w 90"/>
                <a:gd name="T10" fmla="*/ 0 h 363"/>
                <a:gd name="T11" fmla="*/ 90 w 90"/>
                <a:gd name="T12" fmla="*/ 363 h 363"/>
              </a:gdLst>
              <a:ahLst/>
              <a:cxnLst>
                <a:cxn ang="T6">
                  <a:pos x="T0" y="T1"/>
                </a:cxn>
                <a:cxn ang="T7">
                  <a:pos x="T2" y="T3"/>
                </a:cxn>
                <a:cxn ang="T8">
                  <a:pos x="T4" y="T5"/>
                </a:cxn>
              </a:cxnLst>
              <a:rect l="T9" t="T10" r="T11" b="T12"/>
              <a:pathLst>
                <a:path w="90" h="363">
                  <a:moveTo>
                    <a:pt x="0" y="0"/>
                  </a:moveTo>
                  <a:cubicBezTo>
                    <a:pt x="45" y="61"/>
                    <a:pt x="90" y="122"/>
                    <a:pt x="90" y="182"/>
                  </a:cubicBezTo>
                  <a:cubicBezTo>
                    <a:pt x="90" y="242"/>
                    <a:pt x="15" y="333"/>
                    <a:pt x="0" y="36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Line 10"/>
            <p:cNvSpPr>
              <a:spLocks noChangeShapeType="1"/>
            </p:cNvSpPr>
            <p:nvPr/>
          </p:nvSpPr>
          <p:spPr bwMode="auto">
            <a:xfrm>
              <a:off x="2562"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 name="Oval 16"/>
          <p:cNvSpPr>
            <a:spLocks noChangeArrowheads="1"/>
          </p:cNvSpPr>
          <p:nvPr/>
        </p:nvSpPr>
        <p:spPr bwMode="auto">
          <a:xfrm>
            <a:off x="9062596" y="195523"/>
            <a:ext cx="17784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1" name="Oval 16"/>
          <p:cNvSpPr>
            <a:spLocks noChangeArrowheads="1"/>
          </p:cNvSpPr>
          <p:nvPr/>
        </p:nvSpPr>
        <p:spPr bwMode="auto">
          <a:xfrm>
            <a:off x="8410927" y="195524"/>
            <a:ext cx="217487"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 name="椭圆 61"/>
          <p:cNvSpPr/>
          <p:nvPr/>
        </p:nvSpPr>
        <p:spPr>
          <a:xfrm>
            <a:off x="8136176" y="264519"/>
            <a:ext cx="433215" cy="576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963814" y="291688"/>
            <a:ext cx="433215" cy="576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8941484" y="1817395"/>
                <a:ext cx="12495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a:rPr>
                        <m:t>𝛾</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𝐹𝑒</m:t>
                          </m:r>
                        </m:e>
                        <m:sub>
                          <m:r>
                            <a:rPr lang="en-US" altLang="zh-CN" i="1">
                              <a:latin typeface="Cambria Math"/>
                            </a:rPr>
                            <m:t>2</m:t>
                          </m:r>
                        </m:sub>
                      </m:sSub>
                      <m:sSub>
                        <m:sSubPr>
                          <m:ctrlPr>
                            <a:rPr lang="en-US" altLang="zh-CN" i="1">
                              <a:latin typeface="Cambria Math" panose="02040503050406030204" pitchFamily="18" charset="0"/>
                            </a:rPr>
                          </m:ctrlPr>
                        </m:sSubPr>
                        <m:e>
                          <m:r>
                            <a:rPr lang="en-US" altLang="zh-CN" i="1">
                              <a:latin typeface="Cambria Math"/>
                            </a:rPr>
                            <m:t>𝑂</m:t>
                          </m:r>
                        </m:e>
                        <m:sub>
                          <m:r>
                            <a:rPr lang="en-US" altLang="zh-CN" i="1">
                              <a:latin typeface="Cambria Math"/>
                            </a:rPr>
                            <m:t>3</m:t>
                          </m:r>
                        </m:sub>
                      </m:sSub>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417483" y="1817395"/>
                <a:ext cx="1616725" cy="461665"/>
              </a:xfrm>
              <a:prstGeom prst="rect">
                <a:avLst/>
              </a:prstGeom>
              <a:blipFill rotWithShape="1">
                <a:blip r:embed="rId5"/>
                <a:stretch>
                  <a:fillRect b="-10526"/>
                </a:stretch>
              </a:blipFill>
            </p:spPr>
            <p:txBody>
              <a:bodyPr/>
              <a:lstStyle/>
              <a:p>
                <a:r>
                  <a:rPr lang="zh-CN" altLang="en-US">
                    <a:noFill/>
                  </a:rPr>
                  <a:t> </a:t>
                </a:r>
              </a:p>
            </p:txBody>
          </p:sp>
        </mc:Fallback>
      </mc:AlternateContent>
      <p:cxnSp>
        <p:nvCxnSpPr>
          <p:cNvPr id="4" name="直接箭头连接符 3"/>
          <p:cNvCxnSpPr/>
          <p:nvPr/>
        </p:nvCxnSpPr>
        <p:spPr>
          <a:xfrm flipH="1" flipV="1">
            <a:off x="9576643" y="692151"/>
            <a:ext cx="147074" cy="119740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963814" y="2259858"/>
            <a:ext cx="2031325" cy="369332"/>
          </a:xfrm>
          <a:prstGeom prst="rect">
            <a:avLst/>
          </a:prstGeom>
          <a:noFill/>
        </p:spPr>
        <p:txBody>
          <a:bodyPr wrap="none" rtlCol="0">
            <a:spAutoFit/>
          </a:bodyPr>
          <a:lstStyle/>
          <a:p>
            <a:r>
              <a:rPr lang="zh-CN" altLang="en-US" dirty="0"/>
              <a:t>粉末压制成型烧结</a:t>
            </a:r>
          </a:p>
        </p:txBody>
      </p:sp>
      <p:cxnSp>
        <p:nvCxnSpPr>
          <p:cNvPr id="12" name="直接箭头连接符 11"/>
          <p:cNvCxnSpPr/>
          <p:nvPr/>
        </p:nvCxnSpPr>
        <p:spPr>
          <a:xfrm flipH="1">
            <a:off x="5387975" y="1483226"/>
            <a:ext cx="41999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459163" y="552649"/>
                <a:ext cx="3191386" cy="369332"/>
              </a:xfrm>
              <a:prstGeom prst="rect">
                <a:avLst/>
              </a:prstGeom>
              <a:noFill/>
            </p:spPr>
            <p:txBody>
              <a:bodyPr wrap="none" rtlCol="0">
                <a:spAutoFit/>
              </a:bodyPr>
              <a:lstStyle/>
              <a:p>
                <a:r>
                  <a:rPr lang="zh-CN" altLang="en-US" dirty="0"/>
                  <a:t>气体  还原   </a:t>
                </a:r>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𝐹𝑒</m:t>
                        </m:r>
                      </m:e>
                      <m:sup>
                        <m:r>
                          <a:rPr lang="en-US" altLang="zh-CN" i="1">
                            <a:latin typeface="Cambria Math"/>
                          </a:rPr>
                          <m:t>+2</m:t>
                        </m:r>
                      </m:sup>
                    </m:sSup>
                  </m:oMath>
                </a14:m>
                <a:r>
                  <a:rPr lang="zh-CN" altLang="en-US" dirty="0"/>
                  <a:t> 体电阻下降</a:t>
                </a:r>
              </a:p>
            </p:txBody>
          </p:sp>
        </mc:Choice>
        <mc:Fallback xmlns="">
          <p:sp>
            <p:nvSpPr>
              <p:cNvPr id="14" name="TextBox 13"/>
              <p:cNvSpPr txBox="1">
                <a:spLocks noRot="1" noChangeAspect="1" noMove="1" noResize="1" noEditPoints="1" noAdjustHandles="1" noChangeArrowheads="1" noChangeShapeType="1" noTextEdit="1"/>
              </p:cNvSpPr>
              <p:nvPr/>
            </p:nvSpPr>
            <p:spPr>
              <a:xfrm>
                <a:off x="1935163" y="552649"/>
                <a:ext cx="4476290" cy="461665"/>
              </a:xfrm>
              <a:prstGeom prst="rect">
                <a:avLst/>
              </a:prstGeom>
              <a:blipFill rotWithShape="1">
                <a:blip r:embed="rId6"/>
                <a:stretch>
                  <a:fillRect l="-2041" t="-10667" b="-30667"/>
                </a:stretch>
              </a:blipFill>
            </p:spPr>
            <p:txBody>
              <a:bodyPr/>
              <a:lstStyle/>
              <a:p>
                <a:r>
                  <a:rPr lang="zh-CN" altLang="en-US">
                    <a:noFill/>
                  </a:rPr>
                  <a:t> </a:t>
                </a:r>
              </a:p>
            </p:txBody>
          </p:sp>
        </mc:Fallback>
      </mc:AlternateContent>
      <p:sp>
        <p:nvSpPr>
          <p:cNvPr id="68" name="TextBox 67"/>
          <p:cNvSpPr txBox="1"/>
          <p:nvPr/>
        </p:nvSpPr>
        <p:spPr>
          <a:xfrm>
            <a:off x="4057222" y="1798193"/>
            <a:ext cx="2935419" cy="369332"/>
          </a:xfrm>
          <a:prstGeom prst="rect">
            <a:avLst/>
          </a:prstGeom>
          <a:noFill/>
        </p:spPr>
        <p:txBody>
          <a:bodyPr wrap="none" rtlCol="0">
            <a:spAutoFit/>
          </a:bodyPr>
          <a:lstStyle/>
          <a:p>
            <a:r>
              <a:rPr lang="zh-CN" altLang="en-US" dirty="0"/>
              <a:t>去除气体  氧化  体电阻恢复</a:t>
            </a:r>
          </a:p>
        </p:txBody>
      </p:sp>
      <p:sp>
        <p:nvSpPr>
          <p:cNvPr id="15" name="TextBox 14"/>
          <p:cNvSpPr txBox="1"/>
          <p:nvPr/>
        </p:nvSpPr>
        <p:spPr>
          <a:xfrm>
            <a:off x="1629388" y="1817395"/>
            <a:ext cx="1689886" cy="369332"/>
          </a:xfrm>
          <a:prstGeom prst="rect">
            <a:avLst/>
          </a:prstGeom>
          <a:noFill/>
        </p:spPr>
        <p:txBody>
          <a:bodyPr wrap="none" rtlCol="0">
            <a:spAutoFit/>
          </a:bodyPr>
          <a:lstStyle/>
          <a:p>
            <a:r>
              <a:rPr lang="zh-CN" altLang="en-US" dirty="0"/>
              <a:t>工作温度</a:t>
            </a:r>
            <a:r>
              <a:rPr lang="en-US" altLang="zh-CN" dirty="0"/>
              <a:t>350</a:t>
            </a:r>
            <a:r>
              <a:rPr lang="zh-CN" altLang="en-US" dirty="0"/>
              <a:t>度</a:t>
            </a:r>
          </a:p>
        </p:txBody>
      </p:sp>
      <p:sp>
        <p:nvSpPr>
          <p:cNvPr id="17" name="TextBox 16"/>
          <p:cNvSpPr txBox="1"/>
          <p:nvPr/>
        </p:nvSpPr>
        <p:spPr>
          <a:xfrm>
            <a:off x="3787263" y="6009595"/>
            <a:ext cx="758541" cy="369332"/>
          </a:xfrm>
          <a:prstGeom prst="rect">
            <a:avLst/>
          </a:prstGeom>
          <a:noFill/>
        </p:spPr>
        <p:txBody>
          <a:bodyPr wrap="none" rtlCol="0">
            <a:spAutoFit/>
          </a:bodyPr>
          <a:lstStyle/>
          <a:p>
            <a:r>
              <a:rPr lang="en-US" altLang="zh-CN" dirty="0"/>
              <a:t>0.05%</a:t>
            </a:r>
            <a:endParaRPr lang="zh-CN" altLang="en-US" dirty="0"/>
          </a:p>
        </p:txBody>
      </p:sp>
      <p:sp>
        <p:nvSpPr>
          <p:cNvPr id="19" name="TextBox 18"/>
          <p:cNvSpPr txBox="1"/>
          <p:nvPr/>
        </p:nvSpPr>
        <p:spPr>
          <a:xfrm>
            <a:off x="6384925" y="6009595"/>
            <a:ext cx="641522" cy="369332"/>
          </a:xfrm>
          <a:prstGeom prst="rect">
            <a:avLst/>
          </a:prstGeom>
          <a:noFill/>
        </p:spPr>
        <p:txBody>
          <a:bodyPr wrap="none" rtlCol="0">
            <a:spAutoFit/>
          </a:bodyPr>
          <a:lstStyle/>
          <a:p>
            <a:r>
              <a:rPr lang="en-US" altLang="zh-CN" dirty="0"/>
              <a:t>0.5%</a:t>
            </a:r>
            <a:endParaRPr lang="zh-CN" altLang="en-US" dirty="0"/>
          </a:p>
        </p:txBody>
      </p:sp>
      <p:sp>
        <p:nvSpPr>
          <p:cNvPr id="3" name="文本框 2"/>
          <p:cNvSpPr txBox="1"/>
          <p:nvPr/>
        </p:nvSpPr>
        <p:spPr>
          <a:xfrm>
            <a:off x="5312700" y="949210"/>
            <a:ext cx="849829" cy="369332"/>
          </a:xfrm>
          <a:prstGeom prst="rect">
            <a:avLst/>
          </a:prstGeom>
          <a:noFill/>
        </p:spPr>
        <p:txBody>
          <a:bodyPr wrap="square" rtlCol="0">
            <a:spAutoFit/>
          </a:bodyPr>
          <a:lstStyle/>
          <a:p>
            <a:r>
              <a:rPr lang="zh-CN" altLang="en-US" dirty="0">
                <a:solidFill>
                  <a:srgbClr val="FF0000"/>
                </a:solidFill>
              </a:rPr>
              <a:t>还原</a:t>
            </a:r>
          </a:p>
        </p:txBody>
      </p:sp>
      <p:sp>
        <p:nvSpPr>
          <p:cNvPr id="5" name="文本框 4"/>
          <p:cNvSpPr txBox="1"/>
          <p:nvPr/>
        </p:nvSpPr>
        <p:spPr>
          <a:xfrm>
            <a:off x="5312700" y="1509363"/>
            <a:ext cx="646331" cy="369332"/>
          </a:xfrm>
          <a:prstGeom prst="rect">
            <a:avLst/>
          </a:prstGeom>
          <a:noFill/>
        </p:spPr>
        <p:txBody>
          <a:bodyPr wrap="none" rtlCol="0">
            <a:spAutoFit/>
          </a:bodyPr>
          <a:lstStyle/>
          <a:p>
            <a:r>
              <a:rPr lang="zh-CN" altLang="en-US" dirty="0">
                <a:solidFill>
                  <a:srgbClr val="0000CC"/>
                </a:solidFill>
              </a:rPr>
              <a:t>氧化</a:t>
            </a:r>
          </a:p>
        </p:txBody>
      </p:sp>
      <p:cxnSp>
        <p:nvCxnSpPr>
          <p:cNvPr id="10" name="直接箭头连接符 9"/>
          <p:cNvCxnSpPr/>
          <p:nvPr/>
        </p:nvCxnSpPr>
        <p:spPr bwMode="auto">
          <a:xfrm>
            <a:off x="7037373" y="995363"/>
            <a:ext cx="62484" cy="2653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flipH="1" flipV="1">
            <a:off x="3978408" y="1091654"/>
            <a:ext cx="111380" cy="1909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p:nvPr/>
        </p:nvSpPr>
        <p:spPr>
          <a:xfrm>
            <a:off x="7044879" y="1081599"/>
            <a:ext cx="723275" cy="307777"/>
          </a:xfrm>
          <a:prstGeom prst="rect">
            <a:avLst/>
          </a:prstGeom>
          <a:noFill/>
        </p:spPr>
        <p:txBody>
          <a:bodyPr wrap="none" rtlCol="0">
            <a:spAutoFit/>
          </a:bodyPr>
          <a:lstStyle/>
          <a:p>
            <a:r>
              <a:rPr lang="zh-CN" altLang="en-US" sz="1400" dirty="0"/>
              <a:t>体电阻</a:t>
            </a:r>
          </a:p>
        </p:txBody>
      </p:sp>
      <p:sp>
        <p:nvSpPr>
          <p:cNvPr id="74" name="文本框 73"/>
          <p:cNvSpPr txBox="1"/>
          <p:nvPr/>
        </p:nvSpPr>
        <p:spPr>
          <a:xfrm>
            <a:off x="3267633" y="982587"/>
            <a:ext cx="723275" cy="307777"/>
          </a:xfrm>
          <a:prstGeom prst="rect">
            <a:avLst/>
          </a:prstGeom>
          <a:noFill/>
        </p:spPr>
        <p:txBody>
          <a:bodyPr wrap="none" rtlCol="0">
            <a:spAutoFit/>
          </a:bodyPr>
          <a:lstStyle/>
          <a:p>
            <a:r>
              <a:rPr lang="zh-CN" altLang="en-US" sz="1400" dirty="0"/>
              <a:t>体电阻</a:t>
            </a:r>
          </a:p>
        </p:txBody>
      </p:sp>
    </p:spTree>
    <p:extLst>
      <p:ext uri="{BB962C8B-B14F-4D97-AF65-F5344CB8AC3E}">
        <p14:creationId xmlns:p14="http://schemas.microsoft.com/office/powerpoint/2010/main" val="55671212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4294967295"/>
          </p:nvPr>
        </p:nvSpPr>
        <p:spPr>
          <a:xfrm>
            <a:off x="2424114" y="1628776"/>
            <a:ext cx="2890837" cy="676275"/>
          </a:xfrm>
        </p:spPr>
        <p:txBody>
          <a:bodyPr/>
          <a:lstStyle/>
          <a:p>
            <a:pPr eaLnBrk="1" hangingPunct="1">
              <a:buFontTx/>
              <a:buNone/>
            </a:pPr>
            <a:r>
              <a:rPr lang="en-US" altLang="zh-CN" sz="2400" b="1">
                <a:solidFill>
                  <a:srgbClr val="0000CC"/>
                </a:solidFill>
                <a:latin typeface="华文中宋" pitchFamily="2" charset="-122"/>
                <a:ea typeface="华文中宋" pitchFamily="2" charset="-122"/>
              </a:rPr>
              <a:t>a)</a:t>
            </a:r>
            <a:r>
              <a:rPr lang="zh-CN" altLang="en-US" sz="2400" b="1">
                <a:solidFill>
                  <a:srgbClr val="0000CC"/>
                </a:solidFill>
                <a:latin typeface="华文中宋" pitchFamily="2" charset="-122"/>
                <a:ea typeface="华文中宋" pitchFamily="2" charset="-122"/>
              </a:rPr>
              <a:t>选择工作温度</a:t>
            </a:r>
          </a:p>
        </p:txBody>
      </p:sp>
      <p:sp>
        <p:nvSpPr>
          <p:cNvPr id="4608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46084" name="Object 5"/>
          <p:cNvGraphicFramePr>
            <a:graphicFrameLocks noChangeAspect="1"/>
          </p:cNvGraphicFramePr>
          <p:nvPr/>
        </p:nvGraphicFramePr>
        <p:xfrm>
          <a:off x="2855914" y="1052514"/>
          <a:ext cx="6918325" cy="5367337"/>
        </p:xfrm>
        <a:graphic>
          <a:graphicData uri="http://schemas.openxmlformats.org/presentationml/2006/ole">
            <mc:AlternateContent xmlns:mc="http://schemas.openxmlformats.org/markup-compatibility/2006">
              <mc:Choice xmlns:v="urn:schemas-microsoft-com:vml" Requires="v">
                <p:oleObj spid="_x0000_s215042" name="Visio" r:id="rId3" imgW="3589020" imgH="2841498" progId="Visio.Drawing.11">
                  <p:embed/>
                </p:oleObj>
              </mc:Choice>
              <mc:Fallback>
                <p:oleObj name="Visio" r:id="rId3" imgW="3589020" imgH="284149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4" y="1052514"/>
                        <a:ext cx="6918325" cy="536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Text Box 6"/>
          <p:cNvSpPr txBox="1">
            <a:spLocks noChangeArrowheads="1"/>
          </p:cNvSpPr>
          <p:nvPr/>
        </p:nvSpPr>
        <p:spPr bwMode="auto">
          <a:xfrm>
            <a:off x="1919288" y="333375"/>
            <a:ext cx="2576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en-US" altLang="zh-CN" b="1">
                <a:solidFill>
                  <a:srgbClr val="0000CC"/>
                </a:solidFill>
                <a:latin typeface="华文中宋" pitchFamily="2" charset="-122"/>
              </a:rPr>
              <a:t>3</a:t>
            </a:r>
            <a:r>
              <a:rPr lang="zh-CN" altLang="en-US" b="1">
                <a:solidFill>
                  <a:srgbClr val="0000CC"/>
                </a:solidFill>
                <a:latin typeface="华文中宋" pitchFamily="2" charset="-122"/>
              </a:rPr>
              <a:t>）气敏选择性</a:t>
            </a:r>
          </a:p>
        </p:txBody>
      </p:sp>
      <p:sp>
        <p:nvSpPr>
          <p:cNvPr id="46086" name="Text Box 7"/>
          <p:cNvSpPr txBox="1">
            <a:spLocks noChangeArrowheads="1"/>
          </p:cNvSpPr>
          <p:nvPr/>
        </p:nvSpPr>
        <p:spPr bwMode="auto">
          <a:xfrm>
            <a:off x="2782888" y="908050"/>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tx2"/>
                </a:solidFill>
              </a:rPr>
              <a:t>提高气体选择性的途径</a:t>
            </a:r>
          </a:p>
        </p:txBody>
      </p:sp>
    </p:spTree>
    <p:extLst>
      <p:ext uri="{BB962C8B-B14F-4D97-AF65-F5344CB8AC3E}">
        <p14:creationId xmlns:p14="http://schemas.microsoft.com/office/powerpoint/2010/main" val="294661336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4294967295"/>
          </p:nvPr>
        </p:nvSpPr>
        <p:spPr>
          <a:xfrm>
            <a:off x="1524000" y="1196975"/>
            <a:ext cx="9144000" cy="4935538"/>
          </a:xfrm>
          <a:ln>
            <a:solidFill>
              <a:schemeClr val="bg1"/>
            </a:solidFill>
            <a:miter lim="800000"/>
            <a:headEnd/>
            <a:tailEnd/>
          </a:ln>
        </p:spPr>
        <p:txBody>
          <a:bodyPr/>
          <a:lstStyle/>
          <a:p>
            <a:pPr eaLnBrk="1" hangingPunct="1">
              <a:buFontTx/>
              <a:buNone/>
            </a:pPr>
            <a:r>
              <a:rPr lang="en-US" altLang="zh-CN" sz="2400" b="1" dirty="0">
                <a:solidFill>
                  <a:srgbClr val="0000CC"/>
                </a:solidFill>
                <a:latin typeface="华文中宋" pitchFamily="2" charset="-122"/>
                <a:ea typeface="华文中宋" pitchFamily="2" charset="-122"/>
              </a:rPr>
              <a:t>c) </a:t>
            </a:r>
            <a:r>
              <a:rPr lang="zh-CN" altLang="en-US" sz="2400" b="1" dirty="0">
                <a:solidFill>
                  <a:srgbClr val="0000CC"/>
                </a:solidFill>
                <a:latin typeface="华文中宋" pitchFamily="2" charset="-122"/>
                <a:ea typeface="华文中宋" pitchFamily="2" charset="-122"/>
              </a:rPr>
              <a:t>催化剂  某些催化剂有选择性地对被测气体进行催化氧化</a:t>
            </a:r>
          </a:p>
          <a:p>
            <a:pPr eaLnBrk="1" hangingPunct="1">
              <a:buFontTx/>
              <a:buNone/>
            </a:pPr>
            <a:endParaRPr lang="zh-CN" altLang="en-US" sz="2400" b="1" dirty="0">
              <a:latin typeface="华文中宋" pitchFamily="2" charset="-122"/>
              <a:ea typeface="华文中宋" pitchFamily="2" charset="-122"/>
            </a:endParaRPr>
          </a:p>
          <a:p>
            <a:pPr eaLnBrk="1" hangingPunct="1">
              <a:buFontTx/>
              <a:buNone/>
            </a:pPr>
            <a:r>
              <a:rPr lang="zh-CN" altLang="en-US" sz="2400" b="1" dirty="0">
                <a:solidFill>
                  <a:schemeClr val="hlink"/>
                </a:solidFill>
                <a:latin typeface="华文中宋" pitchFamily="2" charset="-122"/>
                <a:ea typeface="华文中宋" pitchFamily="2" charset="-122"/>
              </a:rPr>
              <a:t>氧化物体              催化剂             使用温度        气体范围</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二氯化钯 </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200-300      </a:t>
            </a:r>
            <a:r>
              <a:rPr lang="zh-CN" altLang="en-US" sz="2400" b="1" dirty="0">
                <a:solidFill>
                  <a:srgbClr val="CC00FF"/>
                </a:solidFill>
                <a:latin typeface="华文中宋" pitchFamily="2" charset="-122"/>
                <a:ea typeface="华文中宋" pitchFamily="2" charset="-122"/>
              </a:rPr>
              <a:t>还原性气体</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二氧化钍</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150-200      </a:t>
            </a:r>
            <a:r>
              <a:rPr lang="zh-CN" altLang="en-US" sz="2400" b="1" dirty="0">
                <a:solidFill>
                  <a:srgbClr val="CC00FF"/>
                </a:solidFill>
                <a:latin typeface="华文中宋" pitchFamily="2" charset="-122"/>
                <a:ea typeface="华文中宋" pitchFamily="2" charset="-122"/>
              </a:rPr>
              <a:t>氢、一氧化碳</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金</a:t>
            </a:r>
            <a:r>
              <a:rPr lang="zh-CN" altLang="en-US" sz="2400" b="1" dirty="0">
                <a:latin typeface="华文中宋" pitchFamily="2" charset="-122"/>
                <a:ea typeface="华文中宋" pitchFamily="2" charset="-122"/>
              </a:rPr>
              <a:t>                     常温            </a:t>
            </a:r>
            <a:r>
              <a:rPr lang="zh-CN" altLang="en-US" sz="2400" b="1" dirty="0">
                <a:solidFill>
                  <a:srgbClr val="CC00FF"/>
                </a:solidFill>
                <a:latin typeface="华文中宋" pitchFamily="2" charset="-122"/>
                <a:ea typeface="华文中宋" pitchFamily="2" charset="-122"/>
              </a:rPr>
              <a:t> 硫化氢</a:t>
            </a:r>
          </a:p>
          <a:p>
            <a:pPr eaLnBrk="1" hangingPunct="1">
              <a:buFontTx/>
              <a:buNone/>
            </a:pPr>
            <a:r>
              <a:rPr lang="zh-CN" altLang="en-US" sz="2400" b="1" dirty="0">
                <a:solidFill>
                  <a:schemeClr val="tx2"/>
                </a:solidFill>
                <a:latin typeface="华文中宋" pitchFamily="2" charset="-122"/>
                <a:ea typeface="华文中宋" pitchFamily="2" charset="-122"/>
              </a:rPr>
              <a:t>氧化锌 </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钯</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400-500      </a:t>
            </a:r>
            <a:r>
              <a:rPr lang="zh-CN" altLang="en-US" sz="2400" b="1" dirty="0">
                <a:solidFill>
                  <a:srgbClr val="CC00FF"/>
                </a:solidFill>
                <a:latin typeface="华文中宋" pitchFamily="2" charset="-122"/>
                <a:ea typeface="华文中宋" pitchFamily="2" charset="-122"/>
              </a:rPr>
              <a:t>氢、一氧化碳</a:t>
            </a:r>
          </a:p>
          <a:p>
            <a:pPr eaLnBrk="1" hangingPunct="1">
              <a:buFontTx/>
              <a:buNone/>
            </a:pPr>
            <a:r>
              <a:rPr lang="zh-CN" altLang="en-US" sz="2400" b="1" dirty="0">
                <a:solidFill>
                  <a:schemeClr val="tx2"/>
                </a:solidFill>
                <a:latin typeface="华文中宋" pitchFamily="2" charset="-122"/>
                <a:ea typeface="华文中宋" pitchFamily="2" charset="-122"/>
              </a:rPr>
              <a:t>氧化锌</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铂</a:t>
            </a:r>
            <a:r>
              <a:rPr lang="zh-CN" altLang="en-US" sz="2400" b="1" dirty="0">
                <a:latin typeface="华文中宋" pitchFamily="2" charset="-122"/>
                <a:ea typeface="华文中宋" pitchFamily="2" charset="-122"/>
              </a:rPr>
              <a:t>                    常温              </a:t>
            </a:r>
            <a:r>
              <a:rPr lang="zh-CN" altLang="en-US" sz="2400" b="1" dirty="0">
                <a:solidFill>
                  <a:srgbClr val="CC00FF"/>
                </a:solidFill>
                <a:latin typeface="华文中宋" pitchFamily="2" charset="-122"/>
                <a:ea typeface="华文中宋" pitchFamily="2" charset="-122"/>
              </a:rPr>
              <a:t>烷烃</a:t>
            </a:r>
          </a:p>
          <a:p>
            <a:pPr eaLnBrk="1" hangingPunct="1">
              <a:buFontTx/>
              <a:buNone/>
            </a:pPr>
            <a:r>
              <a:rPr lang="zh-CN" altLang="en-US" sz="2400" b="1" dirty="0">
                <a:solidFill>
                  <a:schemeClr val="tx2"/>
                </a:solidFill>
                <a:latin typeface="华文中宋" pitchFamily="2" charset="-122"/>
                <a:ea typeface="华文中宋" pitchFamily="2" charset="-122"/>
              </a:rPr>
              <a:t>氧化钒</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银</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300              </a:t>
            </a:r>
            <a:r>
              <a:rPr lang="zh-CN" altLang="en-US" sz="2400" b="1" dirty="0">
                <a:solidFill>
                  <a:srgbClr val="CC00FF"/>
                </a:solidFill>
                <a:latin typeface="华文中宋" pitchFamily="2" charset="-122"/>
                <a:ea typeface="华文中宋" pitchFamily="2" charset="-122"/>
              </a:rPr>
              <a:t>二氧化氮</a:t>
            </a:r>
          </a:p>
          <a:p>
            <a:pPr eaLnBrk="1" hangingPunct="1">
              <a:buFontTx/>
              <a:buNone/>
            </a:pPr>
            <a:endParaRPr lang="en-US" altLang="zh-CN" sz="2400" b="1" dirty="0">
              <a:solidFill>
                <a:srgbClr val="CC00FF"/>
              </a:solidFill>
              <a:latin typeface="华文中宋" pitchFamily="2" charset="-122"/>
              <a:ea typeface="华文中宋" pitchFamily="2" charset="-122"/>
            </a:endParaRPr>
          </a:p>
        </p:txBody>
      </p:sp>
      <p:sp>
        <p:nvSpPr>
          <p:cNvPr id="47107" name="Rectangle 4"/>
          <p:cNvSpPr>
            <a:spLocks noChangeArrowheads="1"/>
          </p:cNvSpPr>
          <p:nvPr/>
        </p:nvSpPr>
        <p:spPr bwMode="auto">
          <a:xfrm>
            <a:off x="1703389" y="476250"/>
            <a:ext cx="687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b)</a:t>
            </a:r>
            <a:r>
              <a:rPr lang="zh-CN" altLang="en-US" b="1">
                <a:solidFill>
                  <a:srgbClr val="0000CC"/>
                </a:solidFill>
              </a:rPr>
              <a:t>气体过滤膜　二氧化硅阻止比氢气大的其它气体</a:t>
            </a:r>
          </a:p>
        </p:txBody>
      </p:sp>
    </p:spTree>
    <p:extLst>
      <p:ext uri="{BB962C8B-B14F-4D97-AF65-F5344CB8AC3E}">
        <p14:creationId xmlns:p14="http://schemas.microsoft.com/office/powerpoint/2010/main" val="213373879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4294967295"/>
          </p:nvPr>
        </p:nvSpPr>
        <p:spPr>
          <a:xfrm>
            <a:off x="1919288" y="549276"/>
            <a:ext cx="8229600" cy="1108075"/>
          </a:xfrm>
        </p:spPr>
        <p:txBody>
          <a:bodyPr/>
          <a:lstStyle/>
          <a:p>
            <a:pPr eaLnBrk="1" hangingPunct="1">
              <a:buFontTx/>
              <a:buNone/>
            </a:pPr>
            <a:r>
              <a:rPr lang="en-US" altLang="zh-CN" b="1">
                <a:latin typeface="华文中宋" pitchFamily="2" charset="-122"/>
                <a:ea typeface="华文中宋" pitchFamily="2" charset="-122"/>
              </a:rPr>
              <a:t>2</a:t>
            </a:r>
            <a:r>
              <a:rPr lang="zh-CN" altLang="en-US" b="1">
                <a:latin typeface="华文中宋" pitchFamily="2" charset="-122"/>
                <a:ea typeface="华文中宋" pitchFamily="2" charset="-122"/>
              </a:rPr>
              <a:t>、</a:t>
            </a:r>
            <a:r>
              <a:rPr lang="zh-CN" altLang="en-US" b="1">
                <a:solidFill>
                  <a:srgbClr val="0000CC"/>
                </a:solidFill>
                <a:latin typeface="华文中宋" pitchFamily="2" charset="-122"/>
                <a:ea typeface="华文中宋" pitchFamily="2" charset="-122"/>
              </a:rPr>
              <a:t>肖特基二极管气敏传感器</a:t>
            </a:r>
          </a:p>
          <a:p>
            <a:pPr eaLnBrk="1" hangingPunct="1">
              <a:buFontTx/>
              <a:buNone/>
            </a:pPr>
            <a:r>
              <a:rPr lang="zh-CN" altLang="en-US" b="1"/>
              <a:t>    结构</a:t>
            </a:r>
          </a:p>
        </p:txBody>
      </p:sp>
      <p:graphicFrame>
        <p:nvGraphicFramePr>
          <p:cNvPr id="48131" name="Object 4"/>
          <p:cNvGraphicFramePr>
            <a:graphicFrameLocks noChangeAspect="1"/>
          </p:cNvGraphicFramePr>
          <p:nvPr/>
        </p:nvGraphicFramePr>
        <p:xfrm>
          <a:off x="3719514" y="1773239"/>
          <a:ext cx="3889375" cy="3032125"/>
        </p:xfrm>
        <a:graphic>
          <a:graphicData uri="http://schemas.openxmlformats.org/presentationml/2006/ole">
            <mc:AlternateContent xmlns:mc="http://schemas.openxmlformats.org/markup-compatibility/2006">
              <mc:Choice xmlns:v="urn:schemas-microsoft-com:vml" Requires="v">
                <p:oleObj spid="_x0000_s216066" name="Visio" r:id="rId3" imgW="3136011" imgH="1830705" progId="Visio.Drawing.11">
                  <p:embed/>
                </p:oleObj>
              </mc:Choice>
              <mc:Fallback>
                <p:oleObj name="Visio" r:id="rId3" imgW="3136011" imgH="183070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4" y="1773239"/>
                        <a:ext cx="3889375" cy="303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47030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133600" y="-4763"/>
            <a:ext cx="7924800" cy="6867525"/>
          </a:xfrm>
          <a:prstGeom prst="rect">
            <a:avLst/>
          </a:prstGeom>
        </p:spPr>
      </p:pic>
    </p:spTree>
    <p:extLst>
      <p:ext uri="{BB962C8B-B14F-4D97-AF65-F5344CB8AC3E}">
        <p14:creationId xmlns:p14="http://schemas.microsoft.com/office/powerpoint/2010/main" val="11938306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2135188" y="333375"/>
            <a:ext cx="1522412" cy="604838"/>
          </a:xfrm>
        </p:spPr>
        <p:txBody>
          <a:bodyPr/>
          <a:lstStyle/>
          <a:p>
            <a:pPr eaLnBrk="1" hangingPunct="1"/>
            <a:r>
              <a:rPr lang="zh-CN" altLang="en-US" b="1">
                <a:latin typeface="华文中宋" pitchFamily="2" charset="-122"/>
                <a:ea typeface="华文中宋" pitchFamily="2" charset="-122"/>
              </a:rPr>
              <a:t>机理</a:t>
            </a:r>
            <a:r>
              <a:rPr lang="en-US" altLang="zh-CN" b="1">
                <a:latin typeface="华文中宋" pitchFamily="2" charset="-122"/>
                <a:ea typeface="华文中宋" pitchFamily="2" charset="-122"/>
              </a:rPr>
              <a:t>:</a:t>
            </a:r>
          </a:p>
        </p:txBody>
      </p:sp>
      <p:graphicFrame>
        <p:nvGraphicFramePr>
          <p:cNvPr id="49155" name="Object 4"/>
          <p:cNvGraphicFramePr>
            <a:graphicFrameLocks noChangeAspect="1"/>
          </p:cNvGraphicFramePr>
          <p:nvPr/>
        </p:nvGraphicFramePr>
        <p:xfrm>
          <a:off x="3143250" y="981076"/>
          <a:ext cx="5545138" cy="2773363"/>
        </p:xfrm>
        <a:graphic>
          <a:graphicData uri="http://schemas.openxmlformats.org/presentationml/2006/ole">
            <mc:AlternateContent xmlns:mc="http://schemas.openxmlformats.org/markup-compatibility/2006">
              <mc:Choice xmlns:v="urn:schemas-microsoft-com:vml" Requires="v">
                <p:oleObj spid="_x0000_s217090" name="Visio" r:id="rId3" imgW="2881579" imgH="1441704" progId="Visio.Drawing.11">
                  <p:embed/>
                </p:oleObj>
              </mc:Choice>
              <mc:Fallback>
                <p:oleObj name="Visio" r:id="rId3" imgW="2881579" imgH="144170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981076"/>
                        <a:ext cx="5545138"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6" name="Object 5"/>
          <p:cNvGraphicFramePr>
            <a:graphicFrameLocks noChangeAspect="1"/>
          </p:cNvGraphicFramePr>
          <p:nvPr/>
        </p:nvGraphicFramePr>
        <p:xfrm>
          <a:off x="2422526" y="2781300"/>
          <a:ext cx="601663" cy="673100"/>
        </p:xfrm>
        <a:graphic>
          <a:graphicData uri="http://schemas.openxmlformats.org/presentationml/2006/ole">
            <mc:AlternateContent xmlns:mc="http://schemas.openxmlformats.org/markup-compatibility/2006">
              <mc:Choice xmlns:v="urn:schemas-microsoft-com:vml" Requires="v">
                <p:oleObj spid="_x0000_s217091" name="Equation" r:id="rId5" imgW="215713" imgH="241091" progId="Equation.DSMT4">
                  <p:embed/>
                </p:oleObj>
              </mc:Choice>
              <mc:Fallback>
                <p:oleObj name="Equation" r:id="rId5" imgW="215713" imgH="24109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526" y="2781300"/>
                        <a:ext cx="601663"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7" name="Object 6"/>
          <p:cNvGraphicFramePr>
            <a:graphicFrameLocks noChangeAspect="1"/>
          </p:cNvGraphicFramePr>
          <p:nvPr/>
        </p:nvGraphicFramePr>
        <p:xfrm>
          <a:off x="2782888" y="2781300"/>
          <a:ext cx="360362" cy="304800"/>
        </p:xfrm>
        <a:graphic>
          <a:graphicData uri="http://schemas.openxmlformats.org/presentationml/2006/ole">
            <mc:AlternateContent xmlns:mc="http://schemas.openxmlformats.org/markup-compatibility/2006">
              <mc:Choice xmlns:v="urn:schemas-microsoft-com:vml" Requires="v">
                <p:oleObj spid="_x0000_s217092" name="Equation" r:id="rId7" imgW="164957" imgH="139579" progId="Equation.DSMT4">
                  <p:embed/>
                </p:oleObj>
              </mc:Choice>
              <mc:Fallback>
                <p:oleObj name="Equation" r:id="rId7" imgW="164957" imgH="13957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2888" y="2781300"/>
                        <a:ext cx="360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8" name="Object 7"/>
          <p:cNvGraphicFramePr>
            <a:graphicFrameLocks noChangeAspect="1"/>
          </p:cNvGraphicFramePr>
          <p:nvPr/>
        </p:nvGraphicFramePr>
        <p:xfrm>
          <a:off x="4295775" y="1628775"/>
          <a:ext cx="425450" cy="546100"/>
        </p:xfrm>
        <a:graphic>
          <a:graphicData uri="http://schemas.openxmlformats.org/presentationml/2006/ole">
            <mc:AlternateContent xmlns:mc="http://schemas.openxmlformats.org/markup-compatibility/2006">
              <mc:Choice xmlns:v="urn:schemas-microsoft-com:vml" Requires="v">
                <p:oleObj spid="_x0000_s217093" name="Equation" r:id="rId9" imgW="177646" imgH="228402" progId="Equation.DSMT4">
                  <p:embed/>
                </p:oleObj>
              </mc:Choice>
              <mc:Fallback>
                <p:oleObj name="Equation" r:id="rId9" imgW="177646" imgH="22840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5775" y="1628775"/>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9" name="Object 8"/>
          <p:cNvGraphicFramePr>
            <a:graphicFrameLocks noChangeAspect="1"/>
          </p:cNvGraphicFramePr>
          <p:nvPr/>
        </p:nvGraphicFramePr>
        <p:xfrm>
          <a:off x="4295776" y="2428876"/>
          <a:ext cx="1584325" cy="500063"/>
        </p:xfrm>
        <a:graphic>
          <a:graphicData uri="http://schemas.openxmlformats.org/presentationml/2006/ole">
            <mc:AlternateContent xmlns:mc="http://schemas.openxmlformats.org/markup-compatibility/2006">
              <mc:Choice xmlns:v="urn:schemas-microsoft-com:vml" Requires="v">
                <p:oleObj spid="_x0000_s217094" name="Equation" r:id="rId11" imgW="723586" imgH="228501" progId="Equation.DSMT4">
                  <p:embed/>
                </p:oleObj>
              </mc:Choice>
              <mc:Fallback>
                <p:oleObj name="Equation" r:id="rId11" imgW="723586"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5776" y="2428876"/>
                        <a:ext cx="15843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0" name="Object 9"/>
          <p:cNvGraphicFramePr>
            <a:graphicFrameLocks noChangeAspect="1"/>
          </p:cNvGraphicFramePr>
          <p:nvPr/>
        </p:nvGraphicFramePr>
        <p:xfrm>
          <a:off x="6599238" y="1341439"/>
          <a:ext cx="481012" cy="619125"/>
        </p:xfrm>
        <a:graphic>
          <a:graphicData uri="http://schemas.openxmlformats.org/presentationml/2006/ole">
            <mc:AlternateContent xmlns:mc="http://schemas.openxmlformats.org/markup-compatibility/2006">
              <mc:Choice xmlns:v="urn:schemas-microsoft-com:vml" Requires="v">
                <p:oleObj spid="_x0000_s217095" name="Equation" r:id="rId13" imgW="177646" imgH="228402" progId="Equation.DSMT4">
                  <p:embed/>
                </p:oleObj>
              </mc:Choice>
              <mc:Fallback>
                <p:oleObj name="Equation" r:id="rId13"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99238" y="1341439"/>
                        <a:ext cx="481012"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1" name="Object 10"/>
          <p:cNvGraphicFramePr>
            <a:graphicFrameLocks noChangeAspect="1"/>
          </p:cNvGraphicFramePr>
          <p:nvPr/>
        </p:nvGraphicFramePr>
        <p:xfrm>
          <a:off x="7967663" y="1484313"/>
          <a:ext cx="392112" cy="430212"/>
        </p:xfrm>
        <a:graphic>
          <a:graphicData uri="http://schemas.openxmlformats.org/presentationml/2006/ole">
            <mc:AlternateContent xmlns:mc="http://schemas.openxmlformats.org/markup-compatibility/2006">
              <mc:Choice xmlns:v="urn:schemas-microsoft-com:vml" Requires="v">
                <p:oleObj spid="_x0000_s217096" name="Equation" r:id="rId15" imgW="126835" imgH="139518" progId="Equation.DSMT4">
                  <p:embed/>
                </p:oleObj>
              </mc:Choice>
              <mc:Fallback>
                <p:oleObj name="Equation" r:id="rId15" imgW="126835" imgH="13951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67663" y="1484313"/>
                        <a:ext cx="392112"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2" name="Object 11"/>
          <p:cNvGraphicFramePr>
            <a:graphicFrameLocks noChangeAspect="1"/>
          </p:cNvGraphicFramePr>
          <p:nvPr/>
        </p:nvGraphicFramePr>
        <p:xfrm>
          <a:off x="8831263" y="2060575"/>
          <a:ext cx="430212" cy="515938"/>
        </p:xfrm>
        <a:graphic>
          <a:graphicData uri="http://schemas.openxmlformats.org/presentationml/2006/ole">
            <mc:AlternateContent xmlns:mc="http://schemas.openxmlformats.org/markup-compatibility/2006">
              <mc:Choice xmlns:v="urn:schemas-microsoft-com:vml" Requires="v">
                <p:oleObj spid="_x0000_s217097" name="Equation" r:id="rId17" imgW="190500" imgH="228600" progId="Equation.DSMT4">
                  <p:embed/>
                </p:oleObj>
              </mc:Choice>
              <mc:Fallback>
                <p:oleObj name="Equation" r:id="rId17" imgW="1905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31263" y="2060575"/>
                        <a:ext cx="4302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3" name="Object 12"/>
          <p:cNvGraphicFramePr>
            <a:graphicFrameLocks noChangeAspect="1"/>
          </p:cNvGraphicFramePr>
          <p:nvPr/>
        </p:nvGraphicFramePr>
        <p:xfrm>
          <a:off x="8688388" y="2492375"/>
          <a:ext cx="495300" cy="552450"/>
        </p:xfrm>
        <a:graphic>
          <a:graphicData uri="http://schemas.openxmlformats.org/presentationml/2006/ole">
            <mc:AlternateContent xmlns:mc="http://schemas.openxmlformats.org/markup-compatibility/2006">
              <mc:Choice xmlns:v="urn:schemas-microsoft-com:vml" Requires="v">
                <p:oleObj spid="_x0000_s217098" name="Equation" r:id="rId19" imgW="215713" imgH="241091" progId="Equation.DSMT4">
                  <p:embed/>
                </p:oleObj>
              </mc:Choice>
              <mc:Fallback>
                <p:oleObj name="Equation" r:id="rId19" imgW="215713" imgH="24109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88388" y="2492375"/>
                        <a:ext cx="4953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4" name="Object 13"/>
          <p:cNvGraphicFramePr>
            <a:graphicFrameLocks noChangeAspect="1"/>
          </p:cNvGraphicFramePr>
          <p:nvPr/>
        </p:nvGraphicFramePr>
        <p:xfrm>
          <a:off x="8759826" y="3429000"/>
          <a:ext cx="455613" cy="546100"/>
        </p:xfrm>
        <a:graphic>
          <a:graphicData uri="http://schemas.openxmlformats.org/presentationml/2006/ole">
            <mc:AlternateContent xmlns:mc="http://schemas.openxmlformats.org/markup-compatibility/2006">
              <mc:Choice xmlns:v="urn:schemas-microsoft-com:vml" Requires="v">
                <p:oleObj spid="_x0000_s217099" name="Equation" r:id="rId21" imgW="190500" imgH="228600" progId="Equation.DSMT4">
                  <p:embed/>
                </p:oleObj>
              </mc:Choice>
              <mc:Fallback>
                <p:oleObj name="Equation" r:id="rId21" imgW="1905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59826" y="3429000"/>
                        <a:ext cx="455613"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5" name="Object 14"/>
          <p:cNvGraphicFramePr>
            <a:graphicFrameLocks noChangeAspect="1"/>
          </p:cNvGraphicFramePr>
          <p:nvPr/>
        </p:nvGraphicFramePr>
        <p:xfrm>
          <a:off x="3790950" y="3357563"/>
          <a:ext cx="719138" cy="425450"/>
        </p:xfrm>
        <a:graphic>
          <a:graphicData uri="http://schemas.openxmlformats.org/presentationml/2006/ole">
            <mc:AlternateContent xmlns:mc="http://schemas.openxmlformats.org/markup-compatibility/2006">
              <mc:Choice xmlns:v="urn:schemas-microsoft-com:vml" Requires="v">
                <p:oleObj spid="_x0000_s217100" name="Equation" r:id="rId23" imgW="342751" imgH="203112" progId="Equation.DSMT4">
                  <p:embed/>
                </p:oleObj>
              </mc:Choice>
              <mc:Fallback>
                <p:oleObj name="Equation" r:id="rId23" imgW="342751" imgH="203112"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90950" y="3357563"/>
                        <a:ext cx="719138"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6" name="Text Box 15"/>
          <p:cNvSpPr txBox="1">
            <a:spLocks noChangeArrowheads="1"/>
          </p:cNvSpPr>
          <p:nvPr/>
        </p:nvSpPr>
        <p:spPr bwMode="auto">
          <a:xfrm>
            <a:off x="8472489" y="765176"/>
            <a:ext cx="1825625" cy="588963"/>
          </a:xfrm>
          <a:prstGeom prst="rect">
            <a:avLst/>
          </a:prstGeom>
          <a:solidFill>
            <a:schemeClr val="hlink"/>
          </a:solidFill>
          <a:ln w="9525">
            <a:solidFill>
              <a:schemeClr val="hlink"/>
            </a:solidFill>
            <a:miter lim="800000"/>
            <a:headEnd/>
            <a:tailEnd/>
          </a:ln>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b="1">
                <a:latin typeface="Times New Roman" pitchFamily="18" charset="0"/>
              </a:rPr>
              <a:t>孤立状态</a:t>
            </a:r>
          </a:p>
        </p:txBody>
      </p:sp>
      <p:sp>
        <p:nvSpPr>
          <p:cNvPr id="49167" name="Line 16"/>
          <p:cNvSpPr>
            <a:spLocks noChangeShapeType="1"/>
          </p:cNvSpPr>
          <p:nvPr/>
        </p:nvSpPr>
        <p:spPr bwMode="auto">
          <a:xfrm>
            <a:off x="3430589" y="1989138"/>
            <a:ext cx="936625" cy="57626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8" name="Text Box 17"/>
          <p:cNvSpPr txBox="1">
            <a:spLocks noChangeArrowheads="1"/>
          </p:cNvSpPr>
          <p:nvPr/>
        </p:nvSpPr>
        <p:spPr bwMode="auto">
          <a:xfrm>
            <a:off x="1971676" y="1970088"/>
            <a:ext cx="1471613" cy="4064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肖特基势垒</a:t>
            </a:r>
          </a:p>
        </p:txBody>
      </p:sp>
      <p:graphicFrame>
        <p:nvGraphicFramePr>
          <p:cNvPr id="49169" name="Object 3"/>
          <p:cNvGraphicFramePr>
            <a:graphicFrameLocks noChangeAspect="1"/>
          </p:cNvGraphicFramePr>
          <p:nvPr/>
        </p:nvGraphicFramePr>
        <p:xfrm>
          <a:off x="3525839" y="4183064"/>
          <a:ext cx="5259387" cy="2674937"/>
        </p:xfrm>
        <a:graphic>
          <a:graphicData uri="http://schemas.openxmlformats.org/presentationml/2006/ole">
            <mc:AlternateContent xmlns:mc="http://schemas.openxmlformats.org/markup-compatibility/2006">
              <mc:Choice xmlns:v="urn:schemas-microsoft-com:vml" Requires="v">
                <p:oleObj spid="_x0000_s217101" name="Visio" r:id="rId25" imgW="3169615" imgH="1441704" progId="Visio.Drawing.11">
                  <p:embed/>
                </p:oleObj>
              </mc:Choice>
              <mc:Fallback>
                <p:oleObj name="Visio" r:id="rId25" imgW="3169615" imgH="1441704" progId="Visio.Drawing.11">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25839" y="4183064"/>
                        <a:ext cx="5259387" cy="267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0" name="Object 4"/>
          <p:cNvGraphicFramePr>
            <a:graphicFrameLocks noChangeAspect="1"/>
          </p:cNvGraphicFramePr>
          <p:nvPr/>
        </p:nvGraphicFramePr>
        <p:xfrm>
          <a:off x="4675188" y="5011738"/>
          <a:ext cx="425450" cy="546100"/>
        </p:xfrm>
        <a:graphic>
          <a:graphicData uri="http://schemas.openxmlformats.org/presentationml/2006/ole">
            <mc:AlternateContent xmlns:mc="http://schemas.openxmlformats.org/markup-compatibility/2006">
              <mc:Choice xmlns:v="urn:schemas-microsoft-com:vml" Requires="v">
                <p:oleObj spid="_x0000_s217102" name="Equation" r:id="rId27" imgW="177646" imgH="228402" progId="Equation.DSMT4">
                  <p:embed/>
                </p:oleObj>
              </mc:Choice>
              <mc:Fallback>
                <p:oleObj name="Equation" r:id="rId27" imgW="177646" imgH="22840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188" y="5011738"/>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1" name="Object 5"/>
          <p:cNvGraphicFramePr>
            <a:graphicFrameLocks noChangeAspect="1"/>
          </p:cNvGraphicFramePr>
          <p:nvPr/>
        </p:nvGraphicFramePr>
        <p:xfrm>
          <a:off x="2803526" y="6019800"/>
          <a:ext cx="601663" cy="673100"/>
        </p:xfrm>
        <a:graphic>
          <a:graphicData uri="http://schemas.openxmlformats.org/presentationml/2006/ole">
            <mc:AlternateContent xmlns:mc="http://schemas.openxmlformats.org/markup-compatibility/2006">
              <mc:Choice xmlns:v="urn:schemas-microsoft-com:vml" Requires="v">
                <p:oleObj spid="_x0000_s217103" name="Equation" r:id="rId28" imgW="215713" imgH="241091" progId="Equation.DSMT4">
                  <p:embed/>
                </p:oleObj>
              </mc:Choice>
              <mc:Fallback>
                <p:oleObj name="Equation" r:id="rId28" imgW="215713" imgH="24109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3526" y="6019800"/>
                        <a:ext cx="601663"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2" name="Object 6"/>
          <p:cNvGraphicFramePr>
            <a:graphicFrameLocks noChangeAspect="1"/>
          </p:cNvGraphicFramePr>
          <p:nvPr/>
        </p:nvGraphicFramePr>
        <p:xfrm>
          <a:off x="3163888" y="6019800"/>
          <a:ext cx="360362" cy="304800"/>
        </p:xfrm>
        <a:graphic>
          <a:graphicData uri="http://schemas.openxmlformats.org/presentationml/2006/ole">
            <mc:AlternateContent xmlns:mc="http://schemas.openxmlformats.org/markup-compatibility/2006">
              <mc:Choice xmlns:v="urn:schemas-microsoft-com:vml" Requires="v">
                <p:oleObj spid="_x0000_s217104" name="Equation" r:id="rId29" imgW="164957" imgH="139579" progId="Equation.DSMT4">
                  <p:embed/>
                </p:oleObj>
              </mc:Choice>
              <mc:Fallback>
                <p:oleObj name="Equation" r:id="rId29" imgW="164957" imgH="13957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3888" y="6019800"/>
                        <a:ext cx="360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3" name="Object 7"/>
          <p:cNvGraphicFramePr>
            <a:graphicFrameLocks noChangeAspect="1"/>
          </p:cNvGraphicFramePr>
          <p:nvPr/>
        </p:nvGraphicFramePr>
        <p:xfrm>
          <a:off x="8059738" y="5299076"/>
          <a:ext cx="481012" cy="619125"/>
        </p:xfrm>
        <a:graphic>
          <a:graphicData uri="http://schemas.openxmlformats.org/presentationml/2006/ole">
            <mc:AlternateContent xmlns:mc="http://schemas.openxmlformats.org/markup-compatibility/2006">
              <mc:Choice xmlns:v="urn:schemas-microsoft-com:vml" Requires="v">
                <p:oleObj spid="_x0000_s217105" name="Equation" r:id="rId30" imgW="177646" imgH="228402" progId="Equation.DSMT4">
                  <p:embed/>
                </p:oleObj>
              </mc:Choice>
              <mc:Fallback>
                <p:oleObj name="Equation" r:id="rId30"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9738" y="5299076"/>
                        <a:ext cx="481012"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4" name="Object 8"/>
          <p:cNvGraphicFramePr>
            <a:graphicFrameLocks noChangeAspect="1"/>
          </p:cNvGraphicFramePr>
          <p:nvPr/>
        </p:nvGraphicFramePr>
        <p:xfrm>
          <a:off x="6116638" y="4651376"/>
          <a:ext cx="392112" cy="430213"/>
        </p:xfrm>
        <a:graphic>
          <a:graphicData uri="http://schemas.openxmlformats.org/presentationml/2006/ole">
            <mc:AlternateContent xmlns:mc="http://schemas.openxmlformats.org/markup-compatibility/2006">
              <mc:Choice xmlns:v="urn:schemas-microsoft-com:vml" Requires="v">
                <p:oleObj spid="_x0000_s217106" name="Equation" r:id="rId31" imgW="126835" imgH="139518" progId="Equation.DSMT4">
                  <p:embed/>
                </p:oleObj>
              </mc:Choice>
              <mc:Fallback>
                <p:oleObj name="Equation" r:id="rId31" imgW="126835" imgH="13951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6638" y="4651376"/>
                        <a:ext cx="392112"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5" name="Object 9"/>
          <p:cNvGraphicFramePr>
            <a:graphicFrameLocks noChangeAspect="1"/>
          </p:cNvGraphicFramePr>
          <p:nvPr/>
        </p:nvGraphicFramePr>
        <p:xfrm>
          <a:off x="8709025" y="6019800"/>
          <a:ext cx="495300" cy="552450"/>
        </p:xfrm>
        <a:graphic>
          <a:graphicData uri="http://schemas.openxmlformats.org/presentationml/2006/ole">
            <mc:AlternateContent xmlns:mc="http://schemas.openxmlformats.org/markup-compatibility/2006">
              <mc:Choice xmlns:v="urn:schemas-microsoft-com:vml" Requires="v">
                <p:oleObj spid="_x0000_s217107" name="Equation" r:id="rId32" imgW="215713" imgH="241091" progId="Equation.DSMT4">
                  <p:embed/>
                </p:oleObj>
              </mc:Choice>
              <mc:Fallback>
                <p:oleObj name="Equation" r:id="rId32" imgW="215713" imgH="24109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09025" y="6019800"/>
                        <a:ext cx="4953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76" name="Text Box 10"/>
          <p:cNvSpPr txBox="1">
            <a:spLocks noChangeArrowheads="1"/>
          </p:cNvSpPr>
          <p:nvPr/>
        </p:nvSpPr>
        <p:spPr bwMode="auto">
          <a:xfrm>
            <a:off x="8472489" y="4221163"/>
            <a:ext cx="1825625" cy="588962"/>
          </a:xfrm>
          <a:prstGeom prst="rect">
            <a:avLst/>
          </a:prstGeom>
          <a:solidFill>
            <a:schemeClr val="hlink"/>
          </a:solidFill>
          <a:ln w="9525">
            <a:solidFill>
              <a:schemeClr val="hlink"/>
            </a:solidFill>
            <a:miter lim="800000"/>
            <a:headEnd/>
            <a:tailEnd/>
          </a:ln>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b="1">
                <a:latin typeface="Times New Roman" pitchFamily="18" charset="0"/>
              </a:rPr>
              <a:t>接触状态</a:t>
            </a:r>
          </a:p>
        </p:txBody>
      </p:sp>
    </p:spTree>
    <p:extLst>
      <p:ext uri="{BB962C8B-B14F-4D97-AF65-F5344CB8AC3E}">
        <p14:creationId xmlns:p14="http://schemas.microsoft.com/office/powerpoint/2010/main" val="19562043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body" idx="4294967295"/>
          </p:nvPr>
        </p:nvSpPr>
        <p:spPr>
          <a:xfrm>
            <a:off x="1992314" y="260351"/>
            <a:ext cx="5832475" cy="1223963"/>
          </a:xfrm>
        </p:spPr>
        <p:txBody>
          <a:bodyPr/>
          <a:lstStyle/>
          <a:p>
            <a:pPr eaLnBrk="1" hangingPunct="1"/>
            <a:r>
              <a:rPr lang="zh-CN" altLang="en-US" b="1" dirty="0">
                <a:latin typeface="华文中宋" pitchFamily="2" charset="-122"/>
                <a:ea typeface="华文中宋" pitchFamily="2" charset="-122"/>
              </a:rPr>
              <a:t>当气体</a:t>
            </a:r>
            <a:r>
              <a:rPr lang="en-US" altLang="zh-CN" b="1" dirty="0">
                <a:latin typeface="华文中宋" pitchFamily="2" charset="-122"/>
                <a:ea typeface="华文中宋" pitchFamily="2" charset="-122"/>
              </a:rPr>
              <a:t>(H</a:t>
            </a:r>
            <a:r>
              <a:rPr lang="en-US" altLang="zh-CN" b="1" baseline="-25000" dirty="0">
                <a:latin typeface="华文中宋" pitchFamily="2" charset="-122"/>
                <a:ea typeface="华文中宋" pitchFamily="2" charset="-122"/>
              </a:rPr>
              <a:t>2</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浓度增高时</a:t>
            </a:r>
          </a:p>
          <a:p>
            <a:pPr eaLnBrk="1" hangingPunct="1">
              <a:buFontTx/>
              <a:buNone/>
            </a:pP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a:t>
            </a:r>
            <a:r>
              <a:rPr lang="en-US" altLang="zh-CN" b="1" dirty="0" err="1">
                <a:latin typeface="华文中宋" pitchFamily="2" charset="-122"/>
                <a:ea typeface="华文中宋" pitchFamily="2" charset="-122"/>
              </a:rPr>
              <a:t>Pd</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金属钯的功函数    会降低</a:t>
            </a:r>
          </a:p>
        </p:txBody>
      </p:sp>
      <p:graphicFrame>
        <p:nvGraphicFramePr>
          <p:cNvPr id="50179" name="Object 4"/>
          <p:cNvGraphicFramePr>
            <a:graphicFrameLocks noChangeAspect="1"/>
          </p:cNvGraphicFramePr>
          <p:nvPr/>
        </p:nvGraphicFramePr>
        <p:xfrm>
          <a:off x="5670550" y="708025"/>
          <a:ext cx="425450" cy="546100"/>
        </p:xfrm>
        <a:graphic>
          <a:graphicData uri="http://schemas.openxmlformats.org/presentationml/2006/ole">
            <mc:AlternateContent xmlns:mc="http://schemas.openxmlformats.org/markup-compatibility/2006">
              <mc:Choice xmlns:v="urn:schemas-microsoft-com:vml" Requires="v">
                <p:oleObj spid="_x0000_s218114" name="Equation" r:id="rId3" imgW="177646" imgH="228402" progId="Equation.DSMT4">
                  <p:embed/>
                </p:oleObj>
              </mc:Choice>
              <mc:Fallback>
                <p:oleObj name="Equation" r:id="rId3"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708025"/>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0" name="Object 5"/>
          <p:cNvGraphicFramePr>
            <a:graphicFrameLocks noChangeAspect="1"/>
          </p:cNvGraphicFramePr>
          <p:nvPr/>
        </p:nvGraphicFramePr>
        <p:xfrm>
          <a:off x="3287714" y="1412876"/>
          <a:ext cx="5976937" cy="1971675"/>
        </p:xfrm>
        <a:graphic>
          <a:graphicData uri="http://schemas.openxmlformats.org/presentationml/2006/ole">
            <mc:AlternateContent xmlns:mc="http://schemas.openxmlformats.org/markup-compatibility/2006">
              <mc:Choice xmlns:v="urn:schemas-microsoft-com:vml" Requires="v">
                <p:oleObj spid="_x0000_s218115" name="Visio" r:id="rId5" imgW="3169615" imgH="1045769" progId="Visio.Drawing.11">
                  <p:embed/>
                </p:oleObj>
              </mc:Choice>
              <mc:Fallback>
                <p:oleObj name="Visio" r:id="rId5" imgW="3169615" imgH="104576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714" y="1412876"/>
                        <a:ext cx="5976937"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1" name="Object 6"/>
          <p:cNvGraphicFramePr>
            <a:graphicFrameLocks noChangeAspect="1"/>
          </p:cNvGraphicFramePr>
          <p:nvPr/>
        </p:nvGraphicFramePr>
        <p:xfrm>
          <a:off x="4511675" y="1916113"/>
          <a:ext cx="425450" cy="546100"/>
        </p:xfrm>
        <a:graphic>
          <a:graphicData uri="http://schemas.openxmlformats.org/presentationml/2006/ole">
            <mc:AlternateContent xmlns:mc="http://schemas.openxmlformats.org/markup-compatibility/2006">
              <mc:Choice xmlns:v="urn:schemas-microsoft-com:vml" Requires="v">
                <p:oleObj spid="_x0000_s218116" name="Equation" r:id="rId7" imgW="177646" imgH="228402" progId="Equation.DSMT4">
                  <p:embed/>
                </p:oleObj>
              </mc:Choice>
              <mc:Fallback>
                <p:oleObj name="Equation" r:id="rId7"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675" y="1916113"/>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2" name="Object 7"/>
          <p:cNvGraphicFramePr>
            <a:graphicFrameLocks noChangeAspect="1"/>
          </p:cNvGraphicFramePr>
          <p:nvPr/>
        </p:nvGraphicFramePr>
        <p:xfrm>
          <a:off x="6096001" y="1773238"/>
          <a:ext cx="392113" cy="430212"/>
        </p:xfrm>
        <a:graphic>
          <a:graphicData uri="http://schemas.openxmlformats.org/presentationml/2006/ole">
            <mc:AlternateContent xmlns:mc="http://schemas.openxmlformats.org/markup-compatibility/2006">
              <mc:Choice xmlns:v="urn:schemas-microsoft-com:vml" Requires="v">
                <p:oleObj spid="_x0000_s218117" name="Equation" r:id="rId8" imgW="126835" imgH="139518" progId="Equation.DSMT4">
                  <p:embed/>
                </p:oleObj>
              </mc:Choice>
              <mc:Fallback>
                <p:oleObj name="Equation" r:id="rId8" imgW="126835" imgH="139518"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1" y="1773238"/>
                        <a:ext cx="392113"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3" name="Object 3"/>
          <p:cNvGraphicFramePr>
            <a:graphicFrameLocks noChangeAspect="1"/>
          </p:cNvGraphicFramePr>
          <p:nvPr/>
        </p:nvGraphicFramePr>
        <p:xfrm>
          <a:off x="3792538" y="3573463"/>
          <a:ext cx="3446462" cy="3149600"/>
        </p:xfrm>
        <a:graphic>
          <a:graphicData uri="http://schemas.openxmlformats.org/presentationml/2006/ole">
            <mc:AlternateContent xmlns:mc="http://schemas.openxmlformats.org/markup-compatibility/2006">
              <mc:Choice xmlns:v="urn:schemas-microsoft-com:vml" Requires="v">
                <p:oleObj spid="_x0000_s218118" name="Image" r:id="rId10" imgW="10608980" imgH="9404082" progId="Photoshop.Image.6">
                  <p:embed/>
                </p:oleObj>
              </mc:Choice>
              <mc:Fallback>
                <p:oleObj name="Image" r:id="rId10" imgW="10608980" imgH="9404082" progId="Photoshop.Image.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2538" y="3573463"/>
                        <a:ext cx="3446462"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4" name="Text Box 4"/>
          <p:cNvSpPr txBox="1">
            <a:spLocks noChangeArrowheads="1"/>
          </p:cNvSpPr>
          <p:nvPr/>
        </p:nvSpPr>
        <p:spPr bwMode="auto">
          <a:xfrm>
            <a:off x="8099425" y="3990975"/>
            <a:ext cx="139223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400">
                <a:latin typeface="Times New Roman" pitchFamily="18" charset="0"/>
              </a:rPr>
              <a:t>Pd-TiO</a:t>
            </a:r>
            <a:r>
              <a:rPr kumimoji="1" lang="en-US" altLang="zh-CN" sz="2400" baseline="-25000">
                <a:latin typeface="Times New Roman" pitchFamily="18" charset="0"/>
              </a:rPr>
              <a:t>2</a:t>
            </a:r>
            <a:r>
              <a:rPr kumimoji="1" lang="zh-CN" altLang="en-US" sz="2400">
                <a:latin typeface="Times New Roman" pitchFamily="18" charset="0"/>
              </a:rPr>
              <a:t>二极管的</a:t>
            </a:r>
            <a:r>
              <a:rPr kumimoji="1" lang="en-US" altLang="zh-CN" sz="2400">
                <a:latin typeface="Times New Roman" pitchFamily="18" charset="0"/>
              </a:rPr>
              <a:t>V-I</a:t>
            </a:r>
            <a:r>
              <a:rPr kumimoji="1" lang="zh-CN" altLang="en-US" sz="2400">
                <a:latin typeface="Times New Roman" pitchFamily="18" charset="0"/>
              </a:rPr>
              <a:t>特性（</a:t>
            </a:r>
            <a:r>
              <a:rPr kumimoji="1" lang="en-US" altLang="zh-CN" sz="2400">
                <a:latin typeface="Times New Roman" pitchFamily="18" charset="0"/>
              </a:rPr>
              <a:t>25°C</a:t>
            </a:r>
            <a:r>
              <a:rPr kumimoji="1" lang="zh-CN" altLang="en-US" sz="2400">
                <a:latin typeface="Times New Roman" pitchFamily="18" charset="0"/>
              </a:rPr>
              <a:t>） </a:t>
            </a:r>
          </a:p>
        </p:txBody>
      </p:sp>
    </p:spTree>
    <p:extLst>
      <p:ext uri="{BB962C8B-B14F-4D97-AF65-F5344CB8AC3E}">
        <p14:creationId xmlns:p14="http://schemas.microsoft.com/office/powerpoint/2010/main" val="22947987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3"/>
          <p:cNvGraphicFramePr>
            <a:graphicFrameLocks noGrp="1" noChangeAspect="1"/>
          </p:cNvGraphicFramePr>
          <p:nvPr>
            <p:ph type="body" idx="4294967295"/>
          </p:nvPr>
        </p:nvGraphicFramePr>
        <p:xfrm>
          <a:off x="2351089" y="723900"/>
          <a:ext cx="5976937" cy="5462588"/>
        </p:xfrm>
        <a:graphic>
          <a:graphicData uri="http://schemas.openxmlformats.org/presentationml/2006/ole">
            <mc:AlternateContent xmlns:mc="http://schemas.openxmlformats.org/markup-compatibility/2006">
              <mc:Choice xmlns:v="urn:schemas-microsoft-com:vml" Requires="v">
                <p:oleObj spid="_x0000_s219138" name="Image" r:id="rId3" imgW="10608980" imgH="9404082" progId="Photoshop.Image.6">
                  <p:embed/>
                </p:oleObj>
              </mc:Choice>
              <mc:Fallback>
                <p:oleObj name="Image" r:id="rId3" imgW="10608980" imgH="9404082"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9" y="723900"/>
                        <a:ext cx="5976937" cy="54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3" name="Text Box 4"/>
          <p:cNvSpPr txBox="1">
            <a:spLocks noChangeArrowheads="1"/>
          </p:cNvSpPr>
          <p:nvPr/>
        </p:nvSpPr>
        <p:spPr bwMode="auto">
          <a:xfrm>
            <a:off x="8112125" y="2997201"/>
            <a:ext cx="19446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400" b="1">
                <a:latin typeface="华文中宋" pitchFamily="2" charset="-122"/>
                <a:ea typeface="华文中宋" pitchFamily="2" charset="-122"/>
              </a:rPr>
              <a:t>Pd-TiO</a:t>
            </a:r>
            <a:r>
              <a:rPr kumimoji="1" lang="en-US" altLang="zh-CN" sz="2400" b="1" baseline="-25000">
                <a:latin typeface="华文中宋" pitchFamily="2" charset="-122"/>
                <a:ea typeface="华文中宋" pitchFamily="2" charset="-122"/>
              </a:rPr>
              <a:t>2</a:t>
            </a:r>
            <a:r>
              <a:rPr kumimoji="1" lang="zh-CN" altLang="en-US" sz="2400" b="1">
                <a:latin typeface="华文中宋" pitchFamily="2" charset="-122"/>
                <a:ea typeface="华文中宋" pitchFamily="2" charset="-122"/>
              </a:rPr>
              <a:t>二极管的</a:t>
            </a:r>
            <a:r>
              <a:rPr kumimoji="1" lang="en-US" altLang="zh-CN" sz="2400" b="1">
                <a:latin typeface="华文中宋" pitchFamily="2" charset="-122"/>
                <a:ea typeface="华文中宋" pitchFamily="2" charset="-122"/>
              </a:rPr>
              <a:t>V-I</a:t>
            </a:r>
            <a:r>
              <a:rPr kumimoji="1" lang="zh-CN" altLang="en-US" sz="2400" b="1">
                <a:latin typeface="华文中宋" pitchFamily="2" charset="-122"/>
                <a:ea typeface="华文中宋" pitchFamily="2" charset="-122"/>
              </a:rPr>
              <a:t>特性（</a:t>
            </a:r>
            <a:r>
              <a:rPr kumimoji="1" lang="en-US" altLang="zh-CN" sz="2400" b="1">
                <a:latin typeface="华文中宋" pitchFamily="2" charset="-122"/>
                <a:ea typeface="华文中宋" pitchFamily="2" charset="-122"/>
              </a:rPr>
              <a:t>25°C</a:t>
            </a:r>
            <a:r>
              <a:rPr kumimoji="1" lang="zh-CN" altLang="en-US" sz="2400" b="1">
                <a:latin typeface="华文中宋" pitchFamily="2" charset="-122"/>
                <a:ea typeface="华文中宋" pitchFamily="2" charset="-122"/>
              </a:rPr>
              <a:t>） </a:t>
            </a:r>
          </a:p>
        </p:txBody>
      </p:sp>
      <p:sp>
        <p:nvSpPr>
          <p:cNvPr id="51204" name="Text Box 5"/>
          <p:cNvSpPr txBox="1">
            <a:spLocks noChangeArrowheads="1"/>
          </p:cNvSpPr>
          <p:nvPr/>
        </p:nvSpPr>
        <p:spPr bwMode="auto">
          <a:xfrm>
            <a:off x="7391401" y="260350"/>
            <a:ext cx="1141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H</a:t>
            </a:r>
            <a:r>
              <a:rPr lang="en-US" altLang="zh-CN" sz="1800" b="1"/>
              <a:t>2</a:t>
            </a:r>
            <a:r>
              <a:rPr lang="zh-CN" altLang="en-US" b="1"/>
              <a:t>浓度</a:t>
            </a:r>
          </a:p>
        </p:txBody>
      </p:sp>
      <p:sp>
        <p:nvSpPr>
          <p:cNvPr id="51205" name="Text Box 6"/>
          <p:cNvSpPr txBox="1">
            <a:spLocks noChangeArrowheads="1"/>
          </p:cNvSpPr>
          <p:nvPr/>
        </p:nvSpPr>
        <p:spPr bwMode="auto">
          <a:xfrm>
            <a:off x="8543925" y="260350"/>
            <a:ext cx="141737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 0</a:t>
            </a:r>
          </a:p>
          <a:p>
            <a:pPr eaLnBrk="1" hangingPunct="1"/>
            <a:r>
              <a:rPr lang="en-US" altLang="zh-CN" b="1"/>
              <a:t>b: 14</a:t>
            </a:r>
          </a:p>
          <a:p>
            <a:pPr eaLnBrk="1" hangingPunct="1"/>
            <a:r>
              <a:rPr lang="en-US" altLang="zh-CN" b="1"/>
              <a:t>c: 140</a:t>
            </a:r>
          </a:p>
          <a:p>
            <a:pPr eaLnBrk="1" hangingPunct="1"/>
            <a:r>
              <a:rPr lang="en-US" altLang="zh-CN" b="1"/>
              <a:t>d: 1400</a:t>
            </a:r>
          </a:p>
          <a:p>
            <a:pPr eaLnBrk="1" hangingPunct="1"/>
            <a:r>
              <a:rPr lang="en-US" altLang="zh-CN" b="1"/>
              <a:t>e: 7150 </a:t>
            </a:r>
          </a:p>
          <a:p>
            <a:pPr eaLnBrk="1" hangingPunct="1"/>
            <a:r>
              <a:rPr lang="en-US" altLang="zh-CN" b="1"/>
              <a:t>f: 10000</a:t>
            </a:r>
          </a:p>
          <a:p>
            <a:pPr eaLnBrk="1" hangingPunct="1"/>
            <a:r>
              <a:rPr lang="en-US" altLang="zh-CN" b="1"/>
              <a:t>g: 15000</a:t>
            </a:r>
          </a:p>
        </p:txBody>
      </p:sp>
      <p:sp>
        <p:nvSpPr>
          <p:cNvPr id="51206" name="Text Box 7"/>
          <p:cNvSpPr txBox="1">
            <a:spLocks noChangeArrowheads="1"/>
          </p:cNvSpPr>
          <p:nvPr/>
        </p:nvSpPr>
        <p:spPr bwMode="auto">
          <a:xfrm>
            <a:off x="6527800" y="5661026"/>
            <a:ext cx="34964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可见：</a:t>
            </a:r>
            <a:r>
              <a:rPr lang="en-US" altLang="zh-CN" b="1"/>
              <a:t>H2</a:t>
            </a:r>
            <a:r>
              <a:rPr lang="zh-CN" altLang="en-US" b="1"/>
              <a:t>浓度增加</a:t>
            </a:r>
          </a:p>
          <a:p>
            <a:pPr eaLnBrk="1" hangingPunct="1"/>
            <a:r>
              <a:rPr lang="zh-CN" altLang="en-US" b="1"/>
              <a:t>          正向电流明显增加</a:t>
            </a:r>
          </a:p>
        </p:txBody>
      </p:sp>
    </p:spTree>
    <p:extLst>
      <p:ext uri="{BB962C8B-B14F-4D97-AF65-F5344CB8AC3E}">
        <p14:creationId xmlns:p14="http://schemas.microsoft.com/office/powerpoint/2010/main" val="99257134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body" sz="half" idx="4294967295"/>
          </p:nvPr>
        </p:nvSpPr>
        <p:spPr>
          <a:xfrm>
            <a:off x="1919288" y="620713"/>
            <a:ext cx="8077200" cy="533400"/>
          </a:xfrm>
        </p:spPr>
        <p:txBody>
          <a:bodyPr/>
          <a:lstStyle/>
          <a:p>
            <a:pPr eaLnBrk="1" hangingPunct="1"/>
            <a:r>
              <a:rPr lang="zh-CN" altLang="en-US" sz="2400" b="1">
                <a:latin typeface="华文中宋" pitchFamily="2" charset="-122"/>
                <a:ea typeface="华文中宋" pitchFamily="2" charset="-122"/>
              </a:rPr>
              <a:t>金属氧化物半导体场效应晶体管结构（</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沟道）</a:t>
            </a:r>
          </a:p>
        </p:txBody>
      </p:sp>
      <p:sp>
        <p:nvSpPr>
          <p:cNvPr id="52227" name="Rectangle 4"/>
          <p:cNvSpPr>
            <a:spLocks noChangeArrowheads="1"/>
          </p:cNvSpPr>
          <p:nvPr/>
        </p:nvSpPr>
        <p:spPr bwMode="auto">
          <a:xfrm>
            <a:off x="1992313" y="4076701"/>
            <a:ext cx="84248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latin typeface="华文中宋" pitchFamily="2" charset="-122"/>
                <a:ea typeface="华文中宋" pitchFamily="2" charset="-122"/>
              </a:rPr>
              <a:t>机理：气体降低了栅金属功函数，使</a:t>
            </a:r>
            <a:r>
              <a:rPr lang="en-US" altLang="zh-CN" sz="2400" b="1">
                <a:latin typeface="华文中宋" pitchFamily="2" charset="-122"/>
                <a:ea typeface="华文中宋" pitchFamily="2" charset="-122"/>
              </a:rPr>
              <a:t>VT</a:t>
            </a:r>
            <a:r>
              <a:rPr lang="zh-CN" altLang="en-US" sz="2400" b="1">
                <a:latin typeface="华文中宋" pitchFamily="2" charset="-122"/>
                <a:ea typeface="华文中宋" pitchFamily="2" charset="-122"/>
              </a:rPr>
              <a:t>（阈值电压）下降</a:t>
            </a:r>
          </a:p>
        </p:txBody>
      </p:sp>
      <p:graphicFrame>
        <p:nvGraphicFramePr>
          <p:cNvPr id="52228" name="Object 5"/>
          <p:cNvGraphicFramePr>
            <a:graphicFrameLocks noGrp="1" noChangeAspect="1"/>
          </p:cNvGraphicFramePr>
          <p:nvPr>
            <p:ph sz="half" idx="4294967295"/>
          </p:nvPr>
        </p:nvGraphicFramePr>
        <p:xfrm>
          <a:off x="3143250" y="1196975"/>
          <a:ext cx="5545138" cy="2901950"/>
        </p:xfrm>
        <a:graphic>
          <a:graphicData uri="http://schemas.openxmlformats.org/presentationml/2006/ole">
            <mc:AlternateContent xmlns:mc="http://schemas.openxmlformats.org/markup-compatibility/2006">
              <mc:Choice xmlns:v="urn:schemas-microsoft-com:vml" Requires="v">
                <p:oleObj spid="_x0000_s220162" name="Visio" r:id="rId3" imgW="5800725" imgH="3035046" progId="Visio.Drawing.11">
                  <p:embed/>
                </p:oleObj>
              </mc:Choice>
              <mc:Fallback>
                <p:oleObj name="Visio" r:id="rId3" imgW="5800725" imgH="303504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1196975"/>
                        <a:ext cx="5545138"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9" name="Rectangle 6"/>
          <p:cNvSpPr>
            <a:spLocks noChangeArrowheads="1"/>
          </p:cNvSpPr>
          <p:nvPr/>
        </p:nvSpPr>
        <p:spPr bwMode="auto">
          <a:xfrm>
            <a:off x="1703389" y="188913"/>
            <a:ext cx="3119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3.MOS FET</a:t>
            </a:r>
            <a:r>
              <a:rPr lang="zh-CN" altLang="en-US" b="1">
                <a:solidFill>
                  <a:srgbClr val="0000CC"/>
                </a:solidFill>
                <a:latin typeface="华文中宋" pitchFamily="2" charset="-122"/>
              </a:rPr>
              <a:t>气敏器件</a:t>
            </a:r>
          </a:p>
        </p:txBody>
      </p:sp>
      <p:sp>
        <p:nvSpPr>
          <p:cNvPr id="52230" name="Rectangle 7"/>
          <p:cNvSpPr>
            <a:spLocks noChangeArrowheads="1"/>
          </p:cNvSpPr>
          <p:nvPr/>
        </p:nvSpPr>
        <p:spPr bwMode="auto">
          <a:xfrm>
            <a:off x="1992314" y="4724400"/>
            <a:ext cx="1690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4.</a:t>
            </a:r>
            <a:r>
              <a:rPr lang="zh-CN" altLang="en-US" b="1">
                <a:solidFill>
                  <a:srgbClr val="0000CC"/>
                </a:solidFill>
                <a:latin typeface="华文中宋" pitchFamily="2" charset="-122"/>
              </a:rPr>
              <a:t>纳米技术</a:t>
            </a:r>
          </a:p>
        </p:txBody>
      </p:sp>
      <p:sp>
        <p:nvSpPr>
          <p:cNvPr id="52231" name="Rectangle 8"/>
          <p:cNvSpPr>
            <a:spLocks noChangeArrowheads="1"/>
          </p:cNvSpPr>
          <p:nvPr/>
        </p:nvSpPr>
        <p:spPr bwMode="auto">
          <a:xfrm>
            <a:off x="1949450" y="5084764"/>
            <a:ext cx="880241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CC"/>
                </a:solidFill>
              </a:rPr>
              <a:t>纳米材料：</a:t>
            </a:r>
            <a:r>
              <a:rPr lang="zh-CN" altLang="en-US" b="1"/>
              <a:t>粒子尺寸越小，表面积越大，参与反映的数量越大。</a:t>
            </a:r>
          </a:p>
          <a:p>
            <a:pPr eaLnBrk="1" hangingPunct="1">
              <a:spcBef>
                <a:spcPct val="20000"/>
              </a:spcBef>
            </a:pPr>
            <a:r>
              <a:rPr lang="zh-CN" altLang="en-US" b="1"/>
              <a:t>                 材料性能多由晶粒界面和位错等表面缺陷控制</a:t>
            </a:r>
          </a:p>
        </p:txBody>
      </p:sp>
      <p:sp>
        <p:nvSpPr>
          <p:cNvPr id="52232" name="Text Box 9"/>
          <p:cNvSpPr txBox="1">
            <a:spLocks noChangeArrowheads="1"/>
          </p:cNvSpPr>
          <p:nvPr/>
        </p:nvSpPr>
        <p:spPr bwMode="auto">
          <a:xfrm>
            <a:off x="3359151" y="5876926"/>
            <a:ext cx="63401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这一高活性表面效应的材料应用将不同程度使</a:t>
            </a:r>
          </a:p>
          <a:p>
            <a:pPr eaLnBrk="1" hangingPunct="1"/>
            <a:r>
              <a:rPr lang="zh-CN" altLang="en-US" b="1">
                <a:solidFill>
                  <a:srgbClr val="FF0000"/>
                </a:solidFill>
              </a:rPr>
              <a:t>上述各类型传感器提升敏感性能</a:t>
            </a:r>
            <a:r>
              <a:rPr lang="en-US" altLang="zh-CN" b="1">
                <a:solidFill>
                  <a:srgbClr val="FF0000"/>
                </a:solidFill>
              </a:rPr>
              <a:t>.</a:t>
            </a:r>
          </a:p>
        </p:txBody>
      </p:sp>
    </p:spTree>
    <p:extLst>
      <p:ext uri="{BB962C8B-B14F-4D97-AF65-F5344CB8AC3E}">
        <p14:creationId xmlns:p14="http://schemas.microsoft.com/office/powerpoint/2010/main" val="340313643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2146143" y="2540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800" b="1">
                <a:solidFill>
                  <a:srgbClr val="FF0000"/>
                </a:solidFill>
                <a:latin typeface="华文中宋" pitchFamily="2" charset="-122"/>
                <a:ea typeface="华文中宋" pitchFamily="2" charset="-122"/>
              </a:rPr>
              <a:t>即将完成的遥控自行车</a:t>
            </a:r>
          </a:p>
        </p:txBody>
      </p:sp>
      <p:sp>
        <p:nvSpPr>
          <p:cNvPr id="53251" name="矩形 2"/>
          <p:cNvSpPr>
            <a:spLocks noChangeArrowheads="1"/>
          </p:cNvSpPr>
          <p:nvPr/>
        </p:nvSpPr>
        <p:spPr bwMode="auto">
          <a:xfrm>
            <a:off x="7015163" y="5819776"/>
            <a:ext cx="35067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200" b="1" dirty="0">
                <a:solidFill>
                  <a:srgbClr val="7A7A7A"/>
                </a:solidFill>
              </a:rPr>
              <a:t>2012</a:t>
            </a:r>
            <a:r>
              <a:rPr lang="zh-CN" altLang="en-US" sz="1200" b="1" dirty="0">
                <a:solidFill>
                  <a:srgbClr val="7A7A7A"/>
                </a:solidFill>
              </a:rPr>
              <a:t>年</a:t>
            </a:r>
            <a:r>
              <a:rPr lang="en-US" altLang="zh-CN" sz="1200" b="1" dirty="0">
                <a:solidFill>
                  <a:srgbClr val="7A7A7A"/>
                </a:solidFill>
              </a:rPr>
              <a:t>12</a:t>
            </a:r>
            <a:r>
              <a:rPr lang="zh-CN" altLang="en-US" sz="1200" b="1" dirty="0">
                <a:solidFill>
                  <a:srgbClr val="7A7A7A"/>
                </a:solidFill>
              </a:rPr>
              <a:t>月</a:t>
            </a:r>
            <a:r>
              <a:rPr lang="en-US" altLang="zh-CN" sz="1200" b="1" dirty="0">
                <a:solidFill>
                  <a:srgbClr val="7A7A7A"/>
                </a:solidFill>
              </a:rPr>
              <a:t>09</a:t>
            </a:r>
            <a:r>
              <a:rPr lang="zh-CN" altLang="en-US" sz="1200" b="1" dirty="0">
                <a:solidFill>
                  <a:srgbClr val="7A7A7A"/>
                </a:solidFill>
              </a:rPr>
              <a:t>日 </a:t>
            </a:r>
            <a:r>
              <a:rPr lang="en-US" altLang="zh-CN" sz="1200" b="1" dirty="0">
                <a:solidFill>
                  <a:srgbClr val="7A7A7A"/>
                </a:solidFill>
              </a:rPr>
              <a:t>12:32 </a:t>
            </a:r>
            <a:r>
              <a:rPr lang="zh-CN" altLang="en-US" sz="1200" b="1" dirty="0">
                <a:solidFill>
                  <a:srgbClr val="7A7A7A"/>
                </a:solidFill>
              </a:rPr>
              <a:t>来源：果壳网 作者：秩名</a:t>
            </a:r>
            <a:endParaRPr lang="zh-CN" altLang="en-US" sz="1200" b="1" dirty="0">
              <a:latin typeface="Calibri" pitchFamily="34" charset="0"/>
            </a:endParaRPr>
          </a:p>
        </p:txBody>
      </p:sp>
      <p:pic>
        <p:nvPicPr>
          <p:cNvPr id="5325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401" y="188913"/>
            <a:ext cx="304482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矩形 5"/>
          <p:cNvSpPr>
            <a:spLocks noChangeArrowheads="1"/>
          </p:cNvSpPr>
          <p:nvPr/>
        </p:nvSpPr>
        <p:spPr bwMode="auto">
          <a:xfrm>
            <a:off x="1703388" y="2420939"/>
            <a:ext cx="5040312" cy="388143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a:solidFill>
                  <a:srgbClr val="000000"/>
                </a:solidFill>
                <a:latin typeface="华文中宋" pitchFamily="2" charset="-122"/>
                <a:ea typeface="华文中宋" pitchFamily="2" charset="-122"/>
              </a:rPr>
              <a:t>　</a:t>
            </a:r>
            <a:r>
              <a:rPr lang="en-US" altLang="zh-CN" sz="2000" b="1">
                <a:solidFill>
                  <a:srgbClr val="0000CC"/>
                </a:solidFill>
                <a:latin typeface="华文中宋" pitchFamily="2" charset="-122"/>
                <a:ea typeface="华文中宋" pitchFamily="2" charset="-122"/>
              </a:rPr>
              <a:t>6</a:t>
            </a:r>
            <a:r>
              <a:rPr lang="zh-CN" altLang="en-US" sz="2000" b="1">
                <a:solidFill>
                  <a:srgbClr val="0000CC"/>
                </a:solidFill>
                <a:latin typeface="华文中宋" pitchFamily="2" charset="-122"/>
                <a:ea typeface="华文中宋" pitchFamily="2" charset="-122"/>
              </a:rPr>
              <a:t>、 模块详细介绍</a:t>
            </a:r>
            <a:endParaRPr lang="zh-CN" altLang="en-US" sz="2000">
              <a:solidFill>
                <a:srgbClr val="0000CC"/>
              </a:solidFill>
              <a:latin typeface="华文中宋" pitchFamily="2" charset="-122"/>
              <a:ea typeface="华文中宋" pitchFamily="2" charset="-122"/>
            </a:endParaRPr>
          </a:p>
          <a:p>
            <a:pPr eaLnBrk="1" hangingPunct="1">
              <a:spcBef>
                <a:spcPct val="0"/>
              </a:spcBef>
              <a:buFontTx/>
              <a:buNone/>
            </a:pPr>
            <a:r>
              <a:rPr lang="zh-CN" altLang="en-US" sz="2000">
                <a:solidFill>
                  <a:srgbClr val="000000"/>
                </a:solidFill>
                <a:latin typeface="宋体" pitchFamily="2" charset="-122"/>
              </a:rPr>
              <a:t>　　</a:t>
            </a:r>
            <a:r>
              <a:rPr lang="en-US" altLang="zh-CN" sz="2000" b="1">
                <a:solidFill>
                  <a:srgbClr val="FF0000"/>
                </a:solidFill>
                <a:latin typeface="华文中宋" pitchFamily="2" charset="-122"/>
                <a:ea typeface="华文中宋" pitchFamily="2" charset="-122"/>
              </a:rPr>
              <a:t>1</a:t>
            </a:r>
            <a:r>
              <a:rPr lang="zh-CN" altLang="en-US" sz="2000" b="1">
                <a:solidFill>
                  <a:srgbClr val="FF0000"/>
                </a:solidFill>
                <a:latin typeface="华文中宋" pitchFamily="2" charset="-122"/>
                <a:ea typeface="华文中宋" pitchFamily="2" charset="-122"/>
              </a:rPr>
              <a:t>）霍尔传感器（测量自行车的速度）</a:t>
            </a:r>
          </a:p>
          <a:p>
            <a:pPr eaLnBrk="1" hangingPunct="1">
              <a:spcBef>
                <a:spcPct val="0"/>
              </a:spcBef>
              <a:buFontTx/>
              <a:buNone/>
            </a:pPr>
            <a:r>
              <a:rPr lang="zh-CN" altLang="en-US" sz="2000" b="1">
                <a:solidFill>
                  <a:srgbClr val="000000"/>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霍尔传感器模块是这样工作的</a:t>
            </a:r>
            <a:r>
              <a:rPr lang="zh-CN" altLang="en-US" sz="2000" b="1">
                <a:solidFill>
                  <a:srgbClr val="000000"/>
                </a:solidFill>
                <a:latin typeface="华文中宋" pitchFamily="2" charset="-122"/>
                <a:ea typeface="华文中宋" pitchFamily="2" charset="-122"/>
              </a:rPr>
              <a:t>，</a:t>
            </a:r>
            <a:r>
              <a:rPr lang="en-US" altLang="zh-CN" sz="2000" b="1">
                <a:solidFill>
                  <a:srgbClr val="000000"/>
                </a:solidFill>
                <a:latin typeface="华文中宋" pitchFamily="2" charset="-122"/>
                <a:ea typeface="华文中宋" pitchFamily="2" charset="-122"/>
              </a:rPr>
              <a:t>3</a:t>
            </a:r>
            <a:r>
              <a:rPr lang="zh-CN" altLang="en-US" sz="2000" b="1">
                <a:solidFill>
                  <a:srgbClr val="000000"/>
                </a:solidFill>
                <a:latin typeface="华文中宋" pitchFamily="2" charset="-122"/>
                <a:ea typeface="华文中宋" pitchFamily="2" charset="-122"/>
              </a:rPr>
              <a:t>个管脚，</a:t>
            </a:r>
            <a:r>
              <a:rPr lang="en-US" altLang="zh-CN" sz="2000" b="1">
                <a:solidFill>
                  <a:srgbClr val="000000"/>
                </a:solidFill>
                <a:latin typeface="华文中宋" pitchFamily="2" charset="-122"/>
                <a:ea typeface="华文中宋" pitchFamily="2" charset="-122"/>
              </a:rPr>
              <a:t>VCC</a:t>
            </a:r>
            <a:r>
              <a:rPr lang="zh-CN" altLang="en-US" sz="2000" b="1">
                <a:solidFill>
                  <a:srgbClr val="000000"/>
                </a:solidFill>
                <a:latin typeface="华文中宋" pitchFamily="2" charset="-122"/>
                <a:ea typeface="华文中宋" pitchFamily="2" charset="-122"/>
              </a:rPr>
              <a:t>脚，</a:t>
            </a:r>
            <a:r>
              <a:rPr lang="en-US" altLang="zh-CN" sz="2000" b="1">
                <a:solidFill>
                  <a:srgbClr val="000000"/>
                </a:solidFill>
                <a:latin typeface="华文中宋" pitchFamily="2" charset="-122"/>
                <a:ea typeface="华文中宋" pitchFamily="2" charset="-122"/>
              </a:rPr>
              <a:t>GND</a:t>
            </a:r>
            <a:r>
              <a:rPr lang="zh-CN" altLang="en-US" sz="2000" b="1">
                <a:solidFill>
                  <a:srgbClr val="000000"/>
                </a:solidFill>
                <a:latin typeface="华文中宋" pitchFamily="2" charset="-122"/>
                <a:ea typeface="华文中宋" pitchFamily="2" charset="-122"/>
              </a:rPr>
              <a:t>脚，</a:t>
            </a:r>
            <a:r>
              <a:rPr lang="en-US" altLang="zh-CN" sz="2000" b="1">
                <a:solidFill>
                  <a:srgbClr val="000000"/>
                </a:solidFill>
                <a:latin typeface="华文中宋" pitchFamily="2" charset="-122"/>
                <a:ea typeface="华文中宋" pitchFamily="2" charset="-122"/>
              </a:rPr>
              <a:t>DATA</a:t>
            </a:r>
            <a:r>
              <a:rPr lang="zh-CN" altLang="en-US" sz="2000" b="1">
                <a:solidFill>
                  <a:srgbClr val="000000"/>
                </a:solidFill>
                <a:latin typeface="华文中宋" pitchFamily="2" charset="-122"/>
                <a:ea typeface="华文中宋" pitchFamily="2" charset="-122"/>
              </a:rPr>
              <a:t>脚，</a:t>
            </a:r>
            <a:r>
              <a:rPr lang="zh-CN" altLang="en-US" sz="2000" b="1">
                <a:solidFill>
                  <a:srgbClr val="0000CC"/>
                </a:solidFill>
                <a:latin typeface="华文中宋" pitchFamily="2" charset="-122"/>
                <a:ea typeface="华文中宋" pitchFamily="2" charset="-122"/>
              </a:rPr>
              <a:t>缺省状态</a:t>
            </a:r>
            <a:r>
              <a:rPr lang="en-US" altLang="zh-CN" sz="2000" b="1">
                <a:solidFill>
                  <a:srgbClr val="0000CC"/>
                </a:solidFill>
                <a:latin typeface="华文中宋" pitchFamily="2" charset="-122"/>
                <a:ea typeface="华文中宋" pitchFamily="2" charset="-122"/>
              </a:rPr>
              <a:t>DATA</a:t>
            </a:r>
            <a:r>
              <a:rPr lang="zh-CN" altLang="en-US" sz="2000" b="1">
                <a:solidFill>
                  <a:srgbClr val="0000CC"/>
                </a:solidFill>
                <a:latin typeface="华文中宋" pitchFamily="2" charset="-122"/>
                <a:ea typeface="华文中宋" pitchFamily="2" charset="-122"/>
              </a:rPr>
              <a:t>脚输出低电平，若有磁石靠近，产生磁场切割，便会输出一个高电平，当磁石远离传感器，又恢复低电平。</a:t>
            </a:r>
          </a:p>
          <a:p>
            <a:pPr eaLnBrk="1" hangingPunct="1">
              <a:spcBef>
                <a:spcPct val="0"/>
              </a:spcBef>
              <a:buFontTx/>
              <a:buNone/>
            </a:pPr>
            <a:r>
              <a:rPr lang="zh-CN" altLang="en-US" sz="2000" b="1">
                <a:solidFill>
                  <a:srgbClr val="000000"/>
                </a:solidFill>
                <a:latin typeface="华文中宋" pitchFamily="2" charset="-122"/>
                <a:ea typeface="华文中宋" pitchFamily="2" charset="-122"/>
              </a:rPr>
              <a:t>　　所以在自行车的</a:t>
            </a:r>
            <a:r>
              <a:rPr lang="zh-CN" altLang="en-US" sz="2000" b="1">
                <a:solidFill>
                  <a:srgbClr val="0000CC"/>
                </a:solidFill>
                <a:latin typeface="华文中宋" pitchFamily="2" charset="-122"/>
                <a:ea typeface="华文中宋" pitchFamily="2" charset="-122"/>
              </a:rPr>
              <a:t>脚踏边上贴上一个磁石，</a:t>
            </a:r>
            <a:r>
              <a:rPr lang="zh-CN" altLang="en-US" sz="2000" b="1">
                <a:solidFill>
                  <a:srgbClr val="000000"/>
                </a:solidFill>
                <a:latin typeface="华文中宋" pitchFamily="2" charset="-122"/>
                <a:ea typeface="华文中宋" pitchFamily="2" charset="-122"/>
              </a:rPr>
              <a:t>把</a:t>
            </a:r>
            <a:r>
              <a:rPr lang="zh-CN" altLang="en-US" sz="2000" b="1">
                <a:solidFill>
                  <a:srgbClr val="0000CC"/>
                </a:solidFill>
                <a:latin typeface="华文中宋" pitchFamily="2" charset="-122"/>
                <a:ea typeface="华文中宋" pitchFamily="2" charset="-122"/>
              </a:rPr>
              <a:t>两个霍尔传感器模块装到脚踏经过的两边位置，</a:t>
            </a:r>
            <a:r>
              <a:rPr lang="zh-CN" altLang="en-US" sz="2000" b="1">
                <a:solidFill>
                  <a:srgbClr val="000000"/>
                </a:solidFill>
                <a:latin typeface="华文中宋" pitchFamily="2" charset="-122"/>
                <a:ea typeface="华文中宋" pitchFamily="2" charset="-122"/>
              </a:rPr>
              <a:t>在踩自行车时，通过</a:t>
            </a:r>
            <a:r>
              <a:rPr lang="zh-CN" altLang="en-US" sz="2000" b="1">
                <a:solidFill>
                  <a:srgbClr val="0000CC"/>
                </a:solidFill>
                <a:latin typeface="华文中宋" pitchFamily="2" charset="-122"/>
                <a:ea typeface="华文中宋" pitchFamily="2" charset="-122"/>
              </a:rPr>
              <a:t>计算</a:t>
            </a:r>
            <a:r>
              <a:rPr lang="zh-CN" altLang="en-US" sz="2000" b="1">
                <a:solidFill>
                  <a:srgbClr val="FF0000"/>
                </a:solidFill>
                <a:latin typeface="华文中宋" pitchFamily="2" charset="-122"/>
                <a:ea typeface="华文中宋" pitchFamily="2" charset="-122"/>
              </a:rPr>
              <a:t>两只霍尔传感器的时间差</a:t>
            </a:r>
            <a:r>
              <a:rPr lang="zh-CN" altLang="en-US" sz="2000" b="1">
                <a:solidFill>
                  <a:srgbClr val="0000CC"/>
                </a:solidFill>
                <a:latin typeface="华文中宋" pitchFamily="2" charset="-122"/>
                <a:ea typeface="华文中宋" pitchFamily="2" charset="-122"/>
              </a:rPr>
              <a:t>，来获得骑车人</a:t>
            </a:r>
            <a:r>
              <a:rPr lang="zh-CN" altLang="en-US" sz="2000" b="1">
                <a:solidFill>
                  <a:srgbClr val="FF0000"/>
                </a:solidFill>
                <a:latin typeface="华文中宋" pitchFamily="2" charset="-122"/>
                <a:ea typeface="华文中宋" pitchFamily="2" charset="-122"/>
              </a:rPr>
              <a:t>踩单车的速度</a:t>
            </a:r>
            <a:r>
              <a:rPr lang="zh-CN" altLang="en-US" sz="2000" b="1">
                <a:solidFill>
                  <a:srgbClr val="0000CC"/>
                </a:solidFill>
                <a:latin typeface="华文中宋" pitchFamily="2" charset="-122"/>
                <a:ea typeface="华文中宋" pitchFamily="2" charset="-122"/>
              </a:rPr>
              <a:t>，由此对应赛车油门的深浅</a:t>
            </a:r>
            <a:r>
              <a:rPr lang="zh-CN" altLang="en-US" sz="2000" b="1">
                <a:solidFill>
                  <a:srgbClr val="000000"/>
                </a:solidFill>
                <a:latin typeface="华文中宋" pitchFamily="2" charset="-122"/>
                <a:ea typeface="华文中宋" pitchFamily="2" charset="-122"/>
              </a:rPr>
              <a:t>。</a:t>
            </a:r>
          </a:p>
        </p:txBody>
      </p:sp>
      <p:pic>
        <p:nvPicPr>
          <p:cNvPr id="5325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4064" y="2492375"/>
            <a:ext cx="3328987"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p:cNvSpPr/>
          <p:nvPr/>
        </p:nvSpPr>
        <p:spPr>
          <a:xfrm>
            <a:off x="7967663" y="3860801"/>
            <a:ext cx="2444750" cy="13255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256" name="矩形 8"/>
          <p:cNvSpPr>
            <a:spLocks noChangeArrowheads="1"/>
          </p:cNvSpPr>
          <p:nvPr/>
        </p:nvSpPr>
        <p:spPr bwMode="auto">
          <a:xfrm>
            <a:off x="1992313" y="549276"/>
            <a:ext cx="4572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电子发烧友们的遥控梦在本文的自行车上发挥得淋漓尽致！如果你厌倦了用键盘、鼠标、游戏方向盘、手柄来玩极品飞车，不妨试下用自行车，寓健身、娱乐、减肥于一体，那是相当拉轰！</a:t>
            </a:r>
          </a:p>
        </p:txBody>
      </p:sp>
    </p:spTree>
    <p:extLst>
      <p:ext uri="{BB962C8B-B14F-4D97-AF65-F5344CB8AC3E}">
        <p14:creationId xmlns:p14="http://schemas.microsoft.com/office/powerpoint/2010/main" val="132267989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body" idx="4294967295"/>
          </p:nvPr>
        </p:nvSpPr>
        <p:spPr>
          <a:xfrm>
            <a:off x="2279650" y="1052514"/>
            <a:ext cx="2520950" cy="574675"/>
          </a:xfrm>
        </p:spPr>
        <p:txBody>
          <a:bodyPr/>
          <a:lstStyle/>
          <a:p>
            <a:pPr eaLnBrk="1" hangingPunct="1">
              <a:buFontTx/>
              <a:buNone/>
            </a:pPr>
            <a:r>
              <a:rPr lang="en-US" altLang="zh-CN" b="1">
                <a:solidFill>
                  <a:srgbClr val="0000CC"/>
                </a:solidFill>
                <a:latin typeface="华文中宋" pitchFamily="2" charset="-122"/>
                <a:ea typeface="华文中宋" pitchFamily="2" charset="-122"/>
              </a:rPr>
              <a:t>1. </a:t>
            </a:r>
            <a:r>
              <a:rPr lang="zh-CN" altLang="en-US" b="1">
                <a:solidFill>
                  <a:srgbClr val="0000CC"/>
                </a:solidFill>
                <a:latin typeface="华文中宋" pitchFamily="2" charset="-122"/>
                <a:ea typeface="华文中宋" pitchFamily="2" charset="-122"/>
              </a:rPr>
              <a:t>霍尔效应</a:t>
            </a:r>
          </a:p>
        </p:txBody>
      </p:sp>
      <p:sp>
        <p:nvSpPr>
          <p:cNvPr id="56323" name="Rectangle 5"/>
          <p:cNvSpPr>
            <a:spLocks noChangeArrowheads="1"/>
          </p:cNvSpPr>
          <p:nvPr/>
        </p:nvSpPr>
        <p:spPr bwMode="auto">
          <a:xfrm>
            <a:off x="2279650" y="500063"/>
            <a:ext cx="3384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a:solidFill>
                  <a:srgbClr val="FF0000"/>
                </a:solidFill>
              </a:rPr>
              <a:t>四、半导体磁敏器件</a:t>
            </a:r>
          </a:p>
        </p:txBody>
      </p:sp>
      <p:sp>
        <p:nvSpPr>
          <p:cNvPr id="56324" name="Rectangle 6"/>
          <p:cNvSpPr>
            <a:spLocks noChangeArrowheads="1"/>
          </p:cNvSpPr>
          <p:nvPr/>
        </p:nvSpPr>
        <p:spPr bwMode="auto">
          <a:xfrm>
            <a:off x="2782889" y="1628776"/>
            <a:ext cx="726352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通电的导体或半导体，在垂直于电流和磁场的方向上</a:t>
            </a:r>
          </a:p>
          <a:p>
            <a:pPr eaLnBrk="1" hangingPunct="1"/>
            <a:r>
              <a:rPr lang="zh-CN" altLang="en-US" b="1">
                <a:solidFill>
                  <a:srgbClr val="0000CC"/>
                </a:solidFill>
              </a:rPr>
              <a:t>将产生电动势的现象。</a:t>
            </a:r>
          </a:p>
        </p:txBody>
      </p:sp>
      <p:pic>
        <p:nvPicPr>
          <p:cNvPr id="5632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40750" y="2636838"/>
            <a:ext cx="1803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9"/>
          <p:cNvSpPr txBox="1">
            <a:spLocks noChangeArrowheads="1"/>
          </p:cNvSpPr>
          <p:nvPr/>
        </p:nvSpPr>
        <p:spPr bwMode="auto">
          <a:xfrm>
            <a:off x="9120188" y="5300664"/>
            <a:ext cx="1200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安培力</a:t>
            </a:r>
          </a:p>
          <a:p>
            <a:pPr eaLnBrk="1" hangingPunct="1"/>
            <a:r>
              <a:rPr lang="zh-CN" altLang="en-US" sz="2000" b="1"/>
              <a:t>洛伦兹力</a:t>
            </a:r>
          </a:p>
          <a:p>
            <a:pPr eaLnBrk="1" hangingPunct="1"/>
            <a:r>
              <a:rPr lang="zh-CN" altLang="en-US" sz="2000" b="1"/>
              <a:t>方向</a:t>
            </a:r>
          </a:p>
        </p:txBody>
      </p:sp>
      <p:sp>
        <p:nvSpPr>
          <p:cNvPr id="56327" name="AutoShape 5"/>
          <p:cNvSpPr>
            <a:spLocks noChangeArrowheads="1"/>
          </p:cNvSpPr>
          <p:nvPr/>
        </p:nvSpPr>
        <p:spPr bwMode="auto">
          <a:xfrm>
            <a:off x="1703389" y="3213100"/>
            <a:ext cx="5399087" cy="1930400"/>
          </a:xfrm>
          <a:prstGeom prst="cube">
            <a:avLst>
              <a:gd name="adj" fmla="val 86472"/>
            </a:avLst>
          </a:prstGeom>
          <a:solidFill>
            <a:srgbClr val="FFFFFF"/>
          </a:solidFill>
          <a:ln w="28575">
            <a:solidFill>
              <a:srgbClr val="000000"/>
            </a:solidFill>
            <a:miter lim="800000"/>
            <a:headEnd/>
            <a:tailEnd/>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28" name="Rectangle 6"/>
          <p:cNvSpPr>
            <a:spLocks noChangeArrowheads="1"/>
          </p:cNvSpPr>
          <p:nvPr/>
        </p:nvSpPr>
        <p:spPr bwMode="auto">
          <a:xfrm>
            <a:off x="2025650"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29" name="Line 7"/>
          <p:cNvSpPr>
            <a:spLocks noChangeShapeType="1"/>
          </p:cNvSpPr>
          <p:nvPr/>
        </p:nvSpPr>
        <p:spPr bwMode="auto">
          <a:xfrm flipV="1">
            <a:off x="1703389" y="3489326"/>
            <a:ext cx="1792287" cy="1685925"/>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0" name="Line 8"/>
          <p:cNvSpPr>
            <a:spLocks noChangeShapeType="1"/>
          </p:cNvSpPr>
          <p:nvPr/>
        </p:nvSpPr>
        <p:spPr bwMode="auto">
          <a:xfrm>
            <a:off x="3495675" y="3525838"/>
            <a:ext cx="3562350" cy="0"/>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1" name="Line 9"/>
          <p:cNvSpPr>
            <a:spLocks noChangeShapeType="1"/>
          </p:cNvSpPr>
          <p:nvPr/>
        </p:nvSpPr>
        <p:spPr bwMode="auto">
          <a:xfrm>
            <a:off x="3495675" y="3213100"/>
            <a:ext cx="0" cy="254000"/>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2" name="Line 10"/>
          <p:cNvSpPr>
            <a:spLocks noChangeShapeType="1"/>
          </p:cNvSpPr>
          <p:nvPr/>
        </p:nvSpPr>
        <p:spPr bwMode="auto">
          <a:xfrm flipV="1">
            <a:off x="1700213" y="3409950"/>
            <a:ext cx="1790700" cy="1684338"/>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3" name="Line 11"/>
          <p:cNvSpPr>
            <a:spLocks noChangeShapeType="1"/>
          </p:cNvSpPr>
          <p:nvPr/>
        </p:nvSpPr>
        <p:spPr bwMode="auto">
          <a:xfrm flipV="1">
            <a:off x="1700213" y="3346450"/>
            <a:ext cx="1790700" cy="1684338"/>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4" name="Line 12"/>
          <p:cNvSpPr>
            <a:spLocks noChangeShapeType="1"/>
          </p:cNvSpPr>
          <p:nvPr/>
        </p:nvSpPr>
        <p:spPr bwMode="auto">
          <a:xfrm flipV="1">
            <a:off x="1700213" y="3225801"/>
            <a:ext cx="1790700" cy="1685925"/>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nvGrpSpPr>
          <p:cNvPr id="56335" name="Group 13"/>
          <p:cNvGrpSpPr>
            <a:grpSpLocks/>
          </p:cNvGrpSpPr>
          <p:nvPr/>
        </p:nvGrpSpPr>
        <p:grpSpPr bwMode="auto">
          <a:xfrm>
            <a:off x="3105150" y="4876801"/>
            <a:ext cx="509588" cy="258763"/>
            <a:chOff x="4131" y="8677"/>
            <a:chExt cx="466" cy="251"/>
          </a:xfrm>
        </p:grpSpPr>
        <p:sp>
          <p:nvSpPr>
            <p:cNvPr id="56401" name="Line 14"/>
            <p:cNvSpPr>
              <a:spLocks noChangeShapeType="1"/>
            </p:cNvSpPr>
            <p:nvPr/>
          </p:nvSpPr>
          <p:spPr bwMode="auto">
            <a:xfrm>
              <a:off x="4131" y="8680"/>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2" name="Line 15"/>
            <p:cNvSpPr>
              <a:spLocks noChangeShapeType="1"/>
            </p:cNvSpPr>
            <p:nvPr/>
          </p:nvSpPr>
          <p:spPr bwMode="auto">
            <a:xfrm>
              <a:off x="4597" y="8677"/>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3" name="Line 16"/>
            <p:cNvSpPr>
              <a:spLocks noChangeShapeType="1"/>
            </p:cNvSpPr>
            <p:nvPr/>
          </p:nvSpPr>
          <p:spPr bwMode="auto">
            <a:xfrm>
              <a:off x="4194"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4" name="Line 17"/>
            <p:cNvSpPr>
              <a:spLocks noChangeShapeType="1"/>
            </p:cNvSpPr>
            <p:nvPr/>
          </p:nvSpPr>
          <p:spPr bwMode="auto">
            <a:xfrm>
              <a:off x="4261"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5" name="Line 18"/>
            <p:cNvSpPr>
              <a:spLocks noChangeShapeType="1"/>
            </p:cNvSpPr>
            <p:nvPr/>
          </p:nvSpPr>
          <p:spPr bwMode="auto">
            <a:xfrm>
              <a:off x="4383"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6" name="Line 19"/>
            <p:cNvSpPr>
              <a:spLocks noChangeShapeType="1"/>
            </p:cNvSpPr>
            <p:nvPr/>
          </p:nvSpPr>
          <p:spPr bwMode="auto">
            <a:xfrm>
              <a:off x="4530" y="8708"/>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7" name="Line 20"/>
            <p:cNvSpPr>
              <a:spLocks noChangeShapeType="1"/>
            </p:cNvSpPr>
            <p:nvPr/>
          </p:nvSpPr>
          <p:spPr bwMode="auto">
            <a:xfrm>
              <a:off x="431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8" name="Line 21"/>
            <p:cNvSpPr>
              <a:spLocks noChangeShapeType="1"/>
            </p:cNvSpPr>
            <p:nvPr/>
          </p:nvSpPr>
          <p:spPr bwMode="auto">
            <a:xfrm>
              <a:off x="444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6336" name="Group 22"/>
          <p:cNvGrpSpPr>
            <a:grpSpLocks/>
          </p:cNvGrpSpPr>
          <p:nvPr/>
        </p:nvGrpSpPr>
        <p:grpSpPr bwMode="auto">
          <a:xfrm>
            <a:off x="4827589" y="3213101"/>
            <a:ext cx="511175" cy="257175"/>
            <a:chOff x="4131" y="8677"/>
            <a:chExt cx="466" cy="251"/>
          </a:xfrm>
        </p:grpSpPr>
        <p:sp>
          <p:nvSpPr>
            <p:cNvPr id="56393" name="Line 23"/>
            <p:cNvSpPr>
              <a:spLocks noChangeShapeType="1"/>
            </p:cNvSpPr>
            <p:nvPr/>
          </p:nvSpPr>
          <p:spPr bwMode="auto">
            <a:xfrm>
              <a:off x="4131" y="8680"/>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4" name="Line 24"/>
            <p:cNvSpPr>
              <a:spLocks noChangeShapeType="1"/>
            </p:cNvSpPr>
            <p:nvPr/>
          </p:nvSpPr>
          <p:spPr bwMode="auto">
            <a:xfrm>
              <a:off x="4597" y="8677"/>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5" name="Line 25"/>
            <p:cNvSpPr>
              <a:spLocks noChangeShapeType="1"/>
            </p:cNvSpPr>
            <p:nvPr/>
          </p:nvSpPr>
          <p:spPr bwMode="auto">
            <a:xfrm>
              <a:off x="4194"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6" name="Line 26"/>
            <p:cNvSpPr>
              <a:spLocks noChangeShapeType="1"/>
            </p:cNvSpPr>
            <p:nvPr/>
          </p:nvSpPr>
          <p:spPr bwMode="auto">
            <a:xfrm>
              <a:off x="4261"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7" name="Line 27"/>
            <p:cNvSpPr>
              <a:spLocks noChangeShapeType="1"/>
            </p:cNvSpPr>
            <p:nvPr/>
          </p:nvSpPr>
          <p:spPr bwMode="auto">
            <a:xfrm>
              <a:off x="4383"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8" name="Line 28"/>
            <p:cNvSpPr>
              <a:spLocks noChangeShapeType="1"/>
            </p:cNvSpPr>
            <p:nvPr/>
          </p:nvSpPr>
          <p:spPr bwMode="auto">
            <a:xfrm>
              <a:off x="4530" y="8708"/>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9" name="Line 29"/>
            <p:cNvSpPr>
              <a:spLocks noChangeShapeType="1"/>
            </p:cNvSpPr>
            <p:nvPr/>
          </p:nvSpPr>
          <p:spPr bwMode="auto">
            <a:xfrm>
              <a:off x="431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0" name="Line 30"/>
            <p:cNvSpPr>
              <a:spLocks noChangeShapeType="1"/>
            </p:cNvSpPr>
            <p:nvPr/>
          </p:nvSpPr>
          <p:spPr bwMode="auto">
            <a:xfrm>
              <a:off x="444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sp>
        <p:nvSpPr>
          <p:cNvPr id="56337" name="Line 31"/>
          <p:cNvSpPr>
            <a:spLocks noChangeShapeType="1"/>
          </p:cNvSpPr>
          <p:nvPr/>
        </p:nvSpPr>
        <p:spPr bwMode="auto">
          <a:xfrm>
            <a:off x="1703388" y="5118100"/>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8" name="Line 32"/>
          <p:cNvSpPr>
            <a:spLocks noChangeShapeType="1"/>
          </p:cNvSpPr>
          <p:nvPr/>
        </p:nvSpPr>
        <p:spPr bwMode="auto">
          <a:xfrm>
            <a:off x="1727200" y="5397500"/>
            <a:ext cx="3536950" cy="0"/>
          </a:xfrm>
          <a:prstGeom prst="line">
            <a:avLst/>
          </a:prstGeom>
          <a:noFill/>
          <a:ln w="2857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56339" name="Line 33"/>
          <p:cNvSpPr>
            <a:spLocks noChangeShapeType="1"/>
          </p:cNvSpPr>
          <p:nvPr/>
        </p:nvSpPr>
        <p:spPr bwMode="auto">
          <a:xfrm>
            <a:off x="5334000" y="5118100"/>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0" name="Line 34"/>
          <p:cNvSpPr>
            <a:spLocks noChangeShapeType="1"/>
          </p:cNvSpPr>
          <p:nvPr/>
        </p:nvSpPr>
        <p:spPr bwMode="auto">
          <a:xfrm>
            <a:off x="7102475" y="3519488"/>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1" name="Freeform 35"/>
          <p:cNvSpPr>
            <a:spLocks/>
          </p:cNvSpPr>
          <p:nvPr/>
        </p:nvSpPr>
        <p:spPr bwMode="auto">
          <a:xfrm>
            <a:off x="5360988" y="3698875"/>
            <a:ext cx="1727200" cy="1727200"/>
          </a:xfrm>
          <a:custGeom>
            <a:avLst/>
            <a:gdLst>
              <a:gd name="T0" fmla="*/ 0 w 1088"/>
              <a:gd name="T1" fmla="*/ 2147483647 h 1088"/>
              <a:gd name="T2" fmla="*/ 2147483647 w 1088"/>
              <a:gd name="T3" fmla="*/ 0 h 1088"/>
              <a:gd name="T4" fmla="*/ 0 60000 65536"/>
              <a:gd name="T5" fmla="*/ 0 60000 65536"/>
              <a:gd name="T6" fmla="*/ 0 w 1088"/>
              <a:gd name="T7" fmla="*/ 0 h 1088"/>
              <a:gd name="T8" fmla="*/ 1088 w 1088"/>
              <a:gd name="T9" fmla="*/ 1088 h 1088"/>
            </a:gdLst>
            <a:ahLst/>
            <a:cxnLst>
              <a:cxn ang="T4">
                <a:pos x="T0" y="T1"/>
              </a:cxn>
              <a:cxn ang="T5">
                <a:pos x="T2" y="T3"/>
              </a:cxn>
            </a:cxnLst>
            <a:rect l="T6" t="T7" r="T8" b="T9"/>
            <a:pathLst>
              <a:path w="1088" h="1088">
                <a:moveTo>
                  <a:pt x="0" y="1088"/>
                </a:moveTo>
                <a:lnTo>
                  <a:pt x="1088" y="0"/>
                </a:lnTo>
              </a:path>
            </a:pathLst>
          </a:custGeom>
          <a:noFill/>
          <a:ln w="28575" cmpd="sng">
            <a:solidFill>
              <a:srgbClr val="000000"/>
            </a:solidFill>
            <a:round/>
            <a:headEnd type="stealth" w="sm"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2" name="Line 37"/>
          <p:cNvSpPr>
            <a:spLocks noChangeShapeType="1"/>
          </p:cNvSpPr>
          <p:nvPr/>
        </p:nvSpPr>
        <p:spPr bwMode="auto">
          <a:xfrm rot="10800000">
            <a:off x="4092575" y="2513014"/>
            <a:ext cx="0" cy="11445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3" name="Line 39"/>
          <p:cNvSpPr>
            <a:spLocks noChangeShapeType="1"/>
          </p:cNvSpPr>
          <p:nvPr/>
        </p:nvSpPr>
        <p:spPr bwMode="auto">
          <a:xfrm>
            <a:off x="6299200" y="4170363"/>
            <a:ext cx="1423988"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4" name="Line 40"/>
          <p:cNvSpPr>
            <a:spLocks noChangeShapeType="1"/>
          </p:cNvSpPr>
          <p:nvPr/>
        </p:nvSpPr>
        <p:spPr bwMode="auto">
          <a:xfrm flipV="1">
            <a:off x="1703389" y="3784600"/>
            <a:ext cx="5945187" cy="317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5" name="Rectangle 41"/>
          <p:cNvSpPr>
            <a:spLocks noChangeArrowheads="1"/>
          </p:cNvSpPr>
          <p:nvPr/>
        </p:nvSpPr>
        <p:spPr bwMode="auto">
          <a:xfrm>
            <a:off x="1933575" y="3495675"/>
            <a:ext cx="5905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i="1">
                <a:solidFill>
                  <a:srgbClr val="000000"/>
                </a:solidFill>
                <a:latin typeface="Times New Roman" pitchFamily="18" charset="0"/>
              </a:rPr>
              <a:t>I</a:t>
            </a:r>
          </a:p>
        </p:txBody>
      </p:sp>
      <p:sp>
        <p:nvSpPr>
          <p:cNvPr id="56346" name="Oval 43"/>
          <p:cNvSpPr>
            <a:spLocks noChangeArrowheads="1"/>
          </p:cNvSpPr>
          <p:nvPr/>
        </p:nvSpPr>
        <p:spPr bwMode="auto">
          <a:xfrm>
            <a:off x="5256213" y="3638551"/>
            <a:ext cx="146050" cy="13017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47" name="Oval 44"/>
          <p:cNvSpPr>
            <a:spLocks noChangeArrowheads="1"/>
          </p:cNvSpPr>
          <p:nvPr/>
        </p:nvSpPr>
        <p:spPr bwMode="auto">
          <a:xfrm>
            <a:off x="5310189" y="3698876"/>
            <a:ext cx="34925" cy="30163"/>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48" name="Freeform 45"/>
          <p:cNvSpPr>
            <a:spLocks/>
          </p:cNvSpPr>
          <p:nvPr/>
        </p:nvSpPr>
        <p:spPr bwMode="auto">
          <a:xfrm>
            <a:off x="5400676" y="3748088"/>
            <a:ext cx="252413" cy="3302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9" name="Oval 47"/>
          <p:cNvSpPr>
            <a:spLocks noChangeArrowheads="1"/>
          </p:cNvSpPr>
          <p:nvPr/>
        </p:nvSpPr>
        <p:spPr bwMode="auto">
          <a:xfrm>
            <a:off x="4897439" y="3968751"/>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0" name="Oval 48"/>
          <p:cNvSpPr>
            <a:spLocks noChangeArrowheads="1"/>
          </p:cNvSpPr>
          <p:nvPr/>
        </p:nvSpPr>
        <p:spPr bwMode="auto">
          <a:xfrm>
            <a:off x="4965700" y="40497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1" name="Freeform 49"/>
          <p:cNvSpPr>
            <a:spLocks/>
          </p:cNvSpPr>
          <p:nvPr/>
        </p:nvSpPr>
        <p:spPr bwMode="auto">
          <a:xfrm>
            <a:off x="5106988" y="4102100"/>
            <a:ext cx="165100" cy="3190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2" name="Oval 51"/>
          <p:cNvSpPr>
            <a:spLocks noChangeArrowheads="1"/>
          </p:cNvSpPr>
          <p:nvPr/>
        </p:nvSpPr>
        <p:spPr bwMode="auto">
          <a:xfrm>
            <a:off x="4497389" y="4325939"/>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3" name="Oval 52"/>
          <p:cNvSpPr>
            <a:spLocks noChangeArrowheads="1"/>
          </p:cNvSpPr>
          <p:nvPr/>
        </p:nvSpPr>
        <p:spPr bwMode="auto">
          <a:xfrm>
            <a:off x="4565650" y="4406901"/>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4" name="Freeform 53"/>
          <p:cNvSpPr>
            <a:spLocks/>
          </p:cNvSpPr>
          <p:nvPr/>
        </p:nvSpPr>
        <p:spPr bwMode="auto">
          <a:xfrm>
            <a:off x="4694238" y="4459288"/>
            <a:ext cx="184150" cy="2667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5" name="Oval 55"/>
          <p:cNvSpPr>
            <a:spLocks noChangeArrowheads="1"/>
          </p:cNvSpPr>
          <p:nvPr/>
        </p:nvSpPr>
        <p:spPr bwMode="auto">
          <a:xfrm>
            <a:off x="3692525" y="3600451"/>
            <a:ext cx="185738"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6" name="Oval 56"/>
          <p:cNvSpPr>
            <a:spLocks noChangeArrowheads="1"/>
          </p:cNvSpPr>
          <p:nvPr/>
        </p:nvSpPr>
        <p:spPr bwMode="auto">
          <a:xfrm>
            <a:off x="3760788" y="36814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7" name="Freeform 57"/>
          <p:cNvSpPr>
            <a:spLocks/>
          </p:cNvSpPr>
          <p:nvPr/>
        </p:nvSpPr>
        <p:spPr bwMode="auto">
          <a:xfrm>
            <a:off x="3889376" y="3733800"/>
            <a:ext cx="227013" cy="3063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8" name="Oval 59"/>
          <p:cNvSpPr>
            <a:spLocks noChangeArrowheads="1"/>
          </p:cNvSpPr>
          <p:nvPr/>
        </p:nvSpPr>
        <p:spPr bwMode="auto">
          <a:xfrm>
            <a:off x="3335339" y="3879851"/>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9" name="Oval 60"/>
          <p:cNvSpPr>
            <a:spLocks noChangeArrowheads="1"/>
          </p:cNvSpPr>
          <p:nvPr/>
        </p:nvSpPr>
        <p:spPr bwMode="auto">
          <a:xfrm>
            <a:off x="3403600" y="39608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60" name="Freeform 61"/>
          <p:cNvSpPr>
            <a:spLocks/>
          </p:cNvSpPr>
          <p:nvPr/>
        </p:nvSpPr>
        <p:spPr bwMode="auto">
          <a:xfrm>
            <a:off x="3532188" y="4013200"/>
            <a:ext cx="203200" cy="3317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1" name="Oval 63"/>
          <p:cNvSpPr>
            <a:spLocks noChangeArrowheads="1"/>
          </p:cNvSpPr>
          <p:nvPr/>
        </p:nvSpPr>
        <p:spPr bwMode="auto">
          <a:xfrm>
            <a:off x="2935289" y="4319589"/>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62" name="Oval 64"/>
          <p:cNvSpPr>
            <a:spLocks noChangeArrowheads="1"/>
          </p:cNvSpPr>
          <p:nvPr/>
        </p:nvSpPr>
        <p:spPr bwMode="auto">
          <a:xfrm>
            <a:off x="3003550" y="4406901"/>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63" name="Freeform 65"/>
          <p:cNvSpPr>
            <a:spLocks/>
          </p:cNvSpPr>
          <p:nvPr/>
        </p:nvSpPr>
        <p:spPr bwMode="auto">
          <a:xfrm>
            <a:off x="3144838" y="4421188"/>
            <a:ext cx="311150" cy="3429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4" name="Rectangle 66"/>
          <p:cNvSpPr>
            <a:spLocks noChangeArrowheads="1"/>
          </p:cNvSpPr>
          <p:nvPr/>
        </p:nvSpPr>
        <p:spPr bwMode="auto">
          <a:xfrm>
            <a:off x="2347913"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5" name="Rectangle 67"/>
          <p:cNvSpPr>
            <a:spLocks noChangeArrowheads="1"/>
          </p:cNvSpPr>
          <p:nvPr/>
        </p:nvSpPr>
        <p:spPr bwMode="auto">
          <a:xfrm>
            <a:off x="2670176" y="4868864"/>
            <a:ext cx="18256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6" name="Rectangle 68"/>
          <p:cNvSpPr>
            <a:spLocks noChangeArrowheads="1"/>
          </p:cNvSpPr>
          <p:nvPr/>
        </p:nvSpPr>
        <p:spPr bwMode="auto">
          <a:xfrm>
            <a:off x="3886200"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7" name="Rectangle 69"/>
          <p:cNvSpPr>
            <a:spLocks noChangeArrowheads="1"/>
          </p:cNvSpPr>
          <p:nvPr/>
        </p:nvSpPr>
        <p:spPr bwMode="auto">
          <a:xfrm>
            <a:off x="4300538" y="4868864"/>
            <a:ext cx="1825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8" name="Rectangle 70"/>
          <p:cNvSpPr>
            <a:spLocks noChangeArrowheads="1"/>
          </p:cNvSpPr>
          <p:nvPr/>
        </p:nvSpPr>
        <p:spPr bwMode="auto">
          <a:xfrm>
            <a:off x="4759325"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9" name="Rectangle 71"/>
          <p:cNvSpPr>
            <a:spLocks noChangeArrowheads="1"/>
          </p:cNvSpPr>
          <p:nvPr/>
        </p:nvSpPr>
        <p:spPr bwMode="auto">
          <a:xfrm>
            <a:off x="3911600" y="3476626"/>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0" name="Rectangle 72"/>
          <p:cNvSpPr>
            <a:spLocks noChangeArrowheads="1"/>
          </p:cNvSpPr>
          <p:nvPr/>
        </p:nvSpPr>
        <p:spPr bwMode="auto">
          <a:xfrm>
            <a:off x="3565526" y="3752850"/>
            <a:ext cx="18256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1" name="Rectangle 73"/>
          <p:cNvSpPr>
            <a:spLocks noChangeArrowheads="1"/>
          </p:cNvSpPr>
          <p:nvPr/>
        </p:nvSpPr>
        <p:spPr bwMode="auto">
          <a:xfrm>
            <a:off x="3192463" y="4183064"/>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2" name="Rectangle 74"/>
          <p:cNvSpPr>
            <a:spLocks noChangeArrowheads="1"/>
          </p:cNvSpPr>
          <p:nvPr/>
        </p:nvSpPr>
        <p:spPr bwMode="auto">
          <a:xfrm>
            <a:off x="4713288" y="4221164"/>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3" name="Rectangle 75"/>
          <p:cNvSpPr>
            <a:spLocks noChangeArrowheads="1"/>
          </p:cNvSpPr>
          <p:nvPr/>
        </p:nvSpPr>
        <p:spPr bwMode="auto">
          <a:xfrm>
            <a:off x="5103813" y="3822700"/>
            <a:ext cx="18415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4" name="Rectangle 76"/>
          <p:cNvSpPr>
            <a:spLocks noChangeArrowheads="1"/>
          </p:cNvSpPr>
          <p:nvPr/>
        </p:nvSpPr>
        <p:spPr bwMode="auto">
          <a:xfrm>
            <a:off x="5448300" y="3489326"/>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5" name="Rectangle 77"/>
          <p:cNvSpPr>
            <a:spLocks noChangeArrowheads="1"/>
          </p:cNvSpPr>
          <p:nvPr/>
        </p:nvSpPr>
        <p:spPr bwMode="auto">
          <a:xfrm>
            <a:off x="6437313"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a:solidFill>
                  <a:srgbClr val="000000"/>
                </a:solidFill>
                <a:latin typeface="Times New Roman" pitchFamily="18" charset="0"/>
              </a:rPr>
              <a:t>－</a:t>
            </a:r>
          </a:p>
        </p:txBody>
      </p:sp>
      <p:sp>
        <p:nvSpPr>
          <p:cNvPr id="56376" name="Rectangle 78"/>
          <p:cNvSpPr>
            <a:spLocks noChangeArrowheads="1"/>
          </p:cNvSpPr>
          <p:nvPr/>
        </p:nvSpPr>
        <p:spPr bwMode="auto">
          <a:xfrm>
            <a:off x="6000750"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7" name="Rectangle 79"/>
          <p:cNvSpPr>
            <a:spLocks noChangeArrowheads="1"/>
          </p:cNvSpPr>
          <p:nvPr/>
        </p:nvSpPr>
        <p:spPr bwMode="auto">
          <a:xfrm>
            <a:off x="5516563"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8" name="Rectangle 80"/>
          <p:cNvSpPr>
            <a:spLocks noChangeArrowheads="1"/>
          </p:cNvSpPr>
          <p:nvPr/>
        </p:nvSpPr>
        <p:spPr bwMode="auto">
          <a:xfrm>
            <a:off x="4529138"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9" name="Rectangle 81"/>
          <p:cNvSpPr>
            <a:spLocks noChangeArrowheads="1"/>
          </p:cNvSpPr>
          <p:nvPr/>
        </p:nvSpPr>
        <p:spPr bwMode="auto">
          <a:xfrm>
            <a:off x="4162425"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80" name="Rectangle 82"/>
          <p:cNvSpPr>
            <a:spLocks noChangeArrowheads="1"/>
          </p:cNvSpPr>
          <p:nvPr/>
        </p:nvSpPr>
        <p:spPr bwMode="auto">
          <a:xfrm>
            <a:off x="3794125"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81" name="Rectangle 83"/>
          <p:cNvSpPr>
            <a:spLocks noChangeArrowheads="1"/>
          </p:cNvSpPr>
          <p:nvPr/>
        </p:nvSpPr>
        <p:spPr bwMode="auto">
          <a:xfrm>
            <a:off x="4154488" y="2630488"/>
            <a:ext cx="304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i="1">
                <a:solidFill>
                  <a:srgbClr val="000000"/>
                </a:solidFill>
                <a:latin typeface="Times New Roman" pitchFamily="18" charset="0"/>
              </a:rPr>
              <a:t>Ｂ</a:t>
            </a:r>
          </a:p>
        </p:txBody>
      </p:sp>
      <p:sp>
        <p:nvSpPr>
          <p:cNvPr id="56382" name="Rectangle 84"/>
          <p:cNvSpPr>
            <a:spLocks noChangeArrowheads="1"/>
          </p:cNvSpPr>
          <p:nvPr/>
        </p:nvSpPr>
        <p:spPr bwMode="auto">
          <a:xfrm>
            <a:off x="3217863" y="5268914"/>
            <a:ext cx="184150"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en-US" altLang="zh-CN" sz="2000" b="1" i="1">
                <a:solidFill>
                  <a:srgbClr val="000000"/>
                </a:solidFill>
                <a:latin typeface="Times New Roman" pitchFamily="18" charset="0"/>
              </a:rPr>
              <a:t>L</a:t>
            </a:r>
          </a:p>
        </p:txBody>
      </p:sp>
      <p:sp>
        <p:nvSpPr>
          <p:cNvPr id="56383" name="Rectangle 85"/>
          <p:cNvSpPr>
            <a:spLocks noChangeArrowheads="1"/>
          </p:cNvSpPr>
          <p:nvPr/>
        </p:nvSpPr>
        <p:spPr bwMode="auto">
          <a:xfrm>
            <a:off x="6253163" y="4332289"/>
            <a:ext cx="258762"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en-US" altLang="zh-CN" sz="2000" b="1" i="1">
                <a:solidFill>
                  <a:srgbClr val="000000"/>
                </a:solidFill>
                <a:latin typeface="Times New Roman" pitchFamily="18" charset="0"/>
              </a:rPr>
              <a:t>w</a:t>
            </a:r>
          </a:p>
        </p:txBody>
      </p:sp>
      <p:sp>
        <p:nvSpPr>
          <p:cNvPr id="56384" name="Line 86"/>
          <p:cNvSpPr>
            <a:spLocks noChangeShapeType="1"/>
          </p:cNvSpPr>
          <p:nvPr/>
        </p:nvSpPr>
        <p:spPr bwMode="auto">
          <a:xfrm>
            <a:off x="7126289" y="3213100"/>
            <a:ext cx="344487"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85" name="Line 87"/>
          <p:cNvSpPr>
            <a:spLocks noChangeShapeType="1"/>
          </p:cNvSpPr>
          <p:nvPr/>
        </p:nvSpPr>
        <p:spPr bwMode="auto">
          <a:xfrm>
            <a:off x="7148514" y="3522663"/>
            <a:ext cx="344487"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86" name="Rectangle 88"/>
          <p:cNvSpPr>
            <a:spLocks noChangeArrowheads="1"/>
          </p:cNvSpPr>
          <p:nvPr/>
        </p:nvSpPr>
        <p:spPr bwMode="auto">
          <a:xfrm>
            <a:off x="7259638" y="31877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i="1">
                <a:solidFill>
                  <a:srgbClr val="000000"/>
                </a:solidFill>
                <a:latin typeface="Calibri" pitchFamily="34" charset="0"/>
              </a:rPr>
              <a:t>d</a:t>
            </a:r>
            <a:endParaRPr lang="en-US" altLang="zh-CN" sz="2000" b="1" i="1">
              <a:solidFill>
                <a:srgbClr val="000000"/>
              </a:solidFill>
              <a:latin typeface="Times New Roman" pitchFamily="18" charset="0"/>
            </a:endParaRPr>
          </a:p>
        </p:txBody>
      </p:sp>
      <p:sp>
        <p:nvSpPr>
          <p:cNvPr id="56387" name="Rectangle 89"/>
          <p:cNvSpPr>
            <a:spLocks noChangeArrowheads="1"/>
          </p:cNvSpPr>
          <p:nvPr/>
        </p:nvSpPr>
        <p:spPr bwMode="auto">
          <a:xfrm>
            <a:off x="2998789" y="5983288"/>
            <a:ext cx="35512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zh-CN" altLang="en-US" sz="2400" b="1">
                <a:solidFill>
                  <a:srgbClr val="000000"/>
                </a:solidFill>
                <a:latin typeface="Times New Roman" pitchFamily="18" charset="0"/>
                <a:ea typeface="华文中宋" pitchFamily="2" charset="-122"/>
              </a:rPr>
              <a:t>霍耳效应原理图</a:t>
            </a:r>
          </a:p>
        </p:txBody>
      </p:sp>
      <p:sp>
        <p:nvSpPr>
          <p:cNvPr id="56388" name="Freeform 91"/>
          <p:cNvSpPr>
            <a:spLocks/>
          </p:cNvSpPr>
          <p:nvPr/>
        </p:nvSpPr>
        <p:spPr bwMode="auto">
          <a:xfrm>
            <a:off x="3071813" y="5013326"/>
            <a:ext cx="5040312" cy="576263"/>
          </a:xfrm>
          <a:custGeom>
            <a:avLst/>
            <a:gdLst>
              <a:gd name="T0" fmla="*/ 2147483647 w 3072"/>
              <a:gd name="T1" fmla="*/ 0 h 432"/>
              <a:gd name="T2" fmla="*/ 0 w 3072"/>
              <a:gd name="T3" fmla="*/ 2147483647 h 432"/>
              <a:gd name="T4" fmla="*/ 2147483647 w 3072"/>
              <a:gd name="T5" fmla="*/ 2147483647 h 432"/>
              <a:gd name="T6" fmla="*/ 0 60000 65536"/>
              <a:gd name="T7" fmla="*/ 0 60000 65536"/>
              <a:gd name="T8" fmla="*/ 0 60000 65536"/>
              <a:gd name="T9" fmla="*/ 0 w 3072"/>
              <a:gd name="T10" fmla="*/ 0 h 432"/>
              <a:gd name="T11" fmla="*/ 3072 w 3072"/>
              <a:gd name="T12" fmla="*/ 432 h 432"/>
            </a:gdLst>
            <a:ahLst/>
            <a:cxnLst>
              <a:cxn ang="T6">
                <a:pos x="T0" y="T1"/>
              </a:cxn>
              <a:cxn ang="T7">
                <a:pos x="T2" y="T3"/>
              </a:cxn>
              <a:cxn ang="T8">
                <a:pos x="T4" y="T5"/>
              </a:cxn>
            </a:cxnLst>
            <a:rect l="T9" t="T10" r="T11" b="T12"/>
            <a:pathLst>
              <a:path w="3072" h="432">
                <a:moveTo>
                  <a:pt x="240" y="0"/>
                </a:moveTo>
                <a:lnTo>
                  <a:pt x="0" y="432"/>
                </a:lnTo>
                <a:lnTo>
                  <a:pt x="3072" y="432"/>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89" name="Freeform 92"/>
          <p:cNvSpPr>
            <a:spLocks/>
          </p:cNvSpPr>
          <p:nvPr/>
        </p:nvSpPr>
        <p:spPr bwMode="auto">
          <a:xfrm>
            <a:off x="5087939" y="2492375"/>
            <a:ext cx="4897437" cy="719138"/>
          </a:xfrm>
          <a:custGeom>
            <a:avLst/>
            <a:gdLst>
              <a:gd name="T0" fmla="*/ 0 w 2256"/>
              <a:gd name="T1" fmla="*/ 2147483647 h 480"/>
              <a:gd name="T2" fmla="*/ 2147483647 w 2256"/>
              <a:gd name="T3" fmla="*/ 0 h 480"/>
              <a:gd name="T4" fmla="*/ 2147483647 w 2256"/>
              <a:gd name="T5" fmla="*/ 0 h 480"/>
              <a:gd name="T6" fmla="*/ 0 60000 65536"/>
              <a:gd name="T7" fmla="*/ 0 60000 65536"/>
              <a:gd name="T8" fmla="*/ 0 60000 65536"/>
              <a:gd name="T9" fmla="*/ 0 w 2256"/>
              <a:gd name="T10" fmla="*/ 0 h 480"/>
              <a:gd name="T11" fmla="*/ 2256 w 2256"/>
              <a:gd name="T12" fmla="*/ 480 h 480"/>
            </a:gdLst>
            <a:ahLst/>
            <a:cxnLst>
              <a:cxn ang="T6">
                <a:pos x="T0" y="T1"/>
              </a:cxn>
              <a:cxn ang="T7">
                <a:pos x="T2" y="T3"/>
              </a:cxn>
              <a:cxn ang="T8">
                <a:pos x="T4" y="T5"/>
              </a:cxn>
            </a:cxnLst>
            <a:rect l="T9" t="T10" r="T11" b="T12"/>
            <a:pathLst>
              <a:path w="2256" h="480">
                <a:moveTo>
                  <a:pt x="0" y="480"/>
                </a:moveTo>
                <a:lnTo>
                  <a:pt x="240" y="0"/>
                </a:lnTo>
                <a:lnTo>
                  <a:pt x="2256"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0" name="Freeform 93"/>
          <p:cNvSpPr>
            <a:spLocks/>
          </p:cNvSpPr>
          <p:nvPr/>
        </p:nvSpPr>
        <p:spPr bwMode="auto">
          <a:xfrm>
            <a:off x="6856413" y="4237039"/>
            <a:ext cx="958850" cy="1450975"/>
          </a:xfrm>
          <a:custGeom>
            <a:avLst/>
            <a:gdLst>
              <a:gd name="T0" fmla="*/ 2147483647 w 604"/>
              <a:gd name="T1" fmla="*/ 0 h 914"/>
              <a:gd name="T2" fmla="*/ 0 w 604"/>
              <a:gd name="T3" fmla="*/ 2147483647 h 914"/>
              <a:gd name="T4" fmla="*/ 0 60000 65536"/>
              <a:gd name="T5" fmla="*/ 0 60000 65536"/>
              <a:gd name="T6" fmla="*/ 0 w 604"/>
              <a:gd name="T7" fmla="*/ 0 h 914"/>
              <a:gd name="T8" fmla="*/ 604 w 604"/>
              <a:gd name="T9" fmla="*/ 914 h 914"/>
            </a:gdLst>
            <a:ahLst/>
            <a:cxnLst>
              <a:cxn ang="T4">
                <a:pos x="T0" y="T1"/>
              </a:cxn>
              <a:cxn ang="T5">
                <a:pos x="T2" y="T3"/>
              </a:cxn>
            </a:cxnLst>
            <a:rect l="T6" t="T7" r="T8" b="T9"/>
            <a:pathLst>
              <a:path w="604" h="914">
                <a:moveTo>
                  <a:pt x="604" y="0"/>
                </a:moveTo>
                <a:lnTo>
                  <a:pt x="0" y="914"/>
                </a:lnTo>
              </a:path>
            </a:pathLst>
          </a:custGeom>
          <a:noFill/>
          <a:ln w="2857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1" name="Freeform 94"/>
          <p:cNvSpPr>
            <a:spLocks/>
          </p:cNvSpPr>
          <p:nvPr/>
        </p:nvSpPr>
        <p:spPr bwMode="auto">
          <a:xfrm>
            <a:off x="7959725" y="2582864"/>
            <a:ext cx="711200" cy="1335087"/>
          </a:xfrm>
          <a:custGeom>
            <a:avLst/>
            <a:gdLst>
              <a:gd name="T0" fmla="*/ 0 w 448"/>
              <a:gd name="T1" fmla="*/ 2147483647 h 841"/>
              <a:gd name="T2" fmla="*/ 2147483647 w 448"/>
              <a:gd name="T3" fmla="*/ 0 h 841"/>
              <a:gd name="T4" fmla="*/ 0 60000 65536"/>
              <a:gd name="T5" fmla="*/ 0 60000 65536"/>
              <a:gd name="T6" fmla="*/ 0 w 448"/>
              <a:gd name="T7" fmla="*/ 0 h 841"/>
              <a:gd name="T8" fmla="*/ 448 w 448"/>
              <a:gd name="T9" fmla="*/ 841 h 841"/>
            </a:gdLst>
            <a:ahLst/>
            <a:cxnLst>
              <a:cxn ang="T4">
                <a:pos x="T0" y="T1"/>
              </a:cxn>
              <a:cxn ang="T5">
                <a:pos x="T2" y="T3"/>
              </a:cxn>
            </a:cxnLst>
            <a:rect l="T6" t="T7" r="T8" b="T9"/>
            <a:pathLst>
              <a:path w="448" h="841">
                <a:moveTo>
                  <a:pt x="0" y="841"/>
                </a:moveTo>
                <a:lnTo>
                  <a:pt x="448" y="0"/>
                </a:lnTo>
              </a:path>
            </a:pathLst>
          </a:custGeom>
          <a:noFill/>
          <a:ln w="2857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2" name="Rectangle 95"/>
          <p:cNvSpPr>
            <a:spLocks noChangeArrowheads="1"/>
          </p:cNvSpPr>
          <p:nvPr/>
        </p:nvSpPr>
        <p:spPr bwMode="auto">
          <a:xfrm>
            <a:off x="7864475" y="3925889"/>
            <a:ext cx="381000"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400" b="1" i="1">
                <a:solidFill>
                  <a:srgbClr val="000000"/>
                </a:solidFill>
                <a:latin typeface="Times New Roman" pitchFamily="18" charset="0"/>
              </a:rPr>
              <a:t>V</a:t>
            </a:r>
            <a:r>
              <a:rPr lang="en-US" altLang="zh-CN" sz="2400" b="1" baseline="-25000">
                <a:solidFill>
                  <a:srgbClr val="000000"/>
                </a:solidFill>
                <a:latin typeface="Times New Roman" pitchFamily="18" charset="0"/>
              </a:rPr>
              <a:t>H</a:t>
            </a:r>
            <a:endParaRPr lang="en-US" altLang="zh-CN" sz="2400" b="1" i="1" baseline="-25000">
              <a:solidFill>
                <a:srgbClr val="000000"/>
              </a:solidFill>
              <a:latin typeface="Times New Roman" pitchFamily="18" charset="0"/>
            </a:endParaRPr>
          </a:p>
        </p:txBody>
      </p:sp>
    </p:spTree>
    <p:extLst>
      <p:ext uri="{BB962C8B-B14F-4D97-AF65-F5344CB8AC3E}">
        <p14:creationId xmlns:p14="http://schemas.microsoft.com/office/powerpoint/2010/main" val="1191368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7" name="Object 5"/>
          <p:cNvGraphicFramePr>
            <a:graphicFrameLocks noGrp="1" noChangeAspect="1"/>
          </p:cNvGraphicFramePr>
          <p:nvPr>
            <p:ph sz="quarter" idx="4294967295"/>
          </p:nvPr>
        </p:nvGraphicFramePr>
        <p:xfrm>
          <a:off x="3359150" y="2033588"/>
          <a:ext cx="5041900" cy="766762"/>
        </p:xfrm>
        <a:graphic>
          <a:graphicData uri="http://schemas.openxmlformats.org/presentationml/2006/ole">
            <mc:AlternateContent xmlns:mc="http://schemas.openxmlformats.org/markup-compatibility/2006">
              <mc:Choice xmlns:v="urn:schemas-microsoft-com:vml" Requires="v">
                <p:oleObj spid="_x0000_s221186" name="Equation" r:id="rId3" imgW="1752480" imgH="266400" progId="Equation.DSMT4">
                  <p:embed/>
                </p:oleObj>
              </mc:Choice>
              <mc:Fallback>
                <p:oleObj name="Equation" r:id="rId3" imgW="1752480" imgH="266400" progId="Equation.DSMT4">
                  <p:embed/>
                  <p:pic>
                    <p:nvPicPr>
                      <p:cNvPr id="0" name=""/>
                      <p:cNvPicPr>
                        <a:picLocks noChangeAspect="1" noChangeArrowheads="1"/>
                      </p:cNvPicPr>
                      <p:nvPr/>
                    </p:nvPicPr>
                    <p:blipFill>
                      <a:blip r:embed="rId4"/>
                      <a:srcRect/>
                      <a:stretch>
                        <a:fillRect/>
                      </a:stretch>
                    </p:blipFill>
                    <p:spPr bwMode="auto">
                      <a:xfrm>
                        <a:off x="3359150" y="2033588"/>
                        <a:ext cx="5041900" cy="766762"/>
                      </a:xfrm>
                      <a:prstGeom prst="rect">
                        <a:avLst/>
                      </a:prstGeom>
                      <a:noFill/>
                      <a:ln>
                        <a:noFill/>
                      </a:ln>
                      <a:effectLst/>
                    </p:spPr>
                  </p:pic>
                </p:oleObj>
              </mc:Fallback>
            </mc:AlternateContent>
          </a:graphicData>
        </a:graphic>
      </p:graphicFrame>
      <p:sp>
        <p:nvSpPr>
          <p:cNvPr id="57348" name="Rectangle 6"/>
          <p:cNvSpPr>
            <a:spLocks noChangeArrowheads="1"/>
          </p:cNvSpPr>
          <p:nvPr/>
        </p:nvSpPr>
        <p:spPr bwMode="auto">
          <a:xfrm>
            <a:off x="2135189" y="404813"/>
            <a:ext cx="2160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800">
                <a:solidFill>
                  <a:srgbClr val="0000CC"/>
                </a:solidFill>
              </a:rPr>
              <a:t>1</a:t>
            </a:r>
            <a:r>
              <a:rPr lang="zh-CN" altLang="en-US" sz="2800">
                <a:solidFill>
                  <a:srgbClr val="0000CC"/>
                </a:solidFill>
              </a:rPr>
              <a:t>）</a:t>
            </a:r>
            <a:r>
              <a:rPr lang="zh-CN" altLang="en-US" sz="2800" b="1">
                <a:solidFill>
                  <a:srgbClr val="0000CC"/>
                </a:solidFill>
              </a:rPr>
              <a:t>霍尔电压</a:t>
            </a:r>
          </a:p>
        </p:txBody>
      </p:sp>
      <p:sp>
        <p:nvSpPr>
          <p:cNvPr id="57349" name="Rectangle 3"/>
          <p:cNvSpPr>
            <a:spLocks noChangeArrowheads="1"/>
          </p:cNvSpPr>
          <p:nvPr/>
        </p:nvSpPr>
        <p:spPr bwMode="auto">
          <a:xfrm>
            <a:off x="2135188" y="3068638"/>
            <a:ext cx="8229600" cy="331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latin typeface="华文中宋" pitchFamily="2" charset="-122"/>
                <a:ea typeface="华文中宋" pitchFamily="2" charset="-122"/>
              </a:rPr>
              <a:t>结果：</a:t>
            </a:r>
          </a:p>
          <a:p>
            <a:pPr eaLnBrk="1" hangingPunct="1">
              <a:buFont typeface="Wingdings" pitchFamily="2" charset="2"/>
              <a:buAutoNum type="circleNumDbPlain"/>
            </a:pPr>
            <a:r>
              <a:rPr lang="zh-CN" altLang="en-US" sz="2400" b="1">
                <a:latin typeface="华文中宋" pitchFamily="2" charset="-122"/>
                <a:ea typeface="华文中宋" pitchFamily="2" charset="-122"/>
              </a:rPr>
              <a:t>两侧面正负电压积累，形成电压</a:t>
            </a: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H</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即霍尔电压</a:t>
            </a:r>
          </a:p>
          <a:p>
            <a:pPr eaLnBrk="1" hangingPunct="1">
              <a:buFont typeface="Wingdings" pitchFamily="2" charset="2"/>
              <a:buAutoNum type="circleNumDbPlain"/>
            </a:pP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H</a:t>
            </a:r>
            <a:r>
              <a:rPr lang="zh-CN" altLang="en-US" sz="2400" b="1">
                <a:latin typeface="华文中宋" pitchFamily="2" charset="-122"/>
                <a:ea typeface="华文中宋" pitchFamily="2" charset="-122"/>
              </a:rPr>
              <a:t>的电场</a:t>
            </a:r>
            <a:r>
              <a:rPr lang="en-US" altLang="zh-CN" sz="2400" b="1">
                <a:latin typeface="华文中宋" pitchFamily="2" charset="-122"/>
                <a:ea typeface="华文中宋" pitchFamily="2" charset="-122"/>
              </a:rPr>
              <a:t>E</a:t>
            </a:r>
            <a:r>
              <a:rPr lang="en-US" altLang="zh-CN" sz="1800" b="1">
                <a:latin typeface="华文中宋" pitchFamily="2" charset="-122"/>
                <a:ea typeface="华文中宋" pitchFamily="2" charset="-122"/>
              </a:rPr>
              <a:t>H</a:t>
            </a:r>
            <a:r>
              <a:rPr lang="zh-CN" altLang="en-US" sz="2400" b="1">
                <a:latin typeface="华文中宋" pitchFamily="2" charset="-122"/>
                <a:ea typeface="华文中宋" pitchFamily="2" charset="-122"/>
              </a:rPr>
              <a:t>反过来作用于粒子，阻止电荷偏转，电场力</a:t>
            </a:r>
            <a:r>
              <a:rPr lang="en-US" altLang="zh-CN" sz="2400" b="1">
                <a:latin typeface="华文中宋" pitchFamily="2" charset="-122"/>
                <a:ea typeface="华文中宋" pitchFamily="2" charset="-122"/>
              </a:rPr>
              <a:t>-e E</a:t>
            </a:r>
            <a:r>
              <a:rPr lang="en-US" altLang="zh-CN" sz="1800" b="1">
                <a:latin typeface="华文中宋" pitchFamily="2" charset="-122"/>
                <a:ea typeface="华文中宋" pitchFamily="2" charset="-122"/>
              </a:rPr>
              <a:t>H</a:t>
            </a:r>
          </a:p>
          <a:p>
            <a:pPr eaLnBrk="1" hangingPunct="1">
              <a:buFont typeface="Wingdings" pitchFamily="2" charset="2"/>
              <a:buAutoNum type="circleNumDbPlain"/>
            </a:pPr>
            <a:r>
              <a:rPr lang="zh-CN" altLang="en-US" sz="2400" b="1">
                <a:latin typeface="华文中宋" pitchFamily="2" charset="-122"/>
                <a:ea typeface="华文中宋" pitchFamily="2" charset="-122"/>
              </a:rPr>
              <a:t>平衡时 </a:t>
            </a:r>
            <a:r>
              <a:rPr lang="en-US" altLang="zh-CN" sz="2800" b="1">
                <a:latin typeface="华文中宋" pitchFamily="2" charset="-122"/>
                <a:ea typeface="华文中宋" pitchFamily="2" charset="-122"/>
              </a:rPr>
              <a:t>eE</a:t>
            </a:r>
            <a:r>
              <a:rPr lang="en-US" altLang="zh-CN" sz="1600" b="1">
                <a:latin typeface="华文中宋" pitchFamily="2" charset="-122"/>
                <a:ea typeface="华文中宋" pitchFamily="2" charset="-122"/>
              </a:rPr>
              <a:t>H</a:t>
            </a:r>
            <a:r>
              <a:rPr lang="zh-CN" altLang="en-US" sz="2800" b="1">
                <a:latin typeface="华文中宋" pitchFamily="2" charset="-122"/>
                <a:ea typeface="华文中宋" pitchFamily="2" charset="-122"/>
              </a:rPr>
              <a:t>＝</a:t>
            </a:r>
            <a:r>
              <a:rPr lang="en-US" altLang="zh-CN" sz="2800" b="1">
                <a:latin typeface="华文中宋" pitchFamily="2" charset="-122"/>
                <a:ea typeface="华文中宋" pitchFamily="2" charset="-122"/>
              </a:rPr>
              <a:t>evb </a:t>
            </a:r>
          </a:p>
          <a:p>
            <a:pPr eaLnBrk="1" hangingPunct="1">
              <a:buFont typeface="Wingdings" pitchFamily="2" charset="2"/>
              <a:buNone/>
            </a:pPr>
            <a:r>
              <a:rPr lang="en-US" altLang="zh-CN" sz="2800" b="1">
                <a:latin typeface="华文中宋" pitchFamily="2" charset="-122"/>
                <a:ea typeface="华文中宋" pitchFamily="2" charset="-122"/>
              </a:rPr>
              <a:t>                E</a:t>
            </a:r>
            <a:r>
              <a:rPr lang="en-US" altLang="zh-CN" sz="1800" b="1">
                <a:latin typeface="华文中宋" pitchFamily="2" charset="-122"/>
                <a:ea typeface="华文中宋" pitchFamily="2" charset="-122"/>
              </a:rPr>
              <a:t>H</a:t>
            </a:r>
            <a:r>
              <a:rPr lang="en-US" altLang="zh-CN" sz="2800" b="1">
                <a:latin typeface="华文中宋" pitchFamily="2" charset="-122"/>
                <a:ea typeface="华文中宋" pitchFamily="2" charset="-122"/>
              </a:rPr>
              <a:t>=vb    </a:t>
            </a:r>
          </a:p>
          <a:p>
            <a:pPr eaLnBrk="1" hangingPunct="1">
              <a:buFont typeface="Wingdings" pitchFamily="2" charset="2"/>
              <a:buNone/>
            </a:pPr>
            <a:r>
              <a:rPr lang="en-US" altLang="zh-CN" sz="2800" b="1">
                <a:latin typeface="华文中宋" pitchFamily="2" charset="-122"/>
                <a:ea typeface="华文中宋" pitchFamily="2" charset="-122"/>
              </a:rPr>
              <a:t>                U</a:t>
            </a:r>
            <a:r>
              <a:rPr lang="en-US" altLang="zh-CN" sz="1800" b="1">
                <a:latin typeface="华文中宋" pitchFamily="2" charset="-122"/>
                <a:ea typeface="华文中宋" pitchFamily="2" charset="-122"/>
              </a:rPr>
              <a:t>H</a:t>
            </a:r>
            <a:r>
              <a:rPr lang="en-US" altLang="zh-CN" sz="2800" b="1">
                <a:latin typeface="华文中宋" pitchFamily="2" charset="-122"/>
                <a:ea typeface="华文中宋" pitchFamily="2" charset="-122"/>
              </a:rPr>
              <a:t>=vbw</a:t>
            </a:r>
          </a:p>
          <a:p>
            <a:pPr eaLnBrk="1" hangingPunct="1">
              <a:buFont typeface="Wingdings" pitchFamily="2" charset="2"/>
              <a:buNone/>
            </a:pPr>
            <a:endParaRPr lang="en-US" altLang="zh-CN" sz="2400" b="1">
              <a:latin typeface="华文中宋" pitchFamily="2" charset="-122"/>
              <a:ea typeface="华文中宋" pitchFamily="2" charset="-122"/>
            </a:endParaRPr>
          </a:p>
        </p:txBody>
      </p:sp>
      <p:sp>
        <p:nvSpPr>
          <p:cNvPr id="57350" name="Rectangle 8"/>
          <p:cNvSpPr>
            <a:spLocks noChangeArrowheads="1"/>
          </p:cNvSpPr>
          <p:nvPr/>
        </p:nvSpPr>
        <p:spPr bwMode="auto">
          <a:xfrm>
            <a:off x="3575050" y="5734050"/>
            <a:ext cx="2305050" cy="7191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3935760" y="1143434"/>
                <a:ext cx="331236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a:latin typeface="Cambria Math" panose="02040503050406030204" pitchFamily="18" charset="0"/>
                        </a:rPr>
                        <m:t>𝑭</m:t>
                      </m:r>
                      <m:r>
                        <a:rPr lang="en-US" altLang="zh-CN" sz="3200" i="1">
                          <a:latin typeface="Cambria Math" panose="02040503050406030204" pitchFamily="18" charset="0"/>
                        </a:rPr>
                        <m:t>=</m:t>
                      </m:r>
                      <m:r>
                        <a:rPr lang="en-US" altLang="zh-CN" sz="3200" b="1" i="1">
                          <a:latin typeface="Cambria Math" panose="02040503050406030204" pitchFamily="18" charset="0"/>
                        </a:rPr>
                        <m:t>𝒆</m:t>
                      </m:r>
                      <m:r>
                        <a:rPr lang="en-US" altLang="zh-CN" sz="3200" b="1" i="1">
                          <a:latin typeface="Cambria Math" panose="02040503050406030204" pitchFamily="18" charset="0"/>
                        </a:rPr>
                        <m:t>(</m:t>
                      </m:r>
                      <m:r>
                        <a:rPr lang="en-US" altLang="zh-CN" sz="3200" b="1" i="1">
                          <a:latin typeface="Cambria Math" panose="02040503050406030204" pitchFamily="18" charset="0"/>
                        </a:rPr>
                        <m:t>𝑬</m:t>
                      </m:r>
                      <m:r>
                        <a:rPr lang="en-US" altLang="zh-CN" sz="3200" b="1" i="1">
                          <a:latin typeface="Cambria Math" panose="02040503050406030204" pitchFamily="18" charset="0"/>
                        </a:rPr>
                        <m:t>+</m:t>
                      </m:r>
                      <m:r>
                        <a:rPr lang="en-US" altLang="zh-CN" sz="3200" b="1" i="1">
                          <a:latin typeface="Cambria Math" panose="02040503050406030204" pitchFamily="18" charset="0"/>
                        </a:rPr>
                        <m:t>𝒗</m:t>
                      </m:r>
                      <m:r>
                        <a:rPr lang="en-US" altLang="zh-CN" sz="3200" b="1" i="1">
                          <a:latin typeface="Cambria Math" panose="02040503050406030204" pitchFamily="18" charset="0"/>
                          <a:ea typeface="Cambria Math" panose="02040503050406030204" pitchFamily="18" charset="0"/>
                        </a:rPr>
                        <m:t>×</m:t>
                      </m:r>
                      <m:r>
                        <a:rPr lang="en-US" altLang="zh-CN" sz="3200" b="1" i="1">
                          <a:latin typeface="Cambria Math" panose="02040503050406030204" pitchFamily="18" charset="0"/>
                          <a:ea typeface="Cambria Math" panose="02040503050406030204" pitchFamily="18" charset="0"/>
                        </a:rPr>
                        <m:t>𝑩</m:t>
                      </m:r>
                      <m:r>
                        <a:rPr lang="en-US" altLang="zh-CN" sz="3200" b="1" i="1">
                          <a:latin typeface="Cambria Math" panose="02040503050406030204" pitchFamily="18" charset="0"/>
                          <a:ea typeface="Cambria Math" panose="02040503050406030204" pitchFamily="18" charset="0"/>
                        </a:rPr>
                        <m:t>)</m:t>
                      </m:r>
                    </m:oMath>
                  </m:oMathPara>
                </a14:m>
                <a:endParaRPr lang="zh-CN" altLang="en-US" sz="3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411760" y="1143433"/>
                <a:ext cx="3312368" cy="49244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56272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body" sz="half" idx="4294967295"/>
          </p:nvPr>
        </p:nvSpPr>
        <p:spPr>
          <a:xfrm>
            <a:off x="2351088" y="836613"/>
            <a:ext cx="1090612" cy="2692400"/>
          </a:xfrm>
        </p:spPr>
        <p:txBody>
          <a:bodyPr/>
          <a:lstStyle/>
          <a:p>
            <a:pPr eaLnBrk="1" hangingPunct="1">
              <a:buFontTx/>
              <a:buNone/>
            </a:pPr>
            <a:r>
              <a:rPr lang="zh-CN" altLang="en-US" b="1"/>
              <a:t>如果</a:t>
            </a:r>
          </a:p>
          <a:p>
            <a:pPr eaLnBrk="1" hangingPunct="1">
              <a:buFontTx/>
              <a:buNone/>
            </a:pPr>
            <a:r>
              <a:rPr lang="zh-CN" altLang="en-US" b="1"/>
              <a:t>则</a:t>
            </a:r>
          </a:p>
          <a:p>
            <a:pPr eaLnBrk="1" hangingPunct="1">
              <a:buFontTx/>
              <a:buNone/>
            </a:pPr>
            <a:r>
              <a:rPr lang="zh-CN" altLang="en-US" b="1"/>
              <a:t>  </a:t>
            </a:r>
            <a:r>
              <a:rPr lang="en-US" altLang="zh-CN" b="1"/>
              <a:t>n</a:t>
            </a:r>
            <a:r>
              <a:rPr lang="zh-CN" altLang="en-US" b="1"/>
              <a:t>型</a:t>
            </a:r>
          </a:p>
          <a:p>
            <a:pPr eaLnBrk="1" hangingPunct="1">
              <a:buFontTx/>
              <a:buNone/>
            </a:pPr>
            <a:endParaRPr lang="zh-CN" altLang="en-US" b="1"/>
          </a:p>
          <a:p>
            <a:pPr eaLnBrk="1" hangingPunct="1">
              <a:buFontTx/>
              <a:buNone/>
            </a:pPr>
            <a:r>
              <a:rPr lang="zh-CN" altLang="en-US" b="1"/>
              <a:t>  </a:t>
            </a:r>
            <a:r>
              <a:rPr lang="en-US" altLang="zh-CN" b="1"/>
              <a:t>p</a:t>
            </a:r>
            <a:r>
              <a:rPr lang="zh-CN" altLang="en-US" b="1"/>
              <a:t>型</a:t>
            </a:r>
          </a:p>
          <a:p>
            <a:pPr eaLnBrk="1" hangingPunct="1">
              <a:buFontTx/>
              <a:buNone/>
            </a:pPr>
            <a:endParaRPr lang="en-US" altLang="zh-CN" b="1"/>
          </a:p>
        </p:txBody>
      </p:sp>
      <p:graphicFrame>
        <p:nvGraphicFramePr>
          <p:cNvPr id="58371" name="Object 4"/>
          <p:cNvGraphicFramePr>
            <a:graphicFrameLocks noGrp="1" noChangeAspect="1"/>
          </p:cNvGraphicFramePr>
          <p:nvPr>
            <p:ph sz="quarter" idx="4294967295"/>
          </p:nvPr>
        </p:nvGraphicFramePr>
        <p:xfrm>
          <a:off x="3432176" y="692150"/>
          <a:ext cx="2593975" cy="711200"/>
        </p:xfrm>
        <a:graphic>
          <a:graphicData uri="http://schemas.openxmlformats.org/presentationml/2006/ole">
            <mc:AlternateContent xmlns:mc="http://schemas.openxmlformats.org/markup-compatibility/2006">
              <mc:Choice xmlns:v="urn:schemas-microsoft-com:vml" Requires="v">
                <p:oleObj spid="_x0000_s222210" name="Equation" r:id="rId3" imgW="838200" imgH="228600" progId="Equation.DSMT4">
                  <p:embed/>
                </p:oleObj>
              </mc:Choice>
              <mc:Fallback>
                <p:oleObj name="Equation" r:id="rId3" imgW="838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6" y="692150"/>
                        <a:ext cx="259397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2" name="Object 5"/>
          <p:cNvGraphicFramePr>
            <a:graphicFrameLocks noGrp="1" noChangeAspect="1"/>
          </p:cNvGraphicFramePr>
          <p:nvPr>
            <p:ph sz="quarter" idx="4294967295"/>
          </p:nvPr>
        </p:nvGraphicFramePr>
        <p:xfrm>
          <a:off x="3503613" y="1412876"/>
          <a:ext cx="2984500" cy="2493963"/>
        </p:xfrm>
        <a:graphic>
          <a:graphicData uri="http://schemas.openxmlformats.org/presentationml/2006/ole">
            <mc:AlternateContent xmlns:mc="http://schemas.openxmlformats.org/markup-compatibility/2006">
              <mc:Choice xmlns:v="urn:schemas-microsoft-com:vml" Requires="v">
                <p:oleObj spid="_x0000_s222211" name="Equation" r:id="rId5" imgW="1041400" imgH="838200" progId="Equation.DSMT4">
                  <p:embed/>
                </p:oleObj>
              </mc:Choice>
              <mc:Fallback>
                <p:oleObj name="Equation" r:id="rId5" imgW="1041400" imgH="838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1412876"/>
                        <a:ext cx="2984500"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Rectangle 3"/>
          <p:cNvSpPr>
            <a:spLocks noChangeArrowheads="1"/>
          </p:cNvSpPr>
          <p:nvPr/>
        </p:nvSpPr>
        <p:spPr bwMode="auto">
          <a:xfrm>
            <a:off x="1992313" y="3860800"/>
            <a:ext cx="8229600" cy="266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solidFill>
                  <a:srgbClr val="FF0000"/>
                </a:solidFill>
                <a:latin typeface="华文中宋" pitchFamily="2" charset="-122"/>
                <a:ea typeface="华文中宋" pitchFamily="2" charset="-122"/>
              </a:rPr>
              <a:t>公式意义：</a:t>
            </a:r>
            <a:r>
              <a:rPr lang="zh-CN" altLang="en-US" sz="2400" b="1" dirty="0">
                <a:solidFill>
                  <a:srgbClr val="0000CC"/>
                </a:solidFill>
                <a:latin typeface="华文中宋" pitchFamily="2" charset="-122"/>
                <a:ea typeface="华文中宋" pitchFamily="2" charset="-122"/>
              </a:rPr>
              <a:t>将霍尔电势与结构参数（内部）</a:t>
            </a:r>
            <a:r>
              <a:rPr lang="en-US" altLang="zh-CN" sz="2400" b="1" dirty="0">
                <a:solidFill>
                  <a:srgbClr val="0000CC"/>
                </a:solidFill>
                <a:latin typeface="华文中宋" pitchFamily="2" charset="-122"/>
                <a:ea typeface="华文中宋" pitchFamily="2" charset="-122"/>
              </a:rPr>
              <a:t>n</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e  </a:t>
            </a:r>
          </a:p>
          <a:p>
            <a:pPr eaLnBrk="1" hangingPunct="1">
              <a:buFontTx/>
              <a:buNone/>
            </a:pPr>
            <a:r>
              <a:rPr lang="en-US" altLang="zh-CN" sz="2400" b="1" dirty="0">
                <a:solidFill>
                  <a:srgbClr val="0000CC"/>
                </a:solidFill>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和外部参数</a:t>
            </a:r>
          </a:p>
          <a:p>
            <a:pPr eaLnBrk="1" hangingPunct="1">
              <a:buFontTx/>
              <a:buNone/>
            </a:pPr>
            <a:r>
              <a:rPr lang="zh-CN" altLang="en-US" sz="2400" b="1" dirty="0">
                <a:solidFill>
                  <a:srgbClr val="0000CC"/>
                </a:solidFill>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I</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B</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d </a:t>
            </a:r>
            <a:r>
              <a:rPr lang="zh-CN" altLang="en-US" sz="2400" b="1" dirty="0">
                <a:solidFill>
                  <a:srgbClr val="0000CC"/>
                </a:solidFill>
                <a:latin typeface="华文中宋" pitchFamily="2" charset="-122"/>
                <a:ea typeface="华文中宋" pitchFamily="2" charset="-122"/>
              </a:rPr>
              <a:t>联系起来，从而可以找出可利用的依据。</a:t>
            </a:r>
          </a:p>
          <a:p>
            <a:pPr eaLnBrk="1" hangingPunct="1">
              <a:buFontTx/>
              <a:buNone/>
            </a:pPr>
            <a:r>
              <a:rPr lang="zh-CN" altLang="en-US" sz="2400" b="1" dirty="0">
                <a:latin typeface="华文中宋" pitchFamily="2" charset="-122"/>
                <a:ea typeface="华文中宋" pitchFamily="2" charset="-122"/>
              </a:rPr>
              <a:t>          例，</a:t>
            </a:r>
            <a:r>
              <a:rPr lang="en-US" altLang="zh-CN" sz="2400" b="1" dirty="0">
                <a:latin typeface="华文中宋" pitchFamily="2" charset="-122"/>
                <a:ea typeface="华文中宋" pitchFamily="2" charset="-122"/>
              </a:rPr>
              <a:t>n</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e</a:t>
            </a:r>
            <a:r>
              <a:rPr lang="zh-CN" altLang="en-US" sz="2400" b="1" dirty="0">
                <a:latin typeface="华文中宋" pitchFamily="2" charset="-122"/>
                <a:ea typeface="华文中宋" pitchFamily="2" charset="-122"/>
              </a:rPr>
              <a:t>为材料固有。</a:t>
            </a:r>
          </a:p>
          <a:p>
            <a:pPr eaLnBrk="1" hangingPunct="1">
              <a:buFontTx/>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I</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B</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d</a:t>
            </a:r>
            <a:r>
              <a:rPr lang="zh-CN" altLang="en-US" sz="2400" b="1" dirty="0">
                <a:latin typeface="华文中宋" pitchFamily="2" charset="-122"/>
                <a:ea typeface="华文中宋" pitchFamily="2" charset="-122"/>
              </a:rPr>
              <a:t>可调整。</a:t>
            </a:r>
          </a:p>
        </p:txBody>
      </p:sp>
      <p:sp>
        <p:nvSpPr>
          <p:cNvPr id="58374" name="Text Box 9"/>
          <p:cNvSpPr txBox="1">
            <a:spLocks noChangeArrowheads="1"/>
          </p:cNvSpPr>
          <p:nvPr/>
        </p:nvSpPr>
        <p:spPr bwMode="auto">
          <a:xfrm>
            <a:off x="7032626" y="2060576"/>
            <a:ext cx="295465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单位控制电流和单位</a:t>
            </a:r>
          </a:p>
          <a:p>
            <a:pPr eaLnBrk="1" hangingPunct="1"/>
            <a:r>
              <a:rPr lang="zh-CN" altLang="en-US" b="1">
                <a:solidFill>
                  <a:srgbClr val="0000FF"/>
                </a:solidFill>
              </a:rPr>
              <a:t>磁感应强度使产生的</a:t>
            </a:r>
          </a:p>
          <a:p>
            <a:pPr eaLnBrk="1" hangingPunct="1"/>
            <a:r>
              <a:rPr lang="zh-CN" altLang="en-US" b="1">
                <a:solidFill>
                  <a:srgbClr val="0000FF"/>
                </a:solidFill>
              </a:rPr>
              <a:t>霍尔电压的大小</a:t>
            </a:r>
          </a:p>
        </p:txBody>
      </p:sp>
      <p:sp>
        <p:nvSpPr>
          <p:cNvPr id="58375" name="Rectangle 10"/>
          <p:cNvSpPr>
            <a:spLocks noChangeArrowheads="1"/>
          </p:cNvSpPr>
          <p:nvPr/>
        </p:nvSpPr>
        <p:spPr bwMode="auto">
          <a:xfrm>
            <a:off x="6959601" y="1916114"/>
            <a:ext cx="3097213" cy="15128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32554097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3"/>
          <p:cNvGraphicFramePr>
            <a:graphicFrameLocks noGrp="1" noChangeAspect="1"/>
          </p:cNvGraphicFramePr>
          <p:nvPr>
            <p:ph sz="quarter" idx="4294967295"/>
          </p:nvPr>
        </p:nvGraphicFramePr>
        <p:xfrm>
          <a:off x="3935413" y="476251"/>
          <a:ext cx="565150" cy="447675"/>
        </p:xfrm>
        <a:graphic>
          <a:graphicData uri="http://schemas.openxmlformats.org/presentationml/2006/ole">
            <mc:AlternateContent xmlns:mc="http://schemas.openxmlformats.org/markup-compatibility/2006">
              <mc:Choice xmlns:v="urn:schemas-microsoft-com:vml" Requires="v">
                <p:oleObj spid="_x0000_s223234" name="Equation" r:id="rId3" imgW="215619" imgH="164885" progId="Equation.DSMT4">
                  <p:embed/>
                </p:oleObj>
              </mc:Choice>
              <mc:Fallback>
                <p:oleObj name="Equation" r:id="rId3" imgW="215619"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413" y="476251"/>
                        <a:ext cx="5651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5" name="Object 4"/>
          <p:cNvGraphicFramePr>
            <a:graphicFrameLocks noGrp="1" noChangeAspect="1"/>
          </p:cNvGraphicFramePr>
          <p:nvPr>
            <p:ph sz="quarter" idx="4294967295"/>
          </p:nvPr>
        </p:nvGraphicFramePr>
        <p:xfrm>
          <a:off x="4583114" y="1268413"/>
          <a:ext cx="1247775" cy="836612"/>
        </p:xfrm>
        <a:graphic>
          <a:graphicData uri="http://schemas.openxmlformats.org/presentationml/2006/ole">
            <mc:AlternateContent xmlns:mc="http://schemas.openxmlformats.org/markup-compatibility/2006">
              <mc:Choice xmlns:v="urn:schemas-microsoft-com:vml" Requires="v">
                <p:oleObj spid="_x0000_s223235" name="Equation" r:id="rId5" imgW="609336" imgH="393529" progId="Equation.DSMT4">
                  <p:embed/>
                </p:oleObj>
              </mc:Choice>
              <mc:Fallback>
                <p:oleObj name="Equation" r:id="rId5" imgW="609336"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4" y="1268413"/>
                        <a:ext cx="1247775"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6" name="Object 5"/>
          <p:cNvGraphicFramePr>
            <a:graphicFrameLocks noGrp="1" noChangeAspect="1"/>
          </p:cNvGraphicFramePr>
          <p:nvPr>
            <p:ph sz="quarter" idx="4294967295"/>
          </p:nvPr>
        </p:nvGraphicFramePr>
        <p:xfrm>
          <a:off x="3719514" y="3213101"/>
          <a:ext cx="2160587" cy="955675"/>
        </p:xfrm>
        <a:graphic>
          <a:graphicData uri="http://schemas.openxmlformats.org/presentationml/2006/ole">
            <mc:AlternateContent xmlns:mc="http://schemas.openxmlformats.org/markup-compatibility/2006">
              <mc:Choice xmlns:v="urn:schemas-microsoft-com:vml" Requires="v">
                <p:oleObj spid="_x0000_s223236" name="Equation" r:id="rId7" imgW="888614" imgH="393529" progId="Equation.DSMT4">
                  <p:embed/>
                </p:oleObj>
              </mc:Choice>
              <mc:Fallback>
                <p:oleObj name="Equation" r:id="rId7" imgW="888614"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4" y="3213101"/>
                        <a:ext cx="2160587"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7" name="Object 7"/>
          <p:cNvGraphicFramePr>
            <a:graphicFrameLocks noGrp="1" noChangeAspect="1"/>
          </p:cNvGraphicFramePr>
          <p:nvPr>
            <p:ph sz="quarter" idx="4294967295"/>
          </p:nvPr>
        </p:nvGraphicFramePr>
        <p:xfrm>
          <a:off x="7104064" y="2708275"/>
          <a:ext cx="555625" cy="363538"/>
        </p:xfrm>
        <a:graphic>
          <a:graphicData uri="http://schemas.openxmlformats.org/presentationml/2006/ole">
            <mc:AlternateContent xmlns:mc="http://schemas.openxmlformats.org/markup-compatibility/2006">
              <mc:Choice xmlns:v="urn:schemas-microsoft-com:vml" Requires="v">
                <p:oleObj spid="_x0000_s223237" name="Equation" r:id="rId9" imgW="215619" imgH="164885" progId="Equation.DSMT4">
                  <p:embed/>
                </p:oleObj>
              </mc:Choice>
              <mc:Fallback>
                <p:oleObj name="Equation" r:id="rId9" imgW="215619"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064" y="2708275"/>
                        <a:ext cx="5556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8" name="Rectangle 8"/>
          <p:cNvSpPr>
            <a:spLocks noChangeArrowheads="1"/>
          </p:cNvSpPr>
          <p:nvPr/>
        </p:nvSpPr>
        <p:spPr bwMode="auto">
          <a:xfrm>
            <a:off x="2208213" y="476251"/>
            <a:ext cx="61198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solidFill>
                  <a:srgbClr val="0000CC"/>
                </a:solidFill>
              </a:rPr>
              <a:t>2)</a:t>
            </a:r>
            <a:r>
              <a:rPr lang="zh-CN" altLang="en-US" b="1">
                <a:solidFill>
                  <a:srgbClr val="0000CC"/>
                </a:solidFill>
              </a:rPr>
              <a:t>霍尔系数</a:t>
            </a:r>
          </a:p>
          <a:p>
            <a:pPr eaLnBrk="1" hangingPunct="1"/>
            <a:r>
              <a:rPr lang="zh-CN" altLang="en-US" b="1"/>
              <a:t>    由于</a:t>
            </a:r>
            <a:r>
              <a:rPr lang="en-US" altLang="zh-CN" b="1"/>
              <a:t>n</a:t>
            </a:r>
            <a:r>
              <a:rPr lang="zh-CN" altLang="en-US" b="1"/>
              <a:t>，</a:t>
            </a:r>
            <a:r>
              <a:rPr lang="en-US" altLang="zh-CN" b="1"/>
              <a:t>e</a:t>
            </a:r>
            <a:r>
              <a:rPr lang="zh-CN" altLang="en-US" b="1"/>
              <a:t>为材料固有，材料选定，</a:t>
            </a:r>
          </a:p>
        </p:txBody>
      </p:sp>
      <p:sp>
        <p:nvSpPr>
          <p:cNvPr id="59399" name="Rectangle 9"/>
          <p:cNvSpPr>
            <a:spLocks noChangeArrowheads="1"/>
          </p:cNvSpPr>
          <p:nvPr/>
        </p:nvSpPr>
        <p:spPr bwMode="auto">
          <a:xfrm>
            <a:off x="2640013" y="198913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意义：</a:t>
            </a:r>
            <a:r>
              <a:rPr lang="zh-CN" altLang="en-US" b="1"/>
              <a:t>反映材料霍尔效应的强弱</a:t>
            </a:r>
          </a:p>
        </p:txBody>
      </p:sp>
      <p:sp>
        <p:nvSpPr>
          <p:cNvPr id="59400" name="Rectangle 10"/>
          <p:cNvSpPr>
            <a:spLocks noChangeArrowheads="1"/>
          </p:cNvSpPr>
          <p:nvPr/>
        </p:nvSpPr>
        <p:spPr bwMode="auto">
          <a:xfrm>
            <a:off x="2640013" y="2636838"/>
            <a:ext cx="5751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注意：</a:t>
            </a:r>
            <a:r>
              <a:rPr lang="en-US" altLang="zh-CN" b="1"/>
              <a:t>n</a:t>
            </a:r>
            <a:r>
              <a:rPr lang="zh-CN" altLang="en-US" b="1"/>
              <a:t>为电子浓度，浓度越高，      越小</a:t>
            </a:r>
          </a:p>
        </p:txBody>
      </p:sp>
      <p:sp>
        <p:nvSpPr>
          <p:cNvPr id="59401" name="Rectangle 11"/>
          <p:cNvSpPr>
            <a:spLocks noChangeArrowheads="1"/>
          </p:cNvSpPr>
          <p:nvPr/>
        </p:nvSpPr>
        <p:spPr bwMode="auto">
          <a:xfrm>
            <a:off x="2782888" y="3284539"/>
            <a:ext cx="4010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59402" name="Rectangle 12"/>
          <p:cNvSpPr>
            <a:spLocks noChangeArrowheads="1"/>
          </p:cNvSpPr>
          <p:nvPr/>
        </p:nvSpPr>
        <p:spPr bwMode="auto">
          <a:xfrm>
            <a:off x="2640013" y="1412875"/>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则</a:t>
            </a:r>
            <a:r>
              <a:rPr lang="en-US" altLang="zh-CN" b="1"/>
              <a:t>n</a:t>
            </a:r>
            <a:r>
              <a:rPr lang="zh-CN" altLang="en-US" b="1"/>
              <a:t>，</a:t>
            </a:r>
            <a:r>
              <a:rPr lang="en-US" altLang="zh-CN" b="1"/>
              <a:t>e</a:t>
            </a:r>
            <a:r>
              <a:rPr lang="zh-CN" altLang="en-US" b="1"/>
              <a:t>决定</a:t>
            </a:r>
          </a:p>
        </p:txBody>
      </p:sp>
      <p:sp>
        <p:nvSpPr>
          <p:cNvPr id="59403" name="Rectangle 13"/>
          <p:cNvSpPr>
            <a:spLocks noChangeArrowheads="1"/>
          </p:cNvSpPr>
          <p:nvPr/>
        </p:nvSpPr>
        <p:spPr bwMode="auto">
          <a:xfrm>
            <a:off x="2495551" y="3141663"/>
            <a:ext cx="4824413" cy="1079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9404" name="Rectangle 14"/>
          <p:cNvSpPr>
            <a:spLocks noChangeArrowheads="1"/>
          </p:cNvSpPr>
          <p:nvPr/>
        </p:nvSpPr>
        <p:spPr bwMode="auto">
          <a:xfrm>
            <a:off x="2135189" y="4221164"/>
            <a:ext cx="53292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3)</a:t>
            </a:r>
            <a:r>
              <a:rPr lang="zh-CN" altLang="en-US" b="1">
                <a:solidFill>
                  <a:srgbClr val="0000CC"/>
                </a:solidFill>
              </a:rPr>
              <a:t>霍尔灵敏度</a:t>
            </a:r>
          </a:p>
          <a:p>
            <a:pPr eaLnBrk="1" hangingPunct="1"/>
            <a:r>
              <a:rPr lang="zh-CN" altLang="en-US" b="1"/>
              <a:t>   再把样品（材料形状）考虑进去 </a:t>
            </a:r>
          </a:p>
        </p:txBody>
      </p:sp>
      <p:sp>
        <p:nvSpPr>
          <p:cNvPr id="59405" name="Rectangle 15"/>
          <p:cNvSpPr>
            <a:spLocks noChangeArrowheads="1"/>
          </p:cNvSpPr>
          <p:nvPr/>
        </p:nvSpPr>
        <p:spPr bwMode="auto">
          <a:xfrm>
            <a:off x="2424114" y="5373689"/>
            <a:ext cx="63896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意义：</a:t>
            </a:r>
            <a:r>
              <a:rPr lang="zh-CN" altLang="en-US" b="1"/>
              <a:t>反映了样品的霍尔效应强弱</a:t>
            </a:r>
          </a:p>
          <a:p>
            <a:pPr eaLnBrk="1" hangingPunct="1"/>
            <a:r>
              <a:rPr lang="zh-CN" altLang="en-US" b="1">
                <a:solidFill>
                  <a:srgbClr val="FF0000"/>
                </a:solidFill>
              </a:rPr>
              <a:t>综上所述：</a:t>
            </a:r>
            <a:r>
              <a:rPr lang="zh-CN" altLang="en-US" b="1"/>
              <a:t>       与</a:t>
            </a:r>
            <a:r>
              <a:rPr lang="en-US" altLang="zh-CN" b="1"/>
              <a:t>B</a:t>
            </a:r>
            <a:r>
              <a:rPr lang="zh-CN" altLang="en-US" b="1"/>
              <a:t>成正比，与        成正比</a:t>
            </a:r>
          </a:p>
          <a:p>
            <a:pPr eaLnBrk="1" hangingPunct="1"/>
            <a:r>
              <a:rPr lang="zh-CN" altLang="en-US" b="1"/>
              <a:t>		   与厚度</a:t>
            </a:r>
            <a:r>
              <a:rPr lang="en-US" altLang="zh-CN" b="1"/>
              <a:t>d</a:t>
            </a:r>
            <a:r>
              <a:rPr lang="zh-CN" altLang="en-US" b="1"/>
              <a:t>成反比，与</a:t>
            </a:r>
            <a:r>
              <a:rPr lang="en-US" altLang="zh-CN" b="1"/>
              <a:t>n</a:t>
            </a:r>
            <a:r>
              <a:rPr lang="zh-CN" altLang="en-US" b="1"/>
              <a:t>成反比</a:t>
            </a:r>
          </a:p>
        </p:txBody>
      </p:sp>
      <p:graphicFrame>
        <p:nvGraphicFramePr>
          <p:cNvPr id="59406" name="Object 3"/>
          <p:cNvGraphicFramePr>
            <a:graphicFrameLocks noChangeAspect="1"/>
          </p:cNvGraphicFramePr>
          <p:nvPr/>
        </p:nvGraphicFramePr>
        <p:xfrm>
          <a:off x="7121525" y="4405313"/>
          <a:ext cx="3295650" cy="889000"/>
        </p:xfrm>
        <a:graphic>
          <a:graphicData uri="http://schemas.openxmlformats.org/presentationml/2006/ole">
            <mc:AlternateContent xmlns:mc="http://schemas.openxmlformats.org/markup-compatibility/2006">
              <mc:Choice xmlns:v="urn:schemas-microsoft-com:vml" Requires="v">
                <p:oleObj spid="_x0000_s223238" name="Equation" r:id="rId10" imgW="1371600" imgH="393700" progId="Equation.DSMT4">
                  <p:embed/>
                </p:oleObj>
              </mc:Choice>
              <mc:Fallback>
                <p:oleObj name="Equation" r:id="rId10" imgW="1371600" imgH="3937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21525" y="4405313"/>
                        <a:ext cx="329565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7" name="Rectangle 17"/>
          <p:cNvSpPr>
            <a:spLocks noChangeArrowheads="1"/>
          </p:cNvSpPr>
          <p:nvPr/>
        </p:nvSpPr>
        <p:spPr bwMode="auto">
          <a:xfrm>
            <a:off x="7104063" y="4365625"/>
            <a:ext cx="3384550" cy="1079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59408" name="Object 4"/>
          <p:cNvGraphicFramePr>
            <a:graphicFrameLocks noChangeAspect="1"/>
          </p:cNvGraphicFramePr>
          <p:nvPr/>
        </p:nvGraphicFramePr>
        <p:xfrm>
          <a:off x="4079875" y="5805489"/>
          <a:ext cx="484188" cy="390525"/>
        </p:xfrm>
        <a:graphic>
          <a:graphicData uri="http://schemas.openxmlformats.org/presentationml/2006/ole">
            <mc:AlternateContent xmlns:mc="http://schemas.openxmlformats.org/markup-compatibility/2006">
              <mc:Choice xmlns:v="urn:schemas-microsoft-com:vml" Requires="v">
                <p:oleObj spid="_x0000_s223239" name="Equation" r:id="rId12" imgW="228402" imgH="177646" progId="Equation.DSMT4">
                  <p:embed/>
                </p:oleObj>
              </mc:Choice>
              <mc:Fallback>
                <p:oleObj name="Equation" r:id="rId12" imgW="228402"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9875" y="5805489"/>
                        <a:ext cx="484188"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9" name="Object 6"/>
          <p:cNvGraphicFramePr>
            <a:graphicFrameLocks noChangeAspect="1"/>
          </p:cNvGraphicFramePr>
          <p:nvPr/>
        </p:nvGraphicFramePr>
        <p:xfrm>
          <a:off x="6816726" y="5734050"/>
          <a:ext cx="415925" cy="501650"/>
        </p:xfrm>
        <a:graphic>
          <a:graphicData uri="http://schemas.openxmlformats.org/presentationml/2006/ole">
            <mc:AlternateContent xmlns:mc="http://schemas.openxmlformats.org/markup-compatibility/2006">
              <mc:Choice xmlns:v="urn:schemas-microsoft-com:vml" Requires="v">
                <p:oleObj spid="_x0000_s223240" name="Equation" r:id="rId14" imgW="152202" imgH="177569" progId="Equation.DSMT4">
                  <p:embed/>
                </p:oleObj>
              </mc:Choice>
              <mc:Fallback>
                <p:oleObj name="Equation" r:id="rId14" imgW="152202" imgH="177569"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6726" y="5734050"/>
                        <a:ext cx="41592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633772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5"/>
          <p:cNvGraphicFramePr>
            <a:graphicFrameLocks noGrp="1" noChangeAspect="1"/>
          </p:cNvGraphicFramePr>
          <p:nvPr>
            <p:ph sz="quarter" idx="4294967295"/>
          </p:nvPr>
        </p:nvGraphicFramePr>
        <p:xfrm>
          <a:off x="3792539" y="4221163"/>
          <a:ext cx="458787" cy="1054100"/>
        </p:xfrm>
        <a:graphic>
          <a:graphicData uri="http://schemas.openxmlformats.org/presentationml/2006/ole">
            <mc:AlternateContent xmlns:mc="http://schemas.openxmlformats.org/markup-compatibility/2006">
              <mc:Choice xmlns:v="urn:schemas-microsoft-com:vml" Requires="v">
                <p:oleObj spid="_x0000_s224258" name="Equation" r:id="rId3" imgW="177646" imgH="393359" progId="Equation.DSMT4">
                  <p:embed/>
                </p:oleObj>
              </mc:Choice>
              <mc:Fallback>
                <p:oleObj name="Equation" r:id="rId3" imgW="177646"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9" y="4221163"/>
                        <a:ext cx="45878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6"/>
          <p:cNvGraphicFramePr>
            <a:graphicFrameLocks noChangeAspect="1"/>
          </p:cNvGraphicFramePr>
          <p:nvPr/>
        </p:nvGraphicFramePr>
        <p:xfrm>
          <a:off x="4727575" y="4413250"/>
          <a:ext cx="647700" cy="534988"/>
        </p:xfrm>
        <a:graphic>
          <a:graphicData uri="http://schemas.openxmlformats.org/presentationml/2006/ole">
            <mc:AlternateContent xmlns:mc="http://schemas.openxmlformats.org/markup-compatibility/2006">
              <mc:Choice xmlns:v="urn:schemas-microsoft-com:vml" Requires="v">
                <p:oleObj spid="_x0000_s224259" name="Equation" r:id="rId5" imgW="215619" imgH="177569" progId="Equation.DSMT4">
                  <p:embed/>
                </p:oleObj>
              </mc:Choice>
              <mc:Fallback>
                <p:oleObj name="Equation" r:id="rId5" imgW="215619" imgH="17756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575" y="4413250"/>
                        <a:ext cx="6477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0" name="Object 7"/>
          <p:cNvGraphicFramePr>
            <a:graphicFrameLocks noChangeAspect="1"/>
          </p:cNvGraphicFramePr>
          <p:nvPr/>
        </p:nvGraphicFramePr>
        <p:xfrm>
          <a:off x="6456364" y="5373688"/>
          <a:ext cx="719137" cy="550862"/>
        </p:xfrm>
        <a:graphic>
          <a:graphicData uri="http://schemas.openxmlformats.org/presentationml/2006/ole">
            <mc:AlternateContent xmlns:mc="http://schemas.openxmlformats.org/markup-compatibility/2006">
              <mc:Choice xmlns:v="urn:schemas-microsoft-com:vml" Requires="v">
                <p:oleObj spid="_x0000_s224260" name="Equation" r:id="rId7" imgW="215619" imgH="164885" progId="Equation.DSMT4">
                  <p:embed/>
                </p:oleObj>
              </mc:Choice>
              <mc:Fallback>
                <p:oleObj name="Equation" r:id="rId7" imgW="215619"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6364" y="5373688"/>
                        <a:ext cx="719137"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1" name="Object 8"/>
          <p:cNvGraphicFramePr>
            <a:graphicFrameLocks noChangeAspect="1"/>
          </p:cNvGraphicFramePr>
          <p:nvPr/>
        </p:nvGraphicFramePr>
        <p:xfrm>
          <a:off x="5448300" y="5373688"/>
          <a:ext cx="719138" cy="520700"/>
        </p:xfrm>
        <a:graphic>
          <a:graphicData uri="http://schemas.openxmlformats.org/presentationml/2006/ole">
            <mc:AlternateContent xmlns:mc="http://schemas.openxmlformats.org/markup-compatibility/2006">
              <mc:Choice xmlns:v="urn:schemas-microsoft-com:vml" Requires="v">
                <p:oleObj spid="_x0000_s224261" name="Equation" r:id="rId9" imgW="228501" imgH="165028" progId="Equation.DSMT4">
                  <p:embed/>
                </p:oleObj>
              </mc:Choice>
              <mc:Fallback>
                <p:oleObj name="Equation" r:id="rId9" imgW="228501" imgH="16502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8300" y="5373688"/>
                        <a:ext cx="719138"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2" name="Object 9"/>
          <p:cNvGraphicFramePr>
            <a:graphicFrameLocks noChangeAspect="1"/>
          </p:cNvGraphicFramePr>
          <p:nvPr/>
        </p:nvGraphicFramePr>
        <p:xfrm>
          <a:off x="3935413" y="5373688"/>
          <a:ext cx="660400" cy="544512"/>
        </p:xfrm>
        <a:graphic>
          <a:graphicData uri="http://schemas.openxmlformats.org/presentationml/2006/ole">
            <mc:AlternateContent xmlns:mc="http://schemas.openxmlformats.org/markup-compatibility/2006">
              <mc:Choice xmlns:v="urn:schemas-microsoft-com:vml" Requires="v">
                <p:oleObj spid="_x0000_s224262" name="Equation" r:id="rId11" imgW="215619" imgH="177569" progId="Equation.DSMT4">
                  <p:embed/>
                </p:oleObj>
              </mc:Choice>
              <mc:Fallback>
                <p:oleObj name="Equation" r:id="rId11" imgW="215619" imgH="17756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413" y="5373688"/>
                        <a:ext cx="660400"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Line 10"/>
          <p:cNvSpPr>
            <a:spLocks noChangeShapeType="1"/>
          </p:cNvSpPr>
          <p:nvPr/>
        </p:nvSpPr>
        <p:spPr bwMode="auto">
          <a:xfrm flipV="1">
            <a:off x="5016500" y="5373689"/>
            <a:ext cx="71438" cy="2889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4" name="Rectangle 11"/>
          <p:cNvSpPr>
            <a:spLocks noChangeArrowheads="1"/>
          </p:cNvSpPr>
          <p:nvPr/>
        </p:nvSpPr>
        <p:spPr bwMode="auto">
          <a:xfrm>
            <a:off x="1992314" y="620713"/>
            <a:ext cx="5703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4)   N</a:t>
            </a:r>
            <a:r>
              <a:rPr lang="zh-CN" altLang="en-US" b="1">
                <a:solidFill>
                  <a:srgbClr val="0000CC"/>
                </a:solidFill>
              </a:rPr>
              <a:t>型材料和</a:t>
            </a:r>
            <a:r>
              <a:rPr lang="en-US" altLang="zh-CN" b="1">
                <a:solidFill>
                  <a:srgbClr val="0000CC"/>
                </a:solidFill>
              </a:rPr>
              <a:t>P</a:t>
            </a:r>
            <a:r>
              <a:rPr lang="zh-CN" altLang="en-US" b="1">
                <a:solidFill>
                  <a:srgbClr val="0000CC"/>
                </a:solidFill>
              </a:rPr>
              <a:t>型材料的区别及尺寸影响</a:t>
            </a:r>
          </a:p>
        </p:txBody>
      </p:sp>
      <p:sp>
        <p:nvSpPr>
          <p:cNvPr id="60425" name="Rectangle 14"/>
          <p:cNvSpPr>
            <a:spLocks noChangeArrowheads="1"/>
          </p:cNvSpPr>
          <p:nvPr/>
        </p:nvSpPr>
        <p:spPr bwMode="auto">
          <a:xfrm>
            <a:off x="2845771" y="5373688"/>
            <a:ext cx="6192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t> μ</a:t>
            </a:r>
            <a:r>
              <a:rPr lang="zh-CN" altLang="en-US" b="1" dirty="0"/>
              <a:t>越大，     越   ， 　     </a:t>
            </a:r>
            <a:r>
              <a:rPr lang="en-US" altLang="zh-CN" b="1" dirty="0"/>
              <a:t>&gt;         </a:t>
            </a:r>
            <a:r>
              <a:rPr lang="zh-CN" altLang="en-US" b="1" dirty="0"/>
              <a:t>，选</a:t>
            </a:r>
            <a:r>
              <a:rPr lang="en-US" altLang="zh-CN" b="1" dirty="0"/>
              <a:t>N</a:t>
            </a:r>
            <a:r>
              <a:rPr lang="zh-CN" altLang="en-US" b="1" dirty="0"/>
              <a:t>型</a:t>
            </a:r>
          </a:p>
        </p:txBody>
      </p:sp>
      <p:sp>
        <p:nvSpPr>
          <p:cNvPr id="60426" name="Rectangle 15"/>
          <p:cNvSpPr>
            <a:spLocks noChangeArrowheads="1"/>
          </p:cNvSpPr>
          <p:nvPr/>
        </p:nvSpPr>
        <p:spPr bwMode="auto">
          <a:xfrm>
            <a:off x="2424113" y="4508500"/>
            <a:ext cx="518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r>
              <a:rPr lang="zh-CN" altLang="en-US" b="1"/>
              <a:t>长宽比      对          有影响，成正比</a:t>
            </a:r>
          </a:p>
        </p:txBody>
      </p:sp>
      <mc:AlternateContent xmlns:mc="http://schemas.openxmlformats.org/markup-compatibility/2006" xmlns:a14="http://schemas.microsoft.com/office/drawing/2010/main">
        <mc:Choice Requires="a14">
          <p:sp>
            <p:nvSpPr>
              <p:cNvPr id="2" name="TextBox 1"/>
              <p:cNvSpPr txBox="1"/>
              <p:nvPr/>
            </p:nvSpPr>
            <p:spPr>
              <a:xfrm>
                <a:off x="2859543" y="1306587"/>
                <a:ext cx="7600479" cy="1400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𝐻</m:t>
                          </m:r>
                        </m:sub>
                      </m:sSub>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𝑛𝑒𝑑</m:t>
                          </m:r>
                        </m:den>
                      </m:f>
                      <m:sSub>
                        <m:sSubPr>
                          <m:ctrlPr>
                            <a:rPr lang="en-US" altLang="zh-CN" sz="2800" i="1">
                              <a:latin typeface="Cambria Math" panose="02040503050406030204" pitchFamily="18" charset="0"/>
                            </a:rPr>
                          </m:ctrlPr>
                        </m:sSubPr>
                        <m:e>
                          <m:r>
                            <a:rPr lang="en-US" altLang="zh-CN" sz="2800" i="1">
                              <a:latin typeface="Cambria Math"/>
                            </a:rPr>
                            <m:t>𝐼</m:t>
                          </m:r>
                        </m:e>
                        <m:sub>
                          <m:r>
                            <a:rPr lang="en-US" altLang="zh-CN" sz="2800" i="1">
                              <a:latin typeface="Cambria Math"/>
                            </a:rPr>
                            <m:t>𝑐</m:t>
                          </m:r>
                        </m:sub>
                      </m:sSub>
                      <m:r>
                        <a:rPr lang="en-US" altLang="zh-CN" sz="2800" i="1">
                          <a:latin typeface="Cambria Math"/>
                        </a:rPr>
                        <m:t>𝐵</m:t>
                      </m:r>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𝑛𝑒</m:t>
                          </m:r>
                          <m:r>
                            <a:rPr lang="zh-CN" altLang="en-US" sz="2800" i="1">
                              <a:latin typeface="Cambria Math"/>
                            </a:rPr>
                            <m:t>𝜇</m:t>
                          </m:r>
                        </m:den>
                      </m:f>
                      <m:r>
                        <a:rPr lang="zh-CN" altLang="en-US" sz="2800" i="1">
                          <a:latin typeface="Cambria Math"/>
                        </a:rPr>
                        <m:t>𝜇</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𝑑</m:t>
                          </m:r>
                        </m:den>
                      </m:f>
                      <m:r>
                        <a:rPr lang="en-US" altLang="zh-CN" sz="2800" i="1">
                          <a:latin typeface="Cambria Math"/>
                        </a:rPr>
                        <m:t>𝐵</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num>
                        <m:den>
                          <m:r>
                            <a:rPr lang="en-US" altLang="zh-CN" sz="2800" i="1">
                              <a:latin typeface="Cambria Math"/>
                            </a:rPr>
                            <m:t>𝑅</m:t>
                          </m:r>
                        </m:den>
                      </m:f>
                      <m:r>
                        <a:rPr lang="en-US" altLang="zh-CN" sz="2800" i="1">
                          <a:latin typeface="Cambria Math"/>
                        </a:rPr>
                        <m:t>         ( </m:t>
                      </m:r>
                      <m:r>
                        <a:rPr lang="en-US" altLang="zh-CN" sz="2800" i="1">
                          <a:latin typeface="Cambria Math"/>
                        </a:rPr>
                        <m:t>𝐼</m:t>
                      </m:r>
                      <m:r>
                        <a:rPr lang="en-US" altLang="zh-CN" sz="2800" i="1">
                          <a:latin typeface="Cambria Math"/>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num>
                        <m:den>
                          <m:r>
                            <a:rPr lang="en-US" altLang="zh-CN" sz="2800" i="1">
                              <a:latin typeface="Cambria Math"/>
                            </a:rPr>
                            <m:t>𝑅</m:t>
                          </m:r>
                        </m:den>
                      </m:f>
                      <m:r>
                        <a:rPr lang="en-US" altLang="zh-CN" sz="2800">
                          <a:latin typeface="Cambria Math"/>
                        </a:rPr>
                        <m:t> )</m:t>
                      </m:r>
                    </m:oMath>
                  </m:oMathPara>
                </a14:m>
                <a:endParaRPr lang="en-US" altLang="zh-CN" sz="2800" dirty="0"/>
              </a:p>
              <a:p>
                <a:r>
                  <a:rPr lang="zh-CN" altLang="en-US" sz="2800"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1335542" y="1306587"/>
                <a:ext cx="7600479" cy="1400192"/>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287689" y="2489336"/>
                <a:ext cx="7048083" cy="983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a:rPr>
                        <m:t>=−</m:t>
                      </m:r>
                      <m:r>
                        <a:rPr lang="zh-CN" altLang="en-US" sz="2800" i="1">
                          <a:latin typeface="Cambria Math"/>
                        </a:rPr>
                        <m:t>𝜌𝜇</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𝑑</m:t>
                          </m:r>
                        </m:den>
                      </m:f>
                      <m:r>
                        <a:rPr lang="en-US" altLang="zh-CN" sz="2800" i="1">
                          <a:latin typeface="Cambria Math"/>
                        </a:rPr>
                        <m:t>𝐵</m:t>
                      </m:r>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f>
                        <m:fPr>
                          <m:ctrlPr>
                            <a:rPr lang="en-US" altLang="zh-CN" sz="2800" i="1">
                              <a:latin typeface="Cambria Math" panose="02040503050406030204" pitchFamily="18" charset="0"/>
                            </a:rPr>
                          </m:ctrlPr>
                        </m:fPr>
                        <m:num>
                          <m:r>
                            <a:rPr lang="en-US" altLang="zh-CN" sz="2800" i="1">
                              <a:latin typeface="Cambria Math"/>
                            </a:rPr>
                            <m:t>𝑑𝑤</m:t>
                          </m:r>
                        </m:num>
                        <m:den>
                          <m:r>
                            <a:rPr lang="zh-CN" altLang="en-US" sz="2800" i="1">
                              <a:latin typeface="Cambria Math"/>
                            </a:rPr>
                            <m:t>𝜌</m:t>
                          </m:r>
                          <m:r>
                            <a:rPr lang="en-US" altLang="zh-CN" sz="2800" i="1">
                              <a:latin typeface="Cambria Math"/>
                            </a:rPr>
                            <m:t>𝑙</m:t>
                          </m:r>
                        </m:den>
                      </m:f>
                      <m:r>
                        <a:rPr lang="en-US" altLang="zh-CN" sz="2800">
                          <a:latin typeface="Cambria Math"/>
                        </a:rPr>
                        <m:t>                     ( </m:t>
                      </m:r>
                      <m:r>
                        <m:rPr>
                          <m:sty m:val="p"/>
                        </m:rPr>
                        <a:rPr lang="en-US" altLang="zh-CN" sz="2800">
                          <a:latin typeface="Cambria Math"/>
                        </a:rPr>
                        <m:t>R</m:t>
                      </m:r>
                      <m:r>
                        <a:rPr lang="en-US" altLang="zh-CN" sz="2800">
                          <a:latin typeface="Cambria Math"/>
                        </a:rPr>
                        <m:t>=</m:t>
                      </m:r>
                      <m:f>
                        <m:fPr>
                          <m:ctrlPr>
                            <a:rPr lang="en-US" altLang="zh-CN" sz="2800" i="1">
                              <a:latin typeface="Cambria Math" panose="02040503050406030204" pitchFamily="18" charset="0"/>
                            </a:rPr>
                          </m:ctrlPr>
                        </m:fPr>
                        <m:num>
                          <m:r>
                            <a:rPr lang="zh-CN" altLang="en-US" sz="2800" i="1">
                              <a:latin typeface="Cambria Math"/>
                            </a:rPr>
                            <m:t>𝜌</m:t>
                          </m:r>
                          <m:r>
                            <a:rPr lang="en-US" altLang="zh-CN" sz="2800" i="1">
                              <a:latin typeface="Cambria Math"/>
                            </a:rPr>
                            <m:t>𝑙</m:t>
                          </m:r>
                        </m:num>
                        <m:den>
                          <m:r>
                            <a:rPr lang="en-US" altLang="zh-CN" sz="2800" i="1">
                              <a:latin typeface="Cambria Math"/>
                            </a:rPr>
                            <m:t>𝑆</m:t>
                          </m:r>
                        </m:den>
                      </m:f>
                      <m:r>
                        <a:rPr lang="en-US" altLang="zh-CN" sz="2800" i="1">
                          <a:latin typeface="Cambria Math"/>
                        </a:rPr>
                        <m:t>=</m:t>
                      </m:r>
                      <m:f>
                        <m:fPr>
                          <m:ctrlPr>
                            <a:rPr lang="en-US" altLang="zh-CN" sz="2800" i="1">
                              <a:latin typeface="Cambria Math" panose="02040503050406030204" pitchFamily="18" charset="0"/>
                            </a:rPr>
                          </m:ctrlPr>
                        </m:fPr>
                        <m:num>
                          <m:r>
                            <a:rPr lang="zh-CN" altLang="en-US" sz="2800" i="1">
                              <a:latin typeface="Cambria Math"/>
                            </a:rPr>
                            <m:t>𝜌</m:t>
                          </m:r>
                          <m:r>
                            <a:rPr lang="en-US" altLang="zh-CN" sz="2800" i="1">
                              <a:latin typeface="Cambria Math"/>
                            </a:rPr>
                            <m:t>𝑙</m:t>
                          </m:r>
                        </m:num>
                        <m:den>
                          <m:r>
                            <a:rPr lang="en-US" altLang="zh-CN" sz="2800" i="1">
                              <a:latin typeface="Cambria Math"/>
                            </a:rPr>
                            <m:t>𝑑𝑤</m:t>
                          </m:r>
                        </m:den>
                      </m:f>
                      <m:r>
                        <a:rPr lang="en-US" altLang="zh-CN" sz="2800" i="1">
                          <a:latin typeface="Cambria Math"/>
                        </a:rPr>
                        <m:t>  )</m:t>
                      </m:r>
                    </m:oMath>
                  </m:oMathPara>
                </a14:m>
                <a:endParaRPr lang="zh-CN"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763688" y="2489335"/>
                <a:ext cx="7048083" cy="983283"/>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359696" y="3573016"/>
                <a:ext cx="2077620" cy="8272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r>
                        <a:rPr lang="en-US" altLang="zh-CN" sz="2800" i="1">
                          <a:latin typeface="Cambria Math"/>
                        </a:rPr>
                        <m:t>𝐵</m:t>
                      </m:r>
                      <m:r>
                        <a:rPr lang="zh-CN" altLang="en-US" sz="2800" i="1">
                          <a:latin typeface="Cambria Math"/>
                        </a:rPr>
                        <m:t>𝜇</m:t>
                      </m:r>
                      <m:f>
                        <m:fPr>
                          <m:ctrlPr>
                            <a:rPr lang="en-US" altLang="zh-CN" sz="2800" i="1">
                              <a:latin typeface="Cambria Math" panose="02040503050406030204" pitchFamily="18" charset="0"/>
                            </a:rPr>
                          </m:ctrlPr>
                        </m:fPr>
                        <m:num>
                          <m:r>
                            <a:rPr lang="en-US" altLang="zh-CN" sz="2800" i="1">
                              <a:latin typeface="Cambria Math"/>
                            </a:rPr>
                            <m:t>𝑤</m:t>
                          </m:r>
                        </m:num>
                        <m:den>
                          <m:r>
                            <a:rPr lang="en-US" altLang="zh-CN" sz="2800" i="1">
                              <a:latin typeface="Cambria Math"/>
                            </a:rPr>
                            <m:t>𝑙</m:t>
                          </m:r>
                        </m:den>
                      </m:f>
                    </m:oMath>
                  </m:oMathPara>
                </a14:m>
                <a:endParaRPr lang="zh-CN" alt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835696" y="3573016"/>
                <a:ext cx="2077620" cy="827278"/>
              </a:xfrm>
              <a:prstGeom prst="rect">
                <a:avLst/>
              </a:prstGeom>
              <a:blipFill rotWithShape="1">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0520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55F0D825-4463-4E79-8910-1FF333F5548C}"/>
              </a:ext>
            </a:extLst>
          </p:cNvPr>
          <p:cNvSpPr txBox="1">
            <a:spLocks noChangeArrowheads="1"/>
          </p:cNvSpPr>
          <p:nvPr/>
        </p:nvSpPr>
        <p:spPr>
          <a:xfrm>
            <a:off x="3050206" y="604153"/>
            <a:ext cx="5632403" cy="194421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buNone/>
            </a:pPr>
            <a:endParaRPr lang="en-US" altLang="zh-CN" sz="2400" b="1" dirty="0">
              <a:latin typeface="华文中宋" pitchFamily="2" charset="-122"/>
              <a:ea typeface="华文中宋" pitchFamily="2" charset="-122"/>
            </a:endParaRPr>
          </a:p>
          <a:p>
            <a:pPr>
              <a:lnSpc>
                <a:spcPct val="80000"/>
              </a:lnSpc>
            </a:pPr>
            <a:r>
              <a:rPr lang="zh-CN" altLang="en-US" sz="1800" b="1" dirty="0">
                <a:solidFill>
                  <a:srgbClr val="FF0000"/>
                </a:solidFill>
                <a:latin typeface="华文中宋" pitchFamily="2" charset="-122"/>
                <a:ea typeface="华文中宋" pitchFamily="2" charset="-122"/>
              </a:rPr>
              <a:t>相关书籍</a:t>
            </a:r>
            <a:r>
              <a:rPr lang="zh-CN" altLang="en-US" sz="1800" b="1" dirty="0">
                <a:latin typeface="华文中宋" pitchFamily="2" charset="-122"/>
                <a:ea typeface="华文中宋" pitchFamily="2" charset="-122"/>
              </a:rPr>
              <a:t>：</a:t>
            </a:r>
            <a:endParaRPr lang="en-US" altLang="zh-CN" sz="1800" b="1" dirty="0">
              <a:latin typeface="华文中宋" pitchFamily="2" charset="-122"/>
              <a:ea typeface="华文中宋" pitchFamily="2" charset="-122"/>
            </a:endParaRPr>
          </a:p>
          <a:p>
            <a:pPr>
              <a:lnSpc>
                <a:spcPct val="90000"/>
              </a:lnSpc>
              <a:buNone/>
            </a:pPr>
            <a:r>
              <a:rPr lang="zh-CN" altLang="en-US" sz="1800" b="1" dirty="0"/>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半导体传感器</a:t>
            </a:r>
            <a:r>
              <a:rPr lang="en-US" altLang="zh-CN" sz="1800" b="1" dirty="0">
                <a:solidFill>
                  <a:srgbClr val="0000CC"/>
                </a:solidFill>
                <a:latin typeface="华文中宋" pitchFamily="2" charset="-122"/>
                <a:ea typeface="华文中宋" pitchFamily="2" charset="-122"/>
              </a:rPr>
              <a:t>》</a:t>
            </a:r>
          </a:p>
          <a:p>
            <a:pPr>
              <a:lnSpc>
                <a:spcPct val="90000"/>
              </a:lnSpc>
              <a:buNone/>
            </a:pPr>
            <a:r>
              <a:rPr lang="zh-CN" altLang="en-US" sz="1800" b="1" dirty="0">
                <a:solidFill>
                  <a:srgbClr val="0000CC"/>
                </a:solidFill>
                <a:latin typeface="华文中宋" pitchFamily="2" charset="-122"/>
                <a:ea typeface="华文中宋" pitchFamily="2" charset="-122"/>
              </a:rPr>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 光纤传感器原理</a:t>
            </a:r>
            <a:r>
              <a:rPr lang="en-US" altLang="zh-CN" sz="1800" b="1" dirty="0">
                <a:solidFill>
                  <a:srgbClr val="0000CC"/>
                </a:solidFill>
                <a:latin typeface="华文中宋" pitchFamily="2" charset="-122"/>
                <a:ea typeface="华文中宋" pitchFamily="2" charset="-122"/>
              </a:rPr>
              <a:t>》 </a:t>
            </a:r>
          </a:p>
          <a:p>
            <a:pPr>
              <a:lnSpc>
                <a:spcPct val="90000"/>
              </a:lnSpc>
              <a:buNone/>
            </a:pPr>
            <a:r>
              <a:rPr lang="zh-CN" altLang="en-US" sz="1800" b="1" dirty="0">
                <a:solidFill>
                  <a:srgbClr val="0000CC"/>
                </a:solidFill>
                <a:latin typeface="华文中宋" pitchFamily="2" charset="-122"/>
                <a:ea typeface="华文中宋" pitchFamily="2" charset="-122"/>
              </a:rPr>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化学传感器原理及在临床医学中的应用</a:t>
            </a:r>
            <a:r>
              <a:rPr lang="en-US" altLang="zh-CN" sz="1800" b="1" dirty="0">
                <a:solidFill>
                  <a:srgbClr val="0000CC"/>
                </a:solidFill>
                <a:latin typeface="华文中宋" pitchFamily="2" charset="-122"/>
                <a:ea typeface="华文中宋" pitchFamily="2" charset="-122"/>
              </a:rPr>
              <a:t>》</a:t>
            </a:r>
          </a:p>
          <a:p>
            <a:pPr>
              <a:lnSpc>
                <a:spcPct val="90000"/>
              </a:lnSpc>
              <a:buNone/>
            </a:pPr>
            <a:r>
              <a:rPr lang="en-US" altLang="zh-CN" sz="1800" b="1" dirty="0">
                <a:solidFill>
                  <a:srgbClr val="0000CC"/>
                </a:solidFill>
                <a:latin typeface="华文中宋" pitchFamily="2" charset="-122"/>
                <a:ea typeface="华文中宋" pitchFamily="2" charset="-122"/>
              </a:rPr>
              <a:t>   《</a:t>
            </a:r>
            <a:r>
              <a:rPr lang="zh-CN" altLang="en-US" sz="1800" b="1" dirty="0">
                <a:solidFill>
                  <a:srgbClr val="0000CC"/>
                </a:solidFill>
                <a:latin typeface="华文中宋" pitchFamily="2" charset="-122"/>
                <a:ea typeface="华文中宋" pitchFamily="2" charset="-122"/>
              </a:rPr>
              <a:t>生物传感技术原理与应用</a:t>
            </a:r>
            <a:r>
              <a:rPr lang="en-US" altLang="zh-CN" sz="1800" b="1" dirty="0">
                <a:solidFill>
                  <a:srgbClr val="0000CC"/>
                </a:solidFill>
                <a:latin typeface="华文中宋" pitchFamily="2" charset="-122"/>
                <a:ea typeface="华文中宋" pitchFamily="2" charset="-122"/>
              </a:rPr>
              <a:t>》</a:t>
            </a:r>
          </a:p>
          <a:p>
            <a:pPr>
              <a:lnSpc>
                <a:spcPct val="80000"/>
              </a:lnSpc>
              <a:buFont typeface="Arial" panose="020B0604020202020204" pitchFamily="34" charset="0"/>
              <a:buNone/>
            </a:pPr>
            <a:r>
              <a:rPr lang="en-US" altLang="zh-CN" sz="1500" b="1" dirty="0">
                <a:latin typeface="华文中宋" pitchFamily="2" charset="-122"/>
                <a:ea typeface="华文中宋" pitchFamily="2" charset="-122"/>
              </a:rPr>
              <a:t>         </a:t>
            </a:r>
            <a:endParaRPr lang="en-US" altLang="zh-CN" sz="1200" b="1" dirty="0"/>
          </a:p>
          <a:p>
            <a:pPr>
              <a:lnSpc>
                <a:spcPct val="80000"/>
              </a:lnSpc>
              <a:buFont typeface="Wingdings" pitchFamily="2" charset="2"/>
              <a:buNone/>
            </a:pPr>
            <a:endParaRPr lang="zh-CN" altLang="en-US" sz="2000" b="1" dirty="0"/>
          </a:p>
        </p:txBody>
      </p:sp>
      <p:sp>
        <p:nvSpPr>
          <p:cNvPr id="5" name="矩形 4">
            <a:extLst>
              <a:ext uri="{FF2B5EF4-FFF2-40B4-BE49-F238E27FC236}">
                <a16:creationId xmlns:a16="http://schemas.microsoft.com/office/drawing/2014/main" id="{33468539-8A75-4468-A1A5-1FA90729C0FC}"/>
              </a:ext>
            </a:extLst>
          </p:cNvPr>
          <p:cNvSpPr/>
          <p:nvPr/>
        </p:nvSpPr>
        <p:spPr>
          <a:xfrm>
            <a:off x="3287688" y="2348880"/>
            <a:ext cx="4608512" cy="3761030"/>
          </a:xfrm>
          <a:prstGeom prst="rect">
            <a:avLst/>
          </a:prstGeom>
        </p:spPr>
        <p:txBody>
          <a:bodyPr wrap="square">
            <a:spAutoFit/>
          </a:bodyPr>
          <a:lstStyle/>
          <a:p>
            <a:pPr>
              <a:lnSpc>
                <a:spcPct val="80000"/>
              </a:lnSpc>
              <a:buFont typeface="Arial" panose="020B0604020202020204" pitchFamily="34" charset="0"/>
              <a:buNone/>
            </a:pP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传感及其遥控遥测技术应用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非晶态合金传感器技术与应用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负荷传感器检定测试技术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轨道传感器、计轴器及其应用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家电常用控制电路与传感器件</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矿井环境传感技术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没有生命的感官：化学传感器揭秘</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膜受体与传感器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汽车用传感器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生物传感技术原理与应用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声表面波传感器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现代生物医学传感技术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压磁式测力传感器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医用传感器与人体信息检测</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endParaRPr lang="en-US" altLang="zh-CN" b="1" dirty="0">
              <a:latin typeface="华文中宋" pitchFamily="2" charset="-122"/>
              <a:ea typeface="华文中宋" pitchFamily="2" charset="-122"/>
            </a:endParaRPr>
          </a:p>
          <a:p>
            <a:pPr>
              <a:lnSpc>
                <a:spcPct val="80000"/>
              </a:lnSpc>
              <a:buFont typeface="Arial" panose="020B0604020202020204" pitchFamily="34" charset="0"/>
              <a:buNone/>
            </a:pPr>
            <a:br>
              <a:rPr lang="en-US" altLang="zh-CN" b="1" dirty="0">
                <a:latin typeface="华文中宋" pitchFamily="2" charset="-122"/>
                <a:ea typeface="华文中宋" pitchFamily="2" charset="-122"/>
              </a:rPr>
            </a:br>
            <a:r>
              <a:rPr lang="zh-CN" altLang="en-US" sz="2800" b="1" dirty="0">
                <a:latin typeface="华文中宋" pitchFamily="2" charset="-122"/>
                <a:ea typeface="华文中宋" pitchFamily="2" charset="-122"/>
              </a:rPr>
              <a:t> </a:t>
            </a:r>
            <a:r>
              <a:rPr lang="en-US" altLang="zh-CN" sz="2800" b="1" dirty="0">
                <a:latin typeface="华文中宋" pitchFamily="2" charset="-122"/>
                <a:ea typeface="华文中宋" pitchFamily="2" charset="-122"/>
              </a:rPr>
              <a:t>……   </a:t>
            </a:r>
            <a:endParaRPr lang="zh-CN" altLang="en-US" sz="2800" dirty="0"/>
          </a:p>
        </p:txBody>
      </p:sp>
      <p:sp>
        <p:nvSpPr>
          <p:cNvPr id="7" name="矩形 6">
            <a:extLst>
              <a:ext uri="{FF2B5EF4-FFF2-40B4-BE49-F238E27FC236}">
                <a16:creationId xmlns:a16="http://schemas.microsoft.com/office/drawing/2014/main" id="{D0FED858-0A92-4241-9D8A-9C052609650B}"/>
              </a:ext>
            </a:extLst>
          </p:cNvPr>
          <p:cNvSpPr/>
          <p:nvPr/>
        </p:nvSpPr>
        <p:spPr>
          <a:xfrm>
            <a:off x="2567608" y="548680"/>
            <a:ext cx="7056784" cy="554461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104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校准曲线的概念</a:t>
            </a:r>
          </a:p>
        </p:txBody>
      </p:sp>
      <p:sp>
        <p:nvSpPr>
          <p:cNvPr id="7171" name="Rectangle 3"/>
          <p:cNvSpPr>
            <a:spLocks noGrp="1" noChangeArrowheads="1"/>
          </p:cNvSpPr>
          <p:nvPr>
            <p:ph type="body" sz="half" idx="1"/>
          </p:nvPr>
        </p:nvSpPr>
        <p:spPr>
          <a:xfrm>
            <a:off x="2024063" y="1484314"/>
            <a:ext cx="7753350" cy="3908425"/>
          </a:xfrm>
        </p:spPr>
        <p:txBody>
          <a:bodyPr>
            <a:noAutofit/>
          </a:bodyPr>
          <a:lstStyle/>
          <a:p>
            <a:pPr>
              <a:buFontTx/>
              <a:buNone/>
            </a:pPr>
            <a:r>
              <a:rPr lang="zh-CN" altLang="en-US" sz="3600" dirty="0"/>
              <a:t>传感器的静态特性是在静态标准条件下测定的。在标准工作状态下，利用一定精度等级的校准设备，对传感器进行</a:t>
            </a:r>
            <a:r>
              <a:rPr lang="zh-CN" altLang="en-US" sz="3600" dirty="0">
                <a:effectLst>
                  <a:outerShdw blurRad="38100" dist="38100" dir="2700000" algn="tl">
                    <a:srgbClr val="FFFFFF"/>
                  </a:outerShdw>
                </a:effectLst>
              </a:rPr>
              <a:t>往复循环</a:t>
            </a:r>
            <a:r>
              <a:rPr lang="zh-CN" altLang="en-US" sz="3600" dirty="0"/>
              <a:t>测试，即可得到输出－输入数据。将这些数据列成表格，再画出各被测量值（正行程和反行程）对应输出平均值的连线，即为</a:t>
            </a:r>
            <a:r>
              <a:rPr lang="zh-CN" altLang="en-US" sz="3600" b="1" dirty="0"/>
              <a:t>传感器的静态校准曲线</a:t>
            </a:r>
          </a:p>
        </p:txBody>
      </p:sp>
    </p:spTree>
    <p:extLst>
      <p:ext uri="{BB962C8B-B14F-4D97-AF65-F5344CB8AC3E}">
        <p14:creationId xmlns:p14="http://schemas.microsoft.com/office/powerpoint/2010/main" val="385259367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4"/>
          <p:cNvGraphicFramePr>
            <a:graphicFrameLocks noGrp="1" noChangeAspect="1"/>
          </p:cNvGraphicFramePr>
          <p:nvPr>
            <p:ph sz="half" idx="4294967295"/>
          </p:nvPr>
        </p:nvGraphicFramePr>
        <p:xfrm>
          <a:off x="5303839" y="1125538"/>
          <a:ext cx="4752975" cy="2265362"/>
        </p:xfrm>
        <a:graphic>
          <a:graphicData uri="http://schemas.openxmlformats.org/presentationml/2006/ole">
            <mc:AlternateContent xmlns:mc="http://schemas.openxmlformats.org/markup-compatibility/2006">
              <mc:Choice xmlns:v="urn:schemas-microsoft-com:vml" Requires="v">
                <p:oleObj spid="_x0000_s225282" name="Visio" r:id="rId3" imgW="5536692" imgH="2638806" progId="Visio.Drawing.11">
                  <p:embed/>
                </p:oleObj>
              </mc:Choice>
              <mc:Fallback>
                <p:oleObj name="Visio" r:id="rId3" imgW="5536692" imgH="263880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9" y="1125538"/>
                        <a:ext cx="4752975" cy="226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3" name="Rectangle 5"/>
          <p:cNvSpPr>
            <a:spLocks noChangeArrowheads="1"/>
          </p:cNvSpPr>
          <p:nvPr/>
        </p:nvSpPr>
        <p:spPr bwMode="auto">
          <a:xfrm>
            <a:off x="1919288" y="476250"/>
            <a:ext cx="577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(5)</a:t>
            </a:r>
            <a:r>
              <a:rPr lang="zh-CN" altLang="en-US" b="1">
                <a:solidFill>
                  <a:srgbClr val="0000CC"/>
                </a:solidFill>
              </a:rPr>
              <a:t>零位误差    影响霍尔器件的因素及补偿</a:t>
            </a:r>
          </a:p>
        </p:txBody>
      </p:sp>
      <p:sp>
        <p:nvSpPr>
          <p:cNvPr id="61444" name="Rectangle 6"/>
          <p:cNvSpPr>
            <a:spLocks noChangeArrowheads="1"/>
          </p:cNvSpPr>
          <p:nvPr/>
        </p:nvSpPr>
        <p:spPr bwMode="auto">
          <a:xfrm>
            <a:off x="1847850" y="1268414"/>
            <a:ext cx="2678938"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a</a:t>
            </a:r>
            <a:r>
              <a:rPr lang="zh-CN" altLang="en-US" b="1">
                <a:solidFill>
                  <a:srgbClr val="0000CC"/>
                </a:solidFill>
              </a:rPr>
              <a:t>）</a:t>
            </a:r>
          </a:p>
          <a:p>
            <a:pPr eaLnBrk="1" hangingPunct="1">
              <a:spcBef>
                <a:spcPct val="20000"/>
              </a:spcBef>
            </a:pPr>
            <a:r>
              <a:rPr lang="zh-CN" altLang="en-US" b="1">
                <a:solidFill>
                  <a:srgbClr val="0000CC"/>
                </a:solidFill>
              </a:rPr>
              <a:t>    电极接触的影响</a:t>
            </a:r>
          </a:p>
        </p:txBody>
      </p:sp>
      <p:sp>
        <p:nvSpPr>
          <p:cNvPr id="61445" name="Rectangle 7"/>
          <p:cNvSpPr>
            <a:spLocks noChangeArrowheads="1"/>
          </p:cNvSpPr>
          <p:nvPr/>
        </p:nvSpPr>
        <p:spPr bwMode="auto">
          <a:xfrm>
            <a:off x="1919289" y="3141663"/>
            <a:ext cx="169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   </a:t>
            </a:r>
            <a:r>
              <a:rPr lang="zh-CN" altLang="en-US" b="1">
                <a:solidFill>
                  <a:srgbClr val="0000CC"/>
                </a:solidFill>
                <a:latin typeface="华文中宋" pitchFamily="2" charset="-122"/>
              </a:rPr>
              <a:t>加工精度</a:t>
            </a:r>
          </a:p>
        </p:txBody>
      </p:sp>
      <p:graphicFrame>
        <p:nvGraphicFramePr>
          <p:cNvPr id="61446" name="Object 4"/>
          <p:cNvGraphicFramePr>
            <a:graphicFrameLocks noChangeAspect="1"/>
          </p:cNvGraphicFramePr>
          <p:nvPr/>
        </p:nvGraphicFramePr>
        <p:xfrm>
          <a:off x="5591176" y="3573463"/>
          <a:ext cx="2881313" cy="1758950"/>
        </p:xfrm>
        <a:graphic>
          <a:graphicData uri="http://schemas.openxmlformats.org/presentationml/2006/ole">
            <mc:AlternateContent xmlns:mc="http://schemas.openxmlformats.org/markup-compatibility/2006">
              <mc:Choice xmlns:v="urn:schemas-microsoft-com:vml" Requires="v">
                <p:oleObj spid="_x0000_s225283" name="Visio" r:id="rId5" imgW="3832479" imgH="2339340" progId="Visio.Drawing.11">
                  <p:embed/>
                </p:oleObj>
              </mc:Choice>
              <mc:Fallback>
                <p:oleObj name="Visio" r:id="rId5" imgW="3832479" imgH="233934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76" y="3573463"/>
                        <a:ext cx="2881313"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7" name="Rectangle 9"/>
          <p:cNvSpPr>
            <a:spLocks noChangeArrowheads="1"/>
          </p:cNvSpPr>
          <p:nvPr/>
        </p:nvSpPr>
        <p:spPr bwMode="auto">
          <a:xfrm>
            <a:off x="2566988" y="616585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接触整流，</a:t>
            </a:r>
          </a:p>
        </p:txBody>
      </p:sp>
      <p:sp>
        <p:nvSpPr>
          <p:cNvPr id="61448" name="Rectangle 10"/>
          <p:cNvSpPr>
            <a:spLocks noChangeArrowheads="1"/>
          </p:cNvSpPr>
          <p:nvPr/>
        </p:nvSpPr>
        <p:spPr bwMode="auto">
          <a:xfrm>
            <a:off x="4008438" y="616585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非欧姆接触</a:t>
            </a:r>
            <a:r>
              <a:rPr lang="en-US" altLang="zh-CN" b="1">
                <a:latin typeface="华文中宋" pitchFamily="2" charset="-122"/>
              </a:rPr>
              <a:t>——</a:t>
            </a:r>
            <a:r>
              <a:rPr lang="zh-CN" altLang="en-US" b="1"/>
              <a:t>产生整流</a:t>
            </a:r>
          </a:p>
        </p:txBody>
      </p:sp>
      <p:sp>
        <p:nvSpPr>
          <p:cNvPr id="61449" name="Text Box 12"/>
          <p:cNvSpPr txBox="1">
            <a:spLocks noChangeArrowheads="1"/>
          </p:cNvSpPr>
          <p:nvPr/>
        </p:nvSpPr>
        <p:spPr bwMode="auto">
          <a:xfrm>
            <a:off x="2279650" y="11969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不等位电势</a:t>
            </a:r>
          </a:p>
        </p:txBody>
      </p:sp>
      <p:sp>
        <p:nvSpPr>
          <p:cNvPr id="61450" name="Rectangle 15"/>
          <p:cNvSpPr>
            <a:spLocks noChangeArrowheads="1"/>
          </p:cNvSpPr>
          <p:nvPr/>
        </p:nvSpPr>
        <p:spPr bwMode="auto">
          <a:xfrm>
            <a:off x="2063750" y="5445125"/>
            <a:ext cx="73279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b</a:t>
            </a:r>
            <a:r>
              <a:rPr lang="zh-CN" altLang="en-US" b="1">
                <a:solidFill>
                  <a:srgbClr val="0000CC"/>
                </a:solidFill>
              </a:rPr>
              <a:t>）</a:t>
            </a:r>
            <a:r>
              <a:rPr lang="zh-CN" altLang="en-US" b="1">
                <a:solidFill>
                  <a:srgbClr val="FF0000"/>
                </a:solidFill>
              </a:rPr>
              <a:t>寄生直流电势   </a:t>
            </a:r>
            <a:r>
              <a:rPr lang="zh-CN" altLang="en-US" sz="1800" b="1"/>
              <a:t>无磁场时，通交流电流，除交流不等电势外，</a:t>
            </a:r>
          </a:p>
          <a:p>
            <a:pPr eaLnBrk="1" hangingPunct="1"/>
            <a:r>
              <a:rPr lang="zh-CN" altLang="en-US" sz="1800" b="1"/>
              <a:t>                                         还存在直流电势分量</a:t>
            </a:r>
          </a:p>
        </p:txBody>
      </p:sp>
    </p:spTree>
    <p:extLst>
      <p:ext uri="{BB962C8B-B14F-4D97-AF65-F5344CB8AC3E}">
        <p14:creationId xmlns:p14="http://schemas.microsoft.com/office/powerpoint/2010/main" val="39645400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body" idx="4294967295"/>
          </p:nvPr>
        </p:nvSpPr>
        <p:spPr>
          <a:xfrm>
            <a:off x="1992313" y="476251"/>
            <a:ext cx="2303462" cy="576263"/>
          </a:xfrm>
        </p:spPr>
        <p:txBody>
          <a:bodyPr/>
          <a:lstStyle/>
          <a:p>
            <a:pPr eaLnBrk="1" hangingPunct="1">
              <a:buFontTx/>
              <a:buNone/>
            </a:pPr>
            <a:r>
              <a:rPr lang="en-US" altLang="zh-CN" sz="2400" b="1">
                <a:solidFill>
                  <a:srgbClr val="0000CC"/>
                </a:solidFill>
                <a:latin typeface="华文中宋" pitchFamily="2" charset="-122"/>
                <a:ea typeface="华文中宋" pitchFamily="2" charset="-122"/>
              </a:rPr>
              <a:t>c</a:t>
            </a:r>
            <a:r>
              <a:rPr lang="zh-CN" altLang="en-US" sz="2400" b="1">
                <a:solidFill>
                  <a:srgbClr val="0000CC"/>
                </a:solidFill>
                <a:latin typeface="华文中宋" pitchFamily="2" charset="-122"/>
                <a:ea typeface="华文中宋" pitchFamily="2" charset="-122"/>
              </a:rPr>
              <a:t>）</a:t>
            </a:r>
            <a:r>
              <a:rPr lang="zh-CN" altLang="en-US" sz="2400" b="1">
                <a:solidFill>
                  <a:srgbClr val="FF0000"/>
                </a:solidFill>
                <a:latin typeface="华文中宋" pitchFamily="2" charset="-122"/>
                <a:ea typeface="华文中宋" pitchFamily="2" charset="-122"/>
              </a:rPr>
              <a:t>感应零电势</a:t>
            </a:r>
            <a:endParaRPr lang="zh-CN" altLang="en-US" sz="2400" b="1">
              <a:solidFill>
                <a:srgbClr val="0000CC"/>
              </a:solidFill>
              <a:latin typeface="华文中宋" pitchFamily="2" charset="-122"/>
              <a:ea typeface="华文中宋" pitchFamily="2" charset="-122"/>
            </a:endParaRPr>
          </a:p>
        </p:txBody>
      </p:sp>
      <p:sp>
        <p:nvSpPr>
          <p:cNvPr id="62467" name="Rectangle 5"/>
          <p:cNvSpPr>
            <a:spLocks noChangeArrowheads="1"/>
          </p:cNvSpPr>
          <p:nvPr/>
        </p:nvSpPr>
        <p:spPr bwMode="auto">
          <a:xfrm>
            <a:off x="2640013" y="1052513"/>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FF"/>
                </a:solidFill>
              </a:rPr>
              <a:t>没有电流，在交变磁场种产生附加输出，称为</a:t>
            </a:r>
            <a:r>
              <a:rPr lang="zh-CN" altLang="en-US" b="1">
                <a:solidFill>
                  <a:srgbClr val="FF0000"/>
                </a:solidFill>
              </a:rPr>
              <a:t>感应零电势</a:t>
            </a:r>
          </a:p>
        </p:txBody>
      </p:sp>
      <p:sp>
        <p:nvSpPr>
          <p:cNvPr id="62468" name="Rectangle 6"/>
          <p:cNvSpPr>
            <a:spLocks noChangeArrowheads="1"/>
          </p:cNvSpPr>
          <p:nvPr/>
        </p:nvSpPr>
        <p:spPr bwMode="auto">
          <a:xfrm>
            <a:off x="2711450" y="155733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FF"/>
                </a:solidFill>
              </a:rPr>
              <a:t>原因：</a:t>
            </a:r>
            <a:r>
              <a:rPr lang="zh-CN" altLang="en-US" b="1"/>
              <a:t>引线不合理产生寄生电感</a:t>
            </a:r>
          </a:p>
        </p:txBody>
      </p:sp>
      <p:sp>
        <p:nvSpPr>
          <p:cNvPr id="62469" name="Rectangle 7"/>
          <p:cNvSpPr>
            <a:spLocks noChangeArrowheads="1"/>
          </p:cNvSpPr>
          <p:nvPr/>
        </p:nvSpPr>
        <p:spPr bwMode="auto">
          <a:xfrm>
            <a:off x="2640013" y="1989138"/>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解决：</a:t>
            </a:r>
            <a:r>
              <a:rPr lang="zh-CN" altLang="en-US" b="1"/>
              <a:t>合理安排引线</a:t>
            </a:r>
          </a:p>
        </p:txBody>
      </p:sp>
      <p:sp>
        <p:nvSpPr>
          <p:cNvPr id="62470" name="Rectangle 8"/>
          <p:cNvSpPr>
            <a:spLocks noChangeArrowheads="1"/>
          </p:cNvSpPr>
          <p:nvPr/>
        </p:nvSpPr>
        <p:spPr bwMode="auto">
          <a:xfrm>
            <a:off x="1919289" y="3789363"/>
            <a:ext cx="2503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d</a:t>
            </a:r>
            <a:r>
              <a:rPr lang="zh-CN" altLang="en-US" b="1">
                <a:solidFill>
                  <a:srgbClr val="0000CC"/>
                </a:solidFill>
              </a:rPr>
              <a:t>）</a:t>
            </a:r>
            <a:r>
              <a:rPr lang="zh-CN" altLang="en-US" b="1">
                <a:solidFill>
                  <a:srgbClr val="FF0000"/>
                </a:solidFill>
              </a:rPr>
              <a:t>自激场零电势</a:t>
            </a:r>
          </a:p>
        </p:txBody>
      </p:sp>
      <p:sp>
        <p:nvSpPr>
          <p:cNvPr id="62471" name="Rectangle 12"/>
          <p:cNvSpPr>
            <a:spLocks noChangeArrowheads="1"/>
          </p:cNvSpPr>
          <p:nvPr/>
        </p:nvSpPr>
        <p:spPr bwMode="auto">
          <a:xfrm>
            <a:off x="6096001" y="2420939"/>
            <a:ext cx="1152525"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472" name="Rectangle 13"/>
          <p:cNvSpPr>
            <a:spLocks noChangeArrowheads="1"/>
          </p:cNvSpPr>
          <p:nvPr/>
        </p:nvSpPr>
        <p:spPr bwMode="auto">
          <a:xfrm>
            <a:off x="8183564" y="2420939"/>
            <a:ext cx="1203325"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473" name="Line 14"/>
          <p:cNvSpPr>
            <a:spLocks noChangeShapeType="1"/>
          </p:cNvSpPr>
          <p:nvPr/>
        </p:nvSpPr>
        <p:spPr bwMode="auto">
          <a:xfrm>
            <a:off x="6672263"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4" name="Line 15"/>
          <p:cNvSpPr>
            <a:spLocks noChangeShapeType="1"/>
          </p:cNvSpPr>
          <p:nvPr/>
        </p:nvSpPr>
        <p:spPr bwMode="auto">
          <a:xfrm>
            <a:off x="6672263"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5" name="Line 16"/>
          <p:cNvSpPr>
            <a:spLocks noChangeShapeType="1"/>
          </p:cNvSpPr>
          <p:nvPr/>
        </p:nvSpPr>
        <p:spPr bwMode="auto">
          <a:xfrm>
            <a:off x="6888163" y="2205038"/>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6" name="Line 17"/>
          <p:cNvSpPr>
            <a:spLocks noChangeShapeType="1"/>
          </p:cNvSpPr>
          <p:nvPr/>
        </p:nvSpPr>
        <p:spPr bwMode="auto">
          <a:xfrm flipH="1">
            <a:off x="6456363" y="2420939"/>
            <a:ext cx="43180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7" name="Line 18"/>
          <p:cNvSpPr>
            <a:spLocks noChangeShapeType="1"/>
          </p:cNvSpPr>
          <p:nvPr/>
        </p:nvSpPr>
        <p:spPr bwMode="auto">
          <a:xfrm>
            <a:off x="6456363" y="3141664"/>
            <a:ext cx="0"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8" name="Line 19"/>
          <p:cNvSpPr>
            <a:spLocks noChangeShapeType="1"/>
          </p:cNvSpPr>
          <p:nvPr/>
        </p:nvSpPr>
        <p:spPr bwMode="auto">
          <a:xfrm>
            <a:off x="8688388"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9" name="Line 20"/>
          <p:cNvSpPr>
            <a:spLocks noChangeShapeType="1"/>
          </p:cNvSpPr>
          <p:nvPr/>
        </p:nvSpPr>
        <p:spPr bwMode="auto">
          <a:xfrm>
            <a:off x="8688388"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0" name="Line 21"/>
          <p:cNvSpPr>
            <a:spLocks noChangeShapeType="1"/>
          </p:cNvSpPr>
          <p:nvPr/>
        </p:nvSpPr>
        <p:spPr bwMode="auto">
          <a:xfrm>
            <a:off x="8904288" y="2205038"/>
            <a:ext cx="0" cy="1079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1" name="Line 23"/>
          <p:cNvSpPr>
            <a:spLocks noChangeShapeType="1"/>
          </p:cNvSpPr>
          <p:nvPr/>
        </p:nvSpPr>
        <p:spPr bwMode="auto">
          <a:xfrm>
            <a:off x="8904289" y="3284538"/>
            <a:ext cx="936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2" name="Line 24"/>
          <p:cNvSpPr>
            <a:spLocks noChangeShapeType="1"/>
          </p:cNvSpPr>
          <p:nvPr/>
        </p:nvSpPr>
        <p:spPr bwMode="auto">
          <a:xfrm flipV="1">
            <a:off x="9840913" y="2205038"/>
            <a:ext cx="0" cy="1079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3" name="Line 25"/>
          <p:cNvSpPr>
            <a:spLocks noChangeShapeType="1"/>
          </p:cNvSpPr>
          <p:nvPr/>
        </p:nvSpPr>
        <p:spPr bwMode="auto">
          <a:xfrm>
            <a:off x="9625013"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4" name="Line 26"/>
          <p:cNvSpPr>
            <a:spLocks noChangeShapeType="1"/>
          </p:cNvSpPr>
          <p:nvPr/>
        </p:nvSpPr>
        <p:spPr bwMode="auto">
          <a:xfrm>
            <a:off x="9625013"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5" name="Text Box 27"/>
          <p:cNvSpPr txBox="1">
            <a:spLocks noChangeArrowheads="1"/>
          </p:cNvSpPr>
          <p:nvPr/>
        </p:nvSpPr>
        <p:spPr bwMode="auto">
          <a:xfrm>
            <a:off x="4079875" y="2420939"/>
            <a:ext cx="170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solidFill>
                  <a:srgbClr val="FF0000"/>
                </a:solidFill>
              </a:rPr>
              <a:t>产生两个相反</a:t>
            </a:r>
          </a:p>
          <a:p>
            <a:pPr eaLnBrk="1" hangingPunct="1"/>
            <a:r>
              <a:rPr lang="zh-CN" altLang="en-US" sz="2000" b="1">
                <a:solidFill>
                  <a:srgbClr val="FF0000"/>
                </a:solidFill>
              </a:rPr>
              <a:t>感应感应电势</a:t>
            </a:r>
          </a:p>
        </p:txBody>
      </p:sp>
      <p:sp>
        <p:nvSpPr>
          <p:cNvPr id="62486" name="Text Box 28"/>
          <p:cNvSpPr txBox="1">
            <a:spLocks noChangeArrowheads="1"/>
          </p:cNvSpPr>
          <p:nvPr/>
        </p:nvSpPr>
        <p:spPr bwMode="auto">
          <a:xfrm>
            <a:off x="2495550" y="43656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62487" name="Text Box 29"/>
          <p:cNvSpPr txBox="1">
            <a:spLocks noChangeArrowheads="1"/>
          </p:cNvSpPr>
          <p:nvPr/>
        </p:nvSpPr>
        <p:spPr bwMode="auto">
          <a:xfrm>
            <a:off x="2547938" y="4384675"/>
            <a:ext cx="628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霍尔元件通电流，会产生磁场，称为</a:t>
            </a:r>
            <a:r>
              <a:rPr lang="zh-CN" altLang="en-US" b="1">
                <a:solidFill>
                  <a:srgbClr val="FF0000"/>
                </a:solidFill>
              </a:rPr>
              <a:t>自激场。</a:t>
            </a:r>
          </a:p>
        </p:txBody>
      </p:sp>
      <p:sp>
        <p:nvSpPr>
          <p:cNvPr id="62488" name="Text Box 30"/>
          <p:cNvSpPr txBox="1">
            <a:spLocks noChangeArrowheads="1"/>
          </p:cNvSpPr>
          <p:nvPr/>
        </p:nvSpPr>
        <p:spPr bwMode="auto">
          <a:xfrm>
            <a:off x="2619376" y="5033964"/>
            <a:ext cx="72635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元件左右两半对称时，产生电势方向相反相互抵消</a:t>
            </a:r>
          </a:p>
          <a:p>
            <a:pPr eaLnBrk="1" hangingPunct="1"/>
            <a:r>
              <a:rPr lang="zh-CN" altLang="en-US" b="1"/>
              <a:t>由于引线的存在，使之不对称，产生霍尔电压输出，</a:t>
            </a:r>
          </a:p>
          <a:p>
            <a:pPr eaLnBrk="1" hangingPunct="1"/>
            <a:r>
              <a:rPr lang="zh-CN" altLang="en-US" b="1"/>
              <a:t>此为</a:t>
            </a:r>
            <a:r>
              <a:rPr lang="zh-CN" altLang="en-US" b="1">
                <a:solidFill>
                  <a:srgbClr val="0000CC"/>
                </a:solidFill>
              </a:rPr>
              <a:t>自激场零电势</a:t>
            </a:r>
          </a:p>
        </p:txBody>
      </p:sp>
    </p:spTree>
    <p:extLst>
      <p:ext uri="{BB962C8B-B14F-4D97-AF65-F5344CB8AC3E}">
        <p14:creationId xmlns:p14="http://schemas.microsoft.com/office/powerpoint/2010/main" val="5329073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919288" y="3500438"/>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e</a:t>
            </a:r>
            <a:r>
              <a:rPr lang="zh-CN" altLang="en-US" b="1">
                <a:solidFill>
                  <a:srgbClr val="0000CC"/>
                </a:solidFill>
              </a:rPr>
              <a:t>）</a:t>
            </a:r>
            <a:r>
              <a:rPr lang="zh-CN" altLang="en-US" b="1">
                <a:solidFill>
                  <a:srgbClr val="FF0000"/>
                </a:solidFill>
              </a:rPr>
              <a:t>温度影响</a:t>
            </a:r>
          </a:p>
        </p:txBody>
      </p:sp>
      <p:sp>
        <p:nvSpPr>
          <p:cNvPr id="63491" name="Rectangle 3"/>
          <p:cNvSpPr>
            <a:spLocks noChangeArrowheads="1"/>
          </p:cNvSpPr>
          <p:nvPr/>
        </p:nvSpPr>
        <p:spPr bwMode="auto">
          <a:xfrm>
            <a:off x="2640013" y="4005263"/>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半导体载流子：</a:t>
            </a:r>
          </a:p>
        </p:txBody>
      </p:sp>
      <p:sp>
        <p:nvSpPr>
          <p:cNvPr id="63492" name="Rectangle 4"/>
          <p:cNvSpPr>
            <a:spLocks noChangeArrowheads="1"/>
          </p:cNvSpPr>
          <p:nvPr/>
        </p:nvSpPr>
        <p:spPr bwMode="auto">
          <a:xfrm>
            <a:off x="2711450" y="5516563"/>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解决：恒流，恒温，电路补偿</a:t>
            </a:r>
          </a:p>
        </p:txBody>
      </p:sp>
      <p:graphicFrame>
        <p:nvGraphicFramePr>
          <p:cNvPr id="63493" name="Object 4"/>
          <p:cNvGraphicFramePr>
            <a:graphicFrameLocks noChangeAspect="1"/>
          </p:cNvGraphicFramePr>
          <p:nvPr/>
        </p:nvGraphicFramePr>
        <p:xfrm>
          <a:off x="5519739" y="3789363"/>
          <a:ext cx="2744787" cy="1733550"/>
        </p:xfrm>
        <a:graphic>
          <a:graphicData uri="http://schemas.openxmlformats.org/presentationml/2006/ole">
            <mc:AlternateContent xmlns:mc="http://schemas.openxmlformats.org/markup-compatibility/2006">
              <mc:Choice xmlns:v="urn:schemas-microsoft-com:vml" Requires="v">
                <p:oleObj spid="_x0000_s226306" name="Equation" r:id="rId3" imgW="1002865" imgH="609336" progId="Equation.DSMT4">
                  <p:embed/>
                </p:oleObj>
              </mc:Choice>
              <mc:Fallback>
                <p:oleObj name="Equation" r:id="rId3" imgW="1002865" imgH="60933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739" y="3789363"/>
                        <a:ext cx="2744787"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4" name="AutoShape 6"/>
          <p:cNvSpPr>
            <a:spLocks noChangeArrowheads="1"/>
          </p:cNvSpPr>
          <p:nvPr/>
        </p:nvSpPr>
        <p:spPr bwMode="auto">
          <a:xfrm rot="7775561">
            <a:off x="3032919" y="1235869"/>
            <a:ext cx="2216150" cy="985838"/>
          </a:xfrm>
          <a:prstGeom prst="cube">
            <a:avLst>
              <a:gd name="adj" fmla="val 25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495" name="AutoShape 7"/>
          <p:cNvSpPr>
            <a:spLocks noChangeArrowheads="1"/>
          </p:cNvSpPr>
          <p:nvPr/>
        </p:nvSpPr>
        <p:spPr bwMode="auto">
          <a:xfrm rot="6027979">
            <a:off x="6488907" y="1164432"/>
            <a:ext cx="2216150" cy="985837"/>
          </a:xfrm>
          <a:prstGeom prst="cube">
            <a:avLst>
              <a:gd name="adj" fmla="val 25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496" name="Line 8"/>
          <p:cNvSpPr>
            <a:spLocks noChangeShapeType="1"/>
          </p:cNvSpPr>
          <p:nvPr/>
        </p:nvSpPr>
        <p:spPr bwMode="auto">
          <a:xfrm flipV="1">
            <a:off x="3143250" y="2492376"/>
            <a:ext cx="431800" cy="5048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7" name="Text Box 9"/>
          <p:cNvSpPr txBox="1">
            <a:spLocks noChangeArrowheads="1"/>
          </p:cNvSpPr>
          <p:nvPr/>
        </p:nvSpPr>
        <p:spPr bwMode="auto">
          <a:xfrm>
            <a:off x="3051175" y="2441575"/>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I</a:t>
            </a:r>
          </a:p>
        </p:txBody>
      </p:sp>
      <p:sp>
        <p:nvSpPr>
          <p:cNvPr id="63498" name="Freeform 10"/>
          <p:cNvSpPr>
            <a:spLocks/>
          </p:cNvSpPr>
          <p:nvPr/>
        </p:nvSpPr>
        <p:spPr bwMode="auto">
          <a:xfrm>
            <a:off x="3648076" y="1196976"/>
            <a:ext cx="1260475" cy="887413"/>
          </a:xfrm>
          <a:custGeom>
            <a:avLst/>
            <a:gdLst>
              <a:gd name="T0" fmla="*/ 84138 w 794"/>
              <a:gd name="T1" fmla="*/ 360363 h 559"/>
              <a:gd name="T2" fmla="*/ 12700 w 794"/>
              <a:gd name="T3" fmla="*/ 144463 h 559"/>
              <a:gd name="T4" fmla="*/ 157163 w 794"/>
              <a:gd name="T5" fmla="*/ 0 h 559"/>
              <a:gd name="T6" fmla="*/ 660400 w 794"/>
              <a:gd name="T7" fmla="*/ 144463 h 559"/>
              <a:gd name="T8" fmla="*/ 1020763 w 794"/>
              <a:gd name="T9" fmla="*/ 431800 h 559"/>
              <a:gd name="T10" fmla="*/ 1236663 w 794"/>
              <a:gd name="T11" fmla="*/ 719138 h 559"/>
              <a:gd name="T12" fmla="*/ 1165225 w 794"/>
              <a:gd name="T13" fmla="*/ 863600 h 559"/>
              <a:gd name="T14" fmla="*/ 947738 w 794"/>
              <a:gd name="T15" fmla="*/ 863600 h 5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4" h="559">
                <a:moveTo>
                  <a:pt x="53" y="227"/>
                </a:moveTo>
                <a:cubicBezTo>
                  <a:pt x="26" y="178"/>
                  <a:pt x="0" y="129"/>
                  <a:pt x="8" y="91"/>
                </a:cubicBezTo>
                <a:cubicBezTo>
                  <a:pt x="16" y="53"/>
                  <a:pt x="31" y="0"/>
                  <a:pt x="99" y="0"/>
                </a:cubicBezTo>
                <a:cubicBezTo>
                  <a:pt x="167" y="0"/>
                  <a:pt x="325" y="46"/>
                  <a:pt x="416" y="91"/>
                </a:cubicBezTo>
                <a:cubicBezTo>
                  <a:pt x="507" y="136"/>
                  <a:pt x="582" y="212"/>
                  <a:pt x="643" y="272"/>
                </a:cubicBezTo>
                <a:cubicBezTo>
                  <a:pt x="704" y="332"/>
                  <a:pt x="764" y="408"/>
                  <a:pt x="779" y="453"/>
                </a:cubicBezTo>
                <a:cubicBezTo>
                  <a:pt x="794" y="498"/>
                  <a:pt x="764" y="529"/>
                  <a:pt x="734" y="544"/>
                </a:cubicBezTo>
                <a:cubicBezTo>
                  <a:pt x="704" y="559"/>
                  <a:pt x="620" y="544"/>
                  <a:pt x="597" y="54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9" name="Freeform 11"/>
          <p:cNvSpPr>
            <a:spLocks/>
          </p:cNvSpPr>
          <p:nvPr/>
        </p:nvSpPr>
        <p:spPr bwMode="auto">
          <a:xfrm>
            <a:off x="3490913" y="1028700"/>
            <a:ext cx="1549400" cy="1200150"/>
          </a:xfrm>
          <a:custGeom>
            <a:avLst/>
            <a:gdLst>
              <a:gd name="T0" fmla="*/ 157163 w 976"/>
              <a:gd name="T1" fmla="*/ 600075 h 756"/>
              <a:gd name="T2" fmla="*/ 84138 w 976"/>
              <a:gd name="T3" fmla="*/ 455613 h 756"/>
              <a:gd name="T4" fmla="*/ 12700 w 976"/>
              <a:gd name="T5" fmla="*/ 239713 h 756"/>
              <a:gd name="T6" fmla="*/ 157163 w 976"/>
              <a:gd name="T7" fmla="*/ 96838 h 756"/>
              <a:gd name="T8" fmla="*/ 373063 w 976"/>
              <a:gd name="T9" fmla="*/ 23813 h 756"/>
              <a:gd name="T10" fmla="*/ 1020763 w 976"/>
              <a:gd name="T11" fmla="*/ 239713 h 756"/>
              <a:gd name="T12" fmla="*/ 1452563 w 976"/>
              <a:gd name="T13" fmla="*/ 671513 h 756"/>
              <a:gd name="T14" fmla="*/ 1525588 w 976"/>
              <a:gd name="T15" fmla="*/ 1031875 h 756"/>
              <a:gd name="T16" fmla="*/ 1309688 w 976"/>
              <a:gd name="T17" fmla="*/ 1176338 h 756"/>
              <a:gd name="T18" fmla="*/ 1020763 w 976"/>
              <a:gd name="T19" fmla="*/ 1176338 h 7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6" h="756">
                <a:moveTo>
                  <a:pt x="99" y="378"/>
                </a:moveTo>
                <a:cubicBezTo>
                  <a:pt x="83" y="351"/>
                  <a:pt x="68" y="325"/>
                  <a:pt x="53" y="287"/>
                </a:cubicBezTo>
                <a:cubicBezTo>
                  <a:pt x="38" y="249"/>
                  <a:pt x="0" y="189"/>
                  <a:pt x="8" y="151"/>
                </a:cubicBezTo>
                <a:cubicBezTo>
                  <a:pt x="16" y="113"/>
                  <a:pt x="61" y="84"/>
                  <a:pt x="99" y="61"/>
                </a:cubicBezTo>
                <a:cubicBezTo>
                  <a:pt x="137" y="38"/>
                  <a:pt x="144" y="0"/>
                  <a:pt x="235" y="15"/>
                </a:cubicBezTo>
                <a:cubicBezTo>
                  <a:pt x="326" y="30"/>
                  <a:pt x="530" y="83"/>
                  <a:pt x="643" y="151"/>
                </a:cubicBezTo>
                <a:cubicBezTo>
                  <a:pt x="756" y="219"/>
                  <a:pt x="862" y="340"/>
                  <a:pt x="915" y="423"/>
                </a:cubicBezTo>
                <a:cubicBezTo>
                  <a:pt x="968" y="506"/>
                  <a:pt x="976" y="597"/>
                  <a:pt x="961" y="650"/>
                </a:cubicBezTo>
                <a:cubicBezTo>
                  <a:pt x="946" y="703"/>
                  <a:pt x="878" y="726"/>
                  <a:pt x="825" y="741"/>
                </a:cubicBezTo>
                <a:cubicBezTo>
                  <a:pt x="772" y="756"/>
                  <a:pt x="707" y="748"/>
                  <a:pt x="643" y="74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0" name="Freeform 12"/>
          <p:cNvSpPr>
            <a:spLocks/>
          </p:cNvSpPr>
          <p:nvPr/>
        </p:nvSpPr>
        <p:spPr bwMode="auto">
          <a:xfrm rot="-932704">
            <a:off x="7175500" y="1628775"/>
            <a:ext cx="863600" cy="503238"/>
          </a:xfrm>
          <a:custGeom>
            <a:avLst/>
            <a:gdLst>
              <a:gd name="T0" fmla="*/ 0 w 544"/>
              <a:gd name="T1" fmla="*/ 0 h 317"/>
              <a:gd name="T2" fmla="*/ 215900 w 544"/>
              <a:gd name="T3" fmla="*/ 215900 h 317"/>
              <a:gd name="T4" fmla="*/ 504825 w 544"/>
              <a:gd name="T5" fmla="*/ 358775 h 317"/>
              <a:gd name="T6" fmla="*/ 863600 w 544"/>
              <a:gd name="T7" fmla="*/ 503238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1" name="Freeform 13"/>
          <p:cNvSpPr>
            <a:spLocks/>
          </p:cNvSpPr>
          <p:nvPr/>
        </p:nvSpPr>
        <p:spPr bwMode="auto">
          <a:xfrm>
            <a:off x="3648076" y="1628776"/>
            <a:ext cx="792163" cy="504825"/>
          </a:xfrm>
          <a:custGeom>
            <a:avLst/>
            <a:gdLst>
              <a:gd name="T0" fmla="*/ 0 w 499"/>
              <a:gd name="T1" fmla="*/ 0 h 318"/>
              <a:gd name="T2" fmla="*/ 144463 w 499"/>
              <a:gd name="T3" fmla="*/ 215900 h 318"/>
              <a:gd name="T4" fmla="*/ 360363 w 499"/>
              <a:gd name="T5" fmla="*/ 360363 h 318"/>
              <a:gd name="T6" fmla="*/ 576263 w 499"/>
              <a:gd name="T7" fmla="*/ 431800 h 318"/>
              <a:gd name="T8" fmla="*/ 792163 w 499"/>
              <a:gd name="T9" fmla="*/ 504825 h 3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9" h="318">
                <a:moveTo>
                  <a:pt x="0" y="0"/>
                </a:moveTo>
                <a:cubicBezTo>
                  <a:pt x="26" y="49"/>
                  <a:pt x="53" y="98"/>
                  <a:pt x="91" y="136"/>
                </a:cubicBezTo>
                <a:cubicBezTo>
                  <a:pt x="129" y="174"/>
                  <a:pt x="182" y="204"/>
                  <a:pt x="227" y="227"/>
                </a:cubicBezTo>
                <a:cubicBezTo>
                  <a:pt x="272" y="250"/>
                  <a:pt x="318" y="257"/>
                  <a:pt x="363" y="272"/>
                </a:cubicBezTo>
                <a:cubicBezTo>
                  <a:pt x="408" y="287"/>
                  <a:pt x="453" y="302"/>
                  <a:pt x="499" y="318"/>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2" name="Line 14"/>
          <p:cNvSpPr>
            <a:spLocks noChangeShapeType="1"/>
          </p:cNvSpPr>
          <p:nvPr/>
        </p:nvSpPr>
        <p:spPr bwMode="auto">
          <a:xfrm flipV="1">
            <a:off x="4872038" y="260351"/>
            <a:ext cx="431800" cy="5048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3" name="Text Box 15"/>
          <p:cNvSpPr txBox="1">
            <a:spLocks noChangeArrowheads="1"/>
          </p:cNvSpPr>
          <p:nvPr/>
        </p:nvSpPr>
        <p:spPr bwMode="auto">
          <a:xfrm>
            <a:off x="3267076" y="785813"/>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a:t>
            </a:r>
          </a:p>
        </p:txBody>
      </p:sp>
      <p:sp>
        <p:nvSpPr>
          <p:cNvPr id="63504" name="Line 16"/>
          <p:cNvSpPr>
            <a:spLocks noChangeShapeType="1"/>
          </p:cNvSpPr>
          <p:nvPr/>
        </p:nvSpPr>
        <p:spPr bwMode="auto">
          <a:xfrm>
            <a:off x="4367214" y="1125539"/>
            <a:ext cx="287337" cy="1428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5" name="Line 17"/>
          <p:cNvSpPr>
            <a:spLocks noChangeShapeType="1"/>
          </p:cNvSpPr>
          <p:nvPr/>
        </p:nvSpPr>
        <p:spPr bwMode="auto">
          <a:xfrm flipV="1">
            <a:off x="3575050" y="765175"/>
            <a:ext cx="1296988" cy="1511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6" name="Line 18"/>
          <p:cNvSpPr>
            <a:spLocks noChangeShapeType="1"/>
          </p:cNvSpPr>
          <p:nvPr/>
        </p:nvSpPr>
        <p:spPr bwMode="auto">
          <a:xfrm>
            <a:off x="3575050" y="2276476"/>
            <a:ext cx="0" cy="3603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7" name="Text Box 19"/>
          <p:cNvSpPr txBox="1">
            <a:spLocks noChangeArrowheads="1"/>
          </p:cNvSpPr>
          <p:nvPr/>
        </p:nvSpPr>
        <p:spPr bwMode="auto">
          <a:xfrm>
            <a:off x="1524001" y="49214"/>
            <a:ext cx="28007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200" b="1"/>
              <a:t>磁场方向与电流方向的关系，右手定则</a:t>
            </a:r>
          </a:p>
          <a:p>
            <a:pPr eaLnBrk="1" hangingPunct="1"/>
            <a:r>
              <a:rPr lang="zh-CN" altLang="en-US" sz="1200" b="1"/>
              <a:t>拇指与电流方向一致，余指环绕导体</a:t>
            </a:r>
          </a:p>
          <a:p>
            <a:pPr eaLnBrk="1" hangingPunct="1"/>
            <a:r>
              <a:rPr lang="zh-CN" altLang="en-US" sz="1200" b="1"/>
              <a:t>方向为磁场方向</a:t>
            </a:r>
          </a:p>
        </p:txBody>
      </p:sp>
      <p:sp>
        <p:nvSpPr>
          <p:cNvPr id="63508" name="Text Box 20"/>
          <p:cNvSpPr txBox="1">
            <a:spLocks noChangeArrowheads="1"/>
          </p:cNvSpPr>
          <p:nvPr/>
        </p:nvSpPr>
        <p:spPr bwMode="auto">
          <a:xfrm>
            <a:off x="1524001" y="1246189"/>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200" b="1"/>
              <a:t>磁感应电流</a:t>
            </a:r>
            <a:r>
              <a:rPr lang="en-US" altLang="zh-CN" sz="1200" b="1"/>
              <a:t>B</a:t>
            </a:r>
            <a:r>
              <a:rPr lang="zh-CN" altLang="en-US" sz="1200" b="1"/>
              <a:t>和</a:t>
            </a:r>
            <a:r>
              <a:rPr lang="en-US" altLang="zh-CN" sz="1200" b="1"/>
              <a:t>I</a:t>
            </a:r>
          </a:p>
          <a:p>
            <a:pPr eaLnBrk="1" hangingPunct="1"/>
            <a:r>
              <a:rPr lang="zh-CN" altLang="en-US" sz="1200" b="1"/>
              <a:t>的方向关系，右手定则</a:t>
            </a:r>
          </a:p>
          <a:p>
            <a:pPr eaLnBrk="1" hangingPunct="1"/>
            <a:r>
              <a:rPr lang="en-US" altLang="zh-CN" sz="1200" b="1"/>
              <a:t>B</a:t>
            </a:r>
            <a:r>
              <a:rPr lang="zh-CN" altLang="en-US" sz="1200" b="1"/>
              <a:t>沿拇指，</a:t>
            </a:r>
            <a:r>
              <a:rPr lang="en-US" altLang="zh-CN" sz="1200" b="1"/>
              <a:t>I</a:t>
            </a:r>
            <a:r>
              <a:rPr lang="zh-CN" altLang="en-US" sz="1200" b="1"/>
              <a:t>沿余指</a:t>
            </a:r>
          </a:p>
        </p:txBody>
      </p:sp>
      <p:sp>
        <p:nvSpPr>
          <p:cNvPr id="63509" name="Line 21"/>
          <p:cNvSpPr>
            <a:spLocks noChangeShapeType="1"/>
          </p:cNvSpPr>
          <p:nvPr/>
        </p:nvSpPr>
        <p:spPr bwMode="auto">
          <a:xfrm flipV="1">
            <a:off x="7319964" y="2636838"/>
            <a:ext cx="71437"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0" name="Line 22"/>
          <p:cNvSpPr>
            <a:spLocks noChangeShapeType="1"/>
          </p:cNvSpPr>
          <p:nvPr/>
        </p:nvSpPr>
        <p:spPr bwMode="auto">
          <a:xfrm flipV="1">
            <a:off x="7751764" y="188913"/>
            <a:ext cx="73025"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1" name="Line 23"/>
          <p:cNvSpPr>
            <a:spLocks noChangeShapeType="1"/>
          </p:cNvSpPr>
          <p:nvPr/>
        </p:nvSpPr>
        <p:spPr bwMode="auto">
          <a:xfrm>
            <a:off x="7824788" y="188913"/>
            <a:ext cx="1223962"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2" name="Line 24"/>
          <p:cNvSpPr>
            <a:spLocks noChangeShapeType="1"/>
          </p:cNvSpPr>
          <p:nvPr/>
        </p:nvSpPr>
        <p:spPr bwMode="auto">
          <a:xfrm flipH="1">
            <a:off x="8543926" y="404814"/>
            <a:ext cx="504825" cy="2592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3" name="Oval 25"/>
          <p:cNvSpPr>
            <a:spLocks noChangeArrowheads="1"/>
          </p:cNvSpPr>
          <p:nvPr/>
        </p:nvSpPr>
        <p:spPr bwMode="auto">
          <a:xfrm rot="690119">
            <a:off x="7854951" y="1235075"/>
            <a:ext cx="1946275" cy="1117600"/>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4" name="Oval 26"/>
          <p:cNvSpPr>
            <a:spLocks noChangeArrowheads="1"/>
          </p:cNvSpPr>
          <p:nvPr/>
        </p:nvSpPr>
        <p:spPr bwMode="auto">
          <a:xfrm rot="690119">
            <a:off x="8116889" y="1411288"/>
            <a:ext cx="1417637" cy="792162"/>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5" name="Oval 27"/>
          <p:cNvSpPr>
            <a:spLocks noChangeArrowheads="1"/>
          </p:cNvSpPr>
          <p:nvPr/>
        </p:nvSpPr>
        <p:spPr bwMode="auto">
          <a:xfrm rot="690119">
            <a:off x="8347075" y="1630363"/>
            <a:ext cx="914400" cy="360362"/>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6" name="Oval 28"/>
          <p:cNvSpPr>
            <a:spLocks noChangeArrowheads="1"/>
          </p:cNvSpPr>
          <p:nvPr/>
        </p:nvSpPr>
        <p:spPr bwMode="auto">
          <a:xfrm rot="690119">
            <a:off x="7499350" y="984251"/>
            <a:ext cx="2681288" cy="1584325"/>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7" name="Oval 29"/>
          <p:cNvSpPr>
            <a:spLocks noChangeArrowheads="1"/>
          </p:cNvSpPr>
          <p:nvPr/>
        </p:nvSpPr>
        <p:spPr bwMode="auto">
          <a:xfrm rot="835852">
            <a:off x="7172326" y="765176"/>
            <a:ext cx="3313113" cy="1946275"/>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rgbClr val="0000FF"/>
              </a:solidFill>
            </a:endParaRPr>
          </a:p>
        </p:txBody>
      </p:sp>
      <p:sp>
        <p:nvSpPr>
          <p:cNvPr id="63518" name="Freeform 30"/>
          <p:cNvSpPr>
            <a:spLocks/>
          </p:cNvSpPr>
          <p:nvPr/>
        </p:nvSpPr>
        <p:spPr bwMode="auto">
          <a:xfrm rot="-965449">
            <a:off x="6888163" y="908050"/>
            <a:ext cx="1549400" cy="1200150"/>
          </a:xfrm>
          <a:custGeom>
            <a:avLst/>
            <a:gdLst>
              <a:gd name="T0" fmla="*/ 157163 w 976"/>
              <a:gd name="T1" fmla="*/ 600075 h 756"/>
              <a:gd name="T2" fmla="*/ 84138 w 976"/>
              <a:gd name="T3" fmla="*/ 455613 h 756"/>
              <a:gd name="T4" fmla="*/ 12700 w 976"/>
              <a:gd name="T5" fmla="*/ 239713 h 756"/>
              <a:gd name="T6" fmla="*/ 157163 w 976"/>
              <a:gd name="T7" fmla="*/ 96838 h 756"/>
              <a:gd name="T8" fmla="*/ 373063 w 976"/>
              <a:gd name="T9" fmla="*/ 23813 h 756"/>
              <a:gd name="T10" fmla="*/ 1020763 w 976"/>
              <a:gd name="T11" fmla="*/ 239713 h 756"/>
              <a:gd name="T12" fmla="*/ 1452563 w 976"/>
              <a:gd name="T13" fmla="*/ 671513 h 756"/>
              <a:gd name="T14" fmla="*/ 1525588 w 976"/>
              <a:gd name="T15" fmla="*/ 1031875 h 756"/>
              <a:gd name="T16" fmla="*/ 1309688 w 976"/>
              <a:gd name="T17" fmla="*/ 1176338 h 756"/>
              <a:gd name="T18" fmla="*/ 1020763 w 976"/>
              <a:gd name="T19" fmla="*/ 1176338 h 7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6" h="756">
                <a:moveTo>
                  <a:pt x="99" y="378"/>
                </a:moveTo>
                <a:cubicBezTo>
                  <a:pt x="83" y="351"/>
                  <a:pt x="68" y="325"/>
                  <a:pt x="53" y="287"/>
                </a:cubicBezTo>
                <a:cubicBezTo>
                  <a:pt x="38" y="249"/>
                  <a:pt x="0" y="189"/>
                  <a:pt x="8" y="151"/>
                </a:cubicBezTo>
                <a:cubicBezTo>
                  <a:pt x="16" y="113"/>
                  <a:pt x="61" y="84"/>
                  <a:pt x="99" y="61"/>
                </a:cubicBezTo>
                <a:cubicBezTo>
                  <a:pt x="137" y="38"/>
                  <a:pt x="144" y="0"/>
                  <a:pt x="235" y="15"/>
                </a:cubicBezTo>
                <a:cubicBezTo>
                  <a:pt x="326" y="30"/>
                  <a:pt x="530" y="83"/>
                  <a:pt x="643" y="151"/>
                </a:cubicBezTo>
                <a:cubicBezTo>
                  <a:pt x="756" y="219"/>
                  <a:pt x="862" y="340"/>
                  <a:pt x="915" y="423"/>
                </a:cubicBezTo>
                <a:cubicBezTo>
                  <a:pt x="968" y="506"/>
                  <a:pt x="976" y="597"/>
                  <a:pt x="961" y="650"/>
                </a:cubicBezTo>
                <a:cubicBezTo>
                  <a:pt x="946" y="703"/>
                  <a:pt x="878" y="726"/>
                  <a:pt x="825" y="741"/>
                </a:cubicBezTo>
                <a:cubicBezTo>
                  <a:pt x="772" y="756"/>
                  <a:pt x="707" y="748"/>
                  <a:pt x="643" y="74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9" name="Freeform 31"/>
          <p:cNvSpPr>
            <a:spLocks/>
          </p:cNvSpPr>
          <p:nvPr/>
        </p:nvSpPr>
        <p:spPr bwMode="auto">
          <a:xfrm rot="-813063">
            <a:off x="7032626" y="1052513"/>
            <a:ext cx="1260475" cy="887412"/>
          </a:xfrm>
          <a:custGeom>
            <a:avLst/>
            <a:gdLst>
              <a:gd name="T0" fmla="*/ 84138 w 794"/>
              <a:gd name="T1" fmla="*/ 360362 h 559"/>
              <a:gd name="T2" fmla="*/ 12700 w 794"/>
              <a:gd name="T3" fmla="*/ 144462 h 559"/>
              <a:gd name="T4" fmla="*/ 157163 w 794"/>
              <a:gd name="T5" fmla="*/ 0 h 559"/>
              <a:gd name="T6" fmla="*/ 660400 w 794"/>
              <a:gd name="T7" fmla="*/ 144462 h 559"/>
              <a:gd name="T8" fmla="*/ 1020763 w 794"/>
              <a:gd name="T9" fmla="*/ 431800 h 559"/>
              <a:gd name="T10" fmla="*/ 1236663 w 794"/>
              <a:gd name="T11" fmla="*/ 719137 h 559"/>
              <a:gd name="T12" fmla="*/ 1165225 w 794"/>
              <a:gd name="T13" fmla="*/ 863600 h 559"/>
              <a:gd name="T14" fmla="*/ 947738 w 794"/>
              <a:gd name="T15" fmla="*/ 863600 h 5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4" h="559">
                <a:moveTo>
                  <a:pt x="53" y="227"/>
                </a:moveTo>
                <a:cubicBezTo>
                  <a:pt x="26" y="178"/>
                  <a:pt x="0" y="129"/>
                  <a:pt x="8" y="91"/>
                </a:cubicBezTo>
                <a:cubicBezTo>
                  <a:pt x="16" y="53"/>
                  <a:pt x="31" y="0"/>
                  <a:pt x="99" y="0"/>
                </a:cubicBezTo>
                <a:cubicBezTo>
                  <a:pt x="167" y="0"/>
                  <a:pt x="325" y="46"/>
                  <a:pt x="416" y="91"/>
                </a:cubicBezTo>
                <a:cubicBezTo>
                  <a:pt x="507" y="136"/>
                  <a:pt x="582" y="212"/>
                  <a:pt x="643" y="272"/>
                </a:cubicBezTo>
                <a:cubicBezTo>
                  <a:pt x="704" y="332"/>
                  <a:pt x="764" y="408"/>
                  <a:pt x="779" y="453"/>
                </a:cubicBezTo>
                <a:cubicBezTo>
                  <a:pt x="794" y="498"/>
                  <a:pt x="764" y="529"/>
                  <a:pt x="734" y="544"/>
                </a:cubicBezTo>
                <a:cubicBezTo>
                  <a:pt x="704" y="559"/>
                  <a:pt x="620" y="544"/>
                  <a:pt x="597" y="54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0" name="Freeform 32"/>
          <p:cNvSpPr>
            <a:spLocks/>
          </p:cNvSpPr>
          <p:nvPr/>
        </p:nvSpPr>
        <p:spPr bwMode="auto">
          <a:xfrm rot="-1084364">
            <a:off x="7175500" y="1484314"/>
            <a:ext cx="863600" cy="503237"/>
          </a:xfrm>
          <a:custGeom>
            <a:avLst/>
            <a:gdLst>
              <a:gd name="T0" fmla="*/ 0 w 544"/>
              <a:gd name="T1" fmla="*/ 0 h 317"/>
              <a:gd name="T2" fmla="*/ 215900 w 544"/>
              <a:gd name="T3" fmla="*/ 215900 h 317"/>
              <a:gd name="T4" fmla="*/ 504825 w 544"/>
              <a:gd name="T5" fmla="*/ 358775 h 317"/>
              <a:gd name="T6" fmla="*/ 863600 w 544"/>
              <a:gd name="T7" fmla="*/ 503237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1" name="Freeform 33"/>
          <p:cNvSpPr>
            <a:spLocks/>
          </p:cNvSpPr>
          <p:nvPr/>
        </p:nvSpPr>
        <p:spPr bwMode="auto">
          <a:xfrm>
            <a:off x="3935413" y="1773239"/>
            <a:ext cx="863600" cy="503237"/>
          </a:xfrm>
          <a:custGeom>
            <a:avLst/>
            <a:gdLst>
              <a:gd name="T0" fmla="*/ 0 w 544"/>
              <a:gd name="T1" fmla="*/ 0 h 317"/>
              <a:gd name="T2" fmla="*/ 215900 w 544"/>
              <a:gd name="T3" fmla="*/ 215900 h 317"/>
              <a:gd name="T4" fmla="*/ 504825 w 544"/>
              <a:gd name="T5" fmla="*/ 358775 h 317"/>
              <a:gd name="T6" fmla="*/ 863600 w 544"/>
              <a:gd name="T7" fmla="*/ 503237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2" name="Text Box 34"/>
          <p:cNvSpPr txBox="1">
            <a:spLocks noChangeArrowheads="1"/>
          </p:cNvSpPr>
          <p:nvPr/>
        </p:nvSpPr>
        <p:spPr bwMode="auto">
          <a:xfrm>
            <a:off x="2351089" y="2924175"/>
            <a:ext cx="7920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原因：</a:t>
            </a:r>
            <a:r>
              <a:rPr lang="zh-CN" altLang="en-US" b="1"/>
              <a:t>引线产生的磁场破坏了对称     </a:t>
            </a:r>
            <a:r>
              <a:rPr lang="zh-CN" altLang="en-US" b="1">
                <a:solidFill>
                  <a:srgbClr val="0000CC"/>
                </a:solidFill>
              </a:rPr>
              <a:t>解决：</a:t>
            </a:r>
            <a:r>
              <a:rPr lang="zh-CN" altLang="en-US" b="1"/>
              <a:t>合理安排引线</a:t>
            </a:r>
          </a:p>
        </p:txBody>
      </p:sp>
      <p:sp>
        <p:nvSpPr>
          <p:cNvPr id="63523" name="Text Box 35"/>
          <p:cNvSpPr txBox="1">
            <a:spLocks noChangeArrowheads="1"/>
          </p:cNvSpPr>
          <p:nvPr/>
        </p:nvSpPr>
        <p:spPr bwMode="auto">
          <a:xfrm>
            <a:off x="3792538" y="35004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出入输出阻抗</a:t>
            </a:r>
          </a:p>
        </p:txBody>
      </p:sp>
    </p:spTree>
    <p:extLst>
      <p:ext uri="{BB962C8B-B14F-4D97-AF65-F5344CB8AC3E}">
        <p14:creationId xmlns:p14="http://schemas.microsoft.com/office/powerpoint/2010/main" val="210910131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Line 4"/>
          <p:cNvSpPr>
            <a:spLocks noChangeShapeType="1"/>
          </p:cNvSpPr>
          <p:nvPr/>
        </p:nvSpPr>
        <p:spPr bwMode="auto">
          <a:xfrm>
            <a:off x="6383338" y="2565400"/>
            <a:ext cx="33829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5" name="Line 5"/>
          <p:cNvSpPr>
            <a:spLocks noChangeShapeType="1"/>
          </p:cNvSpPr>
          <p:nvPr/>
        </p:nvSpPr>
        <p:spPr bwMode="auto">
          <a:xfrm flipV="1">
            <a:off x="2568575" y="692150"/>
            <a:ext cx="0" cy="19431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6" name="Line 6"/>
          <p:cNvSpPr>
            <a:spLocks noChangeShapeType="1"/>
          </p:cNvSpPr>
          <p:nvPr/>
        </p:nvSpPr>
        <p:spPr bwMode="auto">
          <a:xfrm>
            <a:off x="1774826" y="5516564"/>
            <a:ext cx="3457575"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7" name="Line 7"/>
          <p:cNvSpPr>
            <a:spLocks noChangeShapeType="1"/>
          </p:cNvSpPr>
          <p:nvPr/>
        </p:nvSpPr>
        <p:spPr bwMode="auto">
          <a:xfrm flipV="1">
            <a:off x="2566988" y="3573463"/>
            <a:ext cx="0" cy="20875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Line 9"/>
          <p:cNvSpPr>
            <a:spLocks noChangeShapeType="1"/>
          </p:cNvSpPr>
          <p:nvPr/>
        </p:nvSpPr>
        <p:spPr bwMode="auto">
          <a:xfrm flipV="1">
            <a:off x="7248525" y="692151"/>
            <a:ext cx="0" cy="18716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9" name="Line 10"/>
          <p:cNvSpPr>
            <a:spLocks noChangeShapeType="1"/>
          </p:cNvSpPr>
          <p:nvPr/>
        </p:nvSpPr>
        <p:spPr bwMode="auto">
          <a:xfrm flipV="1">
            <a:off x="6672264" y="5589589"/>
            <a:ext cx="3240087"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0" name="Line 11"/>
          <p:cNvSpPr>
            <a:spLocks noChangeShapeType="1"/>
          </p:cNvSpPr>
          <p:nvPr/>
        </p:nvSpPr>
        <p:spPr bwMode="auto">
          <a:xfrm flipV="1">
            <a:off x="7319963" y="3357563"/>
            <a:ext cx="0" cy="23034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521" name="Object 4"/>
          <p:cNvGraphicFramePr>
            <a:graphicFrameLocks noChangeAspect="1"/>
          </p:cNvGraphicFramePr>
          <p:nvPr/>
        </p:nvGraphicFramePr>
        <p:xfrm>
          <a:off x="2640014" y="333375"/>
          <a:ext cx="719137" cy="704850"/>
        </p:xfrm>
        <a:graphic>
          <a:graphicData uri="http://schemas.openxmlformats.org/presentationml/2006/ole">
            <mc:AlternateContent xmlns:mc="http://schemas.openxmlformats.org/markup-compatibility/2006">
              <mc:Choice xmlns:v="urn:schemas-microsoft-com:vml" Requires="v">
                <p:oleObj spid="_x0000_s227330" name="Equation" r:id="rId3" imgW="457200" imgH="431800" progId="Equation.DSMT4">
                  <p:embed/>
                </p:oleObj>
              </mc:Choice>
              <mc:Fallback>
                <p:oleObj name="Equation" r:id="rId3" imgW="4572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333375"/>
                        <a:ext cx="7191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2" name="Object 4"/>
          <p:cNvGraphicFramePr>
            <a:graphicFrameLocks noChangeAspect="1"/>
          </p:cNvGraphicFramePr>
          <p:nvPr/>
        </p:nvGraphicFramePr>
        <p:xfrm>
          <a:off x="7319964" y="188913"/>
          <a:ext cx="719137" cy="704850"/>
        </p:xfrm>
        <a:graphic>
          <a:graphicData uri="http://schemas.openxmlformats.org/presentationml/2006/ole">
            <mc:AlternateContent xmlns:mc="http://schemas.openxmlformats.org/markup-compatibility/2006">
              <mc:Choice xmlns:v="urn:schemas-microsoft-com:vml" Requires="v">
                <p:oleObj spid="_x0000_s227331" name="Equation" r:id="rId5" imgW="457200" imgH="431800" progId="Equation.DSMT4">
                  <p:embed/>
                </p:oleObj>
              </mc:Choice>
              <mc:Fallback>
                <p:oleObj name="Equation" r:id="rId5" imgW="4572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964" y="188913"/>
                        <a:ext cx="7191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3" name="Object 4"/>
          <p:cNvGraphicFramePr>
            <a:graphicFrameLocks noChangeAspect="1"/>
          </p:cNvGraphicFramePr>
          <p:nvPr/>
        </p:nvGraphicFramePr>
        <p:xfrm>
          <a:off x="2709864" y="3141663"/>
          <a:ext cx="579437" cy="704850"/>
        </p:xfrm>
        <a:graphic>
          <a:graphicData uri="http://schemas.openxmlformats.org/presentationml/2006/ole">
            <mc:AlternateContent xmlns:mc="http://schemas.openxmlformats.org/markup-compatibility/2006">
              <mc:Choice xmlns:v="urn:schemas-microsoft-com:vml" Requires="v">
                <p:oleObj spid="_x0000_s227332" name="Equation" r:id="rId7" imgW="368140" imgH="431613" progId="Equation.DSMT4">
                  <p:embed/>
                </p:oleObj>
              </mc:Choice>
              <mc:Fallback>
                <p:oleObj name="Equation" r:id="rId7" imgW="368140"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9864" y="3141663"/>
                        <a:ext cx="5794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4" name="Object 4"/>
          <p:cNvGraphicFramePr>
            <a:graphicFrameLocks noChangeAspect="1"/>
          </p:cNvGraphicFramePr>
          <p:nvPr/>
        </p:nvGraphicFramePr>
        <p:xfrm>
          <a:off x="5016501" y="2636838"/>
          <a:ext cx="663575" cy="476250"/>
        </p:xfrm>
        <a:graphic>
          <a:graphicData uri="http://schemas.openxmlformats.org/presentationml/2006/ole">
            <mc:AlternateContent xmlns:mc="http://schemas.openxmlformats.org/markup-compatibility/2006">
              <mc:Choice xmlns:v="urn:schemas-microsoft-com:vml" Requires="v">
                <p:oleObj spid="_x0000_s227333" name="Equation" r:id="rId9" imgW="330200" imgH="228600" progId="Equation.DSMT4">
                  <p:embed/>
                </p:oleObj>
              </mc:Choice>
              <mc:Fallback>
                <p:oleObj name="Equation" r:id="rId9" imgW="3302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16501" y="2636838"/>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5" name="Object 4"/>
          <p:cNvGraphicFramePr>
            <a:graphicFrameLocks noChangeAspect="1"/>
          </p:cNvGraphicFramePr>
          <p:nvPr/>
        </p:nvGraphicFramePr>
        <p:xfrm>
          <a:off x="9767889" y="2636838"/>
          <a:ext cx="663575" cy="476250"/>
        </p:xfrm>
        <a:graphic>
          <a:graphicData uri="http://schemas.openxmlformats.org/presentationml/2006/ole">
            <mc:AlternateContent xmlns:mc="http://schemas.openxmlformats.org/markup-compatibility/2006">
              <mc:Choice xmlns:v="urn:schemas-microsoft-com:vml" Requires="v">
                <p:oleObj spid="_x0000_s227334" name="Equation" r:id="rId11" imgW="330200" imgH="228600" progId="Equation.DSMT4">
                  <p:embed/>
                </p:oleObj>
              </mc:Choice>
              <mc:Fallback>
                <p:oleObj name="Equation" r:id="rId11" imgW="3302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7889" y="2636838"/>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6" name="Line 17"/>
          <p:cNvSpPr>
            <a:spLocks noChangeShapeType="1"/>
          </p:cNvSpPr>
          <p:nvPr/>
        </p:nvSpPr>
        <p:spPr bwMode="auto">
          <a:xfrm>
            <a:off x="2566988" y="2133600"/>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7" name="Line 18"/>
          <p:cNvSpPr>
            <a:spLocks noChangeShapeType="1"/>
          </p:cNvSpPr>
          <p:nvPr/>
        </p:nvSpPr>
        <p:spPr bwMode="auto">
          <a:xfrm>
            <a:off x="2566988" y="1700213"/>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8" name="Line 19"/>
          <p:cNvSpPr>
            <a:spLocks noChangeShapeType="1"/>
          </p:cNvSpPr>
          <p:nvPr/>
        </p:nvSpPr>
        <p:spPr bwMode="auto">
          <a:xfrm>
            <a:off x="2566988" y="126841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9" name="Line 20"/>
          <p:cNvSpPr>
            <a:spLocks noChangeShapeType="1"/>
          </p:cNvSpPr>
          <p:nvPr/>
        </p:nvSpPr>
        <p:spPr bwMode="auto">
          <a:xfrm>
            <a:off x="7248526" y="2349500"/>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0" name="Line 21"/>
          <p:cNvSpPr>
            <a:spLocks noChangeShapeType="1"/>
          </p:cNvSpPr>
          <p:nvPr/>
        </p:nvSpPr>
        <p:spPr bwMode="auto">
          <a:xfrm>
            <a:off x="7248526" y="18446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1" name="Line 22"/>
          <p:cNvSpPr>
            <a:spLocks noChangeShapeType="1"/>
          </p:cNvSpPr>
          <p:nvPr/>
        </p:nvSpPr>
        <p:spPr bwMode="auto">
          <a:xfrm>
            <a:off x="7248526" y="14128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2" name="Line 23"/>
          <p:cNvSpPr>
            <a:spLocks noChangeShapeType="1"/>
          </p:cNvSpPr>
          <p:nvPr/>
        </p:nvSpPr>
        <p:spPr bwMode="auto">
          <a:xfrm>
            <a:off x="2566988" y="50847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3" name="Line 24"/>
          <p:cNvSpPr>
            <a:spLocks noChangeShapeType="1"/>
          </p:cNvSpPr>
          <p:nvPr/>
        </p:nvSpPr>
        <p:spPr bwMode="auto">
          <a:xfrm>
            <a:off x="2566988" y="4581525"/>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4" name="Line 25"/>
          <p:cNvSpPr>
            <a:spLocks noChangeShapeType="1"/>
          </p:cNvSpPr>
          <p:nvPr/>
        </p:nvSpPr>
        <p:spPr bwMode="auto">
          <a:xfrm>
            <a:off x="2566988" y="4076700"/>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5" name="Line 26"/>
          <p:cNvSpPr>
            <a:spLocks noChangeShapeType="1"/>
          </p:cNvSpPr>
          <p:nvPr/>
        </p:nvSpPr>
        <p:spPr bwMode="auto">
          <a:xfrm>
            <a:off x="7248526" y="908050"/>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6" name="Line 27"/>
          <p:cNvSpPr>
            <a:spLocks noChangeShapeType="1"/>
          </p:cNvSpPr>
          <p:nvPr/>
        </p:nvSpPr>
        <p:spPr bwMode="auto">
          <a:xfrm>
            <a:off x="7319963" y="5157788"/>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7" name="Line 28"/>
          <p:cNvSpPr>
            <a:spLocks noChangeShapeType="1"/>
          </p:cNvSpPr>
          <p:nvPr/>
        </p:nvSpPr>
        <p:spPr bwMode="auto">
          <a:xfrm>
            <a:off x="7319963" y="46529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Line 29"/>
          <p:cNvSpPr>
            <a:spLocks noChangeShapeType="1"/>
          </p:cNvSpPr>
          <p:nvPr/>
        </p:nvSpPr>
        <p:spPr bwMode="auto">
          <a:xfrm>
            <a:off x="7319963" y="42211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9" name="Line 30"/>
          <p:cNvSpPr>
            <a:spLocks noChangeShapeType="1"/>
          </p:cNvSpPr>
          <p:nvPr/>
        </p:nvSpPr>
        <p:spPr bwMode="auto">
          <a:xfrm>
            <a:off x="7319963" y="3716338"/>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0" name="Text Box 31"/>
          <p:cNvSpPr txBox="1">
            <a:spLocks noChangeArrowheads="1"/>
          </p:cNvSpPr>
          <p:nvPr/>
        </p:nvSpPr>
        <p:spPr bwMode="auto">
          <a:xfrm>
            <a:off x="2424113" y="2565400"/>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1" name="Text Box 32"/>
          <p:cNvSpPr txBox="1">
            <a:spLocks noChangeArrowheads="1"/>
          </p:cNvSpPr>
          <p:nvPr/>
        </p:nvSpPr>
        <p:spPr bwMode="auto">
          <a:xfrm>
            <a:off x="2351088" y="558958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2" name="Text Box 33"/>
          <p:cNvSpPr txBox="1">
            <a:spLocks noChangeArrowheads="1"/>
          </p:cNvSpPr>
          <p:nvPr/>
        </p:nvSpPr>
        <p:spPr bwMode="auto">
          <a:xfrm>
            <a:off x="7175501" y="55895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3" name="Text Box 34"/>
          <p:cNvSpPr txBox="1">
            <a:spLocks noChangeArrowheads="1"/>
          </p:cNvSpPr>
          <p:nvPr/>
        </p:nvSpPr>
        <p:spPr bwMode="auto">
          <a:xfrm>
            <a:off x="7032626" y="25654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4" name="Line 35"/>
          <p:cNvSpPr>
            <a:spLocks noChangeShapeType="1"/>
          </p:cNvSpPr>
          <p:nvPr/>
        </p:nvSpPr>
        <p:spPr bwMode="auto">
          <a:xfrm>
            <a:off x="1774826" y="2640013"/>
            <a:ext cx="352901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5" name="Line 36"/>
          <p:cNvSpPr>
            <a:spLocks noChangeShapeType="1"/>
          </p:cNvSpPr>
          <p:nvPr/>
        </p:nvSpPr>
        <p:spPr bwMode="auto">
          <a:xfrm flipV="1">
            <a:off x="2566988"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6" name="Line 37"/>
          <p:cNvSpPr>
            <a:spLocks noChangeShapeType="1"/>
          </p:cNvSpPr>
          <p:nvPr/>
        </p:nvSpPr>
        <p:spPr bwMode="auto">
          <a:xfrm flipV="1">
            <a:off x="2208213" y="256857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38"/>
          <p:cNvSpPr>
            <a:spLocks noChangeShapeType="1"/>
          </p:cNvSpPr>
          <p:nvPr/>
        </p:nvSpPr>
        <p:spPr bwMode="auto">
          <a:xfrm flipV="1">
            <a:off x="1847850"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39"/>
          <p:cNvSpPr>
            <a:spLocks noChangeShapeType="1"/>
          </p:cNvSpPr>
          <p:nvPr/>
        </p:nvSpPr>
        <p:spPr bwMode="auto">
          <a:xfrm flipV="1">
            <a:off x="2927350" y="256857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Line 40"/>
          <p:cNvSpPr>
            <a:spLocks noChangeShapeType="1"/>
          </p:cNvSpPr>
          <p:nvPr/>
        </p:nvSpPr>
        <p:spPr bwMode="auto">
          <a:xfrm flipV="1">
            <a:off x="3287713"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0" name="Line 41"/>
          <p:cNvSpPr>
            <a:spLocks noChangeShapeType="1"/>
          </p:cNvSpPr>
          <p:nvPr/>
        </p:nvSpPr>
        <p:spPr bwMode="auto">
          <a:xfrm flipV="1">
            <a:off x="3648075"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1" name="Line 42"/>
          <p:cNvSpPr>
            <a:spLocks noChangeShapeType="1"/>
          </p:cNvSpPr>
          <p:nvPr/>
        </p:nvSpPr>
        <p:spPr bwMode="auto">
          <a:xfrm flipV="1">
            <a:off x="4008438"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2" name="Line 43"/>
          <p:cNvSpPr>
            <a:spLocks noChangeShapeType="1"/>
          </p:cNvSpPr>
          <p:nvPr/>
        </p:nvSpPr>
        <p:spPr bwMode="auto">
          <a:xfrm flipV="1">
            <a:off x="4367213"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3" name="Line 44"/>
          <p:cNvSpPr>
            <a:spLocks noChangeShapeType="1"/>
          </p:cNvSpPr>
          <p:nvPr/>
        </p:nvSpPr>
        <p:spPr bwMode="auto">
          <a:xfrm flipV="1">
            <a:off x="4727575"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4" name="Text Box 45"/>
          <p:cNvSpPr txBox="1">
            <a:spLocks noChangeArrowheads="1"/>
          </p:cNvSpPr>
          <p:nvPr/>
        </p:nvSpPr>
        <p:spPr bwMode="auto">
          <a:xfrm>
            <a:off x="1919288" y="2708276"/>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55" name="Text Box 46"/>
          <p:cNvSpPr txBox="1">
            <a:spLocks noChangeArrowheads="1"/>
          </p:cNvSpPr>
          <p:nvPr/>
        </p:nvSpPr>
        <p:spPr bwMode="auto">
          <a:xfrm>
            <a:off x="1524000" y="2708276"/>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56" name="Text Box 47"/>
          <p:cNvSpPr txBox="1">
            <a:spLocks noChangeArrowheads="1"/>
          </p:cNvSpPr>
          <p:nvPr/>
        </p:nvSpPr>
        <p:spPr bwMode="auto">
          <a:xfrm>
            <a:off x="2711450"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57" name="Text Box 48"/>
          <p:cNvSpPr txBox="1">
            <a:spLocks noChangeArrowheads="1"/>
          </p:cNvSpPr>
          <p:nvPr/>
        </p:nvSpPr>
        <p:spPr bwMode="auto">
          <a:xfrm>
            <a:off x="3071813"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58" name="Text Box 49"/>
          <p:cNvSpPr txBox="1">
            <a:spLocks noChangeArrowheads="1"/>
          </p:cNvSpPr>
          <p:nvPr/>
        </p:nvSpPr>
        <p:spPr bwMode="auto">
          <a:xfrm>
            <a:off x="3432175"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59" name="Text Box 50"/>
          <p:cNvSpPr txBox="1">
            <a:spLocks noChangeArrowheads="1"/>
          </p:cNvSpPr>
          <p:nvPr/>
        </p:nvSpPr>
        <p:spPr bwMode="auto">
          <a:xfrm>
            <a:off x="3792539" y="2708275"/>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60" name="Text Box 51"/>
          <p:cNvSpPr txBox="1">
            <a:spLocks noChangeArrowheads="1"/>
          </p:cNvSpPr>
          <p:nvPr/>
        </p:nvSpPr>
        <p:spPr bwMode="auto">
          <a:xfrm>
            <a:off x="4079875" y="270827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61" name="Text Box 52"/>
          <p:cNvSpPr txBox="1">
            <a:spLocks noChangeArrowheads="1"/>
          </p:cNvSpPr>
          <p:nvPr/>
        </p:nvSpPr>
        <p:spPr bwMode="auto">
          <a:xfrm>
            <a:off x="4511675" y="270827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sp>
        <p:nvSpPr>
          <p:cNvPr id="64562" name="Text Box 54"/>
          <p:cNvSpPr txBox="1">
            <a:spLocks noChangeArrowheads="1"/>
          </p:cNvSpPr>
          <p:nvPr/>
        </p:nvSpPr>
        <p:spPr bwMode="auto">
          <a:xfrm>
            <a:off x="7248526" y="2565401"/>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en-US" altLang="zh-CN" b="1"/>
          </a:p>
          <a:p>
            <a:pPr eaLnBrk="1" hangingPunct="1"/>
            <a:endParaRPr lang="en-US" altLang="zh-CN" b="1"/>
          </a:p>
        </p:txBody>
      </p:sp>
      <p:sp>
        <p:nvSpPr>
          <p:cNvPr id="64563" name="Line 55"/>
          <p:cNvSpPr>
            <a:spLocks noChangeShapeType="1"/>
          </p:cNvSpPr>
          <p:nvPr/>
        </p:nvSpPr>
        <p:spPr bwMode="auto">
          <a:xfrm flipV="1">
            <a:off x="7246938"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4" name="Line 56"/>
          <p:cNvSpPr>
            <a:spLocks noChangeShapeType="1"/>
          </p:cNvSpPr>
          <p:nvPr/>
        </p:nvSpPr>
        <p:spPr bwMode="auto">
          <a:xfrm flipV="1">
            <a:off x="6888163" y="242570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5" name="Line 57"/>
          <p:cNvSpPr>
            <a:spLocks noChangeShapeType="1"/>
          </p:cNvSpPr>
          <p:nvPr/>
        </p:nvSpPr>
        <p:spPr bwMode="auto">
          <a:xfrm flipV="1">
            <a:off x="6527800" y="2352676"/>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6" name="Line 58"/>
          <p:cNvSpPr>
            <a:spLocks noChangeShapeType="1"/>
          </p:cNvSpPr>
          <p:nvPr/>
        </p:nvSpPr>
        <p:spPr bwMode="auto">
          <a:xfrm flipV="1">
            <a:off x="7607300" y="2425700"/>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7" name="Line 59"/>
          <p:cNvSpPr>
            <a:spLocks noChangeShapeType="1"/>
          </p:cNvSpPr>
          <p:nvPr/>
        </p:nvSpPr>
        <p:spPr bwMode="auto">
          <a:xfrm flipV="1">
            <a:off x="7967663"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8" name="Line 60"/>
          <p:cNvSpPr>
            <a:spLocks noChangeShapeType="1"/>
          </p:cNvSpPr>
          <p:nvPr/>
        </p:nvSpPr>
        <p:spPr bwMode="auto">
          <a:xfrm flipV="1">
            <a:off x="8328025"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9" name="Line 61"/>
          <p:cNvSpPr>
            <a:spLocks noChangeShapeType="1"/>
          </p:cNvSpPr>
          <p:nvPr/>
        </p:nvSpPr>
        <p:spPr bwMode="auto">
          <a:xfrm flipV="1">
            <a:off x="8688388"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0" name="Line 62"/>
          <p:cNvSpPr>
            <a:spLocks noChangeShapeType="1"/>
          </p:cNvSpPr>
          <p:nvPr/>
        </p:nvSpPr>
        <p:spPr bwMode="auto">
          <a:xfrm flipV="1">
            <a:off x="9047163"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1" name="Line 63"/>
          <p:cNvSpPr>
            <a:spLocks noChangeShapeType="1"/>
          </p:cNvSpPr>
          <p:nvPr/>
        </p:nvSpPr>
        <p:spPr bwMode="auto">
          <a:xfrm flipV="1">
            <a:off x="9407525"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2" name="Text Box 64"/>
          <p:cNvSpPr txBox="1">
            <a:spLocks noChangeArrowheads="1"/>
          </p:cNvSpPr>
          <p:nvPr/>
        </p:nvSpPr>
        <p:spPr bwMode="auto">
          <a:xfrm>
            <a:off x="6599238" y="2535238"/>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73" name="Text Box 65"/>
          <p:cNvSpPr txBox="1">
            <a:spLocks noChangeArrowheads="1"/>
          </p:cNvSpPr>
          <p:nvPr/>
        </p:nvSpPr>
        <p:spPr bwMode="auto">
          <a:xfrm>
            <a:off x="7391400"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74" name="Text Box 66"/>
          <p:cNvSpPr txBox="1">
            <a:spLocks noChangeArrowheads="1"/>
          </p:cNvSpPr>
          <p:nvPr/>
        </p:nvSpPr>
        <p:spPr bwMode="auto">
          <a:xfrm>
            <a:off x="7751763"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75" name="Text Box 67"/>
          <p:cNvSpPr txBox="1">
            <a:spLocks noChangeArrowheads="1"/>
          </p:cNvSpPr>
          <p:nvPr/>
        </p:nvSpPr>
        <p:spPr bwMode="auto">
          <a:xfrm>
            <a:off x="8112125"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76" name="Text Box 68"/>
          <p:cNvSpPr txBox="1">
            <a:spLocks noChangeArrowheads="1"/>
          </p:cNvSpPr>
          <p:nvPr/>
        </p:nvSpPr>
        <p:spPr bwMode="auto">
          <a:xfrm>
            <a:off x="8472489" y="2565400"/>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77" name="Text Box 69"/>
          <p:cNvSpPr txBox="1">
            <a:spLocks noChangeArrowheads="1"/>
          </p:cNvSpPr>
          <p:nvPr/>
        </p:nvSpPr>
        <p:spPr bwMode="auto">
          <a:xfrm>
            <a:off x="8759825" y="2565400"/>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78" name="Text Box 70"/>
          <p:cNvSpPr txBox="1">
            <a:spLocks noChangeArrowheads="1"/>
          </p:cNvSpPr>
          <p:nvPr/>
        </p:nvSpPr>
        <p:spPr bwMode="auto">
          <a:xfrm>
            <a:off x="9120189" y="2493963"/>
            <a:ext cx="5222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graphicFrame>
        <p:nvGraphicFramePr>
          <p:cNvPr id="64579" name="Object 4"/>
          <p:cNvGraphicFramePr>
            <a:graphicFrameLocks noChangeAspect="1"/>
          </p:cNvGraphicFramePr>
          <p:nvPr/>
        </p:nvGraphicFramePr>
        <p:xfrm>
          <a:off x="9767889" y="5516563"/>
          <a:ext cx="663575" cy="476250"/>
        </p:xfrm>
        <a:graphic>
          <a:graphicData uri="http://schemas.openxmlformats.org/presentationml/2006/ole">
            <mc:AlternateContent xmlns:mc="http://schemas.openxmlformats.org/markup-compatibility/2006">
              <mc:Choice xmlns:v="urn:schemas-microsoft-com:vml" Requires="v">
                <p:oleObj spid="_x0000_s227335" name="Equation" r:id="rId13" imgW="330200" imgH="228600" progId="Equation.DSMT4">
                  <p:embed/>
                </p:oleObj>
              </mc:Choice>
              <mc:Fallback>
                <p:oleObj name="Equation" r:id="rId13" imgW="3302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67889" y="5516563"/>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80" name="Line 73"/>
          <p:cNvSpPr>
            <a:spLocks noChangeShapeType="1"/>
          </p:cNvSpPr>
          <p:nvPr/>
        </p:nvSpPr>
        <p:spPr bwMode="auto">
          <a:xfrm flipV="1">
            <a:off x="7319963"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1" name="Line 74"/>
          <p:cNvSpPr>
            <a:spLocks noChangeShapeType="1"/>
          </p:cNvSpPr>
          <p:nvPr/>
        </p:nvSpPr>
        <p:spPr bwMode="auto">
          <a:xfrm flipV="1">
            <a:off x="6961188" y="5446714"/>
            <a:ext cx="0" cy="714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2" name="Line 75"/>
          <p:cNvSpPr>
            <a:spLocks noChangeShapeType="1"/>
          </p:cNvSpPr>
          <p:nvPr/>
        </p:nvSpPr>
        <p:spPr bwMode="auto">
          <a:xfrm flipV="1">
            <a:off x="6600825" y="5373688"/>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3" name="Line 76"/>
          <p:cNvSpPr>
            <a:spLocks noChangeShapeType="1"/>
          </p:cNvSpPr>
          <p:nvPr/>
        </p:nvSpPr>
        <p:spPr bwMode="auto">
          <a:xfrm flipV="1">
            <a:off x="7680325" y="5446714"/>
            <a:ext cx="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4" name="Line 77"/>
          <p:cNvSpPr>
            <a:spLocks noChangeShapeType="1"/>
          </p:cNvSpPr>
          <p:nvPr/>
        </p:nvSpPr>
        <p:spPr bwMode="auto">
          <a:xfrm flipV="1">
            <a:off x="8040688"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5" name="Line 78"/>
          <p:cNvSpPr>
            <a:spLocks noChangeShapeType="1"/>
          </p:cNvSpPr>
          <p:nvPr/>
        </p:nvSpPr>
        <p:spPr bwMode="auto">
          <a:xfrm flipV="1">
            <a:off x="8401050"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6" name="Line 79"/>
          <p:cNvSpPr>
            <a:spLocks noChangeShapeType="1"/>
          </p:cNvSpPr>
          <p:nvPr/>
        </p:nvSpPr>
        <p:spPr bwMode="auto">
          <a:xfrm flipV="1">
            <a:off x="8761413"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7" name="Line 80"/>
          <p:cNvSpPr>
            <a:spLocks noChangeShapeType="1"/>
          </p:cNvSpPr>
          <p:nvPr/>
        </p:nvSpPr>
        <p:spPr bwMode="auto">
          <a:xfrm flipV="1">
            <a:off x="9120188"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8" name="Line 81"/>
          <p:cNvSpPr>
            <a:spLocks noChangeShapeType="1"/>
          </p:cNvSpPr>
          <p:nvPr/>
        </p:nvSpPr>
        <p:spPr bwMode="auto">
          <a:xfrm flipV="1">
            <a:off x="9480550"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9" name="Text Box 82"/>
          <p:cNvSpPr txBox="1">
            <a:spLocks noChangeArrowheads="1"/>
          </p:cNvSpPr>
          <p:nvPr/>
        </p:nvSpPr>
        <p:spPr bwMode="auto">
          <a:xfrm>
            <a:off x="6672263" y="5589588"/>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90" name="Text Box 83"/>
          <p:cNvSpPr txBox="1">
            <a:spLocks noChangeArrowheads="1"/>
          </p:cNvSpPr>
          <p:nvPr/>
        </p:nvSpPr>
        <p:spPr bwMode="auto">
          <a:xfrm>
            <a:off x="7464425"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91" name="Text Box 84"/>
          <p:cNvSpPr txBox="1">
            <a:spLocks noChangeArrowheads="1"/>
          </p:cNvSpPr>
          <p:nvPr/>
        </p:nvSpPr>
        <p:spPr bwMode="auto">
          <a:xfrm>
            <a:off x="7824788"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92" name="Text Box 85"/>
          <p:cNvSpPr txBox="1">
            <a:spLocks noChangeArrowheads="1"/>
          </p:cNvSpPr>
          <p:nvPr/>
        </p:nvSpPr>
        <p:spPr bwMode="auto">
          <a:xfrm>
            <a:off x="8185150"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93" name="Text Box 86"/>
          <p:cNvSpPr txBox="1">
            <a:spLocks noChangeArrowheads="1"/>
          </p:cNvSpPr>
          <p:nvPr/>
        </p:nvSpPr>
        <p:spPr bwMode="auto">
          <a:xfrm>
            <a:off x="8545514" y="5586413"/>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94" name="Text Box 87"/>
          <p:cNvSpPr txBox="1">
            <a:spLocks noChangeArrowheads="1"/>
          </p:cNvSpPr>
          <p:nvPr/>
        </p:nvSpPr>
        <p:spPr bwMode="auto">
          <a:xfrm>
            <a:off x="8832850" y="5586413"/>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95" name="Text Box 88"/>
          <p:cNvSpPr txBox="1">
            <a:spLocks noChangeArrowheads="1"/>
          </p:cNvSpPr>
          <p:nvPr/>
        </p:nvSpPr>
        <p:spPr bwMode="auto">
          <a:xfrm>
            <a:off x="9264650" y="5586413"/>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graphicFrame>
        <p:nvGraphicFramePr>
          <p:cNvPr id="64596" name="Object 4"/>
          <p:cNvGraphicFramePr>
            <a:graphicFrameLocks noChangeAspect="1"/>
          </p:cNvGraphicFramePr>
          <p:nvPr/>
        </p:nvGraphicFramePr>
        <p:xfrm>
          <a:off x="4943476" y="5661025"/>
          <a:ext cx="663575" cy="476250"/>
        </p:xfrm>
        <a:graphic>
          <a:graphicData uri="http://schemas.openxmlformats.org/presentationml/2006/ole">
            <mc:AlternateContent xmlns:mc="http://schemas.openxmlformats.org/markup-compatibility/2006">
              <mc:Choice xmlns:v="urn:schemas-microsoft-com:vml" Requires="v">
                <p:oleObj spid="_x0000_s227336" name="Equation" r:id="rId15" imgW="330200" imgH="228600" progId="Equation.DSMT4">
                  <p:embed/>
                </p:oleObj>
              </mc:Choice>
              <mc:Fallback>
                <p:oleObj name="Equation" r:id="rId15" imgW="3302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3476" y="5661025"/>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97" name="Line 91"/>
          <p:cNvSpPr>
            <a:spLocks noChangeShapeType="1"/>
          </p:cNvSpPr>
          <p:nvPr/>
        </p:nvSpPr>
        <p:spPr bwMode="auto">
          <a:xfrm flipV="1">
            <a:off x="2566988"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98" name="Line 92"/>
          <p:cNvSpPr>
            <a:spLocks noChangeShapeType="1"/>
          </p:cNvSpPr>
          <p:nvPr/>
        </p:nvSpPr>
        <p:spPr bwMode="auto">
          <a:xfrm flipV="1">
            <a:off x="2208213" y="5521325"/>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99" name="Line 93"/>
          <p:cNvSpPr>
            <a:spLocks noChangeShapeType="1"/>
          </p:cNvSpPr>
          <p:nvPr/>
        </p:nvSpPr>
        <p:spPr bwMode="auto">
          <a:xfrm flipV="1">
            <a:off x="1847850" y="5448301"/>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0" name="Line 94"/>
          <p:cNvSpPr>
            <a:spLocks noChangeShapeType="1"/>
          </p:cNvSpPr>
          <p:nvPr/>
        </p:nvSpPr>
        <p:spPr bwMode="auto">
          <a:xfrm flipV="1">
            <a:off x="2927350" y="552132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1" name="Line 95"/>
          <p:cNvSpPr>
            <a:spLocks noChangeShapeType="1"/>
          </p:cNvSpPr>
          <p:nvPr/>
        </p:nvSpPr>
        <p:spPr bwMode="auto">
          <a:xfrm flipV="1">
            <a:off x="3287713"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2" name="Line 96"/>
          <p:cNvSpPr>
            <a:spLocks noChangeShapeType="1"/>
          </p:cNvSpPr>
          <p:nvPr/>
        </p:nvSpPr>
        <p:spPr bwMode="auto">
          <a:xfrm flipV="1">
            <a:off x="3648075"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3" name="Line 97"/>
          <p:cNvSpPr>
            <a:spLocks noChangeShapeType="1"/>
          </p:cNvSpPr>
          <p:nvPr/>
        </p:nvSpPr>
        <p:spPr bwMode="auto">
          <a:xfrm flipV="1">
            <a:off x="4008438"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4" name="Line 98"/>
          <p:cNvSpPr>
            <a:spLocks noChangeShapeType="1"/>
          </p:cNvSpPr>
          <p:nvPr/>
        </p:nvSpPr>
        <p:spPr bwMode="auto">
          <a:xfrm flipV="1">
            <a:off x="4367213"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5" name="Line 99"/>
          <p:cNvSpPr>
            <a:spLocks noChangeShapeType="1"/>
          </p:cNvSpPr>
          <p:nvPr/>
        </p:nvSpPr>
        <p:spPr bwMode="auto">
          <a:xfrm flipV="1">
            <a:off x="4727575"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6" name="Text Box 100"/>
          <p:cNvSpPr txBox="1">
            <a:spLocks noChangeArrowheads="1"/>
          </p:cNvSpPr>
          <p:nvPr/>
        </p:nvSpPr>
        <p:spPr bwMode="auto">
          <a:xfrm>
            <a:off x="1919288" y="56308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607" name="Text Box 101"/>
          <p:cNvSpPr txBox="1">
            <a:spLocks noChangeArrowheads="1"/>
          </p:cNvSpPr>
          <p:nvPr/>
        </p:nvSpPr>
        <p:spPr bwMode="auto">
          <a:xfrm>
            <a:off x="2711450"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608" name="Text Box 102"/>
          <p:cNvSpPr txBox="1">
            <a:spLocks noChangeArrowheads="1"/>
          </p:cNvSpPr>
          <p:nvPr/>
        </p:nvSpPr>
        <p:spPr bwMode="auto">
          <a:xfrm>
            <a:off x="3071813"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09" name="Text Box 103"/>
          <p:cNvSpPr txBox="1">
            <a:spLocks noChangeArrowheads="1"/>
          </p:cNvSpPr>
          <p:nvPr/>
        </p:nvSpPr>
        <p:spPr bwMode="auto">
          <a:xfrm>
            <a:off x="3432175"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610" name="Text Box 104"/>
          <p:cNvSpPr txBox="1">
            <a:spLocks noChangeArrowheads="1"/>
          </p:cNvSpPr>
          <p:nvPr/>
        </p:nvSpPr>
        <p:spPr bwMode="auto">
          <a:xfrm>
            <a:off x="3792539" y="5661025"/>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611" name="Text Box 105"/>
          <p:cNvSpPr txBox="1">
            <a:spLocks noChangeArrowheads="1"/>
          </p:cNvSpPr>
          <p:nvPr/>
        </p:nvSpPr>
        <p:spPr bwMode="auto">
          <a:xfrm>
            <a:off x="4079875" y="566102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612" name="Text Box 106"/>
          <p:cNvSpPr txBox="1">
            <a:spLocks noChangeArrowheads="1"/>
          </p:cNvSpPr>
          <p:nvPr/>
        </p:nvSpPr>
        <p:spPr bwMode="auto">
          <a:xfrm>
            <a:off x="4511675" y="566102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sp>
        <p:nvSpPr>
          <p:cNvPr id="64613" name="Text Box 107"/>
          <p:cNvSpPr txBox="1">
            <a:spLocks noChangeArrowheads="1"/>
          </p:cNvSpPr>
          <p:nvPr/>
        </p:nvSpPr>
        <p:spPr bwMode="auto">
          <a:xfrm>
            <a:off x="6167438" y="2565401"/>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4" name="Text Box 108"/>
          <p:cNvSpPr txBox="1">
            <a:spLocks noChangeArrowheads="1"/>
          </p:cNvSpPr>
          <p:nvPr/>
        </p:nvSpPr>
        <p:spPr bwMode="auto">
          <a:xfrm>
            <a:off x="6096000" y="55165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5" name="Text Box 109"/>
          <p:cNvSpPr txBox="1">
            <a:spLocks noChangeArrowheads="1"/>
          </p:cNvSpPr>
          <p:nvPr/>
        </p:nvSpPr>
        <p:spPr bwMode="auto">
          <a:xfrm>
            <a:off x="1524000" y="55165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6" name="Text Box 110"/>
          <p:cNvSpPr txBox="1">
            <a:spLocks noChangeArrowheads="1"/>
          </p:cNvSpPr>
          <p:nvPr/>
        </p:nvSpPr>
        <p:spPr bwMode="auto">
          <a:xfrm>
            <a:off x="1992313" y="198913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7" name="Text Box 111"/>
          <p:cNvSpPr txBox="1">
            <a:spLocks noChangeArrowheads="1"/>
          </p:cNvSpPr>
          <p:nvPr/>
        </p:nvSpPr>
        <p:spPr bwMode="auto">
          <a:xfrm>
            <a:off x="6672263" y="494188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8" name="Text Box 112"/>
          <p:cNvSpPr txBox="1">
            <a:spLocks noChangeArrowheads="1"/>
          </p:cNvSpPr>
          <p:nvPr/>
        </p:nvSpPr>
        <p:spPr bwMode="auto">
          <a:xfrm>
            <a:off x="1919288" y="494188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9" name="Text Box 113"/>
          <p:cNvSpPr txBox="1">
            <a:spLocks noChangeArrowheads="1"/>
          </p:cNvSpPr>
          <p:nvPr/>
        </p:nvSpPr>
        <p:spPr bwMode="auto">
          <a:xfrm>
            <a:off x="6672263" y="17002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20" name="Text Box 114"/>
          <p:cNvSpPr txBox="1">
            <a:spLocks noChangeArrowheads="1"/>
          </p:cNvSpPr>
          <p:nvPr/>
        </p:nvSpPr>
        <p:spPr bwMode="auto">
          <a:xfrm>
            <a:off x="1971675" y="14335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1" name="Text Box 115"/>
          <p:cNvSpPr txBox="1">
            <a:spLocks noChangeArrowheads="1"/>
          </p:cNvSpPr>
          <p:nvPr/>
        </p:nvSpPr>
        <p:spPr bwMode="auto">
          <a:xfrm>
            <a:off x="6672263" y="12684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2" name="Text Box 116"/>
          <p:cNvSpPr txBox="1">
            <a:spLocks noChangeArrowheads="1"/>
          </p:cNvSpPr>
          <p:nvPr/>
        </p:nvSpPr>
        <p:spPr bwMode="auto">
          <a:xfrm>
            <a:off x="1992313" y="443706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3" name="Text Box 117"/>
          <p:cNvSpPr txBox="1">
            <a:spLocks noChangeArrowheads="1"/>
          </p:cNvSpPr>
          <p:nvPr/>
        </p:nvSpPr>
        <p:spPr bwMode="auto">
          <a:xfrm>
            <a:off x="6743700" y="4508501"/>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120</a:t>
            </a:r>
          </a:p>
        </p:txBody>
      </p:sp>
      <p:sp>
        <p:nvSpPr>
          <p:cNvPr id="64624" name="Text Box 118"/>
          <p:cNvSpPr txBox="1">
            <a:spLocks noChangeArrowheads="1"/>
          </p:cNvSpPr>
          <p:nvPr/>
        </p:nvSpPr>
        <p:spPr bwMode="auto">
          <a:xfrm>
            <a:off x="1992313" y="10525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5" name="Text Box 119"/>
          <p:cNvSpPr txBox="1">
            <a:spLocks noChangeArrowheads="1"/>
          </p:cNvSpPr>
          <p:nvPr/>
        </p:nvSpPr>
        <p:spPr bwMode="auto">
          <a:xfrm>
            <a:off x="1919288" y="3933826"/>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6" name="Text Box 120"/>
          <p:cNvSpPr txBox="1">
            <a:spLocks noChangeArrowheads="1"/>
          </p:cNvSpPr>
          <p:nvPr/>
        </p:nvSpPr>
        <p:spPr bwMode="auto">
          <a:xfrm>
            <a:off x="6743700" y="4076701"/>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140</a:t>
            </a:r>
          </a:p>
        </p:txBody>
      </p:sp>
      <p:sp>
        <p:nvSpPr>
          <p:cNvPr id="64627" name="Text Box 121"/>
          <p:cNvSpPr txBox="1">
            <a:spLocks noChangeArrowheads="1"/>
          </p:cNvSpPr>
          <p:nvPr/>
        </p:nvSpPr>
        <p:spPr bwMode="auto">
          <a:xfrm>
            <a:off x="6600825" y="765176"/>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8" name="Text Box 122"/>
          <p:cNvSpPr txBox="1">
            <a:spLocks noChangeArrowheads="1"/>
          </p:cNvSpPr>
          <p:nvPr/>
        </p:nvSpPr>
        <p:spPr bwMode="auto">
          <a:xfrm>
            <a:off x="6743700" y="357346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160</a:t>
            </a:r>
          </a:p>
        </p:txBody>
      </p:sp>
      <p:sp>
        <p:nvSpPr>
          <p:cNvPr id="64629" name="Text Box 123"/>
          <p:cNvSpPr txBox="1">
            <a:spLocks noChangeArrowheads="1"/>
          </p:cNvSpPr>
          <p:nvPr/>
        </p:nvSpPr>
        <p:spPr bwMode="auto">
          <a:xfrm>
            <a:off x="6724650" y="2154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98</a:t>
            </a:r>
          </a:p>
        </p:txBody>
      </p:sp>
      <p:sp>
        <p:nvSpPr>
          <p:cNvPr id="64630" name="Line 124"/>
          <p:cNvSpPr>
            <a:spLocks noChangeShapeType="1"/>
          </p:cNvSpPr>
          <p:nvPr/>
        </p:nvSpPr>
        <p:spPr bwMode="auto">
          <a:xfrm flipV="1">
            <a:off x="1703388" y="2133600"/>
            <a:ext cx="1655762"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1" name="Freeform 125"/>
          <p:cNvSpPr>
            <a:spLocks/>
          </p:cNvSpPr>
          <p:nvPr/>
        </p:nvSpPr>
        <p:spPr bwMode="auto">
          <a:xfrm>
            <a:off x="1847851" y="1196976"/>
            <a:ext cx="2722563" cy="1319213"/>
          </a:xfrm>
          <a:custGeom>
            <a:avLst/>
            <a:gdLst>
              <a:gd name="T0" fmla="*/ 0 w 1715"/>
              <a:gd name="T1" fmla="*/ 0 h 831"/>
              <a:gd name="T2" fmla="*/ 144463 w 1715"/>
              <a:gd name="T3" fmla="*/ 431800 h 831"/>
              <a:gd name="T4" fmla="*/ 503238 w 1715"/>
              <a:gd name="T5" fmla="*/ 863600 h 831"/>
              <a:gd name="T6" fmla="*/ 935038 w 1715"/>
              <a:gd name="T7" fmla="*/ 1008063 h 831"/>
              <a:gd name="T8" fmla="*/ 1439863 w 1715"/>
              <a:gd name="T9" fmla="*/ 1152525 h 831"/>
              <a:gd name="T10" fmla="*/ 2519363 w 1715"/>
              <a:gd name="T11" fmla="*/ 1295400 h 831"/>
              <a:gd name="T12" fmla="*/ 2663825 w 1715"/>
              <a:gd name="T13" fmla="*/ 1295400 h 8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5" h="831">
                <a:moveTo>
                  <a:pt x="0" y="0"/>
                </a:moveTo>
                <a:cubicBezTo>
                  <a:pt x="19" y="90"/>
                  <a:pt x="38" y="181"/>
                  <a:pt x="91" y="272"/>
                </a:cubicBezTo>
                <a:cubicBezTo>
                  <a:pt x="144" y="363"/>
                  <a:pt x="234" y="484"/>
                  <a:pt x="317" y="544"/>
                </a:cubicBezTo>
                <a:cubicBezTo>
                  <a:pt x="400" y="604"/>
                  <a:pt x="491" y="605"/>
                  <a:pt x="589" y="635"/>
                </a:cubicBezTo>
                <a:cubicBezTo>
                  <a:pt x="687" y="665"/>
                  <a:pt x="741" y="696"/>
                  <a:pt x="907" y="726"/>
                </a:cubicBezTo>
                <a:cubicBezTo>
                  <a:pt x="1073" y="756"/>
                  <a:pt x="1459" y="801"/>
                  <a:pt x="1587" y="816"/>
                </a:cubicBezTo>
                <a:cubicBezTo>
                  <a:pt x="1715" y="831"/>
                  <a:pt x="1663" y="823"/>
                  <a:pt x="1678" y="81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2" name="Line 126"/>
          <p:cNvSpPr>
            <a:spLocks noChangeShapeType="1"/>
          </p:cNvSpPr>
          <p:nvPr/>
        </p:nvSpPr>
        <p:spPr bwMode="auto">
          <a:xfrm>
            <a:off x="3432175" y="2133600"/>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3" name="Freeform 127"/>
          <p:cNvSpPr>
            <a:spLocks/>
          </p:cNvSpPr>
          <p:nvPr/>
        </p:nvSpPr>
        <p:spPr bwMode="auto">
          <a:xfrm>
            <a:off x="2566988" y="2122489"/>
            <a:ext cx="2089150" cy="369887"/>
          </a:xfrm>
          <a:custGeom>
            <a:avLst/>
            <a:gdLst>
              <a:gd name="T0" fmla="*/ 0 w 1316"/>
              <a:gd name="T1" fmla="*/ 11112 h 233"/>
              <a:gd name="T2" fmla="*/ 1081088 w 1316"/>
              <a:gd name="T3" fmla="*/ 11112 h 233"/>
              <a:gd name="T4" fmla="*/ 1512888 w 1316"/>
              <a:gd name="T5" fmla="*/ 82550 h 233"/>
              <a:gd name="T6" fmla="*/ 2089150 w 1316"/>
              <a:gd name="T7" fmla="*/ 369887 h 2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16" h="233">
                <a:moveTo>
                  <a:pt x="0" y="7"/>
                </a:moveTo>
                <a:cubicBezTo>
                  <a:pt x="261" y="3"/>
                  <a:pt x="522" y="0"/>
                  <a:pt x="681" y="7"/>
                </a:cubicBezTo>
                <a:cubicBezTo>
                  <a:pt x="840" y="14"/>
                  <a:pt x="847" y="14"/>
                  <a:pt x="953" y="52"/>
                </a:cubicBezTo>
                <a:cubicBezTo>
                  <a:pt x="1059" y="90"/>
                  <a:pt x="1256" y="203"/>
                  <a:pt x="1316" y="23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4" name="Freeform 128"/>
          <p:cNvSpPr>
            <a:spLocks/>
          </p:cNvSpPr>
          <p:nvPr/>
        </p:nvSpPr>
        <p:spPr bwMode="auto">
          <a:xfrm>
            <a:off x="3432176" y="2097088"/>
            <a:ext cx="1368425" cy="252412"/>
          </a:xfrm>
          <a:custGeom>
            <a:avLst/>
            <a:gdLst>
              <a:gd name="T0" fmla="*/ 0 w 862"/>
              <a:gd name="T1" fmla="*/ 36512 h 159"/>
              <a:gd name="T2" fmla="*/ 719138 w 862"/>
              <a:gd name="T3" fmla="*/ 36512 h 159"/>
              <a:gd name="T4" fmla="*/ 1368425 w 862"/>
              <a:gd name="T5" fmla="*/ 252412 h 159"/>
              <a:gd name="T6" fmla="*/ 0 60000 65536"/>
              <a:gd name="T7" fmla="*/ 0 60000 65536"/>
              <a:gd name="T8" fmla="*/ 0 60000 65536"/>
            </a:gdLst>
            <a:ahLst/>
            <a:cxnLst>
              <a:cxn ang="T6">
                <a:pos x="T0" y="T1"/>
              </a:cxn>
              <a:cxn ang="T7">
                <a:pos x="T2" y="T3"/>
              </a:cxn>
              <a:cxn ang="T8">
                <a:pos x="T4" y="T5"/>
              </a:cxn>
            </a:cxnLst>
            <a:rect l="0" t="0" r="r" b="b"/>
            <a:pathLst>
              <a:path w="862" h="159">
                <a:moveTo>
                  <a:pt x="0" y="23"/>
                </a:moveTo>
                <a:cubicBezTo>
                  <a:pt x="154" y="11"/>
                  <a:pt x="309" y="0"/>
                  <a:pt x="453" y="23"/>
                </a:cubicBezTo>
                <a:cubicBezTo>
                  <a:pt x="597" y="46"/>
                  <a:pt x="794" y="136"/>
                  <a:pt x="862" y="15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5" name="Line 129"/>
          <p:cNvSpPr>
            <a:spLocks noChangeShapeType="1"/>
          </p:cNvSpPr>
          <p:nvPr/>
        </p:nvSpPr>
        <p:spPr bwMode="auto">
          <a:xfrm>
            <a:off x="3432176" y="2133600"/>
            <a:ext cx="1584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6" name="Freeform 130"/>
          <p:cNvSpPr>
            <a:spLocks/>
          </p:cNvSpPr>
          <p:nvPr/>
        </p:nvSpPr>
        <p:spPr bwMode="auto">
          <a:xfrm>
            <a:off x="6600826" y="1185864"/>
            <a:ext cx="2879725" cy="1019175"/>
          </a:xfrm>
          <a:custGeom>
            <a:avLst/>
            <a:gdLst>
              <a:gd name="T0" fmla="*/ 0 w 1814"/>
              <a:gd name="T1" fmla="*/ 1019175 h 642"/>
              <a:gd name="T2" fmla="*/ 1511300 w 1814"/>
              <a:gd name="T3" fmla="*/ 155575 h 642"/>
              <a:gd name="T4" fmla="*/ 2232025 w 1814"/>
              <a:gd name="T5" fmla="*/ 82550 h 642"/>
              <a:gd name="T6" fmla="*/ 2879725 w 1814"/>
              <a:gd name="T7" fmla="*/ 298450 h 6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4" h="642">
                <a:moveTo>
                  <a:pt x="0" y="642"/>
                </a:moveTo>
                <a:cubicBezTo>
                  <a:pt x="359" y="419"/>
                  <a:pt x="718" y="196"/>
                  <a:pt x="952" y="98"/>
                </a:cubicBezTo>
                <a:cubicBezTo>
                  <a:pt x="1186" y="0"/>
                  <a:pt x="1262" y="37"/>
                  <a:pt x="1406" y="52"/>
                </a:cubicBezTo>
                <a:cubicBezTo>
                  <a:pt x="1550" y="67"/>
                  <a:pt x="1746" y="165"/>
                  <a:pt x="1814" y="18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7" name="Freeform 131"/>
          <p:cNvSpPr>
            <a:spLocks/>
          </p:cNvSpPr>
          <p:nvPr/>
        </p:nvSpPr>
        <p:spPr bwMode="auto">
          <a:xfrm>
            <a:off x="7535863" y="1473201"/>
            <a:ext cx="1008062" cy="155575"/>
          </a:xfrm>
          <a:custGeom>
            <a:avLst/>
            <a:gdLst>
              <a:gd name="T0" fmla="*/ 0 w 635"/>
              <a:gd name="T1" fmla="*/ 155575 h 98"/>
              <a:gd name="T2" fmla="*/ 504825 w 635"/>
              <a:gd name="T3" fmla="*/ 11113 h 98"/>
              <a:gd name="T4" fmla="*/ 1008062 w 635"/>
              <a:gd name="T5" fmla="*/ 84138 h 98"/>
              <a:gd name="T6" fmla="*/ 0 60000 65536"/>
              <a:gd name="T7" fmla="*/ 0 60000 65536"/>
              <a:gd name="T8" fmla="*/ 0 60000 65536"/>
            </a:gdLst>
            <a:ahLst/>
            <a:cxnLst>
              <a:cxn ang="T6">
                <a:pos x="T0" y="T1"/>
              </a:cxn>
              <a:cxn ang="T7">
                <a:pos x="T2" y="T3"/>
              </a:cxn>
              <a:cxn ang="T8">
                <a:pos x="T4" y="T5"/>
              </a:cxn>
            </a:cxnLst>
            <a:rect l="0" t="0" r="r" b="b"/>
            <a:pathLst>
              <a:path w="635" h="98">
                <a:moveTo>
                  <a:pt x="0" y="98"/>
                </a:moveTo>
                <a:cubicBezTo>
                  <a:pt x="106" y="56"/>
                  <a:pt x="212" y="14"/>
                  <a:pt x="318" y="7"/>
                </a:cubicBezTo>
                <a:cubicBezTo>
                  <a:pt x="424" y="0"/>
                  <a:pt x="582" y="45"/>
                  <a:pt x="635" y="5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8" name="Freeform 132"/>
          <p:cNvSpPr>
            <a:spLocks/>
          </p:cNvSpPr>
          <p:nvPr/>
        </p:nvSpPr>
        <p:spPr bwMode="auto">
          <a:xfrm>
            <a:off x="1847851" y="3644901"/>
            <a:ext cx="2447925" cy="1800225"/>
          </a:xfrm>
          <a:custGeom>
            <a:avLst/>
            <a:gdLst>
              <a:gd name="T0" fmla="*/ 0 w 1451"/>
              <a:gd name="T1" fmla="*/ 0 h 907"/>
              <a:gd name="T2" fmla="*/ 75918 w 1451"/>
              <a:gd name="T3" fmla="*/ 629186 h 907"/>
              <a:gd name="T4" fmla="*/ 381276 w 1451"/>
              <a:gd name="T5" fmla="*/ 1171039 h 907"/>
              <a:gd name="T6" fmla="*/ 840156 w 1451"/>
              <a:gd name="T7" fmla="*/ 1530290 h 907"/>
              <a:gd name="T8" fmla="*/ 1606082 w 1451"/>
              <a:gd name="T9" fmla="*/ 1710908 h 907"/>
              <a:gd name="T10" fmla="*/ 2447925 w 1451"/>
              <a:gd name="T11" fmla="*/ 1800225 h 9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51" h="907">
                <a:moveTo>
                  <a:pt x="0" y="0"/>
                </a:moveTo>
                <a:cubicBezTo>
                  <a:pt x="3" y="109"/>
                  <a:pt x="7" y="219"/>
                  <a:pt x="45" y="317"/>
                </a:cubicBezTo>
                <a:cubicBezTo>
                  <a:pt x="83" y="415"/>
                  <a:pt x="151" y="514"/>
                  <a:pt x="226" y="590"/>
                </a:cubicBezTo>
                <a:cubicBezTo>
                  <a:pt x="301" y="666"/>
                  <a:pt x="377" y="726"/>
                  <a:pt x="498" y="771"/>
                </a:cubicBezTo>
                <a:cubicBezTo>
                  <a:pt x="619" y="816"/>
                  <a:pt x="793" y="839"/>
                  <a:pt x="952" y="862"/>
                </a:cubicBezTo>
                <a:cubicBezTo>
                  <a:pt x="1111" y="885"/>
                  <a:pt x="1368" y="900"/>
                  <a:pt x="1451" y="90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9" name="Freeform 133"/>
          <p:cNvSpPr>
            <a:spLocks/>
          </p:cNvSpPr>
          <p:nvPr/>
        </p:nvSpPr>
        <p:spPr bwMode="auto">
          <a:xfrm>
            <a:off x="2063751" y="4292601"/>
            <a:ext cx="2087563" cy="936625"/>
          </a:xfrm>
          <a:custGeom>
            <a:avLst/>
            <a:gdLst>
              <a:gd name="T0" fmla="*/ 0 w 1451"/>
              <a:gd name="T1" fmla="*/ 936625 h 726"/>
              <a:gd name="T2" fmla="*/ 651734 w 1451"/>
              <a:gd name="T3" fmla="*/ 761169 h 726"/>
              <a:gd name="T4" fmla="*/ 1631493 w 1451"/>
              <a:gd name="T5" fmla="*/ 350912 h 726"/>
              <a:gd name="T6" fmla="*/ 2087563 w 1451"/>
              <a:gd name="T7" fmla="*/ 0 h 7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1" h="726">
                <a:moveTo>
                  <a:pt x="0" y="726"/>
                </a:moveTo>
                <a:cubicBezTo>
                  <a:pt x="132" y="696"/>
                  <a:pt x="264" y="666"/>
                  <a:pt x="453" y="590"/>
                </a:cubicBezTo>
                <a:cubicBezTo>
                  <a:pt x="642" y="514"/>
                  <a:pt x="968" y="370"/>
                  <a:pt x="1134" y="272"/>
                </a:cubicBezTo>
                <a:cubicBezTo>
                  <a:pt x="1300" y="174"/>
                  <a:pt x="1398" y="45"/>
                  <a:pt x="1451"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0" name="Freeform 134"/>
          <p:cNvSpPr>
            <a:spLocks/>
          </p:cNvSpPr>
          <p:nvPr/>
        </p:nvSpPr>
        <p:spPr bwMode="auto">
          <a:xfrm>
            <a:off x="2566988" y="4652963"/>
            <a:ext cx="1657350" cy="431800"/>
          </a:xfrm>
          <a:custGeom>
            <a:avLst/>
            <a:gdLst>
              <a:gd name="T0" fmla="*/ 0 w 1044"/>
              <a:gd name="T1" fmla="*/ 431800 h 272"/>
              <a:gd name="T2" fmla="*/ 792163 w 1044"/>
              <a:gd name="T3" fmla="*/ 288925 h 272"/>
              <a:gd name="T4" fmla="*/ 1441450 w 1044"/>
              <a:gd name="T5" fmla="*/ 71438 h 272"/>
              <a:gd name="T6" fmla="*/ 1657350 w 1044"/>
              <a:gd name="T7" fmla="*/ 0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4" h="272">
                <a:moveTo>
                  <a:pt x="0" y="272"/>
                </a:moveTo>
                <a:cubicBezTo>
                  <a:pt x="174" y="246"/>
                  <a:pt x="348" y="220"/>
                  <a:pt x="499" y="182"/>
                </a:cubicBezTo>
                <a:cubicBezTo>
                  <a:pt x="650" y="144"/>
                  <a:pt x="817" y="75"/>
                  <a:pt x="908" y="45"/>
                </a:cubicBezTo>
                <a:cubicBezTo>
                  <a:pt x="999" y="15"/>
                  <a:pt x="1021" y="7"/>
                  <a:pt x="104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1" name="Line 135"/>
          <p:cNvSpPr>
            <a:spLocks noChangeShapeType="1"/>
          </p:cNvSpPr>
          <p:nvPr/>
        </p:nvSpPr>
        <p:spPr bwMode="auto">
          <a:xfrm flipV="1">
            <a:off x="2063750" y="5013325"/>
            <a:ext cx="2376488"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2" name="Freeform 136"/>
          <p:cNvSpPr>
            <a:spLocks/>
          </p:cNvSpPr>
          <p:nvPr/>
        </p:nvSpPr>
        <p:spPr bwMode="auto">
          <a:xfrm>
            <a:off x="6816725" y="3621089"/>
            <a:ext cx="3024188" cy="1824037"/>
          </a:xfrm>
          <a:custGeom>
            <a:avLst/>
            <a:gdLst>
              <a:gd name="T0" fmla="*/ 0 w 1905"/>
              <a:gd name="T1" fmla="*/ 1824037 h 1149"/>
              <a:gd name="T2" fmla="*/ 1079500 w 1905"/>
              <a:gd name="T3" fmla="*/ 1176337 h 1149"/>
              <a:gd name="T4" fmla="*/ 2016125 w 1905"/>
              <a:gd name="T5" fmla="*/ 455612 h 1149"/>
              <a:gd name="T6" fmla="*/ 2374900 w 1905"/>
              <a:gd name="T7" fmla="*/ 95250 h 1149"/>
              <a:gd name="T8" fmla="*/ 2735263 w 1905"/>
              <a:gd name="T9" fmla="*/ 23812 h 1149"/>
              <a:gd name="T10" fmla="*/ 3024188 w 1905"/>
              <a:gd name="T11" fmla="*/ 239712 h 11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05" h="1149">
                <a:moveTo>
                  <a:pt x="0" y="1149"/>
                </a:moveTo>
                <a:cubicBezTo>
                  <a:pt x="234" y="1017"/>
                  <a:pt x="468" y="885"/>
                  <a:pt x="680" y="741"/>
                </a:cubicBezTo>
                <a:cubicBezTo>
                  <a:pt x="892" y="597"/>
                  <a:pt x="1134" y="401"/>
                  <a:pt x="1270" y="287"/>
                </a:cubicBezTo>
                <a:cubicBezTo>
                  <a:pt x="1406" y="173"/>
                  <a:pt x="1421" y="105"/>
                  <a:pt x="1496" y="60"/>
                </a:cubicBezTo>
                <a:cubicBezTo>
                  <a:pt x="1571" y="15"/>
                  <a:pt x="1655" y="0"/>
                  <a:pt x="1723" y="15"/>
                </a:cubicBezTo>
                <a:cubicBezTo>
                  <a:pt x="1791" y="30"/>
                  <a:pt x="1875" y="128"/>
                  <a:pt x="1905" y="15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3" name="Freeform 137"/>
          <p:cNvSpPr>
            <a:spLocks/>
          </p:cNvSpPr>
          <p:nvPr/>
        </p:nvSpPr>
        <p:spPr bwMode="auto">
          <a:xfrm>
            <a:off x="8401050" y="4210051"/>
            <a:ext cx="719138" cy="227013"/>
          </a:xfrm>
          <a:custGeom>
            <a:avLst/>
            <a:gdLst>
              <a:gd name="T0" fmla="*/ 0 w 453"/>
              <a:gd name="T1" fmla="*/ 227013 h 143"/>
              <a:gd name="T2" fmla="*/ 358775 w 453"/>
              <a:gd name="T3" fmla="*/ 11113 h 143"/>
              <a:gd name="T4" fmla="*/ 719138 w 453"/>
              <a:gd name="T5" fmla="*/ 155575 h 143"/>
              <a:gd name="T6" fmla="*/ 0 60000 65536"/>
              <a:gd name="T7" fmla="*/ 0 60000 65536"/>
              <a:gd name="T8" fmla="*/ 0 60000 65536"/>
            </a:gdLst>
            <a:ahLst/>
            <a:cxnLst>
              <a:cxn ang="T6">
                <a:pos x="T0" y="T1"/>
              </a:cxn>
              <a:cxn ang="T7">
                <a:pos x="T2" y="T3"/>
              </a:cxn>
              <a:cxn ang="T8">
                <a:pos x="T4" y="T5"/>
              </a:cxn>
            </a:cxnLst>
            <a:rect l="0" t="0" r="r" b="b"/>
            <a:pathLst>
              <a:path w="453" h="143">
                <a:moveTo>
                  <a:pt x="0" y="143"/>
                </a:moveTo>
                <a:cubicBezTo>
                  <a:pt x="75" y="78"/>
                  <a:pt x="151" y="14"/>
                  <a:pt x="226" y="7"/>
                </a:cubicBezTo>
                <a:cubicBezTo>
                  <a:pt x="301" y="0"/>
                  <a:pt x="415" y="83"/>
                  <a:pt x="453" y="9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4" name="Line 138"/>
          <p:cNvSpPr>
            <a:spLocks noChangeShapeType="1"/>
          </p:cNvSpPr>
          <p:nvPr/>
        </p:nvSpPr>
        <p:spPr bwMode="auto">
          <a:xfrm flipV="1">
            <a:off x="6527800" y="5589589"/>
            <a:ext cx="338455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5" name="Text Box 139"/>
          <p:cNvSpPr txBox="1">
            <a:spLocks noChangeArrowheads="1"/>
          </p:cNvSpPr>
          <p:nvPr/>
        </p:nvSpPr>
        <p:spPr bwMode="auto">
          <a:xfrm>
            <a:off x="4800600" y="1916113"/>
            <a:ext cx="376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Si</a:t>
            </a:r>
          </a:p>
        </p:txBody>
      </p:sp>
      <p:sp>
        <p:nvSpPr>
          <p:cNvPr id="64646" name="Text Box 140"/>
          <p:cNvSpPr txBox="1">
            <a:spLocks noChangeArrowheads="1"/>
          </p:cNvSpPr>
          <p:nvPr/>
        </p:nvSpPr>
        <p:spPr bwMode="auto">
          <a:xfrm>
            <a:off x="4079875" y="4076700"/>
            <a:ext cx="376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Si</a:t>
            </a:r>
          </a:p>
        </p:txBody>
      </p:sp>
      <p:sp>
        <p:nvSpPr>
          <p:cNvPr id="64647" name="Text Box 141"/>
          <p:cNvSpPr txBox="1">
            <a:spLocks noChangeArrowheads="1"/>
          </p:cNvSpPr>
          <p:nvPr/>
        </p:nvSpPr>
        <p:spPr bwMode="auto">
          <a:xfrm>
            <a:off x="4583113" y="2349500"/>
            <a:ext cx="45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Ge</a:t>
            </a:r>
          </a:p>
        </p:txBody>
      </p:sp>
      <p:sp>
        <p:nvSpPr>
          <p:cNvPr id="64648" name="Text Box 143"/>
          <p:cNvSpPr txBox="1">
            <a:spLocks noChangeArrowheads="1"/>
          </p:cNvSpPr>
          <p:nvPr/>
        </p:nvSpPr>
        <p:spPr bwMode="auto">
          <a:xfrm>
            <a:off x="4151313" y="4437063"/>
            <a:ext cx="45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Ge</a:t>
            </a:r>
          </a:p>
        </p:txBody>
      </p:sp>
      <p:sp>
        <p:nvSpPr>
          <p:cNvPr id="64649" name="Text Box 144"/>
          <p:cNvSpPr txBox="1">
            <a:spLocks noChangeArrowheads="1"/>
          </p:cNvSpPr>
          <p:nvPr/>
        </p:nvSpPr>
        <p:spPr bwMode="auto">
          <a:xfrm>
            <a:off x="9767888" y="3789363"/>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0" name="Text Box 145"/>
          <p:cNvSpPr txBox="1">
            <a:spLocks noChangeArrowheads="1"/>
          </p:cNvSpPr>
          <p:nvPr/>
        </p:nvSpPr>
        <p:spPr bwMode="auto">
          <a:xfrm>
            <a:off x="9480550" y="1341438"/>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1" name="Text Box 146"/>
          <p:cNvSpPr txBox="1">
            <a:spLocks noChangeArrowheads="1"/>
          </p:cNvSpPr>
          <p:nvPr/>
        </p:nvSpPr>
        <p:spPr bwMode="auto">
          <a:xfrm>
            <a:off x="8904289" y="4365625"/>
            <a:ext cx="974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HZ-1,2,3</a:t>
            </a:r>
          </a:p>
        </p:txBody>
      </p:sp>
      <p:sp>
        <p:nvSpPr>
          <p:cNvPr id="64652" name="Text Box 147"/>
          <p:cNvSpPr txBox="1">
            <a:spLocks noChangeArrowheads="1"/>
          </p:cNvSpPr>
          <p:nvPr/>
        </p:nvSpPr>
        <p:spPr bwMode="auto">
          <a:xfrm>
            <a:off x="4511675" y="4365625"/>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3" name="Text Box 148"/>
          <p:cNvSpPr txBox="1">
            <a:spLocks noChangeArrowheads="1"/>
          </p:cNvSpPr>
          <p:nvPr/>
        </p:nvSpPr>
        <p:spPr bwMode="auto">
          <a:xfrm>
            <a:off x="8328026" y="1484313"/>
            <a:ext cx="974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HZ-1,2,3</a:t>
            </a:r>
          </a:p>
        </p:txBody>
      </p:sp>
      <p:graphicFrame>
        <p:nvGraphicFramePr>
          <p:cNvPr id="64654" name="Object 4"/>
          <p:cNvGraphicFramePr>
            <a:graphicFrameLocks noChangeAspect="1"/>
          </p:cNvGraphicFramePr>
          <p:nvPr/>
        </p:nvGraphicFramePr>
        <p:xfrm>
          <a:off x="7464425" y="2924175"/>
          <a:ext cx="579438" cy="704850"/>
        </p:xfrm>
        <a:graphic>
          <a:graphicData uri="http://schemas.openxmlformats.org/presentationml/2006/ole">
            <mc:AlternateContent xmlns:mc="http://schemas.openxmlformats.org/markup-compatibility/2006">
              <mc:Choice xmlns:v="urn:schemas-microsoft-com:vml" Requires="v">
                <p:oleObj spid="_x0000_s227337" name="Equation" r:id="rId16" imgW="368140" imgH="431613" progId="Equation.DSMT4">
                  <p:embed/>
                </p:oleObj>
              </mc:Choice>
              <mc:Fallback>
                <p:oleObj name="Equation" r:id="rId16" imgW="368140" imgH="431613"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64425" y="2924175"/>
                        <a:ext cx="579438"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655" name="Text Box 150"/>
          <p:cNvSpPr txBox="1">
            <a:spLocks noChangeArrowheads="1"/>
          </p:cNvSpPr>
          <p:nvPr/>
        </p:nvSpPr>
        <p:spPr bwMode="auto">
          <a:xfrm>
            <a:off x="3719513" y="292417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霍尔电压与温度的关系</a:t>
            </a:r>
          </a:p>
        </p:txBody>
      </p:sp>
      <p:sp>
        <p:nvSpPr>
          <p:cNvPr id="64656" name="Text Box 151"/>
          <p:cNvSpPr txBox="1">
            <a:spLocks noChangeArrowheads="1"/>
          </p:cNvSpPr>
          <p:nvPr/>
        </p:nvSpPr>
        <p:spPr bwMode="auto">
          <a:xfrm>
            <a:off x="4367213" y="594995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内阻与温度的关系</a:t>
            </a:r>
          </a:p>
        </p:txBody>
      </p:sp>
      <p:sp>
        <p:nvSpPr>
          <p:cNvPr id="64657" name="Text Box 152"/>
          <p:cNvSpPr txBox="1">
            <a:spLocks noChangeArrowheads="1"/>
          </p:cNvSpPr>
          <p:nvPr/>
        </p:nvSpPr>
        <p:spPr bwMode="auto">
          <a:xfrm>
            <a:off x="9172575" y="136525"/>
            <a:ext cx="120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HZ</a:t>
            </a:r>
            <a:r>
              <a:rPr lang="zh-CN" altLang="en-US" b="1">
                <a:solidFill>
                  <a:srgbClr val="FF0000"/>
                </a:solidFill>
              </a:rPr>
              <a:t>元件</a:t>
            </a:r>
          </a:p>
        </p:txBody>
      </p:sp>
      <p:sp>
        <p:nvSpPr>
          <p:cNvPr id="64658" name="Text Box 153"/>
          <p:cNvSpPr txBox="1">
            <a:spLocks noChangeArrowheads="1"/>
          </p:cNvSpPr>
          <p:nvPr/>
        </p:nvSpPr>
        <p:spPr bwMode="auto">
          <a:xfrm>
            <a:off x="3482975" y="1365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各种材料</a:t>
            </a:r>
          </a:p>
        </p:txBody>
      </p:sp>
      <p:sp>
        <p:nvSpPr>
          <p:cNvPr id="64659" name="Text Box 154"/>
          <p:cNvSpPr txBox="1">
            <a:spLocks noChangeArrowheads="1"/>
          </p:cNvSpPr>
          <p:nvPr/>
        </p:nvSpPr>
        <p:spPr bwMode="auto">
          <a:xfrm>
            <a:off x="2332038" y="6329363"/>
            <a:ext cx="719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可见：</a:t>
            </a:r>
            <a:r>
              <a:rPr lang="zh-CN" altLang="en-US" b="1">
                <a:solidFill>
                  <a:srgbClr val="0000CC"/>
                </a:solidFill>
              </a:rPr>
              <a:t>材料、元件内阻与温度有关，必要时需要补偿</a:t>
            </a:r>
          </a:p>
        </p:txBody>
      </p:sp>
      <p:sp>
        <p:nvSpPr>
          <p:cNvPr id="64660" name="Text Box 155"/>
          <p:cNvSpPr txBox="1">
            <a:spLocks noChangeArrowheads="1"/>
          </p:cNvSpPr>
          <p:nvPr/>
        </p:nvSpPr>
        <p:spPr bwMode="auto">
          <a:xfrm>
            <a:off x="4511675" y="4797425"/>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InAs</a:t>
            </a:r>
          </a:p>
        </p:txBody>
      </p:sp>
      <p:sp>
        <p:nvSpPr>
          <p:cNvPr id="64661" name="Text Box 156"/>
          <p:cNvSpPr txBox="1">
            <a:spLocks noChangeArrowheads="1"/>
          </p:cNvSpPr>
          <p:nvPr/>
        </p:nvSpPr>
        <p:spPr bwMode="auto">
          <a:xfrm>
            <a:off x="4727575" y="2205038"/>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InAs</a:t>
            </a:r>
          </a:p>
        </p:txBody>
      </p:sp>
      <p:sp>
        <p:nvSpPr>
          <p:cNvPr id="64662" name="Text Box 157"/>
          <p:cNvSpPr txBox="1">
            <a:spLocks noChangeArrowheads="1"/>
          </p:cNvSpPr>
          <p:nvPr/>
        </p:nvSpPr>
        <p:spPr bwMode="auto">
          <a:xfrm>
            <a:off x="4079875" y="5084763"/>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InSb</a:t>
            </a:r>
          </a:p>
        </p:txBody>
      </p:sp>
      <p:sp>
        <p:nvSpPr>
          <p:cNvPr id="64663" name="Text Box 158"/>
          <p:cNvSpPr txBox="1">
            <a:spLocks noChangeArrowheads="1"/>
          </p:cNvSpPr>
          <p:nvPr/>
        </p:nvSpPr>
        <p:spPr bwMode="auto">
          <a:xfrm>
            <a:off x="3503614" y="2133600"/>
            <a:ext cx="623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InSb</a:t>
            </a:r>
          </a:p>
        </p:txBody>
      </p:sp>
    </p:spTree>
    <p:extLst>
      <p:ext uri="{BB962C8B-B14F-4D97-AF65-F5344CB8AC3E}">
        <p14:creationId xmlns:p14="http://schemas.microsoft.com/office/powerpoint/2010/main" val="368471131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2063751" y="404814"/>
            <a:ext cx="2295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2</a:t>
            </a:r>
            <a:r>
              <a:rPr lang="zh-CN" altLang="en-US" sz="2800" b="1">
                <a:solidFill>
                  <a:srgbClr val="0000CC"/>
                </a:solidFill>
                <a:latin typeface="华文中宋" pitchFamily="2" charset="-122"/>
                <a:ea typeface="华文中宋" pitchFamily="2" charset="-122"/>
              </a:rPr>
              <a:t>、磁阻器件</a:t>
            </a:r>
            <a:r>
              <a:rPr lang="zh-CN" altLang="en-US">
                <a:solidFill>
                  <a:srgbClr val="0000CC"/>
                </a:solidFill>
              </a:rPr>
              <a:t> </a:t>
            </a:r>
          </a:p>
        </p:txBody>
      </p:sp>
      <p:sp>
        <p:nvSpPr>
          <p:cNvPr id="65539" name="Rectangle 3"/>
          <p:cNvSpPr>
            <a:spLocks noChangeArrowheads="1"/>
          </p:cNvSpPr>
          <p:nvPr/>
        </p:nvSpPr>
        <p:spPr bwMode="auto">
          <a:xfrm>
            <a:off x="2566988" y="981075"/>
            <a:ext cx="749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磁阻效应：</a:t>
            </a:r>
            <a:r>
              <a:rPr lang="zh-CN" altLang="en-US" sz="2400" b="1">
                <a:ea typeface="华文中宋" pitchFamily="2" charset="-122"/>
              </a:rPr>
              <a:t>外加磁场使（材料）半导体电阻随磁场变化</a:t>
            </a:r>
          </a:p>
        </p:txBody>
      </p:sp>
      <p:sp>
        <p:nvSpPr>
          <p:cNvPr id="65540"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1"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2"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3" name="Rectangle 7"/>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4"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5"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6"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7"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8" name="Rectangle 1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9"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0"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1" name="Rectangle 16"/>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2"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3" name="Rectangle 1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4" name="Rectangle 19"/>
          <p:cNvSpPr>
            <a:spLocks noChangeArrowheads="1"/>
          </p:cNvSpPr>
          <p:nvPr/>
        </p:nvSpPr>
        <p:spPr bwMode="auto">
          <a:xfrm>
            <a:off x="3000376" y="2924176"/>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无磁场</a:t>
            </a:r>
          </a:p>
        </p:txBody>
      </p:sp>
      <p:sp>
        <p:nvSpPr>
          <p:cNvPr id="65555" name="Rectangle 20"/>
          <p:cNvSpPr>
            <a:spLocks noChangeArrowheads="1"/>
          </p:cNvSpPr>
          <p:nvPr/>
        </p:nvSpPr>
        <p:spPr bwMode="auto">
          <a:xfrm>
            <a:off x="2566988" y="1628775"/>
            <a:ext cx="749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原理：</a:t>
            </a:r>
            <a:r>
              <a:rPr lang="zh-CN" altLang="en-US" sz="2400" b="1">
                <a:ea typeface="华文中宋" pitchFamily="2" charset="-122"/>
              </a:rPr>
              <a:t>磁场改变载流子运动方向，使有效路径长度变化</a:t>
            </a:r>
          </a:p>
        </p:txBody>
      </p:sp>
      <p:graphicFrame>
        <p:nvGraphicFramePr>
          <p:cNvPr id="65556" name="Object 21"/>
          <p:cNvGraphicFramePr>
            <a:graphicFrameLocks noGrp="1" noChangeAspect="1"/>
          </p:cNvGraphicFramePr>
          <p:nvPr>
            <p:ph sz="quarter" idx="4294967295"/>
          </p:nvPr>
        </p:nvGraphicFramePr>
        <p:xfrm>
          <a:off x="4367213" y="2205039"/>
          <a:ext cx="1041400" cy="1584325"/>
        </p:xfrm>
        <a:graphic>
          <a:graphicData uri="http://schemas.openxmlformats.org/presentationml/2006/ole">
            <mc:AlternateContent xmlns:mc="http://schemas.openxmlformats.org/markup-compatibility/2006">
              <mc:Choice xmlns:v="urn:schemas-microsoft-com:vml" Requires="v">
                <p:oleObj spid="_x0000_s228354" name="Visio" r:id="rId3" imgW="571500" imgH="931774" progId="Visio.Drawing.11">
                  <p:embed/>
                </p:oleObj>
              </mc:Choice>
              <mc:Fallback>
                <p:oleObj name="Visio" r:id="rId3" imgW="571500" imgH="9317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213" y="2205039"/>
                        <a:ext cx="104140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57" name="Object 22"/>
          <p:cNvGraphicFramePr>
            <a:graphicFrameLocks noGrp="1" noChangeAspect="1"/>
          </p:cNvGraphicFramePr>
          <p:nvPr>
            <p:ph sz="quarter" idx="4294967295"/>
          </p:nvPr>
        </p:nvGraphicFramePr>
        <p:xfrm>
          <a:off x="7608889" y="2205038"/>
          <a:ext cx="1036637" cy="1439862"/>
        </p:xfrm>
        <a:graphic>
          <a:graphicData uri="http://schemas.openxmlformats.org/presentationml/2006/ole">
            <mc:AlternateContent xmlns:mc="http://schemas.openxmlformats.org/markup-compatibility/2006">
              <mc:Choice xmlns:v="urn:schemas-microsoft-com:vml" Requires="v">
                <p:oleObj spid="_x0000_s228355" name="Visio" r:id="rId5" imgW="571500" imgH="931774" progId="Visio.Drawing.11">
                  <p:embed/>
                </p:oleObj>
              </mc:Choice>
              <mc:Fallback>
                <p:oleObj name="Visio" r:id="rId5" imgW="571500" imgH="93177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8889" y="2205038"/>
                        <a:ext cx="1036637"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58" name="Rectangle 23"/>
          <p:cNvSpPr>
            <a:spLocks noChangeArrowheads="1"/>
          </p:cNvSpPr>
          <p:nvPr/>
        </p:nvSpPr>
        <p:spPr bwMode="auto">
          <a:xfrm>
            <a:off x="6240463" y="2852738"/>
            <a:ext cx="125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有磁场</a:t>
            </a:r>
          </a:p>
        </p:txBody>
      </p:sp>
      <p:graphicFrame>
        <p:nvGraphicFramePr>
          <p:cNvPr id="65559" name="Object 4"/>
          <p:cNvGraphicFramePr>
            <a:graphicFrameLocks noChangeAspect="1"/>
          </p:cNvGraphicFramePr>
          <p:nvPr/>
        </p:nvGraphicFramePr>
        <p:xfrm>
          <a:off x="4727575" y="4292600"/>
          <a:ext cx="704850" cy="1290638"/>
        </p:xfrm>
        <a:graphic>
          <a:graphicData uri="http://schemas.openxmlformats.org/presentationml/2006/ole">
            <mc:AlternateContent xmlns:mc="http://schemas.openxmlformats.org/markup-compatibility/2006">
              <mc:Choice xmlns:v="urn:schemas-microsoft-com:vml" Requires="v">
                <p:oleObj spid="_x0000_s228356" name="Visio" r:id="rId7" imgW="571500" imgH="931774" progId="Visio.Drawing.11">
                  <p:embed/>
                </p:oleObj>
              </mc:Choice>
              <mc:Fallback>
                <p:oleObj name="Visio" r:id="rId7" imgW="571500" imgH="931774"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7575" y="4292600"/>
                        <a:ext cx="704850" cy="129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60" name="Object 5"/>
          <p:cNvGraphicFramePr>
            <a:graphicFrameLocks noChangeAspect="1"/>
          </p:cNvGraphicFramePr>
          <p:nvPr/>
        </p:nvGraphicFramePr>
        <p:xfrm>
          <a:off x="6527800" y="4437063"/>
          <a:ext cx="1295400" cy="842962"/>
        </p:xfrm>
        <a:graphic>
          <a:graphicData uri="http://schemas.openxmlformats.org/presentationml/2006/ole">
            <mc:AlternateContent xmlns:mc="http://schemas.openxmlformats.org/markup-compatibility/2006">
              <mc:Choice xmlns:v="urn:schemas-microsoft-com:vml" Requires="v">
                <p:oleObj spid="_x0000_s228357" name="Visio" r:id="rId9" imgW="1111606" imgH="643738" progId="Visio.Drawing.11">
                  <p:embed/>
                </p:oleObj>
              </mc:Choice>
              <mc:Fallback>
                <p:oleObj name="Visio" r:id="rId9" imgW="1111606" imgH="643738"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7800" y="4437063"/>
                        <a:ext cx="1295400"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61" name="Object 7"/>
          <p:cNvGraphicFramePr>
            <a:graphicFrameLocks noChangeAspect="1"/>
          </p:cNvGraphicFramePr>
          <p:nvPr/>
        </p:nvGraphicFramePr>
        <p:xfrm>
          <a:off x="8688388" y="4292600"/>
          <a:ext cx="990600" cy="990600"/>
        </p:xfrm>
        <a:graphic>
          <a:graphicData uri="http://schemas.openxmlformats.org/presentationml/2006/ole">
            <mc:AlternateContent xmlns:mc="http://schemas.openxmlformats.org/markup-compatibility/2006">
              <mc:Choice xmlns:v="urn:schemas-microsoft-com:vml" Requires="v">
                <p:oleObj spid="_x0000_s228358" name="Visio" r:id="rId11" imgW="751637" imgH="751637" progId="Visio.Drawing.11">
                  <p:embed/>
                </p:oleObj>
              </mc:Choice>
              <mc:Fallback>
                <p:oleObj name="Visio" r:id="rId11" imgW="751637" imgH="751637"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88388" y="4292600"/>
                        <a:ext cx="990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2" name="Rectangle 8"/>
          <p:cNvSpPr>
            <a:spLocks noChangeArrowheads="1"/>
          </p:cNvSpPr>
          <p:nvPr/>
        </p:nvSpPr>
        <p:spPr bwMode="auto">
          <a:xfrm>
            <a:off x="2927350" y="4724401"/>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霍耳效应</a:t>
            </a:r>
          </a:p>
        </p:txBody>
      </p:sp>
      <p:sp>
        <p:nvSpPr>
          <p:cNvPr id="65563" name="Rectangle 9"/>
          <p:cNvSpPr>
            <a:spLocks noChangeArrowheads="1"/>
          </p:cNvSpPr>
          <p:nvPr/>
        </p:nvSpPr>
        <p:spPr bwMode="auto">
          <a:xfrm>
            <a:off x="5519739" y="464820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改进</a:t>
            </a:r>
          </a:p>
        </p:txBody>
      </p:sp>
      <p:sp>
        <p:nvSpPr>
          <p:cNvPr id="65564" name="Rectangle 10"/>
          <p:cNvSpPr>
            <a:spLocks noChangeArrowheads="1"/>
          </p:cNvSpPr>
          <p:nvPr/>
        </p:nvSpPr>
        <p:spPr bwMode="auto">
          <a:xfrm>
            <a:off x="8401050" y="5229225"/>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科比诺圆盘</a:t>
            </a:r>
          </a:p>
        </p:txBody>
      </p:sp>
      <p:graphicFrame>
        <p:nvGraphicFramePr>
          <p:cNvPr id="65565" name="Object 6"/>
          <p:cNvGraphicFramePr>
            <a:graphicFrameLocks noChangeAspect="1"/>
          </p:cNvGraphicFramePr>
          <p:nvPr/>
        </p:nvGraphicFramePr>
        <p:xfrm>
          <a:off x="6311900" y="5661026"/>
          <a:ext cx="211138" cy="931863"/>
        </p:xfrm>
        <a:graphic>
          <a:graphicData uri="http://schemas.openxmlformats.org/presentationml/2006/ole">
            <mc:AlternateContent xmlns:mc="http://schemas.openxmlformats.org/markup-compatibility/2006">
              <mc:Choice xmlns:v="urn:schemas-microsoft-com:vml" Requires="v">
                <p:oleObj spid="_x0000_s228359" name="Visio" r:id="rId13" imgW="211531" imgH="931774" progId="Visio.Drawing.11">
                  <p:embed/>
                </p:oleObj>
              </mc:Choice>
              <mc:Fallback>
                <p:oleObj name="Visio" r:id="rId13" imgW="211531" imgH="931774"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1900" y="5661026"/>
                        <a:ext cx="211138"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6" name="Rectangle 11"/>
          <p:cNvSpPr>
            <a:spLocks noChangeArrowheads="1"/>
          </p:cNvSpPr>
          <p:nvPr/>
        </p:nvSpPr>
        <p:spPr bwMode="auto">
          <a:xfrm>
            <a:off x="1847850" y="5907088"/>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补偿（温度）：</a:t>
            </a:r>
          </a:p>
        </p:txBody>
      </p:sp>
      <p:sp>
        <p:nvSpPr>
          <p:cNvPr id="65567" name="Rectangle 12"/>
          <p:cNvSpPr>
            <a:spLocks noChangeArrowheads="1"/>
          </p:cNvSpPr>
          <p:nvPr/>
        </p:nvSpPr>
        <p:spPr bwMode="auto">
          <a:xfrm>
            <a:off x="7751763" y="5949951"/>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补偿电阻</a:t>
            </a:r>
          </a:p>
        </p:txBody>
      </p:sp>
      <p:sp>
        <p:nvSpPr>
          <p:cNvPr id="65568" name="Rectangle 13"/>
          <p:cNvSpPr>
            <a:spLocks noChangeArrowheads="1"/>
          </p:cNvSpPr>
          <p:nvPr/>
        </p:nvSpPr>
        <p:spPr bwMode="auto">
          <a:xfrm>
            <a:off x="4440239" y="594995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器件</a:t>
            </a:r>
          </a:p>
        </p:txBody>
      </p:sp>
      <p:sp>
        <p:nvSpPr>
          <p:cNvPr id="65569" name="Line 35"/>
          <p:cNvSpPr>
            <a:spLocks noChangeShapeType="1"/>
          </p:cNvSpPr>
          <p:nvPr/>
        </p:nvSpPr>
        <p:spPr bwMode="auto">
          <a:xfrm flipV="1">
            <a:off x="9264650" y="4508501"/>
            <a:ext cx="0"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0" name="Line 36"/>
          <p:cNvSpPr>
            <a:spLocks noChangeShapeType="1"/>
          </p:cNvSpPr>
          <p:nvPr/>
        </p:nvSpPr>
        <p:spPr bwMode="auto">
          <a:xfrm>
            <a:off x="9048750" y="4581525"/>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1" name="Line 38"/>
          <p:cNvSpPr>
            <a:spLocks noChangeShapeType="1"/>
          </p:cNvSpPr>
          <p:nvPr/>
        </p:nvSpPr>
        <p:spPr bwMode="auto">
          <a:xfrm flipH="1" flipV="1">
            <a:off x="9048750" y="4581525"/>
            <a:ext cx="71438" cy="71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2" name="Line 39"/>
          <p:cNvSpPr>
            <a:spLocks noChangeShapeType="1"/>
          </p:cNvSpPr>
          <p:nvPr/>
        </p:nvSpPr>
        <p:spPr bwMode="auto">
          <a:xfrm flipH="1">
            <a:off x="8975726" y="4797425"/>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3" name="Line 40"/>
          <p:cNvSpPr>
            <a:spLocks noChangeShapeType="1"/>
          </p:cNvSpPr>
          <p:nvPr/>
        </p:nvSpPr>
        <p:spPr bwMode="auto">
          <a:xfrm flipH="1">
            <a:off x="9048750" y="4868864"/>
            <a:ext cx="71438"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4" name="Line 41"/>
          <p:cNvSpPr>
            <a:spLocks noChangeShapeType="1"/>
          </p:cNvSpPr>
          <p:nvPr/>
        </p:nvSpPr>
        <p:spPr bwMode="auto">
          <a:xfrm>
            <a:off x="9191626" y="4868864"/>
            <a:ext cx="144463"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5" name="Line 42"/>
          <p:cNvSpPr>
            <a:spLocks noChangeShapeType="1"/>
          </p:cNvSpPr>
          <p:nvPr/>
        </p:nvSpPr>
        <p:spPr bwMode="auto">
          <a:xfrm flipV="1">
            <a:off x="9264650" y="4724401"/>
            <a:ext cx="215900"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6" name="Text Box 44"/>
          <p:cNvSpPr txBox="1">
            <a:spLocks noChangeArrowheads="1"/>
          </p:cNvSpPr>
          <p:nvPr/>
        </p:nvSpPr>
        <p:spPr bwMode="auto">
          <a:xfrm>
            <a:off x="1703388" y="292417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原理上：</a:t>
            </a:r>
          </a:p>
        </p:txBody>
      </p:sp>
      <p:sp>
        <p:nvSpPr>
          <p:cNvPr id="65577" name="Text Box 45"/>
          <p:cNvSpPr txBox="1">
            <a:spLocks noChangeArrowheads="1"/>
          </p:cNvSpPr>
          <p:nvPr/>
        </p:nvSpPr>
        <p:spPr bwMode="auto">
          <a:xfrm>
            <a:off x="1755775" y="46736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实际上：</a:t>
            </a:r>
          </a:p>
        </p:txBody>
      </p:sp>
      <p:sp>
        <p:nvSpPr>
          <p:cNvPr id="65578" name="Line 46"/>
          <p:cNvSpPr>
            <a:spLocks noChangeShapeType="1"/>
          </p:cNvSpPr>
          <p:nvPr/>
        </p:nvSpPr>
        <p:spPr bwMode="auto">
          <a:xfrm>
            <a:off x="5735638" y="5445125"/>
            <a:ext cx="647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9" name="Line 47"/>
          <p:cNvSpPr>
            <a:spLocks noChangeShapeType="1"/>
          </p:cNvSpPr>
          <p:nvPr/>
        </p:nvSpPr>
        <p:spPr bwMode="auto">
          <a:xfrm>
            <a:off x="5735638" y="54451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0" name="Line 48"/>
          <p:cNvSpPr>
            <a:spLocks noChangeShapeType="1"/>
          </p:cNvSpPr>
          <p:nvPr/>
        </p:nvSpPr>
        <p:spPr bwMode="auto">
          <a:xfrm>
            <a:off x="5519738" y="587692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1" name="Line 49"/>
          <p:cNvSpPr>
            <a:spLocks noChangeShapeType="1"/>
          </p:cNvSpPr>
          <p:nvPr/>
        </p:nvSpPr>
        <p:spPr bwMode="auto">
          <a:xfrm>
            <a:off x="5664201" y="5949950"/>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2" name="Line 50"/>
          <p:cNvSpPr>
            <a:spLocks noChangeShapeType="1"/>
          </p:cNvSpPr>
          <p:nvPr/>
        </p:nvSpPr>
        <p:spPr bwMode="auto">
          <a:xfrm>
            <a:off x="5735638" y="5949950"/>
            <a:ext cx="0" cy="71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3" name="Line 51"/>
          <p:cNvSpPr>
            <a:spLocks noChangeShapeType="1"/>
          </p:cNvSpPr>
          <p:nvPr/>
        </p:nvSpPr>
        <p:spPr bwMode="auto">
          <a:xfrm flipV="1">
            <a:off x="5735638" y="6669088"/>
            <a:ext cx="1439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4" name="Line 52"/>
          <p:cNvSpPr>
            <a:spLocks noChangeShapeType="1"/>
          </p:cNvSpPr>
          <p:nvPr/>
        </p:nvSpPr>
        <p:spPr bwMode="auto">
          <a:xfrm>
            <a:off x="6383338" y="5445125"/>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5" name="Line 53"/>
          <p:cNvSpPr>
            <a:spLocks noChangeShapeType="1"/>
          </p:cNvSpPr>
          <p:nvPr/>
        </p:nvSpPr>
        <p:spPr bwMode="auto">
          <a:xfrm flipV="1">
            <a:off x="6383338" y="659765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6" name="Line 54"/>
          <p:cNvSpPr>
            <a:spLocks noChangeShapeType="1"/>
          </p:cNvSpPr>
          <p:nvPr/>
        </p:nvSpPr>
        <p:spPr bwMode="auto">
          <a:xfrm>
            <a:off x="6456364" y="6165850"/>
            <a:ext cx="719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7" name="Text Box 55"/>
          <p:cNvSpPr txBox="1">
            <a:spLocks noChangeArrowheads="1"/>
          </p:cNvSpPr>
          <p:nvPr/>
        </p:nvSpPr>
        <p:spPr bwMode="auto">
          <a:xfrm>
            <a:off x="6888164" y="6165850"/>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U</a:t>
            </a:r>
            <a:r>
              <a:rPr lang="en-US" altLang="zh-CN" sz="1600" b="1"/>
              <a:t>0</a:t>
            </a:r>
          </a:p>
        </p:txBody>
      </p:sp>
      <p:sp>
        <p:nvSpPr>
          <p:cNvPr id="65588" name="Text Box 56"/>
          <p:cNvSpPr txBox="1">
            <a:spLocks noChangeArrowheads="1"/>
          </p:cNvSpPr>
          <p:nvPr/>
        </p:nvSpPr>
        <p:spPr bwMode="auto">
          <a:xfrm>
            <a:off x="6456363" y="56610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solidFill>
                  <a:srgbClr val="0000CC"/>
                </a:solidFill>
              </a:rPr>
              <a:t>两特性相同</a:t>
            </a:r>
          </a:p>
        </p:txBody>
      </p:sp>
      <p:sp>
        <p:nvSpPr>
          <p:cNvPr id="65589" name="Text Box 57"/>
          <p:cNvSpPr txBox="1">
            <a:spLocks noChangeArrowheads="1"/>
          </p:cNvSpPr>
          <p:nvPr/>
        </p:nvSpPr>
        <p:spPr bwMode="auto">
          <a:xfrm>
            <a:off x="5735639" y="5445125"/>
            <a:ext cx="61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MR1</a:t>
            </a:r>
          </a:p>
        </p:txBody>
      </p:sp>
      <p:sp>
        <p:nvSpPr>
          <p:cNvPr id="65590" name="Text Box 58"/>
          <p:cNvSpPr txBox="1">
            <a:spLocks noChangeArrowheads="1"/>
          </p:cNvSpPr>
          <p:nvPr/>
        </p:nvSpPr>
        <p:spPr bwMode="auto">
          <a:xfrm>
            <a:off x="5735639" y="6237288"/>
            <a:ext cx="61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MR2</a:t>
            </a:r>
          </a:p>
        </p:txBody>
      </p:sp>
    </p:spTree>
    <p:extLst>
      <p:ext uri="{BB962C8B-B14F-4D97-AF65-F5344CB8AC3E}">
        <p14:creationId xmlns:p14="http://schemas.microsoft.com/office/powerpoint/2010/main" val="193319756"/>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919288" y="333376"/>
            <a:ext cx="2538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、磁敏二极管</a:t>
            </a:r>
          </a:p>
        </p:txBody>
      </p:sp>
      <p:sp>
        <p:nvSpPr>
          <p:cNvPr id="66563" name="Rectangle 3"/>
          <p:cNvSpPr>
            <a:spLocks noChangeArrowheads="1"/>
          </p:cNvSpPr>
          <p:nvPr/>
        </p:nvSpPr>
        <p:spPr bwMode="auto">
          <a:xfrm>
            <a:off x="2208213" y="938213"/>
            <a:ext cx="2201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）工作原理：</a:t>
            </a:r>
          </a:p>
        </p:txBody>
      </p:sp>
      <p:sp>
        <p:nvSpPr>
          <p:cNvPr id="66564"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5"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6"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7" name="Rectangle 7"/>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8"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9"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0"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1"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2" name="Rectangle 1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3"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4"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5" name="Rectangle 16"/>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6"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7" name="Rectangle 1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8" name="Rectangle 19"/>
          <p:cNvSpPr>
            <a:spLocks noChangeArrowheads="1"/>
          </p:cNvSpPr>
          <p:nvPr/>
        </p:nvSpPr>
        <p:spPr bwMode="auto">
          <a:xfrm>
            <a:off x="4800601" y="1484313"/>
            <a:ext cx="874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二极管</a:t>
            </a:r>
          </a:p>
        </p:txBody>
      </p:sp>
      <p:graphicFrame>
        <p:nvGraphicFramePr>
          <p:cNvPr id="66579" name="Object 20"/>
          <p:cNvGraphicFramePr>
            <a:graphicFrameLocks noGrp="1" noChangeAspect="1"/>
          </p:cNvGraphicFramePr>
          <p:nvPr>
            <p:ph sz="quarter" idx="4294967295"/>
          </p:nvPr>
        </p:nvGraphicFramePr>
        <p:xfrm>
          <a:off x="2782889" y="1989139"/>
          <a:ext cx="2898775" cy="1208087"/>
        </p:xfrm>
        <a:graphic>
          <a:graphicData uri="http://schemas.openxmlformats.org/presentationml/2006/ole">
            <mc:AlternateContent xmlns:mc="http://schemas.openxmlformats.org/markup-compatibility/2006">
              <mc:Choice xmlns:v="urn:schemas-microsoft-com:vml" Requires="v">
                <p:oleObj spid="_x0000_s229378" name="Visio" r:id="rId3" imgW="2155546" imgH="865632" progId="Visio.Drawing.11">
                  <p:embed/>
                </p:oleObj>
              </mc:Choice>
              <mc:Fallback>
                <p:oleObj name="Visio" r:id="rId3" imgW="2155546" imgH="8656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1989139"/>
                        <a:ext cx="2898775" cy="120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0" name="Object 21"/>
          <p:cNvGraphicFramePr>
            <a:graphicFrameLocks noGrp="1" noChangeAspect="1"/>
          </p:cNvGraphicFramePr>
          <p:nvPr>
            <p:ph sz="quarter" idx="4294967295"/>
          </p:nvPr>
        </p:nvGraphicFramePr>
        <p:xfrm>
          <a:off x="6672264" y="858839"/>
          <a:ext cx="2871787" cy="1266825"/>
        </p:xfrm>
        <a:graphic>
          <a:graphicData uri="http://schemas.openxmlformats.org/presentationml/2006/ole">
            <mc:AlternateContent xmlns:mc="http://schemas.openxmlformats.org/markup-compatibility/2006">
              <mc:Choice xmlns:v="urn:schemas-microsoft-com:vml" Requires="v">
                <p:oleObj spid="_x0000_s229379" name="Visio" r:id="rId5" imgW="2158746" imgH="952881" progId="Visio.Drawing.11">
                  <p:embed/>
                </p:oleObj>
              </mc:Choice>
              <mc:Fallback>
                <p:oleObj name="Visio" r:id="rId5" imgW="2158746" imgH="952881"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2264" y="858839"/>
                        <a:ext cx="2871787"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81" name="Rectangle 22"/>
          <p:cNvSpPr>
            <a:spLocks noChangeArrowheads="1"/>
          </p:cNvSpPr>
          <p:nvPr/>
        </p:nvSpPr>
        <p:spPr bwMode="auto">
          <a:xfrm>
            <a:off x="9336088" y="404813"/>
            <a:ext cx="565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PIN</a:t>
            </a:r>
          </a:p>
        </p:txBody>
      </p:sp>
      <p:graphicFrame>
        <p:nvGraphicFramePr>
          <p:cNvPr id="66582" name="Object 2"/>
          <p:cNvGraphicFramePr>
            <a:graphicFrameLocks noChangeAspect="1"/>
          </p:cNvGraphicFramePr>
          <p:nvPr/>
        </p:nvGraphicFramePr>
        <p:xfrm>
          <a:off x="7032625" y="2298700"/>
          <a:ext cx="2446338" cy="1397000"/>
        </p:xfrm>
        <a:graphic>
          <a:graphicData uri="http://schemas.openxmlformats.org/presentationml/2006/ole">
            <mc:AlternateContent xmlns:mc="http://schemas.openxmlformats.org/markup-compatibility/2006">
              <mc:Choice xmlns:v="urn:schemas-microsoft-com:vml" Requires="v">
                <p:oleObj spid="_x0000_s229380" name="Visio" r:id="rId7" imgW="2158746" imgH="1179957" progId="Visio.Drawing.11">
                  <p:embed/>
                </p:oleObj>
              </mc:Choice>
              <mc:Fallback>
                <p:oleObj name="Visio" r:id="rId7" imgW="2158746" imgH="1179957"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625" y="2298700"/>
                        <a:ext cx="2446338"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3" name="Object 3"/>
          <p:cNvGraphicFramePr>
            <a:graphicFrameLocks noChangeAspect="1"/>
          </p:cNvGraphicFramePr>
          <p:nvPr/>
        </p:nvGraphicFramePr>
        <p:xfrm>
          <a:off x="7104064" y="3883025"/>
          <a:ext cx="2446337" cy="1397000"/>
        </p:xfrm>
        <a:graphic>
          <a:graphicData uri="http://schemas.openxmlformats.org/presentationml/2006/ole">
            <mc:AlternateContent xmlns:mc="http://schemas.openxmlformats.org/markup-compatibility/2006">
              <mc:Choice xmlns:v="urn:schemas-microsoft-com:vml" Requires="v">
                <p:oleObj spid="_x0000_s229381" name="Visio" r:id="rId9" imgW="2158746" imgH="1179957" progId="Visio.Drawing.11">
                  <p:embed/>
                </p:oleObj>
              </mc:Choice>
              <mc:Fallback>
                <p:oleObj name="Visio" r:id="rId9" imgW="2158746" imgH="1179957"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4064" y="3883025"/>
                        <a:ext cx="2446337"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4" name="Object 4"/>
          <p:cNvGraphicFramePr>
            <a:graphicFrameLocks noChangeAspect="1"/>
          </p:cNvGraphicFramePr>
          <p:nvPr/>
        </p:nvGraphicFramePr>
        <p:xfrm>
          <a:off x="6959600" y="5538788"/>
          <a:ext cx="2590800" cy="1319212"/>
        </p:xfrm>
        <a:graphic>
          <a:graphicData uri="http://schemas.openxmlformats.org/presentationml/2006/ole">
            <mc:AlternateContent xmlns:mc="http://schemas.openxmlformats.org/markup-compatibility/2006">
              <mc:Choice xmlns:v="urn:schemas-microsoft-com:vml" Requires="v">
                <p:oleObj spid="_x0000_s229382" name="Visio" r:id="rId11" imgW="2158746" imgH="1179957" progId="Visio.Drawing.11">
                  <p:embed/>
                </p:oleObj>
              </mc:Choice>
              <mc:Fallback>
                <p:oleObj name="Visio" r:id="rId11" imgW="2158746" imgH="1179957"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9600" y="5538788"/>
                        <a:ext cx="2590800"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85" name="Rectangle 5"/>
          <p:cNvSpPr>
            <a:spLocks noChangeArrowheads="1"/>
          </p:cNvSpPr>
          <p:nvPr/>
        </p:nvSpPr>
        <p:spPr bwMode="auto">
          <a:xfrm>
            <a:off x="9191626" y="2133601"/>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加磁场</a:t>
            </a:r>
          </a:p>
        </p:txBody>
      </p:sp>
      <p:sp>
        <p:nvSpPr>
          <p:cNvPr id="66586" name="Rectangle 6"/>
          <p:cNvSpPr>
            <a:spLocks noChangeArrowheads="1"/>
          </p:cNvSpPr>
          <p:nvPr/>
        </p:nvSpPr>
        <p:spPr bwMode="auto">
          <a:xfrm>
            <a:off x="9048750" y="3716338"/>
            <a:ext cx="1150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加复合区</a:t>
            </a:r>
          </a:p>
        </p:txBody>
      </p:sp>
      <p:sp>
        <p:nvSpPr>
          <p:cNvPr id="66587" name="Rectangle 2"/>
          <p:cNvSpPr>
            <a:spLocks noChangeArrowheads="1"/>
          </p:cNvSpPr>
          <p:nvPr/>
        </p:nvSpPr>
        <p:spPr bwMode="auto">
          <a:xfrm>
            <a:off x="2927351" y="3559940"/>
            <a:ext cx="308930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FF0000"/>
                </a:solidFill>
                <a:latin typeface="华文中宋" pitchFamily="2" charset="-122"/>
                <a:ea typeface="华文中宋" pitchFamily="2" charset="-122"/>
              </a:rPr>
              <a:t>过程：</a:t>
            </a:r>
          </a:p>
          <a:p>
            <a:pPr eaLnBrk="1" hangingPunct="1">
              <a:spcBef>
                <a:spcPct val="0"/>
              </a:spcBef>
              <a:buFontTx/>
              <a:buNone/>
            </a:pPr>
            <a:r>
              <a:rPr lang="zh-CN" altLang="en-US" sz="2000" b="1">
                <a:latin typeface="华文中宋" pitchFamily="2" charset="-122"/>
                <a:ea typeface="华文中宋" pitchFamily="2" charset="-122"/>
              </a:rPr>
              <a:t>加电场</a:t>
            </a:r>
            <a:r>
              <a:rPr lang="zh-CN" altLang="en-US" sz="2000" b="1">
                <a:latin typeface="华文中宋" pitchFamily="2" charset="-122"/>
                <a:ea typeface="华文中宋" pitchFamily="2" charset="-122"/>
                <a:sym typeface="Wingdings" pitchFamily="2" charset="2"/>
              </a:rPr>
              <a:t>偏转</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复合加大（或减小）</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载流子密度降低</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（或增加）</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a:t>
            </a:r>
            <a:r>
              <a:rPr lang="en-US" altLang="zh-CN" sz="2000" b="1">
                <a:latin typeface="华文中宋" pitchFamily="2" charset="-122"/>
                <a:ea typeface="华文中宋" pitchFamily="2" charset="-122"/>
                <a:sym typeface="Wingdings" pitchFamily="2" charset="2"/>
              </a:rPr>
              <a:t>I</a:t>
            </a:r>
            <a:r>
              <a:rPr lang="zh-CN" altLang="en-US" sz="2000" b="1">
                <a:latin typeface="华文中宋" pitchFamily="2" charset="-122"/>
                <a:ea typeface="华文中宋" pitchFamily="2" charset="-122"/>
                <a:sym typeface="Wingdings" pitchFamily="2" charset="2"/>
              </a:rPr>
              <a:t>区电阻增大（或减小）</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结上电压减少（增加）</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注入减少</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电流变化</a:t>
            </a:r>
            <a:endParaRPr lang="zh-CN" altLang="en-US" sz="2000" b="1">
              <a:latin typeface="华文中宋" pitchFamily="2" charset="-122"/>
              <a:ea typeface="华文中宋" pitchFamily="2" charset="-122"/>
            </a:endParaRPr>
          </a:p>
        </p:txBody>
      </p:sp>
    </p:spTree>
    <p:extLst>
      <p:ext uri="{BB962C8B-B14F-4D97-AF65-F5344CB8AC3E}">
        <p14:creationId xmlns:p14="http://schemas.microsoft.com/office/powerpoint/2010/main" val="1869494796"/>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063751" y="333376"/>
            <a:ext cx="2538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华文中宋" pitchFamily="2" charset="-122"/>
                <a:ea typeface="华文中宋" pitchFamily="2" charset="-122"/>
              </a:rPr>
              <a:t>2</a:t>
            </a:r>
            <a:r>
              <a:rPr lang="zh-CN" altLang="en-US" sz="2800" b="1">
                <a:latin typeface="华文中宋" pitchFamily="2" charset="-122"/>
                <a:ea typeface="华文中宋" pitchFamily="2" charset="-122"/>
              </a:rPr>
              <a:t>）主要特性：</a:t>
            </a:r>
          </a:p>
        </p:txBody>
      </p:sp>
      <p:sp>
        <p:nvSpPr>
          <p:cNvPr id="67587"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88"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89"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0"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1" name="Rectangle 7"/>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2"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3"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4"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5"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6" name="Rectangle 13"/>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7"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8"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9" name="Rectangle 16"/>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600"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601" name="Rectangle 18"/>
          <p:cNvSpPr>
            <a:spLocks noChangeArrowheads="1"/>
          </p:cNvSpPr>
          <p:nvPr/>
        </p:nvSpPr>
        <p:spPr bwMode="auto">
          <a:xfrm>
            <a:off x="2351088" y="866775"/>
            <a:ext cx="1885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）伏安特性</a:t>
            </a:r>
          </a:p>
        </p:txBody>
      </p:sp>
      <p:graphicFrame>
        <p:nvGraphicFramePr>
          <p:cNvPr id="67602" name="Object 19"/>
          <p:cNvGraphicFramePr>
            <a:graphicFrameLocks noGrp="1" noChangeAspect="1"/>
          </p:cNvGraphicFramePr>
          <p:nvPr>
            <p:ph sz="quarter" idx="4294967295"/>
          </p:nvPr>
        </p:nvGraphicFramePr>
        <p:xfrm>
          <a:off x="4800600" y="1003300"/>
          <a:ext cx="1879600" cy="1608138"/>
        </p:xfrm>
        <a:graphic>
          <a:graphicData uri="http://schemas.openxmlformats.org/presentationml/2006/ole">
            <mc:AlternateContent xmlns:mc="http://schemas.openxmlformats.org/markup-compatibility/2006">
              <mc:Choice xmlns:v="urn:schemas-microsoft-com:vml" Requires="v">
                <p:oleObj spid="_x0000_s230402" name="Visio" r:id="rId3" imgW="2530983" imgH="2165223" progId="Visio.Drawing.11">
                  <p:embed/>
                </p:oleObj>
              </mc:Choice>
              <mc:Fallback>
                <p:oleObj name="Visio" r:id="rId3" imgW="2530983" imgH="216522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003300"/>
                        <a:ext cx="1879600" cy="160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3" name="Object 20"/>
          <p:cNvGraphicFramePr>
            <a:graphicFrameLocks noGrp="1" noChangeAspect="1"/>
          </p:cNvGraphicFramePr>
          <p:nvPr>
            <p:ph sz="quarter" idx="4294967295"/>
          </p:nvPr>
        </p:nvGraphicFramePr>
        <p:xfrm>
          <a:off x="6096000" y="735014"/>
          <a:ext cx="4572000" cy="2949575"/>
        </p:xfrm>
        <a:graphic>
          <a:graphicData uri="http://schemas.openxmlformats.org/presentationml/2006/ole">
            <mc:AlternateContent xmlns:mc="http://schemas.openxmlformats.org/markup-compatibility/2006">
              <mc:Choice xmlns:v="urn:schemas-microsoft-com:vml" Requires="v">
                <p:oleObj spid="_x0000_s230403" name="Visio" r:id="rId5" imgW="3272409" imgH="2109597" progId="Visio.Drawing.11">
                  <p:embed/>
                </p:oleObj>
              </mc:Choice>
              <mc:Fallback>
                <p:oleObj name="Visio" r:id="rId5" imgW="3272409" imgH="210959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735014"/>
                        <a:ext cx="4572000"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4" name="Rectangle 21"/>
          <p:cNvSpPr>
            <a:spLocks noChangeArrowheads="1"/>
          </p:cNvSpPr>
          <p:nvPr/>
        </p:nvSpPr>
        <p:spPr bwMode="auto">
          <a:xfrm>
            <a:off x="4079875" y="141287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二极管</a:t>
            </a:r>
          </a:p>
        </p:txBody>
      </p:sp>
      <p:graphicFrame>
        <p:nvGraphicFramePr>
          <p:cNvPr id="67605" name="Object 3"/>
          <p:cNvGraphicFramePr>
            <a:graphicFrameLocks noChangeAspect="1"/>
          </p:cNvGraphicFramePr>
          <p:nvPr/>
        </p:nvGraphicFramePr>
        <p:xfrm>
          <a:off x="4511676" y="2708275"/>
          <a:ext cx="2733675" cy="1747838"/>
        </p:xfrm>
        <a:graphic>
          <a:graphicData uri="http://schemas.openxmlformats.org/presentationml/2006/ole">
            <mc:AlternateContent xmlns:mc="http://schemas.openxmlformats.org/markup-compatibility/2006">
              <mc:Choice xmlns:v="urn:schemas-microsoft-com:vml" Requires="v">
                <p:oleObj spid="_x0000_s230404" name="Visio" r:id="rId7" imgW="2155546" imgH="1228649" progId="Visio.Drawing.11">
                  <p:embed/>
                </p:oleObj>
              </mc:Choice>
              <mc:Fallback>
                <p:oleObj name="Visio" r:id="rId7" imgW="2155546" imgH="1228649"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6" y="2708275"/>
                        <a:ext cx="2733675" cy="174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6" name="Rectangle 6"/>
          <p:cNvSpPr>
            <a:spLocks noChangeArrowheads="1"/>
          </p:cNvSpPr>
          <p:nvPr/>
        </p:nvSpPr>
        <p:spPr bwMode="auto">
          <a:xfrm>
            <a:off x="2640013" y="263683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测量电路</a:t>
            </a:r>
          </a:p>
        </p:txBody>
      </p:sp>
      <p:graphicFrame>
        <p:nvGraphicFramePr>
          <p:cNvPr id="67607" name="Object 4"/>
          <p:cNvGraphicFramePr>
            <a:graphicFrameLocks noChangeAspect="1"/>
          </p:cNvGraphicFramePr>
          <p:nvPr/>
        </p:nvGraphicFramePr>
        <p:xfrm>
          <a:off x="4152901" y="4652963"/>
          <a:ext cx="1484313" cy="1524000"/>
        </p:xfrm>
        <a:graphic>
          <a:graphicData uri="http://schemas.openxmlformats.org/presentationml/2006/ole">
            <mc:AlternateContent xmlns:mc="http://schemas.openxmlformats.org/markup-compatibility/2006">
              <mc:Choice xmlns:v="urn:schemas-microsoft-com:vml" Requires="v">
                <p:oleObj spid="_x0000_s230405" name="Visio" r:id="rId9" imgW="1289914" imgH="1325880" progId="Visio.Drawing.11">
                  <p:embed/>
                </p:oleObj>
              </mc:Choice>
              <mc:Fallback>
                <p:oleObj name="Visio" r:id="rId9" imgW="1289914" imgH="132588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2901" y="4652963"/>
                        <a:ext cx="148431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8" name="Object 5"/>
          <p:cNvGraphicFramePr>
            <a:graphicFrameLocks noChangeAspect="1"/>
          </p:cNvGraphicFramePr>
          <p:nvPr/>
        </p:nvGraphicFramePr>
        <p:xfrm>
          <a:off x="6816725" y="4221164"/>
          <a:ext cx="2590800" cy="2492375"/>
        </p:xfrm>
        <a:graphic>
          <a:graphicData uri="http://schemas.openxmlformats.org/presentationml/2006/ole">
            <mc:AlternateContent xmlns:mc="http://schemas.openxmlformats.org/markup-compatibility/2006">
              <mc:Choice xmlns:v="urn:schemas-microsoft-com:vml" Requires="v">
                <p:oleObj spid="_x0000_s230406" name="Visio" r:id="rId11" imgW="2505456" imgH="2408225" progId="Visio.Drawing.11">
                  <p:embed/>
                </p:oleObj>
              </mc:Choice>
              <mc:Fallback>
                <p:oleObj name="Visio" r:id="rId11" imgW="2505456" imgH="2408225"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16725" y="4221164"/>
                        <a:ext cx="25908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9" name="Rectangle 7"/>
          <p:cNvSpPr>
            <a:spLocks noChangeArrowheads="1"/>
          </p:cNvSpPr>
          <p:nvPr/>
        </p:nvSpPr>
        <p:spPr bwMode="auto">
          <a:xfrm>
            <a:off x="2339976" y="5048250"/>
            <a:ext cx="1897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）磁电特性</a:t>
            </a:r>
          </a:p>
        </p:txBody>
      </p:sp>
      <p:sp>
        <p:nvSpPr>
          <p:cNvPr id="67610" name="Rectangle 27"/>
          <p:cNvSpPr>
            <a:spLocks noChangeArrowheads="1"/>
          </p:cNvSpPr>
          <p:nvPr/>
        </p:nvSpPr>
        <p:spPr bwMode="auto">
          <a:xfrm>
            <a:off x="7875588" y="1"/>
            <a:ext cx="279241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600"/>
              <a:t>磁感应强度</a:t>
            </a:r>
            <a:r>
              <a:rPr lang="en-US" altLang="zh-CN" sz="1600"/>
              <a:t>B,</a:t>
            </a:r>
            <a:r>
              <a:rPr lang="zh-CN" altLang="en-US" sz="1600"/>
              <a:t>单位是特斯拉</a:t>
            </a:r>
            <a:r>
              <a:rPr lang="en-US" altLang="zh-CN" sz="1600"/>
              <a:t>T;</a:t>
            </a:r>
          </a:p>
          <a:p>
            <a:pPr eaLnBrk="1" hangingPunct="1"/>
            <a:r>
              <a:rPr lang="zh-CN" altLang="en-US" sz="1600"/>
              <a:t>磁场强度</a:t>
            </a:r>
            <a:r>
              <a:rPr lang="en-US" altLang="zh-CN" sz="1600"/>
              <a:t>H,</a:t>
            </a:r>
            <a:r>
              <a:rPr lang="zh-CN" altLang="en-US" sz="1600"/>
              <a:t>单位</a:t>
            </a:r>
            <a:r>
              <a:rPr lang="en-US" altLang="zh-CN" sz="1600"/>
              <a:t>A/M.</a:t>
            </a:r>
            <a:r>
              <a:rPr lang="en-US" altLang="zh-CN" sz="1600" b="1"/>
              <a:t> </a:t>
            </a:r>
          </a:p>
        </p:txBody>
      </p:sp>
      <p:sp>
        <p:nvSpPr>
          <p:cNvPr id="67611" name="Rectangle 28"/>
          <p:cNvSpPr>
            <a:spLocks noChangeArrowheads="1"/>
          </p:cNvSpPr>
          <p:nvPr/>
        </p:nvSpPr>
        <p:spPr bwMode="auto">
          <a:xfrm>
            <a:off x="7899400" y="404813"/>
            <a:ext cx="276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a:t>1</a:t>
            </a:r>
            <a:r>
              <a:rPr lang="zh-CN" altLang="en-US" sz="1600"/>
              <a:t>高斯＝</a:t>
            </a:r>
            <a:r>
              <a:rPr lang="en-US" altLang="zh-CN" sz="1600"/>
              <a:t>10^(-4)</a:t>
            </a:r>
            <a:r>
              <a:rPr lang="zh-CN" altLang="en-US" sz="1600"/>
              <a:t>特斯拉（</a:t>
            </a:r>
            <a:r>
              <a:rPr lang="en-US" altLang="zh-CN" sz="1600"/>
              <a:t>T</a:t>
            </a:r>
            <a:r>
              <a:rPr lang="zh-CN" altLang="en-US" sz="1600"/>
              <a:t>）</a:t>
            </a:r>
            <a:r>
              <a:rPr lang="zh-CN" altLang="en-US" b="1"/>
              <a:t> </a:t>
            </a:r>
          </a:p>
        </p:txBody>
      </p:sp>
    </p:spTree>
    <p:extLst>
      <p:ext uri="{BB962C8B-B14F-4D97-AF65-F5344CB8AC3E}">
        <p14:creationId xmlns:p14="http://schemas.microsoft.com/office/powerpoint/2010/main" val="1841480163"/>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2063751" y="404813"/>
            <a:ext cx="25384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）温度补偿：</a:t>
            </a:r>
          </a:p>
        </p:txBody>
      </p:sp>
      <p:sp>
        <p:nvSpPr>
          <p:cNvPr id="68611"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2"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3"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4"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5" name="Rectangle 7"/>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6"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7"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8" name="Rectangle 11"/>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9" name="Rectangle 13"/>
          <p:cNvSpPr>
            <a:spLocks noChangeArrowheads="1"/>
          </p:cNvSpPr>
          <p:nvPr/>
        </p:nvSpPr>
        <p:spPr bwMode="auto">
          <a:xfrm>
            <a:off x="-228600" y="24823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20" name="Rectangle 14"/>
          <p:cNvSpPr>
            <a:spLocks noChangeArrowheads="1"/>
          </p:cNvSpPr>
          <p:nvPr/>
        </p:nvSpPr>
        <p:spPr bwMode="auto">
          <a:xfrm>
            <a:off x="1774825" y="4292600"/>
            <a:ext cx="391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 typeface="Wingdings" pitchFamily="2" charset="2"/>
              <a:buChar char="l"/>
            </a:pPr>
            <a:r>
              <a:rPr lang="zh-CN" altLang="en-US" sz="2400" b="1">
                <a:latin typeface="华文中宋" pitchFamily="2" charset="-122"/>
                <a:ea typeface="华文中宋" pitchFamily="2" charset="-122"/>
              </a:rPr>
              <a:t>无磁场：</a:t>
            </a: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m</a:t>
            </a:r>
            <a:r>
              <a:rPr lang="zh-CN" altLang="en-US" sz="2400" b="1">
                <a:latin typeface="华文中宋" pitchFamily="2" charset="-122"/>
                <a:ea typeface="华文中宋" pitchFamily="2" charset="-122"/>
              </a:rPr>
              <a:t>取决于分压比</a:t>
            </a:r>
          </a:p>
        </p:txBody>
      </p:sp>
      <p:graphicFrame>
        <p:nvGraphicFramePr>
          <p:cNvPr id="68621" name="Object 15"/>
          <p:cNvGraphicFramePr>
            <a:graphicFrameLocks noGrp="1" noChangeAspect="1"/>
          </p:cNvGraphicFramePr>
          <p:nvPr>
            <p:ph sz="quarter" idx="4294967295"/>
          </p:nvPr>
        </p:nvGraphicFramePr>
        <p:xfrm>
          <a:off x="2424113" y="1052513"/>
          <a:ext cx="2317750" cy="3009900"/>
        </p:xfrm>
        <a:graphic>
          <a:graphicData uri="http://schemas.openxmlformats.org/presentationml/2006/ole">
            <mc:AlternateContent xmlns:mc="http://schemas.openxmlformats.org/markup-compatibility/2006">
              <mc:Choice xmlns:v="urn:schemas-microsoft-com:vml" Requires="v">
                <p:oleObj spid="_x0000_s231426" name="Visio" r:id="rId3" imgW="1306982" imgH="1633728" progId="Visio.Drawing.11">
                  <p:embed/>
                </p:oleObj>
              </mc:Choice>
              <mc:Fallback>
                <p:oleObj name="Visio" r:id="rId3" imgW="1306982" imgH="163372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1052513"/>
                        <a:ext cx="231775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22" name="Rectangle 16"/>
          <p:cNvSpPr>
            <a:spLocks noChangeArrowheads="1"/>
          </p:cNvSpPr>
          <p:nvPr/>
        </p:nvSpPr>
        <p:spPr bwMode="auto">
          <a:xfrm>
            <a:off x="1847850" y="4935450"/>
            <a:ext cx="3708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 typeface="Wingdings" pitchFamily="2" charset="2"/>
              <a:buChar char="l"/>
            </a:pPr>
            <a:r>
              <a:rPr lang="zh-CN" altLang="en-US" sz="2400" b="1">
                <a:latin typeface="华文中宋" pitchFamily="2" charset="-122"/>
                <a:ea typeface="华文中宋" pitchFamily="2" charset="-122"/>
              </a:rPr>
              <a:t>有磁场：两管感受</a:t>
            </a: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的效应相反，一个增加，另一个减少，灵敏度提高。</a:t>
            </a:r>
          </a:p>
        </p:txBody>
      </p:sp>
      <p:graphicFrame>
        <p:nvGraphicFramePr>
          <p:cNvPr id="68623" name="Object 3"/>
          <p:cNvGraphicFramePr>
            <a:graphicFrameLocks noChangeAspect="1"/>
          </p:cNvGraphicFramePr>
          <p:nvPr/>
        </p:nvGraphicFramePr>
        <p:xfrm>
          <a:off x="7464426" y="188914"/>
          <a:ext cx="2092325" cy="2663825"/>
        </p:xfrm>
        <a:graphic>
          <a:graphicData uri="http://schemas.openxmlformats.org/presentationml/2006/ole">
            <mc:AlternateContent xmlns:mc="http://schemas.openxmlformats.org/markup-compatibility/2006">
              <mc:Choice xmlns:v="urn:schemas-microsoft-com:vml" Requires="v">
                <p:oleObj spid="_x0000_s231427" name="Visio" r:id="rId5" imgW="1405738" imgH="1599286" progId="Visio.Drawing.11">
                  <p:embed/>
                </p:oleObj>
              </mc:Choice>
              <mc:Fallback>
                <p:oleObj name="Visio" r:id="rId5" imgW="1405738" imgH="159928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6" y="188914"/>
                        <a:ext cx="2092325"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24" name="Object 4"/>
          <p:cNvGraphicFramePr>
            <a:graphicFrameLocks noChangeAspect="1"/>
          </p:cNvGraphicFramePr>
          <p:nvPr/>
        </p:nvGraphicFramePr>
        <p:xfrm>
          <a:off x="6337300" y="2501900"/>
          <a:ext cx="3849688" cy="4560888"/>
        </p:xfrm>
        <a:graphic>
          <a:graphicData uri="http://schemas.openxmlformats.org/presentationml/2006/ole">
            <mc:AlternateContent xmlns:mc="http://schemas.openxmlformats.org/markup-compatibility/2006">
              <mc:Choice xmlns:v="urn:schemas-microsoft-com:vml" Requires="v">
                <p:oleObj spid="_x0000_s231428" name="Visio" r:id="rId7" imgW="2154174" imgH="2410587" progId="Visio.Drawing.11">
                  <p:embed/>
                </p:oleObj>
              </mc:Choice>
              <mc:Fallback>
                <p:oleObj name="Visio" r:id="rId7" imgW="2154174" imgH="2410587"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7300" y="2501900"/>
                        <a:ext cx="3849688" cy="456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7577842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4"/>
          <p:cNvGraphicFramePr>
            <a:graphicFrameLocks noChangeAspect="1"/>
          </p:cNvGraphicFramePr>
          <p:nvPr/>
        </p:nvGraphicFramePr>
        <p:xfrm>
          <a:off x="6600825" y="981076"/>
          <a:ext cx="3640138" cy="3744913"/>
        </p:xfrm>
        <a:graphic>
          <a:graphicData uri="http://schemas.openxmlformats.org/presentationml/2006/ole">
            <mc:AlternateContent xmlns:mc="http://schemas.openxmlformats.org/markup-compatibility/2006">
              <mc:Choice xmlns:v="urn:schemas-microsoft-com:vml" Requires="v">
                <p:oleObj spid="_x0000_s232450" name="Visio" r:id="rId3" imgW="2762631" imgH="2694051" progId="Visio.Drawing.11">
                  <p:embed/>
                </p:oleObj>
              </mc:Choice>
              <mc:Fallback>
                <p:oleObj name="Visio" r:id="rId3" imgW="2762631" imgH="269405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825" y="981076"/>
                        <a:ext cx="3640138"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35" name="Rectangle 5"/>
          <p:cNvSpPr>
            <a:spLocks noChangeArrowheads="1"/>
          </p:cNvSpPr>
          <p:nvPr/>
        </p:nvSpPr>
        <p:spPr bwMode="auto">
          <a:xfrm>
            <a:off x="2063751" y="500063"/>
            <a:ext cx="25384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800">
                <a:solidFill>
                  <a:srgbClr val="0000CC"/>
                </a:solidFill>
                <a:latin typeface="华文中宋" pitchFamily="2" charset="-122"/>
              </a:rPr>
              <a:t>4</a:t>
            </a:r>
            <a:r>
              <a:rPr lang="zh-CN" altLang="en-US" sz="2800">
                <a:solidFill>
                  <a:srgbClr val="0000CC"/>
                </a:solidFill>
                <a:latin typeface="华文中宋" pitchFamily="2" charset="-122"/>
              </a:rPr>
              <a:t>、</a:t>
            </a:r>
            <a:r>
              <a:rPr lang="zh-CN" altLang="en-US" sz="2800" b="1">
                <a:solidFill>
                  <a:srgbClr val="0000CC"/>
                </a:solidFill>
                <a:latin typeface="华文中宋" pitchFamily="2" charset="-122"/>
              </a:rPr>
              <a:t>磁敏三极管</a:t>
            </a:r>
          </a:p>
        </p:txBody>
      </p:sp>
      <p:sp>
        <p:nvSpPr>
          <p:cNvPr id="69636" name="Rectangle 6"/>
          <p:cNvSpPr>
            <a:spLocks noChangeArrowheads="1"/>
          </p:cNvSpPr>
          <p:nvPr/>
        </p:nvSpPr>
        <p:spPr bwMode="auto">
          <a:xfrm>
            <a:off x="2495551" y="1125538"/>
            <a:ext cx="290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latin typeface="华文中宋" pitchFamily="2" charset="-122"/>
              </a:rPr>
              <a:t>1)</a:t>
            </a:r>
            <a:r>
              <a:rPr lang="zh-CN" altLang="en-US" b="1">
                <a:latin typeface="华文中宋" pitchFamily="2" charset="-122"/>
              </a:rPr>
              <a:t>结构</a:t>
            </a:r>
            <a:r>
              <a:rPr lang="en-US" altLang="zh-CN" b="1">
                <a:latin typeface="华文中宋" pitchFamily="2" charset="-122"/>
              </a:rPr>
              <a:t>(n-p-n)n</a:t>
            </a:r>
            <a:r>
              <a:rPr lang="zh-CN" altLang="en-US" b="1">
                <a:latin typeface="华文中宋" pitchFamily="2" charset="-122"/>
              </a:rPr>
              <a:t>型管</a:t>
            </a:r>
          </a:p>
        </p:txBody>
      </p:sp>
      <p:graphicFrame>
        <p:nvGraphicFramePr>
          <p:cNvPr id="69637" name="Object 3"/>
          <p:cNvGraphicFramePr>
            <a:graphicFrameLocks noChangeAspect="1"/>
          </p:cNvGraphicFramePr>
          <p:nvPr/>
        </p:nvGraphicFramePr>
        <p:xfrm>
          <a:off x="2782888" y="1628776"/>
          <a:ext cx="2735262" cy="2949575"/>
        </p:xfrm>
        <a:graphic>
          <a:graphicData uri="http://schemas.openxmlformats.org/presentationml/2006/ole">
            <mc:AlternateContent xmlns:mc="http://schemas.openxmlformats.org/markup-compatibility/2006">
              <mc:Choice xmlns:v="urn:schemas-microsoft-com:vml" Requires="v">
                <p:oleObj spid="_x0000_s232451" name="Visio" r:id="rId5" imgW="3302508" imgH="2980944" progId="Visio.Drawing.11">
                  <p:embed/>
                </p:oleObj>
              </mc:Choice>
              <mc:Fallback>
                <p:oleObj name="Visio" r:id="rId5" imgW="3302508" imgH="298094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8" y="1628776"/>
                        <a:ext cx="2735262"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38" name="Rectangle 8"/>
          <p:cNvSpPr>
            <a:spLocks noChangeArrowheads="1"/>
          </p:cNvSpPr>
          <p:nvPr/>
        </p:nvSpPr>
        <p:spPr bwMode="auto">
          <a:xfrm>
            <a:off x="2566988" y="5013325"/>
            <a:ext cx="4572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t>2)</a:t>
            </a:r>
            <a:r>
              <a:rPr lang="zh-CN" altLang="en-US" b="1"/>
              <a:t>原理</a:t>
            </a:r>
            <a:r>
              <a:rPr lang="en-US" altLang="zh-CN" b="1"/>
              <a:t>:</a:t>
            </a:r>
          </a:p>
          <a:p>
            <a:pPr eaLnBrk="1" hangingPunct="1"/>
            <a:r>
              <a:rPr lang="en-US" altLang="zh-CN" b="1"/>
              <a:t>       </a:t>
            </a:r>
            <a:r>
              <a:rPr lang="zh-CN" altLang="en-US" b="1"/>
              <a:t>无磁场</a:t>
            </a:r>
            <a:r>
              <a:rPr lang="en-US" altLang="zh-CN" b="1"/>
              <a:t>:    Ic&lt;Ie</a:t>
            </a:r>
          </a:p>
          <a:p>
            <a:pPr eaLnBrk="1" hangingPunct="1"/>
            <a:r>
              <a:rPr lang="en-US" altLang="zh-CN" b="1"/>
              <a:t>       </a:t>
            </a:r>
            <a:r>
              <a:rPr lang="zh-CN" altLang="en-US" b="1"/>
              <a:t>加  </a:t>
            </a:r>
            <a:r>
              <a:rPr lang="en-US" altLang="zh-CN" b="1"/>
              <a:t>B -      Ic</a:t>
            </a:r>
            <a:r>
              <a:rPr lang="zh-CN" altLang="en-US" b="1"/>
              <a:t>减少</a:t>
            </a:r>
          </a:p>
          <a:p>
            <a:pPr eaLnBrk="1" hangingPunct="1"/>
            <a:r>
              <a:rPr lang="zh-CN" altLang="en-US" b="1"/>
              <a:t>       加  </a:t>
            </a:r>
            <a:r>
              <a:rPr lang="en-US" altLang="zh-CN" b="1"/>
              <a:t>B +     Ic</a:t>
            </a:r>
            <a:r>
              <a:rPr lang="zh-CN" altLang="en-US" b="1"/>
              <a:t>增加 </a:t>
            </a:r>
          </a:p>
        </p:txBody>
      </p:sp>
      <p:sp>
        <p:nvSpPr>
          <p:cNvPr id="69639" name="Text Box 10"/>
          <p:cNvSpPr txBox="1">
            <a:spLocks noChangeArrowheads="1"/>
          </p:cNvSpPr>
          <p:nvPr/>
        </p:nvSpPr>
        <p:spPr bwMode="auto">
          <a:xfrm>
            <a:off x="8308975" y="4241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Tree>
    <p:extLst>
      <p:ext uri="{BB962C8B-B14F-4D97-AF65-F5344CB8AC3E}">
        <p14:creationId xmlns:p14="http://schemas.microsoft.com/office/powerpoint/2010/main" val="315263485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4"/>
          <p:cNvGraphicFramePr>
            <a:graphicFrameLocks noChangeAspect="1"/>
          </p:cNvGraphicFramePr>
          <p:nvPr/>
        </p:nvGraphicFramePr>
        <p:xfrm>
          <a:off x="2495551" y="765175"/>
          <a:ext cx="2881313" cy="2273300"/>
        </p:xfrm>
        <a:graphic>
          <a:graphicData uri="http://schemas.openxmlformats.org/presentationml/2006/ole">
            <mc:AlternateContent xmlns:mc="http://schemas.openxmlformats.org/markup-compatibility/2006">
              <mc:Choice xmlns:v="urn:schemas-microsoft-com:vml" Requires="v">
                <p:oleObj spid="_x0000_s233474" name="Visio" r:id="rId3" imgW="2049780" imgH="1617574" progId="Visio.Drawing.11">
                  <p:embed/>
                </p:oleObj>
              </mc:Choice>
              <mc:Fallback>
                <p:oleObj name="Visio" r:id="rId3" imgW="2049780" imgH="16175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765175"/>
                        <a:ext cx="2881313"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59" name="Rectangle 5"/>
          <p:cNvSpPr>
            <a:spLocks noChangeArrowheads="1"/>
          </p:cNvSpPr>
          <p:nvPr/>
        </p:nvSpPr>
        <p:spPr bwMode="auto">
          <a:xfrm>
            <a:off x="4943475" y="1412875"/>
            <a:ext cx="44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a:t>
            </a:r>
          </a:p>
        </p:txBody>
      </p:sp>
      <p:sp>
        <p:nvSpPr>
          <p:cNvPr id="70660" name="Rectangle 6"/>
          <p:cNvSpPr>
            <a:spLocks noChangeArrowheads="1"/>
          </p:cNvSpPr>
          <p:nvPr/>
        </p:nvSpPr>
        <p:spPr bwMode="auto">
          <a:xfrm>
            <a:off x="4872039" y="1989138"/>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B=0</a:t>
            </a:r>
          </a:p>
        </p:txBody>
      </p:sp>
      <p:sp>
        <p:nvSpPr>
          <p:cNvPr id="70661" name="Rectangle 7"/>
          <p:cNvSpPr>
            <a:spLocks noChangeArrowheads="1"/>
          </p:cNvSpPr>
          <p:nvPr/>
        </p:nvSpPr>
        <p:spPr bwMode="auto">
          <a:xfrm>
            <a:off x="4872039" y="2349500"/>
            <a:ext cx="44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a:t>
            </a:r>
          </a:p>
        </p:txBody>
      </p:sp>
      <p:graphicFrame>
        <p:nvGraphicFramePr>
          <p:cNvPr id="70662" name="Object 8"/>
          <p:cNvGraphicFramePr>
            <a:graphicFrameLocks noChangeAspect="1"/>
          </p:cNvGraphicFramePr>
          <p:nvPr/>
        </p:nvGraphicFramePr>
        <p:xfrm>
          <a:off x="5159375" y="2420939"/>
          <a:ext cx="217488" cy="217487"/>
        </p:xfrm>
        <a:graphic>
          <a:graphicData uri="http://schemas.openxmlformats.org/presentationml/2006/ole">
            <mc:AlternateContent xmlns:mc="http://schemas.openxmlformats.org/markup-compatibility/2006">
              <mc:Choice xmlns:v="urn:schemas-microsoft-com:vml" Requires="v">
                <p:oleObj spid="_x0000_s233475" name="Visio" r:id="rId5" imgW="145694" imgH="145694" progId="Visio.Drawing.11">
                  <p:embed/>
                </p:oleObj>
              </mc:Choice>
              <mc:Fallback>
                <p:oleObj name="Visio" r:id="rId5" imgW="145694" imgH="14569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375" y="2420939"/>
                        <a:ext cx="217488"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3" name="Object 9"/>
          <p:cNvGraphicFramePr>
            <a:graphicFrameLocks noChangeAspect="1"/>
          </p:cNvGraphicFramePr>
          <p:nvPr/>
        </p:nvGraphicFramePr>
        <p:xfrm>
          <a:off x="5232400" y="1557339"/>
          <a:ext cx="217488" cy="217487"/>
        </p:xfrm>
        <a:graphic>
          <a:graphicData uri="http://schemas.openxmlformats.org/presentationml/2006/ole">
            <mc:AlternateContent xmlns:mc="http://schemas.openxmlformats.org/markup-compatibility/2006">
              <mc:Choice xmlns:v="urn:schemas-microsoft-com:vml" Requires="v">
                <p:oleObj spid="_x0000_s233476" name="Visio" r:id="rId7" imgW="145694" imgH="145694" progId="Visio.Drawing.11">
                  <p:embed/>
                </p:oleObj>
              </mc:Choice>
              <mc:Fallback>
                <p:oleObj name="Visio" r:id="rId7" imgW="145694" imgH="145694"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2400" y="1557339"/>
                        <a:ext cx="217488"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4" name="Rectangle 10"/>
          <p:cNvSpPr>
            <a:spLocks noChangeArrowheads="1"/>
          </p:cNvSpPr>
          <p:nvPr/>
        </p:nvSpPr>
        <p:spPr bwMode="auto">
          <a:xfrm>
            <a:off x="2566988" y="260350"/>
            <a:ext cx="1173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a:latin typeface="华文中宋" pitchFamily="2" charset="-122"/>
              </a:rPr>
              <a:t>3)</a:t>
            </a:r>
            <a:r>
              <a:rPr lang="zh-CN" altLang="en-US" b="1">
                <a:latin typeface="华文中宋" pitchFamily="2" charset="-122"/>
              </a:rPr>
              <a:t>特性</a:t>
            </a:r>
            <a:r>
              <a:rPr lang="en-US" altLang="zh-CN" b="1">
                <a:latin typeface="华文中宋" pitchFamily="2" charset="-122"/>
              </a:rPr>
              <a:t>:</a:t>
            </a:r>
          </a:p>
        </p:txBody>
      </p:sp>
      <p:sp>
        <p:nvSpPr>
          <p:cNvPr id="70665" name="Rectangle 11"/>
          <p:cNvSpPr>
            <a:spLocks noChangeArrowheads="1"/>
          </p:cNvSpPr>
          <p:nvPr/>
        </p:nvSpPr>
        <p:spPr bwMode="auto">
          <a:xfrm>
            <a:off x="3071814" y="2997200"/>
            <a:ext cx="1487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 </a:t>
            </a:r>
            <a:r>
              <a:rPr lang="zh-CN" altLang="en-US" b="1"/>
              <a:t>伏安特性</a:t>
            </a:r>
          </a:p>
        </p:txBody>
      </p:sp>
      <p:sp>
        <p:nvSpPr>
          <p:cNvPr id="70666" name="Rectangle 12"/>
          <p:cNvSpPr>
            <a:spLocks noChangeArrowheads="1"/>
          </p:cNvSpPr>
          <p:nvPr/>
        </p:nvSpPr>
        <p:spPr bwMode="auto">
          <a:xfrm>
            <a:off x="7319963" y="3068638"/>
            <a:ext cx="150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磁电特性</a:t>
            </a:r>
            <a:r>
              <a:rPr lang="en-US" altLang="zh-CN" b="1"/>
              <a:t>:</a:t>
            </a:r>
          </a:p>
        </p:txBody>
      </p:sp>
      <p:graphicFrame>
        <p:nvGraphicFramePr>
          <p:cNvPr id="70667" name="Object 4"/>
          <p:cNvGraphicFramePr>
            <a:graphicFrameLocks noChangeAspect="1"/>
          </p:cNvGraphicFramePr>
          <p:nvPr/>
        </p:nvGraphicFramePr>
        <p:xfrm>
          <a:off x="6527801" y="549275"/>
          <a:ext cx="2881313" cy="2406650"/>
        </p:xfrm>
        <a:graphic>
          <a:graphicData uri="http://schemas.openxmlformats.org/presentationml/2006/ole">
            <mc:AlternateContent xmlns:mc="http://schemas.openxmlformats.org/markup-compatibility/2006">
              <mc:Choice xmlns:v="urn:schemas-microsoft-com:vml" Requires="v">
                <p:oleObj spid="_x0000_s233477" name="Visio" r:id="rId9" imgW="2409139" imgH="2013204" progId="Visio.Drawing.11">
                  <p:embed/>
                </p:oleObj>
              </mc:Choice>
              <mc:Fallback>
                <p:oleObj name="Visio" r:id="rId9" imgW="2409139" imgH="2013204"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7801" y="549275"/>
                        <a:ext cx="2881313"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8" name="Line 14"/>
          <p:cNvSpPr>
            <a:spLocks noChangeShapeType="1"/>
          </p:cNvSpPr>
          <p:nvPr/>
        </p:nvSpPr>
        <p:spPr bwMode="auto">
          <a:xfrm flipV="1">
            <a:off x="4079875" y="3481388"/>
            <a:ext cx="0" cy="2159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9" name="Line 15"/>
          <p:cNvSpPr>
            <a:spLocks noChangeShapeType="1"/>
          </p:cNvSpPr>
          <p:nvPr/>
        </p:nvSpPr>
        <p:spPr bwMode="auto">
          <a:xfrm>
            <a:off x="4079875" y="5640388"/>
            <a:ext cx="38163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0" name="Text Box 16"/>
          <p:cNvSpPr txBox="1">
            <a:spLocks noChangeArrowheads="1"/>
          </p:cNvSpPr>
          <p:nvPr/>
        </p:nvSpPr>
        <p:spPr bwMode="auto">
          <a:xfrm>
            <a:off x="3287714" y="6092825"/>
            <a:ext cx="573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锗磁敏三极管 </a:t>
            </a:r>
            <a:r>
              <a:rPr lang="en-US" altLang="zh-CN" b="1"/>
              <a:t>I</a:t>
            </a:r>
            <a:r>
              <a:rPr lang="en-US" altLang="zh-CN" sz="1600" b="1"/>
              <a:t>C </a:t>
            </a:r>
            <a:r>
              <a:rPr lang="zh-CN" altLang="en-US" b="1"/>
              <a:t>与磁感应强度之间的关系</a:t>
            </a:r>
          </a:p>
        </p:txBody>
      </p:sp>
      <p:sp>
        <p:nvSpPr>
          <p:cNvPr id="70671" name="Text Box 17"/>
          <p:cNvSpPr txBox="1">
            <a:spLocks noChangeArrowheads="1"/>
          </p:cNvSpPr>
          <p:nvPr/>
        </p:nvSpPr>
        <p:spPr bwMode="auto">
          <a:xfrm>
            <a:off x="7896225" y="5353050"/>
            <a:ext cx="67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B/T</a:t>
            </a:r>
          </a:p>
        </p:txBody>
      </p:sp>
      <p:sp>
        <p:nvSpPr>
          <p:cNvPr id="70672" name="Line 18"/>
          <p:cNvSpPr>
            <a:spLocks noChangeShapeType="1"/>
          </p:cNvSpPr>
          <p:nvPr/>
        </p:nvSpPr>
        <p:spPr bwMode="auto">
          <a:xfrm flipV="1">
            <a:off x="6024563"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3" name="Line 19"/>
          <p:cNvSpPr>
            <a:spLocks noChangeShapeType="1"/>
          </p:cNvSpPr>
          <p:nvPr/>
        </p:nvSpPr>
        <p:spPr bwMode="auto">
          <a:xfrm flipV="1">
            <a:off x="5087938"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4" name="Line 20"/>
          <p:cNvSpPr>
            <a:spLocks noChangeShapeType="1"/>
          </p:cNvSpPr>
          <p:nvPr/>
        </p:nvSpPr>
        <p:spPr bwMode="auto">
          <a:xfrm flipV="1">
            <a:off x="6816725"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5" name="Line 21"/>
          <p:cNvSpPr>
            <a:spLocks noChangeShapeType="1"/>
          </p:cNvSpPr>
          <p:nvPr/>
        </p:nvSpPr>
        <p:spPr bwMode="auto">
          <a:xfrm flipV="1">
            <a:off x="7608888"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6" name="Text Box 22"/>
          <p:cNvSpPr txBox="1">
            <a:spLocks noChangeArrowheads="1"/>
          </p:cNvSpPr>
          <p:nvPr/>
        </p:nvSpPr>
        <p:spPr bwMode="auto">
          <a:xfrm>
            <a:off x="3863975" y="5640388"/>
            <a:ext cx="57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-0.8</a:t>
            </a:r>
          </a:p>
        </p:txBody>
      </p:sp>
      <p:sp>
        <p:nvSpPr>
          <p:cNvPr id="70677" name="Text Box 23"/>
          <p:cNvSpPr txBox="1">
            <a:spLocks noChangeArrowheads="1"/>
          </p:cNvSpPr>
          <p:nvPr/>
        </p:nvSpPr>
        <p:spPr bwMode="auto">
          <a:xfrm>
            <a:off x="6529388" y="56403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78" name="Text Box 24"/>
          <p:cNvSpPr txBox="1">
            <a:spLocks noChangeArrowheads="1"/>
          </p:cNvSpPr>
          <p:nvPr/>
        </p:nvSpPr>
        <p:spPr bwMode="auto">
          <a:xfrm>
            <a:off x="7319963" y="56403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0.8</a:t>
            </a:r>
          </a:p>
        </p:txBody>
      </p:sp>
      <p:sp>
        <p:nvSpPr>
          <p:cNvPr id="70679" name="Text Box 25"/>
          <p:cNvSpPr txBox="1">
            <a:spLocks noChangeArrowheads="1"/>
          </p:cNvSpPr>
          <p:nvPr/>
        </p:nvSpPr>
        <p:spPr bwMode="auto">
          <a:xfrm>
            <a:off x="4729163" y="5640388"/>
            <a:ext cx="57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80" name="Text Box 26"/>
          <p:cNvSpPr txBox="1">
            <a:spLocks noChangeArrowheads="1"/>
          </p:cNvSpPr>
          <p:nvPr/>
        </p:nvSpPr>
        <p:spPr bwMode="auto">
          <a:xfrm>
            <a:off x="5880100" y="56403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a:t>
            </a:r>
          </a:p>
        </p:txBody>
      </p:sp>
      <p:sp>
        <p:nvSpPr>
          <p:cNvPr id="70681" name="Line 27"/>
          <p:cNvSpPr>
            <a:spLocks noChangeShapeType="1"/>
          </p:cNvSpPr>
          <p:nvPr/>
        </p:nvSpPr>
        <p:spPr bwMode="auto">
          <a:xfrm flipV="1">
            <a:off x="4079876" y="5281613"/>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2" name="Line 28"/>
          <p:cNvSpPr>
            <a:spLocks noChangeShapeType="1"/>
          </p:cNvSpPr>
          <p:nvPr/>
        </p:nvSpPr>
        <p:spPr bwMode="auto">
          <a:xfrm>
            <a:off x="4079876" y="4921250"/>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3" name="Line 29"/>
          <p:cNvSpPr>
            <a:spLocks noChangeShapeType="1"/>
          </p:cNvSpPr>
          <p:nvPr/>
        </p:nvSpPr>
        <p:spPr bwMode="auto">
          <a:xfrm>
            <a:off x="4079876" y="4489450"/>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4" name="Line 30"/>
          <p:cNvSpPr>
            <a:spLocks noChangeShapeType="1"/>
          </p:cNvSpPr>
          <p:nvPr/>
        </p:nvSpPr>
        <p:spPr bwMode="auto">
          <a:xfrm>
            <a:off x="4079876" y="4129088"/>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5" name="Line 31"/>
          <p:cNvSpPr>
            <a:spLocks noChangeShapeType="1"/>
          </p:cNvSpPr>
          <p:nvPr/>
        </p:nvSpPr>
        <p:spPr bwMode="auto">
          <a:xfrm flipV="1">
            <a:off x="4079876" y="3697288"/>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6" name="Line 33"/>
          <p:cNvSpPr>
            <a:spLocks noChangeShapeType="1"/>
          </p:cNvSpPr>
          <p:nvPr/>
        </p:nvSpPr>
        <p:spPr bwMode="auto">
          <a:xfrm flipV="1">
            <a:off x="6024563" y="3408363"/>
            <a:ext cx="0" cy="20891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7" name="Text Box 35"/>
          <p:cNvSpPr txBox="1">
            <a:spLocks noChangeArrowheads="1"/>
          </p:cNvSpPr>
          <p:nvPr/>
        </p:nvSpPr>
        <p:spPr bwMode="auto">
          <a:xfrm>
            <a:off x="3576638" y="5497513"/>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0.1</a:t>
            </a:r>
          </a:p>
        </p:txBody>
      </p:sp>
      <p:sp>
        <p:nvSpPr>
          <p:cNvPr id="70688" name="Text Box 36"/>
          <p:cNvSpPr txBox="1">
            <a:spLocks noChangeArrowheads="1"/>
          </p:cNvSpPr>
          <p:nvPr/>
        </p:nvSpPr>
        <p:spPr bwMode="auto">
          <a:xfrm>
            <a:off x="3576638" y="49926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0.2</a:t>
            </a:r>
          </a:p>
        </p:txBody>
      </p:sp>
      <p:sp>
        <p:nvSpPr>
          <p:cNvPr id="70689" name="Text Box 37"/>
          <p:cNvSpPr txBox="1">
            <a:spLocks noChangeArrowheads="1"/>
          </p:cNvSpPr>
          <p:nvPr/>
        </p:nvSpPr>
        <p:spPr bwMode="auto">
          <a:xfrm>
            <a:off x="3576638" y="4632326"/>
            <a:ext cx="50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90" name="Text Box 39"/>
          <p:cNvSpPr txBox="1">
            <a:spLocks noChangeArrowheads="1"/>
          </p:cNvSpPr>
          <p:nvPr/>
        </p:nvSpPr>
        <p:spPr bwMode="auto">
          <a:xfrm>
            <a:off x="3721100" y="43449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a:t>
            </a:r>
          </a:p>
        </p:txBody>
      </p:sp>
      <p:sp>
        <p:nvSpPr>
          <p:cNvPr id="70691" name="Text Box 40"/>
          <p:cNvSpPr txBox="1">
            <a:spLocks noChangeArrowheads="1"/>
          </p:cNvSpPr>
          <p:nvPr/>
        </p:nvSpPr>
        <p:spPr bwMode="auto">
          <a:xfrm>
            <a:off x="3721100" y="398462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a:t>
            </a:r>
          </a:p>
        </p:txBody>
      </p:sp>
      <p:sp>
        <p:nvSpPr>
          <p:cNvPr id="70692" name="Text Box 41"/>
          <p:cNvSpPr txBox="1">
            <a:spLocks noChangeArrowheads="1"/>
          </p:cNvSpPr>
          <p:nvPr/>
        </p:nvSpPr>
        <p:spPr bwMode="auto">
          <a:xfrm>
            <a:off x="3721100" y="355282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a:t>
            </a:r>
          </a:p>
        </p:txBody>
      </p:sp>
      <p:sp>
        <p:nvSpPr>
          <p:cNvPr id="70693" name="Freeform 42"/>
          <p:cNvSpPr>
            <a:spLocks/>
          </p:cNvSpPr>
          <p:nvPr/>
        </p:nvSpPr>
        <p:spPr bwMode="auto">
          <a:xfrm>
            <a:off x="4295775" y="5208589"/>
            <a:ext cx="2736850" cy="287337"/>
          </a:xfrm>
          <a:custGeom>
            <a:avLst/>
            <a:gdLst>
              <a:gd name="T0" fmla="*/ 0 w 1724"/>
              <a:gd name="T1" fmla="*/ 0 h 181"/>
              <a:gd name="T2" fmla="*/ 1728788 w 1724"/>
              <a:gd name="T3" fmla="*/ 142875 h 181"/>
              <a:gd name="T4" fmla="*/ 2736850 w 1724"/>
              <a:gd name="T5" fmla="*/ 287337 h 181"/>
              <a:gd name="T6" fmla="*/ 0 60000 65536"/>
              <a:gd name="T7" fmla="*/ 0 60000 65536"/>
              <a:gd name="T8" fmla="*/ 0 60000 65536"/>
            </a:gdLst>
            <a:ahLst/>
            <a:cxnLst>
              <a:cxn ang="T6">
                <a:pos x="T0" y="T1"/>
              </a:cxn>
              <a:cxn ang="T7">
                <a:pos x="T2" y="T3"/>
              </a:cxn>
              <a:cxn ang="T8">
                <a:pos x="T4" y="T5"/>
              </a:cxn>
            </a:cxnLst>
            <a:rect l="0" t="0" r="r" b="b"/>
            <a:pathLst>
              <a:path w="1724" h="181">
                <a:moveTo>
                  <a:pt x="0" y="0"/>
                </a:moveTo>
                <a:cubicBezTo>
                  <a:pt x="401" y="30"/>
                  <a:pt x="802" y="60"/>
                  <a:pt x="1089" y="90"/>
                </a:cubicBezTo>
                <a:cubicBezTo>
                  <a:pt x="1376" y="120"/>
                  <a:pt x="1618" y="166"/>
                  <a:pt x="1724" y="18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4" name="Freeform 44"/>
          <p:cNvSpPr>
            <a:spLocks/>
          </p:cNvSpPr>
          <p:nvPr/>
        </p:nvSpPr>
        <p:spPr bwMode="auto">
          <a:xfrm>
            <a:off x="4224339" y="4848225"/>
            <a:ext cx="2879725" cy="503238"/>
          </a:xfrm>
          <a:custGeom>
            <a:avLst/>
            <a:gdLst>
              <a:gd name="T0" fmla="*/ 0 w 1814"/>
              <a:gd name="T1" fmla="*/ 0 h 317"/>
              <a:gd name="T2" fmla="*/ 1800225 w 1814"/>
              <a:gd name="T3" fmla="*/ 287338 h 317"/>
              <a:gd name="T4" fmla="*/ 2879725 w 1814"/>
              <a:gd name="T5" fmla="*/ 503238 h 317"/>
              <a:gd name="T6" fmla="*/ 0 60000 65536"/>
              <a:gd name="T7" fmla="*/ 0 60000 65536"/>
              <a:gd name="T8" fmla="*/ 0 60000 65536"/>
            </a:gdLst>
            <a:ahLst/>
            <a:cxnLst>
              <a:cxn ang="T6">
                <a:pos x="T0" y="T1"/>
              </a:cxn>
              <a:cxn ang="T7">
                <a:pos x="T2" y="T3"/>
              </a:cxn>
              <a:cxn ang="T8">
                <a:pos x="T4" y="T5"/>
              </a:cxn>
            </a:cxnLst>
            <a:rect l="0" t="0" r="r" b="b"/>
            <a:pathLst>
              <a:path w="1814" h="317">
                <a:moveTo>
                  <a:pt x="0" y="0"/>
                </a:moveTo>
                <a:cubicBezTo>
                  <a:pt x="416" y="64"/>
                  <a:pt x="832" y="128"/>
                  <a:pt x="1134" y="181"/>
                </a:cubicBezTo>
                <a:cubicBezTo>
                  <a:pt x="1436" y="234"/>
                  <a:pt x="1701" y="294"/>
                  <a:pt x="1814" y="3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5" name="Freeform 46"/>
          <p:cNvSpPr>
            <a:spLocks/>
          </p:cNvSpPr>
          <p:nvPr/>
        </p:nvSpPr>
        <p:spPr bwMode="auto">
          <a:xfrm>
            <a:off x="4511675" y="4200526"/>
            <a:ext cx="2592388" cy="576263"/>
          </a:xfrm>
          <a:custGeom>
            <a:avLst/>
            <a:gdLst>
              <a:gd name="T0" fmla="*/ 0 w 1633"/>
              <a:gd name="T1" fmla="*/ 0 h 363"/>
              <a:gd name="T2" fmla="*/ 1512888 w 1633"/>
              <a:gd name="T3" fmla="*/ 431800 h 363"/>
              <a:gd name="T4" fmla="*/ 2592388 w 1633"/>
              <a:gd name="T5" fmla="*/ 576263 h 363"/>
              <a:gd name="T6" fmla="*/ 0 60000 65536"/>
              <a:gd name="T7" fmla="*/ 0 60000 65536"/>
              <a:gd name="T8" fmla="*/ 0 60000 65536"/>
            </a:gdLst>
            <a:ahLst/>
            <a:cxnLst>
              <a:cxn ang="T6">
                <a:pos x="T0" y="T1"/>
              </a:cxn>
              <a:cxn ang="T7">
                <a:pos x="T2" y="T3"/>
              </a:cxn>
              <a:cxn ang="T8">
                <a:pos x="T4" y="T5"/>
              </a:cxn>
            </a:cxnLst>
            <a:rect l="0" t="0" r="r" b="b"/>
            <a:pathLst>
              <a:path w="1633" h="363">
                <a:moveTo>
                  <a:pt x="0" y="0"/>
                </a:moveTo>
                <a:cubicBezTo>
                  <a:pt x="340" y="106"/>
                  <a:pt x="681" y="212"/>
                  <a:pt x="953" y="272"/>
                </a:cubicBezTo>
                <a:cubicBezTo>
                  <a:pt x="1225" y="332"/>
                  <a:pt x="1520" y="348"/>
                  <a:pt x="1633" y="36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6" name="Freeform 48"/>
          <p:cNvSpPr>
            <a:spLocks/>
          </p:cNvSpPr>
          <p:nvPr/>
        </p:nvSpPr>
        <p:spPr bwMode="auto">
          <a:xfrm>
            <a:off x="4945064" y="3984626"/>
            <a:ext cx="2016125" cy="576263"/>
          </a:xfrm>
          <a:custGeom>
            <a:avLst/>
            <a:gdLst>
              <a:gd name="T0" fmla="*/ 0 w 1270"/>
              <a:gd name="T1" fmla="*/ 0 h 363"/>
              <a:gd name="T2" fmla="*/ 1079500 w 1270"/>
              <a:gd name="T3" fmla="*/ 431800 h 363"/>
              <a:gd name="T4" fmla="*/ 2016125 w 1270"/>
              <a:gd name="T5" fmla="*/ 576263 h 363"/>
              <a:gd name="T6" fmla="*/ 0 60000 65536"/>
              <a:gd name="T7" fmla="*/ 0 60000 65536"/>
              <a:gd name="T8" fmla="*/ 0 60000 65536"/>
            </a:gdLst>
            <a:ahLst/>
            <a:cxnLst>
              <a:cxn ang="T6">
                <a:pos x="T0" y="T1"/>
              </a:cxn>
              <a:cxn ang="T7">
                <a:pos x="T2" y="T3"/>
              </a:cxn>
              <a:cxn ang="T8">
                <a:pos x="T4" y="T5"/>
              </a:cxn>
            </a:cxnLst>
            <a:rect l="0" t="0" r="r" b="b"/>
            <a:pathLst>
              <a:path w="1270" h="363">
                <a:moveTo>
                  <a:pt x="0" y="0"/>
                </a:moveTo>
                <a:cubicBezTo>
                  <a:pt x="234" y="105"/>
                  <a:pt x="468" y="211"/>
                  <a:pt x="680" y="272"/>
                </a:cubicBezTo>
                <a:cubicBezTo>
                  <a:pt x="892" y="333"/>
                  <a:pt x="1172" y="348"/>
                  <a:pt x="1270" y="36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7" name="Freeform 49"/>
          <p:cNvSpPr>
            <a:spLocks/>
          </p:cNvSpPr>
          <p:nvPr/>
        </p:nvSpPr>
        <p:spPr bwMode="auto">
          <a:xfrm>
            <a:off x="4368801" y="4416425"/>
            <a:ext cx="3095625" cy="865188"/>
          </a:xfrm>
          <a:custGeom>
            <a:avLst/>
            <a:gdLst>
              <a:gd name="T0" fmla="*/ 0 w 1950"/>
              <a:gd name="T1" fmla="*/ 0 h 545"/>
              <a:gd name="T2" fmla="*/ 1655763 w 1950"/>
              <a:gd name="T3" fmla="*/ 431800 h 545"/>
              <a:gd name="T4" fmla="*/ 3095625 w 1950"/>
              <a:gd name="T5" fmla="*/ 865188 h 545"/>
              <a:gd name="T6" fmla="*/ 0 60000 65536"/>
              <a:gd name="T7" fmla="*/ 0 60000 65536"/>
              <a:gd name="T8" fmla="*/ 0 60000 65536"/>
            </a:gdLst>
            <a:ahLst/>
            <a:cxnLst>
              <a:cxn ang="T6">
                <a:pos x="T0" y="T1"/>
              </a:cxn>
              <a:cxn ang="T7">
                <a:pos x="T2" y="T3"/>
              </a:cxn>
              <a:cxn ang="T8">
                <a:pos x="T4" y="T5"/>
              </a:cxn>
            </a:cxnLst>
            <a:rect l="0" t="0" r="r" b="b"/>
            <a:pathLst>
              <a:path w="1950" h="545">
                <a:moveTo>
                  <a:pt x="0" y="0"/>
                </a:moveTo>
                <a:cubicBezTo>
                  <a:pt x="359" y="90"/>
                  <a:pt x="718" y="181"/>
                  <a:pt x="1043" y="272"/>
                </a:cubicBezTo>
                <a:cubicBezTo>
                  <a:pt x="1368" y="363"/>
                  <a:pt x="1799" y="500"/>
                  <a:pt x="1950" y="5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0698" name="Object 51"/>
          <p:cNvGraphicFramePr>
            <a:graphicFrameLocks noChangeAspect="1"/>
          </p:cNvGraphicFramePr>
          <p:nvPr/>
        </p:nvGraphicFramePr>
        <p:xfrm>
          <a:off x="2711451" y="3913188"/>
          <a:ext cx="938213" cy="608012"/>
        </p:xfrm>
        <a:graphic>
          <a:graphicData uri="http://schemas.openxmlformats.org/presentationml/2006/ole">
            <mc:AlternateContent xmlns:mc="http://schemas.openxmlformats.org/markup-compatibility/2006">
              <mc:Choice xmlns:v="urn:schemas-microsoft-com:vml" Requires="v">
                <p:oleObj spid="_x0000_s233478" name="Equation" r:id="rId11" imgW="482391" imgH="228501" progId="Equation.DSMT4">
                  <p:embed/>
                </p:oleObj>
              </mc:Choice>
              <mc:Fallback>
                <p:oleObj name="Equation" r:id="rId11" imgW="482391"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11451" y="3913188"/>
                        <a:ext cx="9382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99" name="Object 52"/>
          <p:cNvGraphicFramePr>
            <a:graphicFrameLocks noChangeAspect="1"/>
          </p:cNvGraphicFramePr>
          <p:nvPr/>
        </p:nvGraphicFramePr>
        <p:xfrm>
          <a:off x="6888164" y="4149726"/>
          <a:ext cx="865187" cy="442913"/>
        </p:xfrm>
        <a:graphic>
          <a:graphicData uri="http://schemas.openxmlformats.org/presentationml/2006/ole">
            <mc:AlternateContent xmlns:mc="http://schemas.openxmlformats.org/markup-compatibility/2006">
              <mc:Choice xmlns:v="urn:schemas-microsoft-com:vml" Requires="v">
                <p:oleObj spid="_x0000_s233479" name="Equation" r:id="rId13" imgW="609600" imgH="228600" progId="Equation.DSMT4">
                  <p:embed/>
                </p:oleObj>
              </mc:Choice>
              <mc:Fallback>
                <p:oleObj name="Equation" r:id="rId13" imgW="609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8164" y="4149726"/>
                        <a:ext cx="865187"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0" name="Object 53"/>
          <p:cNvGraphicFramePr>
            <a:graphicFrameLocks noChangeAspect="1"/>
          </p:cNvGraphicFramePr>
          <p:nvPr/>
        </p:nvGraphicFramePr>
        <p:xfrm>
          <a:off x="7104063" y="4560889"/>
          <a:ext cx="450850" cy="344487"/>
        </p:xfrm>
        <a:graphic>
          <a:graphicData uri="http://schemas.openxmlformats.org/presentationml/2006/ole">
            <mc:AlternateContent xmlns:mc="http://schemas.openxmlformats.org/markup-compatibility/2006">
              <mc:Choice xmlns:v="urn:schemas-microsoft-com:vml" Requires="v">
                <p:oleObj spid="_x0000_s233480" name="Equation" r:id="rId15" imgW="317087" imgH="177569" progId="Equation.DSMT4">
                  <p:embed/>
                </p:oleObj>
              </mc:Choice>
              <mc:Fallback>
                <p:oleObj name="Equation" r:id="rId15" imgW="317087" imgH="1775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04063" y="4560889"/>
                        <a:ext cx="45085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1" name="Object 54"/>
          <p:cNvGraphicFramePr>
            <a:graphicFrameLocks noChangeAspect="1"/>
          </p:cNvGraphicFramePr>
          <p:nvPr/>
        </p:nvGraphicFramePr>
        <p:xfrm>
          <a:off x="7392988" y="4992689"/>
          <a:ext cx="468312" cy="344487"/>
        </p:xfrm>
        <a:graphic>
          <a:graphicData uri="http://schemas.openxmlformats.org/presentationml/2006/ole">
            <mc:AlternateContent xmlns:mc="http://schemas.openxmlformats.org/markup-compatibility/2006">
              <mc:Choice xmlns:v="urn:schemas-microsoft-com:vml" Requires="v">
                <p:oleObj spid="_x0000_s233481" name="Equation" r:id="rId17" imgW="329914" imgH="177646" progId="Equation.DSMT4">
                  <p:embed/>
                </p:oleObj>
              </mc:Choice>
              <mc:Fallback>
                <p:oleObj name="Equation" r:id="rId17" imgW="329914" imgH="177646"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92988" y="4992689"/>
                        <a:ext cx="468312"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2" name="Object 55"/>
          <p:cNvGraphicFramePr>
            <a:graphicFrameLocks noChangeAspect="1"/>
          </p:cNvGraphicFramePr>
          <p:nvPr/>
        </p:nvGraphicFramePr>
        <p:xfrm>
          <a:off x="4295775" y="4632325"/>
          <a:ext cx="414338" cy="344488"/>
        </p:xfrm>
        <a:graphic>
          <a:graphicData uri="http://schemas.openxmlformats.org/presentationml/2006/ole">
            <mc:AlternateContent xmlns:mc="http://schemas.openxmlformats.org/markup-compatibility/2006">
              <mc:Choice xmlns:v="urn:schemas-microsoft-com:vml" Requires="v">
                <p:oleObj spid="_x0000_s233482" name="Equation" r:id="rId19" imgW="291847" imgH="177646" progId="Equation.DSMT4">
                  <p:embed/>
                </p:oleObj>
              </mc:Choice>
              <mc:Fallback>
                <p:oleObj name="Equation" r:id="rId19" imgW="291847" imgH="17764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95775" y="4632325"/>
                        <a:ext cx="414338"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3" name="Object 56"/>
          <p:cNvGraphicFramePr>
            <a:graphicFrameLocks noChangeAspect="1"/>
          </p:cNvGraphicFramePr>
          <p:nvPr/>
        </p:nvGraphicFramePr>
        <p:xfrm>
          <a:off x="4368801" y="4992689"/>
          <a:ext cx="612775" cy="344487"/>
        </p:xfrm>
        <a:graphic>
          <a:graphicData uri="http://schemas.openxmlformats.org/presentationml/2006/ole">
            <mc:AlternateContent xmlns:mc="http://schemas.openxmlformats.org/markup-compatibility/2006">
              <mc:Choice xmlns:v="urn:schemas-microsoft-com:vml" Requires="v">
                <p:oleObj spid="_x0000_s233483" name="Equation" r:id="rId21" imgW="431425" imgH="177646" progId="Equation.DSMT4">
                  <p:embed/>
                </p:oleObj>
              </mc:Choice>
              <mc:Fallback>
                <p:oleObj name="Equation" r:id="rId21" imgW="431425" imgH="177646"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68801" y="4992689"/>
                        <a:ext cx="612775"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4" name="Object 58"/>
          <p:cNvGraphicFramePr>
            <a:graphicFrameLocks noChangeAspect="1"/>
          </p:cNvGraphicFramePr>
          <p:nvPr/>
        </p:nvGraphicFramePr>
        <p:xfrm>
          <a:off x="8688389" y="4508501"/>
          <a:ext cx="344487" cy="608013"/>
        </p:xfrm>
        <a:graphic>
          <a:graphicData uri="http://schemas.openxmlformats.org/presentationml/2006/ole">
            <mc:AlternateContent xmlns:mc="http://schemas.openxmlformats.org/markup-compatibility/2006">
              <mc:Choice xmlns:v="urn:schemas-microsoft-com:vml" Requires="v">
                <p:oleObj spid="_x0000_s233484" name="Equation" r:id="rId23" imgW="177646" imgH="228402" progId="Equation.DSMT4">
                  <p:embed/>
                </p:oleObj>
              </mc:Choice>
              <mc:Fallback>
                <p:oleObj name="Equation" r:id="rId23" imgW="177646" imgH="228402"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8389" y="4508501"/>
                        <a:ext cx="344487"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05" name="Text Box 59"/>
          <p:cNvSpPr txBox="1">
            <a:spLocks noChangeArrowheads="1"/>
          </p:cNvSpPr>
          <p:nvPr/>
        </p:nvSpPr>
        <p:spPr bwMode="auto">
          <a:xfrm>
            <a:off x="9048750" y="4581526"/>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solidFill>
                  <a:srgbClr val="FF0000"/>
                </a:solidFill>
              </a:rPr>
              <a:t>随磁场增加</a:t>
            </a:r>
          </a:p>
          <a:p>
            <a:pPr eaLnBrk="1" hangingPunct="1"/>
            <a:r>
              <a:rPr lang="zh-CN" altLang="en-US" sz="2000" b="1">
                <a:solidFill>
                  <a:srgbClr val="FF0000"/>
                </a:solidFill>
              </a:rPr>
              <a:t>而减少</a:t>
            </a:r>
          </a:p>
        </p:txBody>
      </p:sp>
      <p:sp>
        <p:nvSpPr>
          <p:cNvPr id="70706" name="Text Box 60"/>
          <p:cNvSpPr txBox="1">
            <a:spLocks noChangeArrowheads="1"/>
          </p:cNvSpPr>
          <p:nvPr/>
        </p:nvSpPr>
        <p:spPr bwMode="auto">
          <a:xfrm>
            <a:off x="9264650" y="1989138"/>
            <a:ext cx="67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B/T</a:t>
            </a:r>
          </a:p>
        </p:txBody>
      </p:sp>
      <p:graphicFrame>
        <p:nvGraphicFramePr>
          <p:cNvPr id="70707" name="Object 62"/>
          <p:cNvGraphicFramePr>
            <a:graphicFrameLocks noChangeAspect="1"/>
          </p:cNvGraphicFramePr>
          <p:nvPr/>
        </p:nvGraphicFramePr>
        <p:xfrm>
          <a:off x="1847850" y="954088"/>
          <a:ext cx="647700" cy="419100"/>
        </p:xfrm>
        <a:graphic>
          <a:graphicData uri="http://schemas.openxmlformats.org/presentationml/2006/ole">
            <mc:AlternateContent xmlns:mc="http://schemas.openxmlformats.org/markup-compatibility/2006">
              <mc:Choice xmlns:v="urn:schemas-microsoft-com:vml" Requires="v">
                <p:oleObj spid="_x0000_s233485" name="Equation" r:id="rId25" imgW="482391" imgH="228501" progId="Equation.DSMT4">
                  <p:embed/>
                </p:oleObj>
              </mc:Choice>
              <mc:Fallback>
                <p:oleObj name="Equation" r:id="rId25" imgW="482391"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7850" y="954088"/>
                        <a:ext cx="6477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08" name="Text Box 63"/>
          <p:cNvSpPr txBox="1">
            <a:spLocks noChangeArrowheads="1"/>
          </p:cNvSpPr>
          <p:nvPr/>
        </p:nvSpPr>
        <p:spPr bwMode="auto">
          <a:xfrm>
            <a:off x="5211763" y="2873375"/>
            <a:ext cx="658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U/v</a:t>
            </a:r>
          </a:p>
        </p:txBody>
      </p:sp>
      <p:graphicFrame>
        <p:nvGraphicFramePr>
          <p:cNvPr id="70709" name="Object 64"/>
          <p:cNvGraphicFramePr>
            <a:graphicFrameLocks noChangeAspect="1"/>
          </p:cNvGraphicFramePr>
          <p:nvPr/>
        </p:nvGraphicFramePr>
        <p:xfrm>
          <a:off x="6802439" y="388939"/>
          <a:ext cx="877887" cy="407987"/>
        </p:xfrm>
        <a:graphic>
          <a:graphicData uri="http://schemas.openxmlformats.org/presentationml/2006/ole">
            <mc:AlternateContent xmlns:mc="http://schemas.openxmlformats.org/markup-compatibility/2006">
              <mc:Choice xmlns:v="urn:schemas-microsoft-com:vml" Requires="v">
                <p:oleObj spid="_x0000_s233486" name="Equation" r:id="rId26" imgW="672808" imgH="228501" progId="Equation.DSMT4">
                  <p:embed/>
                </p:oleObj>
              </mc:Choice>
              <mc:Fallback>
                <p:oleObj name="Equation" r:id="rId26" imgW="672808" imgH="228501"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02439" y="388939"/>
                        <a:ext cx="877887"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28479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线性度（非线性误差）</a:t>
            </a:r>
          </a:p>
        </p:txBody>
      </p:sp>
      <p:pic>
        <p:nvPicPr>
          <p:cNvPr id="2" name="图片 1"/>
          <p:cNvPicPr>
            <a:picLocks noChangeAspect="1"/>
          </p:cNvPicPr>
          <p:nvPr/>
        </p:nvPicPr>
        <p:blipFill>
          <a:blip r:embed="rId2"/>
          <a:stretch>
            <a:fillRect/>
          </a:stretch>
        </p:blipFill>
        <p:spPr>
          <a:xfrm>
            <a:off x="1804987" y="1067343"/>
            <a:ext cx="8867775" cy="5790657"/>
          </a:xfrm>
          <a:prstGeom prst="rect">
            <a:avLst/>
          </a:prstGeom>
        </p:spPr>
      </p:pic>
    </p:spTree>
    <p:extLst>
      <p:ext uri="{BB962C8B-B14F-4D97-AF65-F5344CB8AC3E}">
        <p14:creationId xmlns:p14="http://schemas.microsoft.com/office/powerpoint/2010/main" val="70765024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p:cNvSpPr txBox="1">
            <a:spLocks noChangeArrowheads="1"/>
          </p:cNvSpPr>
          <p:nvPr/>
        </p:nvSpPr>
        <p:spPr bwMode="auto">
          <a:xfrm>
            <a:off x="1971676" y="209550"/>
            <a:ext cx="126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5</a:t>
            </a:r>
            <a:r>
              <a:rPr lang="zh-CN" altLang="en-US" b="1">
                <a:solidFill>
                  <a:srgbClr val="FF0000"/>
                </a:solidFill>
              </a:rPr>
              <a:t>、应用</a:t>
            </a:r>
          </a:p>
        </p:txBody>
      </p:sp>
      <p:sp>
        <p:nvSpPr>
          <p:cNvPr id="71683" name="Text Box 5"/>
          <p:cNvSpPr txBox="1">
            <a:spLocks noChangeArrowheads="1"/>
          </p:cNvSpPr>
          <p:nvPr/>
        </p:nvSpPr>
        <p:spPr bwMode="auto">
          <a:xfrm>
            <a:off x="2351088" y="620713"/>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1</a:t>
            </a:r>
            <a:r>
              <a:rPr lang="zh-CN" altLang="en-US" b="1">
                <a:solidFill>
                  <a:srgbClr val="0000CC"/>
                </a:solidFill>
              </a:rPr>
              <a:t>）电流测量</a:t>
            </a:r>
          </a:p>
        </p:txBody>
      </p:sp>
      <p:sp>
        <p:nvSpPr>
          <p:cNvPr id="71684" name="Oval 6"/>
          <p:cNvSpPr>
            <a:spLocks noChangeArrowheads="1"/>
          </p:cNvSpPr>
          <p:nvPr/>
        </p:nvSpPr>
        <p:spPr bwMode="auto">
          <a:xfrm>
            <a:off x="6888163" y="979489"/>
            <a:ext cx="1225550" cy="12033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5" name="Oval 7"/>
          <p:cNvSpPr>
            <a:spLocks noChangeArrowheads="1"/>
          </p:cNvSpPr>
          <p:nvPr/>
        </p:nvSpPr>
        <p:spPr bwMode="auto">
          <a:xfrm>
            <a:off x="6672263" y="763588"/>
            <a:ext cx="1657350" cy="165576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6" name="Rectangle 8"/>
          <p:cNvSpPr>
            <a:spLocks noChangeArrowheads="1"/>
          </p:cNvSpPr>
          <p:nvPr/>
        </p:nvSpPr>
        <p:spPr bwMode="auto">
          <a:xfrm>
            <a:off x="7392989" y="2132013"/>
            <a:ext cx="142875" cy="265112"/>
          </a:xfrm>
          <a:prstGeom prst="rect">
            <a:avLst/>
          </a:prstGeom>
          <a:solidFill>
            <a:srgbClr val="00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7" name="Freeform 11"/>
          <p:cNvSpPr>
            <a:spLocks/>
          </p:cNvSpPr>
          <p:nvPr/>
        </p:nvSpPr>
        <p:spPr bwMode="auto">
          <a:xfrm>
            <a:off x="6024564" y="1555751"/>
            <a:ext cx="1284287" cy="442913"/>
          </a:xfrm>
          <a:custGeom>
            <a:avLst/>
            <a:gdLst>
              <a:gd name="T0" fmla="*/ 863600 w 809"/>
              <a:gd name="T1" fmla="*/ 11113 h 279"/>
              <a:gd name="T2" fmla="*/ 1152525 w 809"/>
              <a:gd name="T3" fmla="*/ 11113 h 279"/>
              <a:gd name="T4" fmla="*/ 1223962 w 809"/>
              <a:gd name="T5" fmla="*/ 82550 h 279"/>
              <a:gd name="T6" fmla="*/ 1081087 w 809"/>
              <a:gd name="T7" fmla="*/ 227013 h 279"/>
              <a:gd name="T8" fmla="*/ 0 w 809"/>
              <a:gd name="T9" fmla="*/ 442913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279">
                <a:moveTo>
                  <a:pt x="544" y="7"/>
                </a:moveTo>
                <a:cubicBezTo>
                  <a:pt x="616" y="3"/>
                  <a:pt x="688" y="0"/>
                  <a:pt x="726" y="7"/>
                </a:cubicBezTo>
                <a:cubicBezTo>
                  <a:pt x="764" y="14"/>
                  <a:pt x="778" y="29"/>
                  <a:pt x="771" y="52"/>
                </a:cubicBezTo>
                <a:cubicBezTo>
                  <a:pt x="764" y="75"/>
                  <a:pt x="809" y="105"/>
                  <a:pt x="681" y="143"/>
                </a:cubicBezTo>
                <a:cubicBezTo>
                  <a:pt x="553" y="181"/>
                  <a:pt x="276" y="230"/>
                  <a:pt x="0" y="27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8" name="Freeform 12"/>
          <p:cNvSpPr>
            <a:spLocks/>
          </p:cNvSpPr>
          <p:nvPr/>
        </p:nvSpPr>
        <p:spPr bwMode="auto">
          <a:xfrm>
            <a:off x="6024564" y="1316038"/>
            <a:ext cx="1476375" cy="887412"/>
          </a:xfrm>
          <a:custGeom>
            <a:avLst/>
            <a:gdLst>
              <a:gd name="T0" fmla="*/ 936625 w 930"/>
              <a:gd name="T1" fmla="*/ 23812 h 559"/>
              <a:gd name="T2" fmla="*/ 1223963 w 930"/>
              <a:gd name="T3" fmla="*/ 23812 h 559"/>
              <a:gd name="T4" fmla="*/ 1439863 w 930"/>
              <a:gd name="T5" fmla="*/ 168275 h 559"/>
              <a:gd name="T6" fmla="*/ 1439863 w 930"/>
              <a:gd name="T7" fmla="*/ 384175 h 559"/>
              <a:gd name="T8" fmla="*/ 1368425 w 930"/>
              <a:gd name="T9" fmla="*/ 528637 h 559"/>
              <a:gd name="T10" fmla="*/ 1223963 w 930"/>
              <a:gd name="T11" fmla="*/ 600075 h 559"/>
              <a:gd name="T12" fmla="*/ 0 w 930"/>
              <a:gd name="T13" fmla="*/ 887412 h 5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0" h="559">
                <a:moveTo>
                  <a:pt x="590" y="15"/>
                </a:moveTo>
                <a:cubicBezTo>
                  <a:pt x="654" y="7"/>
                  <a:pt x="718" y="0"/>
                  <a:pt x="771" y="15"/>
                </a:cubicBezTo>
                <a:cubicBezTo>
                  <a:pt x="824" y="30"/>
                  <a:pt x="884" y="68"/>
                  <a:pt x="907" y="106"/>
                </a:cubicBezTo>
                <a:cubicBezTo>
                  <a:pt x="930" y="144"/>
                  <a:pt x="914" y="204"/>
                  <a:pt x="907" y="242"/>
                </a:cubicBezTo>
                <a:cubicBezTo>
                  <a:pt x="900" y="280"/>
                  <a:pt x="885" y="310"/>
                  <a:pt x="862" y="333"/>
                </a:cubicBezTo>
                <a:cubicBezTo>
                  <a:pt x="839" y="356"/>
                  <a:pt x="915" y="340"/>
                  <a:pt x="771" y="378"/>
                </a:cubicBezTo>
                <a:cubicBezTo>
                  <a:pt x="627" y="416"/>
                  <a:pt x="313" y="487"/>
                  <a:pt x="0" y="55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9" name="Freeform 14"/>
          <p:cNvSpPr>
            <a:spLocks/>
          </p:cNvSpPr>
          <p:nvPr/>
        </p:nvSpPr>
        <p:spPr bwMode="auto">
          <a:xfrm>
            <a:off x="6169026" y="1339850"/>
            <a:ext cx="576263" cy="1588"/>
          </a:xfrm>
          <a:custGeom>
            <a:avLst/>
            <a:gdLst>
              <a:gd name="T0" fmla="*/ 576263 w 363"/>
              <a:gd name="T1" fmla="*/ 0 h 1"/>
              <a:gd name="T2" fmla="*/ 215900 w 363"/>
              <a:gd name="T3" fmla="*/ 0 h 1"/>
              <a:gd name="T4" fmla="*/ 0 w 363"/>
              <a:gd name="T5" fmla="*/ 0 h 1"/>
              <a:gd name="T6" fmla="*/ 0 60000 65536"/>
              <a:gd name="T7" fmla="*/ 0 60000 65536"/>
              <a:gd name="T8" fmla="*/ 0 60000 65536"/>
            </a:gdLst>
            <a:ahLst/>
            <a:cxnLst>
              <a:cxn ang="T6">
                <a:pos x="T0" y="T1"/>
              </a:cxn>
              <a:cxn ang="T7">
                <a:pos x="T2" y="T3"/>
              </a:cxn>
              <a:cxn ang="T8">
                <a:pos x="T4" y="T5"/>
              </a:cxn>
            </a:cxnLst>
            <a:rect l="0" t="0" r="r" b="b"/>
            <a:pathLst>
              <a:path w="363" h="1">
                <a:moveTo>
                  <a:pt x="363" y="0"/>
                </a:moveTo>
                <a:cubicBezTo>
                  <a:pt x="279" y="0"/>
                  <a:pt x="196" y="0"/>
                  <a:pt x="136" y="0"/>
                </a:cubicBezTo>
                <a:cubicBezTo>
                  <a:pt x="76" y="0"/>
                  <a:pt x="38" y="0"/>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Freeform 15"/>
          <p:cNvSpPr>
            <a:spLocks/>
          </p:cNvSpPr>
          <p:nvPr/>
        </p:nvSpPr>
        <p:spPr bwMode="auto">
          <a:xfrm>
            <a:off x="6097589" y="1555750"/>
            <a:ext cx="598487" cy="1588"/>
          </a:xfrm>
          <a:custGeom>
            <a:avLst/>
            <a:gdLst>
              <a:gd name="T0" fmla="*/ 576262 w 377"/>
              <a:gd name="T1" fmla="*/ 0 h 1"/>
              <a:gd name="T2" fmla="*/ 503237 w 377"/>
              <a:gd name="T3" fmla="*/ 0 h 1"/>
              <a:gd name="T4" fmla="*/ 0 w 377"/>
              <a:gd name="T5" fmla="*/ 0 h 1"/>
              <a:gd name="T6" fmla="*/ 0 60000 65536"/>
              <a:gd name="T7" fmla="*/ 0 60000 65536"/>
              <a:gd name="T8" fmla="*/ 0 60000 65536"/>
            </a:gdLst>
            <a:ahLst/>
            <a:cxnLst>
              <a:cxn ang="T6">
                <a:pos x="T0" y="T1"/>
              </a:cxn>
              <a:cxn ang="T7">
                <a:pos x="T2" y="T3"/>
              </a:cxn>
              <a:cxn ang="T8">
                <a:pos x="T4" y="T5"/>
              </a:cxn>
            </a:cxnLst>
            <a:rect l="0" t="0" r="r" b="b"/>
            <a:pathLst>
              <a:path w="377" h="1">
                <a:moveTo>
                  <a:pt x="363" y="0"/>
                </a:moveTo>
                <a:cubicBezTo>
                  <a:pt x="370" y="0"/>
                  <a:pt x="377" y="0"/>
                  <a:pt x="317" y="0"/>
                </a:cubicBezTo>
                <a:cubicBezTo>
                  <a:pt x="257" y="0"/>
                  <a:pt x="128" y="0"/>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1" name="Rectangle 16"/>
          <p:cNvSpPr>
            <a:spLocks noChangeArrowheads="1"/>
          </p:cNvSpPr>
          <p:nvPr/>
        </p:nvSpPr>
        <p:spPr bwMode="auto">
          <a:xfrm rot="-656079">
            <a:off x="6737351" y="1844676"/>
            <a:ext cx="288925" cy="1428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92" name="Line 17"/>
          <p:cNvSpPr>
            <a:spLocks noChangeShapeType="1"/>
          </p:cNvSpPr>
          <p:nvPr/>
        </p:nvSpPr>
        <p:spPr bwMode="auto">
          <a:xfrm flipH="1">
            <a:off x="6097588" y="1987551"/>
            <a:ext cx="431800" cy="730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Freeform 19"/>
          <p:cNvSpPr>
            <a:spLocks/>
          </p:cNvSpPr>
          <p:nvPr/>
        </p:nvSpPr>
        <p:spPr bwMode="auto">
          <a:xfrm>
            <a:off x="7105650" y="763588"/>
            <a:ext cx="217488" cy="311150"/>
          </a:xfrm>
          <a:custGeom>
            <a:avLst/>
            <a:gdLst>
              <a:gd name="T0" fmla="*/ 0 w 499"/>
              <a:gd name="T1" fmla="*/ 70652 h 665"/>
              <a:gd name="T2" fmla="*/ 19613 w 499"/>
              <a:gd name="T3" fmla="*/ 7018 h 665"/>
              <a:gd name="T4" fmla="*/ 78888 w 499"/>
              <a:gd name="T5" fmla="*/ 28542 h 665"/>
              <a:gd name="T6" fmla="*/ 98502 w 499"/>
              <a:gd name="T7" fmla="*/ 176864 h 665"/>
              <a:gd name="T8" fmla="*/ 118551 w 499"/>
              <a:gd name="T9" fmla="*/ 283076 h 665"/>
              <a:gd name="T10" fmla="*/ 177826 w 499"/>
              <a:gd name="T11" fmla="*/ 304132 h 665"/>
              <a:gd name="T12" fmla="*/ 21748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Freeform 20"/>
          <p:cNvSpPr>
            <a:spLocks/>
          </p:cNvSpPr>
          <p:nvPr/>
        </p:nvSpPr>
        <p:spPr bwMode="auto">
          <a:xfrm>
            <a:off x="7321550" y="692150"/>
            <a:ext cx="217488" cy="311150"/>
          </a:xfrm>
          <a:custGeom>
            <a:avLst/>
            <a:gdLst>
              <a:gd name="T0" fmla="*/ 0 w 499"/>
              <a:gd name="T1" fmla="*/ 70652 h 665"/>
              <a:gd name="T2" fmla="*/ 19613 w 499"/>
              <a:gd name="T3" fmla="*/ 7018 h 665"/>
              <a:gd name="T4" fmla="*/ 78888 w 499"/>
              <a:gd name="T5" fmla="*/ 28542 h 665"/>
              <a:gd name="T6" fmla="*/ 98502 w 499"/>
              <a:gd name="T7" fmla="*/ 176864 h 665"/>
              <a:gd name="T8" fmla="*/ 118551 w 499"/>
              <a:gd name="T9" fmla="*/ 283076 h 665"/>
              <a:gd name="T10" fmla="*/ 177826 w 499"/>
              <a:gd name="T11" fmla="*/ 304132 h 665"/>
              <a:gd name="T12" fmla="*/ 21748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Freeform 21"/>
          <p:cNvSpPr>
            <a:spLocks/>
          </p:cNvSpPr>
          <p:nvPr/>
        </p:nvSpPr>
        <p:spPr bwMode="auto">
          <a:xfrm rot="1337025">
            <a:off x="7464426" y="692151"/>
            <a:ext cx="288925" cy="360363"/>
          </a:xfrm>
          <a:custGeom>
            <a:avLst/>
            <a:gdLst>
              <a:gd name="T0" fmla="*/ 0 w 499"/>
              <a:gd name="T1" fmla="*/ 81827 h 665"/>
              <a:gd name="T2" fmla="*/ 26055 w 499"/>
              <a:gd name="T3" fmla="*/ 8128 h 665"/>
              <a:gd name="T4" fmla="*/ 104800 w 499"/>
              <a:gd name="T5" fmla="*/ 33056 h 665"/>
              <a:gd name="T6" fmla="*/ 130856 w 499"/>
              <a:gd name="T7" fmla="*/ 204838 h 665"/>
              <a:gd name="T8" fmla="*/ 157490 w 499"/>
              <a:gd name="T9" fmla="*/ 327849 h 665"/>
              <a:gd name="T10" fmla="*/ 236235 w 499"/>
              <a:gd name="T11" fmla="*/ 352235 h 665"/>
              <a:gd name="T12" fmla="*/ 288925 w 499"/>
              <a:gd name="T13" fmla="*/ 278536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Freeform 22"/>
          <p:cNvSpPr>
            <a:spLocks/>
          </p:cNvSpPr>
          <p:nvPr/>
        </p:nvSpPr>
        <p:spPr bwMode="auto">
          <a:xfrm rot="1900782">
            <a:off x="7680325" y="763588"/>
            <a:ext cx="287338" cy="311150"/>
          </a:xfrm>
          <a:custGeom>
            <a:avLst/>
            <a:gdLst>
              <a:gd name="T0" fmla="*/ 0 w 499"/>
              <a:gd name="T1" fmla="*/ 70652 h 665"/>
              <a:gd name="T2" fmla="*/ 25912 w 499"/>
              <a:gd name="T3" fmla="*/ 7018 h 665"/>
              <a:gd name="T4" fmla="*/ 104225 w 499"/>
              <a:gd name="T5" fmla="*/ 28542 h 665"/>
              <a:gd name="T6" fmla="*/ 130137 w 499"/>
              <a:gd name="T7" fmla="*/ 176864 h 665"/>
              <a:gd name="T8" fmla="*/ 156625 w 499"/>
              <a:gd name="T9" fmla="*/ 283076 h 665"/>
              <a:gd name="T10" fmla="*/ 234938 w 499"/>
              <a:gd name="T11" fmla="*/ 304132 h 665"/>
              <a:gd name="T12" fmla="*/ 28733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7" name="Freeform 24"/>
          <p:cNvSpPr>
            <a:spLocks/>
          </p:cNvSpPr>
          <p:nvPr/>
        </p:nvSpPr>
        <p:spPr bwMode="auto">
          <a:xfrm rot="-771924">
            <a:off x="6977063" y="833439"/>
            <a:ext cx="144462" cy="382587"/>
          </a:xfrm>
          <a:custGeom>
            <a:avLst/>
            <a:gdLst>
              <a:gd name="T0" fmla="*/ 0 w 544"/>
              <a:gd name="T1" fmla="*/ 0 h 922"/>
              <a:gd name="T2" fmla="*/ 11950 w 544"/>
              <a:gd name="T3" fmla="*/ 75107 h 922"/>
              <a:gd name="T4" fmla="*/ 24166 w 544"/>
              <a:gd name="T5" fmla="*/ 225735 h 922"/>
              <a:gd name="T6" fmla="*/ 36116 w 544"/>
              <a:gd name="T7" fmla="*/ 319929 h 922"/>
              <a:gd name="T8" fmla="*/ 72231 w 544"/>
              <a:gd name="T9" fmla="*/ 376363 h 922"/>
              <a:gd name="T10" fmla="*/ 120562 w 544"/>
              <a:gd name="T11" fmla="*/ 357690 h 922"/>
              <a:gd name="T12" fmla="*/ 144462 w 544"/>
              <a:gd name="T13" fmla="*/ 300841 h 9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4" h="922">
                <a:moveTo>
                  <a:pt x="0" y="0"/>
                </a:moveTo>
                <a:cubicBezTo>
                  <a:pt x="15" y="45"/>
                  <a:pt x="30" y="90"/>
                  <a:pt x="45" y="181"/>
                </a:cubicBezTo>
                <a:cubicBezTo>
                  <a:pt x="60" y="272"/>
                  <a:pt x="76" y="446"/>
                  <a:pt x="91" y="544"/>
                </a:cubicBezTo>
                <a:cubicBezTo>
                  <a:pt x="106" y="642"/>
                  <a:pt x="106" y="711"/>
                  <a:pt x="136" y="771"/>
                </a:cubicBezTo>
                <a:cubicBezTo>
                  <a:pt x="166" y="831"/>
                  <a:pt x="219" y="892"/>
                  <a:pt x="272" y="907"/>
                </a:cubicBezTo>
                <a:cubicBezTo>
                  <a:pt x="325" y="922"/>
                  <a:pt x="409" y="892"/>
                  <a:pt x="454" y="862"/>
                </a:cubicBezTo>
                <a:cubicBezTo>
                  <a:pt x="499" y="832"/>
                  <a:pt x="521" y="778"/>
                  <a:pt x="544" y="72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8" name="Line 25"/>
          <p:cNvSpPr>
            <a:spLocks noChangeShapeType="1"/>
          </p:cNvSpPr>
          <p:nvPr/>
        </p:nvSpPr>
        <p:spPr bwMode="auto">
          <a:xfrm flipV="1">
            <a:off x="6961188" y="331788"/>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Line 26"/>
          <p:cNvSpPr>
            <a:spLocks noChangeShapeType="1"/>
          </p:cNvSpPr>
          <p:nvPr/>
        </p:nvSpPr>
        <p:spPr bwMode="auto">
          <a:xfrm flipV="1">
            <a:off x="7969251" y="763588"/>
            <a:ext cx="144463"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0" name="Line 27"/>
          <p:cNvSpPr>
            <a:spLocks noChangeShapeType="1"/>
          </p:cNvSpPr>
          <p:nvPr/>
        </p:nvSpPr>
        <p:spPr bwMode="auto">
          <a:xfrm>
            <a:off x="6961189" y="331788"/>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1" name="Line 28"/>
          <p:cNvSpPr>
            <a:spLocks noChangeShapeType="1"/>
          </p:cNvSpPr>
          <p:nvPr/>
        </p:nvSpPr>
        <p:spPr bwMode="auto">
          <a:xfrm>
            <a:off x="8113713" y="763588"/>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2" name="Line 29"/>
          <p:cNvSpPr>
            <a:spLocks noChangeShapeType="1"/>
          </p:cNvSpPr>
          <p:nvPr/>
        </p:nvSpPr>
        <p:spPr bwMode="auto">
          <a:xfrm>
            <a:off x="8977313" y="763589"/>
            <a:ext cx="0" cy="22320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3" name="AutoShape 30"/>
          <p:cNvSpPr>
            <a:spLocks noChangeArrowheads="1"/>
          </p:cNvSpPr>
          <p:nvPr/>
        </p:nvSpPr>
        <p:spPr bwMode="auto">
          <a:xfrm rot="5400000">
            <a:off x="7922419" y="2683669"/>
            <a:ext cx="792162" cy="6985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04" name="Line 31"/>
          <p:cNvSpPr>
            <a:spLocks noChangeShapeType="1"/>
          </p:cNvSpPr>
          <p:nvPr/>
        </p:nvSpPr>
        <p:spPr bwMode="auto">
          <a:xfrm>
            <a:off x="8616951" y="2995613"/>
            <a:ext cx="3603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5" name="Line 32"/>
          <p:cNvSpPr>
            <a:spLocks noChangeShapeType="1"/>
          </p:cNvSpPr>
          <p:nvPr/>
        </p:nvSpPr>
        <p:spPr bwMode="auto">
          <a:xfrm>
            <a:off x="7537451" y="22764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6" name="Line 33"/>
          <p:cNvSpPr>
            <a:spLocks noChangeShapeType="1"/>
          </p:cNvSpPr>
          <p:nvPr/>
        </p:nvSpPr>
        <p:spPr bwMode="auto">
          <a:xfrm>
            <a:off x="7680325" y="2276475"/>
            <a:ext cx="0" cy="5032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7" name="Line 34"/>
          <p:cNvSpPr>
            <a:spLocks noChangeShapeType="1"/>
          </p:cNvSpPr>
          <p:nvPr/>
        </p:nvSpPr>
        <p:spPr bwMode="auto">
          <a:xfrm>
            <a:off x="7680326" y="27797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8" name="Line 35"/>
          <p:cNvSpPr>
            <a:spLocks noChangeShapeType="1"/>
          </p:cNvSpPr>
          <p:nvPr/>
        </p:nvSpPr>
        <p:spPr bwMode="auto">
          <a:xfrm>
            <a:off x="7680326" y="32115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9" name="Line 36"/>
          <p:cNvSpPr>
            <a:spLocks noChangeShapeType="1"/>
          </p:cNvSpPr>
          <p:nvPr/>
        </p:nvSpPr>
        <p:spPr bwMode="auto">
          <a:xfrm>
            <a:off x="7680325" y="3211514"/>
            <a:ext cx="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0" name="Line 37"/>
          <p:cNvSpPr>
            <a:spLocks noChangeShapeType="1"/>
          </p:cNvSpPr>
          <p:nvPr/>
        </p:nvSpPr>
        <p:spPr bwMode="auto">
          <a:xfrm>
            <a:off x="7537450" y="364490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1" name="Line 38"/>
          <p:cNvSpPr>
            <a:spLocks noChangeShapeType="1"/>
          </p:cNvSpPr>
          <p:nvPr/>
        </p:nvSpPr>
        <p:spPr bwMode="auto">
          <a:xfrm flipH="1">
            <a:off x="7248526" y="2276475"/>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2" name="Line 39"/>
          <p:cNvSpPr>
            <a:spLocks noChangeShapeType="1"/>
          </p:cNvSpPr>
          <p:nvPr/>
        </p:nvSpPr>
        <p:spPr bwMode="auto">
          <a:xfrm>
            <a:off x="7248525" y="22764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3" name="Line 40"/>
          <p:cNvSpPr>
            <a:spLocks noChangeShapeType="1"/>
          </p:cNvSpPr>
          <p:nvPr/>
        </p:nvSpPr>
        <p:spPr bwMode="auto">
          <a:xfrm flipH="1">
            <a:off x="6529389" y="2636838"/>
            <a:ext cx="7191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4" name="Line 41"/>
          <p:cNvSpPr>
            <a:spLocks noChangeShapeType="1"/>
          </p:cNvSpPr>
          <p:nvPr/>
        </p:nvSpPr>
        <p:spPr bwMode="auto">
          <a:xfrm>
            <a:off x="6529388" y="2636839"/>
            <a:ext cx="0"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5" name="Rectangle 42"/>
          <p:cNvSpPr>
            <a:spLocks noChangeArrowheads="1"/>
          </p:cNvSpPr>
          <p:nvPr/>
        </p:nvSpPr>
        <p:spPr bwMode="auto">
          <a:xfrm>
            <a:off x="5880100" y="2924175"/>
            <a:ext cx="1225550" cy="503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zh-CN" altLang="en-US" b="1"/>
              <a:t>恒流电源</a:t>
            </a:r>
          </a:p>
        </p:txBody>
      </p:sp>
      <p:sp>
        <p:nvSpPr>
          <p:cNvPr id="71716" name="Line 43"/>
          <p:cNvSpPr>
            <a:spLocks noChangeShapeType="1"/>
          </p:cNvSpPr>
          <p:nvPr/>
        </p:nvSpPr>
        <p:spPr bwMode="auto">
          <a:xfrm>
            <a:off x="6529388" y="3427414"/>
            <a:ext cx="0" cy="2174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7" name="Line 44"/>
          <p:cNvSpPr>
            <a:spLocks noChangeShapeType="1"/>
          </p:cNvSpPr>
          <p:nvPr/>
        </p:nvSpPr>
        <p:spPr bwMode="auto">
          <a:xfrm>
            <a:off x="6384925" y="364490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8" name="Rectangle 45"/>
          <p:cNvSpPr>
            <a:spLocks noChangeArrowheads="1"/>
          </p:cNvSpPr>
          <p:nvPr/>
        </p:nvSpPr>
        <p:spPr bwMode="auto">
          <a:xfrm>
            <a:off x="9264651" y="2203451"/>
            <a:ext cx="288925"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19" name="Line 46"/>
          <p:cNvSpPr>
            <a:spLocks noChangeShapeType="1"/>
          </p:cNvSpPr>
          <p:nvPr/>
        </p:nvSpPr>
        <p:spPr bwMode="auto">
          <a:xfrm flipV="1">
            <a:off x="9409113" y="331788"/>
            <a:ext cx="0" cy="18716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0" name="Line 47"/>
          <p:cNvSpPr>
            <a:spLocks noChangeShapeType="1"/>
          </p:cNvSpPr>
          <p:nvPr/>
        </p:nvSpPr>
        <p:spPr bwMode="auto">
          <a:xfrm flipH="1">
            <a:off x="9409113" y="2779714"/>
            <a:ext cx="0" cy="865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1" name="Line 48"/>
          <p:cNvSpPr>
            <a:spLocks noChangeShapeType="1"/>
          </p:cNvSpPr>
          <p:nvPr/>
        </p:nvSpPr>
        <p:spPr bwMode="auto">
          <a:xfrm>
            <a:off x="9264651" y="3644900"/>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2" name="Oval 49"/>
          <p:cNvSpPr>
            <a:spLocks noChangeArrowheads="1"/>
          </p:cNvSpPr>
          <p:nvPr/>
        </p:nvSpPr>
        <p:spPr bwMode="auto">
          <a:xfrm>
            <a:off x="9769476" y="2203451"/>
            <a:ext cx="504825" cy="48101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23" name="Line 50"/>
          <p:cNvSpPr>
            <a:spLocks noChangeShapeType="1"/>
          </p:cNvSpPr>
          <p:nvPr/>
        </p:nvSpPr>
        <p:spPr bwMode="auto">
          <a:xfrm flipV="1">
            <a:off x="9913938" y="2276475"/>
            <a:ext cx="215900" cy="2873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4" name="Line 51"/>
          <p:cNvSpPr>
            <a:spLocks noChangeShapeType="1"/>
          </p:cNvSpPr>
          <p:nvPr/>
        </p:nvSpPr>
        <p:spPr bwMode="auto">
          <a:xfrm>
            <a:off x="9840914" y="3644900"/>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5" name="Line 52"/>
          <p:cNvSpPr>
            <a:spLocks noChangeShapeType="1"/>
          </p:cNvSpPr>
          <p:nvPr/>
        </p:nvSpPr>
        <p:spPr bwMode="auto">
          <a:xfrm>
            <a:off x="9985375" y="2708276"/>
            <a:ext cx="0" cy="936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6" name="Line 53"/>
          <p:cNvSpPr>
            <a:spLocks noChangeShapeType="1"/>
          </p:cNvSpPr>
          <p:nvPr/>
        </p:nvSpPr>
        <p:spPr bwMode="auto">
          <a:xfrm flipV="1">
            <a:off x="9985375" y="1411288"/>
            <a:ext cx="0"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7" name="Line 54"/>
          <p:cNvSpPr>
            <a:spLocks noChangeShapeType="1"/>
          </p:cNvSpPr>
          <p:nvPr/>
        </p:nvSpPr>
        <p:spPr bwMode="auto">
          <a:xfrm flipH="1">
            <a:off x="9409113" y="1411288"/>
            <a:ext cx="5762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8" name="Text Box 55"/>
          <p:cNvSpPr txBox="1">
            <a:spLocks noChangeArrowheads="1"/>
          </p:cNvSpPr>
          <p:nvPr/>
        </p:nvSpPr>
        <p:spPr bwMode="auto">
          <a:xfrm>
            <a:off x="7824788" y="227647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霍尔器件</a:t>
            </a:r>
          </a:p>
        </p:txBody>
      </p:sp>
      <p:sp>
        <p:nvSpPr>
          <p:cNvPr id="71729" name="Line 56"/>
          <p:cNvSpPr>
            <a:spLocks noChangeShapeType="1"/>
          </p:cNvSpPr>
          <p:nvPr/>
        </p:nvSpPr>
        <p:spPr bwMode="auto">
          <a:xfrm>
            <a:off x="7680326" y="2203450"/>
            <a:ext cx="288925"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0" name="Freeform 57"/>
          <p:cNvSpPr>
            <a:spLocks/>
          </p:cNvSpPr>
          <p:nvPr/>
        </p:nvSpPr>
        <p:spPr bwMode="auto">
          <a:xfrm>
            <a:off x="7969250" y="1627189"/>
            <a:ext cx="287338" cy="504825"/>
          </a:xfrm>
          <a:custGeom>
            <a:avLst/>
            <a:gdLst>
              <a:gd name="T0" fmla="*/ 0 w 181"/>
              <a:gd name="T1" fmla="*/ 504825 h 318"/>
              <a:gd name="T2" fmla="*/ 215900 w 181"/>
              <a:gd name="T3" fmla="*/ 288925 h 318"/>
              <a:gd name="T4" fmla="*/ 287338 w 181"/>
              <a:gd name="T5" fmla="*/ 0 h 318"/>
              <a:gd name="T6" fmla="*/ 0 60000 65536"/>
              <a:gd name="T7" fmla="*/ 0 60000 65536"/>
              <a:gd name="T8" fmla="*/ 0 60000 65536"/>
            </a:gdLst>
            <a:ahLst/>
            <a:cxnLst>
              <a:cxn ang="T6">
                <a:pos x="T0" y="T1"/>
              </a:cxn>
              <a:cxn ang="T7">
                <a:pos x="T2" y="T3"/>
              </a:cxn>
              <a:cxn ang="T8">
                <a:pos x="T4" y="T5"/>
              </a:cxn>
            </a:cxnLst>
            <a:rect l="0" t="0" r="r" b="b"/>
            <a:pathLst>
              <a:path w="181" h="318">
                <a:moveTo>
                  <a:pt x="0" y="318"/>
                </a:moveTo>
                <a:cubicBezTo>
                  <a:pt x="53" y="276"/>
                  <a:pt x="106" y="235"/>
                  <a:pt x="136" y="182"/>
                </a:cubicBezTo>
                <a:cubicBezTo>
                  <a:pt x="166" y="129"/>
                  <a:pt x="174" y="30"/>
                  <a:pt x="181" y="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1" name="Freeform 58"/>
          <p:cNvSpPr>
            <a:spLocks/>
          </p:cNvSpPr>
          <p:nvPr/>
        </p:nvSpPr>
        <p:spPr bwMode="auto">
          <a:xfrm rot="921009">
            <a:off x="7248525" y="908051"/>
            <a:ext cx="863600" cy="168275"/>
          </a:xfrm>
          <a:custGeom>
            <a:avLst/>
            <a:gdLst>
              <a:gd name="T0" fmla="*/ 0 w 544"/>
              <a:gd name="T1" fmla="*/ 95250 h 106"/>
              <a:gd name="T2" fmla="*/ 215900 w 544"/>
              <a:gd name="T3" fmla="*/ 23813 h 106"/>
              <a:gd name="T4" fmla="*/ 431800 w 544"/>
              <a:gd name="T5" fmla="*/ 23813 h 106"/>
              <a:gd name="T6" fmla="*/ 574675 w 544"/>
              <a:gd name="T7" fmla="*/ 23813 h 106"/>
              <a:gd name="T8" fmla="*/ 863600 w 544"/>
              <a:gd name="T9" fmla="*/ 168275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106">
                <a:moveTo>
                  <a:pt x="0" y="60"/>
                </a:moveTo>
                <a:cubicBezTo>
                  <a:pt x="45" y="41"/>
                  <a:pt x="91" y="22"/>
                  <a:pt x="136" y="15"/>
                </a:cubicBezTo>
                <a:cubicBezTo>
                  <a:pt x="181" y="8"/>
                  <a:pt x="234" y="15"/>
                  <a:pt x="272" y="15"/>
                </a:cubicBezTo>
                <a:cubicBezTo>
                  <a:pt x="310" y="15"/>
                  <a:pt x="317" y="0"/>
                  <a:pt x="362" y="15"/>
                </a:cubicBezTo>
                <a:cubicBezTo>
                  <a:pt x="407" y="30"/>
                  <a:pt x="475" y="68"/>
                  <a:pt x="544" y="10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32" name="Object 59"/>
          <p:cNvGraphicFramePr>
            <a:graphicFrameLocks noChangeAspect="1"/>
          </p:cNvGraphicFramePr>
          <p:nvPr/>
        </p:nvGraphicFramePr>
        <p:xfrm>
          <a:off x="8185151" y="331788"/>
          <a:ext cx="474663" cy="501650"/>
        </p:xfrm>
        <a:graphic>
          <a:graphicData uri="http://schemas.openxmlformats.org/presentationml/2006/ole">
            <mc:AlternateContent xmlns:mc="http://schemas.openxmlformats.org/markup-compatibility/2006">
              <mc:Choice xmlns:v="urn:schemas-microsoft-com:vml" Requires="v">
                <p:oleObj spid="_x0000_s234498" name="Equation" r:id="rId3" imgW="215806" imgH="228501" progId="Equation.DSMT4">
                  <p:embed/>
                </p:oleObj>
              </mc:Choice>
              <mc:Fallback>
                <p:oleObj name="Equation" r:id="rId3" imgW="215806"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5151" y="331788"/>
                        <a:ext cx="474663"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3" name="Object 60"/>
          <p:cNvGraphicFramePr>
            <a:graphicFrameLocks noChangeAspect="1"/>
          </p:cNvGraphicFramePr>
          <p:nvPr/>
        </p:nvGraphicFramePr>
        <p:xfrm>
          <a:off x="5664200" y="1771650"/>
          <a:ext cx="395288" cy="649288"/>
        </p:xfrm>
        <a:graphic>
          <a:graphicData uri="http://schemas.openxmlformats.org/presentationml/2006/ole">
            <mc:AlternateContent xmlns:mc="http://schemas.openxmlformats.org/markup-compatibility/2006">
              <mc:Choice xmlns:v="urn:schemas-microsoft-com:vml" Requires="v">
                <p:oleObj spid="_x0000_s234499" name="Equation" r:id="rId5" imgW="139700" imgH="228600" progId="Equation.DSMT4">
                  <p:embed/>
                </p:oleObj>
              </mc:Choice>
              <mc:Fallback>
                <p:oleObj name="Equation" r:id="rId5" imgW="1397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1771650"/>
                        <a:ext cx="39528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4" name="Object 61"/>
          <p:cNvGraphicFramePr>
            <a:graphicFrameLocks noChangeAspect="1"/>
          </p:cNvGraphicFramePr>
          <p:nvPr/>
        </p:nvGraphicFramePr>
        <p:xfrm>
          <a:off x="9985375" y="1771651"/>
          <a:ext cx="503238" cy="434975"/>
        </p:xfrm>
        <a:graphic>
          <a:graphicData uri="http://schemas.openxmlformats.org/presentationml/2006/ole">
            <mc:AlternateContent xmlns:mc="http://schemas.openxmlformats.org/markup-compatibility/2006">
              <mc:Choice xmlns:v="urn:schemas-microsoft-com:vml" Requires="v">
                <p:oleObj spid="_x0000_s234500" name="Equation" r:id="rId7" imgW="190335" imgH="164957" progId="Equation.DSMT4">
                  <p:embed/>
                </p:oleObj>
              </mc:Choice>
              <mc:Fallback>
                <p:oleObj name="Equation" r:id="rId7" imgW="190335"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5375" y="1771651"/>
                        <a:ext cx="503238"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5" name="Object 62"/>
          <p:cNvGraphicFramePr>
            <a:graphicFrameLocks noChangeAspect="1"/>
          </p:cNvGraphicFramePr>
          <p:nvPr/>
        </p:nvGraphicFramePr>
        <p:xfrm>
          <a:off x="5592764" y="1195388"/>
          <a:ext cx="511175" cy="576262"/>
        </p:xfrm>
        <a:graphic>
          <a:graphicData uri="http://schemas.openxmlformats.org/presentationml/2006/ole">
            <mc:AlternateContent xmlns:mc="http://schemas.openxmlformats.org/markup-compatibility/2006">
              <mc:Choice xmlns:v="urn:schemas-microsoft-com:vml" Requires="v">
                <p:oleObj spid="_x0000_s234501" name="Equation" r:id="rId9" imgW="203112" imgH="228501" progId="Equation.DSMT4">
                  <p:embed/>
                </p:oleObj>
              </mc:Choice>
              <mc:Fallback>
                <p:oleObj name="Equation" r:id="rId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2764" y="1195388"/>
                        <a:ext cx="51117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6" name="Text Box 63"/>
          <p:cNvSpPr txBox="1">
            <a:spLocks noChangeArrowheads="1"/>
          </p:cNvSpPr>
          <p:nvPr/>
        </p:nvSpPr>
        <p:spPr bwMode="auto">
          <a:xfrm>
            <a:off x="5448300" y="90805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被测电流线</a:t>
            </a:r>
          </a:p>
        </p:txBody>
      </p:sp>
      <p:sp>
        <p:nvSpPr>
          <p:cNvPr id="71737" name="Text Box 64"/>
          <p:cNvSpPr txBox="1">
            <a:spLocks noChangeArrowheads="1"/>
          </p:cNvSpPr>
          <p:nvPr/>
        </p:nvSpPr>
        <p:spPr bwMode="auto">
          <a:xfrm>
            <a:off x="7105650" y="331789"/>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反馈线圈</a:t>
            </a:r>
          </a:p>
        </p:txBody>
      </p:sp>
      <p:graphicFrame>
        <p:nvGraphicFramePr>
          <p:cNvPr id="71738" name="Object 65"/>
          <p:cNvGraphicFramePr>
            <a:graphicFrameLocks noChangeAspect="1"/>
          </p:cNvGraphicFramePr>
          <p:nvPr/>
        </p:nvGraphicFramePr>
        <p:xfrm>
          <a:off x="9409114" y="1771650"/>
          <a:ext cx="395287" cy="395288"/>
        </p:xfrm>
        <a:graphic>
          <a:graphicData uri="http://schemas.openxmlformats.org/presentationml/2006/ole">
            <mc:AlternateContent xmlns:mc="http://schemas.openxmlformats.org/markup-compatibility/2006">
              <mc:Choice xmlns:v="urn:schemas-microsoft-com:vml" Requires="v">
                <p:oleObj spid="_x0000_s234502" name="Equation" r:id="rId11" imgW="164885" imgH="164885" progId="Equation.DSMT4">
                  <p:embed/>
                </p:oleObj>
              </mc:Choice>
              <mc:Fallback>
                <p:oleObj name="Equation" r:id="rId11" imgW="164885" imgH="16488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9114" y="1771650"/>
                        <a:ext cx="395287"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9" name="Text Box 66"/>
          <p:cNvSpPr txBox="1">
            <a:spLocks noChangeArrowheads="1"/>
          </p:cNvSpPr>
          <p:nvPr/>
        </p:nvSpPr>
        <p:spPr bwMode="auto">
          <a:xfrm>
            <a:off x="1847850" y="9810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工作原理：</a:t>
            </a:r>
          </a:p>
        </p:txBody>
      </p:sp>
      <p:sp>
        <p:nvSpPr>
          <p:cNvPr id="71740" name="Text Box 67"/>
          <p:cNvSpPr txBox="1">
            <a:spLocks noChangeArrowheads="1"/>
          </p:cNvSpPr>
          <p:nvPr/>
        </p:nvSpPr>
        <p:spPr bwMode="auto">
          <a:xfrm>
            <a:off x="1703388" y="1412875"/>
            <a:ext cx="340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电流    产生磁感应强度</a:t>
            </a:r>
          </a:p>
        </p:txBody>
      </p:sp>
      <p:graphicFrame>
        <p:nvGraphicFramePr>
          <p:cNvPr id="71741" name="Object 68"/>
          <p:cNvGraphicFramePr>
            <a:graphicFrameLocks noChangeAspect="1"/>
          </p:cNvGraphicFramePr>
          <p:nvPr/>
        </p:nvGraphicFramePr>
        <p:xfrm>
          <a:off x="2495550" y="1341439"/>
          <a:ext cx="395288" cy="649287"/>
        </p:xfrm>
        <a:graphic>
          <a:graphicData uri="http://schemas.openxmlformats.org/presentationml/2006/ole">
            <mc:AlternateContent xmlns:mc="http://schemas.openxmlformats.org/markup-compatibility/2006">
              <mc:Choice xmlns:v="urn:schemas-microsoft-com:vml" Requires="v">
                <p:oleObj spid="_x0000_s234503" name="Equation" r:id="rId13" imgW="139700" imgH="228600" progId="Equation.DSMT4">
                  <p:embed/>
                </p:oleObj>
              </mc:Choice>
              <mc:Fallback>
                <p:oleObj name="Equation" r:id="rId13" imgW="1397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5550" y="1341439"/>
                        <a:ext cx="39528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2" name="Object 69"/>
          <p:cNvGraphicFramePr>
            <a:graphicFrameLocks noChangeAspect="1"/>
          </p:cNvGraphicFramePr>
          <p:nvPr/>
        </p:nvGraphicFramePr>
        <p:xfrm>
          <a:off x="4943476" y="1341439"/>
          <a:ext cx="466725" cy="649287"/>
        </p:xfrm>
        <a:graphic>
          <a:graphicData uri="http://schemas.openxmlformats.org/presentationml/2006/ole">
            <mc:AlternateContent xmlns:mc="http://schemas.openxmlformats.org/markup-compatibility/2006">
              <mc:Choice xmlns:v="urn:schemas-microsoft-com:vml" Requires="v">
                <p:oleObj spid="_x0000_s234504" name="Equation" r:id="rId15" imgW="165028" imgH="228501" progId="Equation.DSMT4">
                  <p:embed/>
                </p:oleObj>
              </mc:Choice>
              <mc:Fallback>
                <p:oleObj name="Equation" r:id="rId15" imgW="165028"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3476" y="1341439"/>
                        <a:ext cx="466725"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3" name="Text Box 70"/>
          <p:cNvSpPr txBox="1">
            <a:spLocks noChangeArrowheads="1"/>
          </p:cNvSpPr>
          <p:nvPr/>
        </p:nvSpPr>
        <p:spPr bwMode="auto">
          <a:xfrm>
            <a:off x="1703388" y="1844675"/>
            <a:ext cx="337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霍尔器件输出霍尔电压</a:t>
            </a:r>
          </a:p>
        </p:txBody>
      </p:sp>
      <p:sp>
        <p:nvSpPr>
          <p:cNvPr id="71744" name="Text Box 72"/>
          <p:cNvSpPr txBox="1">
            <a:spLocks noChangeArrowheads="1"/>
          </p:cNvSpPr>
          <p:nvPr/>
        </p:nvSpPr>
        <p:spPr bwMode="auto">
          <a:xfrm>
            <a:off x="7896225" y="2924175"/>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1745" name="Text Box 73"/>
          <p:cNvSpPr txBox="1">
            <a:spLocks noChangeArrowheads="1"/>
          </p:cNvSpPr>
          <p:nvPr/>
        </p:nvSpPr>
        <p:spPr bwMode="auto">
          <a:xfrm>
            <a:off x="7896225" y="25654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1746" name="Text Box 74"/>
          <p:cNvSpPr txBox="1">
            <a:spLocks noChangeArrowheads="1"/>
          </p:cNvSpPr>
          <p:nvPr/>
        </p:nvSpPr>
        <p:spPr bwMode="auto">
          <a:xfrm>
            <a:off x="1703388" y="2276476"/>
            <a:ext cx="3657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buFontTx/>
              <a:buChar char="•"/>
            </a:pPr>
            <a:r>
              <a:rPr lang="en-US" altLang="zh-CN" b="1"/>
              <a:t>        </a:t>
            </a:r>
            <a:r>
              <a:rPr lang="zh-CN" altLang="en-US" b="1"/>
              <a:t>经放大给反馈线圈供给电流          产生</a:t>
            </a:r>
          </a:p>
        </p:txBody>
      </p:sp>
      <p:graphicFrame>
        <p:nvGraphicFramePr>
          <p:cNvPr id="71747" name="Object 75"/>
          <p:cNvGraphicFramePr>
            <a:graphicFrameLocks noChangeAspect="1"/>
          </p:cNvGraphicFramePr>
          <p:nvPr/>
        </p:nvGraphicFramePr>
        <p:xfrm>
          <a:off x="3216275" y="2565400"/>
          <a:ext cx="431800" cy="649288"/>
        </p:xfrm>
        <a:graphic>
          <a:graphicData uri="http://schemas.openxmlformats.org/presentationml/2006/ole">
            <mc:AlternateContent xmlns:mc="http://schemas.openxmlformats.org/markup-compatibility/2006">
              <mc:Choice xmlns:v="urn:schemas-microsoft-com:vml" Requires="v">
                <p:oleObj spid="_x0000_s234505" name="Equation" r:id="rId17" imgW="152334" imgH="228501" progId="Equation.DSMT4">
                  <p:embed/>
                </p:oleObj>
              </mc:Choice>
              <mc:Fallback>
                <p:oleObj name="Equation" r:id="rId17" imgW="152334"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6275" y="2565400"/>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8" name="Object 76"/>
          <p:cNvGraphicFramePr>
            <a:graphicFrameLocks noChangeAspect="1"/>
          </p:cNvGraphicFramePr>
          <p:nvPr/>
        </p:nvGraphicFramePr>
        <p:xfrm>
          <a:off x="4943475" y="1844676"/>
          <a:ext cx="647700" cy="557213"/>
        </p:xfrm>
        <a:graphic>
          <a:graphicData uri="http://schemas.openxmlformats.org/presentationml/2006/ole">
            <mc:AlternateContent xmlns:mc="http://schemas.openxmlformats.org/markup-compatibility/2006">
              <mc:Choice xmlns:v="urn:schemas-microsoft-com:vml" Requires="v">
                <p:oleObj spid="_x0000_s234506" name="Equation" r:id="rId19" imgW="266584" imgH="228501" progId="Equation.DSMT4">
                  <p:embed/>
                </p:oleObj>
              </mc:Choice>
              <mc:Fallback>
                <p:oleObj name="Equation" r:id="rId19" imgW="266584" imgH="22850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43475" y="1844676"/>
                        <a:ext cx="6477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9" name="Object 77"/>
          <p:cNvGraphicFramePr>
            <a:graphicFrameLocks noChangeAspect="1"/>
          </p:cNvGraphicFramePr>
          <p:nvPr/>
        </p:nvGraphicFramePr>
        <p:xfrm>
          <a:off x="7319964" y="3860801"/>
          <a:ext cx="1831975" cy="938213"/>
        </p:xfrm>
        <a:graphic>
          <a:graphicData uri="http://schemas.openxmlformats.org/presentationml/2006/ole">
            <mc:AlternateContent xmlns:mc="http://schemas.openxmlformats.org/markup-compatibility/2006">
              <mc:Choice xmlns:v="urn:schemas-microsoft-com:vml" Requires="v">
                <p:oleObj spid="_x0000_s234507" name="Equation" r:id="rId21" imgW="647700" imgH="330200" progId="Equation.DSMT4">
                  <p:embed/>
                </p:oleObj>
              </mc:Choice>
              <mc:Fallback>
                <p:oleObj name="Equation" r:id="rId21" imgW="647700" imgH="3302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19964" y="3860801"/>
                        <a:ext cx="183197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0" name="Object 78"/>
          <p:cNvGraphicFramePr>
            <a:graphicFrameLocks noChangeAspect="1"/>
          </p:cNvGraphicFramePr>
          <p:nvPr/>
        </p:nvGraphicFramePr>
        <p:xfrm>
          <a:off x="1992313" y="2133601"/>
          <a:ext cx="647700" cy="557213"/>
        </p:xfrm>
        <a:graphic>
          <a:graphicData uri="http://schemas.openxmlformats.org/presentationml/2006/ole">
            <mc:AlternateContent xmlns:mc="http://schemas.openxmlformats.org/markup-compatibility/2006">
              <mc:Choice xmlns:v="urn:schemas-microsoft-com:vml" Requires="v">
                <p:oleObj spid="_x0000_s234508" name="Equation" r:id="rId23" imgW="266584" imgH="228501" progId="Equation.DSMT4">
                  <p:embed/>
                </p:oleObj>
              </mc:Choice>
              <mc:Fallback>
                <p:oleObj name="Equation" r:id="rId23" imgW="266584" imgH="228501"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92313" y="2133601"/>
                        <a:ext cx="6477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1" name="Text Box 80"/>
          <p:cNvSpPr txBox="1">
            <a:spLocks noChangeArrowheads="1"/>
          </p:cNvSpPr>
          <p:nvPr/>
        </p:nvSpPr>
        <p:spPr bwMode="auto">
          <a:xfrm>
            <a:off x="1703388" y="3068639"/>
            <a:ext cx="48942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反馈线圈产生的磁场使</a:t>
            </a:r>
          </a:p>
          <a:p>
            <a:pPr eaLnBrk="1" hangingPunct="1"/>
            <a:r>
              <a:rPr lang="zh-CN" altLang="en-US" b="1"/>
              <a:t>  霍尔器件产生          但方向相反</a:t>
            </a:r>
          </a:p>
        </p:txBody>
      </p:sp>
      <p:sp>
        <p:nvSpPr>
          <p:cNvPr id="71752" name="Line 81"/>
          <p:cNvSpPr>
            <a:spLocks noChangeShapeType="1"/>
          </p:cNvSpPr>
          <p:nvPr/>
        </p:nvSpPr>
        <p:spPr bwMode="auto">
          <a:xfrm>
            <a:off x="8256589" y="908050"/>
            <a:ext cx="503237"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53" name="Object 82"/>
          <p:cNvGraphicFramePr>
            <a:graphicFrameLocks noChangeAspect="1"/>
          </p:cNvGraphicFramePr>
          <p:nvPr/>
        </p:nvGraphicFramePr>
        <p:xfrm>
          <a:off x="3935413" y="3429001"/>
          <a:ext cx="709612" cy="557213"/>
        </p:xfrm>
        <a:graphic>
          <a:graphicData uri="http://schemas.openxmlformats.org/presentationml/2006/ole">
            <mc:AlternateContent xmlns:mc="http://schemas.openxmlformats.org/markup-compatibility/2006">
              <mc:Choice xmlns:v="urn:schemas-microsoft-com:vml" Requires="v">
                <p:oleObj spid="_x0000_s234509" name="Equation" r:id="rId25" imgW="291973" imgH="228501" progId="Equation.DSMT4">
                  <p:embed/>
                </p:oleObj>
              </mc:Choice>
              <mc:Fallback>
                <p:oleObj name="Equation" r:id="rId25" imgW="291973" imgH="22850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35413" y="3429001"/>
                        <a:ext cx="709612"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4" name="Object 83"/>
          <p:cNvGraphicFramePr>
            <a:graphicFrameLocks noChangeAspect="1"/>
          </p:cNvGraphicFramePr>
          <p:nvPr/>
        </p:nvGraphicFramePr>
        <p:xfrm>
          <a:off x="8401050" y="836614"/>
          <a:ext cx="431800" cy="649287"/>
        </p:xfrm>
        <a:graphic>
          <a:graphicData uri="http://schemas.openxmlformats.org/presentationml/2006/ole">
            <mc:AlternateContent xmlns:mc="http://schemas.openxmlformats.org/markup-compatibility/2006">
              <mc:Choice xmlns:v="urn:schemas-microsoft-com:vml" Requires="v">
                <p:oleObj spid="_x0000_s234510" name="Equation" r:id="rId27" imgW="152334" imgH="228501" progId="Equation.DSMT4">
                  <p:embed/>
                </p:oleObj>
              </mc:Choice>
              <mc:Fallback>
                <p:oleObj name="Equation" r:id="rId27" imgW="152334" imgH="228501"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01050" y="836614"/>
                        <a:ext cx="431800"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5" name="Object 84"/>
          <p:cNvGraphicFramePr>
            <a:graphicFrameLocks noChangeAspect="1"/>
          </p:cNvGraphicFramePr>
          <p:nvPr/>
        </p:nvGraphicFramePr>
        <p:xfrm>
          <a:off x="2855913" y="4005264"/>
          <a:ext cx="1871662" cy="638175"/>
        </p:xfrm>
        <a:graphic>
          <a:graphicData uri="http://schemas.openxmlformats.org/presentationml/2006/ole">
            <mc:AlternateContent xmlns:mc="http://schemas.openxmlformats.org/markup-compatibility/2006">
              <mc:Choice xmlns:v="urn:schemas-microsoft-com:vml" Requires="v">
                <p:oleObj spid="_x0000_s234511" name="Equation" r:id="rId29" imgW="672808" imgH="228501" progId="Equation.DSMT4">
                  <p:embed/>
                </p:oleObj>
              </mc:Choice>
              <mc:Fallback>
                <p:oleObj name="Equation" r:id="rId29" imgW="672808" imgH="228501"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55913" y="4005264"/>
                        <a:ext cx="1871662"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6" name="Text Box 85"/>
          <p:cNvSpPr txBox="1">
            <a:spLocks noChangeArrowheads="1"/>
          </p:cNvSpPr>
          <p:nvPr/>
        </p:nvSpPr>
        <p:spPr bwMode="auto">
          <a:xfrm>
            <a:off x="1992313" y="4149725"/>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如果</a:t>
            </a:r>
          </a:p>
        </p:txBody>
      </p:sp>
      <p:sp>
        <p:nvSpPr>
          <p:cNvPr id="71757" name="Text Box 86"/>
          <p:cNvSpPr txBox="1">
            <a:spLocks noChangeArrowheads="1"/>
          </p:cNvSpPr>
          <p:nvPr/>
        </p:nvSpPr>
        <p:spPr bwMode="auto">
          <a:xfrm>
            <a:off x="6888163" y="40767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而</a:t>
            </a:r>
          </a:p>
        </p:txBody>
      </p:sp>
      <p:graphicFrame>
        <p:nvGraphicFramePr>
          <p:cNvPr id="71758" name="Object 88"/>
          <p:cNvGraphicFramePr>
            <a:graphicFrameLocks noChangeAspect="1"/>
          </p:cNvGraphicFramePr>
          <p:nvPr/>
        </p:nvGraphicFramePr>
        <p:xfrm>
          <a:off x="4511676" y="2565400"/>
          <a:ext cx="538163" cy="649288"/>
        </p:xfrm>
        <a:graphic>
          <a:graphicData uri="http://schemas.openxmlformats.org/presentationml/2006/ole">
            <mc:AlternateContent xmlns:mc="http://schemas.openxmlformats.org/markup-compatibility/2006">
              <mc:Choice xmlns:v="urn:schemas-microsoft-com:vml" Requires="v">
                <p:oleObj spid="_x0000_s234512" name="Equation" r:id="rId31" imgW="190500" imgH="228600" progId="Equation.DSMT4">
                  <p:embed/>
                </p:oleObj>
              </mc:Choice>
              <mc:Fallback>
                <p:oleObj name="Equation" r:id="rId31" imgW="190500" imgH="22860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11676" y="2565400"/>
                        <a:ext cx="538163"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9" name="Text Box 89"/>
          <p:cNvSpPr txBox="1">
            <a:spLocks noChangeArrowheads="1"/>
          </p:cNvSpPr>
          <p:nvPr/>
        </p:nvSpPr>
        <p:spPr bwMode="auto">
          <a:xfrm>
            <a:off x="4872038" y="40767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则</a:t>
            </a:r>
          </a:p>
        </p:txBody>
      </p:sp>
      <p:graphicFrame>
        <p:nvGraphicFramePr>
          <p:cNvPr id="71760" name="Object 90"/>
          <p:cNvGraphicFramePr>
            <a:graphicFrameLocks noChangeAspect="1"/>
          </p:cNvGraphicFramePr>
          <p:nvPr/>
        </p:nvGraphicFramePr>
        <p:xfrm>
          <a:off x="5375276" y="4005264"/>
          <a:ext cx="1363663" cy="649287"/>
        </p:xfrm>
        <a:graphic>
          <a:graphicData uri="http://schemas.openxmlformats.org/presentationml/2006/ole">
            <mc:AlternateContent xmlns:mc="http://schemas.openxmlformats.org/markup-compatibility/2006">
              <mc:Choice xmlns:v="urn:schemas-microsoft-com:vml" Requires="v">
                <p:oleObj spid="_x0000_s234513" name="Equation" r:id="rId33" imgW="482391" imgH="228501" progId="Equation.DSMT4">
                  <p:embed/>
                </p:oleObj>
              </mc:Choice>
              <mc:Fallback>
                <p:oleObj name="Equation" r:id="rId33" imgW="482391" imgH="228501"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75276" y="4005264"/>
                        <a:ext cx="1363663"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1" name="Text Box 91"/>
          <p:cNvSpPr txBox="1">
            <a:spLocks noChangeArrowheads="1"/>
          </p:cNvSpPr>
          <p:nvPr/>
        </p:nvSpPr>
        <p:spPr bwMode="auto">
          <a:xfrm>
            <a:off x="1992313" y="4724400"/>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因为磁环长度一定，所以：</a:t>
            </a:r>
          </a:p>
        </p:txBody>
      </p:sp>
      <p:graphicFrame>
        <p:nvGraphicFramePr>
          <p:cNvPr id="71762" name="Object 92"/>
          <p:cNvGraphicFramePr>
            <a:graphicFrameLocks noChangeAspect="1"/>
          </p:cNvGraphicFramePr>
          <p:nvPr/>
        </p:nvGraphicFramePr>
        <p:xfrm>
          <a:off x="5735638" y="4652964"/>
          <a:ext cx="1871662" cy="649287"/>
        </p:xfrm>
        <a:graphic>
          <a:graphicData uri="http://schemas.openxmlformats.org/presentationml/2006/ole">
            <mc:AlternateContent xmlns:mc="http://schemas.openxmlformats.org/markup-compatibility/2006">
              <mc:Choice xmlns:v="urn:schemas-microsoft-com:vml" Requires="v">
                <p:oleObj spid="_x0000_s234514" name="Equation" r:id="rId35" imgW="660400" imgH="228600" progId="Equation.DSMT4">
                  <p:embed/>
                </p:oleObj>
              </mc:Choice>
              <mc:Fallback>
                <p:oleObj name="Equation" r:id="rId35" imgW="660400" imgH="22860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735638" y="4652964"/>
                        <a:ext cx="1871662"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3" name="Object 93"/>
          <p:cNvGraphicFramePr>
            <a:graphicFrameLocks noChangeAspect="1"/>
          </p:cNvGraphicFramePr>
          <p:nvPr/>
        </p:nvGraphicFramePr>
        <p:xfrm>
          <a:off x="7712075" y="1628775"/>
          <a:ext cx="312738" cy="433388"/>
        </p:xfrm>
        <a:graphic>
          <a:graphicData uri="http://schemas.openxmlformats.org/presentationml/2006/ole">
            <mc:AlternateContent xmlns:mc="http://schemas.openxmlformats.org/markup-compatibility/2006">
              <mc:Choice xmlns:v="urn:schemas-microsoft-com:vml" Requires="v">
                <p:oleObj spid="_x0000_s234515" name="Equation" r:id="rId37" imgW="165028" imgH="228501" progId="Equation.DSMT4">
                  <p:embed/>
                </p:oleObj>
              </mc:Choice>
              <mc:Fallback>
                <p:oleObj name="Equation" r:id="rId37" imgW="165028"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12075" y="1628775"/>
                        <a:ext cx="31273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4" name="Object 94"/>
          <p:cNvGraphicFramePr>
            <a:graphicFrameLocks noChangeAspect="1"/>
          </p:cNvGraphicFramePr>
          <p:nvPr/>
        </p:nvGraphicFramePr>
        <p:xfrm>
          <a:off x="7535864" y="981075"/>
          <a:ext cx="358775" cy="433388"/>
        </p:xfrm>
        <a:graphic>
          <a:graphicData uri="http://schemas.openxmlformats.org/presentationml/2006/ole">
            <mc:AlternateContent xmlns:mc="http://schemas.openxmlformats.org/markup-compatibility/2006">
              <mc:Choice xmlns:v="urn:schemas-microsoft-com:vml" Requires="v">
                <p:oleObj spid="_x0000_s234516" name="Equation" r:id="rId38" imgW="190500" imgH="228600" progId="Equation.DSMT4">
                  <p:embed/>
                </p:oleObj>
              </mc:Choice>
              <mc:Fallback>
                <p:oleObj name="Equation" r:id="rId38" imgW="190500" imgH="22860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535864" y="981075"/>
                        <a:ext cx="35877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5" name="Line 95"/>
          <p:cNvSpPr>
            <a:spLocks noChangeShapeType="1"/>
          </p:cNvSpPr>
          <p:nvPr/>
        </p:nvSpPr>
        <p:spPr bwMode="auto">
          <a:xfrm flipV="1">
            <a:off x="7751763" y="2781301"/>
            <a:ext cx="0" cy="3603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66" name="Object 96"/>
          <p:cNvGraphicFramePr>
            <a:graphicFrameLocks noChangeAspect="1"/>
          </p:cNvGraphicFramePr>
          <p:nvPr/>
        </p:nvGraphicFramePr>
        <p:xfrm>
          <a:off x="7248525" y="2778126"/>
          <a:ext cx="514350" cy="487363"/>
        </p:xfrm>
        <a:graphic>
          <a:graphicData uri="http://schemas.openxmlformats.org/presentationml/2006/ole">
            <mc:AlternateContent xmlns:mc="http://schemas.openxmlformats.org/markup-compatibility/2006">
              <mc:Choice xmlns:v="urn:schemas-microsoft-com:vml" Requires="v">
                <p:oleObj spid="_x0000_s234517" name="Equation" r:id="rId40" imgW="241300" imgH="228600" progId="Equation.DSMT4">
                  <p:embed/>
                </p:oleObj>
              </mc:Choice>
              <mc:Fallback>
                <p:oleObj name="Equation" r:id="rId40" imgW="241300" imgH="228600"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248525" y="2778126"/>
                        <a:ext cx="51435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7" name="Object 97"/>
          <p:cNvGraphicFramePr>
            <a:graphicFrameLocks noChangeAspect="1"/>
          </p:cNvGraphicFramePr>
          <p:nvPr/>
        </p:nvGraphicFramePr>
        <p:xfrm>
          <a:off x="8543925" y="5300663"/>
          <a:ext cx="1657350" cy="1225550"/>
        </p:xfrm>
        <a:graphic>
          <a:graphicData uri="http://schemas.openxmlformats.org/presentationml/2006/ole">
            <mc:AlternateContent xmlns:mc="http://schemas.openxmlformats.org/markup-compatibility/2006">
              <mc:Choice xmlns:v="urn:schemas-microsoft-com:vml" Requires="v">
                <p:oleObj spid="_x0000_s234518" name="Equation" r:id="rId42" imgW="583947" imgH="431613" progId="Equation.DSMT4">
                  <p:embed/>
                </p:oleObj>
              </mc:Choice>
              <mc:Fallback>
                <p:oleObj name="Equation" r:id="rId42" imgW="583947" imgH="431613"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543925" y="5300663"/>
                        <a:ext cx="16573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8" name="Text Box 98"/>
          <p:cNvSpPr txBox="1">
            <a:spLocks noChangeArrowheads="1"/>
          </p:cNvSpPr>
          <p:nvPr/>
        </p:nvSpPr>
        <p:spPr bwMode="auto">
          <a:xfrm>
            <a:off x="2135189" y="5734050"/>
            <a:ext cx="5356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通过电阻</a:t>
            </a:r>
            <a:r>
              <a:rPr lang="en-US" altLang="zh-CN" b="1"/>
              <a:t>R</a:t>
            </a:r>
            <a:r>
              <a:rPr lang="zh-CN" altLang="en-US" b="1"/>
              <a:t>可测              测得     即可得</a:t>
            </a:r>
          </a:p>
        </p:txBody>
      </p:sp>
      <p:graphicFrame>
        <p:nvGraphicFramePr>
          <p:cNvPr id="71769" name="Object 99"/>
          <p:cNvGraphicFramePr>
            <a:graphicFrameLocks noChangeAspect="1"/>
          </p:cNvGraphicFramePr>
          <p:nvPr/>
        </p:nvGraphicFramePr>
        <p:xfrm>
          <a:off x="7464425" y="5661025"/>
          <a:ext cx="395288" cy="649288"/>
        </p:xfrm>
        <a:graphic>
          <a:graphicData uri="http://schemas.openxmlformats.org/presentationml/2006/ole">
            <mc:AlternateContent xmlns:mc="http://schemas.openxmlformats.org/markup-compatibility/2006">
              <mc:Choice xmlns:v="urn:schemas-microsoft-com:vml" Requires="v">
                <p:oleObj spid="_x0000_s234519" name="Equation" r:id="rId44" imgW="139700" imgH="228600" progId="Equation.DSMT4">
                  <p:embed/>
                </p:oleObj>
              </mc:Choice>
              <mc:Fallback>
                <p:oleObj name="Equation" r:id="rId44" imgW="1397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64425" y="5661025"/>
                        <a:ext cx="39528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0" name="Object 100"/>
          <p:cNvGraphicFramePr>
            <a:graphicFrameLocks noChangeAspect="1"/>
          </p:cNvGraphicFramePr>
          <p:nvPr/>
        </p:nvGraphicFramePr>
        <p:xfrm>
          <a:off x="6096000" y="5661025"/>
          <a:ext cx="431800" cy="649288"/>
        </p:xfrm>
        <a:graphic>
          <a:graphicData uri="http://schemas.openxmlformats.org/presentationml/2006/ole">
            <mc:AlternateContent xmlns:mc="http://schemas.openxmlformats.org/markup-compatibility/2006">
              <mc:Choice xmlns:v="urn:schemas-microsoft-com:vml" Requires="v">
                <p:oleObj spid="_x0000_s234520" name="Equation" r:id="rId45" imgW="152334" imgH="228501" progId="Equation.DSMT4">
                  <p:embed/>
                </p:oleObj>
              </mc:Choice>
              <mc:Fallback>
                <p:oleObj name="Equation" r:id="rId45" imgW="152334"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6000" y="56610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71" name="Rectangle 101"/>
          <p:cNvSpPr>
            <a:spLocks noChangeArrowheads="1"/>
          </p:cNvSpPr>
          <p:nvPr/>
        </p:nvSpPr>
        <p:spPr bwMode="auto">
          <a:xfrm>
            <a:off x="5087939" y="5373688"/>
            <a:ext cx="5113337" cy="11239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71772" name="Object 102"/>
          <p:cNvGraphicFramePr>
            <a:graphicFrameLocks noChangeAspect="1"/>
          </p:cNvGraphicFramePr>
          <p:nvPr/>
        </p:nvGraphicFramePr>
        <p:xfrm>
          <a:off x="4295775" y="5661025"/>
          <a:ext cx="431800" cy="649288"/>
        </p:xfrm>
        <a:graphic>
          <a:graphicData uri="http://schemas.openxmlformats.org/presentationml/2006/ole">
            <mc:AlternateContent xmlns:mc="http://schemas.openxmlformats.org/markup-compatibility/2006">
              <mc:Choice xmlns:v="urn:schemas-microsoft-com:vml" Requires="v">
                <p:oleObj spid="_x0000_s234521" name="Equation" r:id="rId46" imgW="152334" imgH="228501" progId="Equation.DSMT4">
                  <p:embed/>
                </p:oleObj>
              </mc:Choice>
              <mc:Fallback>
                <p:oleObj name="Equation" r:id="rId46" imgW="152334"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95775" y="56610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73" name="Text Box 103"/>
          <p:cNvSpPr txBox="1">
            <a:spLocks noChangeArrowheads="1"/>
          </p:cNvSpPr>
          <p:nvPr/>
        </p:nvSpPr>
        <p:spPr bwMode="auto">
          <a:xfrm>
            <a:off x="2116138" y="625792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且关系式与温度无关</a:t>
            </a:r>
          </a:p>
        </p:txBody>
      </p:sp>
    </p:spTree>
    <p:extLst>
      <p:ext uri="{BB962C8B-B14F-4D97-AF65-F5344CB8AC3E}">
        <p14:creationId xmlns:p14="http://schemas.microsoft.com/office/powerpoint/2010/main" val="45069803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a:spLocks noChangeArrowheads="1"/>
          </p:cNvSpPr>
          <p:nvPr/>
        </p:nvSpPr>
        <p:spPr bwMode="auto">
          <a:xfrm>
            <a:off x="1919288" y="549275"/>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2</a:t>
            </a:r>
            <a:r>
              <a:rPr lang="zh-CN" altLang="en-US" b="1">
                <a:solidFill>
                  <a:srgbClr val="0000CC"/>
                </a:solidFill>
              </a:rPr>
              <a:t>）位移测量</a:t>
            </a:r>
          </a:p>
        </p:txBody>
      </p:sp>
      <p:sp>
        <p:nvSpPr>
          <p:cNvPr id="72707" name="Rectangle 6" descr="大棋盘"/>
          <p:cNvSpPr>
            <a:spLocks noChangeArrowheads="1"/>
          </p:cNvSpPr>
          <p:nvPr/>
        </p:nvSpPr>
        <p:spPr bwMode="auto">
          <a:xfrm>
            <a:off x="6094414" y="1773238"/>
            <a:ext cx="649287" cy="431800"/>
          </a:xfrm>
          <a:prstGeom prst="rect">
            <a:avLst/>
          </a:prstGeom>
          <a:pattFill prst="lgCheck">
            <a:fgClr>
              <a:schemeClr val="bg2"/>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08" name="Rectangle 7" descr="大棋盘"/>
          <p:cNvSpPr>
            <a:spLocks noChangeArrowheads="1"/>
          </p:cNvSpPr>
          <p:nvPr/>
        </p:nvSpPr>
        <p:spPr bwMode="auto">
          <a:xfrm>
            <a:off x="7391400" y="1773238"/>
            <a:ext cx="649288" cy="431800"/>
          </a:xfrm>
          <a:prstGeom prst="rect">
            <a:avLst/>
          </a:prstGeom>
          <a:pattFill prst="lgCheck">
            <a:fgClr>
              <a:schemeClr val="bg2"/>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09" name="AutoShape 8"/>
          <p:cNvSpPr>
            <a:spLocks noChangeArrowheads="1"/>
          </p:cNvSpPr>
          <p:nvPr/>
        </p:nvSpPr>
        <p:spPr bwMode="auto">
          <a:xfrm>
            <a:off x="6959600" y="1412875"/>
            <a:ext cx="287338" cy="338138"/>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10" name="AutoShape 9"/>
          <p:cNvSpPr>
            <a:spLocks noChangeArrowheads="1"/>
          </p:cNvSpPr>
          <p:nvPr/>
        </p:nvSpPr>
        <p:spPr bwMode="auto">
          <a:xfrm rot="10800000">
            <a:off x="6959600" y="2276475"/>
            <a:ext cx="287338" cy="287338"/>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11" name="Line 10"/>
          <p:cNvSpPr>
            <a:spLocks noChangeShapeType="1"/>
          </p:cNvSpPr>
          <p:nvPr/>
        </p:nvSpPr>
        <p:spPr bwMode="auto">
          <a:xfrm>
            <a:off x="7102475" y="1773239"/>
            <a:ext cx="0" cy="503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2" name="Line 11"/>
          <p:cNvSpPr>
            <a:spLocks noChangeShapeType="1"/>
          </p:cNvSpPr>
          <p:nvPr/>
        </p:nvSpPr>
        <p:spPr bwMode="auto">
          <a:xfrm>
            <a:off x="6959600" y="1412875"/>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3" name="Line 12"/>
          <p:cNvSpPr>
            <a:spLocks noChangeShapeType="1"/>
          </p:cNvSpPr>
          <p:nvPr/>
        </p:nvSpPr>
        <p:spPr bwMode="auto">
          <a:xfrm>
            <a:off x="6959600" y="2563813"/>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4" name="Line 13"/>
          <p:cNvSpPr>
            <a:spLocks noChangeShapeType="1"/>
          </p:cNvSpPr>
          <p:nvPr/>
        </p:nvSpPr>
        <p:spPr bwMode="auto">
          <a:xfrm flipH="1">
            <a:off x="6886575" y="1989138"/>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 name="Line 14"/>
          <p:cNvSpPr>
            <a:spLocks noChangeShapeType="1"/>
          </p:cNvSpPr>
          <p:nvPr/>
        </p:nvSpPr>
        <p:spPr bwMode="auto">
          <a:xfrm>
            <a:off x="7102475" y="2492376"/>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Line 15"/>
          <p:cNvSpPr>
            <a:spLocks noChangeShapeType="1"/>
          </p:cNvSpPr>
          <p:nvPr/>
        </p:nvSpPr>
        <p:spPr bwMode="auto">
          <a:xfrm>
            <a:off x="7102475" y="3068638"/>
            <a:ext cx="3170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7" name="Line 16"/>
          <p:cNvSpPr>
            <a:spLocks noChangeShapeType="1"/>
          </p:cNvSpPr>
          <p:nvPr/>
        </p:nvSpPr>
        <p:spPr bwMode="auto">
          <a:xfrm flipV="1">
            <a:off x="7102475" y="836613"/>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8" name="Line 17"/>
          <p:cNvSpPr>
            <a:spLocks noChangeShapeType="1"/>
          </p:cNvSpPr>
          <p:nvPr/>
        </p:nvSpPr>
        <p:spPr bwMode="auto">
          <a:xfrm>
            <a:off x="7102476" y="836613"/>
            <a:ext cx="26654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9" name="Line 18"/>
          <p:cNvSpPr>
            <a:spLocks noChangeShapeType="1"/>
          </p:cNvSpPr>
          <p:nvPr/>
        </p:nvSpPr>
        <p:spPr bwMode="auto">
          <a:xfrm>
            <a:off x="6886575" y="1989139"/>
            <a:ext cx="0" cy="1584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0" name="Line 19"/>
          <p:cNvSpPr>
            <a:spLocks noChangeShapeType="1"/>
          </p:cNvSpPr>
          <p:nvPr/>
        </p:nvSpPr>
        <p:spPr bwMode="auto">
          <a:xfrm flipV="1">
            <a:off x="6886575" y="3573463"/>
            <a:ext cx="8651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1" name="Line 20"/>
          <p:cNvSpPr>
            <a:spLocks noChangeShapeType="1"/>
          </p:cNvSpPr>
          <p:nvPr/>
        </p:nvSpPr>
        <p:spPr bwMode="auto">
          <a:xfrm>
            <a:off x="8183563" y="3573463"/>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2" name="Rectangle 21"/>
          <p:cNvSpPr>
            <a:spLocks noChangeArrowheads="1"/>
          </p:cNvSpPr>
          <p:nvPr/>
        </p:nvSpPr>
        <p:spPr bwMode="auto">
          <a:xfrm>
            <a:off x="8328025" y="1196975"/>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2723" name="Rectangle 22"/>
          <p:cNvSpPr>
            <a:spLocks noChangeArrowheads="1"/>
          </p:cNvSpPr>
          <p:nvPr/>
        </p:nvSpPr>
        <p:spPr bwMode="auto">
          <a:xfrm>
            <a:off x="8328025" y="2060575"/>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2724" name="Line 23"/>
          <p:cNvSpPr>
            <a:spLocks noChangeShapeType="1"/>
          </p:cNvSpPr>
          <p:nvPr/>
        </p:nvSpPr>
        <p:spPr bwMode="auto">
          <a:xfrm flipV="1">
            <a:off x="8470900" y="836613"/>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5" name="Line 24"/>
          <p:cNvSpPr>
            <a:spLocks noChangeShapeType="1"/>
          </p:cNvSpPr>
          <p:nvPr/>
        </p:nvSpPr>
        <p:spPr bwMode="auto">
          <a:xfrm>
            <a:off x="8470900" y="1773239"/>
            <a:ext cx="0"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6" name="Line 25"/>
          <p:cNvSpPr>
            <a:spLocks noChangeShapeType="1"/>
          </p:cNvSpPr>
          <p:nvPr/>
        </p:nvSpPr>
        <p:spPr bwMode="auto">
          <a:xfrm>
            <a:off x="8470900" y="2636838"/>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7" name="Line 26"/>
          <p:cNvSpPr>
            <a:spLocks noChangeShapeType="1"/>
          </p:cNvSpPr>
          <p:nvPr/>
        </p:nvSpPr>
        <p:spPr bwMode="auto">
          <a:xfrm>
            <a:off x="8470901" y="19161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8" name="Line 27"/>
          <p:cNvSpPr>
            <a:spLocks noChangeShapeType="1"/>
          </p:cNvSpPr>
          <p:nvPr/>
        </p:nvSpPr>
        <p:spPr bwMode="auto">
          <a:xfrm>
            <a:off x="9047163" y="1916113"/>
            <a:ext cx="0" cy="16573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9" name="Line 28"/>
          <p:cNvSpPr>
            <a:spLocks noChangeShapeType="1"/>
          </p:cNvSpPr>
          <p:nvPr/>
        </p:nvSpPr>
        <p:spPr bwMode="auto">
          <a:xfrm>
            <a:off x="9551988" y="836614"/>
            <a:ext cx="0" cy="503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0" name="Rectangle 29"/>
          <p:cNvSpPr>
            <a:spLocks noChangeArrowheads="1"/>
          </p:cNvSpPr>
          <p:nvPr/>
        </p:nvSpPr>
        <p:spPr bwMode="auto">
          <a:xfrm>
            <a:off x="9407525" y="1339850"/>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31" name="Rectangle 30"/>
          <p:cNvSpPr>
            <a:spLocks noChangeArrowheads="1"/>
          </p:cNvSpPr>
          <p:nvPr/>
        </p:nvSpPr>
        <p:spPr bwMode="auto">
          <a:xfrm>
            <a:off x="9407525" y="2205039"/>
            <a:ext cx="287338" cy="554037"/>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32" name="Line 31"/>
          <p:cNvSpPr>
            <a:spLocks noChangeShapeType="1"/>
          </p:cNvSpPr>
          <p:nvPr/>
        </p:nvSpPr>
        <p:spPr bwMode="auto">
          <a:xfrm>
            <a:off x="9551988" y="1916114"/>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3" name="Line 32"/>
          <p:cNvSpPr>
            <a:spLocks noChangeShapeType="1"/>
          </p:cNvSpPr>
          <p:nvPr/>
        </p:nvSpPr>
        <p:spPr bwMode="auto">
          <a:xfrm>
            <a:off x="9551988" y="278130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4" name="Text Box 34"/>
          <p:cNvSpPr txBox="1">
            <a:spLocks noChangeArrowheads="1"/>
          </p:cNvSpPr>
          <p:nvPr/>
        </p:nvSpPr>
        <p:spPr bwMode="auto">
          <a:xfrm>
            <a:off x="6219825" y="12890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2735" name="Text Box 35"/>
          <p:cNvSpPr txBox="1">
            <a:spLocks noChangeArrowheads="1"/>
          </p:cNvSpPr>
          <p:nvPr/>
        </p:nvSpPr>
        <p:spPr bwMode="auto">
          <a:xfrm>
            <a:off x="7516813" y="128905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2736" name="Text Box 36"/>
          <p:cNvSpPr txBox="1">
            <a:spLocks noChangeArrowheads="1"/>
          </p:cNvSpPr>
          <p:nvPr/>
        </p:nvSpPr>
        <p:spPr bwMode="auto">
          <a:xfrm>
            <a:off x="6311901" y="765175"/>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RM1</a:t>
            </a:r>
          </a:p>
        </p:txBody>
      </p:sp>
      <p:sp>
        <p:nvSpPr>
          <p:cNvPr id="72737" name="Text Box 37"/>
          <p:cNvSpPr txBox="1">
            <a:spLocks noChangeArrowheads="1"/>
          </p:cNvSpPr>
          <p:nvPr/>
        </p:nvSpPr>
        <p:spPr bwMode="auto">
          <a:xfrm>
            <a:off x="7227889" y="2297113"/>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RM2</a:t>
            </a:r>
          </a:p>
        </p:txBody>
      </p:sp>
      <p:sp>
        <p:nvSpPr>
          <p:cNvPr id="72738" name="Text Box 39"/>
          <p:cNvSpPr txBox="1">
            <a:spLocks noChangeArrowheads="1"/>
          </p:cNvSpPr>
          <p:nvPr/>
        </p:nvSpPr>
        <p:spPr bwMode="auto">
          <a:xfrm>
            <a:off x="8667751" y="928688"/>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R1</a:t>
            </a:r>
          </a:p>
        </p:txBody>
      </p:sp>
      <p:sp>
        <p:nvSpPr>
          <p:cNvPr id="72739" name="Text Box 41"/>
          <p:cNvSpPr txBox="1">
            <a:spLocks noChangeArrowheads="1"/>
          </p:cNvSpPr>
          <p:nvPr/>
        </p:nvSpPr>
        <p:spPr bwMode="auto">
          <a:xfrm>
            <a:off x="8543926" y="21336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R2</a:t>
            </a:r>
          </a:p>
        </p:txBody>
      </p:sp>
      <p:sp>
        <p:nvSpPr>
          <p:cNvPr id="72740" name="Text Box 43"/>
          <p:cNvSpPr txBox="1">
            <a:spLocks noChangeArrowheads="1"/>
          </p:cNvSpPr>
          <p:nvPr/>
        </p:nvSpPr>
        <p:spPr bwMode="auto">
          <a:xfrm>
            <a:off x="9625013" y="2205038"/>
            <a:ext cx="641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温度</a:t>
            </a:r>
          </a:p>
          <a:p>
            <a:pPr eaLnBrk="1" hangingPunct="1"/>
            <a:r>
              <a:rPr lang="zh-CN" altLang="en-US" sz="1800" b="1"/>
              <a:t>补偿</a:t>
            </a:r>
          </a:p>
        </p:txBody>
      </p:sp>
      <p:sp>
        <p:nvSpPr>
          <p:cNvPr id="72741" name="Text Box 44"/>
          <p:cNvSpPr txBox="1">
            <a:spLocks noChangeArrowheads="1"/>
          </p:cNvSpPr>
          <p:nvPr/>
        </p:nvSpPr>
        <p:spPr bwMode="auto">
          <a:xfrm>
            <a:off x="7751763" y="33575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E</a:t>
            </a:r>
          </a:p>
        </p:txBody>
      </p:sp>
      <p:sp>
        <p:nvSpPr>
          <p:cNvPr id="72742" name="Text Box 45"/>
          <p:cNvSpPr txBox="1">
            <a:spLocks noChangeArrowheads="1"/>
          </p:cNvSpPr>
          <p:nvPr/>
        </p:nvSpPr>
        <p:spPr bwMode="auto">
          <a:xfrm>
            <a:off x="7464425" y="32131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2743" name="Text Box 46"/>
          <p:cNvSpPr txBox="1">
            <a:spLocks noChangeArrowheads="1"/>
          </p:cNvSpPr>
          <p:nvPr/>
        </p:nvSpPr>
        <p:spPr bwMode="auto">
          <a:xfrm>
            <a:off x="8112126" y="3213100"/>
            <a:ext cx="307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2744" name="Line 47"/>
          <p:cNvSpPr>
            <a:spLocks noChangeShapeType="1"/>
          </p:cNvSpPr>
          <p:nvPr/>
        </p:nvSpPr>
        <p:spPr bwMode="auto">
          <a:xfrm>
            <a:off x="9551988" y="1989138"/>
            <a:ext cx="7921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745" name="Object 48"/>
          <p:cNvGraphicFramePr>
            <a:graphicFrameLocks noChangeAspect="1"/>
          </p:cNvGraphicFramePr>
          <p:nvPr/>
        </p:nvGraphicFramePr>
        <p:xfrm>
          <a:off x="10128251" y="2276476"/>
          <a:ext cx="354013" cy="398463"/>
        </p:xfrm>
        <a:graphic>
          <a:graphicData uri="http://schemas.openxmlformats.org/presentationml/2006/ole">
            <mc:AlternateContent xmlns:mc="http://schemas.openxmlformats.org/markup-compatibility/2006">
              <mc:Choice xmlns:v="urn:schemas-microsoft-com:vml" Requires="v">
                <p:oleObj spid="_x0000_s235522" name="Equation" r:id="rId3" imgW="203112" imgH="228501" progId="Equation.DSMT4">
                  <p:embed/>
                </p:oleObj>
              </mc:Choice>
              <mc:Fallback>
                <p:oleObj name="Equation" r:id="rId3" imgW="203112"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251" y="2276476"/>
                        <a:ext cx="354013"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46" name="Line 49"/>
          <p:cNvSpPr>
            <a:spLocks noChangeShapeType="1"/>
          </p:cNvSpPr>
          <p:nvPr/>
        </p:nvSpPr>
        <p:spPr bwMode="auto">
          <a:xfrm flipV="1">
            <a:off x="6383338" y="2276476"/>
            <a:ext cx="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47" name="Text Box 50"/>
          <p:cNvSpPr txBox="1">
            <a:spLocks noChangeArrowheads="1"/>
          </p:cNvSpPr>
          <p:nvPr/>
        </p:nvSpPr>
        <p:spPr bwMode="auto">
          <a:xfrm>
            <a:off x="6075363" y="280193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位移</a:t>
            </a:r>
          </a:p>
        </p:txBody>
      </p:sp>
      <p:sp>
        <p:nvSpPr>
          <p:cNvPr id="72748" name="Text Box 51"/>
          <p:cNvSpPr txBox="1">
            <a:spLocks noChangeArrowheads="1"/>
          </p:cNvSpPr>
          <p:nvPr/>
        </p:nvSpPr>
        <p:spPr bwMode="auto">
          <a:xfrm>
            <a:off x="2279650" y="112553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工作原理</a:t>
            </a:r>
          </a:p>
        </p:txBody>
      </p:sp>
      <p:sp>
        <p:nvSpPr>
          <p:cNvPr id="72749" name="Text Box 52"/>
          <p:cNvSpPr txBox="1">
            <a:spLocks noChangeArrowheads="1"/>
          </p:cNvSpPr>
          <p:nvPr/>
        </p:nvSpPr>
        <p:spPr bwMode="auto">
          <a:xfrm>
            <a:off x="2116138" y="1649413"/>
            <a:ext cx="367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两相同磁阻元件桥路连接</a:t>
            </a:r>
          </a:p>
        </p:txBody>
      </p:sp>
      <p:sp>
        <p:nvSpPr>
          <p:cNvPr id="72750" name="Text Box 54"/>
          <p:cNvSpPr txBox="1">
            <a:spLocks noChangeArrowheads="1"/>
          </p:cNvSpPr>
          <p:nvPr/>
        </p:nvSpPr>
        <p:spPr bwMode="auto">
          <a:xfrm>
            <a:off x="2116138" y="20812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72751" name="Line 55"/>
          <p:cNvSpPr>
            <a:spLocks noChangeShapeType="1"/>
          </p:cNvSpPr>
          <p:nvPr/>
        </p:nvSpPr>
        <p:spPr bwMode="auto">
          <a:xfrm>
            <a:off x="5735638" y="1989138"/>
            <a:ext cx="2520950"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52" name="Text Box 56"/>
          <p:cNvSpPr txBox="1">
            <a:spLocks noChangeArrowheads="1"/>
          </p:cNvSpPr>
          <p:nvPr/>
        </p:nvSpPr>
        <p:spPr bwMode="auto">
          <a:xfrm>
            <a:off x="2116139" y="2225675"/>
            <a:ext cx="354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磁场处于中间位置  平衡</a:t>
            </a:r>
          </a:p>
        </p:txBody>
      </p:sp>
      <p:sp>
        <p:nvSpPr>
          <p:cNvPr id="72753" name="Text Box 57"/>
          <p:cNvSpPr txBox="1">
            <a:spLocks noChangeArrowheads="1"/>
          </p:cNvSpPr>
          <p:nvPr/>
        </p:nvSpPr>
        <p:spPr bwMode="auto">
          <a:xfrm>
            <a:off x="2116139" y="2873376"/>
            <a:ext cx="40479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磁场上下移动，打破平衡</a:t>
            </a:r>
          </a:p>
          <a:p>
            <a:pPr eaLnBrk="1" hangingPunct="1"/>
            <a:r>
              <a:rPr lang="zh-CN" altLang="en-US" b="1"/>
              <a:t>  输出极性表示移动方向不同</a:t>
            </a:r>
          </a:p>
        </p:txBody>
      </p:sp>
      <p:sp>
        <p:nvSpPr>
          <p:cNvPr id="72754" name="Text Box 58"/>
          <p:cNvSpPr txBox="1">
            <a:spLocks noChangeArrowheads="1"/>
          </p:cNvSpPr>
          <p:nvPr/>
        </p:nvSpPr>
        <p:spPr bwMode="auto">
          <a:xfrm>
            <a:off x="1919288" y="3933825"/>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3</a:t>
            </a:r>
            <a:r>
              <a:rPr lang="zh-CN" altLang="en-US" b="1">
                <a:solidFill>
                  <a:srgbClr val="0000CC"/>
                </a:solidFill>
              </a:rPr>
              <a:t>）无刷直流电机</a:t>
            </a:r>
          </a:p>
        </p:txBody>
      </p:sp>
      <p:pic>
        <p:nvPicPr>
          <p:cNvPr id="72755" name="Picture 59" descr="201310032321205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0239" y="3933825"/>
            <a:ext cx="6048375"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56" name="Text Box 60"/>
          <p:cNvSpPr txBox="1">
            <a:spLocks noChangeArrowheads="1"/>
          </p:cNvSpPr>
          <p:nvPr/>
        </p:nvSpPr>
        <p:spPr bwMode="auto">
          <a:xfrm>
            <a:off x="5951538" y="6473826"/>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傳統直流电机工作原理</a:t>
            </a:r>
          </a:p>
        </p:txBody>
      </p:sp>
      <p:pic>
        <p:nvPicPr>
          <p:cNvPr id="72757" name="Picture 62" descr="u=3809727932,1519520110&amp;fm=21&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4" y="4437064"/>
            <a:ext cx="18002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58" name="Picture 63" descr="u=3222758572,1452407482&amp;fm=21&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5516563"/>
            <a:ext cx="1511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2238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Oval 8"/>
          <p:cNvSpPr>
            <a:spLocks noChangeArrowheads="1"/>
          </p:cNvSpPr>
          <p:nvPr/>
        </p:nvSpPr>
        <p:spPr bwMode="auto">
          <a:xfrm>
            <a:off x="5953125" y="692151"/>
            <a:ext cx="2374900" cy="22828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31" name="Freeform 16"/>
          <p:cNvSpPr>
            <a:spLocks/>
          </p:cNvSpPr>
          <p:nvPr/>
        </p:nvSpPr>
        <p:spPr bwMode="auto">
          <a:xfrm>
            <a:off x="6169026" y="836613"/>
            <a:ext cx="1966913" cy="1968500"/>
          </a:xfrm>
          <a:custGeom>
            <a:avLst/>
            <a:gdLst>
              <a:gd name="T0" fmla="*/ 47625 w 1239"/>
              <a:gd name="T1" fmla="*/ 839788 h 1240"/>
              <a:gd name="T2" fmla="*/ 119063 w 1239"/>
              <a:gd name="T3" fmla="*/ 552450 h 1240"/>
              <a:gd name="T4" fmla="*/ 263525 w 1239"/>
              <a:gd name="T5" fmla="*/ 336550 h 1240"/>
              <a:gd name="T6" fmla="*/ 552450 w 1239"/>
              <a:gd name="T7" fmla="*/ 120650 h 1240"/>
              <a:gd name="T8" fmla="*/ 839788 w 1239"/>
              <a:gd name="T9" fmla="*/ 47625 h 1240"/>
              <a:gd name="T10" fmla="*/ 839788 w 1239"/>
              <a:gd name="T11" fmla="*/ 407988 h 1240"/>
              <a:gd name="T12" fmla="*/ 1127125 w 1239"/>
              <a:gd name="T13" fmla="*/ 407988 h 1240"/>
              <a:gd name="T14" fmla="*/ 1127125 w 1239"/>
              <a:gd name="T15" fmla="*/ 47625 h 1240"/>
              <a:gd name="T16" fmla="*/ 1487488 w 1239"/>
              <a:gd name="T17" fmla="*/ 192088 h 1240"/>
              <a:gd name="T18" fmla="*/ 1703388 w 1239"/>
              <a:gd name="T19" fmla="*/ 407988 h 1240"/>
              <a:gd name="T20" fmla="*/ 1847850 w 1239"/>
              <a:gd name="T21" fmla="*/ 623888 h 1240"/>
              <a:gd name="T22" fmla="*/ 1919288 w 1239"/>
              <a:gd name="T23" fmla="*/ 839788 h 1240"/>
              <a:gd name="T24" fmla="*/ 1560513 w 1239"/>
              <a:gd name="T25" fmla="*/ 839788 h 1240"/>
              <a:gd name="T26" fmla="*/ 1560513 w 1239"/>
              <a:gd name="T27" fmla="*/ 1128713 h 1240"/>
              <a:gd name="T28" fmla="*/ 1919288 w 1239"/>
              <a:gd name="T29" fmla="*/ 1128713 h 1240"/>
              <a:gd name="T30" fmla="*/ 1776413 w 1239"/>
              <a:gd name="T31" fmla="*/ 1416050 h 1240"/>
              <a:gd name="T32" fmla="*/ 1703388 w 1239"/>
              <a:gd name="T33" fmla="*/ 1560513 h 1240"/>
              <a:gd name="T34" fmla="*/ 1487488 w 1239"/>
              <a:gd name="T35" fmla="*/ 1776413 h 1240"/>
              <a:gd name="T36" fmla="*/ 1127125 w 1239"/>
              <a:gd name="T37" fmla="*/ 1920875 h 1240"/>
              <a:gd name="T38" fmla="*/ 1127125 w 1239"/>
              <a:gd name="T39" fmla="*/ 1487488 h 1240"/>
              <a:gd name="T40" fmla="*/ 839788 w 1239"/>
              <a:gd name="T41" fmla="*/ 1487488 h 1240"/>
              <a:gd name="T42" fmla="*/ 839788 w 1239"/>
              <a:gd name="T43" fmla="*/ 1847850 h 1240"/>
              <a:gd name="T44" fmla="*/ 623888 w 1239"/>
              <a:gd name="T45" fmla="*/ 1847850 h 1240"/>
              <a:gd name="T46" fmla="*/ 334963 w 1239"/>
              <a:gd name="T47" fmla="*/ 1631950 h 1240"/>
              <a:gd name="T48" fmla="*/ 119063 w 1239"/>
              <a:gd name="T49" fmla="*/ 1344613 h 1240"/>
              <a:gd name="T50" fmla="*/ 47625 w 1239"/>
              <a:gd name="T51" fmla="*/ 1128713 h 1240"/>
              <a:gd name="T52" fmla="*/ 407988 w 1239"/>
              <a:gd name="T53" fmla="*/ 1128713 h 1240"/>
              <a:gd name="T54" fmla="*/ 407988 w 1239"/>
              <a:gd name="T55" fmla="*/ 839788 h 1240"/>
              <a:gd name="T56" fmla="*/ 47625 w 1239"/>
              <a:gd name="T57" fmla="*/ 839788 h 124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39" h="1240">
                <a:moveTo>
                  <a:pt x="30" y="529"/>
                </a:moveTo>
                <a:cubicBezTo>
                  <a:pt x="0" y="499"/>
                  <a:pt x="52" y="401"/>
                  <a:pt x="75" y="348"/>
                </a:cubicBezTo>
                <a:cubicBezTo>
                  <a:pt x="98" y="295"/>
                  <a:pt x="121" y="257"/>
                  <a:pt x="166" y="212"/>
                </a:cubicBezTo>
                <a:cubicBezTo>
                  <a:pt x="211" y="167"/>
                  <a:pt x="288" y="106"/>
                  <a:pt x="348" y="76"/>
                </a:cubicBezTo>
                <a:cubicBezTo>
                  <a:pt x="408" y="46"/>
                  <a:pt x="499" y="0"/>
                  <a:pt x="529" y="30"/>
                </a:cubicBezTo>
                <a:cubicBezTo>
                  <a:pt x="559" y="60"/>
                  <a:pt x="499" y="219"/>
                  <a:pt x="529" y="257"/>
                </a:cubicBezTo>
                <a:cubicBezTo>
                  <a:pt x="559" y="295"/>
                  <a:pt x="680" y="295"/>
                  <a:pt x="710" y="257"/>
                </a:cubicBezTo>
                <a:cubicBezTo>
                  <a:pt x="740" y="219"/>
                  <a:pt x="672" y="53"/>
                  <a:pt x="710" y="30"/>
                </a:cubicBezTo>
                <a:cubicBezTo>
                  <a:pt x="748" y="7"/>
                  <a:pt x="877" y="83"/>
                  <a:pt x="937" y="121"/>
                </a:cubicBezTo>
                <a:cubicBezTo>
                  <a:pt x="997" y="159"/>
                  <a:pt x="1035" y="212"/>
                  <a:pt x="1073" y="257"/>
                </a:cubicBezTo>
                <a:cubicBezTo>
                  <a:pt x="1111" y="302"/>
                  <a:pt x="1141" y="348"/>
                  <a:pt x="1164" y="393"/>
                </a:cubicBezTo>
                <a:cubicBezTo>
                  <a:pt x="1187" y="438"/>
                  <a:pt x="1239" y="506"/>
                  <a:pt x="1209" y="529"/>
                </a:cubicBezTo>
                <a:cubicBezTo>
                  <a:pt x="1179" y="552"/>
                  <a:pt x="1020" y="499"/>
                  <a:pt x="983" y="529"/>
                </a:cubicBezTo>
                <a:cubicBezTo>
                  <a:pt x="946" y="559"/>
                  <a:pt x="946" y="681"/>
                  <a:pt x="983" y="711"/>
                </a:cubicBezTo>
                <a:cubicBezTo>
                  <a:pt x="1020" y="741"/>
                  <a:pt x="1186" y="681"/>
                  <a:pt x="1209" y="711"/>
                </a:cubicBezTo>
                <a:cubicBezTo>
                  <a:pt x="1232" y="741"/>
                  <a:pt x="1142" y="847"/>
                  <a:pt x="1119" y="892"/>
                </a:cubicBezTo>
                <a:cubicBezTo>
                  <a:pt x="1096" y="937"/>
                  <a:pt x="1103" y="945"/>
                  <a:pt x="1073" y="983"/>
                </a:cubicBezTo>
                <a:cubicBezTo>
                  <a:pt x="1043" y="1021"/>
                  <a:pt x="997" y="1081"/>
                  <a:pt x="937" y="1119"/>
                </a:cubicBezTo>
                <a:cubicBezTo>
                  <a:pt x="877" y="1157"/>
                  <a:pt x="748" y="1240"/>
                  <a:pt x="710" y="1210"/>
                </a:cubicBezTo>
                <a:cubicBezTo>
                  <a:pt x="672" y="1180"/>
                  <a:pt x="740" y="982"/>
                  <a:pt x="710" y="937"/>
                </a:cubicBezTo>
                <a:cubicBezTo>
                  <a:pt x="680" y="892"/>
                  <a:pt x="559" y="899"/>
                  <a:pt x="529" y="937"/>
                </a:cubicBezTo>
                <a:cubicBezTo>
                  <a:pt x="499" y="975"/>
                  <a:pt x="552" y="1126"/>
                  <a:pt x="529" y="1164"/>
                </a:cubicBezTo>
                <a:cubicBezTo>
                  <a:pt x="506" y="1202"/>
                  <a:pt x="446" y="1187"/>
                  <a:pt x="393" y="1164"/>
                </a:cubicBezTo>
                <a:cubicBezTo>
                  <a:pt x="340" y="1141"/>
                  <a:pt x="264" y="1081"/>
                  <a:pt x="211" y="1028"/>
                </a:cubicBezTo>
                <a:cubicBezTo>
                  <a:pt x="158" y="975"/>
                  <a:pt x="105" y="900"/>
                  <a:pt x="75" y="847"/>
                </a:cubicBezTo>
                <a:cubicBezTo>
                  <a:pt x="45" y="794"/>
                  <a:pt x="0" y="734"/>
                  <a:pt x="30" y="711"/>
                </a:cubicBezTo>
                <a:cubicBezTo>
                  <a:pt x="60" y="688"/>
                  <a:pt x="219" y="741"/>
                  <a:pt x="257" y="711"/>
                </a:cubicBezTo>
                <a:cubicBezTo>
                  <a:pt x="295" y="681"/>
                  <a:pt x="295" y="559"/>
                  <a:pt x="257" y="529"/>
                </a:cubicBezTo>
                <a:cubicBezTo>
                  <a:pt x="219" y="499"/>
                  <a:pt x="60" y="559"/>
                  <a:pt x="30" y="529"/>
                </a:cubicBezTo>
                <a:close/>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2" name="Freeform 17"/>
          <p:cNvSpPr>
            <a:spLocks/>
          </p:cNvSpPr>
          <p:nvPr/>
        </p:nvSpPr>
        <p:spPr bwMode="auto">
          <a:xfrm rot="-5400000">
            <a:off x="7031832" y="2204245"/>
            <a:ext cx="215900" cy="503237"/>
          </a:xfrm>
          <a:custGeom>
            <a:avLst/>
            <a:gdLst>
              <a:gd name="T0" fmla="*/ 0 w 363"/>
              <a:gd name="T1" fmla="*/ 466782 h 635"/>
              <a:gd name="T2" fmla="*/ 54124 w 363"/>
              <a:gd name="T3" fmla="*/ 503237 h 635"/>
              <a:gd name="T4" fmla="*/ 107653 w 363"/>
              <a:gd name="T5" fmla="*/ 466782 h 635"/>
              <a:gd name="T6" fmla="*/ 107653 w 363"/>
              <a:gd name="T7" fmla="*/ 395457 h 635"/>
              <a:gd name="T8" fmla="*/ 107653 w 363"/>
              <a:gd name="T9" fmla="*/ 107780 h 635"/>
              <a:gd name="T10" fmla="*/ 107653 w 363"/>
              <a:gd name="T11" fmla="*/ 35662 h 635"/>
              <a:gd name="T12" fmla="*/ 161776 w 363"/>
              <a:gd name="T13" fmla="*/ 0 h 635"/>
              <a:gd name="T14" fmla="*/ 215900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3" name="Freeform 18"/>
          <p:cNvSpPr>
            <a:spLocks/>
          </p:cNvSpPr>
          <p:nvPr/>
        </p:nvSpPr>
        <p:spPr bwMode="auto">
          <a:xfrm>
            <a:off x="6311900" y="1412875"/>
            <a:ext cx="215900" cy="647700"/>
          </a:xfrm>
          <a:custGeom>
            <a:avLst/>
            <a:gdLst>
              <a:gd name="T0" fmla="*/ 0 w 197"/>
              <a:gd name="T1" fmla="*/ 597201 h 590"/>
              <a:gd name="T2" fmla="*/ 99730 w 197"/>
              <a:gd name="T3" fmla="*/ 647700 h 590"/>
              <a:gd name="T4" fmla="*/ 199461 w 197"/>
              <a:gd name="T5" fmla="*/ 597201 h 590"/>
              <a:gd name="T6" fmla="*/ 199461 w 197"/>
              <a:gd name="T7" fmla="*/ 447901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4" name="Freeform 19"/>
          <p:cNvSpPr>
            <a:spLocks/>
          </p:cNvSpPr>
          <p:nvPr/>
        </p:nvSpPr>
        <p:spPr bwMode="auto">
          <a:xfrm rot="-5400000">
            <a:off x="7031832" y="837407"/>
            <a:ext cx="215900" cy="503237"/>
          </a:xfrm>
          <a:custGeom>
            <a:avLst/>
            <a:gdLst>
              <a:gd name="T0" fmla="*/ 0 w 363"/>
              <a:gd name="T1" fmla="*/ 466782 h 635"/>
              <a:gd name="T2" fmla="*/ 54124 w 363"/>
              <a:gd name="T3" fmla="*/ 503237 h 635"/>
              <a:gd name="T4" fmla="*/ 107653 w 363"/>
              <a:gd name="T5" fmla="*/ 466782 h 635"/>
              <a:gd name="T6" fmla="*/ 107653 w 363"/>
              <a:gd name="T7" fmla="*/ 395457 h 635"/>
              <a:gd name="T8" fmla="*/ 107653 w 363"/>
              <a:gd name="T9" fmla="*/ 107780 h 635"/>
              <a:gd name="T10" fmla="*/ 107653 w 363"/>
              <a:gd name="T11" fmla="*/ 35662 h 635"/>
              <a:gd name="T12" fmla="*/ 161776 w 363"/>
              <a:gd name="T13" fmla="*/ 0 h 635"/>
              <a:gd name="T14" fmla="*/ 215900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5" name="Freeform 23"/>
          <p:cNvSpPr>
            <a:spLocks/>
          </p:cNvSpPr>
          <p:nvPr/>
        </p:nvSpPr>
        <p:spPr bwMode="auto">
          <a:xfrm rot="258098">
            <a:off x="6240464" y="1557339"/>
            <a:ext cx="287337" cy="503237"/>
          </a:xfrm>
          <a:custGeom>
            <a:avLst/>
            <a:gdLst>
              <a:gd name="T0" fmla="*/ 0 w 363"/>
              <a:gd name="T1" fmla="*/ 466782 h 635"/>
              <a:gd name="T2" fmla="*/ 72032 w 363"/>
              <a:gd name="T3" fmla="*/ 503237 h 635"/>
              <a:gd name="T4" fmla="*/ 143273 w 363"/>
              <a:gd name="T5" fmla="*/ 466782 h 635"/>
              <a:gd name="T6" fmla="*/ 143273 w 363"/>
              <a:gd name="T7" fmla="*/ 395457 h 635"/>
              <a:gd name="T8" fmla="*/ 143273 w 363"/>
              <a:gd name="T9" fmla="*/ 107780 h 635"/>
              <a:gd name="T10" fmla="*/ 143273 w 363"/>
              <a:gd name="T11" fmla="*/ 35662 h 635"/>
              <a:gd name="T12" fmla="*/ 215305 w 363"/>
              <a:gd name="T13" fmla="*/ 0 h 635"/>
              <a:gd name="T14" fmla="*/ 287337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6" name="Freeform 24"/>
          <p:cNvSpPr>
            <a:spLocks/>
          </p:cNvSpPr>
          <p:nvPr/>
        </p:nvSpPr>
        <p:spPr bwMode="auto">
          <a:xfrm>
            <a:off x="7753350" y="1628776"/>
            <a:ext cx="287338" cy="468313"/>
          </a:xfrm>
          <a:custGeom>
            <a:avLst/>
            <a:gdLst>
              <a:gd name="T0" fmla="*/ 0 w 363"/>
              <a:gd name="T1" fmla="*/ 434388 h 635"/>
              <a:gd name="T2" fmla="*/ 72032 w 363"/>
              <a:gd name="T3" fmla="*/ 468313 h 635"/>
              <a:gd name="T4" fmla="*/ 143273 w 363"/>
              <a:gd name="T5" fmla="*/ 434388 h 635"/>
              <a:gd name="T6" fmla="*/ 143273 w 363"/>
              <a:gd name="T7" fmla="*/ 368013 h 635"/>
              <a:gd name="T8" fmla="*/ 143273 w 363"/>
              <a:gd name="T9" fmla="*/ 100300 h 635"/>
              <a:gd name="T10" fmla="*/ 143273 w 363"/>
              <a:gd name="T11" fmla="*/ 33188 h 635"/>
              <a:gd name="T12" fmla="*/ 215306 w 363"/>
              <a:gd name="T13" fmla="*/ 0 h 635"/>
              <a:gd name="T14" fmla="*/ 287338 w 363"/>
              <a:gd name="T15" fmla="*/ 33188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7" name="Freeform 26"/>
          <p:cNvSpPr>
            <a:spLocks/>
          </p:cNvSpPr>
          <p:nvPr/>
        </p:nvSpPr>
        <p:spPr bwMode="auto">
          <a:xfrm rot="-5777637">
            <a:off x="6992938" y="660401"/>
            <a:ext cx="144463" cy="639762"/>
          </a:xfrm>
          <a:custGeom>
            <a:avLst/>
            <a:gdLst>
              <a:gd name="T0" fmla="*/ 0 w 197"/>
              <a:gd name="T1" fmla="*/ 589882 h 590"/>
              <a:gd name="T2" fmla="*/ 66732 w 197"/>
              <a:gd name="T3" fmla="*/ 639762 h 590"/>
              <a:gd name="T4" fmla="*/ 133463 w 197"/>
              <a:gd name="T5" fmla="*/ 589882 h 590"/>
              <a:gd name="T6" fmla="*/ 133463 w 197"/>
              <a:gd name="T7" fmla="*/ 442412 h 590"/>
              <a:gd name="T8" fmla="*/ 133463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8" name="Freeform 27"/>
          <p:cNvSpPr>
            <a:spLocks/>
          </p:cNvSpPr>
          <p:nvPr/>
        </p:nvSpPr>
        <p:spPr bwMode="auto">
          <a:xfrm rot="-5400000">
            <a:off x="6925469" y="2167732"/>
            <a:ext cx="215900" cy="576262"/>
          </a:xfrm>
          <a:custGeom>
            <a:avLst/>
            <a:gdLst>
              <a:gd name="T0" fmla="*/ 0 w 197"/>
              <a:gd name="T1" fmla="*/ 531333 h 590"/>
              <a:gd name="T2" fmla="*/ 99730 w 197"/>
              <a:gd name="T3" fmla="*/ 576262 h 590"/>
              <a:gd name="T4" fmla="*/ 199461 w 197"/>
              <a:gd name="T5" fmla="*/ 531333 h 590"/>
              <a:gd name="T6" fmla="*/ 199461 w 197"/>
              <a:gd name="T7" fmla="*/ 398500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9" name="Freeform 28"/>
          <p:cNvSpPr>
            <a:spLocks/>
          </p:cNvSpPr>
          <p:nvPr/>
        </p:nvSpPr>
        <p:spPr bwMode="auto">
          <a:xfrm rot="277598">
            <a:off x="7832725" y="1412875"/>
            <a:ext cx="215900" cy="647700"/>
          </a:xfrm>
          <a:custGeom>
            <a:avLst/>
            <a:gdLst>
              <a:gd name="T0" fmla="*/ 0 w 197"/>
              <a:gd name="T1" fmla="*/ 597201 h 590"/>
              <a:gd name="T2" fmla="*/ 99730 w 197"/>
              <a:gd name="T3" fmla="*/ 647700 h 590"/>
              <a:gd name="T4" fmla="*/ 199461 w 197"/>
              <a:gd name="T5" fmla="*/ 597201 h 590"/>
              <a:gd name="T6" fmla="*/ 199461 w 197"/>
              <a:gd name="T7" fmla="*/ 447901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0" name="Line 29"/>
          <p:cNvSpPr>
            <a:spLocks noChangeShapeType="1"/>
          </p:cNvSpPr>
          <p:nvPr/>
        </p:nvSpPr>
        <p:spPr bwMode="auto">
          <a:xfrm flipV="1">
            <a:off x="6240464" y="1557339"/>
            <a:ext cx="71437"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1" name="Line 30"/>
          <p:cNvSpPr>
            <a:spLocks noChangeShapeType="1"/>
          </p:cNvSpPr>
          <p:nvPr/>
        </p:nvSpPr>
        <p:spPr bwMode="auto">
          <a:xfrm flipH="1">
            <a:off x="6888164" y="1196975"/>
            <a:ext cx="730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2" name="Line 31"/>
          <p:cNvSpPr>
            <a:spLocks noChangeShapeType="1"/>
          </p:cNvSpPr>
          <p:nvPr/>
        </p:nvSpPr>
        <p:spPr bwMode="auto">
          <a:xfrm flipV="1">
            <a:off x="7824788" y="1557339"/>
            <a:ext cx="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3" name="Line 32"/>
          <p:cNvSpPr>
            <a:spLocks noChangeShapeType="1"/>
          </p:cNvSpPr>
          <p:nvPr/>
        </p:nvSpPr>
        <p:spPr bwMode="auto">
          <a:xfrm flipH="1">
            <a:off x="6888164" y="2565400"/>
            <a:ext cx="730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4" name="Rectangle 33"/>
          <p:cNvSpPr>
            <a:spLocks noChangeArrowheads="1"/>
          </p:cNvSpPr>
          <p:nvPr/>
        </p:nvSpPr>
        <p:spPr bwMode="auto">
          <a:xfrm>
            <a:off x="6888164" y="1339851"/>
            <a:ext cx="504825" cy="73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45" name="Rectangle 34"/>
          <p:cNvSpPr>
            <a:spLocks noChangeArrowheads="1"/>
          </p:cNvSpPr>
          <p:nvPr/>
        </p:nvSpPr>
        <p:spPr bwMode="auto">
          <a:xfrm>
            <a:off x="7608889" y="1628775"/>
            <a:ext cx="71437"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46" name="Rectangle 35"/>
          <p:cNvSpPr>
            <a:spLocks noChangeArrowheads="1"/>
          </p:cNvSpPr>
          <p:nvPr/>
        </p:nvSpPr>
        <p:spPr bwMode="auto">
          <a:xfrm>
            <a:off x="6961189" y="1484313"/>
            <a:ext cx="358775" cy="6477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rgbClr val="0000CC"/>
              </a:solidFill>
            </a:endParaRPr>
          </a:p>
        </p:txBody>
      </p:sp>
      <p:sp>
        <p:nvSpPr>
          <p:cNvPr id="73747" name="Text Box 36"/>
          <p:cNvSpPr txBox="1">
            <a:spLocks noChangeArrowheads="1"/>
          </p:cNvSpPr>
          <p:nvPr/>
        </p:nvSpPr>
        <p:spPr bwMode="auto">
          <a:xfrm>
            <a:off x="6961188" y="14128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3748" name="Text Box 37"/>
          <p:cNvSpPr txBox="1">
            <a:spLocks noChangeArrowheads="1"/>
          </p:cNvSpPr>
          <p:nvPr/>
        </p:nvSpPr>
        <p:spPr bwMode="auto">
          <a:xfrm>
            <a:off x="6961188" y="177323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3749" name="Line 38"/>
          <p:cNvSpPr>
            <a:spLocks noChangeShapeType="1"/>
          </p:cNvSpPr>
          <p:nvPr/>
        </p:nvSpPr>
        <p:spPr bwMode="auto">
          <a:xfrm flipV="1">
            <a:off x="7392988" y="547688"/>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50" name="Line 39"/>
          <p:cNvSpPr>
            <a:spLocks noChangeShapeType="1"/>
          </p:cNvSpPr>
          <p:nvPr/>
        </p:nvSpPr>
        <p:spPr bwMode="auto">
          <a:xfrm flipV="1">
            <a:off x="7680326" y="836613"/>
            <a:ext cx="1008063"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3751" name="Object 41"/>
          <p:cNvGraphicFramePr>
            <a:graphicFrameLocks noChangeAspect="1"/>
          </p:cNvGraphicFramePr>
          <p:nvPr/>
        </p:nvGraphicFramePr>
        <p:xfrm>
          <a:off x="8688389" y="1268413"/>
          <a:ext cx="434975" cy="647700"/>
        </p:xfrm>
        <a:graphic>
          <a:graphicData uri="http://schemas.openxmlformats.org/presentationml/2006/ole">
            <mc:AlternateContent xmlns:mc="http://schemas.openxmlformats.org/markup-compatibility/2006">
              <mc:Choice xmlns:v="urn:schemas-microsoft-com:vml" Requires="v">
                <p:oleObj spid="_x0000_s236546" name="Equation" r:id="rId3" imgW="152334" imgH="228501" progId="Equation.DSMT4">
                  <p:embed/>
                </p:oleObj>
              </mc:Choice>
              <mc:Fallback>
                <p:oleObj name="Equation" r:id="rId3" imgW="15233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389" y="1268413"/>
                        <a:ext cx="4349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2" name="Object 43"/>
          <p:cNvGraphicFramePr>
            <a:graphicFrameLocks noChangeAspect="1"/>
          </p:cNvGraphicFramePr>
          <p:nvPr/>
        </p:nvGraphicFramePr>
        <p:xfrm>
          <a:off x="6992939" y="188914"/>
          <a:ext cx="363537" cy="504825"/>
        </p:xfrm>
        <a:graphic>
          <a:graphicData uri="http://schemas.openxmlformats.org/presentationml/2006/ole">
            <mc:AlternateContent xmlns:mc="http://schemas.openxmlformats.org/markup-compatibility/2006">
              <mc:Choice xmlns:v="urn:schemas-microsoft-com:vml" Requires="v">
                <p:oleObj spid="_x0000_s236547"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2939" y="188914"/>
                        <a:ext cx="3635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3" name="Object 44"/>
          <p:cNvGraphicFramePr>
            <a:graphicFrameLocks noChangeAspect="1"/>
          </p:cNvGraphicFramePr>
          <p:nvPr/>
        </p:nvGraphicFramePr>
        <p:xfrm>
          <a:off x="8616950" y="547688"/>
          <a:ext cx="546100" cy="577850"/>
        </p:xfrm>
        <a:graphic>
          <a:graphicData uri="http://schemas.openxmlformats.org/presentationml/2006/ole">
            <mc:AlternateContent xmlns:mc="http://schemas.openxmlformats.org/markup-compatibility/2006">
              <mc:Choice xmlns:v="urn:schemas-microsoft-com:vml" Requires="v">
                <p:oleObj spid="_x0000_s236548" name="Equation" r:id="rId7" imgW="215806" imgH="228501" progId="Equation.DSMT4">
                  <p:embed/>
                </p:oleObj>
              </mc:Choice>
              <mc:Fallback>
                <p:oleObj name="Equation" r:id="rId7"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950" y="547688"/>
                        <a:ext cx="546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4" name="Object 45"/>
          <p:cNvGraphicFramePr>
            <a:graphicFrameLocks noChangeAspect="1"/>
          </p:cNvGraphicFramePr>
          <p:nvPr/>
        </p:nvGraphicFramePr>
        <p:xfrm>
          <a:off x="8256588" y="188913"/>
          <a:ext cx="512762" cy="576262"/>
        </p:xfrm>
        <a:graphic>
          <a:graphicData uri="http://schemas.openxmlformats.org/presentationml/2006/ole">
            <mc:AlternateContent xmlns:mc="http://schemas.openxmlformats.org/markup-compatibility/2006">
              <mc:Choice xmlns:v="urn:schemas-microsoft-com:vml" Requires="v">
                <p:oleObj spid="_x0000_s236549" name="Equation" r:id="rId9" imgW="203112" imgH="228501" progId="Equation.DSMT4">
                  <p:embed/>
                </p:oleObj>
              </mc:Choice>
              <mc:Fallback>
                <p:oleObj name="Equation" r:id="rId9" imgW="203112"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6588" y="188913"/>
                        <a:ext cx="512762"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5" name="Object 46"/>
          <p:cNvGraphicFramePr>
            <a:graphicFrameLocks noChangeAspect="1"/>
          </p:cNvGraphicFramePr>
          <p:nvPr/>
        </p:nvGraphicFramePr>
        <p:xfrm>
          <a:off x="5519738" y="1484314"/>
          <a:ext cx="392112" cy="504825"/>
        </p:xfrm>
        <a:graphic>
          <a:graphicData uri="http://schemas.openxmlformats.org/presentationml/2006/ole">
            <mc:AlternateContent xmlns:mc="http://schemas.openxmlformats.org/markup-compatibility/2006">
              <mc:Choice xmlns:v="urn:schemas-microsoft-com:vml" Requires="v">
                <p:oleObj spid="_x0000_s236550" name="Equation" r:id="rId11" imgW="177646" imgH="228402" progId="Equation.DSMT4">
                  <p:embed/>
                </p:oleObj>
              </mc:Choice>
              <mc:Fallback>
                <p:oleObj name="Equation" r:id="rId11" imgW="177646" imgH="22840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9738" y="1484314"/>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6" name="Object 47"/>
          <p:cNvGraphicFramePr>
            <a:graphicFrameLocks noChangeAspect="1"/>
          </p:cNvGraphicFramePr>
          <p:nvPr/>
        </p:nvGraphicFramePr>
        <p:xfrm>
          <a:off x="6946901" y="2924176"/>
          <a:ext cx="392113" cy="504825"/>
        </p:xfrm>
        <a:graphic>
          <a:graphicData uri="http://schemas.openxmlformats.org/presentationml/2006/ole">
            <mc:AlternateContent xmlns:mc="http://schemas.openxmlformats.org/markup-compatibility/2006">
              <mc:Choice xmlns:v="urn:schemas-microsoft-com:vml" Requires="v">
                <p:oleObj spid="_x0000_s236551" name="Equation" r:id="rId13" imgW="177646" imgH="228402" progId="Equation.DSMT4">
                  <p:embed/>
                </p:oleObj>
              </mc:Choice>
              <mc:Fallback>
                <p:oleObj name="Equation" r:id="rId13"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46901" y="2924176"/>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7" name="Object 48"/>
          <p:cNvGraphicFramePr>
            <a:graphicFrameLocks noChangeAspect="1"/>
          </p:cNvGraphicFramePr>
          <p:nvPr/>
        </p:nvGraphicFramePr>
        <p:xfrm>
          <a:off x="8313738" y="1557339"/>
          <a:ext cx="392112" cy="504825"/>
        </p:xfrm>
        <a:graphic>
          <a:graphicData uri="http://schemas.openxmlformats.org/presentationml/2006/ole">
            <mc:AlternateContent xmlns:mc="http://schemas.openxmlformats.org/markup-compatibility/2006">
              <mc:Choice xmlns:v="urn:schemas-microsoft-com:vml" Requires="v">
                <p:oleObj spid="_x0000_s236552" name="Equation" r:id="rId15" imgW="177646" imgH="228402" progId="Equation.DSMT4">
                  <p:embed/>
                </p:oleObj>
              </mc:Choice>
              <mc:Fallback>
                <p:oleObj name="Equation" r:id="rId15" imgW="177646" imgH="228402"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13738" y="1557339"/>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8" name="Object 50"/>
          <p:cNvGraphicFramePr>
            <a:graphicFrameLocks noChangeAspect="1"/>
          </p:cNvGraphicFramePr>
          <p:nvPr/>
        </p:nvGraphicFramePr>
        <p:xfrm>
          <a:off x="9264651" y="1339851"/>
          <a:ext cx="512763" cy="576263"/>
        </p:xfrm>
        <a:graphic>
          <a:graphicData uri="http://schemas.openxmlformats.org/presentationml/2006/ole">
            <mc:AlternateContent xmlns:mc="http://schemas.openxmlformats.org/markup-compatibility/2006">
              <mc:Choice xmlns:v="urn:schemas-microsoft-com:vml" Requires="v">
                <p:oleObj spid="_x0000_s236553" name="Equation" r:id="rId17" imgW="203112" imgH="228501" progId="Equation.DSMT4">
                  <p:embed/>
                </p:oleObj>
              </mc:Choice>
              <mc:Fallback>
                <p:oleObj name="Equation" r:id="rId17" imgW="203112"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64651" y="1339851"/>
                        <a:ext cx="51276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59" name="Rectangle 51"/>
          <p:cNvSpPr>
            <a:spLocks noChangeArrowheads="1"/>
          </p:cNvSpPr>
          <p:nvPr/>
        </p:nvSpPr>
        <p:spPr bwMode="auto">
          <a:xfrm>
            <a:off x="9264650" y="1268414"/>
            <a:ext cx="503238" cy="649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60" name="Rectangle 52"/>
          <p:cNvSpPr>
            <a:spLocks noChangeArrowheads="1"/>
          </p:cNvSpPr>
          <p:nvPr/>
        </p:nvSpPr>
        <p:spPr bwMode="auto">
          <a:xfrm>
            <a:off x="9264650" y="2132014"/>
            <a:ext cx="503238" cy="649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73761" name="Object 53"/>
          <p:cNvGraphicFramePr>
            <a:graphicFrameLocks noChangeAspect="1"/>
          </p:cNvGraphicFramePr>
          <p:nvPr/>
        </p:nvGraphicFramePr>
        <p:xfrm>
          <a:off x="9264650" y="2132013"/>
          <a:ext cx="546100" cy="577850"/>
        </p:xfrm>
        <a:graphic>
          <a:graphicData uri="http://schemas.openxmlformats.org/presentationml/2006/ole">
            <mc:AlternateContent xmlns:mc="http://schemas.openxmlformats.org/markup-compatibility/2006">
              <mc:Choice xmlns:v="urn:schemas-microsoft-com:vml" Requires="v">
                <p:oleObj spid="_x0000_s236554" name="Equation" r:id="rId19" imgW="215806" imgH="228501" progId="Equation.DSMT4">
                  <p:embed/>
                </p:oleObj>
              </mc:Choice>
              <mc:Fallback>
                <p:oleObj name="Equation" r:id="rId19" imgW="215806" imgH="22850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64650" y="2132013"/>
                        <a:ext cx="546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62" name="Line 54"/>
          <p:cNvSpPr>
            <a:spLocks noChangeShapeType="1"/>
          </p:cNvSpPr>
          <p:nvPr/>
        </p:nvSpPr>
        <p:spPr bwMode="auto">
          <a:xfrm>
            <a:off x="9048750" y="16287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3" name="Line 55"/>
          <p:cNvSpPr>
            <a:spLocks noChangeShapeType="1"/>
          </p:cNvSpPr>
          <p:nvPr/>
        </p:nvSpPr>
        <p:spPr bwMode="auto">
          <a:xfrm>
            <a:off x="9769475" y="16287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4" name="Line 56"/>
          <p:cNvSpPr>
            <a:spLocks noChangeShapeType="1"/>
          </p:cNvSpPr>
          <p:nvPr/>
        </p:nvSpPr>
        <p:spPr bwMode="auto">
          <a:xfrm>
            <a:off x="9048750" y="24209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5" name="Line 57"/>
          <p:cNvSpPr>
            <a:spLocks noChangeShapeType="1"/>
          </p:cNvSpPr>
          <p:nvPr/>
        </p:nvSpPr>
        <p:spPr bwMode="auto">
          <a:xfrm>
            <a:off x="9769475" y="24209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3766" name="Object 58"/>
          <p:cNvGraphicFramePr>
            <a:graphicFrameLocks noChangeAspect="1"/>
          </p:cNvGraphicFramePr>
          <p:nvPr/>
        </p:nvGraphicFramePr>
        <p:xfrm>
          <a:off x="9985375" y="1268413"/>
          <a:ext cx="471488" cy="647700"/>
        </p:xfrm>
        <a:graphic>
          <a:graphicData uri="http://schemas.openxmlformats.org/presentationml/2006/ole">
            <mc:AlternateContent xmlns:mc="http://schemas.openxmlformats.org/markup-compatibility/2006">
              <mc:Choice xmlns:v="urn:schemas-microsoft-com:vml" Requires="v">
                <p:oleObj spid="_x0000_s236555" name="Equation" r:id="rId21" imgW="165028" imgH="228501" progId="Equation.DSMT4">
                  <p:embed/>
                </p:oleObj>
              </mc:Choice>
              <mc:Fallback>
                <p:oleObj name="Equation" r:id="rId21" imgW="165028" imgH="228501"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985375" y="1268413"/>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67" name="Object 59"/>
          <p:cNvGraphicFramePr>
            <a:graphicFrameLocks noChangeAspect="1"/>
          </p:cNvGraphicFramePr>
          <p:nvPr/>
        </p:nvGraphicFramePr>
        <p:xfrm>
          <a:off x="8670925" y="2060575"/>
          <a:ext cx="471488" cy="647700"/>
        </p:xfrm>
        <a:graphic>
          <a:graphicData uri="http://schemas.openxmlformats.org/presentationml/2006/ole">
            <mc:AlternateContent xmlns:mc="http://schemas.openxmlformats.org/markup-compatibility/2006">
              <mc:Choice xmlns:v="urn:schemas-microsoft-com:vml" Requires="v">
                <p:oleObj spid="_x0000_s236556" name="Equation" r:id="rId23" imgW="165028" imgH="228501" progId="Equation.DSMT4">
                  <p:embed/>
                </p:oleObj>
              </mc:Choice>
              <mc:Fallback>
                <p:oleObj name="Equation" r:id="rId23" imgW="165028" imgH="228501"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70925" y="2060575"/>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68" name="Object 60"/>
          <p:cNvGraphicFramePr>
            <a:graphicFrameLocks noChangeAspect="1"/>
          </p:cNvGraphicFramePr>
          <p:nvPr/>
        </p:nvGraphicFramePr>
        <p:xfrm>
          <a:off x="9967913" y="2132013"/>
          <a:ext cx="508000" cy="647700"/>
        </p:xfrm>
        <a:graphic>
          <a:graphicData uri="http://schemas.openxmlformats.org/presentationml/2006/ole">
            <mc:AlternateContent xmlns:mc="http://schemas.openxmlformats.org/markup-compatibility/2006">
              <mc:Choice xmlns:v="urn:schemas-microsoft-com:vml" Requires="v">
                <p:oleObj spid="_x0000_s236557" name="Equation" r:id="rId25" imgW="177646" imgH="228402" progId="Equation.DSMT4">
                  <p:embed/>
                </p:oleObj>
              </mc:Choice>
              <mc:Fallback>
                <p:oleObj name="Equation" r:id="rId25" imgW="177646" imgH="228402"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967913" y="2132013"/>
                        <a:ext cx="5080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69" name="Freeform 61"/>
          <p:cNvSpPr>
            <a:spLocks/>
          </p:cNvSpPr>
          <p:nvPr/>
        </p:nvSpPr>
        <p:spPr bwMode="auto">
          <a:xfrm>
            <a:off x="6096000" y="1412876"/>
            <a:ext cx="647700" cy="360363"/>
          </a:xfrm>
          <a:custGeom>
            <a:avLst/>
            <a:gdLst>
              <a:gd name="T0" fmla="*/ 0 w 408"/>
              <a:gd name="T1" fmla="*/ 360363 h 272"/>
              <a:gd name="T2" fmla="*/ 360363 w 408"/>
              <a:gd name="T3" fmla="*/ 300744 h 272"/>
              <a:gd name="T4" fmla="*/ 647700 w 408"/>
              <a:gd name="T5" fmla="*/ 0 h 272"/>
              <a:gd name="T6" fmla="*/ 0 60000 65536"/>
              <a:gd name="T7" fmla="*/ 0 60000 65536"/>
              <a:gd name="T8" fmla="*/ 0 60000 65536"/>
            </a:gdLst>
            <a:ahLst/>
            <a:cxnLst>
              <a:cxn ang="T6">
                <a:pos x="T0" y="T1"/>
              </a:cxn>
              <a:cxn ang="T7">
                <a:pos x="T2" y="T3"/>
              </a:cxn>
              <a:cxn ang="T8">
                <a:pos x="T4" y="T5"/>
              </a:cxn>
            </a:cxnLst>
            <a:rect l="0" t="0" r="r" b="b"/>
            <a:pathLst>
              <a:path w="408" h="272">
                <a:moveTo>
                  <a:pt x="0" y="272"/>
                </a:moveTo>
                <a:cubicBezTo>
                  <a:pt x="79" y="272"/>
                  <a:pt x="159" y="272"/>
                  <a:pt x="227" y="227"/>
                </a:cubicBezTo>
                <a:cubicBezTo>
                  <a:pt x="295" y="182"/>
                  <a:pt x="378" y="38"/>
                  <a:pt x="408" y="0"/>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70" name="Freeform 62"/>
          <p:cNvSpPr>
            <a:spLocks/>
          </p:cNvSpPr>
          <p:nvPr/>
        </p:nvSpPr>
        <p:spPr bwMode="auto">
          <a:xfrm>
            <a:off x="6167439" y="1844676"/>
            <a:ext cx="504825" cy="252413"/>
          </a:xfrm>
          <a:custGeom>
            <a:avLst/>
            <a:gdLst>
              <a:gd name="T0" fmla="*/ 0 w 318"/>
              <a:gd name="T1" fmla="*/ 36513 h 159"/>
              <a:gd name="T2" fmla="*/ 360363 w 318"/>
              <a:gd name="T3" fmla="*/ 36513 h 159"/>
              <a:gd name="T4" fmla="*/ 504825 w 318"/>
              <a:gd name="T5" fmla="*/ 252413 h 159"/>
              <a:gd name="T6" fmla="*/ 0 60000 65536"/>
              <a:gd name="T7" fmla="*/ 0 60000 65536"/>
              <a:gd name="T8" fmla="*/ 0 60000 65536"/>
            </a:gdLst>
            <a:ahLst/>
            <a:cxnLst>
              <a:cxn ang="T6">
                <a:pos x="T0" y="T1"/>
              </a:cxn>
              <a:cxn ang="T7">
                <a:pos x="T2" y="T3"/>
              </a:cxn>
              <a:cxn ang="T8">
                <a:pos x="T4" y="T5"/>
              </a:cxn>
            </a:cxnLst>
            <a:rect l="0" t="0" r="r" b="b"/>
            <a:pathLst>
              <a:path w="318" h="159">
                <a:moveTo>
                  <a:pt x="0" y="23"/>
                </a:moveTo>
                <a:cubicBezTo>
                  <a:pt x="87" y="11"/>
                  <a:pt x="174" y="0"/>
                  <a:pt x="227" y="23"/>
                </a:cubicBezTo>
                <a:cubicBezTo>
                  <a:pt x="280" y="46"/>
                  <a:pt x="303" y="136"/>
                  <a:pt x="318" y="159"/>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71" name="Line 63"/>
          <p:cNvSpPr>
            <a:spLocks noChangeShapeType="1"/>
          </p:cNvSpPr>
          <p:nvPr/>
        </p:nvSpPr>
        <p:spPr bwMode="auto">
          <a:xfrm flipV="1">
            <a:off x="6167439" y="1773239"/>
            <a:ext cx="649287" cy="714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8369" name="Group 129"/>
          <p:cNvGraphicFramePr>
            <a:graphicFrameLocks noGrp="1"/>
          </p:cNvGraphicFramePr>
          <p:nvPr/>
        </p:nvGraphicFramePr>
        <p:xfrm>
          <a:off x="5880101" y="3716338"/>
          <a:ext cx="4511675" cy="2590800"/>
        </p:xfrm>
        <a:graphic>
          <a:graphicData uri="http://schemas.openxmlformats.org/drawingml/2006/table">
            <a:tbl>
              <a:tblPr/>
              <a:tblGrid>
                <a:gridCol w="1511300">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792162">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695325">
                  <a:extLst>
                    <a:ext uri="{9D8B030D-6E8A-4147-A177-3AD203B41FA5}">
                      <a16:colId xmlns:a16="http://schemas.microsoft.com/office/drawing/2014/main" val="20004"/>
                    </a:ext>
                  </a:extLst>
                </a:gridCol>
              </a:tblGrid>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rgbClr val="0000CC"/>
                          </a:solidFill>
                          <a:effectLst/>
                          <a:latin typeface="Arial" charset="0"/>
                          <a:ea typeface="华文中宋" pitchFamily="2" charset="-122"/>
                        </a:rPr>
                        <a:t>霍尔输出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r>
                        <a:rPr kumimoji="0" lang="zh-CN" altLang="en-US" sz="2400" b="0" i="0" u="none" strike="noStrike" cap="none" normalizeH="0" baseline="0">
                          <a:ln>
                            <a:noFill/>
                          </a:ln>
                          <a:solidFill>
                            <a:schemeClr val="tx1"/>
                          </a:solidFill>
                          <a:effectLst/>
                          <a:latin typeface="Arial" charset="0"/>
                          <a:ea typeface="华文中宋" pitchFamily="2" charset="-122"/>
                        </a:rPr>
                        <a:t>指向</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9413">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73810" name="Object 109"/>
          <p:cNvGraphicFramePr>
            <a:graphicFrameLocks noChangeAspect="1"/>
          </p:cNvGraphicFramePr>
          <p:nvPr/>
        </p:nvGraphicFramePr>
        <p:xfrm>
          <a:off x="9048750" y="3644900"/>
          <a:ext cx="471488" cy="647700"/>
        </p:xfrm>
        <a:graphic>
          <a:graphicData uri="http://schemas.openxmlformats.org/presentationml/2006/ole">
            <mc:AlternateContent xmlns:mc="http://schemas.openxmlformats.org/markup-compatibility/2006">
              <mc:Choice xmlns:v="urn:schemas-microsoft-com:vml" Requires="v">
                <p:oleObj spid="_x0000_s236558" name="Equation" r:id="rId27" imgW="165028" imgH="228501" progId="Equation.DSMT4">
                  <p:embed/>
                </p:oleObj>
              </mc:Choice>
              <mc:Fallback>
                <p:oleObj name="Equation" r:id="rId27" imgW="165028" imgH="228501"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48750" y="3644900"/>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1" name="Object 110"/>
          <p:cNvGraphicFramePr>
            <a:graphicFrameLocks noChangeAspect="1"/>
          </p:cNvGraphicFramePr>
          <p:nvPr/>
        </p:nvGraphicFramePr>
        <p:xfrm>
          <a:off x="9767888" y="3644900"/>
          <a:ext cx="508000" cy="647700"/>
        </p:xfrm>
        <a:graphic>
          <a:graphicData uri="http://schemas.openxmlformats.org/presentationml/2006/ole">
            <mc:AlternateContent xmlns:mc="http://schemas.openxmlformats.org/markup-compatibility/2006">
              <mc:Choice xmlns:v="urn:schemas-microsoft-com:vml" Requires="v">
                <p:oleObj spid="_x0000_s236559" name="Equation" r:id="rId29" imgW="177646" imgH="228402" progId="Equation.DSMT4">
                  <p:embed/>
                </p:oleObj>
              </mc:Choice>
              <mc:Fallback>
                <p:oleObj name="Equation" r:id="rId29" imgW="177646" imgH="228402"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767888" y="3644900"/>
                        <a:ext cx="5080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2" name="Object 112"/>
          <p:cNvGraphicFramePr>
            <a:graphicFrameLocks noChangeAspect="1"/>
          </p:cNvGraphicFramePr>
          <p:nvPr/>
        </p:nvGraphicFramePr>
        <p:xfrm>
          <a:off x="7535864" y="3644900"/>
          <a:ext cx="434975" cy="647700"/>
        </p:xfrm>
        <a:graphic>
          <a:graphicData uri="http://schemas.openxmlformats.org/presentationml/2006/ole">
            <mc:AlternateContent xmlns:mc="http://schemas.openxmlformats.org/markup-compatibility/2006">
              <mc:Choice xmlns:v="urn:schemas-microsoft-com:vml" Requires="v">
                <p:oleObj spid="_x0000_s236560" name="Equation" r:id="rId31" imgW="152334" imgH="228501" progId="Equation.DSMT4">
                  <p:embed/>
                </p:oleObj>
              </mc:Choice>
              <mc:Fallback>
                <p:oleObj name="Equation" r:id="rId31" imgW="152334" imgH="228501"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535864" y="3644900"/>
                        <a:ext cx="4349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3" name="Object 113"/>
          <p:cNvGraphicFramePr>
            <a:graphicFrameLocks noChangeAspect="1"/>
          </p:cNvGraphicFramePr>
          <p:nvPr/>
        </p:nvGraphicFramePr>
        <p:xfrm>
          <a:off x="8328025" y="3644900"/>
          <a:ext cx="471488" cy="647700"/>
        </p:xfrm>
        <a:graphic>
          <a:graphicData uri="http://schemas.openxmlformats.org/presentationml/2006/ole">
            <mc:AlternateContent xmlns:mc="http://schemas.openxmlformats.org/markup-compatibility/2006">
              <mc:Choice xmlns:v="urn:schemas-microsoft-com:vml" Requires="v">
                <p:oleObj spid="_x0000_s236561" name="Equation" r:id="rId33" imgW="165028" imgH="228501" progId="Equation.DSMT4">
                  <p:embed/>
                </p:oleObj>
              </mc:Choice>
              <mc:Fallback>
                <p:oleObj name="Equation" r:id="rId33" imgW="165028" imgH="228501"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328025" y="3644900"/>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4" name="Object 114"/>
          <p:cNvGraphicFramePr>
            <a:graphicFrameLocks noChangeAspect="1"/>
          </p:cNvGraphicFramePr>
          <p:nvPr/>
        </p:nvGraphicFramePr>
        <p:xfrm>
          <a:off x="5880101" y="5805488"/>
          <a:ext cx="360363" cy="360362"/>
        </p:xfrm>
        <a:graphic>
          <a:graphicData uri="http://schemas.openxmlformats.org/presentationml/2006/ole">
            <mc:AlternateContent xmlns:mc="http://schemas.openxmlformats.org/markup-compatibility/2006">
              <mc:Choice xmlns:v="urn:schemas-microsoft-com:vml" Requires="v">
                <p:oleObj spid="_x0000_s236562" name="Equation" r:id="rId35" imgW="177492" imgH="177492" progId="Equation.DSMT4">
                  <p:embed/>
                </p:oleObj>
              </mc:Choice>
              <mc:Fallback>
                <p:oleObj name="Equation" r:id="rId35"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1" y="5805488"/>
                        <a:ext cx="36036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5" name="Object 115"/>
          <p:cNvGraphicFramePr>
            <a:graphicFrameLocks noChangeAspect="1"/>
          </p:cNvGraphicFramePr>
          <p:nvPr/>
        </p:nvGraphicFramePr>
        <p:xfrm>
          <a:off x="5880101" y="5300663"/>
          <a:ext cx="360363" cy="360362"/>
        </p:xfrm>
        <a:graphic>
          <a:graphicData uri="http://schemas.openxmlformats.org/presentationml/2006/ole">
            <mc:AlternateContent xmlns:mc="http://schemas.openxmlformats.org/markup-compatibility/2006">
              <mc:Choice xmlns:v="urn:schemas-microsoft-com:vml" Requires="v">
                <p:oleObj spid="_x0000_s236563" name="Equation" r:id="rId37" imgW="177492" imgH="177492" progId="Equation.DSMT4">
                  <p:embed/>
                </p:oleObj>
              </mc:Choice>
              <mc:Fallback>
                <p:oleObj name="Equation" r:id="rId37"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1" y="5300663"/>
                        <a:ext cx="36036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6" name="Object 116"/>
          <p:cNvGraphicFramePr>
            <a:graphicFrameLocks noChangeAspect="1"/>
          </p:cNvGraphicFramePr>
          <p:nvPr/>
        </p:nvGraphicFramePr>
        <p:xfrm>
          <a:off x="5880100" y="4797425"/>
          <a:ext cx="431800" cy="431800"/>
        </p:xfrm>
        <a:graphic>
          <a:graphicData uri="http://schemas.openxmlformats.org/presentationml/2006/ole">
            <mc:AlternateContent xmlns:mc="http://schemas.openxmlformats.org/markup-compatibility/2006">
              <mc:Choice xmlns:v="urn:schemas-microsoft-com:vml" Requires="v">
                <p:oleObj spid="_x0000_s236564" name="Equation" r:id="rId38" imgW="177492" imgH="177492" progId="Equation.DSMT4">
                  <p:embed/>
                </p:oleObj>
              </mc:Choice>
              <mc:Fallback>
                <p:oleObj name="Equation" r:id="rId38"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0" y="47974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7" name="Object 117"/>
          <p:cNvGraphicFramePr>
            <a:graphicFrameLocks noChangeAspect="1"/>
          </p:cNvGraphicFramePr>
          <p:nvPr/>
        </p:nvGraphicFramePr>
        <p:xfrm>
          <a:off x="5880101" y="4365626"/>
          <a:ext cx="360363" cy="360363"/>
        </p:xfrm>
        <a:graphic>
          <a:graphicData uri="http://schemas.openxmlformats.org/presentationml/2006/ole">
            <mc:AlternateContent xmlns:mc="http://schemas.openxmlformats.org/markup-compatibility/2006">
              <mc:Choice xmlns:v="urn:schemas-microsoft-com:vml" Requires="v">
                <p:oleObj spid="_x0000_s236565" name="Equation" r:id="rId39" imgW="177492" imgH="177492" progId="Equation.DSMT4">
                  <p:embed/>
                </p:oleObj>
              </mc:Choice>
              <mc:Fallback>
                <p:oleObj name="Equation" r:id="rId39" imgW="177492" imgH="177492"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80101" y="4365626"/>
                        <a:ext cx="36036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18" name="Rectangle 120"/>
          <p:cNvSpPr>
            <a:spLocks noChangeArrowheads="1"/>
          </p:cNvSpPr>
          <p:nvPr/>
        </p:nvSpPr>
        <p:spPr bwMode="auto">
          <a:xfrm>
            <a:off x="6240463"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sp>
        <p:nvSpPr>
          <p:cNvPr id="73819" name="Rectangle 121"/>
          <p:cNvSpPr>
            <a:spLocks noChangeArrowheads="1"/>
          </p:cNvSpPr>
          <p:nvPr/>
        </p:nvSpPr>
        <p:spPr bwMode="auto">
          <a:xfrm>
            <a:off x="6240463" y="530066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sp>
        <p:nvSpPr>
          <p:cNvPr id="73820" name="Rectangle 122"/>
          <p:cNvSpPr>
            <a:spLocks noChangeArrowheads="1"/>
          </p:cNvSpPr>
          <p:nvPr/>
        </p:nvSpPr>
        <p:spPr bwMode="auto">
          <a:xfrm>
            <a:off x="6240463" y="58054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graphicFrame>
        <p:nvGraphicFramePr>
          <p:cNvPr id="73821" name="Object 123"/>
          <p:cNvGraphicFramePr>
            <a:graphicFrameLocks noChangeAspect="1"/>
          </p:cNvGraphicFramePr>
          <p:nvPr/>
        </p:nvGraphicFramePr>
        <p:xfrm>
          <a:off x="7032625" y="4292600"/>
          <a:ext cx="312738" cy="433388"/>
        </p:xfrm>
        <a:graphic>
          <a:graphicData uri="http://schemas.openxmlformats.org/presentationml/2006/ole">
            <mc:AlternateContent xmlns:mc="http://schemas.openxmlformats.org/markup-compatibility/2006">
              <mc:Choice xmlns:v="urn:schemas-microsoft-com:vml" Requires="v">
                <p:oleObj spid="_x0000_s236566" name="Equation" r:id="rId40" imgW="165028" imgH="228501" progId="Equation.DSMT4">
                  <p:embed/>
                </p:oleObj>
              </mc:Choice>
              <mc:Fallback>
                <p:oleObj name="Equation" r:id="rId40" imgW="165028" imgH="228501"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032625" y="4292600"/>
                        <a:ext cx="31273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2" name="Object 124"/>
          <p:cNvGraphicFramePr>
            <a:graphicFrameLocks noChangeAspect="1"/>
          </p:cNvGraphicFramePr>
          <p:nvPr/>
        </p:nvGraphicFramePr>
        <p:xfrm>
          <a:off x="6959601" y="4724401"/>
          <a:ext cx="392113" cy="504825"/>
        </p:xfrm>
        <a:graphic>
          <a:graphicData uri="http://schemas.openxmlformats.org/presentationml/2006/ole">
            <mc:AlternateContent xmlns:mc="http://schemas.openxmlformats.org/markup-compatibility/2006">
              <mc:Choice xmlns:v="urn:schemas-microsoft-com:vml" Requires="v">
                <p:oleObj spid="_x0000_s236567" name="Equation" r:id="rId42" imgW="177646" imgH="228402" progId="Equation.DSMT4">
                  <p:embed/>
                </p:oleObj>
              </mc:Choice>
              <mc:Fallback>
                <p:oleObj name="Equation" r:id="rId42" imgW="177646" imgH="228402"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959601" y="4724401"/>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3" name="Object 125"/>
          <p:cNvGraphicFramePr>
            <a:graphicFrameLocks noChangeAspect="1"/>
          </p:cNvGraphicFramePr>
          <p:nvPr/>
        </p:nvGraphicFramePr>
        <p:xfrm>
          <a:off x="6959601" y="5300664"/>
          <a:ext cx="392113" cy="504825"/>
        </p:xfrm>
        <a:graphic>
          <a:graphicData uri="http://schemas.openxmlformats.org/presentationml/2006/ole">
            <mc:AlternateContent xmlns:mc="http://schemas.openxmlformats.org/markup-compatibility/2006">
              <mc:Choice xmlns:v="urn:schemas-microsoft-com:vml" Requires="v">
                <p:oleObj spid="_x0000_s236568" name="Equation" r:id="rId44" imgW="177646" imgH="228402" progId="Equation.DSMT4">
                  <p:embed/>
                </p:oleObj>
              </mc:Choice>
              <mc:Fallback>
                <p:oleObj name="Equation" r:id="rId44" imgW="177646" imgH="228402"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959601" y="5300664"/>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4" name="Object 126"/>
          <p:cNvGraphicFramePr>
            <a:graphicFrameLocks noChangeAspect="1"/>
          </p:cNvGraphicFramePr>
          <p:nvPr/>
        </p:nvGraphicFramePr>
        <p:xfrm>
          <a:off x="6959601" y="5805489"/>
          <a:ext cx="392113" cy="504825"/>
        </p:xfrm>
        <a:graphic>
          <a:graphicData uri="http://schemas.openxmlformats.org/presentationml/2006/ole">
            <mc:AlternateContent xmlns:mc="http://schemas.openxmlformats.org/markup-compatibility/2006">
              <mc:Choice xmlns:v="urn:schemas-microsoft-com:vml" Requires="v">
                <p:oleObj spid="_x0000_s236569" name="Equation" r:id="rId46" imgW="177646" imgH="228402" progId="Equation.DSMT4">
                  <p:embed/>
                </p:oleObj>
              </mc:Choice>
              <mc:Fallback>
                <p:oleObj name="Equation" r:id="rId46" imgW="177646" imgH="228402"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959601" y="5805489"/>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25" name="Text Box 130"/>
          <p:cNvSpPr txBox="1">
            <a:spLocks noChangeArrowheads="1"/>
          </p:cNvSpPr>
          <p:nvPr/>
        </p:nvSpPr>
        <p:spPr bwMode="auto">
          <a:xfrm>
            <a:off x="6527800" y="148431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3826" name="Text Box 131"/>
          <p:cNvSpPr txBox="1">
            <a:spLocks noChangeArrowheads="1"/>
          </p:cNvSpPr>
          <p:nvPr/>
        </p:nvSpPr>
        <p:spPr bwMode="auto">
          <a:xfrm>
            <a:off x="7391401" y="1700213"/>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3827" name="Text Box 132"/>
          <p:cNvSpPr txBox="1">
            <a:spLocks noChangeArrowheads="1"/>
          </p:cNvSpPr>
          <p:nvPr/>
        </p:nvSpPr>
        <p:spPr bwMode="auto">
          <a:xfrm>
            <a:off x="1703388" y="476251"/>
            <a:ext cx="35702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利用霍尔元件的输出控制</a:t>
            </a:r>
          </a:p>
          <a:p>
            <a:pPr eaLnBrk="1" hangingPunct="1"/>
            <a:r>
              <a:rPr lang="zh-CN" altLang="en-US" b="1">
                <a:solidFill>
                  <a:srgbClr val="FF0000"/>
                </a:solidFill>
              </a:rPr>
              <a:t>              </a:t>
            </a:r>
            <a:r>
              <a:rPr lang="zh-CN" altLang="en-US" sz="1600" b="1">
                <a:solidFill>
                  <a:srgbClr val="FF0000"/>
                </a:solidFill>
                <a:latin typeface="华文中宋" pitchFamily="2" charset="-122"/>
              </a:rPr>
              <a:t> </a:t>
            </a:r>
            <a:r>
              <a:rPr lang="zh-CN" altLang="en-US" b="1">
                <a:solidFill>
                  <a:srgbClr val="FF0000"/>
                </a:solidFill>
                <a:latin typeface="华文中宋" pitchFamily="2" charset="-122"/>
              </a:rPr>
              <a:t>是否接通电流</a:t>
            </a:r>
          </a:p>
        </p:txBody>
      </p:sp>
      <p:sp>
        <p:nvSpPr>
          <p:cNvPr id="73828" name="Text Box 133"/>
          <p:cNvSpPr txBox="1">
            <a:spLocks noChangeArrowheads="1"/>
          </p:cNvSpPr>
          <p:nvPr/>
        </p:nvSpPr>
        <p:spPr bwMode="auto">
          <a:xfrm>
            <a:off x="1990725" y="19161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graphicFrame>
        <p:nvGraphicFramePr>
          <p:cNvPr id="73829" name="Object 134"/>
          <p:cNvGraphicFramePr>
            <a:graphicFrameLocks noChangeAspect="1"/>
          </p:cNvGraphicFramePr>
          <p:nvPr/>
        </p:nvGraphicFramePr>
        <p:xfrm>
          <a:off x="1992314" y="836614"/>
          <a:ext cx="1006475" cy="504825"/>
        </p:xfrm>
        <a:graphic>
          <a:graphicData uri="http://schemas.openxmlformats.org/presentationml/2006/ole">
            <mc:AlternateContent xmlns:mc="http://schemas.openxmlformats.org/markup-compatibility/2006">
              <mc:Choice xmlns:v="urn:schemas-microsoft-com:vml" Requires="v">
                <p:oleObj spid="_x0000_s236570" name="Equation" r:id="rId48" imgW="457200" imgH="228600" progId="Equation.DSMT4">
                  <p:embed/>
                </p:oleObj>
              </mc:Choice>
              <mc:Fallback>
                <p:oleObj name="Equation" r:id="rId48" imgW="457200" imgH="228600"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992314" y="836614"/>
                        <a:ext cx="10064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30" name="Freeform 136"/>
          <p:cNvSpPr>
            <a:spLocks/>
          </p:cNvSpPr>
          <p:nvPr/>
        </p:nvSpPr>
        <p:spPr bwMode="auto">
          <a:xfrm>
            <a:off x="7391401" y="1484313"/>
            <a:ext cx="720725" cy="239712"/>
          </a:xfrm>
          <a:custGeom>
            <a:avLst/>
            <a:gdLst>
              <a:gd name="T0" fmla="*/ 720725 w 408"/>
              <a:gd name="T1" fmla="*/ 205467 h 105"/>
              <a:gd name="T2" fmla="*/ 319733 w 408"/>
              <a:gd name="T3" fmla="*/ 205467 h 105"/>
              <a:gd name="T4" fmla="*/ 0 w 408"/>
              <a:gd name="T5" fmla="*/ 0 h 105"/>
              <a:gd name="T6" fmla="*/ 0 60000 65536"/>
              <a:gd name="T7" fmla="*/ 0 60000 65536"/>
              <a:gd name="T8" fmla="*/ 0 60000 65536"/>
            </a:gdLst>
            <a:ahLst/>
            <a:cxnLst>
              <a:cxn ang="T6">
                <a:pos x="T0" y="T1"/>
              </a:cxn>
              <a:cxn ang="T7">
                <a:pos x="T2" y="T3"/>
              </a:cxn>
              <a:cxn ang="T8">
                <a:pos x="T4" y="T5"/>
              </a:cxn>
            </a:cxnLst>
            <a:rect l="0" t="0" r="r" b="b"/>
            <a:pathLst>
              <a:path w="408" h="105">
                <a:moveTo>
                  <a:pt x="408" y="90"/>
                </a:moveTo>
                <a:cubicBezTo>
                  <a:pt x="328" y="97"/>
                  <a:pt x="249" y="105"/>
                  <a:pt x="181" y="90"/>
                </a:cubicBezTo>
                <a:cubicBezTo>
                  <a:pt x="113" y="75"/>
                  <a:pt x="30" y="15"/>
                  <a:pt x="0" y="0"/>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1" name="Line 137"/>
          <p:cNvSpPr>
            <a:spLocks noChangeShapeType="1"/>
          </p:cNvSpPr>
          <p:nvPr/>
        </p:nvSpPr>
        <p:spPr bwMode="auto">
          <a:xfrm flipH="1">
            <a:off x="7464425" y="1773238"/>
            <a:ext cx="6477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2" name="Freeform 138"/>
          <p:cNvSpPr>
            <a:spLocks/>
          </p:cNvSpPr>
          <p:nvPr/>
        </p:nvSpPr>
        <p:spPr bwMode="auto">
          <a:xfrm>
            <a:off x="7391401" y="1808164"/>
            <a:ext cx="720725" cy="325437"/>
          </a:xfrm>
          <a:custGeom>
            <a:avLst/>
            <a:gdLst>
              <a:gd name="T0" fmla="*/ 720725 w 454"/>
              <a:gd name="T1" fmla="*/ 47076 h 159"/>
              <a:gd name="T2" fmla="*/ 360363 w 454"/>
              <a:gd name="T3" fmla="*/ 47076 h 159"/>
              <a:gd name="T4" fmla="*/ 0 w 454"/>
              <a:gd name="T5" fmla="*/ 325437 h 159"/>
              <a:gd name="T6" fmla="*/ 0 60000 65536"/>
              <a:gd name="T7" fmla="*/ 0 60000 65536"/>
              <a:gd name="T8" fmla="*/ 0 60000 65536"/>
            </a:gdLst>
            <a:ahLst/>
            <a:cxnLst>
              <a:cxn ang="T6">
                <a:pos x="T0" y="T1"/>
              </a:cxn>
              <a:cxn ang="T7">
                <a:pos x="T2" y="T3"/>
              </a:cxn>
              <a:cxn ang="T8">
                <a:pos x="T4" y="T5"/>
              </a:cxn>
            </a:cxnLst>
            <a:rect l="0" t="0" r="r" b="b"/>
            <a:pathLst>
              <a:path w="454" h="159">
                <a:moveTo>
                  <a:pt x="454" y="23"/>
                </a:moveTo>
                <a:cubicBezTo>
                  <a:pt x="378" y="11"/>
                  <a:pt x="303" y="0"/>
                  <a:pt x="227" y="23"/>
                </a:cubicBezTo>
                <a:cubicBezTo>
                  <a:pt x="151" y="46"/>
                  <a:pt x="75" y="102"/>
                  <a:pt x="0" y="159"/>
                </a:cubicBezTo>
              </a:path>
            </a:pathLst>
          </a:custGeom>
          <a:noFill/>
          <a:ln w="9525">
            <a:solidFill>
              <a:srgbClr val="FF0000"/>
            </a:solidFill>
            <a:round/>
            <a:headEnd type="diamond"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3" name="Oval 139"/>
          <p:cNvSpPr>
            <a:spLocks noChangeArrowheads="1"/>
          </p:cNvSpPr>
          <p:nvPr/>
        </p:nvSpPr>
        <p:spPr bwMode="auto">
          <a:xfrm>
            <a:off x="6743701" y="1484313"/>
            <a:ext cx="720725" cy="698500"/>
          </a:xfrm>
          <a:prstGeom prst="ellipse">
            <a:avLst/>
          </a:prstGeom>
          <a:noFill/>
          <a:ln w="9525">
            <a:solidFill>
              <a:srgbClr val="0000FF"/>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834" name="Line 140"/>
          <p:cNvSpPr>
            <a:spLocks noChangeShapeType="1"/>
          </p:cNvSpPr>
          <p:nvPr/>
        </p:nvSpPr>
        <p:spPr bwMode="auto">
          <a:xfrm>
            <a:off x="6743701" y="1916113"/>
            <a:ext cx="73025" cy="144462"/>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5" name="Text Box 141"/>
          <p:cNvSpPr txBox="1">
            <a:spLocks noChangeArrowheads="1"/>
          </p:cNvSpPr>
          <p:nvPr/>
        </p:nvSpPr>
        <p:spPr bwMode="auto">
          <a:xfrm>
            <a:off x="1919289" y="1700214"/>
            <a:ext cx="34756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转子</a:t>
            </a:r>
            <a:r>
              <a:rPr lang="en-US" altLang="zh-CN" b="1"/>
              <a:t>N</a:t>
            </a:r>
            <a:r>
              <a:rPr lang="zh-CN" altLang="en-US" b="1"/>
              <a:t>指向     时</a:t>
            </a:r>
          </a:p>
          <a:p>
            <a:pPr eaLnBrk="1" hangingPunct="1"/>
            <a:r>
              <a:rPr lang="zh-CN" altLang="en-US" b="1"/>
              <a:t>          （      ） 流过电流</a:t>
            </a:r>
          </a:p>
          <a:p>
            <a:pPr eaLnBrk="1" hangingPunct="1"/>
            <a:r>
              <a:rPr lang="zh-CN" altLang="en-US" b="1"/>
              <a:t>  拉动转子反时针旋转</a:t>
            </a:r>
          </a:p>
        </p:txBody>
      </p:sp>
      <p:graphicFrame>
        <p:nvGraphicFramePr>
          <p:cNvPr id="73836" name="Object 142"/>
          <p:cNvGraphicFramePr>
            <a:graphicFrameLocks noChangeAspect="1"/>
          </p:cNvGraphicFramePr>
          <p:nvPr/>
        </p:nvGraphicFramePr>
        <p:xfrm>
          <a:off x="3143251" y="2060576"/>
          <a:ext cx="392113" cy="504825"/>
        </p:xfrm>
        <a:graphic>
          <a:graphicData uri="http://schemas.openxmlformats.org/presentationml/2006/ole">
            <mc:AlternateContent xmlns:mc="http://schemas.openxmlformats.org/markup-compatibility/2006">
              <mc:Choice xmlns:v="urn:schemas-microsoft-com:vml" Requires="v">
                <p:oleObj spid="_x0000_s236571" name="Equation" r:id="rId50" imgW="177646" imgH="228402" progId="Equation.DSMT4">
                  <p:embed/>
                </p:oleObj>
              </mc:Choice>
              <mc:Fallback>
                <p:oleObj name="Equation" r:id="rId50" imgW="177646" imgH="228402" progId="Equation.DSMT4">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143251" y="2060576"/>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37" name="Object 144"/>
          <p:cNvGraphicFramePr>
            <a:graphicFrameLocks noChangeAspect="1"/>
          </p:cNvGraphicFramePr>
          <p:nvPr/>
        </p:nvGraphicFramePr>
        <p:xfrm>
          <a:off x="3575050" y="1700214"/>
          <a:ext cx="363538" cy="504825"/>
        </p:xfrm>
        <a:graphic>
          <a:graphicData uri="http://schemas.openxmlformats.org/presentationml/2006/ole">
            <mc:AlternateContent xmlns:mc="http://schemas.openxmlformats.org/markup-compatibility/2006">
              <mc:Choice xmlns:v="urn:schemas-microsoft-com:vml" Requires="v">
                <p:oleObj spid="_x0000_s236572" name="Equation" r:id="rId52" imgW="165028" imgH="228501" progId="Equation.DSMT4">
                  <p:embed/>
                </p:oleObj>
              </mc:Choice>
              <mc:Fallback>
                <p:oleObj name="Equation" r:id="rId52"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050" y="1700214"/>
                        <a:ext cx="3635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38" name="Text Box 145"/>
          <p:cNvSpPr txBox="1">
            <a:spLocks noChangeArrowheads="1"/>
          </p:cNvSpPr>
          <p:nvPr/>
        </p:nvSpPr>
        <p:spPr bwMode="auto">
          <a:xfrm>
            <a:off x="2279650" y="35004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73839" name="Text Box 147"/>
          <p:cNvSpPr txBox="1">
            <a:spLocks noChangeArrowheads="1"/>
          </p:cNvSpPr>
          <p:nvPr/>
        </p:nvSpPr>
        <p:spPr bwMode="auto">
          <a:xfrm>
            <a:off x="2063751" y="3357564"/>
            <a:ext cx="34756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转子</a:t>
            </a:r>
            <a:r>
              <a:rPr lang="en-US" altLang="zh-CN" b="1"/>
              <a:t>N</a:t>
            </a:r>
            <a:r>
              <a:rPr lang="zh-CN" altLang="en-US" b="1"/>
              <a:t>指向     时</a:t>
            </a:r>
          </a:p>
          <a:p>
            <a:pPr eaLnBrk="1" hangingPunct="1"/>
            <a:r>
              <a:rPr lang="zh-CN" altLang="en-US" b="1"/>
              <a:t>          （       ）流过电流</a:t>
            </a:r>
          </a:p>
          <a:p>
            <a:pPr eaLnBrk="1" hangingPunct="1"/>
            <a:r>
              <a:rPr lang="zh-CN" altLang="en-US" b="1"/>
              <a:t>  拉动转子反时针旋转</a:t>
            </a:r>
          </a:p>
        </p:txBody>
      </p:sp>
      <p:graphicFrame>
        <p:nvGraphicFramePr>
          <p:cNvPr id="73840" name="Object 149"/>
          <p:cNvGraphicFramePr>
            <a:graphicFrameLocks noChangeAspect="1"/>
          </p:cNvGraphicFramePr>
          <p:nvPr/>
        </p:nvGraphicFramePr>
        <p:xfrm>
          <a:off x="3719513" y="3357564"/>
          <a:ext cx="392112" cy="504825"/>
        </p:xfrm>
        <a:graphic>
          <a:graphicData uri="http://schemas.openxmlformats.org/presentationml/2006/ole">
            <mc:AlternateContent xmlns:mc="http://schemas.openxmlformats.org/markup-compatibility/2006">
              <mc:Choice xmlns:v="urn:schemas-microsoft-com:vml" Requires="v">
                <p:oleObj spid="_x0000_s236573" name="Equation" r:id="rId53" imgW="177646" imgH="228402" progId="Equation.DSMT4">
                  <p:embed/>
                </p:oleObj>
              </mc:Choice>
              <mc:Fallback>
                <p:oleObj name="Equation" r:id="rId53" imgW="177646" imgH="228402" progId="Equation.DSMT4">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719513" y="3357564"/>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1" name="Object 150"/>
          <p:cNvGraphicFramePr>
            <a:graphicFrameLocks noChangeAspect="1"/>
          </p:cNvGraphicFramePr>
          <p:nvPr/>
        </p:nvGraphicFramePr>
        <p:xfrm>
          <a:off x="2782888" y="3644901"/>
          <a:ext cx="392112" cy="504825"/>
        </p:xfrm>
        <a:graphic>
          <a:graphicData uri="http://schemas.openxmlformats.org/presentationml/2006/ole">
            <mc:AlternateContent xmlns:mc="http://schemas.openxmlformats.org/markup-compatibility/2006">
              <mc:Choice xmlns:v="urn:schemas-microsoft-com:vml" Requires="v">
                <p:oleObj spid="_x0000_s236574" name="Equation" r:id="rId55" imgW="177646" imgH="228402" progId="Equation.DSMT4">
                  <p:embed/>
                </p:oleObj>
              </mc:Choice>
              <mc:Fallback>
                <p:oleObj name="Equation" r:id="rId55" imgW="177646" imgH="228402" progId="Equation.DSMT4">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782888" y="3644901"/>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2" name="Object 151"/>
          <p:cNvGraphicFramePr>
            <a:graphicFrameLocks noChangeAspect="1"/>
          </p:cNvGraphicFramePr>
          <p:nvPr/>
        </p:nvGraphicFramePr>
        <p:xfrm>
          <a:off x="3503614" y="3716339"/>
          <a:ext cx="363537" cy="504825"/>
        </p:xfrm>
        <a:graphic>
          <a:graphicData uri="http://schemas.openxmlformats.org/presentationml/2006/ole">
            <mc:AlternateContent xmlns:mc="http://schemas.openxmlformats.org/markup-compatibility/2006">
              <mc:Choice xmlns:v="urn:schemas-microsoft-com:vml" Requires="v">
                <p:oleObj spid="_x0000_s236575" name="Equation" r:id="rId57" imgW="165028" imgH="228501" progId="Equation.DSMT4">
                  <p:embed/>
                </p:oleObj>
              </mc:Choice>
              <mc:Fallback>
                <p:oleObj name="Equation" r:id="rId57"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4" y="3716339"/>
                        <a:ext cx="3635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3" name="Object 152"/>
          <p:cNvGraphicFramePr>
            <a:graphicFrameLocks noChangeAspect="1"/>
          </p:cNvGraphicFramePr>
          <p:nvPr/>
        </p:nvGraphicFramePr>
        <p:xfrm>
          <a:off x="2495551" y="2060576"/>
          <a:ext cx="390525" cy="504825"/>
        </p:xfrm>
        <a:graphic>
          <a:graphicData uri="http://schemas.openxmlformats.org/presentationml/2006/ole">
            <mc:AlternateContent xmlns:mc="http://schemas.openxmlformats.org/markup-compatibility/2006">
              <mc:Choice xmlns:v="urn:schemas-microsoft-com:vml" Requires="v">
                <p:oleObj spid="_x0000_s236576" name="Equation" r:id="rId58" imgW="177646" imgH="228402" progId="Equation.DSMT4">
                  <p:embed/>
                </p:oleObj>
              </mc:Choice>
              <mc:Fallback>
                <p:oleObj name="Equation" r:id="rId58" imgW="177646" imgH="228402" progId="Equation.DSMT4">
                  <p:embed/>
                  <p:pic>
                    <p:nvPicPr>
                      <p:cNvPr id="0" name=""/>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495551" y="2060576"/>
                        <a:ext cx="3905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44" name="Text Box 153"/>
          <p:cNvSpPr txBox="1">
            <a:spLocks noChangeArrowheads="1"/>
          </p:cNvSpPr>
          <p:nvPr/>
        </p:nvSpPr>
        <p:spPr bwMode="auto">
          <a:xfrm>
            <a:off x="1847850" y="4868863"/>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霍尔元件角度传感的作用</a:t>
            </a:r>
            <a:endParaRPr lang="zh-CN" altLang="en-US" b="1">
              <a:solidFill>
                <a:srgbClr val="FF0000"/>
              </a:solidFill>
              <a:latin typeface="华文中宋" pitchFamily="2" charset="-122"/>
            </a:endParaRPr>
          </a:p>
        </p:txBody>
      </p:sp>
    </p:spTree>
    <p:extLst>
      <p:ext uri="{BB962C8B-B14F-4D97-AF65-F5344CB8AC3E}">
        <p14:creationId xmlns:p14="http://schemas.microsoft.com/office/powerpoint/2010/main" val="55033538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4"/>
          <p:cNvSpPr txBox="1">
            <a:spLocks noChangeArrowheads="1"/>
          </p:cNvSpPr>
          <p:nvPr/>
        </p:nvSpPr>
        <p:spPr bwMode="auto">
          <a:xfrm>
            <a:off x="1971676" y="352425"/>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6</a:t>
            </a:r>
            <a:r>
              <a:rPr lang="zh-CN" altLang="en-US" b="1">
                <a:solidFill>
                  <a:srgbClr val="FF0000"/>
                </a:solidFill>
              </a:rPr>
              <a:t>、半导体射线传感器</a:t>
            </a:r>
          </a:p>
        </p:txBody>
      </p:sp>
      <p:sp>
        <p:nvSpPr>
          <p:cNvPr id="74755" name="Text Box 5"/>
          <p:cNvSpPr txBox="1">
            <a:spLocks noChangeArrowheads="1"/>
          </p:cNvSpPr>
          <p:nvPr/>
        </p:nvSpPr>
        <p:spPr bwMode="auto">
          <a:xfrm>
            <a:off x="2208214" y="5157788"/>
            <a:ext cx="829586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探测器受入射粒子作用后，输出是几个微秒的窄脉冲，</a:t>
            </a:r>
          </a:p>
          <a:p>
            <a:pPr eaLnBrk="1" hangingPunct="1"/>
            <a:r>
              <a:rPr lang="zh-CN" altLang="en-US" b="1" dirty="0">
                <a:solidFill>
                  <a:srgbClr val="0000CC"/>
                </a:solidFill>
              </a:rPr>
              <a:t>放大后，只有脉冲的峰值携带粒子的能量参数信息。</a:t>
            </a:r>
          </a:p>
          <a:p>
            <a:pPr eaLnBrk="1" hangingPunct="1"/>
            <a:r>
              <a:rPr lang="zh-CN" altLang="en-US" b="1" dirty="0">
                <a:solidFill>
                  <a:srgbClr val="0000CC"/>
                </a:solidFill>
              </a:rPr>
              <a:t>如果入射粒子通量很大，输出脉冲速度很高。</a:t>
            </a:r>
          </a:p>
          <a:p>
            <a:pPr eaLnBrk="1" hangingPunct="1"/>
            <a:r>
              <a:rPr lang="zh-CN" altLang="en-US" b="1" dirty="0"/>
              <a:t>                                                    </a:t>
            </a:r>
            <a:r>
              <a:rPr lang="zh-CN" altLang="en-US" sz="1800" b="1" dirty="0"/>
              <a:t>（摘自中科院韦飞研究生硕士论文）</a:t>
            </a:r>
          </a:p>
        </p:txBody>
      </p:sp>
      <p:graphicFrame>
        <p:nvGraphicFramePr>
          <p:cNvPr id="139270" name="Group 6"/>
          <p:cNvGraphicFramePr>
            <a:graphicFrameLocks noGrp="1"/>
          </p:cNvGraphicFramePr>
          <p:nvPr/>
        </p:nvGraphicFramePr>
        <p:xfrm>
          <a:off x="2424113" y="836613"/>
          <a:ext cx="7848600" cy="1917700"/>
        </p:xfrm>
        <a:graphic>
          <a:graphicData uri="http://schemas.openxmlformats.org/drawingml/2006/table">
            <a:tbl>
              <a:tblPr/>
              <a:tblGrid>
                <a:gridCol w="1008062">
                  <a:extLst>
                    <a:ext uri="{9D8B030D-6E8A-4147-A177-3AD203B41FA5}">
                      <a16:colId xmlns:a16="http://schemas.microsoft.com/office/drawing/2014/main" val="20000"/>
                    </a:ext>
                  </a:extLst>
                </a:gridCol>
                <a:gridCol w="28082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gridCol w="2808288">
                  <a:extLst>
                    <a:ext uri="{9D8B030D-6E8A-4147-A177-3AD203B41FA5}">
                      <a16:colId xmlns:a16="http://schemas.microsoft.com/office/drawing/2014/main" val="20003"/>
                    </a:ext>
                  </a:extLst>
                </a:gridCol>
              </a:tblGrid>
              <a:tr h="4318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中文名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射线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其他名称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伦琴射线、</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外文名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X-ray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波长范围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0.001</a:t>
                      </a: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2"/>
                        </a:rPr>
                        <a:t>纳米</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到</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10</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纳米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特   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3"/>
                        </a:rPr>
                        <a:t>波长</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非常短，</a:t>
                      </a: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4"/>
                        </a:rPr>
                        <a:t>频率</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很高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频率范围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30 PHz</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到</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30EHz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6575">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发现者</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德国物理学家</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W.K.</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伦琴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性    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波粒二象性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9320" name="Group 56"/>
          <p:cNvGraphicFramePr>
            <a:graphicFrameLocks noGrp="1"/>
          </p:cNvGraphicFramePr>
          <p:nvPr/>
        </p:nvGraphicFramePr>
        <p:xfrm>
          <a:off x="2424113" y="2924175"/>
          <a:ext cx="7848600" cy="2005506"/>
        </p:xfrm>
        <a:graphic>
          <a:graphicData uri="http://schemas.openxmlformats.org/drawingml/2006/table">
            <a:tbl>
              <a:tblPr/>
              <a:tblGrid>
                <a:gridCol w="1008062">
                  <a:extLst>
                    <a:ext uri="{9D8B030D-6E8A-4147-A177-3AD203B41FA5}">
                      <a16:colId xmlns:a16="http://schemas.microsoft.com/office/drawing/2014/main" val="20000"/>
                    </a:ext>
                  </a:extLst>
                </a:gridCol>
                <a:gridCol w="28082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gridCol w="2808288">
                  <a:extLst>
                    <a:ext uri="{9D8B030D-6E8A-4147-A177-3AD203B41FA5}">
                      <a16:colId xmlns:a16="http://schemas.microsoft.com/office/drawing/2014/main" val="20003"/>
                    </a:ext>
                  </a:extLst>
                </a:gridCol>
              </a:tblGrid>
              <a:tr h="518012">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中文名</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γ</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射线</a:t>
                      </a:r>
                      <a:r>
                        <a:rPr kumimoji="0" lang="zh-CN" altLang="en-US" sz="2800" b="0" i="0" u="none" strike="noStrike" cap="none" normalizeH="0" baseline="0">
                          <a:ln>
                            <a:noFill/>
                          </a:ln>
                          <a:solidFill>
                            <a:schemeClr val="tx1"/>
                          </a:solidFill>
                          <a:effectLst/>
                          <a:latin typeface="华文中宋" pitchFamily="2" charset="-122"/>
                          <a:ea typeface="华文中宋" pitchFamily="2" charset="-122"/>
                        </a:rPr>
                        <a:t> </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其他名称</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a:ln>
                          <a:noFill/>
                        </a:ln>
                        <a:solidFill>
                          <a:schemeClr val="tx1"/>
                        </a:solidFill>
                        <a:effectLst/>
                        <a:latin typeface="华文中宋" pitchFamily="2" charset="-122"/>
                        <a:ea typeface="华文中宋"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12">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外文名</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γ-ray </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波长范围</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短于</a:t>
                      </a: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0.2</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埃</a:t>
                      </a:r>
                      <a:r>
                        <a:rPr kumimoji="0" lang="zh-CN" altLang="en-US" sz="2800" b="0" i="0" u="none" strike="noStrike" cap="none" normalizeH="0" baseline="0">
                          <a:ln>
                            <a:noFill/>
                          </a:ln>
                          <a:solidFill>
                            <a:schemeClr val="tx1"/>
                          </a:solidFill>
                          <a:effectLst/>
                          <a:latin typeface="华文中宋" pitchFamily="2" charset="-122"/>
                          <a:ea typeface="华文中宋" pitchFamily="2" charset="-122"/>
                        </a:rPr>
                        <a:t> </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8988">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发现者</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197</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？美国军方首次观测</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2011</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年</a:t>
                      </a: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9</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月英国</a:t>
                      </a:r>
                      <a:r>
                        <a:rPr kumimoji="0" lang="zh-CN" altLang="en-US" sz="1800" b="0" i="0" u="none" strike="noStrike" cap="none" normalizeH="0" baseline="0">
                          <a:ln>
                            <a:noFill/>
                          </a:ln>
                          <a:solidFill>
                            <a:schemeClr val="tx1"/>
                          </a:solidFill>
                          <a:effectLst/>
                          <a:latin typeface="华文中宋" pitchFamily="2" charset="-122"/>
                          <a:ea typeface="华文中宋" pitchFamily="2" charset="-122"/>
                          <a:hlinkClick r:id="rId5"/>
                        </a:rPr>
                        <a:t>斯特拉斯克莱德大学</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制造伽马射线</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频率范围</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高于</a:t>
                      </a: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1.5 </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千亿亿 赫兹 </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4805" name="Rectangle 55"/>
          <p:cNvSpPr>
            <a:spLocks noChangeArrowheads="1"/>
          </p:cNvSpPr>
          <p:nvPr/>
        </p:nvSpPr>
        <p:spPr bwMode="auto">
          <a:xfrm>
            <a:off x="2135189" y="5084764"/>
            <a:ext cx="8281987" cy="158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10215224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5"/>
          <p:cNvSpPr txBox="1">
            <a:spLocks noChangeArrowheads="1"/>
          </p:cNvSpPr>
          <p:nvPr/>
        </p:nvSpPr>
        <p:spPr bwMode="auto">
          <a:xfrm>
            <a:off x="1703389" y="260351"/>
            <a:ext cx="1108075" cy="4667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传感器</a:t>
            </a:r>
          </a:p>
        </p:txBody>
      </p:sp>
      <p:sp>
        <p:nvSpPr>
          <p:cNvPr id="75779" name="Text Box 6"/>
          <p:cNvSpPr txBox="1">
            <a:spLocks noChangeArrowheads="1"/>
          </p:cNvSpPr>
          <p:nvPr/>
        </p:nvSpPr>
        <p:spPr bwMode="auto">
          <a:xfrm>
            <a:off x="3143251" y="309563"/>
            <a:ext cx="1463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电荷放大器</a:t>
            </a:r>
          </a:p>
        </p:txBody>
      </p:sp>
      <p:sp>
        <p:nvSpPr>
          <p:cNvPr id="75780" name="Text Box 7"/>
          <p:cNvSpPr txBox="1">
            <a:spLocks noChangeArrowheads="1"/>
          </p:cNvSpPr>
          <p:nvPr/>
        </p:nvSpPr>
        <p:spPr bwMode="auto">
          <a:xfrm>
            <a:off x="3432176" y="1052513"/>
            <a:ext cx="701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整形</a:t>
            </a:r>
          </a:p>
        </p:txBody>
      </p:sp>
      <p:sp>
        <p:nvSpPr>
          <p:cNvPr id="75781" name="Text Box 8"/>
          <p:cNvSpPr txBox="1">
            <a:spLocks noChangeArrowheads="1"/>
          </p:cNvSpPr>
          <p:nvPr/>
        </p:nvSpPr>
        <p:spPr bwMode="auto">
          <a:xfrm>
            <a:off x="5016501" y="260350"/>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x10</a:t>
            </a:r>
          </a:p>
        </p:txBody>
      </p:sp>
      <p:sp>
        <p:nvSpPr>
          <p:cNvPr id="75782" name="Text Box 9"/>
          <p:cNvSpPr txBox="1">
            <a:spLocks noChangeArrowheads="1"/>
          </p:cNvSpPr>
          <p:nvPr/>
        </p:nvSpPr>
        <p:spPr bwMode="auto">
          <a:xfrm>
            <a:off x="8256589" y="260350"/>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x10</a:t>
            </a:r>
          </a:p>
        </p:txBody>
      </p:sp>
      <p:sp>
        <p:nvSpPr>
          <p:cNvPr id="75783" name="Text Box 10"/>
          <p:cNvSpPr txBox="1">
            <a:spLocks noChangeArrowheads="1"/>
          </p:cNvSpPr>
          <p:nvPr/>
        </p:nvSpPr>
        <p:spPr bwMode="auto">
          <a:xfrm>
            <a:off x="9874250" y="26035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遥测</a:t>
            </a:r>
          </a:p>
        </p:txBody>
      </p:sp>
      <p:sp>
        <p:nvSpPr>
          <p:cNvPr id="75784" name="Text Box 11"/>
          <p:cNvSpPr txBox="1">
            <a:spLocks noChangeArrowheads="1"/>
          </p:cNvSpPr>
          <p:nvPr/>
        </p:nvSpPr>
        <p:spPr bwMode="auto">
          <a:xfrm>
            <a:off x="5016501" y="1196975"/>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x9</a:t>
            </a:r>
          </a:p>
        </p:txBody>
      </p:sp>
      <p:sp>
        <p:nvSpPr>
          <p:cNvPr id="75785" name="Text Box 13"/>
          <p:cNvSpPr txBox="1">
            <a:spLocks noChangeArrowheads="1"/>
          </p:cNvSpPr>
          <p:nvPr/>
        </p:nvSpPr>
        <p:spPr bwMode="auto">
          <a:xfrm>
            <a:off x="5087939" y="3357563"/>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x2</a:t>
            </a:r>
          </a:p>
        </p:txBody>
      </p:sp>
      <p:sp>
        <p:nvSpPr>
          <p:cNvPr id="75786" name="Text Box 14"/>
          <p:cNvSpPr txBox="1">
            <a:spLocks noChangeArrowheads="1"/>
          </p:cNvSpPr>
          <p:nvPr/>
        </p:nvSpPr>
        <p:spPr bwMode="auto">
          <a:xfrm>
            <a:off x="5087939" y="4581525"/>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x1</a:t>
            </a:r>
          </a:p>
        </p:txBody>
      </p:sp>
      <p:sp>
        <p:nvSpPr>
          <p:cNvPr id="75787" name="Line 15"/>
          <p:cNvSpPr>
            <a:spLocks noChangeShapeType="1"/>
          </p:cNvSpPr>
          <p:nvPr/>
        </p:nvSpPr>
        <p:spPr bwMode="auto">
          <a:xfrm>
            <a:off x="7319963" y="2060575"/>
            <a:ext cx="0" cy="1150938"/>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8" name="Text Box 16"/>
          <p:cNvSpPr txBox="1">
            <a:spLocks noChangeArrowheads="1"/>
          </p:cNvSpPr>
          <p:nvPr/>
        </p:nvSpPr>
        <p:spPr bwMode="auto">
          <a:xfrm>
            <a:off x="6743701" y="260350"/>
            <a:ext cx="127952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 </a:t>
            </a:r>
          </a:p>
          <a:p>
            <a:pPr eaLnBrk="1" hangingPunct="1"/>
            <a:r>
              <a:rPr lang="zh-CN" altLang="en-US" sz="2000" b="1"/>
              <a:t>   </a:t>
            </a:r>
            <a:r>
              <a:rPr lang="en-US" altLang="zh-CN" sz="2000" b="1"/>
              <a:t>X10</a:t>
            </a:r>
          </a:p>
        </p:txBody>
      </p:sp>
      <p:sp>
        <p:nvSpPr>
          <p:cNvPr id="75789" name="Text Box 18"/>
          <p:cNvSpPr txBox="1">
            <a:spLocks noChangeArrowheads="1"/>
          </p:cNvSpPr>
          <p:nvPr/>
        </p:nvSpPr>
        <p:spPr bwMode="auto">
          <a:xfrm>
            <a:off x="6743701" y="119697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x9</a:t>
            </a:r>
          </a:p>
        </p:txBody>
      </p:sp>
      <p:sp>
        <p:nvSpPr>
          <p:cNvPr id="75790" name="Text Box 19"/>
          <p:cNvSpPr txBox="1">
            <a:spLocks noChangeArrowheads="1"/>
          </p:cNvSpPr>
          <p:nvPr/>
        </p:nvSpPr>
        <p:spPr bwMode="auto">
          <a:xfrm>
            <a:off x="6816726" y="3357563"/>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x2</a:t>
            </a:r>
          </a:p>
        </p:txBody>
      </p:sp>
      <p:sp>
        <p:nvSpPr>
          <p:cNvPr id="75791" name="Text Box 20"/>
          <p:cNvSpPr txBox="1">
            <a:spLocks noChangeArrowheads="1"/>
          </p:cNvSpPr>
          <p:nvPr/>
        </p:nvSpPr>
        <p:spPr bwMode="auto">
          <a:xfrm>
            <a:off x="6816726" y="458152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x1</a:t>
            </a:r>
          </a:p>
        </p:txBody>
      </p:sp>
      <p:sp>
        <p:nvSpPr>
          <p:cNvPr id="75792" name="Text Box 21"/>
          <p:cNvSpPr txBox="1">
            <a:spLocks noChangeArrowheads="1"/>
          </p:cNvSpPr>
          <p:nvPr/>
        </p:nvSpPr>
        <p:spPr bwMode="auto">
          <a:xfrm>
            <a:off x="8256589" y="119697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x9</a:t>
            </a:r>
          </a:p>
        </p:txBody>
      </p:sp>
      <p:sp>
        <p:nvSpPr>
          <p:cNvPr id="75793" name="Text Box 22"/>
          <p:cNvSpPr txBox="1">
            <a:spLocks noChangeArrowheads="1"/>
          </p:cNvSpPr>
          <p:nvPr/>
        </p:nvSpPr>
        <p:spPr bwMode="auto">
          <a:xfrm>
            <a:off x="8328026" y="3357563"/>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x2</a:t>
            </a:r>
          </a:p>
        </p:txBody>
      </p:sp>
      <p:sp>
        <p:nvSpPr>
          <p:cNvPr id="75794" name="Text Box 23"/>
          <p:cNvSpPr txBox="1">
            <a:spLocks noChangeArrowheads="1"/>
          </p:cNvSpPr>
          <p:nvPr/>
        </p:nvSpPr>
        <p:spPr bwMode="auto">
          <a:xfrm>
            <a:off x="8328026" y="458152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x1</a:t>
            </a:r>
          </a:p>
        </p:txBody>
      </p:sp>
      <p:sp>
        <p:nvSpPr>
          <p:cNvPr id="75795" name="Line 24"/>
          <p:cNvSpPr>
            <a:spLocks noChangeShapeType="1"/>
          </p:cNvSpPr>
          <p:nvPr/>
        </p:nvSpPr>
        <p:spPr bwMode="auto">
          <a:xfrm>
            <a:off x="9409114" y="549275"/>
            <a:ext cx="50323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6" name="Text Box 25"/>
          <p:cNvSpPr txBox="1">
            <a:spLocks noChangeArrowheads="1"/>
          </p:cNvSpPr>
          <p:nvPr/>
        </p:nvSpPr>
        <p:spPr bwMode="auto">
          <a:xfrm>
            <a:off x="5087939" y="2565400"/>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x7</a:t>
            </a:r>
          </a:p>
        </p:txBody>
      </p:sp>
      <p:sp>
        <p:nvSpPr>
          <p:cNvPr id="75797" name="Text Box 26"/>
          <p:cNvSpPr txBox="1">
            <a:spLocks noChangeArrowheads="1"/>
          </p:cNvSpPr>
          <p:nvPr/>
        </p:nvSpPr>
        <p:spPr bwMode="auto">
          <a:xfrm>
            <a:off x="1682751" y="1625600"/>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太阳视场</a:t>
            </a:r>
          </a:p>
          <a:p>
            <a:pPr eaLnBrk="1" hangingPunct="1"/>
            <a:r>
              <a:rPr lang="zh-CN" altLang="en-US" sz="2000" b="1"/>
              <a:t> 敏感器</a:t>
            </a:r>
          </a:p>
        </p:txBody>
      </p:sp>
      <p:sp>
        <p:nvSpPr>
          <p:cNvPr id="75798" name="Text Box 27"/>
          <p:cNvSpPr txBox="1">
            <a:spLocks noChangeArrowheads="1"/>
          </p:cNvSpPr>
          <p:nvPr/>
        </p:nvSpPr>
        <p:spPr bwMode="auto">
          <a:xfrm>
            <a:off x="1611314" y="2778125"/>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高压电源</a:t>
            </a:r>
          </a:p>
        </p:txBody>
      </p:sp>
      <p:sp>
        <p:nvSpPr>
          <p:cNvPr id="75799" name="Text Box 28"/>
          <p:cNvSpPr txBox="1">
            <a:spLocks noChangeArrowheads="1"/>
          </p:cNvSpPr>
          <p:nvPr/>
        </p:nvSpPr>
        <p:spPr bwMode="auto">
          <a:xfrm>
            <a:off x="1682751" y="3498850"/>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低压电源</a:t>
            </a:r>
          </a:p>
        </p:txBody>
      </p:sp>
      <p:sp>
        <p:nvSpPr>
          <p:cNvPr id="75800" name="Text Box 29"/>
          <p:cNvSpPr txBox="1">
            <a:spLocks noChangeArrowheads="1"/>
          </p:cNvSpPr>
          <p:nvPr/>
        </p:nvSpPr>
        <p:spPr bwMode="auto">
          <a:xfrm>
            <a:off x="1682751" y="4291013"/>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遥测接口</a:t>
            </a:r>
          </a:p>
        </p:txBody>
      </p:sp>
      <p:sp>
        <p:nvSpPr>
          <p:cNvPr id="75801" name="Text Box 30"/>
          <p:cNvSpPr txBox="1">
            <a:spLocks noChangeArrowheads="1"/>
          </p:cNvSpPr>
          <p:nvPr/>
        </p:nvSpPr>
        <p:spPr bwMode="auto">
          <a:xfrm>
            <a:off x="1611313" y="4938713"/>
            <a:ext cx="1238250"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10</a:t>
            </a:r>
            <a:r>
              <a:rPr lang="zh-CN" altLang="en-US" sz="2000" b="1"/>
              <a:t>道粒子</a:t>
            </a:r>
          </a:p>
          <a:p>
            <a:pPr eaLnBrk="1" hangingPunct="1"/>
            <a:r>
              <a:rPr lang="zh-CN" altLang="en-US" sz="2000" b="1"/>
              <a:t> 信号</a:t>
            </a:r>
          </a:p>
        </p:txBody>
      </p:sp>
      <p:sp>
        <p:nvSpPr>
          <p:cNvPr id="75802" name="Text Box 31"/>
          <p:cNvSpPr txBox="1">
            <a:spLocks noChangeArrowheads="1"/>
          </p:cNvSpPr>
          <p:nvPr/>
        </p:nvSpPr>
        <p:spPr bwMode="auto">
          <a:xfrm>
            <a:off x="1682751" y="5946775"/>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测试设备</a:t>
            </a:r>
          </a:p>
        </p:txBody>
      </p:sp>
      <p:sp>
        <p:nvSpPr>
          <p:cNvPr id="75803" name="Text Box 32"/>
          <p:cNvSpPr txBox="1">
            <a:spLocks noChangeArrowheads="1"/>
          </p:cNvSpPr>
          <p:nvPr/>
        </p:nvSpPr>
        <p:spPr bwMode="auto">
          <a:xfrm>
            <a:off x="3411539" y="1554163"/>
            <a:ext cx="701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控制</a:t>
            </a:r>
          </a:p>
          <a:p>
            <a:pPr eaLnBrk="1" hangingPunct="1"/>
            <a:r>
              <a:rPr lang="zh-CN" altLang="en-US" sz="2000" b="1"/>
              <a:t>电路</a:t>
            </a:r>
          </a:p>
        </p:txBody>
      </p:sp>
      <p:sp>
        <p:nvSpPr>
          <p:cNvPr id="75804" name="Text Box 33"/>
          <p:cNvSpPr txBox="1">
            <a:spLocks noChangeArrowheads="1"/>
          </p:cNvSpPr>
          <p:nvPr/>
        </p:nvSpPr>
        <p:spPr bwMode="auto">
          <a:xfrm>
            <a:off x="3287714" y="2757488"/>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高压检测</a:t>
            </a:r>
          </a:p>
        </p:txBody>
      </p:sp>
      <p:sp>
        <p:nvSpPr>
          <p:cNvPr id="75805" name="Text Box 34"/>
          <p:cNvSpPr txBox="1">
            <a:spLocks noChangeArrowheads="1"/>
          </p:cNvSpPr>
          <p:nvPr/>
        </p:nvSpPr>
        <p:spPr bwMode="auto">
          <a:xfrm>
            <a:off x="3648076" y="3284538"/>
            <a:ext cx="701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温测</a:t>
            </a:r>
          </a:p>
        </p:txBody>
      </p:sp>
      <p:sp>
        <p:nvSpPr>
          <p:cNvPr id="75806" name="Text Box 35"/>
          <p:cNvSpPr txBox="1">
            <a:spLocks noChangeArrowheads="1"/>
          </p:cNvSpPr>
          <p:nvPr/>
        </p:nvSpPr>
        <p:spPr bwMode="auto">
          <a:xfrm>
            <a:off x="3071813" y="4508500"/>
            <a:ext cx="984250"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32</a:t>
            </a:r>
            <a:r>
              <a:rPr lang="zh-CN" altLang="en-US" sz="2000" b="1"/>
              <a:t>路交</a:t>
            </a:r>
          </a:p>
          <a:p>
            <a:pPr eaLnBrk="1" hangingPunct="1"/>
            <a:r>
              <a:rPr lang="zh-CN" altLang="en-US" sz="2000" b="1"/>
              <a:t>  换子</a:t>
            </a:r>
          </a:p>
        </p:txBody>
      </p:sp>
      <p:sp>
        <p:nvSpPr>
          <p:cNvPr id="75807" name="Text Box 37"/>
          <p:cNvSpPr txBox="1">
            <a:spLocks noChangeArrowheads="1"/>
          </p:cNvSpPr>
          <p:nvPr/>
        </p:nvSpPr>
        <p:spPr bwMode="auto">
          <a:xfrm>
            <a:off x="4151314" y="4508501"/>
            <a:ext cx="650875" cy="65087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时序</a:t>
            </a:r>
          </a:p>
          <a:p>
            <a:pPr eaLnBrk="1" hangingPunct="1"/>
            <a:r>
              <a:rPr lang="zh-CN" altLang="en-US" sz="1800" b="1"/>
              <a:t>发生</a:t>
            </a:r>
          </a:p>
        </p:txBody>
      </p:sp>
      <p:sp>
        <p:nvSpPr>
          <p:cNvPr id="75808" name="Text Box 38"/>
          <p:cNvSpPr txBox="1">
            <a:spLocks noChangeArrowheads="1"/>
          </p:cNvSpPr>
          <p:nvPr/>
        </p:nvSpPr>
        <p:spPr bwMode="auto">
          <a:xfrm>
            <a:off x="4132263" y="58261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（至遥测）</a:t>
            </a:r>
          </a:p>
        </p:txBody>
      </p:sp>
      <p:sp>
        <p:nvSpPr>
          <p:cNvPr id="75809" name="Line 39"/>
          <p:cNvSpPr>
            <a:spLocks noChangeShapeType="1"/>
          </p:cNvSpPr>
          <p:nvPr/>
        </p:nvSpPr>
        <p:spPr bwMode="auto">
          <a:xfrm>
            <a:off x="2782888" y="404813"/>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0" name="Line 40"/>
          <p:cNvSpPr>
            <a:spLocks noChangeShapeType="1"/>
          </p:cNvSpPr>
          <p:nvPr/>
        </p:nvSpPr>
        <p:spPr bwMode="auto">
          <a:xfrm>
            <a:off x="2782889" y="549275"/>
            <a:ext cx="2174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1" name="Line 41"/>
          <p:cNvSpPr>
            <a:spLocks noChangeShapeType="1"/>
          </p:cNvSpPr>
          <p:nvPr/>
        </p:nvSpPr>
        <p:spPr bwMode="auto">
          <a:xfrm>
            <a:off x="3000375" y="549275"/>
            <a:ext cx="0" cy="2374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2" name="Line 42"/>
          <p:cNvSpPr>
            <a:spLocks noChangeShapeType="1"/>
          </p:cNvSpPr>
          <p:nvPr/>
        </p:nvSpPr>
        <p:spPr bwMode="auto">
          <a:xfrm>
            <a:off x="2855913" y="29241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3" name="Line 43"/>
          <p:cNvSpPr>
            <a:spLocks noChangeShapeType="1"/>
          </p:cNvSpPr>
          <p:nvPr/>
        </p:nvSpPr>
        <p:spPr bwMode="auto">
          <a:xfrm>
            <a:off x="3792538" y="692151"/>
            <a:ext cx="0" cy="360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4" name="Line 44"/>
          <p:cNvSpPr>
            <a:spLocks noChangeShapeType="1"/>
          </p:cNvSpPr>
          <p:nvPr/>
        </p:nvSpPr>
        <p:spPr bwMode="auto">
          <a:xfrm>
            <a:off x="6456364" y="476250"/>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5" name="Line 45"/>
          <p:cNvSpPr>
            <a:spLocks noChangeShapeType="1"/>
          </p:cNvSpPr>
          <p:nvPr/>
        </p:nvSpPr>
        <p:spPr bwMode="auto">
          <a:xfrm>
            <a:off x="8040688" y="476250"/>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6" name="Line 46"/>
          <p:cNvSpPr>
            <a:spLocks noChangeShapeType="1"/>
          </p:cNvSpPr>
          <p:nvPr/>
        </p:nvSpPr>
        <p:spPr bwMode="auto">
          <a:xfrm>
            <a:off x="4943475" y="404813"/>
            <a:ext cx="0" cy="4392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7" name="Line 47"/>
          <p:cNvSpPr>
            <a:spLocks noChangeShapeType="1"/>
          </p:cNvSpPr>
          <p:nvPr/>
        </p:nvSpPr>
        <p:spPr bwMode="auto">
          <a:xfrm>
            <a:off x="4943476" y="479742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8" name="Line 51"/>
          <p:cNvSpPr>
            <a:spLocks noChangeShapeType="1"/>
          </p:cNvSpPr>
          <p:nvPr/>
        </p:nvSpPr>
        <p:spPr bwMode="auto">
          <a:xfrm>
            <a:off x="4151313" y="1268413"/>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9" name="Line 52"/>
          <p:cNvSpPr>
            <a:spLocks noChangeShapeType="1"/>
          </p:cNvSpPr>
          <p:nvPr/>
        </p:nvSpPr>
        <p:spPr bwMode="auto">
          <a:xfrm flipV="1">
            <a:off x="4727575" y="404813"/>
            <a:ext cx="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0" name="Line 53"/>
          <p:cNvSpPr>
            <a:spLocks noChangeShapeType="1"/>
          </p:cNvSpPr>
          <p:nvPr/>
        </p:nvSpPr>
        <p:spPr bwMode="auto">
          <a:xfrm>
            <a:off x="4727576" y="404813"/>
            <a:ext cx="288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1" name="Line 54"/>
          <p:cNvSpPr>
            <a:spLocks noChangeShapeType="1"/>
          </p:cNvSpPr>
          <p:nvPr/>
        </p:nvSpPr>
        <p:spPr bwMode="auto">
          <a:xfrm>
            <a:off x="4943476" y="1268413"/>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2" name="Line 55"/>
          <p:cNvSpPr>
            <a:spLocks noChangeShapeType="1"/>
          </p:cNvSpPr>
          <p:nvPr/>
        </p:nvSpPr>
        <p:spPr bwMode="auto">
          <a:xfrm>
            <a:off x="4943476" y="270827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3" name="Line 56"/>
          <p:cNvSpPr>
            <a:spLocks noChangeShapeType="1"/>
          </p:cNvSpPr>
          <p:nvPr/>
        </p:nvSpPr>
        <p:spPr bwMode="auto">
          <a:xfrm>
            <a:off x="4943476" y="3429000"/>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4" name="Line 58"/>
          <p:cNvSpPr>
            <a:spLocks noChangeShapeType="1"/>
          </p:cNvSpPr>
          <p:nvPr/>
        </p:nvSpPr>
        <p:spPr bwMode="auto">
          <a:xfrm flipH="1">
            <a:off x="4872038" y="7651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5" name="Line 59"/>
          <p:cNvSpPr>
            <a:spLocks noChangeShapeType="1"/>
          </p:cNvSpPr>
          <p:nvPr/>
        </p:nvSpPr>
        <p:spPr bwMode="auto">
          <a:xfrm>
            <a:off x="4872038" y="765175"/>
            <a:ext cx="0" cy="424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6" name="Line 60"/>
          <p:cNvSpPr>
            <a:spLocks noChangeShapeType="1"/>
          </p:cNvSpPr>
          <p:nvPr/>
        </p:nvSpPr>
        <p:spPr bwMode="auto">
          <a:xfrm>
            <a:off x="4872038" y="501332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7" name="Line 61"/>
          <p:cNvSpPr>
            <a:spLocks noChangeShapeType="1"/>
          </p:cNvSpPr>
          <p:nvPr/>
        </p:nvSpPr>
        <p:spPr bwMode="auto">
          <a:xfrm>
            <a:off x="6456364" y="1341438"/>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8" name="Line 62"/>
          <p:cNvSpPr>
            <a:spLocks noChangeShapeType="1"/>
          </p:cNvSpPr>
          <p:nvPr/>
        </p:nvSpPr>
        <p:spPr bwMode="auto">
          <a:xfrm>
            <a:off x="7967664" y="1341438"/>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9" name="Line 63"/>
          <p:cNvSpPr>
            <a:spLocks noChangeShapeType="1"/>
          </p:cNvSpPr>
          <p:nvPr/>
        </p:nvSpPr>
        <p:spPr bwMode="auto">
          <a:xfrm>
            <a:off x="6527801" y="3500438"/>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0" name="Line 64"/>
          <p:cNvSpPr>
            <a:spLocks noChangeShapeType="1"/>
          </p:cNvSpPr>
          <p:nvPr/>
        </p:nvSpPr>
        <p:spPr bwMode="auto">
          <a:xfrm>
            <a:off x="8112125" y="3500438"/>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1" name="Line 65"/>
          <p:cNvSpPr>
            <a:spLocks noChangeShapeType="1"/>
          </p:cNvSpPr>
          <p:nvPr/>
        </p:nvSpPr>
        <p:spPr bwMode="auto">
          <a:xfrm>
            <a:off x="9480550" y="765175"/>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2" name="Line 66"/>
          <p:cNvSpPr>
            <a:spLocks noChangeShapeType="1"/>
          </p:cNvSpPr>
          <p:nvPr/>
        </p:nvSpPr>
        <p:spPr bwMode="auto">
          <a:xfrm>
            <a:off x="9767888" y="765176"/>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3" name="Line 67"/>
          <p:cNvSpPr>
            <a:spLocks noChangeShapeType="1"/>
          </p:cNvSpPr>
          <p:nvPr/>
        </p:nvSpPr>
        <p:spPr bwMode="auto">
          <a:xfrm>
            <a:off x="9480550" y="1341438"/>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4" name="Line 68"/>
          <p:cNvSpPr>
            <a:spLocks noChangeShapeType="1"/>
          </p:cNvSpPr>
          <p:nvPr/>
        </p:nvSpPr>
        <p:spPr bwMode="auto">
          <a:xfrm>
            <a:off x="9480550" y="1700213"/>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5" name="Line 69"/>
          <p:cNvSpPr>
            <a:spLocks noChangeShapeType="1"/>
          </p:cNvSpPr>
          <p:nvPr/>
        </p:nvSpPr>
        <p:spPr bwMode="auto">
          <a:xfrm>
            <a:off x="9767888" y="1700214"/>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6" name="Line 70"/>
          <p:cNvSpPr>
            <a:spLocks noChangeShapeType="1"/>
          </p:cNvSpPr>
          <p:nvPr/>
        </p:nvSpPr>
        <p:spPr bwMode="auto">
          <a:xfrm flipH="1">
            <a:off x="9480550" y="2205038"/>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7" name="Line 71"/>
          <p:cNvSpPr>
            <a:spLocks noChangeShapeType="1"/>
          </p:cNvSpPr>
          <p:nvPr/>
        </p:nvSpPr>
        <p:spPr bwMode="auto">
          <a:xfrm>
            <a:off x="9551988" y="35004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8" name="Line 72"/>
          <p:cNvSpPr>
            <a:spLocks noChangeShapeType="1"/>
          </p:cNvSpPr>
          <p:nvPr/>
        </p:nvSpPr>
        <p:spPr bwMode="auto">
          <a:xfrm flipV="1">
            <a:off x="9767888" y="3068638"/>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9" name="Line 73"/>
          <p:cNvSpPr>
            <a:spLocks noChangeShapeType="1"/>
          </p:cNvSpPr>
          <p:nvPr/>
        </p:nvSpPr>
        <p:spPr bwMode="auto">
          <a:xfrm flipH="1">
            <a:off x="9625014" y="3068638"/>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0" name="Line 74"/>
          <p:cNvSpPr>
            <a:spLocks noChangeShapeType="1"/>
          </p:cNvSpPr>
          <p:nvPr/>
        </p:nvSpPr>
        <p:spPr bwMode="auto">
          <a:xfrm>
            <a:off x="9551988" y="3789363"/>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1" name="Line 75"/>
          <p:cNvSpPr>
            <a:spLocks noChangeShapeType="1"/>
          </p:cNvSpPr>
          <p:nvPr/>
        </p:nvSpPr>
        <p:spPr bwMode="auto">
          <a:xfrm>
            <a:off x="9767888" y="3789364"/>
            <a:ext cx="0" cy="9350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2" name="Line 76"/>
          <p:cNvSpPr>
            <a:spLocks noChangeShapeType="1"/>
          </p:cNvSpPr>
          <p:nvPr/>
        </p:nvSpPr>
        <p:spPr bwMode="auto">
          <a:xfrm>
            <a:off x="9551988" y="472440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3" name="Line 77"/>
          <p:cNvSpPr>
            <a:spLocks noChangeShapeType="1"/>
          </p:cNvSpPr>
          <p:nvPr/>
        </p:nvSpPr>
        <p:spPr bwMode="auto">
          <a:xfrm>
            <a:off x="4872038" y="170021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4" name="Line 78"/>
          <p:cNvSpPr>
            <a:spLocks noChangeShapeType="1"/>
          </p:cNvSpPr>
          <p:nvPr/>
        </p:nvSpPr>
        <p:spPr bwMode="auto">
          <a:xfrm>
            <a:off x="4872038" y="3141663"/>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5" name="Line 79"/>
          <p:cNvSpPr>
            <a:spLocks noChangeShapeType="1"/>
          </p:cNvSpPr>
          <p:nvPr/>
        </p:nvSpPr>
        <p:spPr bwMode="auto">
          <a:xfrm>
            <a:off x="4872038" y="393382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6" name="Line 80"/>
          <p:cNvSpPr>
            <a:spLocks noChangeShapeType="1"/>
          </p:cNvSpPr>
          <p:nvPr/>
        </p:nvSpPr>
        <p:spPr bwMode="auto">
          <a:xfrm>
            <a:off x="6600826" y="7651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7" name="Line 81"/>
          <p:cNvSpPr>
            <a:spLocks noChangeShapeType="1"/>
          </p:cNvSpPr>
          <p:nvPr/>
        </p:nvSpPr>
        <p:spPr bwMode="auto">
          <a:xfrm>
            <a:off x="6600825" y="765175"/>
            <a:ext cx="0" cy="4751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8" name="Line 82"/>
          <p:cNvSpPr>
            <a:spLocks noChangeShapeType="1"/>
          </p:cNvSpPr>
          <p:nvPr/>
        </p:nvSpPr>
        <p:spPr bwMode="auto">
          <a:xfrm>
            <a:off x="6600825" y="5013325"/>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9" name="Line 83"/>
          <p:cNvSpPr>
            <a:spLocks noChangeShapeType="1"/>
          </p:cNvSpPr>
          <p:nvPr/>
        </p:nvSpPr>
        <p:spPr bwMode="auto">
          <a:xfrm>
            <a:off x="6600826" y="1844675"/>
            <a:ext cx="1428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0" name="Line 84"/>
          <p:cNvSpPr>
            <a:spLocks noChangeShapeType="1"/>
          </p:cNvSpPr>
          <p:nvPr/>
        </p:nvSpPr>
        <p:spPr bwMode="auto">
          <a:xfrm>
            <a:off x="6600825" y="3860800"/>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1" name="Line 86"/>
          <p:cNvSpPr>
            <a:spLocks noChangeShapeType="1"/>
          </p:cNvSpPr>
          <p:nvPr/>
        </p:nvSpPr>
        <p:spPr bwMode="auto">
          <a:xfrm>
            <a:off x="8112125" y="692150"/>
            <a:ext cx="0" cy="5113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2" name="Line 87"/>
          <p:cNvSpPr>
            <a:spLocks noChangeShapeType="1"/>
          </p:cNvSpPr>
          <p:nvPr/>
        </p:nvSpPr>
        <p:spPr bwMode="auto">
          <a:xfrm>
            <a:off x="4295775" y="5157788"/>
            <a:ext cx="0"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3" name="Line 88"/>
          <p:cNvSpPr>
            <a:spLocks noChangeShapeType="1"/>
          </p:cNvSpPr>
          <p:nvPr/>
        </p:nvSpPr>
        <p:spPr bwMode="auto">
          <a:xfrm>
            <a:off x="4295775" y="5805488"/>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4" name="Line 89"/>
          <p:cNvSpPr>
            <a:spLocks noChangeShapeType="1"/>
          </p:cNvSpPr>
          <p:nvPr/>
        </p:nvSpPr>
        <p:spPr bwMode="auto">
          <a:xfrm flipH="1">
            <a:off x="4656139" y="5516563"/>
            <a:ext cx="19446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5" name="Line 90"/>
          <p:cNvSpPr>
            <a:spLocks noChangeShapeType="1"/>
          </p:cNvSpPr>
          <p:nvPr/>
        </p:nvSpPr>
        <p:spPr bwMode="auto">
          <a:xfrm flipV="1">
            <a:off x="4656138" y="5157789"/>
            <a:ext cx="0"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6" name="Line 91"/>
          <p:cNvSpPr>
            <a:spLocks noChangeShapeType="1"/>
          </p:cNvSpPr>
          <p:nvPr/>
        </p:nvSpPr>
        <p:spPr bwMode="auto">
          <a:xfrm>
            <a:off x="6527801" y="4652963"/>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7" name="Line 92"/>
          <p:cNvSpPr>
            <a:spLocks noChangeShapeType="1"/>
          </p:cNvSpPr>
          <p:nvPr/>
        </p:nvSpPr>
        <p:spPr bwMode="auto">
          <a:xfrm>
            <a:off x="8112126" y="1773238"/>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8" name="Line 93"/>
          <p:cNvSpPr>
            <a:spLocks noChangeShapeType="1"/>
          </p:cNvSpPr>
          <p:nvPr/>
        </p:nvSpPr>
        <p:spPr bwMode="auto">
          <a:xfrm>
            <a:off x="8112125" y="3860800"/>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9" name="Line 94"/>
          <p:cNvSpPr>
            <a:spLocks noChangeShapeType="1"/>
          </p:cNvSpPr>
          <p:nvPr/>
        </p:nvSpPr>
        <p:spPr bwMode="auto">
          <a:xfrm>
            <a:off x="8112125" y="52292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0" name="Line 95"/>
          <p:cNvSpPr>
            <a:spLocks noChangeShapeType="1"/>
          </p:cNvSpPr>
          <p:nvPr/>
        </p:nvSpPr>
        <p:spPr bwMode="auto">
          <a:xfrm>
            <a:off x="8040689" y="46529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1" name="Line 96"/>
          <p:cNvSpPr>
            <a:spLocks noChangeShapeType="1"/>
          </p:cNvSpPr>
          <p:nvPr/>
        </p:nvSpPr>
        <p:spPr bwMode="auto">
          <a:xfrm>
            <a:off x="8112126" y="692150"/>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2" name="Line 97"/>
          <p:cNvSpPr>
            <a:spLocks noChangeShapeType="1"/>
          </p:cNvSpPr>
          <p:nvPr/>
        </p:nvSpPr>
        <p:spPr bwMode="auto">
          <a:xfrm>
            <a:off x="2855913" y="1916113"/>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3" name="Line 98"/>
          <p:cNvSpPr>
            <a:spLocks noChangeShapeType="1"/>
          </p:cNvSpPr>
          <p:nvPr/>
        </p:nvSpPr>
        <p:spPr bwMode="auto">
          <a:xfrm>
            <a:off x="4079876" y="1844675"/>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4" name="Line 99"/>
          <p:cNvSpPr>
            <a:spLocks noChangeShapeType="1"/>
          </p:cNvSpPr>
          <p:nvPr/>
        </p:nvSpPr>
        <p:spPr bwMode="auto">
          <a:xfrm>
            <a:off x="4656138" y="1844675"/>
            <a:ext cx="0" cy="1081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5" name="Line 100"/>
          <p:cNvSpPr>
            <a:spLocks noChangeShapeType="1"/>
          </p:cNvSpPr>
          <p:nvPr/>
        </p:nvSpPr>
        <p:spPr bwMode="auto">
          <a:xfrm>
            <a:off x="4656138" y="292417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6" name="Line 101"/>
          <p:cNvSpPr>
            <a:spLocks noChangeShapeType="1"/>
          </p:cNvSpPr>
          <p:nvPr/>
        </p:nvSpPr>
        <p:spPr bwMode="auto">
          <a:xfrm>
            <a:off x="2855913" y="30686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7" name="Line 102"/>
          <p:cNvSpPr>
            <a:spLocks noChangeShapeType="1"/>
          </p:cNvSpPr>
          <p:nvPr/>
        </p:nvSpPr>
        <p:spPr bwMode="auto">
          <a:xfrm>
            <a:off x="3575050" y="3141664"/>
            <a:ext cx="0" cy="13668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8" name="Line 103"/>
          <p:cNvSpPr>
            <a:spLocks noChangeShapeType="1"/>
          </p:cNvSpPr>
          <p:nvPr/>
        </p:nvSpPr>
        <p:spPr bwMode="auto">
          <a:xfrm>
            <a:off x="3792538" y="3716338"/>
            <a:ext cx="0" cy="792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9" name="Line 104"/>
          <p:cNvSpPr>
            <a:spLocks noChangeShapeType="1"/>
          </p:cNvSpPr>
          <p:nvPr/>
        </p:nvSpPr>
        <p:spPr bwMode="auto">
          <a:xfrm flipH="1">
            <a:off x="4583113" y="4365626"/>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0" name="Line 105"/>
          <p:cNvSpPr>
            <a:spLocks noChangeShapeType="1"/>
          </p:cNvSpPr>
          <p:nvPr/>
        </p:nvSpPr>
        <p:spPr bwMode="auto">
          <a:xfrm>
            <a:off x="2855913" y="4365625"/>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1" name="Line 106"/>
          <p:cNvSpPr>
            <a:spLocks noChangeShapeType="1"/>
          </p:cNvSpPr>
          <p:nvPr/>
        </p:nvSpPr>
        <p:spPr bwMode="auto">
          <a:xfrm>
            <a:off x="4079875" y="4868863"/>
            <a:ext cx="714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2" name="Line 107"/>
          <p:cNvSpPr>
            <a:spLocks noChangeShapeType="1"/>
          </p:cNvSpPr>
          <p:nvPr/>
        </p:nvSpPr>
        <p:spPr bwMode="auto">
          <a:xfrm>
            <a:off x="2855913" y="50133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3" name="Line 108"/>
          <p:cNvSpPr>
            <a:spLocks noChangeShapeType="1"/>
          </p:cNvSpPr>
          <p:nvPr/>
        </p:nvSpPr>
        <p:spPr bwMode="auto">
          <a:xfrm>
            <a:off x="3143250" y="4365626"/>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4" name="Line 109"/>
          <p:cNvSpPr>
            <a:spLocks noChangeShapeType="1"/>
          </p:cNvSpPr>
          <p:nvPr/>
        </p:nvSpPr>
        <p:spPr bwMode="auto">
          <a:xfrm>
            <a:off x="2927351" y="6165850"/>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5" name="Line 110"/>
          <p:cNvSpPr>
            <a:spLocks noChangeShapeType="1"/>
          </p:cNvSpPr>
          <p:nvPr/>
        </p:nvSpPr>
        <p:spPr bwMode="auto">
          <a:xfrm>
            <a:off x="3648075" y="5229225"/>
            <a:ext cx="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6" name="Line 111"/>
          <p:cNvSpPr>
            <a:spLocks noChangeShapeType="1"/>
          </p:cNvSpPr>
          <p:nvPr/>
        </p:nvSpPr>
        <p:spPr bwMode="auto">
          <a:xfrm>
            <a:off x="3648075" y="60928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7" name="Text Box 112"/>
          <p:cNvSpPr txBox="1">
            <a:spLocks noChangeArrowheads="1"/>
          </p:cNvSpPr>
          <p:nvPr/>
        </p:nvSpPr>
        <p:spPr bwMode="auto">
          <a:xfrm>
            <a:off x="3843339" y="5826125"/>
            <a:ext cx="573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FV</a:t>
            </a:r>
          </a:p>
        </p:txBody>
      </p:sp>
      <p:sp>
        <p:nvSpPr>
          <p:cNvPr id="75878" name="Text Box 113"/>
          <p:cNvSpPr txBox="1">
            <a:spLocks noChangeArrowheads="1"/>
          </p:cNvSpPr>
          <p:nvPr/>
        </p:nvSpPr>
        <p:spPr bwMode="auto">
          <a:xfrm>
            <a:off x="3575050" y="6237289"/>
            <a:ext cx="2554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a:t>
            </a:r>
            <a:r>
              <a:rPr lang="zh-CN" altLang="en-US" sz="2000" b="1"/>
              <a:t>模拟量合成群信号）</a:t>
            </a:r>
          </a:p>
        </p:txBody>
      </p:sp>
      <p:sp>
        <p:nvSpPr>
          <p:cNvPr id="75879" name="Text Box 114"/>
          <p:cNvSpPr txBox="1">
            <a:spLocks noChangeArrowheads="1"/>
          </p:cNvSpPr>
          <p:nvPr/>
        </p:nvSpPr>
        <p:spPr bwMode="auto">
          <a:xfrm>
            <a:off x="7680326" y="6026150"/>
            <a:ext cx="2835275" cy="831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      </a:t>
            </a:r>
            <a:r>
              <a:rPr lang="zh-CN" altLang="en-US" b="1">
                <a:solidFill>
                  <a:srgbClr val="FF0000"/>
                </a:solidFill>
              </a:rPr>
              <a:t>风云二号卫星</a:t>
            </a:r>
          </a:p>
          <a:p>
            <a:pPr eaLnBrk="1" hangingPunct="1"/>
            <a:r>
              <a:rPr lang="zh-CN" altLang="en-US" b="1">
                <a:solidFill>
                  <a:srgbClr val="FF0000"/>
                </a:solidFill>
              </a:rPr>
              <a:t>太阳</a:t>
            </a:r>
            <a:r>
              <a:rPr lang="en-US" altLang="zh-CN" b="1">
                <a:solidFill>
                  <a:srgbClr val="FF0000"/>
                </a:solidFill>
              </a:rPr>
              <a:t>X</a:t>
            </a:r>
            <a:r>
              <a:rPr lang="zh-CN" altLang="en-US" b="1">
                <a:solidFill>
                  <a:srgbClr val="FF0000"/>
                </a:solidFill>
              </a:rPr>
              <a:t>射线监测系统</a:t>
            </a:r>
          </a:p>
        </p:txBody>
      </p:sp>
      <p:sp>
        <p:nvSpPr>
          <p:cNvPr id="75880" name="Oval 115"/>
          <p:cNvSpPr>
            <a:spLocks noChangeArrowheads="1"/>
          </p:cNvSpPr>
          <p:nvPr/>
        </p:nvSpPr>
        <p:spPr bwMode="auto">
          <a:xfrm>
            <a:off x="1524001" y="0"/>
            <a:ext cx="1439863" cy="1125538"/>
          </a:xfrm>
          <a:prstGeom prst="ellipse">
            <a:avLst/>
          </a:prstGeom>
          <a:noFill/>
          <a:ln w="28575">
            <a:solidFill>
              <a:srgbClr val="FF0000"/>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10964738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4"/>
          <p:cNvSpPr txBox="1">
            <a:spLocks noChangeArrowheads="1"/>
          </p:cNvSpPr>
          <p:nvPr/>
        </p:nvSpPr>
        <p:spPr bwMode="auto">
          <a:xfrm>
            <a:off x="2403476" y="641350"/>
            <a:ext cx="2741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PN</a:t>
            </a:r>
            <a:r>
              <a:rPr lang="zh-CN" altLang="en-US" b="1">
                <a:solidFill>
                  <a:srgbClr val="FF0000"/>
                </a:solidFill>
              </a:rPr>
              <a:t>结半导体传感器</a:t>
            </a:r>
          </a:p>
        </p:txBody>
      </p:sp>
      <p:sp>
        <p:nvSpPr>
          <p:cNvPr id="76803" name="Rectangle 5"/>
          <p:cNvSpPr>
            <a:spLocks noChangeArrowheads="1"/>
          </p:cNvSpPr>
          <p:nvPr/>
        </p:nvSpPr>
        <p:spPr bwMode="auto">
          <a:xfrm>
            <a:off x="5375275" y="2133600"/>
            <a:ext cx="2520950" cy="12969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6804" name="Rectangle 7"/>
          <p:cNvSpPr>
            <a:spLocks noChangeArrowheads="1"/>
          </p:cNvSpPr>
          <p:nvPr/>
        </p:nvSpPr>
        <p:spPr bwMode="auto">
          <a:xfrm>
            <a:off x="5448300" y="2781300"/>
            <a:ext cx="914400" cy="6985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P</a:t>
            </a:r>
            <a:r>
              <a:rPr lang="zh-CN" altLang="en-US" b="1"/>
              <a:t>型硅</a:t>
            </a:r>
          </a:p>
        </p:txBody>
      </p:sp>
      <p:sp>
        <p:nvSpPr>
          <p:cNvPr id="76805" name="Rectangle 8"/>
          <p:cNvSpPr>
            <a:spLocks noChangeArrowheads="1"/>
          </p:cNvSpPr>
          <p:nvPr/>
        </p:nvSpPr>
        <p:spPr bwMode="auto">
          <a:xfrm>
            <a:off x="5951539" y="2133601"/>
            <a:ext cx="1296987" cy="358775"/>
          </a:xfrm>
          <a:prstGeom prst="rect">
            <a:avLst/>
          </a:prstGeom>
          <a:solidFill>
            <a:srgbClr val="FF0000"/>
          </a:solidFill>
          <a:ln w="9525">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06" name="Text Box 10"/>
          <p:cNvSpPr txBox="1">
            <a:spLocks noChangeArrowheads="1"/>
          </p:cNvSpPr>
          <p:nvPr/>
        </p:nvSpPr>
        <p:spPr bwMode="auto">
          <a:xfrm>
            <a:off x="5951538" y="20605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6807" name="Freeform 11"/>
          <p:cNvSpPr>
            <a:spLocks/>
          </p:cNvSpPr>
          <p:nvPr/>
        </p:nvSpPr>
        <p:spPr bwMode="auto">
          <a:xfrm>
            <a:off x="5999164" y="2133600"/>
            <a:ext cx="1201737" cy="298450"/>
          </a:xfrm>
          <a:custGeom>
            <a:avLst/>
            <a:gdLst>
              <a:gd name="T0" fmla="*/ 25400 w 757"/>
              <a:gd name="T1" fmla="*/ 0 h 188"/>
              <a:gd name="T2" fmla="*/ 25400 w 757"/>
              <a:gd name="T3" fmla="*/ 215900 h 188"/>
              <a:gd name="T4" fmla="*/ 168275 w 757"/>
              <a:gd name="T5" fmla="*/ 287338 h 188"/>
              <a:gd name="T6" fmla="*/ 1033462 w 757"/>
              <a:gd name="T7" fmla="*/ 287338 h 188"/>
              <a:gd name="T8" fmla="*/ 1176337 w 757"/>
              <a:gd name="T9" fmla="*/ 215900 h 188"/>
              <a:gd name="T10" fmla="*/ 1176337 w 757"/>
              <a:gd name="T11" fmla="*/ 0 h 1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7" h="188">
                <a:moveTo>
                  <a:pt x="16" y="0"/>
                </a:moveTo>
                <a:cubicBezTo>
                  <a:pt x="8" y="53"/>
                  <a:pt x="1" y="106"/>
                  <a:pt x="16" y="136"/>
                </a:cubicBezTo>
                <a:cubicBezTo>
                  <a:pt x="31" y="166"/>
                  <a:pt x="0" y="174"/>
                  <a:pt x="106" y="181"/>
                </a:cubicBezTo>
                <a:cubicBezTo>
                  <a:pt x="212" y="188"/>
                  <a:pt x="545" y="188"/>
                  <a:pt x="651" y="181"/>
                </a:cubicBezTo>
                <a:cubicBezTo>
                  <a:pt x="757" y="174"/>
                  <a:pt x="726" y="166"/>
                  <a:pt x="741" y="136"/>
                </a:cubicBezTo>
                <a:cubicBezTo>
                  <a:pt x="756" y="106"/>
                  <a:pt x="741" y="23"/>
                  <a:pt x="741" y="0"/>
                </a:cubicBezTo>
              </a:path>
            </a:pathLst>
          </a:custGeom>
          <a:noFill/>
          <a:ln w="28575" cap="flat" cmpd="sng">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8" name="Freeform 12"/>
          <p:cNvSpPr>
            <a:spLocks/>
          </p:cNvSpPr>
          <p:nvPr/>
        </p:nvSpPr>
        <p:spPr bwMode="auto">
          <a:xfrm>
            <a:off x="5711825" y="2133600"/>
            <a:ext cx="1690688" cy="527050"/>
          </a:xfrm>
          <a:custGeom>
            <a:avLst/>
            <a:gdLst>
              <a:gd name="T0" fmla="*/ 23813 w 1065"/>
              <a:gd name="T1" fmla="*/ 0 h 332"/>
              <a:gd name="T2" fmla="*/ 23813 w 1065"/>
              <a:gd name="T3" fmla="*/ 358775 h 332"/>
              <a:gd name="T4" fmla="*/ 168275 w 1065"/>
              <a:gd name="T5" fmla="*/ 503238 h 332"/>
              <a:gd name="T6" fmla="*/ 384175 w 1065"/>
              <a:gd name="T7" fmla="*/ 503238 h 332"/>
              <a:gd name="T8" fmla="*/ 744538 w 1065"/>
              <a:gd name="T9" fmla="*/ 503238 h 332"/>
              <a:gd name="T10" fmla="*/ 1463675 w 1065"/>
              <a:gd name="T11" fmla="*/ 503238 h 332"/>
              <a:gd name="T12" fmla="*/ 1608138 w 1065"/>
              <a:gd name="T13" fmla="*/ 431800 h 332"/>
              <a:gd name="T14" fmla="*/ 1679575 w 1065"/>
              <a:gd name="T15" fmla="*/ 287338 h 332"/>
              <a:gd name="T16" fmla="*/ 1679575 w 1065"/>
              <a:gd name="T17" fmla="*/ 0 h 3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5" h="332">
                <a:moveTo>
                  <a:pt x="15" y="0"/>
                </a:moveTo>
                <a:cubicBezTo>
                  <a:pt x="7" y="86"/>
                  <a:pt x="0" y="173"/>
                  <a:pt x="15" y="226"/>
                </a:cubicBezTo>
                <a:cubicBezTo>
                  <a:pt x="30" y="279"/>
                  <a:pt x="68" y="302"/>
                  <a:pt x="106" y="317"/>
                </a:cubicBezTo>
                <a:cubicBezTo>
                  <a:pt x="144" y="332"/>
                  <a:pt x="182" y="317"/>
                  <a:pt x="242" y="317"/>
                </a:cubicBezTo>
                <a:cubicBezTo>
                  <a:pt x="302" y="317"/>
                  <a:pt x="356" y="317"/>
                  <a:pt x="469" y="317"/>
                </a:cubicBezTo>
                <a:cubicBezTo>
                  <a:pt x="582" y="317"/>
                  <a:pt x="831" y="325"/>
                  <a:pt x="922" y="317"/>
                </a:cubicBezTo>
                <a:cubicBezTo>
                  <a:pt x="1013" y="309"/>
                  <a:pt x="990" y="295"/>
                  <a:pt x="1013" y="272"/>
                </a:cubicBezTo>
                <a:cubicBezTo>
                  <a:pt x="1036" y="249"/>
                  <a:pt x="1051" y="226"/>
                  <a:pt x="1058" y="181"/>
                </a:cubicBezTo>
                <a:cubicBezTo>
                  <a:pt x="1065" y="136"/>
                  <a:pt x="1061" y="68"/>
                  <a:pt x="1058" y="0"/>
                </a:cubicBezTo>
              </a:path>
            </a:pathLst>
          </a:custGeom>
          <a:noFill/>
          <a:ln w="28575" cap="flat" cmpd="sng">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9" name="Line 13"/>
          <p:cNvSpPr>
            <a:spLocks noChangeShapeType="1"/>
          </p:cNvSpPr>
          <p:nvPr/>
        </p:nvSpPr>
        <p:spPr bwMode="auto">
          <a:xfrm>
            <a:off x="5735638" y="1700214"/>
            <a:ext cx="144462" cy="6492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0" name="Text Box 14"/>
          <p:cNvSpPr txBox="1">
            <a:spLocks noChangeArrowheads="1"/>
          </p:cNvSpPr>
          <p:nvPr/>
        </p:nvSpPr>
        <p:spPr bwMode="auto">
          <a:xfrm>
            <a:off x="5448300" y="12684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结区</a:t>
            </a:r>
          </a:p>
        </p:txBody>
      </p:sp>
      <p:sp>
        <p:nvSpPr>
          <p:cNvPr id="76811" name="Line 18"/>
          <p:cNvSpPr>
            <a:spLocks noChangeShapeType="1"/>
          </p:cNvSpPr>
          <p:nvPr/>
        </p:nvSpPr>
        <p:spPr bwMode="auto">
          <a:xfrm>
            <a:off x="6383338"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2" name="Line 19"/>
          <p:cNvSpPr>
            <a:spLocks noChangeShapeType="1"/>
          </p:cNvSpPr>
          <p:nvPr/>
        </p:nvSpPr>
        <p:spPr bwMode="auto">
          <a:xfrm>
            <a:off x="6600825"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3" name="Line 20"/>
          <p:cNvSpPr>
            <a:spLocks noChangeShapeType="1"/>
          </p:cNvSpPr>
          <p:nvPr/>
        </p:nvSpPr>
        <p:spPr bwMode="auto">
          <a:xfrm>
            <a:off x="6816725"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4" name="Text Box 22"/>
          <p:cNvSpPr txBox="1">
            <a:spLocks noChangeArrowheads="1"/>
          </p:cNvSpPr>
          <p:nvPr/>
        </p:nvSpPr>
        <p:spPr bwMode="auto">
          <a:xfrm>
            <a:off x="6364288" y="7127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射线</a:t>
            </a:r>
          </a:p>
        </p:txBody>
      </p:sp>
      <p:sp>
        <p:nvSpPr>
          <p:cNvPr id="76815" name="Line 23"/>
          <p:cNvSpPr>
            <a:spLocks noChangeShapeType="1"/>
          </p:cNvSpPr>
          <p:nvPr/>
        </p:nvSpPr>
        <p:spPr bwMode="auto">
          <a:xfrm flipV="1">
            <a:off x="7032625" y="1628776"/>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6" name="Line 24"/>
          <p:cNvSpPr>
            <a:spLocks noChangeShapeType="1"/>
          </p:cNvSpPr>
          <p:nvPr/>
        </p:nvSpPr>
        <p:spPr bwMode="auto">
          <a:xfrm>
            <a:off x="7032626" y="1628775"/>
            <a:ext cx="14398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7" name="Line 25"/>
          <p:cNvSpPr>
            <a:spLocks noChangeShapeType="1"/>
          </p:cNvSpPr>
          <p:nvPr/>
        </p:nvSpPr>
        <p:spPr bwMode="auto">
          <a:xfrm>
            <a:off x="8472488" y="16287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8" name="Rectangle 26"/>
          <p:cNvSpPr>
            <a:spLocks noChangeArrowheads="1"/>
          </p:cNvSpPr>
          <p:nvPr/>
        </p:nvSpPr>
        <p:spPr bwMode="auto">
          <a:xfrm>
            <a:off x="8328025" y="1989138"/>
            <a:ext cx="287338" cy="5762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19" name="Line 27"/>
          <p:cNvSpPr>
            <a:spLocks noChangeShapeType="1"/>
          </p:cNvSpPr>
          <p:nvPr/>
        </p:nvSpPr>
        <p:spPr bwMode="auto">
          <a:xfrm>
            <a:off x="7032625" y="3429000"/>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0" name="Line 28"/>
          <p:cNvSpPr>
            <a:spLocks noChangeShapeType="1"/>
          </p:cNvSpPr>
          <p:nvPr/>
        </p:nvSpPr>
        <p:spPr bwMode="auto">
          <a:xfrm>
            <a:off x="7032625" y="386080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1" name="Line 29"/>
          <p:cNvSpPr>
            <a:spLocks noChangeShapeType="1"/>
          </p:cNvSpPr>
          <p:nvPr/>
        </p:nvSpPr>
        <p:spPr bwMode="auto">
          <a:xfrm>
            <a:off x="7464425" y="3789363"/>
            <a:ext cx="0" cy="144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2" name="Line 30"/>
          <p:cNvSpPr>
            <a:spLocks noChangeShapeType="1"/>
          </p:cNvSpPr>
          <p:nvPr/>
        </p:nvSpPr>
        <p:spPr bwMode="auto">
          <a:xfrm>
            <a:off x="7535863" y="3716339"/>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3" name="Line 31"/>
          <p:cNvSpPr>
            <a:spLocks noChangeShapeType="1"/>
          </p:cNvSpPr>
          <p:nvPr/>
        </p:nvSpPr>
        <p:spPr bwMode="auto">
          <a:xfrm>
            <a:off x="7608888" y="3789363"/>
            <a:ext cx="0" cy="144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4" name="Line 32"/>
          <p:cNvSpPr>
            <a:spLocks noChangeShapeType="1"/>
          </p:cNvSpPr>
          <p:nvPr/>
        </p:nvSpPr>
        <p:spPr bwMode="auto">
          <a:xfrm>
            <a:off x="7680325" y="3716339"/>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5" name="Line 33"/>
          <p:cNvSpPr>
            <a:spLocks noChangeShapeType="1"/>
          </p:cNvSpPr>
          <p:nvPr/>
        </p:nvSpPr>
        <p:spPr bwMode="auto">
          <a:xfrm>
            <a:off x="7680326" y="3860800"/>
            <a:ext cx="7921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6" name="Line 34"/>
          <p:cNvSpPr>
            <a:spLocks noChangeShapeType="1"/>
          </p:cNvSpPr>
          <p:nvPr/>
        </p:nvSpPr>
        <p:spPr bwMode="auto">
          <a:xfrm>
            <a:off x="8472488" y="2565400"/>
            <a:ext cx="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7" name="Line 36"/>
          <p:cNvSpPr>
            <a:spLocks noChangeShapeType="1"/>
          </p:cNvSpPr>
          <p:nvPr/>
        </p:nvSpPr>
        <p:spPr bwMode="auto">
          <a:xfrm>
            <a:off x="8472488" y="2924175"/>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8" name="Text Box 37"/>
          <p:cNvSpPr txBox="1">
            <a:spLocks noChangeArrowheads="1"/>
          </p:cNvSpPr>
          <p:nvPr/>
        </p:nvSpPr>
        <p:spPr bwMode="auto">
          <a:xfrm>
            <a:off x="8904289" y="2708276"/>
            <a:ext cx="1108075"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放大器</a:t>
            </a:r>
          </a:p>
        </p:txBody>
      </p:sp>
      <p:sp>
        <p:nvSpPr>
          <p:cNvPr id="76829" name="Line 38"/>
          <p:cNvSpPr>
            <a:spLocks noChangeShapeType="1"/>
          </p:cNvSpPr>
          <p:nvPr/>
        </p:nvSpPr>
        <p:spPr bwMode="auto">
          <a:xfrm>
            <a:off x="9983788" y="2924175"/>
            <a:ext cx="2159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0" name="Oval 39"/>
          <p:cNvSpPr>
            <a:spLocks noChangeArrowheads="1"/>
          </p:cNvSpPr>
          <p:nvPr/>
        </p:nvSpPr>
        <p:spPr bwMode="auto">
          <a:xfrm>
            <a:off x="6600826" y="2492376"/>
            <a:ext cx="142875" cy="857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31" name="Line 40"/>
          <p:cNvSpPr>
            <a:spLocks noChangeShapeType="1"/>
          </p:cNvSpPr>
          <p:nvPr/>
        </p:nvSpPr>
        <p:spPr bwMode="auto">
          <a:xfrm>
            <a:off x="6672263" y="2565401"/>
            <a:ext cx="0"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Oval 41"/>
          <p:cNvSpPr>
            <a:spLocks noChangeArrowheads="1"/>
          </p:cNvSpPr>
          <p:nvPr/>
        </p:nvSpPr>
        <p:spPr bwMode="auto">
          <a:xfrm flipV="1">
            <a:off x="6816725" y="2492375"/>
            <a:ext cx="71438" cy="7143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33" name="Line 42"/>
          <p:cNvSpPr>
            <a:spLocks noChangeShapeType="1"/>
          </p:cNvSpPr>
          <p:nvPr/>
        </p:nvSpPr>
        <p:spPr bwMode="auto">
          <a:xfrm flipV="1">
            <a:off x="6816725" y="2205039"/>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4" name="Text Box 43"/>
          <p:cNvSpPr txBox="1">
            <a:spLocks noChangeArrowheads="1"/>
          </p:cNvSpPr>
          <p:nvPr/>
        </p:nvSpPr>
        <p:spPr bwMode="auto">
          <a:xfrm>
            <a:off x="2690813" y="3881438"/>
            <a:ext cx="398538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工作原理：</a:t>
            </a:r>
          </a:p>
          <a:p>
            <a:pPr eaLnBrk="1" hangingPunct="1">
              <a:buFontTx/>
              <a:buChar char="•"/>
            </a:pPr>
            <a:r>
              <a:rPr lang="en-US" altLang="zh-CN" b="1"/>
              <a:t>PN</a:t>
            </a:r>
            <a:r>
              <a:rPr lang="zh-CN" altLang="en-US" b="1"/>
              <a:t>结反向偏置</a:t>
            </a:r>
          </a:p>
          <a:p>
            <a:pPr eaLnBrk="1" hangingPunct="1">
              <a:buFontTx/>
              <a:buChar char="•"/>
            </a:pPr>
            <a:r>
              <a:rPr lang="zh-CN" altLang="en-US" b="1"/>
              <a:t>射线入射到结区</a:t>
            </a:r>
          </a:p>
          <a:p>
            <a:pPr eaLnBrk="1" hangingPunct="1">
              <a:buFontTx/>
              <a:buChar char="•"/>
            </a:pPr>
            <a:r>
              <a:rPr lang="zh-CN" altLang="en-US" b="1"/>
              <a:t>产生电子空穴对移向结两侧</a:t>
            </a:r>
          </a:p>
          <a:p>
            <a:pPr eaLnBrk="1" hangingPunct="1">
              <a:buFontTx/>
              <a:buChar char="•"/>
            </a:pPr>
            <a:r>
              <a:rPr lang="zh-CN" altLang="en-US" b="1"/>
              <a:t>产生脉冲信号电流</a:t>
            </a:r>
          </a:p>
          <a:p>
            <a:pPr eaLnBrk="1" hangingPunct="1">
              <a:buFontTx/>
              <a:buChar char="•"/>
            </a:pPr>
            <a:r>
              <a:rPr lang="zh-CN" altLang="en-US" b="1"/>
              <a:t>放大后输出</a:t>
            </a:r>
          </a:p>
          <a:p>
            <a:pPr eaLnBrk="1" hangingPunct="1"/>
            <a:endParaRPr lang="en-US" altLang="zh-CN" b="1"/>
          </a:p>
        </p:txBody>
      </p:sp>
    </p:spTree>
    <p:extLst>
      <p:ext uri="{BB962C8B-B14F-4D97-AF65-F5344CB8AC3E}">
        <p14:creationId xmlns:p14="http://schemas.microsoft.com/office/powerpoint/2010/main" val="407896017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9764" y="188913"/>
            <a:ext cx="1722437"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文本框 2"/>
          <p:cNvSpPr txBox="1">
            <a:spLocks noChangeArrowheads="1"/>
          </p:cNvSpPr>
          <p:nvPr/>
        </p:nvSpPr>
        <p:spPr bwMode="auto">
          <a:xfrm>
            <a:off x="1703389" y="2276476"/>
            <a:ext cx="1887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霍尔方向传感器</a:t>
            </a:r>
          </a:p>
        </p:txBody>
      </p:sp>
      <p:pic>
        <p:nvPicPr>
          <p:cNvPr id="7782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3976" y="260350"/>
            <a:ext cx="2073275"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文本框 4"/>
          <p:cNvSpPr txBox="1">
            <a:spLocks noChangeArrowheads="1"/>
          </p:cNvSpPr>
          <p:nvPr/>
        </p:nvSpPr>
        <p:spPr bwMode="auto">
          <a:xfrm>
            <a:off x="3935413"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霍尔电压传感器</a:t>
            </a:r>
          </a:p>
        </p:txBody>
      </p:sp>
      <p:pic>
        <p:nvPicPr>
          <p:cNvPr id="77830"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9814" y="333376"/>
            <a:ext cx="16843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1" name="文本框 6"/>
          <p:cNvSpPr txBox="1">
            <a:spLocks noChangeArrowheads="1"/>
          </p:cNvSpPr>
          <p:nvPr/>
        </p:nvSpPr>
        <p:spPr bwMode="auto">
          <a:xfrm>
            <a:off x="8688388"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霍尔转速传感器</a:t>
            </a:r>
          </a:p>
        </p:txBody>
      </p:sp>
      <p:pic>
        <p:nvPicPr>
          <p:cNvPr id="77832"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1" y="260350"/>
            <a:ext cx="183991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3" name="文本框 8"/>
          <p:cNvSpPr txBox="1">
            <a:spLocks noChangeArrowheads="1"/>
          </p:cNvSpPr>
          <p:nvPr/>
        </p:nvSpPr>
        <p:spPr bwMode="auto">
          <a:xfrm>
            <a:off x="6240463"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霍尔电流传感器</a:t>
            </a:r>
          </a:p>
        </p:txBody>
      </p:sp>
      <p:pic>
        <p:nvPicPr>
          <p:cNvPr id="77834"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51539" y="3357563"/>
            <a:ext cx="1963737"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5"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74826" y="4581526"/>
            <a:ext cx="17176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6"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401051" y="2924175"/>
            <a:ext cx="2016125"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7" name="矩形 13"/>
          <p:cNvSpPr>
            <a:spLocks noChangeArrowheads="1"/>
          </p:cNvSpPr>
          <p:nvPr/>
        </p:nvSpPr>
        <p:spPr bwMode="auto">
          <a:xfrm>
            <a:off x="8401050" y="5373689"/>
            <a:ext cx="20129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动力、车身控制、</a:t>
            </a:r>
          </a:p>
          <a:p>
            <a:pPr eaLnBrk="1" hangingPunct="1">
              <a:spcBef>
                <a:spcPct val="0"/>
              </a:spcBef>
              <a:buFontTx/>
              <a:buNone/>
            </a:pPr>
            <a:r>
              <a:rPr lang="zh-CN" altLang="en-US" sz="1800" b="1">
                <a:solidFill>
                  <a:srgbClr val="FF0000"/>
                </a:solidFill>
                <a:ea typeface="华文中宋" pitchFamily="2" charset="-122"/>
              </a:rPr>
              <a:t>牵引力控制以及</a:t>
            </a:r>
          </a:p>
          <a:p>
            <a:pPr eaLnBrk="1" hangingPunct="1">
              <a:spcBef>
                <a:spcPct val="0"/>
              </a:spcBef>
              <a:buFontTx/>
              <a:buNone/>
            </a:pPr>
            <a:r>
              <a:rPr lang="zh-CN" altLang="en-US" sz="1800" b="1">
                <a:solidFill>
                  <a:srgbClr val="FF0000"/>
                </a:solidFill>
                <a:ea typeface="华文中宋" pitchFamily="2" charset="-122"/>
              </a:rPr>
              <a:t>防抱死制动系统</a:t>
            </a:r>
            <a:endParaRPr lang="zh-CN" altLang="en-US" sz="1800" b="1">
              <a:solidFill>
                <a:srgbClr val="FF0000"/>
              </a:solidFill>
              <a:latin typeface="Calibri" pitchFamily="34" charset="0"/>
              <a:ea typeface="华文中宋" pitchFamily="2" charset="-122"/>
            </a:endParaRPr>
          </a:p>
        </p:txBody>
      </p:sp>
      <p:sp>
        <p:nvSpPr>
          <p:cNvPr id="77838" name="矩形 15"/>
          <p:cNvSpPr>
            <a:spLocks noChangeArrowheads="1"/>
          </p:cNvSpPr>
          <p:nvPr/>
        </p:nvSpPr>
        <p:spPr bwMode="auto">
          <a:xfrm>
            <a:off x="1992313" y="623728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车速传感器</a:t>
            </a:r>
            <a:endParaRPr lang="zh-CN" altLang="en-US" sz="1800" b="1">
              <a:solidFill>
                <a:srgbClr val="FF0000"/>
              </a:solidFill>
              <a:latin typeface="Calibri" pitchFamily="34" charset="0"/>
              <a:ea typeface="华文中宋" pitchFamily="2" charset="-122"/>
            </a:endParaRPr>
          </a:p>
        </p:txBody>
      </p:sp>
      <p:pic>
        <p:nvPicPr>
          <p:cNvPr id="77839" name="图片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03389" y="2781301"/>
            <a:ext cx="1944687"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0" name="图片 1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92539" y="2781301"/>
            <a:ext cx="17986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1" name="文本框 18"/>
          <p:cNvSpPr txBox="1">
            <a:spLocks noChangeArrowheads="1"/>
          </p:cNvSpPr>
          <p:nvPr/>
        </p:nvSpPr>
        <p:spPr bwMode="auto">
          <a:xfrm>
            <a:off x="3792538" y="4076701"/>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凸轮位置传感器</a:t>
            </a:r>
          </a:p>
        </p:txBody>
      </p:sp>
      <p:pic>
        <p:nvPicPr>
          <p:cNvPr id="77842" name="图片 1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792539" y="4437064"/>
            <a:ext cx="1798637"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3" name="文本框 20"/>
          <p:cNvSpPr txBox="1">
            <a:spLocks noChangeArrowheads="1"/>
          </p:cNvSpPr>
          <p:nvPr/>
        </p:nvSpPr>
        <p:spPr bwMode="auto">
          <a:xfrm>
            <a:off x="3792538" y="6237288"/>
            <a:ext cx="178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霍尔角度传感器</a:t>
            </a:r>
          </a:p>
        </p:txBody>
      </p:sp>
      <p:sp>
        <p:nvSpPr>
          <p:cNvPr id="77844" name="Text Box 20"/>
          <p:cNvSpPr txBox="1">
            <a:spLocks noChangeArrowheads="1"/>
          </p:cNvSpPr>
          <p:nvPr/>
        </p:nvSpPr>
        <p:spPr bwMode="auto">
          <a:xfrm>
            <a:off x="6743700" y="5611813"/>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a:t>磁敏</a:t>
            </a:r>
          </a:p>
        </p:txBody>
      </p:sp>
    </p:spTree>
    <p:extLst>
      <p:ext uri="{BB962C8B-B14F-4D97-AF65-F5344CB8AC3E}">
        <p14:creationId xmlns:p14="http://schemas.microsoft.com/office/powerpoint/2010/main" val="33047412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4"/>
          <p:cNvSpPr txBox="1">
            <a:spLocks noChangeArrowheads="1"/>
          </p:cNvSpPr>
          <p:nvPr/>
        </p:nvSpPr>
        <p:spPr bwMode="auto">
          <a:xfrm>
            <a:off x="3575051" y="284163"/>
            <a:ext cx="55114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8</a:t>
            </a:r>
            <a:r>
              <a:rPr lang="zh-CN" altLang="en-US" sz="2800" b="1" dirty="0">
                <a:solidFill>
                  <a:srgbClr val="0000CC"/>
                </a:solidFill>
              </a:rPr>
              <a:t>节（第九章） 电位器式传感器</a:t>
            </a:r>
          </a:p>
        </p:txBody>
      </p:sp>
      <p:pic>
        <p:nvPicPr>
          <p:cNvPr id="78851" name="Picture 6" descr="12985118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6401" y="69851"/>
            <a:ext cx="14382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 Box 9"/>
          <p:cNvSpPr txBox="1">
            <a:spLocks noChangeArrowheads="1"/>
          </p:cNvSpPr>
          <p:nvPr/>
        </p:nvSpPr>
        <p:spPr bwMode="auto">
          <a:xfrm>
            <a:off x="4448176" y="5699199"/>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pic>
        <p:nvPicPr>
          <p:cNvPr id="78856" name="Picture 18" descr="u=168459531,799172958&amp;fm=21&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662" y="2273085"/>
            <a:ext cx="3025775"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Text Box 19"/>
          <p:cNvSpPr txBox="1">
            <a:spLocks noChangeArrowheads="1"/>
          </p:cNvSpPr>
          <p:nvPr/>
        </p:nvSpPr>
        <p:spPr bwMode="auto">
          <a:xfrm>
            <a:off x="1703388" y="105251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原理框图：</a:t>
            </a:r>
          </a:p>
        </p:txBody>
      </p:sp>
      <p:sp>
        <p:nvSpPr>
          <p:cNvPr id="78858" name="Rectangle 20"/>
          <p:cNvSpPr>
            <a:spLocks noChangeArrowheads="1"/>
          </p:cNvSpPr>
          <p:nvPr/>
        </p:nvSpPr>
        <p:spPr bwMode="auto">
          <a:xfrm>
            <a:off x="3646488" y="1700213"/>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59" name="Line 21"/>
          <p:cNvSpPr>
            <a:spLocks noChangeShapeType="1"/>
          </p:cNvSpPr>
          <p:nvPr/>
        </p:nvSpPr>
        <p:spPr bwMode="auto">
          <a:xfrm flipH="1">
            <a:off x="3141664" y="1843088"/>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0" name="Line 22"/>
          <p:cNvSpPr>
            <a:spLocks noChangeShapeType="1"/>
          </p:cNvSpPr>
          <p:nvPr/>
        </p:nvSpPr>
        <p:spPr bwMode="auto">
          <a:xfrm>
            <a:off x="5734050" y="1916113"/>
            <a:ext cx="433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1" name="Text Box 24"/>
          <p:cNvSpPr txBox="1">
            <a:spLocks noChangeArrowheads="1"/>
          </p:cNvSpPr>
          <p:nvPr/>
        </p:nvSpPr>
        <p:spPr bwMode="auto">
          <a:xfrm>
            <a:off x="3986214" y="928689"/>
            <a:ext cx="1108075" cy="466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被测量</a:t>
            </a:r>
          </a:p>
        </p:txBody>
      </p:sp>
      <p:sp>
        <p:nvSpPr>
          <p:cNvPr id="78862" name="Line 25"/>
          <p:cNvSpPr>
            <a:spLocks noChangeShapeType="1"/>
          </p:cNvSpPr>
          <p:nvPr/>
        </p:nvSpPr>
        <p:spPr bwMode="auto">
          <a:xfrm>
            <a:off x="4583113" y="1339850"/>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8863" name="Object 26"/>
          <p:cNvGraphicFramePr>
            <a:graphicFrameLocks noChangeAspect="1"/>
          </p:cNvGraphicFramePr>
          <p:nvPr/>
        </p:nvGraphicFramePr>
        <p:xfrm>
          <a:off x="5232401" y="908051"/>
          <a:ext cx="1262063" cy="468313"/>
        </p:xfrm>
        <a:graphic>
          <a:graphicData uri="http://schemas.openxmlformats.org/presentationml/2006/ole">
            <mc:AlternateContent xmlns:mc="http://schemas.openxmlformats.org/markup-compatibility/2006">
              <mc:Choice xmlns:v="urn:schemas-microsoft-com:vml" Requires="v">
                <p:oleObj spid="_x0000_s237570" name="Equation" r:id="rId5" imgW="444114" imgH="164957" progId="Equation.DSMT4">
                  <p:embed/>
                </p:oleObj>
              </mc:Choice>
              <mc:Fallback>
                <p:oleObj name="Equation" r:id="rId5" imgW="444114" imgH="164957" progId="Equation.DSMT4">
                  <p:embed/>
                  <p:pic>
                    <p:nvPicPr>
                      <p:cNvPr id="78863"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401" y="908051"/>
                        <a:ext cx="1262063"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64" name="Rectangle 27"/>
          <p:cNvSpPr>
            <a:spLocks noChangeArrowheads="1"/>
          </p:cNvSpPr>
          <p:nvPr/>
        </p:nvSpPr>
        <p:spPr bwMode="auto">
          <a:xfrm>
            <a:off x="3447891" y="3257972"/>
            <a:ext cx="2808288"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5" name="Oval 28"/>
          <p:cNvSpPr>
            <a:spLocks noChangeArrowheads="1"/>
          </p:cNvSpPr>
          <p:nvPr/>
        </p:nvSpPr>
        <p:spPr bwMode="auto">
          <a:xfrm>
            <a:off x="35177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6" name="Oval 29"/>
          <p:cNvSpPr>
            <a:spLocks noChangeArrowheads="1"/>
          </p:cNvSpPr>
          <p:nvPr/>
        </p:nvSpPr>
        <p:spPr bwMode="auto">
          <a:xfrm>
            <a:off x="36622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7" name="Oval 30"/>
          <p:cNvSpPr>
            <a:spLocks noChangeArrowheads="1"/>
          </p:cNvSpPr>
          <p:nvPr/>
        </p:nvSpPr>
        <p:spPr bwMode="auto">
          <a:xfrm>
            <a:off x="38066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8" name="Oval 31"/>
          <p:cNvSpPr>
            <a:spLocks noChangeArrowheads="1"/>
          </p:cNvSpPr>
          <p:nvPr/>
        </p:nvSpPr>
        <p:spPr bwMode="auto">
          <a:xfrm>
            <a:off x="39495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9" name="Oval 32"/>
          <p:cNvSpPr>
            <a:spLocks noChangeArrowheads="1"/>
          </p:cNvSpPr>
          <p:nvPr/>
        </p:nvSpPr>
        <p:spPr bwMode="auto">
          <a:xfrm>
            <a:off x="40940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0" name="Oval 33"/>
          <p:cNvSpPr>
            <a:spLocks noChangeArrowheads="1"/>
          </p:cNvSpPr>
          <p:nvPr/>
        </p:nvSpPr>
        <p:spPr bwMode="auto">
          <a:xfrm>
            <a:off x="42384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1" name="Oval 34"/>
          <p:cNvSpPr>
            <a:spLocks noChangeArrowheads="1"/>
          </p:cNvSpPr>
          <p:nvPr/>
        </p:nvSpPr>
        <p:spPr bwMode="auto">
          <a:xfrm>
            <a:off x="43813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2" name="Oval 35"/>
          <p:cNvSpPr>
            <a:spLocks noChangeArrowheads="1"/>
          </p:cNvSpPr>
          <p:nvPr/>
        </p:nvSpPr>
        <p:spPr bwMode="auto">
          <a:xfrm>
            <a:off x="45258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3" name="Oval 36"/>
          <p:cNvSpPr>
            <a:spLocks noChangeArrowheads="1"/>
          </p:cNvSpPr>
          <p:nvPr/>
        </p:nvSpPr>
        <p:spPr bwMode="auto">
          <a:xfrm>
            <a:off x="53894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4" name="Oval 37"/>
          <p:cNvSpPr>
            <a:spLocks noChangeArrowheads="1"/>
          </p:cNvSpPr>
          <p:nvPr/>
        </p:nvSpPr>
        <p:spPr bwMode="auto">
          <a:xfrm>
            <a:off x="51020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5" name="Oval 38"/>
          <p:cNvSpPr>
            <a:spLocks noChangeArrowheads="1"/>
          </p:cNvSpPr>
          <p:nvPr/>
        </p:nvSpPr>
        <p:spPr bwMode="auto">
          <a:xfrm>
            <a:off x="52465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6" name="Oval 39"/>
          <p:cNvSpPr>
            <a:spLocks noChangeArrowheads="1"/>
          </p:cNvSpPr>
          <p:nvPr/>
        </p:nvSpPr>
        <p:spPr bwMode="auto">
          <a:xfrm>
            <a:off x="49576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7" name="Oval 40"/>
          <p:cNvSpPr>
            <a:spLocks noChangeArrowheads="1"/>
          </p:cNvSpPr>
          <p:nvPr/>
        </p:nvSpPr>
        <p:spPr bwMode="auto">
          <a:xfrm>
            <a:off x="48147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8" name="Oval 41"/>
          <p:cNvSpPr>
            <a:spLocks noChangeArrowheads="1"/>
          </p:cNvSpPr>
          <p:nvPr/>
        </p:nvSpPr>
        <p:spPr bwMode="auto">
          <a:xfrm>
            <a:off x="46702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9" name="Oval 42"/>
          <p:cNvSpPr>
            <a:spLocks noChangeArrowheads="1"/>
          </p:cNvSpPr>
          <p:nvPr/>
        </p:nvSpPr>
        <p:spPr bwMode="auto">
          <a:xfrm>
            <a:off x="55338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0" name="Oval 43"/>
          <p:cNvSpPr>
            <a:spLocks noChangeArrowheads="1"/>
          </p:cNvSpPr>
          <p:nvPr/>
        </p:nvSpPr>
        <p:spPr bwMode="auto">
          <a:xfrm>
            <a:off x="56783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1" name="Oval 44"/>
          <p:cNvSpPr>
            <a:spLocks noChangeArrowheads="1"/>
          </p:cNvSpPr>
          <p:nvPr/>
        </p:nvSpPr>
        <p:spPr bwMode="auto">
          <a:xfrm>
            <a:off x="582282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2" name="Oval 45"/>
          <p:cNvSpPr>
            <a:spLocks noChangeArrowheads="1"/>
          </p:cNvSpPr>
          <p:nvPr/>
        </p:nvSpPr>
        <p:spPr bwMode="auto">
          <a:xfrm>
            <a:off x="5981570" y="3137715"/>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3" name="Oval 46"/>
          <p:cNvSpPr>
            <a:spLocks noChangeArrowheads="1"/>
          </p:cNvSpPr>
          <p:nvPr/>
        </p:nvSpPr>
        <p:spPr bwMode="auto">
          <a:xfrm>
            <a:off x="35177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4" name="Oval 47"/>
          <p:cNvSpPr>
            <a:spLocks noChangeArrowheads="1"/>
          </p:cNvSpPr>
          <p:nvPr/>
        </p:nvSpPr>
        <p:spPr bwMode="auto">
          <a:xfrm>
            <a:off x="36622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5" name="Oval 48"/>
          <p:cNvSpPr>
            <a:spLocks noChangeArrowheads="1"/>
          </p:cNvSpPr>
          <p:nvPr/>
        </p:nvSpPr>
        <p:spPr bwMode="auto">
          <a:xfrm>
            <a:off x="38066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6" name="Oval 49"/>
          <p:cNvSpPr>
            <a:spLocks noChangeArrowheads="1"/>
          </p:cNvSpPr>
          <p:nvPr/>
        </p:nvSpPr>
        <p:spPr bwMode="auto">
          <a:xfrm>
            <a:off x="39495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7" name="Oval 50"/>
          <p:cNvSpPr>
            <a:spLocks noChangeArrowheads="1"/>
          </p:cNvSpPr>
          <p:nvPr/>
        </p:nvSpPr>
        <p:spPr bwMode="auto">
          <a:xfrm>
            <a:off x="40940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8" name="Oval 51"/>
          <p:cNvSpPr>
            <a:spLocks noChangeArrowheads="1"/>
          </p:cNvSpPr>
          <p:nvPr/>
        </p:nvSpPr>
        <p:spPr bwMode="auto">
          <a:xfrm>
            <a:off x="42384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9" name="Oval 52"/>
          <p:cNvSpPr>
            <a:spLocks noChangeArrowheads="1"/>
          </p:cNvSpPr>
          <p:nvPr/>
        </p:nvSpPr>
        <p:spPr bwMode="auto">
          <a:xfrm>
            <a:off x="43813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0" name="Oval 53"/>
          <p:cNvSpPr>
            <a:spLocks noChangeArrowheads="1"/>
          </p:cNvSpPr>
          <p:nvPr/>
        </p:nvSpPr>
        <p:spPr bwMode="auto">
          <a:xfrm>
            <a:off x="45258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1" name="Oval 54"/>
          <p:cNvSpPr>
            <a:spLocks noChangeArrowheads="1"/>
          </p:cNvSpPr>
          <p:nvPr/>
        </p:nvSpPr>
        <p:spPr bwMode="auto">
          <a:xfrm>
            <a:off x="53894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2" name="Oval 55"/>
          <p:cNvSpPr>
            <a:spLocks noChangeArrowheads="1"/>
          </p:cNvSpPr>
          <p:nvPr/>
        </p:nvSpPr>
        <p:spPr bwMode="auto">
          <a:xfrm>
            <a:off x="51020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3" name="Oval 56"/>
          <p:cNvSpPr>
            <a:spLocks noChangeArrowheads="1"/>
          </p:cNvSpPr>
          <p:nvPr/>
        </p:nvSpPr>
        <p:spPr bwMode="auto">
          <a:xfrm>
            <a:off x="52465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4" name="Oval 57"/>
          <p:cNvSpPr>
            <a:spLocks noChangeArrowheads="1"/>
          </p:cNvSpPr>
          <p:nvPr/>
        </p:nvSpPr>
        <p:spPr bwMode="auto">
          <a:xfrm>
            <a:off x="49576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5" name="Oval 58"/>
          <p:cNvSpPr>
            <a:spLocks noChangeArrowheads="1"/>
          </p:cNvSpPr>
          <p:nvPr/>
        </p:nvSpPr>
        <p:spPr bwMode="auto">
          <a:xfrm>
            <a:off x="48147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6" name="Oval 59"/>
          <p:cNvSpPr>
            <a:spLocks noChangeArrowheads="1"/>
          </p:cNvSpPr>
          <p:nvPr/>
        </p:nvSpPr>
        <p:spPr bwMode="auto">
          <a:xfrm>
            <a:off x="46702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7" name="Oval 60"/>
          <p:cNvSpPr>
            <a:spLocks noChangeArrowheads="1"/>
          </p:cNvSpPr>
          <p:nvPr/>
        </p:nvSpPr>
        <p:spPr bwMode="auto">
          <a:xfrm>
            <a:off x="55338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8" name="Oval 61"/>
          <p:cNvSpPr>
            <a:spLocks noChangeArrowheads="1"/>
          </p:cNvSpPr>
          <p:nvPr/>
        </p:nvSpPr>
        <p:spPr bwMode="auto">
          <a:xfrm>
            <a:off x="56783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9" name="Oval 62"/>
          <p:cNvSpPr>
            <a:spLocks noChangeArrowheads="1"/>
          </p:cNvSpPr>
          <p:nvPr/>
        </p:nvSpPr>
        <p:spPr bwMode="auto">
          <a:xfrm>
            <a:off x="582282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00" name="Oval 63"/>
          <p:cNvSpPr>
            <a:spLocks noChangeArrowheads="1"/>
          </p:cNvSpPr>
          <p:nvPr/>
        </p:nvSpPr>
        <p:spPr bwMode="auto">
          <a:xfrm>
            <a:off x="59656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01" name="Line 64"/>
          <p:cNvSpPr>
            <a:spLocks noChangeShapeType="1"/>
          </p:cNvSpPr>
          <p:nvPr/>
        </p:nvSpPr>
        <p:spPr bwMode="auto">
          <a:xfrm>
            <a:off x="3806695" y="4491019"/>
            <a:ext cx="733" cy="1976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2" name="Line 65"/>
          <p:cNvSpPr>
            <a:spLocks noChangeShapeType="1"/>
          </p:cNvSpPr>
          <p:nvPr/>
        </p:nvSpPr>
        <p:spPr bwMode="auto">
          <a:xfrm flipH="1">
            <a:off x="3085970" y="3489349"/>
            <a:ext cx="3603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3" name="Line 66"/>
          <p:cNvSpPr>
            <a:spLocks noChangeShapeType="1"/>
          </p:cNvSpPr>
          <p:nvPr/>
        </p:nvSpPr>
        <p:spPr bwMode="auto">
          <a:xfrm flipV="1">
            <a:off x="3085970" y="2770213"/>
            <a:ext cx="0"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4" name="Line 67"/>
          <p:cNvSpPr>
            <a:spLocks noChangeShapeType="1"/>
          </p:cNvSpPr>
          <p:nvPr/>
        </p:nvSpPr>
        <p:spPr bwMode="auto">
          <a:xfrm>
            <a:off x="6254621" y="3489349"/>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5" name="Line 68"/>
          <p:cNvSpPr>
            <a:spLocks noChangeShapeType="1"/>
          </p:cNvSpPr>
          <p:nvPr/>
        </p:nvSpPr>
        <p:spPr bwMode="auto">
          <a:xfrm flipV="1">
            <a:off x="6541957" y="2841649"/>
            <a:ext cx="0"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6" name="Line 69"/>
          <p:cNvSpPr>
            <a:spLocks noChangeShapeType="1"/>
          </p:cNvSpPr>
          <p:nvPr/>
        </p:nvSpPr>
        <p:spPr bwMode="auto">
          <a:xfrm flipV="1">
            <a:off x="3427328" y="4336389"/>
            <a:ext cx="750717" cy="232139"/>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7" name="Text Box 71"/>
          <p:cNvSpPr txBox="1">
            <a:spLocks noChangeArrowheads="1"/>
          </p:cNvSpPr>
          <p:nvPr/>
        </p:nvSpPr>
        <p:spPr bwMode="auto">
          <a:xfrm rot="20432336">
            <a:off x="3315522" y="3953295"/>
            <a:ext cx="871294" cy="3693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被测量</a:t>
            </a:r>
          </a:p>
        </p:txBody>
      </p:sp>
      <p:sp>
        <p:nvSpPr>
          <p:cNvPr id="78908" name="Text Box 72"/>
          <p:cNvSpPr txBox="1">
            <a:spLocks noChangeArrowheads="1"/>
          </p:cNvSpPr>
          <p:nvPr/>
        </p:nvSpPr>
        <p:spPr bwMode="auto">
          <a:xfrm>
            <a:off x="244151" y="4631638"/>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非线性电位器式传感器</a:t>
            </a:r>
          </a:p>
        </p:txBody>
      </p:sp>
      <p:sp>
        <p:nvSpPr>
          <p:cNvPr id="78909" name="Text Box 74"/>
          <p:cNvSpPr txBox="1">
            <a:spLocks noChangeArrowheads="1"/>
          </p:cNvSpPr>
          <p:nvPr/>
        </p:nvSpPr>
        <p:spPr bwMode="auto">
          <a:xfrm>
            <a:off x="5344972" y="237741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dirty="0"/>
              <a:t>电位器</a:t>
            </a:r>
          </a:p>
        </p:txBody>
      </p:sp>
      <p:sp>
        <p:nvSpPr>
          <p:cNvPr id="78911" name="Rectangle 76"/>
          <p:cNvSpPr>
            <a:spLocks noChangeArrowheads="1"/>
          </p:cNvSpPr>
          <p:nvPr/>
        </p:nvSpPr>
        <p:spPr bwMode="auto">
          <a:xfrm>
            <a:off x="3668713" y="1679575"/>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12" name="Line 77"/>
          <p:cNvSpPr>
            <a:spLocks noChangeShapeType="1"/>
          </p:cNvSpPr>
          <p:nvPr/>
        </p:nvSpPr>
        <p:spPr bwMode="auto">
          <a:xfrm flipH="1">
            <a:off x="3163889" y="1822450"/>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13" name="Line 78"/>
          <p:cNvSpPr>
            <a:spLocks noChangeShapeType="1"/>
          </p:cNvSpPr>
          <p:nvPr/>
        </p:nvSpPr>
        <p:spPr bwMode="auto">
          <a:xfrm>
            <a:off x="5756275" y="1895475"/>
            <a:ext cx="433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14" name="Line 80"/>
          <p:cNvSpPr>
            <a:spLocks noChangeShapeType="1"/>
          </p:cNvSpPr>
          <p:nvPr/>
        </p:nvSpPr>
        <p:spPr bwMode="auto">
          <a:xfrm>
            <a:off x="2711624" y="549277"/>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等腰三角形 2">
            <a:extLst>
              <a:ext uri="{FF2B5EF4-FFF2-40B4-BE49-F238E27FC236}">
                <a16:creationId xmlns:a16="http://schemas.microsoft.com/office/drawing/2014/main" id="{8EF999CD-948A-44BE-8047-21D186EEF352}"/>
              </a:ext>
            </a:extLst>
          </p:cNvPr>
          <p:cNvSpPr/>
          <p:nvPr/>
        </p:nvSpPr>
        <p:spPr>
          <a:xfrm rot="16200000">
            <a:off x="4161150" y="3180986"/>
            <a:ext cx="988238" cy="2808288"/>
          </a:xfrm>
          <a:prstGeom prst="triangle">
            <a:avLst>
              <a:gd name="adj" fmla="val 27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Oval 42">
            <a:extLst>
              <a:ext uri="{FF2B5EF4-FFF2-40B4-BE49-F238E27FC236}">
                <a16:creationId xmlns:a16="http://schemas.microsoft.com/office/drawing/2014/main" id="{15F7AEAE-BF25-49D8-B158-DC65101AE647}"/>
              </a:ext>
            </a:extLst>
          </p:cNvPr>
          <p:cNvSpPr>
            <a:spLocks noChangeArrowheads="1"/>
          </p:cNvSpPr>
          <p:nvPr/>
        </p:nvSpPr>
        <p:spPr bwMode="auto">
          <a:xfrm rot="6611233">
            <a:off x="4533750" y="6030470"/>
            <a:ext cx="89768" cy="10258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0" name="Oval 30">
            <a:extLst>
              <a:ext uri="{FF2B5EF4-FFF2-40B4-BE49-F238E27FC236}">
                <a16:creationId xmlns:a16="http://schemas.microsoft.com/office/drawing/2014/main" id="{C4CE7DBA-74DC-49E1-911D-1C5F69F20BA3}"/>
              </a:ext>
            </a:extLst>
          </p:cNvPr>
          <p:cNvSpPr>
            <a:spLocks noChangeArrowheads="1"/>
          </p:cNvSpPr>
          <p:nvPr/>
        </p:nvSpPr>
        <p:spPr bwMode="auto">
          <a:xfrm rot="6611233">
            <a:off x="3614224" y="4748809"/>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1" name="Oval 31">
            <a:extLst>
              <a:ext uri="{FF2B5EF4-FFF2-40B4-BE49-F238E27FC236}">
                <a16:creationId xmlns:a16="http://schemas.microsoft.com/office/drawing/2014/main" id="{B7588466-FDD3-4460-BFD7-FD187C8D65CA}"/>
              </a:ext>
            </a:extLst>
          </p:cNvPr>
          <p:cNvSpPr>
            <a:spLocks noChangeArrowheads="1"/>
          </p:cNvSpPr>
          <p:nvPr/>
        </p:nvSpPr>
        <p:spPr bwMode="auto">
          <a:xfrm rot="6611233">
            <a:off x="3763307" y="4697925"/>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2" name="Oval 32">
            <a:extLst>
              <a:ext uri="{FF2B5EF4-FFF2-40B4-BE49-F238E27FC236}">
                <a16:creationId xmlns:a16="http://schemas.microsoft.com/office/drawing/2014/main" id="{913BD298-1F21-4ED6-B9C6-B070A23F0C5F}"/>
              </a:ext>
            </a:extLst>
          </p:cNvPr>
          <p:cNvSpPr>
            <a:spLocks noChangeArrowheads="1"/>
          </p:cNvSpPr>
          <p:nvPr/>
        </p:nvSpPr>
        <p:spPr bwMode="auto">
          <a:xfrm rot="6611233">
            <a:off x="3915551" y="464507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3" name="Oval 33">
            <a:extLst>
              <a:ext uri="{FF2B5EF4-FFF2-40B4-BE49-F238E27FC236}">
                <a16:creationId xmlns:a16="http://schemas.microsoft.com/office/drawing/2014/main" id="{19DE4C6C-5386-4A63-8962-D426FB9B6727}"/>
              </a:ext>
            </a:extLst>
          </p:cNvPr>
          <p:cNvSpPr>
            <a:spLocks noChangeArrowheads="1"/>
          </p:cNvSpPr>
          <p:nvPr/>
        </p:nvSpPr>
        <p:spPr bwMode="auto">
          <a:xfrm rot="6611233">
            <a:off x="4202110" y="455767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4" name="Oval 34">
            <a:extLst>
              <a:ext uri="{FF2B5EF4-FFF2-40B4-BE49-F238E27FC236}">
                <a16:creationId xmlns:a16="http://schemas.microsoft.com/office/drawing/2014/main" id="{EB4B1F47-1924-444F-B2FF-62215BF51FB9}"/>
              </a:ext>
            </a:extLst>
          </p:cNvPr>
          <p:cNvSpPr>
            <a:spLocks noChangeArrowheads="1"/>
          </p:cNvSpPr>
          <p:nvPr/>
        </p:nvSpPr>
        <p:spPr bwMode="auto">
          <a:xfrm rot="6611233">
            <a:off x="4055610" y="4603124"/>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5" name="Oval 35">
            <a:extLst>
              <a:ext uri="{FF2B5EF4-FFF2-40B4-BE49-F238E27FC236}">
                <a16:creationId xmlns:a16="http://schemas.microsoft.com/office/drawing/2014/main" id="{CBCFE1AC-C425-4753-84E7-E6C0B518F96A}"/>
              </a:ext>
            </a:extLst>
          </p:cNvPr>
          <p:cNvSpPr>
            <a:spLocks noChangeArrowheads="1"/>
          </p:cNvSpPr>
          <p:nvPr/>
        </p:nvSpPr>
        <p:spPr bwMode="auto">
          <a:xfrm rot="6611233">
            <a:off x="4348129" y="4512229"/>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6" name="Oval 36">
            <a:extLst>
              <a:ext uri="{FF2B5EF4-FFF2-40B4-BE49-F238E27FC236}">
                <a16:creationId xmlns:a16="http://schemas.microsoft.com/office/drawing/2014/main" id="{B108F1BB-819F-49F5-A3E3-D49DDB83B710}"/>
              </a:ext>
            </a:extLst>
          </p:cNvPr>
          <p:cNvSpPr>
            <a:spLocks noChangeArrowheads="1"/>
          </p:cNvSpPr>
          <p:nvPr/>
        </p:nvSpPr>
        <p:spPr bwMode="auto">
          <a:xfrm rot="6611233">
            <a:off x="5260627" y="4190092"/>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7" name="Oval 37">
            <a:extLst>
              <a:ext uri="{FF2B5EF4-FFF2-40B4-BE49-F238E27FC236}">
                <a16:creationId xmlns:a16="http://schemas.microsoft.com/office/drawing/2014/main" id="{7FF0DC21-95BD-449A-B1CB-F8C08B616E63}"/>
              </a:ext>
            </a:extLst>
          </p:cNvPr>
          <p:cNvSpPr>
            <a:spLocks noChangeArrowheads="1"/>
          </p:cNvSpPr>
          <p:nvPr/>
        </p:nvSpPr>
        <p:spPr bwMode="auto">
          <a:xfrm rot="6611233">
            <a:off x="4805256" y="434541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8" name="Oval 38">
            <a:extLst>
              <a:ext uri="{FF2B5EF4-FFF2-40B4-BE49-F238E27FC236}">
                <a16:creationId xmlns:a16="http://schemas.microsoft.com/office/drawing/2014/main" id="{531DE246-236C-4EE7-9D26-F687C79EE443}"/>
              </a:ext>
            </a:extLst>
          </p:cNvPr>
          <p:cNvSpPr>
            <a:spLocks noChangeArrowheads="1"/>
          </p:cNvSpPr>
          <p:nvPr/>
        </p:nvSpPr>
        <p:spPr bwMode="auto">
          <a:xfrm rot="6611233">
            <a:off x="5107768" y="4243391"/>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9" name="Oval 39">
            <a:extLst>
              <a:ext uri="{FF2B5EF4-FFF2-40B4-BE49-F238E27FC236}">
                <a16:creationId xmlns:a16="http://schemas.microsoft.com/office/drawing/2014/main" id="{0C5871F2-D1B4-48E9-85A8-22B18C9ABCF8}"/>
              </a:ext>
            </a:extLst>
          </p:cNvPr>
          <p:cNvSpPr>
            <a:spLocks noChangeArrowheads="1"/>
          </p:cNvSpPr>
          <p:nvPr/>
        </p:nvSpPr>
        <p:spPr bwMode="auto">
          <a:xfrm rot="6611233">
            <a:off x="4954909" y="428772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0" name="Oval 40">
            <a:extLst>
              <a:ext uri="{FF2B5EF4-FFF2-40B4-BE49-F238E27FC236}">
                <a16:creationId xmlns:a16="http://schemas.microsoft.com/office/drawing/2014/main" id="{7ECDE441-B79F-469A-AFF3-245DDD1D2E50}"/>
              </a:ext>
            </a:extLst>
          </p:cNvPr>
          <p:cNvSpPr>
            <a:spLocks noChangeArrowheads="1"/>
          </p:cNvSpPr>
          <p:nvPr/>
        </p:nvSpPr>
        <p:spPr bwMode="auto">
          <a:xfrm rot="6611233">
            <a:off x="4652213" y="439132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1" name="Oval 41">
            <a:extLst>
              <a:ext uri="{FF2B5EF4-FFF2-40B4-BE49-F238E27FC236}">
                <a16:creationId xmlns:a16="http://schemas.microsoft.com/office/drawing/2014/main" id="{AF0F497F-8911-4EC1-8CB1-381CDFC19F5A}"/>
              </a:ext>
            </a:extLst>
          </p:cNvPr>
          <p:cNvSpPr>
            <a:spLocks noChangeArrowheads="1"/>
          </p:cNvSpPr>
          <p:nvPr/>
        </p:nvSpPr>
        <p:spPr bwMode="auto">
          <a:xfrm rot="6611233">
            <a:off x="4500631" y="4450356"/>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2" name="Oval 42">
            <a:extLst>
              <a:ext uri="{FF2B5EF4-FFF2-40B4-BE49-F238E27FC236}">
                <a16:creationId xmlns:a16="http://schemas.microsoft.com/office/drawing/2014/main" id="{531658CA-4C5B-44D2-AFD7-547667714286}"/>
              </a:ext>
            </a:extLst>
          </p:cNvPr>
          <p:cNvSpPr>
            <a:spLocks noChangeArrowheads="1"/>
          </p:cNvSpPr>
          <p:nvPr/>
        </p:nvSpPr>
        <p:spPr bwMode="auto">
          <a:xfrm rot="6611233">
            <a:off x="5409668" y="4136793"/>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4" name="Oval 44">
            <a:extLst>
              <a:ext uri="{FF2B5EF4-FFF2-40B4-BE49-F238E27FC236}">
                <a16:creationId xmlns:a16="http://schemas.microsoft.com/office/drawing/2014/main" id="{6261CAFF-9995-45B9-B56F-580329A4FB05}"/>
              </a:ext>
            </a:extLst>
          </p:cNvPr>
          <p:cNvSpPr>
            <a:spLocks noChangeArrowheads="1"/>
          </p:cNvSpPr>
          <p:nvPr/>
        </p:nvSpPr>
        <p:spPr bwMode="auto">
          <a:xfrm rot="6611233">
            <a:off x="5559797" y="4085533"/>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5" name="Oval 45">
            <a:extLst>
              <a:ext uri="{FF2B5EF4-FFF2-40B4-BE49-F238E27FC236}">
                <a16:creationId xmlns:a16="http://schemas.microsoft.com/office/drawing/2014/main" id="{779F37BC-9AAE-4EFA-9EC8-13315C1F0CFA}"/>
              </a:ext>
            </a:extLst>
          </p:cNvPr>
          <p:cNvSpPr>
            <a:spLocks noChangeArrowheads="1"/>
          </p:cNvSpPr>
          <p:nvPr/>
        </p:nvSpPr>
        <p:spPr bwMode="auto">
          <a:xfrm rot="6611233">
            <a:off x="5701957" y="405022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6" name="Oval 28">
            <a:extLst>
              <a:ext uri="{FF2B5EF4-FFF2-40B4-BE49-F238E27FC236}">
                <a16:creationId xmlns:a16="http://schemas.microsoft.com/office/drawing/2014/main" id="{909598B5-42B4-4FE1-A970-2F168A0DFC33}"/>
              </a:ext>
            </a:extLst>
          </p:cNvPr>
          <p:cNvSpPr>
            <a:spLocks noChangeArrowheads="1"/>
          </p:cNvSpPr>
          <p:nvPr/>
        </p:nvSpPr>
        <p:spPr bwMode="auto">
          <a:xfrm flipV="1">
            <a:off x="3642791"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8" name="Oval 30">
            <a:extLst>
              <a:ext uri="{FF2B5EF4-FFF2-40B4-BE49-F238E27FC236}">
                <a16:creationId xmlns:a16="http://schemas.microsoft.com/office/drawing/2014/main" id="{9A546123-0AB8-42A4-B451-AC16BFBBE09A}"/>
              </a:ext>
            </a:extLst>
          </p:cNvPr>
          <p:cNvSpPr>
            <a:spLocks noChangeArrowheads="1"/>
          </p:cNvSpPr>
          <p:nvPr/>
        </p:nvSpPr>
        <p:spPr bwMode="auto">
          <a:xfrm flipV="1">
            <a:off x="37786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9" name="Oval 31">
            <a:extLst>
              <a:ext uri="{FF2B5EF4-FFF2-40B4-BE49-F238E27FC236}">
                <a16:creationId xmlns:a16="http://schemas.microsoft.com/office/drawing/2014/main" id="{49F47CDD-6581-4B80-AEC9-5B7A95AA5041}"/>
              </a:ext>
            </a:extLst>
          </p:cNvPr>
          <p:cNvSpPr>
            <a:spLocks noChangeArrowheads="1"/>
          </p:cNvSpPr>
          <p:nvPr/>
        </p:nvSpPr>
        <p:spPr bwMode="auto">
          <a:xfrm flipV="1">
            <a:off x="392153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0" name="Oval 32">
            <a:extLst>
              <a:ext uri="{FF2B5EF4-FFF2-40B4-BE49-F238E27FC236}">
                <a16:creationId xmlns:a16="http://schemas.microsoft.com/office/drawing/2014/main" id="{8227647C-6BAA-4BB0-B33D-9E7C801B8AEE}"/>
              </a:ext>
            </a:extLst>
          </p:cNvPr>
          <p:cNvSpPr>
            <a:spLocks noChangeArrowheads="1"/>
          </p:cNvSpPr>
          <p:nvPr/>
        </p:nvSpPr>
        <p:spPr bwMode="auto">
          <a:xfrm flipV="1">
            <a:off x="40660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1" name="Oval 33">
            <a:extLst>
              <a:ext uri="{FF2B5EF4-FFF2-40B4-BE49-F238E27FC236}">
                <a16:creationId xmlns:a16="http://schemas.microsoft.com/office/drawing/2014/main" id="{64C2359E-625E-4D96-ABAE-EF6B2C1AED25}"/>
              </a:ext>
            </a:extLst>
          </p:cNvPr>
          <p:cNvSpPr>
            <a:spLocks noChangeArrowheads="1"/>
          </p:cNvSpPr>
          <p:nvPr/>
        </p:nvSpPr>
        <p:spPr bwMode="auto">
          <a:xfrm flipV="1">
            <a:off x="42104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2" name="Oval 34">
            <a:extLst>
              <a:ext uri="{FF2B5EF4-FFF2-40B4-BE49-F238E27FC236}">
                <a16:creationId xmlns:a16="http://schemas.microsoft.com/office/drawing/2014/main" id="{2C2650F0-080A-44E1-8BB1-62666F2D1CE9}"/>
              </a:ext>
            </a:extLst>
          </p:cNvPr>
          <p:cNvSpPr>
            <a:spLocks noChangeArrowheads="1"/>
          </p:cNvSpPr>
          <p:nvPr/>
        </p:nvSpPr>
        <p:spPr bwMode="auto">
          <a:xfrm flipV="1">
            <a:off x="435333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3" name="Oval 35">
            <a:extLst>
              <a:ext uri="{FF2B5EF4-FFF2-40B4-BE49-F238E27FC236}">
                <a16:creationId xmlns:a16="http://schemas.microsoft.com/office/drawing/2014/main" id="{4A663CF3-C4EF-43B3-A62E-80F7450CA1F0}"/>
              </a:ext>
            </a:extLst>
          </p:cNvPr>
          <p:cNvSpPr>
            <a:spLocks noChangeArrowheads="1"/>
          </p:cNvSpPr>
          <p:nvPr/>
        </p:nvSpPr>
        <p:spPr bwMode="auto">
          <a:xfrm flipV="1">
            <a:off x="44978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4" name="Oval 36">
            <a:extLst>
              <a:ext uri="{FF2B5EF4-FFF2-40B4-BE49-F238E27FC236}">
                <a16:creationId xmlns:a16="http://schemas.microsoft.com/office/drawing/2014/main" id="{D05F9C32-87CA-4CF3-9CE6-DE2A39EA4F61}"/>
              </a:ext>
            </a:extLst>
          </p:cNvPr>
          <p:cNvSpPr>
            <a:spLocks noChangeArrowheads="1"/>
          </p:cNvSpPr>
          <p:nvPr/>
        </p:nvSpPr>
        <p:spPr bwMode="auto">
          <a:xfrm flipV="1">
            <a:off x="53614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5" name="Oval 37">
            <a:extLst>
              <a:ext uri="{FF2B5EF4-FFF2-40B4-BE49-F238E27FC236}">
                <a16:creationId xmlns:a16="http://schemas.microsoft.com/office/drawing/2014/main" id="{284AB605-B811-4F17-BB12-1D7AA7C86037}"/>
              </a:ext>
            </a:extLst>
          </p:cNvPr>
          <p:cNvSpPr>
            <a:spLocks noChangeArrowheads="1"/>
          </p:cNvSpPr>
          <p:nvPr/>
        </p:nvSpPr>
        <p:spPr bwMode="auto">
          <a:xfrm flipV="1">
            <a:off x="50740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6" name="Oval 38">
            <a:extLst>
              <a:ext uri="{FF2B5EF4-FFF2-40B4-BE49-F238E27FC236}">
                <a16:creationId xmlns:a16="http://schemas.microsoft.com/office/drawing/2014/main" id="{5B306F00-FA9A-4159-B8FF-586E2F8475E1}"/>
              </a:ext>
            </a:extLst>
          </p:cNvPr>
          <p:cNvSpPr>
            <a:spLocks noChangeArrowheads="1"/>
          </p:cNvSpPr>
          <p:nvPr/>
        </p:nvSpPr>
        <p:spPr bwMode="auto">
          <a:xfrm flipV="1">
            <a:off x="52185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7" name="Oval 39">
            <a:extLst>
              <a:ext uri="{FF2B5EF4-FFF2-40B4-BE49-F238E27FC236}">
                <a16:creationId xmlns:a16="http://schemas.microsoft.com/office/drawing/2014/main" id="{F6B6AACB-2F07-4F4B-B687-84B9DAD93B54}"/>
              </a:ext>
            </a:extLst>
          </p:cNvPr>
          <p:cNvSpPr>
            <a:spLocks noChangeArrowheads="1"/>
          </p:cNvSpPr>
          <p:nvPr/>
        </p:nvSpPr>
        <p:spPr bwMode="auto">
          <a:xfrm flipV="1">
            <a:off x="49296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8" name="Oval 40">
            <a:extLst>
              <a:ext uri="{FF2B5EF4-FFF2-40B4-BE49-F238E27FC236}">
                <a16:creationId xmlns:a16="http://schemas.microsoft.com/office/drawing/2014/main" id="{80C61815-D01E-4EA3-8BA1-AB88A77AF301}"/>
              </a:ext>
            </a:extLst>
          </p:cNvPr>
          <p:cNvSpPr>
            <a:spLocks noChangeArrowheads="1"/>
          </p:cNvSpPr>
          <p:nvPr/>
        </p:nvSpPr>
        <p:spPr bwMode="auto">
          <a:xfrm flipV="1">
            <a:off x="47867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9" name="Oval 41">
            <a:extLst>
              <a:ext uri="{FF2B5EF4-FFF2-40B4-BE49-F238E27FC236}">
                <a16:creationId xmlns:a16="http://schemas.microsoft.com/office/drawing/2014/main" id="{7BFBCEC8-BCF3-497D-BCBB-A525F855482B}"/>
              </a:ext>
            </a:extLst>
          </p:cNvPr>
          <p:cNvSpPr>
            <a:spLocks noChangeArrowheads="1"/>
          </p:cNvSpPr>
          <p:nvPr/>
        </p:nvSpPr>
        <p:spPr bwMode="auto">
          <a:xfrm flipV="1">
            <a:off x="46422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0" name="Oval 42">
            <a:extLst>
              <a:ext uri="{FF2B5EF4-FFF2-40B4-BE49-F238E27FC236}">
                <a16:creationId xmlns:a16="http://schemas.microsoft.com/office/drawing/2014/main" id="{9497A3FE-EC77-417F-B2C3-1C68DAC528C1}"/>
              </a:ext>
            </a:extLst>
          </p:cNvPr>
          <p:cNvSpPr>
            <a:spLocks noChangeArrowheads="1"/>
          </p:cNvSpPr>
          <p:nvPr/>
        </p:nvSpPr>
        <p:spPr bwMode="auto">
          <a:xfrm flipV="1">
            <a:off x="55058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1" name="Oval 43">
            <a:extLst>
              <a:ext uri="{FF2B5EF4-FFF2-40B4-BE49-F238E27FC236}">
                <a16:creationId xmlns:a16="http://schemas.microsoft.com/office/drawing/2014/main" id="{3A12DC58-7400-43C3-AB4C-4A5F8717A168}"/>
              </a:ext>
            </a:extLst>
          </p:cNvPr>
          <p:cNvSpPr>
            <a:spLocks noChangeArrowheads="1"/>
          </p:cNvSpPr>
          <p:nvPr/>
        </p:nvSpPr>
        <p:spPr bwMode="auto">
          <a:xfrm flipV="1">
            <a:off x="56503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2" name="Oval 44">
            <a:extLst>
              <a:ext uri="{FF2B5EF4-FFF2-40B4-BE49-F238E27FC236}">
                <a16:creationId xmlns:a16="http://schemas.microsoft.com/office/drawing/2014/main" id="{5424F2DF-93D9-4F5D-93ED-A80500B52747}"/>
              </a:ext>
            </a:extLst>
          </p:cNvPr>
          <p:cNvSpPr>
            <a:spLocks noChangeArrowheads="1"/>
          </p:cNvSpPr>
          <p:nvPr/>
        </p:nvSpPr>
        <p:spPr bwMode="auto">
          <a:xfrm flipV="1">
            <a:off x="579478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4" name="Line 64">
            <a:extLst>
              <a:ext uri="{FF2B5EF4-FFF2-40B4-BE49-F238E27FC236}">
                <a16:creationId xmlns:a16="http://schemas.microsoft.com/office/drawing/2014/main" id="{9AEF3381-460D-4BA2-A7B5-AC43A862158C}"/>
              </a:ext>
            </a:extLst>
          </p:cNvPr>
          <p:cNvSpPr>
            <a:spLocks noChangeShapeType="1"/>
          </p:cNvSpPr>
          <p:nvPr/>
        </p:nvSpPr>
        <p:spPr bwMode="auto">
          <a:xfrm>
            <a:off x="4150579" y="2840319"/>
            <a:ext cx="9391" cy="26673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Line 69">
            <a:extLst>
              <a:ext uri="{FF2B5EF4-FFF2-40B4-BE49-F238E27FC236}">
                <a16:creationId xmlns:a16="http://schemas.microsoft.com/office/drawing/2014/main" id="{009A9A39-4B58-4336-99D7-1A47A28E8F35}"/>
              </a:ext>
            </a:extLst>
          </p:cNvPr>
          <p:cNvSpPr>
            <a:spLocks noChangeShapeType="1"/>
          </p:cNvSpPr>
          <p:nvPr/>
        </p:nvSpPr>
        <p:spPr bwMode="auto">
          <a:xfrm>
            <a:off x="3791010" y="2778958"/>
            <a:ext cx="719138" cy="0"/>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Text Box 71">
            <a:extLst>
              <a:ext uri="{FF2B5EF4-FFF2-40B4-BE49-F238E27FC236}">
                <a16:creationId xmlns:a16="http://schemas.microsoft.com/office/drawing/2014/main" id="{395572A4-F6D0-4F90-85CA-6E7A4C371788}"/>
              </a:ext>
            </a:extLst>
          </p:cNvPr>
          <p:cNvSpPr txBox="1">
            <a:spLocks noChangeArrowheads="1"/>
          </p:cNvSpPr>
          <p:nvPr/>
        </p:nvSpPr>
        <p:spPr bwMode="auto">
          <a:xfrm>
            <a:off x="3720232" y="2334592"/>
            <a:ext cx="879475" cy="376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被测量</a:t>
            </a:r>
          </a:p>
        </p:txBody>
      </p:sp>
      <p:sp>
        <p:nvSpPr>
          <p:cNvPr id="8" name="圆: 空心 7">
            <a:extLst>
              <a:ext uri="{FF2B5EF4-FFF2-40B4-BE49-F238E27FC236}">
                <a16:creationId xmlns:a16="http://schemas.microsoft.com/office/drawing/2014/main" id="{CBA0779B-17F7-46E1-8E6A-8C4B9364AC7D}"/>
              </a:ext>
            </a:extLst>
          </p:cNvPr>
          <p:cNvSpPr/>
          <p:nvPr/>
        </p:nvSpPr>
        <p:spPr>
          <a:xfrm>
            <a:off x="3902067" y="5403450"/>
            <a:ext cx="1376664" cy="1359996"/>
          </a:xfrm>
          <a:prstGeom prst="donut">
            <a:avLst>
              <a:gd name="adj" fmla="val 3836"/>
            </a:avLst>
          </a:prstGeom>
          <a:pattFill prst="spher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attFill prst="sphere">
                <a:fgClr>
                  <a:schemeClr val="tx1"/>
                </a:fgClr>
                <a:bgClr>
                  <a:srgbClr val="00B050"/>
                </a:bgClr>
              </a:pattFill>
            </a:endParaRPr>
          </a:p>
        </p:txBody>
      </p:sp>
      <p:sp>
        <p:nvSpPr>
          <p:cNvPr id="9" name="圆: 空心 8">
            <a:extLst>
              <a:ext uri="{FF2B5EF4-FFF2-40B4-BE49-F238E27FC236}">
                <a16:creationId xmlns:a16="http://schemas.microsoft.com/office/drawing/2014/main" id="{68BD8471-C4EF-4ADE-9F60-89745C0308F1}"/>
              </a:ext>
            </a:extLst>
          </p:cNvPr>
          <p:cNvSpPr/>
          <p:nvPr/>
        </p:nvSpPr>
        <p:spPr>
          <a:xfrm>
            <a:off x="3949570" y="5479258"/>
            <a:ext cx="1282831" cy="1214436"/>
          </a:xfrm>
          <a:prstGeom prst="donut">
            <a:avLst>
              <a:gd name="adj" fmla="val 1691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 空心 9">
            <a:extLst>
              <a:ext uri="{FF2B5EF4-FFF2-40B4-BE49-F238E27FC236}">
                <a16:creationId xmlns:a16="http://schemas.microsoft.com/office/drawing/2014/main" id="{7B325860-6474-46B5-81A9-23AE9062A7C4}"/>
              </a:ext>
            </a:extLst>
          </p:cNvPr>
          <p:cNvSpPr/>
          <p:nvPr/>
        </p:nvSpPr>
        <p:spPr>
          <a:xfrm>
            <a:off x="4133044" y="5664122"/>
            <a:ext cx="872736" cy="838651"/>
          </a:xfrm>
          <a:prstGeom prst="donut">
            <a:avLst>
              <a:gd name="adj" fmla="val 6807"/>
            </a:avLst>
          </a:prstGeom>
          <a:pattFill prst="spher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2" name="直接箭头连接符 11">
            <a:extLst>
              <a:ext uri="{FF2B5EF4-FFF2-40B4-BE49-F238E27FC236}">
                <a16:creationId xmlns:a16="http://schemas.microsoft.com/office/drawing/2014/main" id="{C36DAD3B-983F-4B25-97DB-A0F4646C38C6}"/>
              </a:ext>
            </a:extLst>
          </p:cNvPr>
          <p:cNvCxnSpPr>
            <a:cxnSpLocks/>
          </p:cNvCxnSpPr>
          <p:nvPr/>
        </p:nvCxnSpPr>
        <p:spPr>
          <a:xfrm flipH="1" flipV="1">
            <a:off x="4453601" y="5772150"/>
            <a:ext cx="104406" cy="311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30BEE1E-4B10-4CF9-B13A-C2D4FF468D2D}"/>
              </a:ext>
            </a:extLst>
          </p:cNvPr>
          <p:cNvCxnSpPr>
            <a:cxnSpLocks/>
          </p:cNvCxnSpPr>
          <p:nvPr/>
        </p:nvCxnSpPr>
        <p:spPr>
          <a:xfrm flipV="1">
            <a:off x="5972969" y="6513642"/>
            <a:ext cx="1493603" cy="16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D18317F-F1A5-47BB-9588-E27FE32EB3A1}"/>
              </a:ext>
            </a:extLst>
          </p:cNvPr>
          <p:cNvCxnSpPr>
            <a:cxnSpLocks/>
          </p:cNvCxnSpPr>
          <p:nvPr/>
        </p:nvCxnSpPr>
        <p:spPr>
          <a:xfrm>
            <a:off x="5222380" y="5868956"/>
            <a:ext cx="873621" cy="7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21C78907-AB97-4274-9BF0-0B85619DE8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0054" y="4844743"/>
            <a:ext cx="1994072" cy="1668899"/>
          </a:xfrm>
          <a:prstGeom prst="rect">
            <a:avLst/>
          </a:prstGeom>
        </p:spPr>
      </p:pic>
      <p:cxnSp>
        <p:nvCxnSpPr>
          <p:cNvPr id="144" name="直接连接符 143">
            <a:extLst>
              <a:ext uri="{FF2B5EF4-FFF2-40B4-BE49-F238E27FC236}">
                <a16:creationId xmlns:a16="http://schemas.microsoft.com/office/drawing/2014/main" id="{7439A370-0AC0-4F80-B171-5204E4430526}"/>
              </a:ext>
            </a:extLst>
          </p:cNvPr>
          <p:cNvCxnSpPr>
            <a:cxnSpLocks/>
          </p:cNvCxnSpPr>
          <p:nvPr/>
        </p:nvCxnSpPr>
        <p:spPr>
          <a:xfrm>
            <a:off x="5232401" y="6156399"/>
            <a:ext cx="8122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空心弧 22">
            <a:extLst>
              <a:ext uri="{FF2B5EF4-FFF2-40B4-BE49-F238E27FC236}">
                <a16:creationId xmlns:a16="http://schemas.microsoft.com/office/drawing/2014/main" id="{1B2DFF78-7F7F-48CD-BBBE-D703D543D754}"/>
              </a:ext>
            </a:extLst>
          </p:cNvPr>
          <p:cNvSpPr/>
          <p:nvPr/>
        </p:nvSpPr>
        <p:spPr>
          <a:xfrm rot="7885953">
            <a:off x="4378987" y="5710543"/>
            <a:ext cx="942726" cy="800112"/>
          </a:xfrm>
          <a:prstGeom prst="blockArc">
            <a:avLst>
              <a:gd name="adj1" fmla="val 11910897"/>
              <a:gd name="adj2" fmla="val 13921982"/>
              <a:gd name="adj3" fmla="val 6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8" name="直接连接符 147">
            <a:extLst>
              <a:ext uri="{FF2B5EF4-FFF2-40B4-BE49-F238E27FC236}">
                <a16:creationId xmlns:a16="http://schemas.microsoft.com/office/drawing/2014/main" id="{AB088C58-B49A-4FBE-82DB-E6191D8EB927}"/>
              </a:ext>
            </a:extLst>
          </p:cNvPr>
          <p:cNvCxnSpPr>
            <a:cxnSpLocks/>
          </p:cNvCxnSpPr>
          <p:nvPr/>
        </p:nvCxnSpPr>
        <p:spPr>
          <a:xfrm flipV="1">
            <a:off x="4575529" y="6056676"/>
            <a:ext cx="1493603" cy="250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 Box 72">
            <a:extLst>
              <a:ext uri="{FF2B5EF4-FFF2-40B4-BE49-F238E27FC236}">
                <a16:creationId xmlns:a16="http://schemas.microsoft.com/office/drawing/2014/main" id="{7A8E1742-4F3F-4E6A-B592-6BF3986A3CF4}"/>
              </a:ext>
            </a:extLst>
          </p:cNvPr>
          <p:cNvSpPr txBox="1">
            <a:spLocks noChangeArrowheads="1"/>
          </p:cNvSpPr>
          <p:nvPr/>
        </p:nvSpPr>
        <p:spPr bwMode="auto">
          <a:xfrm>
            <a:off x="310359" y="3290095"/>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直线型电位器式传感器</a:t>
            </a:r>
          </a:p>
        </p:txBody>
      </p:sp>
      <p:sp>
        <p:nvSpPr>
          <p:cNvPr id="152" name="Text Box 72">
            <a:extLst>
              <a:ext uri="{FF2B5EF4-FFF2-40B4-BE49-F238E27FC236}">
                <a16:creationId xmlns:a16="http://schemas.microsoft.com/office/drawing/2014/main" id="{479049C6-F879-47EC-AFB3-A26D2F95CC5E}"/>
              </a:ext>
            </a:extLst>
          </p:cNvPr>
          <p:cNvSpPr txBox="1">
            <a:spLocks noChangeArrowheads="1"/>
          </p:cNvSpPr>
          <p:nvPr/>
        </p:nvSpPr>
        <p:spPr bwMode="auto">
          <a:xfrm>
            <a:off x="252689" y="5812656"/>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电位器式角度传感器</a:t>
            </a:r>
          </a:p>
        </p:txBody>
      </p:sp>
    </p:spTree>
    <p:extLst>
      <p:ext uri="{BB962C8B-B14F-4D97-AF65-F5344CB8AC3E}">
        <p14:creationId xmlns:p14="http://schemas.microsoft.com/office/powerpoint/2010/main" val="36571637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5">
            <a:extLst>
              <a:ext uri="{FF2B5EF4-FFF2-40B4-BE49-F238E27FC236}">
                <a16:creationId xmlns:a16="http://schemas.microsoft.com/office/drawing/2014/main" id="{F5059D30-6D3F-488A-B322-B45273429359}"/>
              </a:ext>
            </a:extLst>
          </p:cNvPr>
          <p:cNvSpPr txBox="1">
            <a:spLocks noChangeArrowheads="1"/>
          </p:cNvSpPr>
          <p:nvPr/>
        </p:nvSpPr>
        <p:spPr bwMode="auto">
          <a:xfrm>
            <a:off x="7588530" y="4235917"/>
            <a:ext cx="387798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讨论内容：</a:t>
            </a:r>
          </a:p>
          <a:p>
            <a:pPr eaLnBrk="1" hangingPunct="1"/>
            <a:r>
              <a:rPr lang="zh-CN" altLang="en-US" b="1" dirty="0"/>
              <a:t>分辨率</a:t>
            </a:r>
          </a:p>
          <a:p>
            <a:pPr eaLnBrk="1" hangingPunct="1"/>
            <a:r>
              <a:rPr lang="zh-CN" altLang="en-US" b="1" dirty="0"/>
              <a:t>误差</a:t>
            </a:r>
          </a:p>
          <a:p>
            <a:pPr eaLnBrk="1" hangingPunct="1"/>
            <a:r>
              <a:rPr lang="zh-CN" altLang="en-US" b="1" dirty="0"/>
              <a:t>负载特性与误差</a:t>
            </a:r>
          </a:p>
          <a:p>
            <a:pPr eaLnBrk="1" hangingPunct="1"/>
            <a:r>
              <a:rPr lang="zh-CN" altLang="en-US" b="1" dirty="0"/>
              <a:t>应用：位移、压力、加速度</a:t>
            </a:r>
          </a:p>
        </p:txBody>
      </p:sp>
      <p:pic>
        <p:nvPicPr>
          <p:cNvPr id="4" name="Picture 14" descr="200912294035800">
            <a:extLst>
              <a:ext uri="{FF2B5EF4-FFF2-40B4-BE49-F238E27FC236}">
                <a16:creationId xmlns:a16="http://schemas.microsoft.com/office/drawing/2014/main" id="{5AEC2001-4D67-4635-A2D3-BD4A80713C6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7733" y="573087"/>
            <a:ext cx="2232025" cy="20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1396270943_4115">
            <a:extLst>
              <a:ext uri="{FF2B5EF4-FFF2-40B4-BE49-F238E27FC236}">
                <a16:creationId xmlns:a16="http://schemas.microsoft.com/office/drawing/2014/main" id="{5EF6B2D6-84C7-4A15-B1C2-ADE0C0710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11" y="3919536"/>
            <a:ext cx="17018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200912294034534">
            <a:extLst>
              <a:ext uri="{FF2B5EF4-FFF2-40B4-BE49-F238E27FC236}">
                <a16:creationId xmlns:a16="http://schemas.microsoft.com/office/drawing/2014/main" id="{E5947434-8938-44F4-8B85-ECE09372575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51238" y="496886"/>
            <a:ext cx="216058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5A4967AC-5FA3-4384-BC53-A491F75B8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3305" y="240751"/>
            <a:ext cx="4982370" cy="3587307"/>
          </a:xfrm>
          <a:prstGeom prst="rect">
            <a:avLst/>
          </a:prstGeom>
        </p:spPr>
      </p:pic>
      <p:pic>
        <p:nvPicPr>
          <p:cNvPr id="10" name="图片 9">
            <a:extLst>
              <a:ext uri="{FF2B5EF4-FFF2-40B4-BE49-F238E27FC236}">
                <a16:creationId xmlns:a16="http://schemas.microsoft.com/office/drawing/2014/main" id="{A6302F35-46F5-4D04-8882-D78CC3893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018" y="2783029"/>
            <a:ext cx="4848226" cy="3928125"/>
          </a:xfrm>
          <a:prstGeom prst="rect">
            <a:avLst/>
          </a:prstGeom>
        </p:spPr>
      </p:pic>
    </p:spTree>
    <p:extLst>
      <p:ext uri="{BB962C8B-B14F-4D97-AF65-F5344CB8AC3E}">
        <p14:creationId xmlns:p14="http://schemas.microsoft.com/office/powerpoint/2010/main" val="41879965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3575051" y="284163"/>
            <a:ext cx="51523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9</a:t>
            </a:r>
            <a:r>
              <a:rPr lang="zh-CN" altLang="en-US" sz="2800" b="1" dirty="0">
                <a:solidFill>
                  <a:srgbClr val="0000CC"/>
                </a:solidFill>
              </a:rPr>
              <a:t>节（第十章） 电容式传感器</a:t>
            </a:r>
          </a:p>
        </p:txBody>
      </p:sp>
      <p:pic>
        <p:nvPicPr>
          <p:cNvPr id="79875" name="Picture 4" descr="t01e8d9bf5b5ec73305"/>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16726" y="4221164"/>
            <a:ext cx="310356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Box 6"/>
          <p:cNvSpPr txBox="1">
            <a:spLocks noChangeArrowheads="1"/>
          </p:cNvSpPr>
          <p:nvPr/>
        </p:nvSpPr>
        <p:spPr bwMode="auto">
          <a:xfrm>
            <a:off x="8328025" y="63087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变极距型</a:t>
            </a:r>
          </a:p>
        </p:txBody>
      </p:sp>
      <p:pic>
        <p:nvPicPr>
          <p:cNvPr id="79877" name="Picture 8" descr="20091123214937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1" y="692150"/>
            <a:ext cx="3529013"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Rectangle 9"/>
          <p:cNvSpPr>
            <a:spLocks noChangeArrowheads="1"/>
          </p:cNvSpPr>
          <p:nvPr/>
        </p:nvSpPr>
        <p:spPr bwMode="auto">
          <a:xfrm>
            <a:off x="4079875" y="1916113"/>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9879" name="Line 10"/>
          <p:cNvSpPr>
            <a:spLocks noChangeShapeType="1"/>
          </p:cNvSpPr>
          <p:nvPr/>
        </p:nvSpPr>
        <p:spPr bwMode="auto">
          <a:xfrm flipH="1">
            <a:off x="3556001" y="2078038"/>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0" name="Line 11"/>
          <p:cNvSpPr>
            <a:spLocks noChangeShapeType="1"/>
          </p:cNvSpPr>
          <p:nvPr/>
        </p:nvSpPr>
        <p:spPr bwMode="auto">
          <a:xfrm>
            <a:off x="6148389" y="2151063"/>
            <a:ext cx="4333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1" name="Text Box 12"/>
          <p:cNvSpPr txBox="1">
            <a:spLocks noChangeArrowheads="1"/>
          </p:cNvSpPr>
          <p:nvPr/>
        </p:nvSpPr>
        <p:spPr bwMode="auto">
          <a:xfrm>
            <a:off x="4400551" y="1163639"/>
            <a:ext cx="1108075" cy="466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被测量</a:t>
            </a:r>
          </a:p>
        </p:txBody>
      </p:sp>
      <p:sp>
        <p:nvSpPr>
          <p:cNvPr id="79882" name="Line 13"/>
          <p:cNvSpPr>
            <a:spLocks noChangeShapeType="1"/>
          </p:cNvSpPr>
          <p:nvPr/>
        </p:nvSpPr>
        <p:spPr bwMode="auto">
          <a:xfrm>
            <a:off x="4997450" y="1574800"/>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9883" name="Object 14"/>
          <p:cNvGraphicFramePr>
            <a:graphicFrameLocks noChangeAspect="1"/>
          </p:cNvGraphicFramePr>
          <p:nvPr/>
        </p:nvGraphicFramePr>
        <p:xfrm>
          <a:off x="5664200" y="1125539"/>
          <a:ext cx="1225550" cy="504825"/>
        </p:xfrm>
        <a:graphic>
          <a:graphicData uri="http://schemas.openxmlformats.org/presentationml/2006/ole">
            <mc:AlternateContent xmlns:mc="http://schemas.openxmlformats.org/markup-compatibility/2006">
              <mc:Choice xmlns:v="urn:schemas-microsoft-com:vml" Requires="v">
                <p:oleObj spid="_x0000_s238594" name="Equation" r:id="rId5" imgW="431425" imgH="177646" progId="Equation.DSMT4">
                  <p:embed/>
                </p:oleObj>
              </mc:Choice>
              <mc:Fallback>
                <p:oleObj name="Equation" r:id="rId5" imgW="431425" imgH="177646" progId="Equation.DSMT4">
                  <p:embed/>
                  <p:pic>
                    <p:nvPicPr>
                      <p:cNvPr id="79883"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1125539"/>
                        <a:ext cx="1225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84" name="Text Box 15"/>
          <p:cNvSpPr txBox="1">
            <a:spLocks noChangeArrowheads="1"/>
          </p:cNvSpPr>
          <p:nvPr/>
        </p:nvSpPr>
        <p:spPr bwMode="auto">
          <a:xfrm>
            <a:off x="1703388" y="105251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原理框图：</a:t>
            </a:r>
          </a:p>
        </p:txBody>
      </p:sp>
      <p:pic>
        <p:nvPicPr>
          <p:cNvPr id="79885" name="Picture 17" descr="one_200808271741119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8526" y="2997200"/>
            <a:ext cx="32226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6" name="Picture 19" descr="u=3685825178,177055660&amp;fm=21&amp;gp=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075" y="4365625"/>
            <a:ext cx="252095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7" name="Rectangle 20"/>
          <p:cNvSpPr>
            <a:spLocks noChangeArrowheads="1"/>
          </p:cNvSpPr>
          <p:nvPr/>
        </p:nvSpPr>
        <p:spPr bwMode="auto">
          <a:xfrm>
            <a:off x="1847850" y="6237288"/>
            <a:ext cx="503238"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9888" name="Text Box 21"/>
          <p:cNvSpPr txBox="1">
            <a:spLocks noChangeArrowheads="1"/>
          </p:cNvSpPr>
          <p:nvPr/>
        </p:nvSpPr>
        <p:spPr bwMode="auto">
          <a:xfrm>
            <a:off x="1847850" y="2492375"/>
            <a:ext cx="480131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讨论内容</a:t>
            </a:r>
          </a:p>
          <a:p>
            <a:pPr eaLnBrk="1" hangingPunct="1"/>
            <a:r>
              <a:rPr lang="zh-CN" altLang="en-US" b="1"/>
              <a:t>测量电路：等效电路</a:t>
            </a:r>
          </a:p>
          <a:p>
            <a:pPr eaLnBrk="1" hangingPunct="1"/>
            <a:r>
              <a:rPr lang="zh-CN" altLang="en-US" b="1"/>
              <a:t>                  交流电桥、调频电路</a:t>
            </a:r>
          </a:p>
          <a:p>
            <a:pPr eaLnBrk="1" hangingPunct="1"/>
            <a:r>
              <a:rPr lang="zh-CN" altLang="en-US" b="1"/>
              <a:t>                  放大电路</a:t>
            </a:r>
          </a:p>
          <a:p>
            <a:pPr eaLnBrk="1" hangingPunct="1"/>
            <a:r>
              <a:rPr lang="zh-CN" altLang="en-US" b="1"/>
              <a:t>应用：位移、压力、加速度、液位</a:t>
            </a:r>
          </a:p>
          <a:p>
            <a:pPr eaLnBrk="1" hangingPunct="1"/>
            <a:r>
              <a:rPr lang="zh-CN" altLang="en-US" b="1"/>
              <a:t>           测厚</a:t>
            </a:r>
          </a:p>
        </p:txBody>
      </p:sp>
    </p:spTree>
    <p:extLst>
      <p:ext uri="{BB962C8B-B14F-4D97-AF65-F5344CB8AC3E}">
        <p14:creationId xmlns:p14="http://schemas.microsoft.com/office/powerpoint/2010/main" val="4218885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灵敏度</a:t>
            </a:r>
          </a:p>
        </p:txBody>
      </p:sp>
      <p:pic>
        <p:nvPicPr>
          <p:cNvPr id="3" name="图片 2"/>
          <p:cNvPicPr>
            <a:picLocks noChangeAspect="1"/>
          </p:cNvPicPr>
          <p:nvPr/>
        </p:nvPicPr>
        <p:blipFill>
          <a:blip r:embed="rId2"/>
          <a:stretch>
            <a:fillRect/>
          </a:stretch>
        </p:blipFill>
        <p:spPr>
          <a:xfrm>
            <a:off x="2057399" y="1000591"/>
            <a:ext cx="8486775" cy="5600234"/>
          </a:xfrm>
          <a:prstGeom prst="rect">
            <a:avLst/>
          </a:prstGeom>
        </p:spPr>
      </p:pic>
    </p:spTree>
    <p:extLst>
      <p:ext uri="{BB962C8B-B14F-4D97-AF65-F5344CB8AC3E}">
        <p14:creationId xmlns:p14="http://schemas.microsoft.com/office/powerpoint/2010/main" val="398242248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弦形 2">
            <a:extLst>
              <a:ext uri="{FF2B5EF4-FFF2-40B4-BE49-F238E27FC236}">
                <a16:creationId xmlns:a16="http://schemas.microsoft.com/office/drawing/2014/main" id="{42CA0ADE-DB00-4EB2-AE00-56F96AB119BE}"/>
              </a:ext>
            </a:extLst>
          </p:cNvPr>
          <p:cNvSpPr/>
          <p:nvPr/>
        </p:nvSpPr>
        <p:spPr>
          <a:xfrm rot="2795896">
            <a:off x="794480" y="1431151"/>
            <a:ext cx="1528606" cy="1520300"/>
          </a:xfrm>
          <a:prstGeom prst="chord">
            <a:avLst>
              <a:gd name="adj1" fmla="val 2621528"/>
              <a:gd name="adj2" fmla="val 13345562"/>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53DF58E-5992-4AEC-921E-9FBE28A7EE2E}"/>
              </a:ext>
            </a:extLst>
          </p:cNvPr>
          <p:cNvSpPr/>
          <p:nvPr/>
        </p:nvSpPr>
        <p:spPr>
          <a:xfrm>
            <a:off x="1478519" y="2115956"/>
            <a:ext cx="160528" cy="150687"/>
          </a:xfrm>
          <a:prstGeom prst="ellipse">
            <a:avLst/>
          </a:prstGeom>
          <a:solidFill>
            <a:schemeClr val="tx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1BDDB586-C2FC-457A-A77E-DC201F44E038}"/>
              </a:ext>
            </a:extLst>
          </p:cNvPr>
          <p:cNvCxnSpPr>
            <a:cxnSpLocks/>
          </p:cNvCxnSpPr>
          <p:nvPr/>
        </p:nvCxnSpPr>
        <p:spPr>
          <a:xfrm flipV="1">
            <a:off x="3459421" y="5518665"/>
            <a:ext cx="477174" cy="4915"/>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弦形 6">
            <a:extLst>
              <a:ext uri="{FF2B5EF4-FFF2-40B4-BE49-F238E27FC236}">
                <a16:creationId xmlns:a16="http://schemas.microsoft.com/office/drawing/2014/main" id="{F44BCB50-ABA2-4AAA-8446-A887270E5331}"/>
              </a:ext>
            </a:extLst>
          </p:cNvPr>
          <p:cNvSpPr/>
          <p:nvPr/>
        </p:nvSpPr>
        <p:spPr>
          <a:xfrm rot="4867392">
            <a:off x="884024" y="1506422"/>
            <a:ext cx="1349518" cy="1369757"/>
          </a:xfrm>
          <a:prstGeom prst="chord">
            <a:avLst>
              <a:gd name="adj1" fmla="val 2621528"/>
              <a:gd name="adj2" fmla="val 13345562"/>
            </a:avLst>
          </a:prstGeom>
          <a:solidFill>
            <a:srgbClr val="00B0F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23A5297E-21BC-4E83-B0CD-F3D2605A701F}"/>
              </a:ext>
            </a:extLst>
          </p:cNvPr>
          <p:cNvCxnSpPr>
            <a:cxnSpLocks/>
            <a:endCxn id="7" idx="2"/>
          </p:cNvCxnSpPr>
          <p:nvPr/>
        </p:nvCxnSpPr>
        <p:spPr>
          <a:xfrm flipH="1">
            <a:off x="1552511" y="898689"/>
            <a:ext cx="6272" cy="12884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F704ED6-7533-4CAB-B384-0D5646F7E816}"/>
              </a:ext>
            </a:extLst>
          </p:cNvPr>
          <p:cNvCxnSpPr>
            <a:cxnSpLocks/>
            <a:endCxn id="7" idx="2"/>
          </p:cNvCxnSpPr>
          <p:nvPr/>
        </p:nvCxnSpPr>
        <p:spPr>
          <a:xfrm flipH="1">
            <a:off x="1552511" y="1007269"/>
            <a:ext cx="787070" cy="117990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B64AB95-8F5A-45E2-89DB-092E52E8EC1E}"/>
              </a:ext>
            </a:extLst>
          </p:cNvPr>
          <p:cNvCxnSpPr/>
          <p:nvPr/>
        </p:nvCxnSpPr>
        <p:spPr>
          <a:xfrm>
            <a:off x="1639047" y="1210172"/>
            <a:ext cx="396922" cy="13999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7E49D6C-9135-414A-9123-11C7CE4CDD2C}"/>
                  </a:ext>
                </a:extLst>
              </p:cNvPr>
              <p:cNvSpPr txBox="1"/>
              <p:nvPr/>
            </p:nvSpPr>
            <p:spPr>
              <a:xfrm>
                <a:off x="1654246" y="902984"/>
                <a:ext cx="4619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𝜽</m:t>
                      </m:r>
                    </m:oMath>
                  </m:oMathPara>
                </a14:m>
                <a:endParaRPr lang="zh-CN" altLang="en-US" sz="2400" b="1" dirty="0"/>
              </a:p>
            </p:txBody>
          </p:sp>
        </mc:Choice>
        <mc:Fallback xmlns="">
          <p:sp>
            <p:nvSpPr>
              <p:cNvPr id="15" name="文本框 14">
                <a:extLst>
                  <a:ext uri="{FF2B5EF4-FFF2-40B4-BE49-F238E27FC236}">
                    <a16:creationId xmlns:a16="http://schemas.microsoft.com/office/drawing/2014/main" id="{07E49D6C-9135-414A-9123-11C7CE4CDD2C}"/>
                  </a:ext>
                </a:extLst>
              </p:cNvPr>
              <p:cNvSpPr txBox="1">
                <a:spLocks noRot="1" noChangeAspect="1" noMove="1" noResize="1" noEditPoints="1" noAdjustHandles="1" noChangeArrowheads="1" noChangeShapeType="1" noTextEdit="1"/>
              </p:cNvSpPr>
              <p:nvPr/>
            </p:nvSpPr>
            <p:spPr>
              <a:xfrm>
                <a:off x="1654246" y="902984"/>
                <a:ext cx="461986" cy="461665"/>
              </a:xfrm>
              <a:prstGeom prst="rect">
                <a:avLst/>
              </a:prstGeom>
              <a:blipFill>
                <a:blip r:embed="rId2"/>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BD21F49D-1B84-4962-94B3-74C9DA9434F2}"/>
              </a:ext>
            </a:extLst>
          </p:cNvPr>
          <p:cNvSpPr txBox="1"/>
          <p:nvPr/>
        </p:nvSpPr>
        <p:spPr>
          <a:xfrm>
            <a:off x="1790280" y="2350185"/>
            <a:ext cx="697627"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定片</a:t>
            </a:r>
          </a:p>
        </p:txBody>
      </p:sp>
      <p:sp>
        <p:nvSpPr>
          <p:cNvPr id="19" name="文本框 18">
            <a:extLst>
              <a:ext uri="{FF2B5EF4-FFF2-40B4-BE49-F238E27FC236}">
                <a16:creationId xmlns:a16="http://schemas.microsoft.com/office/drawing/2014/main" id="{77122755-6844-4A39-AD14-5F2EEC979159}"/>
              </a:ext>
            </a:extLst>
          </p:cNvPr>
          <p:cNvSpPr txBox="1"/>
          <p:nvPr/>
        </p:nvSpPr>
        <p:spPr>
          <a:xfrm>
            <a:off x="1992450" y="1720845"/>
            <a:ext cx="774527"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动片</a:t>
            </a:r>
          </a:p>
        </p:txBody>
      </p:sp>
      <p:cxnSp>
        <p:nvCxnSpPr>
          <p:cNvPr id="21" name="直接箭头连接符 20">
            <a:extLst>
              <a:ext uri="{FF2B5EF4-FFF2-40B4-BE49-F238E27FC236}">
                <a16:creationId xmlns:a16="http://schemas.microsoft.com/office/drawing/2014/main" id="{415C1D36-8672-4E93-896A-CD9A67D5D7E8}"/>
              </a:ext>
            </a:extLst>
          </p:cNvPr>
          <p:cNvCxnSpPr>
            <a:stCxn id="18" idx="1"/>
          </p:cNvCxnSpPr>
          <p:nvPr/>
        </p:nvCxnSpPr>
        <p:spPr>
          <a:xfrm flipH="1">
            <a:off x="1407319" y="2550240"/>
            <a:ext cx="382961" cy="2000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DF7DFB1-DC81-4EA3-A03C-B6932F2B1285}"/>
              </a:ext>
            </a:extLst>
          </p:cNvPr>
          <p:cNvCxnSpPr>
            <a:cxnSpLocks/>
          </p:cNvCxnSpPr>
          <p:nvPr/>
        </p:nvCxnSpPr>
        <p:spPr>
          <a:xfrm flipH="1" flipV="1">
            <a:off x="1756134" y="1655421"/>
            <a:ext cx="280523" cy="237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FA5A129-B4D1-4A03-BC18-5FEDBFC92AC6}"/>
              </a:ext>
            </a:extLst>
          </p:cNvPr>
          <p:cNvSpPr/>
          <p:nvPr/>
        </p:nvSpPr>
        <p:spPr>
          <a:xfrm>
            <a:off x="4256148" y="1678773"/>
            <a:ext cx="1575289" cy="1514475"/>
          </a:xfrm>
          <a:prstGeom prst="rect">
            <a:avLst/>
          </a:prstGeom>
          <a:gradFill>
            <a:gsLst>
              <a:gs pos="50000">
                <a:schemeClr val="accent1">
                  <a:lumMod val="5000"/>
                  <a:lumOff val="95000"/>
                </a:schemeClr>
              </a:gs>
              <a:gs pos="29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FFD5480-84A0-404C-8D22-8F52DF78BF5C}"/>
              </a:ext>
            </a:extLst>
          </p:cNvPr>
          <p:cNvSpPr/>
          <p:nvPr/>
        </p:nvSpPr>
        <p:spPr>
          <a:xfrm>
            <a:off x="4831783" y="1431674"/>
            <a:ext cx="451936" cy="1638586"/>
          </a:xfrm>
          <a:prstGeom prst="rect">
            <a:avLst/>
          </a:prstGeom>
          <a:solidFill>
            <a:srgbClr val="0033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DCD9632-CB4B-42FA-B38F-35F1B893CC06}"/>
              </a:ext>
            </a:extLst>
          </p:cNvPr>
          <p:cNvSpPr/>
          <p:nvPr/>
        </p:nvSpPr>
        <p:spPr>
          <a:xfrm>
            <a:off x="4962558" y="1435281"/>
            <a:ext cx="209459" cy="15144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D5545488-B410-421F-BAE9-14620EB5A320}"/>
              </a:ext>
            </a:extLst>
          </p:cNvPr>
          <p:cNvCxnSpPr>
            <a:cxnSpLocks/>
          </p:cNvCxnSpPr>
          <p:nvPr/>
        </p:nvCxnSpPr>
        <p:spPr>
          <a:xfrm>
            <a:off x="5657422" y="2858373"/>
            <a:ext cx="0" cy="29910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0D47493-FA94-4363-81E7-F1DE2BBB87A4}"/>
              </a:ext>
            </a:extLst>
          </p:cNvPr>
          <p:cNvSpPr txBox="1"/>
          <p:nvPr/>
        </p:nvSpPr>
        <p:spPr>
          <a:xfrm>
            <a:off x="5497692" y="2519014"/>
            <a:ext cx="333746" cy="400110"/>
          </a:xfrm>
          <a:prstGeom prst="rect">
            <a:avLst/>
          </a:prstGeom>
          <a:noFill/>
        </p:spPr>
        <p:txBody>
          <a:bodyPr wrap="none" rtlCol="0">
            <a:spAutoFit/>
          </a:bodyPr>
          <a:lstStyle/>
          <a:p>
            <a:r>
              <a:rPr lang="en-US" altLang="zh-CN" sz="2000" b="1" dirty="0"/>
              <a:t>h</a:t>
            </a:r>
            <a:endParaRPr lang="zh-CN" altLang="en-US" sz="2000" b="1" dirty="0"/>
          </a:p>
        </p:txBody>
      </p:sp>
      <p:cxnSp>
        <p:nvCxnSpPr>
          <p:cNvPr id="35" name="直接箭头连接符 34">
            <a:extLst>
              <a:ext uri="{FF2B5EF4-FFF2-40B4-BE49-F238E27FC236}">
                <a16:creationId xmlns:a16="http://schemas.microsoft.com/office/drawing/2014/main" id="{8693204C-971A-46AE-875B-69C4976F1C38}"/>
              </a:ext>
            </a:extLst>
          </p:cNvPr>
          <p:cNvCxnSpPr>
            <a:cxnSpLocks/>
            <a:stCxn id="33" idx="0"/>
          </p:cNvCxnSpPr>
          <p:nvPr/>
        </p:nvCxnSpPr>
        <p:spPr>
          <a:xfrm flipH="1" flipV="1">
            <a:off x="5657423" y="2278848"/>
            <a:ext cx="7142" cy="24016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E0F6E0F-70C3-4454-975D-230934223D3A}"/>
              </a:ext>
            </a:extLst>
          </p:cNvPr>
          <p:cNvSpPr txBox="1"/>
          <p:nvPr/>
        </p:nvSpPr>
        <p:spPr>
          <a:xfrm>
            <a:off x="3659315" y="2653987"/>
            <a:ext cx="1181734"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导电 液体</a:t>
            </a:r>
          </a:p>
        </p:txBody>
      </p:sp>
      <p:sp>
        <p:nvSpPr>
          <p:cNvPr id="40" name="文本框 39">
            <a:extLst>
              <a:ext uri="{FF2B5EF4-FFF2-40B4-BE49-F238E27FC236}">
                <a16:creationId xmlns:a16="http://schemas.microsoft.com/office/drawing/2014/main" id="{7308DC2D-D50C-4D11-8F3F-097BB0DB1592}"/>
              </a:ext>
            </a:extLst>
          </p:cNvPr>
          <p:cNvSpPr txBox="1"/>
          <p:nvPr/>
        </p:nvSpPr>
        <p:spPr>
          <a:xfrm>
            <a:off x="4519269" y="806108"/>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金属芯线</a:t>
            </a:r>
          </a:p>
        </p:txBody>
      </p:sp>
      <p:sp>
        <p:nvSpPr>
          <p:cNvPr id="41" name="文本框 40">
            <a:extLst>
              <a:ext uri="{FF2B5EF4-FFF2-40B4-BE49-F238E27FC236}">
                <a16:creationId xmlns:a16="http://schemas.microsoft.com/office/drawing/2014/main" id="{B0948EFB-EDC0-410D-9672-715B6D36E7E7}"/>
              </a:ext>
            </a:extLst>
          </p:cNvPr>
          <p:cNvSpPr txBox="1"/>
          <p:nvPr/>
        </p:nvSpPr>
        <p:spPr>
          <a:xfrm>
            <a:off x="5405228" y="1619752"/>
            <a:ext cx="877163"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绝缘套</a:t>
            </a:r>
          </a:p>
        </p:txBody>
      </p:sp>
      <p:cxnSp>
        <p:nvCxnSpPr>
          <p:cNvPr id="43" name="直接箭头连接符 42">
            <a:extLst>
              <a:ext uri="{FF2B5EF4-FFF2-40B4-BE49-F238E27FC236}">
                <a16:creationId xmlns:a16="http://schemas.microsoft.com/office/drawing/2014/main" id="{D01BD958-D00C-4CAB-B7F0-30BD270A950F}"/>
              </a:ext>
            </a:extLst>
          </p:cNvPr>
          <p:cNvCxnSpPr>
            <a:cxnSpLocks/>
          </p:cNvCxnSpPr>
          <p:nvPr/>
        </p:nvCxnSpPr>
        <p:spPr>
          <a:xfrm flipH="1">
            <a:off x="4872604" y="1810844"/>
            <a:ext cx="572747" cy="2847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DF9E7E8-0783-4C60-BA82-B66F71B4B862}"/>
              </a:ext>
            </a:extLst>
          </p:cNvPr>
          <p:cNvCxnSpPr/>
          <p:nvPr/>
        </p:nvCxnSpPr>
        <p:spPr>
          <a:xfrm flipH="1">
            <a:off x="5237771" y="1795559"/>
            <a:ext cx="215652" cy="3870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5A704754-31BB-4B17-B44F-131D8791E577}"/>
              </a:ext>
            </a:extLst>
          </p:cNvPr>
          <p:cNvCxnSpPr/>
          <p:nvPr/>
        </p:nvCxnSpPr>
        <p:spPr>
          <a:xfrm flipH="1">
            <a:off x="5063483" y="1128275"/>
            <a:ext cx="114514" cy="38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C9CBBB88-7081-4BE8-A9DD-714E493EE96F}"/>
              </a:ext>
            </a:extLst>
          </p:cNvPr>
          <p:cNvSpPr/>
          <p:nvPr/>
        </p:nvSpPr>
        <p:spPr>
          <a:xfrm>
            <a:off x="895854" y="4654873"/>
            <a:ext cx="1539456" cy="14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E60D5FF5-DB67-489D-88D3-9A0CD9D13CD0}"/>
              </a:ext>
            </a:extLst>
          </p:cNvPr>
          <p:cNvSpPr txBox="1"/>
          <p:nvPr/>
        </p:nvSpPr>
        <p:spPr>
          <a:xfrm>
            <a:off x="1215974" y="4121952"/>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固定电极</a:t>
            </a:r>
          </a:p>
        </p:txBody>
      </p:sp>
      <p:sp>
        <p:nvSpPr>
          <p:cNvPr id="52" name="文本框 51">
            <a:extLst>
              <a:ext uri="{FF2B5EF4-FFF2-40B4-BE49-F238E27FC236}">
                <a16:creationId xmlns:a16="http://schemas.microsoft.com/office/drawing/2014/main" id="{6E0583AA-9FAF-487C-9BC1-C0EF5D336D42}"/>
              </a:ext>
            </a:extLst>
          </p:cNvPr>
          <p:cNvSpPr txBox="1"/>
          <p:nvPr/>
        </p:nvSpPr>
        <p:spPr>
          <a:xfrm>
            <a:off x="1141152" y="5690826"/>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待测压力</a:t>
            </a:r>
          </a:p>
        </p:txBody>
      </p:sp>
      <p:sp>
        <p:nvSpPr>
          <p:cNvPr id="53" name="文本框 52">
            <a:extLst>
              <a:ext uri="{FF2B5EF4-FFF2-40B4-BE49-F238E27FC236}">
                <a16:creationId xmlns:a16="http://schemas.microsoft.com/office/drawing/2014/main" id="{9521810F-918B-40E6-A643-260AE5C32B90}"/>
              </a:ext>
            </a:extLst>
          </p:cNvPr>
          <p:cNvSpPr txBox="1"/>
          <p:nvPr/>
        </p:nvSpPr>
        <p:spPr>
          <a:xfrm>
            <a:off x="245584" y="4757729"/>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可动电极</a:t>
            </a:r>
          </a:p>
        </p:txBody>
      </p:sp>
      <p:cxnSp>
        <p:nvCxnSpPr>
          <p:cNvPr id="56" name="直接连接符 55">
            <a:extLst>
              <a:ext uri="{FF2B5EF4-FFF2-40B4-BE49-F238E27FC236}">
                <a16:creationId xmlns:a16="http://schemas.microsoft.com/office/drawing/2014/main" id="{10E4DDD6-DCAB-45CF-AEA8-D99B578B9C83}"/>
              </a:ext>
            </a:extLst>
          </p:cNvPr>
          <p:cNvCxnSpPr>
            <a:cxnSpLocks/>
          </p:cNvCxnSpPr>
          <p:nvPr/>
        </p:nvCxnSpPr>
        <p:spPr>
          <a:xfrm>
            <a:off x="895854" y="5207669"/>
            <a:ext cx="0" cy="3858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DBC7109-002C-4B3A-B7FA-62C7B7B893F8}"/>
              </a:ext>
            </a:extLst>
          </p:cNvPr>
          <p:cNvCxnSpPr>
            <a:cxnSpLocks/>
          </p:cNvCxnSpPr>
          <p:nvPr/>
        </p:nvCxnSpPr>
        <p:spPr>
          <a:xfrm flipH="1">
            <a:off x="770154" y="5216365"/>
            <a:ext cx="125700" cy="1128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8008301-FEC2-47D0-A2FF-9804F8623B8E}"/>
              </a:ext>
            </a:extLst>
          </p:cNvPr>
          <p:cNvCxnSpPr>
            <a:cxnSpLocks/>
          </p:cNvCxnSpPr>
          <p:nvPr/>
        </p:nvCxnSpPr>
        <p:spPr>
          <a:xfrm flipH="1">
            <a:off x="770154" y="5275519"/>
            <a:ext cx="132338" cy="1255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816C0B-2769-4376-B68A-61D3126C35D9}"/>
              </a:ext>
            </a:extLst>
          </p:cNvPr>
          <p:cNvCxnSpPr>
            <a:cxnSpLocks/>
          </p:cNvCxnSpPr>
          <p:nvPr/>
        </p:nvCxnSpPr>
        <p:spPr>
          <a:xfrm flipH="1">
            <a:off x="776791" y="5342421"/>
            <a:ext cx="125702" cy="1253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BCBAD59-9984-47B7-8064-DE30F8178B70}"/>
              </a:ext>
            </a:extLst>
          </p:cNvPr>
          <p:cNvCxnSpPr>
            <a:cxnSpLocks/>
          </p:cNvCxnSpPr>
          <p:nvPr/>
        </p:nvCxnSpPr>
        <p:spPr>
          <a:xfrm flipH="1">
            <a:off x="772535" y="5414275"/>
            <a:ext cx="125702" cy="1392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53413B3-7451-4530-B901-B33A10FD83E5}"/>
              </a:ext>
            </a:extLst>
          </p:cNvPr>
          <p:cNvCxnSpPr>
            <a:cxnSpLocks/>
          </p:cNvCxnSpPr>
          <p:nvPr/>
        </p:nvCxnSpPr>
        <p:spPr>
          <a:xfrm flipH="1">
            <a:off x="776791" y="5524972"/>
            <a:ext cx="119064" cy="10394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0F54BD0-56B7-4D42-A5E6-07A480DAD697}"/>
              </a:ext>
            </a:extLst>
          </p:cNvPr>
          <p:cNvCxnSpPr>
            <a:cxnSpLocks/>
          </p:cNvCxnSpPr>
          <p:nvPr/>
        </p:nvCxnSpPr>
        <p:spPr>
          <a:xfrm>
            <a:off x="2401169" y="5172726"/>
            <a:ext cx="0" cy="3858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E3232A59-BFE1-417F-91E7-22EA336654E9}"/>
              </a:ext>
            </a:extLst>
          </p:cNvPr>
          <p:cNvCxnSpPr>
            <a:cxnSpLocks/>
          </p:cNvCxnSpPr>
          <p:nvPr/>
        </p:nvCxnSpPr>
        <p:spPr>
          <a:xfrm>
            <a:off x="2401169" y="5181422"/>
            <a:ext cx="141933" cy="882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676BF5A-7260-4F20-B491-450821ECE9FE}"/>
              </a:ext>
            </a:extLst>
          </p:cNvPr>
          <p:cNvCxnSpPr>
            <a:cxnSpLocks/>
          </p:cNvCxnSpPr>
          <p:nvPr/>
        </p:nvCxnSpPr>
        <p:spPr>
          <a:xfrm>
            <a:off x="2429982" y="5268914"/>
            <a:ext cx="105096" cy="5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7D4216B1-88DA-430C-9226-D98E522AFE21}"/>
              </a:ext>
            </a:extLst>
          </p:cNvPr>
          <p:cNvCxnSpPr>
            <a:cxnSpLocks/>
          </p:cNvCxnSpPr>
          <p:nvPr/>
        </p:nvCxnSpPr>
        <p:spPr>
          <a:xfrm>
            <a:off x="2416494" y="5359617"/>
            <a:ext cx="127270" cy="7185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C3B6D328-7D99-400E-916C-FEC40646934C}"/>
              </a:ext>
            </a:extLst>
          </p:cNvPr>
          <p:cNvCxnSpPr>
            <a:cxnSpLocks/>
          </p:cNvCxnSpPr>
          <p:nvPr/>
        </p:nvCxnSpPr>
        <p:spPr>
          <a:xfrm>
            <a:off x="2404106" y="5426361"/>
            <a:ext cx="131526" cy="884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28296D3-5B2C-4016-93AB-331D509A5E99}"/>
              </a:ext>
            </a:extLst>
          </p:cNvPr>
          <p:cNvCxnSpPr>
            <a:cxnSpLocks/>
          </p:cNvCxnSpPr>
          <p:nvPr/>
        </p:nvCxnSpPr>
        <p:spPr>
          <a:xfrm flipH="1" flipV="1">
            <a:off x="2407807" y="5492229"/>
            <a:ext cx="105096" cy="753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4" name="弦形 93">
            <a:extLst>
              <a:ext uri="{FF2B5EF4-FFF2-40B4-BE49-F238E27FC236}">
                <a16:creationId xmlns:a16="http://schemas.microsoft.com/office/drawing/2014/main" id="{6DE2A678-2BE6-452A-A98A-89930E39536A}"/>
              </a:ext>
            </a:extLst>
          </p:cNvPr>
          <p:cNvSpPr/>
          <p:nvPr/>
        </p:nvSpPr>
        <p:spPr>
          <a:xfrm rot="8126405">
            <a:off x="789866" y="5061183"/>
            <a:ext cx="1778778" cy="1895753"/>
          </a:xfrm>
          <a:prstGeom prst="chord">
            <a:avLst>
              <a:gd name="adj1" fmla="val 4787775"/>
              <a:gd name="adj2" fmla="val 11082242"/>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a:extLst>
              <a:ext uri="{FF2B5EF4-FFF2-40B4-BE49-F238E27FC236}">
                <a16:creationId xmlns:a16="http://schemas.microsoft.com/office/drawing/2014/main" id="{93FD0041-93E6-485B-98FB-9997C31CFB88}"/>
              </a:ext>
            </a:extLst>
          </p:cNvPr>
          <p:cNvCxnSpPr>
            <a:cxnSpLocks/>
          </p:cNvCxnSpPr>
          <p:nvPr/>
        </p:nvCxnSpPr>
        <p:spPr>
          <a:xfrm flipV="1">
            <a:off x="835386" y="5374828"/>
            <a:ext cx="1511953" cy="34957"/>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070EB54-A4B9-4A1F-87E6-B6C3DE12FD18}"/>
              </a:ext>
            </a:extLst>
          </p:cNvPr>
          <p:cNvCxnSpPr>
            <a:cxnSpLocks/>
          </p:cNvCxnSpPr>
          <p:nvPr/>
        </p:nvCxnSpPr>
        <p:spPr>
          <a:xfrm>
            <a:off x="1769972" y="4380938"/>
            <a:ext cx="136038" cy="2421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0C199E0-DDA7-4AF0-89ED-6C27B8CDFC17}"/>
              </a:ext>
            </a:extLst>
          </p:cNvPr>
          <p:cNvCxnSpPr>
            <a:cxnSpLocks/>
          </p:cNvCxnSpPr>
          <p:nvPr/>
        </p:nvCxnSpPr>
        <p:spPr>
          <a:xfrm>
            <a:off x="1258748" y="4924472"/>
            <a:ext cx="357625" cy="717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FCCDACA5-D807-41CE-8199-054AF452109F}"/>
              </a:ext>
            </a:extLst>
          </p:cNvPr>
          <p:cNvCxnSpPr>
            <a:cxnSpLocks/>
          </p:cNvCxnSpPr>
          <p:nvPr/>
        </p:nvCxnSpPr>
        <p:spPr>
          <a:xfrm flipV="1">
            <a:off x="1679255" y="5072856"/>
            <a:ext cx="0" cy="58603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AB8B614D-C5ED-4A64-882D-25C68F2DECE4}"/>
              </a:ext>
            </a:extLst>
          </p:cNvPr>
          <p:cNvSpPr/>
          <p:nvPr/>
        </p:nvSpPr>
        <p:spPr>
          <a:xfrm>
            <a:off x="4242149" y="4619223"/>
            <a:ext cx="1938529" cy="1996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DC4D3529-E404-4B75-A309-CF0E90191583}"/>
              </a:ext>
            </a:extLst>
          </p:cNvPr>
          <p:cNvSpPr/>
          <p:nvPr/>
        </p:nvSpPr>
        <p:spPr>
          <a:xfrm>
            <a:off x="4242150" y="5450092"/>
            <a:ext cx="1938529" cy="19963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2DC6E197-580F-4D10-B66C-9932E16576AF}"/>
              </a:ext>
            </a:extLst>
          </p:cNvPr>
          <p:cNvSpPr txBox="1"/>
          <p:nvPr/>
        </p:nvSpPr>
        <p:spPr>
          <a:xfrm>
            <a:off x="3269002" y="4486528"/>
            <a:ext cx="877163"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电介质</a:t>
            </a:r>
          </a:p>
        </p:txBody>
      </p:sp>
      <p:sp>
        <p:nvSpPr>
          <p:cNvPr id="109" name="文本框 108">
            <a:extLst>
              <a:ext uri="{FF2B5EF4-FFF2-40B4-BE49-F238E27FC236}">
                <a16:creationId xmlns:a16="http://schemas.microsoft.com/office/drawing/2014/main" id="{09EF153A-AE8E-4C10-B4A2-CFE297765084}"/>
              </a:ext>
            </a:extLst>
          </p:cNvPr>
          <p:cNvSpPr txBox="1"/>
          <p:nvPr/>
        </p:nvSpPr>
        <p:spPr>
          <a:xfrm>
            <a:off x="5400884" y="4231738"/>
            <a:ext cx="646331"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极板</a:t>
            </a:r>
          </a:p>
        </p:txBody>
      </p:sp>
      <p:sp>
        <p:nvSpPr>
          <p:cNvPr id="110" name="文本框 109">
            <a:extLst>
              <a:ext uri="{FF2B5EF4-FFF2-40B4-BE49-F238E27FC236}">
                <a16:creationId xmlns:a16="http://schemas.microsoft.com/office/drawing/2014/main" id="{C4C150AA-0CD9-4151-88DB-700B9C15AC2B}"/>
              </a:ext>
            </a:extLst>
          </p:cNvPr>
          <p:cNvSpPr txBox="1"/>
          <p:nvPr/>
        </p:nvSpPr>
        <p:spPr>
          <a:xfrm>
            <a:off x="5260664" y="5829284"/>
            <a:ext cx="646331"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极板</a:t>
            </a:r>
          </a:p>
        </p:txBody>
      </p:sp>
      <p:sp>
        <p:nvSpPr>
          <p:cNvPr id="111" name="矩形 110">
            <a:extLst>
              <a:ext uri="{FF2B5EF4-FFF2-40B4-BE49-F238E27FC236}">
                <a16:creationId xmlns:a16="http://schemas.microsoft.com/office/drawing/2014/main" id="{1555E0D5-2F45-42DA-A82C-F12FE0596012}"/>
              </a:ext>
            </a:extLst>
          </p:cNvPr>
          <p:cNvSpPr/>
          <p:nvPr/>
        </p:nvSpPr>
        <p:spPr>
          <a:xfrm>
            <a:off x="3594678" y="4844988"/>
            <a:ext cx="1666600" cy="594981"/>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273A1591-5106-4645-8EEA-B41E119638F3}"/>
              </a:ext>
            </a:extLst>
          </p:cNvPr>
          <p:cNvSpPr txBox="1"/>
          <p:nvPr/>
        </p:nvSpPr>
        <p:spPr>
          <a:xfrm>
            <a:off x="3430210" y="5605437"/>
            <a:ext cx="328936" cy="400110"/>
          </a:xfrm>
          <a:prstGeom prst="rect">
            <a:avLst/>
          </a:prstGeom>
          <a:noFill/>
        </p:spPr>
        <p:txBody>
          <a:bodyPr wrap="none" rtlCol="0">
            <a:spAutoFit/>
          </a:bodyPr>
          <a:lstStyle/>
          <a:p>
            <a:r>
              <a:rPr lang="en-US" altLang="zh-CN" sz="2000" b="1" dirty="0">
                <a:latin typeface="华文中宋" panose="02010600040101010101" pitchFamily="2" charset="-122"/>
                <a:ea typeface="华文中宋" panose="02010600040101010101" pitchFamily="2" charset="-122"/>
              </a:rPr>
              <a:t>x</a:t>
            </a:r>
            <a:endParaRPr lang="zh-CN" altLang="en-US" sz="2000" b="1" dirty="0">
              <a:latin typeface="华文中宋" panose="02010600040101010101" pitchFamily="2" charset="-122"/>
              <a:ea typeface="华文中宋" panose="02010600040101010101" pitchFamily="2" charset="-122"/>
            </a:endParaRPr>
          </a:p>
        </p:txBody>
      </p:sp>
      <p:sp>
        <p:nvSpPr>
          <p:cNvPr id="124" name="Text Box 4">
            <a:extLst>
              <a:ext uri="{FF2B5EF4-FFF2-40B4-BE49-F238E27FC236}">
                <a16:creationId xmlns:a16="http://schemas.microsoft.com/office/drawing/2014/main" id="{AF2BD09B-78C7-4C7F-8590-6262DF6365C1}"/>
              </a:ext>
            </a:extLst>
          </p:cNvPr>
          <p:cNvSpPr txBox="1">
            <a:spLocks noChangeArrowheads="1"/>
          </p:cNvSpPr>
          <p:nvPr/>
        </p:nvSpPr>
        <p:spPr bwMode="auto">
          <a:xfrm>
            <a:off x="7558090" y="5057724"/>
            <a:ext cx="29546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不同的电容式传感器</a:t>
            </a:r>
          </a:p>
        </p:txBody>
      </p:sp>
      <p:sp>
        <p:nvSpPr>
          <p:cNvPr id="125" name="Text Box 5">
            <a:extLst>
              <a:ext uri="{FF2B5EF4-FFF2-40B4-BE49-F238E27FC236}">
                <a16:creationId xmlns:a16="http://schemas.microsoft.com/office/drawing/2014/main" id="{2C684971-BF68-433E-A4C6-EAEFA849B339}"/>
              </a:ext>
            </a:extLst>
          </p:cNvPr>
          <p:cNvSpPr txBox="1">
            <a:spLocks noChangeArrowheads="1"/>
          </p:cNvSpPr>
          <p:nvPr/>
        </p:nvSpPr>
        <p:spPr bwMode="auto">
          <a:xfrm>
            <a:off x="777985" y="31368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角度变化</a:t>
            </a:r>
          </a:p>
        </p:txBody>
      </p:sp>
      <p:sp>
        <p:nvSpPr>
          <p:cNvPr id="126" name="Text Box 6">
            <a:extLst>
              <a:ext uri="{FF2B5EF4-FFF2-40B4-BE49-F238E27FC236}">
                <a16:creationId xmlns:a16="http://schemas.microsoft.com/office/drawing/2014/main" id="{76E438AB-68F4-49EE-BC67-581DB4C3F84D}"/>
              </a:ext>
            </a:extLst>
          </p:cNvPr>
          <p:cNvSpPr txBox="1">
            <a:spLocks noChangeArrowheads="1"/>
          </p:cNvSpPr>
          <p:nvPr/>
        </p:nvSpPr>
        <p:spPr bwMode="auto">
          <a:xfrm>
            <a:off x="3956083" y="3285972"/>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极板面积变化</a:t>
            </a:r>
          </a:p>
        </p:txBody>
      </p:sp>
      <p:sp>
        <p:nvSpPr>
          <p:cNvPr id="127" name="Text Box 7">
            <a:extLst>
              <a:ext uri="{FF2B5EF4-FFF2-40B4-BE49-F238E27FC236}">
                <a16:creationId xmlns:a16="http://schemas.microsoft.com/office/drawing/2014/main" id="{984E5B9D-DFB4-4D5E-AE8A-D9D6909CBB37}"/>
              </a:ext>
            </a:extLst>
          </p:cNvPr>
          <p:cNvSpPr txBox="1">
            <a:spLocks noChangeArrowheads="1"/>
          </p:cNvSpPr>
          <p:nvPr/>
        </p:nvSpPr>
        <p:spPr bwMode="auto">
          <a:xfrm>
            <a:off x="572220" y="628735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电极距离变化</a:t>
            </a:r>
          </a:p>
        </p:txBody>
      </p:sp>
      <p:sp>
        <p:nvSpPr>
          <p:cNvPr id="128" name="Text Box 8">
            <a:extLst>
              <a:ext uri="{FF2B5EF4-FFF2-40B4-BE49-F238E27FC236}">
                <a16:creationId xmlns:a16="http://schemas.microsoft.com/office/drawing/2014/main" id="{9887D3B2-B4C2-4A5D-ABD5-147B57583B3E}"/>
              </a:ext>
            </a:extLst>
          </p:cNvPr>
          <p:cNvSpPr txBox="1">
            <a:spLocks noChangeArrowheads="1"/>
          </p:cNvSpPr>
          <p:nvPr/>
        </p:nvSpPr>
        <p:spPr bwMode="auto">
          <a:xfrm>
            <a:off x="3919115" y="638272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电介质变化</a:t>
            </a:r>
          </a:p>
        </p:txBody>
      </p:sp>
      <p:pic>
        <p:nvPicPr>
          <p:cNvPr id="5" name="图片 4">
            <a:extLst>
              <a:ext uri="{FF2B5EF4-FFF2-40B4-BE49-F238E27FC236}">
                <a16:creationId xmlns:a16="http://schemas.microsoft.com/office/drawing/2014/main" id="{20CE9D45-DE4E-40ED-BE5A-606D9FE92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283" y="736500"/>
            <a:ext cx="4992315" cy="3385452"/>
          </a:xfrm>
          <a:prstGeom prst="rect">
            <a:avLst/>
          </a:prstGeom>
        </p:spPr>
      </p:pic>
    </p:spTree>
    <p:extLst>
      <p:ext uri="{BB962C8B-B14F-4D97-AF65-F5344CB8AC3E}">
        <p14:creationId xmlns:p14="http://schemas.microsoft.com/office/powerpoint/2010/main" val="4875370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idx="4294967295"/>
          </p:nvPr>
        </p:nvSpPr>
        <p:spPr>
          <a:xfrm>
            <a:off x="2424113" y="1876425"/>
            <a:ext cx="7772400" cy="4222750"/>
          </a:xfrm>
        </p:spPr>
        <p:txBody>
          <a:bodyPr>
            <a:normAutofit fontScale="92500"/>
          </a:bodyPr>
          <a:lstStyle/>
          <a:p>
            <a:pPr eaLnBrk="1" hangingPunct="1">
              <a:lnSpc>
                <a:spcPct val="150000"/>
              </a:lnSpc>
              <a:buFontTx/>
              <a:buNone/>
            </a:pPr>
            <a:r>
              <a:rPr lang="zh-CN" altLang="en-US" sz="2400" b="1" dirty="0">
                <a:solidFill>
                  <a:srgbClr val="0000CC"/>
                </a:solidFill>
                <a:latin typeface="华文中宋" pitchFamily="2" charset="-122"/>
                <a:ea typeface="华文中宋" pitchFamily="2" charset="-122"/>
              </a:rPr>
              <a:t>背景：</a:t>
            </a:r>
            <a:r>
              <a:rPr lang="en-US" altLang="zh-CN" sz="2400" b="1" dirty="0">
                <a:solidFill>
                  <a:srgbClr val="FF0000"/>
                </a:solidFill>
                <a:latin typeface="华文中宋" pitchFamily="2" charset="-122"/>
                <a:ea typeface="华文中宋" pitchFamily="2" charset="-122"/>
              </a:rPr>
              <a:t>20</a:t>
            </a:r>
            <a:r>
              <a:rPr lang="zh-CN" altLang="en-US" sz="2400" b="1" dirty="0">
                <a:solidFill>
                  <a:srgbClr val="FF0000"/>
                </a:solidFill>
                <a:latin typeface="华文中宋" pitchFamily="2" charset="-122"/>
                <a:ea typeface="华文中宋" pitchFamily="2" charset="-122"/>
              </a:rPr>
              <a:t>世纪</a:t>
            </a:r>
            <a:r>
              <a:rPr lang="en-US" altLang="zh-CN" sz="2400" b="1" dirty="0">
                <a:solidFill>
                  <a:srgbClr val="FF0000"/>
                </a:solidFill>
                <a:latin typeface="华文中宋" pitchFamily="2" charset="-122"/>
                <a:ea typeface="华文中宋" pitchFamily="2" charset="-122"/>
              </a:rPr>
              <a:t>80</a:t>
            </a:r>
            <a:r>
              <a:rPr lang="zh-CN" altLang="en-US" sz="2400" b="1" dirty="0">
                <a:solidFill>
                  <a:srgbClr val="FF0000"/>
                </a:solidFill>
                <a:latin typeface="华文中宋" pitchFamily="2" charset="-122"/>
                <a:ea typeface="华文中宋" pitchFamily="2" charset="-122"/>
              </a:rPr>
              <a:t>年代</a:t>
            </a:r>
            <a:r>
              <a:rPr lang="zh-CN" altLang="en-US" sz="2400" b="1" dirty="0">
                <a:latin typeface="华文中宋" pitchFamily="2" charset="-122"/>
                <a:ea typeface="华文中宋" pitchFamily="2" charset="-122"/>
              </a:rPr>
              <a:t>俄罗斯科学家（</a:t>
            </a:r>
            <a:r>
              <a:rPr lang="en-US" altLang="zh-CN" sz="2400" b="1" dirty="0" err="1">
                <a:latin typeface="华文中宋" pitchFamily="2" charset="-122"/>
                <a:ea typeface="华文中宋" pitchFamily="2" charset="-122"/>
              </a:rPr>
              <a:t>V.D.Zotov</a:t>
            </a:r>
            <a:r>
              <a:rPr lang="zh-CN" altLang="en-US" sz="2400" b="1" dirty="0">
                <a:latin typeface="华文中宋" pitchFamily="2" charset="-122"/>
                <a:ea typeface="华文中宋" pitchFamily="2" charset="-122"/>
              </a:rPr>
              <a:t>）在研究</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结和</a:t>
            </a:r>
            <a:r>
              <a:rPr lang="en-US" altLang="zh-CN" sz="2400" b="1" dirty="0">
                <a:latin typeface="华文中宋" pitchFamily="2" charset="-122"/>
                <a:ea typeface="华文中宋" pitchFamily="2" charset="-122"/>
              </a:rPr>
              <a:t>n</a:t>
            </a:r>
            <a:r>
              <a:rPr lang="zh-CN" altLang="en-US" sz="2400" b="1" dirty="0">
                <a:latin typeface="华文中宋" pitchFamily="2" charset="-122"/>
                <a:ea typeface="华文中宋" pitchFamily="2" charset="-122"/>
              </a:rPr>
              <a:t>型半导体时发现了特别现象，对其加以利用测试</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结特性，从而产生了</a:t>
            </a:r>
            <a:r>
              <a:rPr lang="en-US" altLang="zh-CN" sz="2400" b="1" dirty="0">
                <a:latin typeface="华文中宋" pitchFamily="2" charset="-122"/>
                <a:ea typeface="华文中宋" pitchFamily="2" charset="-122"/>
              </a:rPr>
              <a:t>z</a:t>
            </a:r>
            <a:r>
              <a:rPr lang="zh-CN" altLang="en-US" sz="2400" b="1" dirty="0">
                <a:latin typeface="华文中宋" pitchFamily="2" charset="-122"/>
                <a:ea typeface="华文中宋" pitchFamily="2" charset="-122"/>
              </a:rPr>
              <a:t>器件，正向输入直流电压，得到直流脉冲输出，频率随温度、湿度、磁场、光强等物理量而变化。</a:t>
            </a:r>
          </a:p>
          <a:p>
            <a:pPr eaLnBrk="1" hangingPunct="1">
              <a:buFontTx/>
              <a:buNone/>
            </a:pPr>
            <a:r>
              <a:rPr lang="zh-CN" altLang="en-US" sz="2400" b="1" dirty="0">
                <a:latin typeface="华文中宋" pitchFamily="2" charset="-122"/>
                <a:ea typeface="华文中宋" pitchFamily="2" charset="-122"/>
              </a:rPr>
              <a:t>　</a:t>
            </a:r>
          </a:p>
          <a:p>
            <a:pPr eaLnBrk="1" hangingPunct="1">
              <a:lnSpc>
                <a:spcPct val="150000"/>
              </a:lnSpc>
              <a:buFontTx/>
              <a:buNone/>
            </a:pPr>
            <a:r>
              <a:rPr lang="zh-CN" altLang="en-US" sz="2400" b="1" dirty="0">
                <a:solidFill>
                  <a:srgbClr val="0000CC"/>
                </a:solidFill>
                <a:latin typeface="华文中宋" pitchFamily="2" charset="-122"/>
                <a:ea typeface="华文中宋" pitchFamily="2" charset="-122"/>
              </a:rPr>
              <a:t>一、原理：</a:t>
            </a:r>
            <a:r>
              <a:rPr lang="zh-CN" altLang="en-US" sz="2400" b="1" dirty="0">
                <a:latin typeface="华文中宋" pitchFamily="2" charset="-122"/>
                <a:ea typeface="华文中宋" pitchFamily="2" charset="-122"/>
              </a:rPr>
              <a:t>特殊工艺处理的</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结，由于其（载流子复合中心的作用）工作特性依赖于外界条件，从而实现感测功能．</a:t>
            </a:r>
          </a:p>
        </p:txBody>
      </p:sp>
      <p:sp>
        <p:nvSpPr>
          <p:cNvPr id="81923" name="Rectangle 4"/>
          <p:cNvSpPr>
            <a:spLocks noChangeArrowheads="1"/>
          </p:cNvSpPr>
          <p:nvPr/>
        </p:nvSpPr>
        <p:spPr bwMode="auto">
          <a:xfrm>
            <a:off x="2711450" y="908050"/>
            <a:ext cx="46939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9</a:t>
            </a:r>
            <a:r>
              <a:rPr lang="zh-CN" altLang="en-US" sz="2800" dirty="0">
                <a:solidFill>
                  <a:srgbClr val="0000CC"/>
                </a:solidFill>
              </a:rPr>
              <a:t>节</a:t>
            </a:r>
            <a:r>
              <a:rPr lang="zh-CN" altLang="en-US" sz="2800" b="1" dirty="0">
                <a:solidFill>
                  <a:srgbClr val="0000CC"/>
                </a:solidFill>
              </a:rPr>
              <a:t>　Ｚ－半导体</a:t>
            </a:r>
            <a:r>
              <a:rPr lang="zh-CN" altLang="en-US" sz="2800" b="1" dirty="0">
                <a:solidFill>
                  <a:srgbClr val="0000CC"/>
                </a:solidFill>
                <a:latin typeface="微软雅黑" panose="020B0503020204020204" pitchFamily="34" charset="-122"/>
                <a:ea typeface="微软雅黑" panose="020B0503020204020204" pitchFamily="34" charset="-122"/>
              </a:rPr>
              <a:t>敏感元件</a:t>
            </a:r>
          </a:p>
        </p:txBody>
      </p:sp>
    </p:spTree>
    <p:extLst>
      <p:ext uri="{BB962C8B-B14F-4D97-AF65-F5344CB8AC3E}">
        <p14:creationId xmlns:p14="http://schemas.microsoft.com/office/powerpoint/2010/main" val="142459013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p:cNvSpPr txBox="1">
            <a:spLocks noChangeArrowheads="1"/>
          </p:cNvSpPr>
          <p:nvPr/>
        </p:nvSpPr>
        <p:spPr bwMode="auto">
          <a:xfrm>
            <a:off x="2566988" y="90805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二、特点：</a:t>
            </a:r>
          </a:p>
        </p:txBody>
      </p:sp>
      <p:sp>
        <p:nvSpPr>
          <p:cNvPr id="82947" name="Text Box 5"/>
          <p:cNvSpPr txBox="1">
            <a:spLocks noChangeArrowheads="1"/>
          </p:cNvSpPr>
          <p:nvPr/>
        </p:nvSpPr>
        <p:spPr bwMode="auto">
          <a:xfrm>
            <a:off x="2619376" y="1433513"/>
            <a:ext cx="157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a:t>
            </a:r>
            <a:r>
              <a:rPr lang="zh-CN" altLang="en-US" b="1"/>
              <a:t>）体积小</a:t>
            </a:r>
          </a:p>
        </p:txBody>
      </p:sp>
      <p:sp>
        <p:nvSpPr>
          <p:cNvPr id="82948" name="Text Box 6"/>
          <p:cNvSpPr txBox="1">
            <a:spLocks noChangeArrowheads="1"/>
          </p:cNvSpPr>
          <p:nvPr/>
        </p:nvSpPr>
        <p:spPr bwMode="auto">
          <a:xfrm>
            <a:off x="2640013" y="2060575"/>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2</a:t>
            </a:r>
            <a:r>
              <a:rPr lang="zh-CN" altLang="en-US" b="1"/>
              <a:t>）反应灵敏</a:t>
            </a:r>
          </a:p>
        </p:txBody>
      </p:sp>
      <p:sp>
        <p:nvSpPr>
          <p:cNvPr id="82949" name="Text Box 7"/>
          <p:cNvSpPr txBox="1">
            <a:spLocks noChangeArrowheads="1"/>
          </p:cNvSpPr>
          <p:nvPr/>
        </p:nvSpPr>
        <p:spPr bwMode="auto">
          <a:xfrm>
            <a:off x="2640013" y="2636838"/>
            <a:ext cx="401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3</a:t>
            </a:r>
            <a:r>
              <a:rPr lang="zh-CN" altLang="en-US" b="1"/>
              <a:t>）工作电压低，工作电流小</a:t>
            </a:r>
          </a:p>
        </p:txBody>
      </p:sp>
      <p:sp>
        <p:nvSpPr>
          <p:cNvPr id="82950" name="Text Box 8"/>
          <p:cNvSpPr txBox="1">
            <a:spLocks noChangeArrowheads="1"/>
          </p:cNvSpPr>
          <p:nvPr/>
        </p:nvSpPr>
        <p:spPr bwMode="auto">
          <a:xfrm>
            <a:off x="2640013" y="3284538"/>
            <a:ext cx="401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4</a:t>
            </a:r>
            <a:r>
              <a:rPr lang="zh-CN" altLang="en-US" b="1"/>
              <a:t>）电路统一，应用电路简单</a:t>
            </a:r>
          </a:p>
        </p:txBody>
      </p:sp>
      <p:sp>
        <p:nvSpPr>
          <p:cNvPr id="82951" name="Text Box 9"/>
          <p:cNvSpPr txBox="1">
            <a:spLocks noChangeArrowheads="1"/>
          </p:cNvSpPr>
          <p:nvPr/>
        </p:nvSpPr>
        <p:spPr bwMode="auto">
          <a:xfrm>
            <a:off x="2640013" y="3933825"/>
            <a:ext cx="6145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5</a:t>
            </a:r>
            <a:r>
              <a:rPr lang="zh-CN" altLang="en-US" b="1"/>
              <a:t>）直接输出频率信号，可直接与计算机相连</a:t>
            </a:r>
          </a:p>
        </p:txBody>
      </p:sp>
      <p:sp>
        <p:nvSpPr>
          <p:cNvPr id="82952" name="Rectangle 10"/>
          <p:cNvSpPr>
            <a:spLocks noChangeArrowheads="1"/>
          </p:cNvSpPr>
          <p:nvPr/>
        </p:nvSpPr>
        <p:spPr bwMode="auto">
          <a:xfrm>
            <a:off x="2640013" y="4508500"/>
            <a:ext cx="309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6</a:t>
            </a:r>
            <a:r>
              <a:rPr lang="zh-CN" altLang="en-US" b="1"/>
              <a:t>）可实现非接触测量</a:t>
            </a:r>
          </a:p>
        </p:txBody>
      </p:sp>
      <p:sp>
        <p:nvSpPr>
          <p:cNvPr id="82953" name="Rectangle 11"/>
          <p:cNvSpPr>
            <a:spLocks noChangeArrowheads="1"/>
          </p:cNvSpPr>
          <p:nvPr/>
        </p:nvSpPr>
        <p:spPr bwMode="auto">
          <a:xfrm>
            <a:off x="2711451" y="5229226"/>
            <a:ext cx="53960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7</a:t>
            </a:r>
            <a:r>
              <a:rPr lang="zh-CN" altLang="en-US" b="1"/>
              <a:t>）可用于多种被测量，</a:t>
            </a:r>
          </a:p>
          <a:p>
            <a:pPr eaLnBrk="1" hangingPunct="1"/>
            <a:r>
              <a:rPr lang="zh-CN" altLang="en-US" b="1"/>
              <a:t>       温度、湿度、磁场、流量、光强等</a:t>
            </a:r>
          </a:p>
        </p:txBody>
      </p:sp>
    </p:spTree>
    <p:extLst>
      <p:ext uri="{BB962C8B-B14F-4D97-AF65-F5344CB8AC3E}">
        <p14:creationId xmlns:p14="http://schemas.microsoft.com/office/powerpoint/2010/main" val="12205380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body" sz="half" idx="4294967295"/>
          </p:nvPr>
        </p:nvSpPr>
        <p:spPr>
          <a:xfrm>
            <a:off x="818178" y="575468"/>
            <a:ext cx="1584325" cy="604838"/>
          </a:xfrm>
        </p:spPr>
        <p:txBody>
          <a:bodyPr/>
          <a:lstStyle/>
          <a:p>
            <a:pPr eaLnBrk="1" hangingPunct="1">
              <a:buFontTx/>
              <a:buNone/>
            </a:pPr>
            <a:r>
              <a:rPr lang="zh-CN" altLang="en-US" sz="2400" b="1" dirty="0">
                <a:solidFill>
                  <a:srgbClr val="0000CC"/>
                </a:solidFill>
                <a:ea typeface="华文中宋" pitchFamily="2" charset="-122"/>
              </a:rPr>
              <a:t>三、结构：</a:t>
            </a:r>
          </a:p>
          <a:p>
            <a:pPr eaLnBrk="1" hangingPunct="1">
              <a:buFontTx/>
              <a:buNone/>
            </a:pPr>
            <a:endParaRPr lang="en-US" altLang="zh-CN" sz="2400" dirty="0">
              <a:solidFill>
                <a:srgbClr val="0000CC"/>
              </a:solidFill>
              <a:ea typeface="华文中宋" pitchFamily="2" charset="-122"/>
            </a:endParaRPr>
          </a:p>
        </p:txBody>
      </p:sp>
      <p:sp>
        <p:nvSpPr>
          <p:cNvPr id="4100" name="Rectangle 4"/>
          <p:cNvSpPr>
            <a:spLocks noChangeArrowheads="1"/>
          </p:cNvSpPr>
          <p:nvPr/>
        </p:nvSpPr>
        <p:spPr bwMode="auto">
          <a:xfrm>
            <a:off x="5337228" y="872727"/>
            <a:ext cx="2808288" cy="10795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zh-CN" altLang="en-US"/>
          </a:p>
        </p:txBody>
      </p:sp>
      <p:sp>
        <p:nvSpPr>
          <p:cNvPr id="4101" name="Rectangle 5"/>
          <p:cNvSpPr>
            <a:spLocks noChangeArrowheads="1"/>
          </p:cNvSpPr>
          <p:nvPr/>
        </p:nvSpPr>
        <p:spPr bwMode="auto">
          <a:xfrm>
            <a:off x="5986516" y="872728"/>
            <a:ext cx="1511300" cy="43338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defRPr/>
            </a:pPr>
            <a:endParaRPr lang="zh-CN" altLang="en-US"/>
          </a:p>
        </p:txBody>
      </p:sp>
      <p:sp>
        <p:nvSpPr>
          <p:cNvPr id="83973" name="Line 6"/>
          <p:cNvSpPr>
            <a:spLocks noChangeShapeType="1"/>
          </p:cNvSpPr>
          <p:nvPr/>
        </p:nvSpPr>
        <p:spPr bwMode="auto">
          <a:xfrm>
            <a:off x="7642279" y="1448989"/>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4" name="Line 7"/>
          <p:cNvSpPr>
            <a:spLocks noChangeShapeType="1"/>
          </p:cNvSpPr>
          <p:nvPr/>
        </p:nvSpPr>
        <p:spPr bwMode="auto">
          <a:xfrm flipV="1">
            <a:off x="6994579" y="369490"/>
            <a:ext cx="122396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5" name="Rectangle 8"/>
          <p:cNvSpPr>
            <a:spLocks noChangeArrowheads="1"/>
          </p:cNvSpPr>
          <p:nvPr/>
        </p:nvSpPr>
        <p:spPr bwMode="auto">
          <a:xfrm>
            <a:off x="8578904" y="82152"/>
            <a:ext cx="1584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Ａ</a:t>
            </a:r>
            <a:r>
              <a:rPr lang="en-US" altLang="zh-CN" sz="2400" b="1">
                <a:latin typeface="Times New Roman" pitchFamily="18" charset="0"/>
              </a:rPr>
              <a:t>l </a:t>
            </a:r>
            <a:r>
              <a:rPr lang="zh-CN" altLang="en-US" sz="2400" b="1">
                <a:latin typeface="Times New Roman" pitchFamily="18" charset="0"/>
              </a:rPr>
              <a:t>扩散　Ｐ型</a:t>
            </a:r>
          </a:p>
        </p:txBody>
      </p:sp>
      <p:sp>
        <p:nvSpPr>
          <p:cNvPr id="83976" name="Rectangle 9"/>
          <p:cNvSpPr>
            <a:spLocks noChangeArrowheads="1"/>
          </p:cNvSpPr>
          <p:nvPr/>
        </p:nvSpPr>
        <p:spPr bwMode="auto">
          <a:xfrm>
            <a:off x="8650342" y="1161653"/>
            <a:ext cx="15843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a:latin typeface="Times New Roman" pitchFamily="18" charset="0"/>
              </a:rPr>
              <a:t>n</a:t>
            </a:r>
            <a:r>
              <a:rPr lang="zh-CN" altLang="en-US">
                <a:latin typeface="Times New Roman" pitchFamily="18" charset="0"/>
              </a:rPr>
              <a:t>型　</a:t>
            </a:r>
            <a:r>
              <a:rPr lang="en-US" altLang="zh-CN">
                <a:latin typeface="Times New Roman" pitchFamily="18" charset="0"/>
              </a:rPr>
              <a:t>si</a:t>
            </a:r>
          </a:p>
        </p:txBody>
      </p:sp>
      <p:sp>
        <p:nvSpPr>
          <p:cNvPr id="83977" name="Line 10"/>
          <p:cNvSpPr>
            <a:spLocks noChangeShapeType="1"/>
          </p:cNvSpPr>
          <p:nvPr/>
        </p:nvSpPr>
        <p:spPr bwMode="auto">
          <a:xfrm>
            <a:off x="4545067" y="872727"/>
            <a:ext cx="7191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Line 11"/>
          <p:cNvSpPr>
            <a:spLocks noChangeShapeType="1"/>
          </p:cNvSpPr>
          <p:nvPr/>
        </p:nvSpPr>
        <p:spPr bwMode="auto">
          <a:xfrm>
            <a:off x="4545067" y="1953814"/>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12"/>
          <p:cNvSpPr>
            <a:spLocks noChangeShapeType="1"/>
          </p:cNvSpPr>
          <p:nvPr/>
        </p:nvSpPr>
        <p:spPr bwMode="auto">
          <a:xfrm>
            <a:off x="4905428" y="872728"/>
            <a:ext cx="0" cy="1081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Rectangle 13"/>
          <p:cNvSpPr>
            <a:spLocks noChangeArrowheads="1"/>
          </p:cNvSpPr>
          <p:nvPr/>
        </p:nvSpPr>
        <p:spPr bwMode="auto">
          <a:xfrm>
            <a:off x="3754491" y="1233090"/>
            <a:ext cx="10080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a:latin typeface="Times New Roman" pitchFamily="18" charset="0"/>
            </a:endParaRPr>
          </a:p>
        </p:txBody>
      </p:sp>
      <p:sp>
        <p:nvSpPr>
          <p:cNvPr id="83981" name="Line 14"/>
          <p:cNvSpPr>
            <a:spLocks noChangeShapeType="1"/>
          </p:cNvSpPr>
          <p:nvPr/>
        </p:nvSpPr>
        <p:spPr bwMode="auto">
          <a:xfrm>
            <a:off x="4545066" y="2098277"/>
            <a:ext cx="0" cy="20875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15"/>
          <p:cNvSpPr>
            <a:spLocks noChangeShapeType="1"/>
          </p:cNvSpPr>
          <p:nvPr/>
        </p:nvSpPr>
        <p:spPr bwMode="auto">
          <a:xfrm>
            <a:off x="8074078" y="2098277"/>
            <a:ext cx="0" cy="20875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16"/>
          <p:cNvSpPr>
            <a:spLocks noChangeShapeType="1"/>
          </p:cNvSpPr>
          <p:nvPr/>
        </p:nvSpPr>
        <p:spPr bwMode="auto">
          <a:xfrm>
            <a:off x="4545066" y="4185839"/>
            <a:ext cx="35290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Rectangle 17"/>
          <p:cNvSpPr>
            <a:spLocks noChangeArrowheads="1"/>
          </p:cNvSpPr>
          <p:nvPr/>
        </p:nvSpPr>
        <p:spPr bwMode="auto">
          <a:xfrm>
            <a:off x="5337229" y="2530078"/>
            <a:ext cx="1584325" cy="71913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3985" name="Rectangle 18"/>
          <p:cNvSpPr>
            <a:spLocks noChangeArrowheads="1"/>
          </p:cNvSpPr>
          <p:nvPr/>
        </p:nvSpPr>
        <p:spPr bwMode="auto">
          <a:xfrm>
            <a:off x="5553129" y="2530077"/>
            <a:ext cx="1152525" cy="3603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3986" name="Line 20"/>
          <p:cNvSpPr>
            <a:spLocks noChangeShapeType="1"/>
          </p:cNvSpPr>
          <p:nvPr/>
        </p:nvSpPr>
        <p:spPr bwMode="auto">
          <a:xfrm flipV="1">
            <a:off x="7281916" y="2745978"/>
            <a:ext cx="1008062"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7" name="Rectangle 21"/>
          <p:cNvSpPr>
            <a:spLocks noChangeArrowheads="1"/>
          </p:cNvSpPr>
          <p:nvPr/>
        </p:nvSpPr>
        <p:spPr bwMode="auto">
          <a:xfrm>
            <a:off x="8289979" y="2385615"/>
            <a:ext cx="23399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高温Ａ</a:t>
            </a:r>
            <a:r>
              <a:rPr lang="en-US" altLang="zh-CN" sz="2400" b="1">
                <a:latin typeface="Times New Roman" pitchFamily="18" charset="0"/>
              </a:rPr>
              <a:t>u</a:t>
            </a:r>
            <a:r>
              <a:rPr lang="zh-CN" altLang="en-US" sz="2400" b="1">
                <a:latin typeface="Times New Roman" pitchFamily="18" charset="0"/>
              </a:rPr>
              <a:t>　扩散</a:t>
            </a:r>
          </a:p>
        </p:txBody>
      </p:sp>
      <p:sp>
        <p:nvSpPr>
          <p:cNvPr id="4118" name="Rectangle 22"/>
          <p:cNvSpPr>
            <a:spLocks noChangeArrowheads="1"/>
          </p:cNvSpPr>
          <p:nvPr/>
        </p:nvSpPr>
        <p:spPr bwMode="auto">
          <a:xfrm>
            <a:off x="4545066" y="2457053"/>
            <a:ext cx="3529012" cy="1728787"/>
          </a:xfrm>
          <a:prstGeom prst="rect">
            <a:avLst/>
          </a:prstGeom>
          <a:gradFill rotWithShape="1">
            <a:gsLst>
              <a:gs pos="0">
                <a:schemeClr val="accent1">
                  <a:alpha val="37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83989" name="Line 23"/>
          <p:cNvSpPr>
            <a:spLocks noChangeShapeType="1"/>
          </p:cNvSpPr>
          <p:nvPr/>
        </p:nvSpPr>
        <p:spPr bwMode="auto">
          <a:xfrm>
            <a:off x="4545066" y="4185839"/>
            <a:ext cx="35290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Text Box 24"/>
          <p:cNvSpPr txBox="1">
            <a:spLocks noChangeArrowheads="1"/>
          </p:cNvSpPr>
          <p:nvPr/>
        </p:nvSpPr>
        <p:spPr bwMode="auto">
          <a:xfrm>
            <a:off x="8702728" y="1756965"/>
            <a:ext cx="1392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40-60</a:t>
            </a:r>
            <a:r>
              <a:rPr lang="el-GR" altLang="zh-CN" sz="1800" b="1">
                <a:cs typeface="Arial" charset="0"/>
              </a:rPr>
              <a:t>Ω</a:t>
            </a:r>
            <a:r>
              <a:rPr lang="en-US" altLang="zh-CN" sz="1800" b="1">
                <a:cs typeface="Arial" charset="0"/>
              </a:rPr>
              <a:t>.cm</a:t>
            </a:r>
            <a:endParaRPr lang="zh-CN" altLang="el-GR" sz="1800" b="1">
              <a:cs typeface="Arial" charset="0"/>
            </a:endParaRPr>
          </a:p>
        </p:txBody>
      </p:sp>
      <p:sp>
        <p:nvSpPr>
          <p:cNvPr id="83991" name="Text Box 25"/>
          <p:cNvSpPr txBox="1">
            <a:spLocks noChangeArrowheads="1"/>
          </p:cNvSpPr>
          <p:nvPr/>
        </p:nvSpPr>
        <p:spPr bwMode="auto">
          <a:xfrm>
            <a:off x="3662417" y="1109264"/>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50</a:t>
            </a:r>
            <a:r>
              <a:rPr lang="el-GR" altLang="zh-CN" sz="1800" b="1">
                <a:cs typeface="Arial" charset="0"/>
              </a:rPr>
              <a:t>μm</a:t>
            </a:r>
          </a:p>
        </p:txBody>
      </p:sp>
      <p:graphicFrame>
        <p:nvGraphicFramePr>
          <p:cNvPr id="83992" name="Object 19"/>
          <p:cNvGraphicFramePr>
            <a:graphicFrameLocks noChangeAspect="1"/>
          </p:cNvGraphicFramePr>
          <p:nvPr/>
        </p:nvGraphicFramePr>
        <p:xfrm>
          <a:off x="5049891" y="3393677"/>
          <a:ext cx="2444750" cy="696912"/>
        </p:xfrm>
        <a:graphic>
          <a:graphicData uri="http://schemas.openxmlformats.org/presentationml/2006/ole">
            <mc:AlternateContent xmlns:mc="http://schemas.openxmlformats.org/markup-compatibility/2006">
              <mc:Choice xmlns:v="urn:schemas-microsoft-com:vml" Requires="v">
                <p:oleObj spid="_x0000_s239618" name="Equation" r:id="rId3" imgW="876300" imgH="241300" progId="Equation.DSMT4">
                  <p:embed/>
                </p:oleObj>
              </mc:Choice>
              <mc:Fallback>
                <p:oleObj name="Equation" r:id="rId3" imgW="876300" imgH="241300" progId="Equation.DSMT4">
                  <p:embed/>
                  <p:pic>
                    <p:nvPicPr>
                      <p:cNvPr id="83992"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9891" y="3393677"/>
                        <a:ext cx="2444750"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Rectangle 3">
            <a:extLst>
              <a:ext uri="{FF2B5EF4-FFF2-40B4-BE49-F238E27FC236}">
                <a16:creationId xmlns:a16="http://schemas.microsoft.com/office/drawing/2014/main" id="{A8CBAE7D-4053-418D-97D3-906D8E6D49C3}"/>
              </a:ext>
            </a:extLst>
          </p:cNvPr>
          <p:cNvSpPr txBox="1">
            <a:spLocks noChangeArrowheads="1"/>
          </p:cNvSpPr>
          <p:nvPr/>
        </p:nvSpPr>
        <p:spPr>
          <a:xfrm>
            <a:off x="919395" y="4185839"/>
            <a:ext cx="10705741" cy="2401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b="1" dirty="0">
                <a:solidFill>
                  <a:srgbClr val="0000CC"/>
                </a:solidFill>
                <a:latin typeface="华文中宋" pitchFamily="2" charset="-122"/>
                <a:ea typeface="华文中宋" pitchFamily="2" charset="-122"/>
              </a:rPr>
              <a:t>四、金扩散效果：</a:t>
            </a:r>
          </a:p>
          <a:p>
            <a:pPr>
              <a:buFontTx/>
              <a:buNone/>
            </a:pPr>
            <a:r>
              <a:rPr lang="zh-CN" altLang="en-US" b="1" dirty="0">
                <a:latin typeface="华文中宋" pitchFamily="2" charset="-122"/>
                <a:ea typeface="华文中宋" pitchFamily="2" charset="-122"/>
              </a:rPr>
              <a:t>     </a:t>
            </a:r>
            <a:r>
              <a:rPr lang="zh-CN" altLang="en-US" b="1" dirty="0">
                <a:solidFill>
                  <a:srgbClr val="FF0000"/>
                </a:solidFill>
                <a:latin typeface="华文中宋" pitchFamily="2" charset="-122"/>
                <a:ea typeface="华文中宋" pitchFamily="2" charset="-122"/>
              </a:rPr>
              <a:t>距离价带顶</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0.35 </a:t>
            </a:r>
            <a:r>
              <a:rPr lang="en-US" altLang="zh-CN" b="1" dirty="0" err="1">
                <a:latin typeface="华文中宋" pitchFamily="2" charset="-122"/>
                <a:ea typeface="华文中宋" pitchFamily="2" charset="-122"/>
              </a:rPr>
              <a:t>ev</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有施主能级，</a:t>
            </a:r>
            <a:r>
              <a:rPr lang="zh-CN" altLang="en-US" b="1" dirty="0">
                <a:solidFill>
                  <a:srgbClr val="FF0000"/>
                </a:solidFill>
                <a:latin typeface="华文中宋" pitchFamily="2" charset="-122"/>
                <a:ea typeface="华文中宋" pitchFamily="2" charset="-122"/>
              </a:rPr>
              <a:t>距离导带底</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0.45 </a:t>
            </a:r>
            <a:r>
              <a:rPr lang="en-US" altLang="zh-CN" b="1" dirty="0" err="1">
                <a:latin typeface="华文中宋" pitchFamily="2" charset="-122"/>
                <a:ea typeface="华文中宋" pitchFamily="2" charset="-122"/>
              </a:rPr>
              <a:t>ev</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有受主能级，从而形成复合中心，其作用：</a:t>
            </a:r>
          </a:p>
          <a:p>
            <a:pPr>
              <a:buFontTx/>
              <a:buNone/>
            </a:pPr>
            <a:r>
              <a:rPr lang="zh-CN" altLang="en-US" b="1" dirty="0">
                <a:latin typeface="华文中宋" pitchFamily="2" charset="-122"/>
                <a:ea typeface="华文中宋" pitchFamily="2" charset="-122"/>
              </a:rPr>
              <a:t>　  １．减少载流子，提高电阻率</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硅</a:t>
            </a:r>
            <a:r>
              <a:rPr lang="en-US" altLang="zh-CN" b="1" dirty="0">
                <a:latin typeface="华文中宋" pitchFamily="2" charset="-122"/>
                <a:ea typeface="华文中宋" pitchFamily="2" charset="-122"/>
              </a:rPr>
              <a:t>1.1ev  </a:t>
            </a:r>
            <a:r>
              <a:rPr lang="zh-CN" altLang="en-US" b="1" dirty="0">
                <a:latin typeface="华文中宋" pitchFamily="2" charset="-122"/>
                <a:ea typeface="华文中宋" pitchFamily="2" charset="-122"/>
              </a:rPr>
              <a:t>锗　</a:t>
            </a:r>
            <a:r>
              <a:rPr lang="en-US" altLang="zh-CN" b="1" dirty="0">
                <a:latin typeface="华文中宋" pitchFamily="2" charset="-122"/>
                <a:ea typeface="华文中宋" pitchFamily="2" charset="-122"/>
              </a:rPr>
              <a:t>0.67ev)</a:t>
            </a:r>
          </a:p>
          <a:p>
            <a:pPr>
              <a:buFontTx/>
              <a:buNone/>
            </a:pP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2 . </a:t>
            </a:r>
            <a:r>
              <a:rPr lang="zh-CN" altLang="en-US" b="1" dirty="0">
                <a:latin typeface="华文中宋" pitchFamily="2" charset="-122"/>
                <a:ea typeface="华文中宋" pitchFamily="2" charset="-122"/>
              </a:rPr>
              <a:t>与温度依赖较强（</a:t>
            </a:r>
            <a:r>
              <a:rPr lang="en-US" altLang="zh-CN" b="1" dirty="0">
                <a:latin typeface="华文中宋" pitchFamily="2" charset="-122"/>
                <a:ea typeface="华文中宋" pitchFamily="2" charset="-122"/>
              </a:rPr>
              <a:t>-25--+          </a:t>
            </a:r>
            <a:r>
              <a:rPr lang="zh-CN" altLang="en-US" b="1" dirty="0">
                <a:latin typeface="华文中宋" pitchFamily="2" charset="-122"/>
                <a:ea typeface="华文中宋" pitchFamily="2" charset="-122"/>
              </a:rPr>
              <a:t>），灵敏度很高　</a:t>
            </a:r>
            <a:r>
              <a:rPr lang="zh-CN" altLang="en-US" dirty="0">
                <a:latin typeface="华文中宋" pitchFamily="2" charset="-122"/>
                <a:ea typeface="华文中宋" pitchFamily="2" charset="-122"/>
              </a:rPr>
              <a:t>　</a:t>
            </a:r>
          </a:p>
        </p:txBody>
      </p:sp>
      <p:graphicFrame>
        <p:nvGraphicFramePr>
          <p:cNvPr id="26" name="Object 4">
            <a:extLst>
              <a:ext uri="{FF2B5EF4-FFF2-40B4-BE49-F238E27FC236}">
                <a16:creationId xmlns:a16="http://schemas.microsoft.com/office/drawing/2014/main" id="{0AEB898F-347B-4C63-AC2B-C884A22D93D1}"/>
              </a:ext>
            </a:extLst>
          </p:cNvPr>
          <p:cNvGraphicFramePr>
            <a:graphicFrameLocks noChangeAspect="1"/>
          </p:cNvGraphicFramePr>
          <p:nvPr/>
        </p:nvGraphicFramePr>
        <p:xfrm>
          <a:off x="6289728" y="6038848"/>
          <a:ext cx="992188" cy="561975"/>
        </p:xfrm>
        <a:graphic>
          <a:graphicData uri="http://schemas.openxmlformats.org/presentationml/2006/ole">
            <mc:AlternateContent xmlns:mc="http://schemas.openxmlformats.org/markup-compatibility/2006">
              <mc:Choice xmlns:v="urn:schemas-microsoft-com:vml" Requires="v">
                <p:oleObj spid="_x0000_s239619" name="Equation" r:id="rId5" imgW="431613" imgH="203112" progId="Equation.DSMT4">
                  <p:embed/>
                </p:oleObj>
              </mc:Choice>
              <mc:Fallback>
                <p:oleObj name="Equation" r:id="rId5" imgW="431613" imgH="203112" progId="Equation.DSMT4">
                  <p:embed/>
                  <p:pic>
                    <p:nvPicPr>
                      <p:cNvPr id="26" name="Object 4">
                        <a:extLst>
                          <a:ext uri="{FF2B5EF4-FFF2-40B4-BE49-F238E27FC236}">
                            <a16:creationId xmlns:a16="http://schemas.microsoft.com/office/drawing/2014/main" id="{0AEB898F-347B-4C63-AC2B-C884A22D9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9728" y="6038848"/>
                        <a:ext cx="99218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238360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reeform 3"/>
          <p:cNvSpPr>
            <a:spLocks/>
          </p:cNvSpPr>
          <p:nvPr/>
        </p:nvSpPr>
        <p:spPr bwMode="auto">
          <a:xfrm>
            <a:off x="3432176" y="295276"/>
            <a:ext cx="5400675" cy="1368425"/>
          </a:xfrm>
          <a:custGeom>
            <a:avLst/>
            <a:gdLst>
              <a:gd name="T0" fmla="*/ 0 w 3402"/>
              <a:gd name="T1" fmla="*/ 36513 h 862"/>
              <a:gd name="T2" fmla="*/ 1727200 w 3402"/>
              <a:gd name="T3" fmla="*/ 36513 h 862"/>
              <a:gd name="T4" fmla="*/ 2232025 w 3402"/>
              <a:gd name="T5" fmla="*/ 252413 h 862"/>
              <a:gd name="T6" fmla="*/ 2951163 w 3402"/>
              <a:gd name="T7" fmla="*/ 1189038 h 862"/>
              <a:gd name="T8" fmla="*/ 3455988 w 3402"/>
              <a:gd name="T9" fmla="*/ 1333500 h 862"/>
              <a:gd name="T10" fmla="*/ 5400675 w 3402"/>
              <a:gd name="T11" fmla="*/ 1333500 h 862"/>
              <a:gd name="T12" fmla="*/ 0 60000 65536"/>
              <a:gd name="T13" fmla="*/ 0 60000 65536"/>
              <a:gd name="T14" fmla="*/ 0 60000 65536"/>
              <a:gd name="T15" fmla="*/ 0 60000 65536"/>
              <a:gd name="T16" fmla="*/ 0 60000 65536"/>
              <a:gd name="T17" fmla="*/ 0 60000 65536"/>
              <a:gd name="T18" fmla="*/ 0 w 3402"/>
              <a:gd name="T19" fmla="*/ 0 h 862"/>
              <a:gd name="T20" fmla="*/ 3402 w 3402"/>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3402" h="862">
                <a:moveTo>
                  <a:pt x="0" y="23"/>
                </a:moveTo>
                <a:cubicBezTo>
                  <a:pt x="427" y="11"/>
                  <a:pt x="854" y="0"/>
                  <a:pt x="1088" y="23"/>
                </a:cubicBezTo>
                <a:cubicBezTo>
                  <a:pt x="1322" y="46"/>
                  <a:pt x="1278" y="38"/>
                  <a:pt x="1406" y="159"/>
                </a:cubicBezTo>
                <a:cubicBezTo>
                  <a:pt x="1534" y="280"/>
                  <a:pt x="1731" y="636"/>
                  <a:pt x="1859" y="749"/>
                </a:cubicBezTo>
                <a:cubicBezTo>
                  <a:pt x="1987" y="862"/>
                  <a:pt x="1920" y="825"/>
                  <a:pt x="2177" y="840"/>
                </a:cubicBezTo>
                <a:cubicBezTo>
                  <a:pt x="2434" y="855"/>
                  <a:pt x="2918" y="847"/>
                  <a:pt x="3402" y="84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19" name="Freeform 4"/>
          <p:cNvSpPr>
            <a:spLocks/>
          </p:cNvSpPr>
          <p:nvPr/>
        </p:nvSpPr>
        <p:spPr bwMode="auto">
          <a:xfrm>
            <a:off x="3287714" y="2060576"/>
            <a:ext cx="5400675" cy="1368425"/>
          </a:xfrm>
          <a:custGeom>
            <a:avLst/>
            <a:gdLst>
              <a:gd name="T0" fmla="*/ 0 w 3402"/>
              <a:gd name="T1" fmla="*/ 36513 h 862"/>
              <a:gd name="T2" fmla="*/ 1727200 w 3402"/>
              <a:gd name="T3" fmla="*/ 36513 h 862"/>
              <a:gd name="T4" fmla="*/ 2232025 w 3402"/>
              <a:gd name="T5" fmla="*/ 252413 h 862"/>
              <a:gd name="T6" fmla="*/ 2951163 w 3402"/>
              <a:gd name="T7" fmla="*/ 1189038 h 862"/>
              <a:gd name="T8" fmla="*/ 3455988 w 3402"/>
              <a:gd name="T9" fmla="*/ 1333500 h 862"/>
              <a:gd name="T10" fmla="*/ 5400675 w 3402"/>
              <a:gd name="T11" fmla="*/ 1333500 h 862"/>
              <a:gd name="T12" fmla="*/ 0 60000 65536"/>
              <a:gd name="T13" fmla="*/ 0 60000 65536"/>
              <a:gd name="T14" fmla="*/ 0 60000 65536"/>
              <a:gd name="T15" fmla="*/ 0 60000 65536"/>
              <a:gd name="T16" fmla="*/ 0 60000 65536"/>
              <a:gd name="T17" fmla="*/ 0 60000 65536"/>
              <a:gd name="T18" fmla="*/ 0 w 3402"/>
              <a:gd name="T19" fmla="*/ 0 h 862"/>
              <a:gd name="T20" fmla="*/ 3402 w 3402"/>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3402" h="862">
                <a:moveTo>
                  <a:pt x="0" y="23"/>
                </a:moveTo>
                <a:cubicBezTo>
                  <a:pt x="427" y="11"/>
                  <a:pt x="854" y="0"/>
                  <a:pt x="1088" y="23"/>
                </a:cubicBezTo>
                <a:cubicBezTo>
                  <a:pt x="1322" y="46"/>
                  <a:pt x="1278" y="38"/>
                  <a:pt x="1406" y="159"/>
                </a:cubicBezTo>
                <a:cubicBezTo>
                  <a:pt x="1534" y="280"/>
                  <a:pt x="1731" y="636"/>
                  <a:pt x="1859" y="749"/>
                </a:cubicBezTo>
                <a:cubicBezTo>
                  <a:pt x="1987" y="862"/>
                  <a:pt x="1920" y="825"/>
                  <a:pt x="2177" y="840"/>
                </a:cubicBezTo>
                <a:cubicBezTo>
                  <a:pt x="2434" y="855"/>
                  <a:pt x="2918" y="847"/>
                  <a:pt x="3402" y="84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20" name="Line 5"/>
          <p:cNvSpPr>
            <a:spLocks noChangeShapeType="1"/>
          </p:cNvSpPr>
          <p:nvPr/>
        </p:nvSpPr>
        <p:spPr bwMode="auto">
          <a:xfrm>
            <a:off x="3648075" y="692150"/>
            <a:ext cx="19431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1" name="Line 6"/>
          <p:cNvSpPr>
            <a:spLocks noChangeShapeType="1"/>
          </p:cNvSpPr>
          <p:nvPr/>
        </p:nvSpPr>
        <p:spPr bwMode="auto">
          <a:xfrm>
            <a:off x="4367213" y="331788"/>
            <a:ext cx="0" cy="36036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2" name="Rectangle 7"/>
          <p:cNvSpPr>
            <a:spLocks noChangeArrowheads="1"/>
          </p:cNvSpPr>
          <p:nvPr/>
        </p:nvSpPr>
        <p:spPr bwMode="auto">
          <a:xfrm>
            <a:off x="4583114" y="331788"/>
            <a:ext cx="7207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6023" name="Rectangle 8"/>
          <p:cNvSpPr>
            <a:spLocks noChangeArrowheads="1"/>
          </p:cNvSpPr>
          <p:nvPr/>
        </p:nvSpPr>
        <p:spPr bwMode="auto">
          <a:xfrm>
            <a:off x="4511675" y="331788"/>
            <a:ext cx="7191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0.45ev</a:t>
            </a:r>
          </a:p>
        </p:txBody>
      </p:sp>
      <p:sp>
        <p:nvSpPr>
          <p:cNvPr id="86024" name="Line 9"/>
          <p:cNvSpPr>
            <a:spLocks noChangeShapeType="1"/>
          </p:cNvSpPr>
          <p:nvPr/>
        </p:nvSpPr>
        <p:spPr bwMode="auto">
          <a:xfrm>
            <a:off x="3503614" y="1916113"/>
            <a:ext cx="5545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5" name="Line 10"/>
          <p:cNvSpPr>
            <a:spLocks noChangeShapeType="1"/>
          </p:cNvSpPr>
          <p:nvPr/>
        </p:nvSpPr>
        <p:spPr bwMode="auto">
          <a:xfrm>
            <a:off x="7464425" y="1700213"/>
            <a:ext cx="0" cy="2159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6" name="Rectangle 11"/>
          <p:cNvSpPr>
            <a:spLocks noChangeArrowheads="1"/>
          </p:cNvSpPr>
          <p:nvPr/>
        </p:nvSpPr>
        <p:spPr bwMode="auto">
          <a:xfrm>
            <a:off x="7751764" y="1628776"/>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0.45ev</a:t>
            </a:r>
          </a:p>
        </p:txBody>
      </p:sp>
      <p:sp>
        <p:nvSpPr>
          <p:cNvPr id="86027" name="Line 12"/>
          <p:cNvSpPr>
            <a:spLocks noChangeShapeType="1"/>
          </p:cNvSpPr>
          <p:nvPr/>
        </p:nvSpPr>
        <p:spPr bwMode="auto">
          <a:xfrm>
            <a:off x="4440238" y="1916113"/>
            <a:ext cx="0" cy="2159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8" name="Rectangle 13"/>
          <p:cNvSpPr>
            <a:spLocks noChangeArrowheads="1"/>
          </p:cNvSpPr>
          <p:nvPr/>
        </p:nvSpPr>
        <p:spPr bwMode="auto">
          <a:xfrm>
            <a:off x="3575050" y="2132013"/>
            <a:ext cx="7191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0.35ev</a:t>
            </a:r>
          </a:p>
        </p:txBody>
      </p:sp>
      <p:sp>
        <p:nvSpPr>
          <p:cNvPr id="86029" name="Line 14"/>
          <p:cNvSpPr>
            <a:spLocks noChangeShapeType="1"/>
          </p:cNvSpPr>
          <p:nvPr/>
        </p:nvSpPr>
        <p:spPr bwMode="auto">
          <a:xfrm>
            <a:off x="6599239" y="3068638"/>
            <a:ext cx="15128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Line 15"/>
          <p:cNvSpPr>
            <a:spLocks noChangeShapeType="1"/>
          </p:cNvSpPr>
          <p:nvPr/>
        </p:nvSpPr>
        <p:spPr bwMode="auto">
          <a:xfrm>
            <a:off x="7319963" y="3068638"/>
            <a:ext cx="0" cy="36036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31" name="Rectangle 16"/>
          <p:cNvSpPr>
            <a:spLocks noChangeArrowheads="1"/>
          </p:cNvSpPr>
          <p:nvPr/>
        </p:nvSpPr>
        <p:spPr bwMode="auto">
          <a:xfrm>
            <a:off x="7535864" y="3068638"/>
            <a:ext cx="7191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0.35ev</a:t>
            </a:r>
          </a:p>
        </p:txBody>
      </p:sp>
      <p:sp>
        <p:nvSpPr>
          <p:cNvPr id="86032" name="Text Box 17"/>
          <p:cNvSpPr txBox="1">
            <a:spLocks noChangeArrowheads="1"/>
          </p:cNvSpPr>
          <p:nvPr/>
        </p:nvSpPr>
        <p:spPr bwMode="auto">
          <a:xfrm>
            <a:off x="2979738" y="92868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P</a:t>
            </a:r>
          </a:p>
        </p:txBody>
      </p:sp>
      <p:sp>
        <p:nvSpPr>
          <p:cNvPr id="86033" name="Text Box 18"/>
          <p:cNvSpPr txBox="1">
            <a:spLocks noChangeArrowheads="1"/>
          </p:cNvSpPr>
          <p:nvPr/>
        </p:nvSpPr>
        <p:spPr bwMode="auto">
          <a:xfrm>
            <a:off x="8740776" y="24415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86034" name="Rectangle 19"/>
          <p:cNvSpPr>
            <a:spLocks noChangeArrowheads="1"/>
          </p:cNvSpPr>
          <p:nvPr/>
        </p:nvSpPr>
        <p:spPr bwMode="auto">
          <a:xfrm>
            <a:off x="1279732" y="3403601"/>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五、符号</a:t>
            </a:r>
          </a:p>
        </p:txBody>
      </p:sp>
      <p:sp>
        <p:nvSpPr>
          <p:cNvPr id="86035" name="Line 4"/>
          <p:cNvSpPr>
            <a:spLocks noChangeShapeType="1"/>
          </p:cNvSpPr>
          <p:nvPr/>
        </p:nvSpPr>
        <p:spPr bwMode="auto">
          <a:xfrm>
            <a:off x="6383338" y="3896520"/>
            <a:ext cx="0" cy="8651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6" name="Line 5"/>
          <p:cNvSpPr>
            <a:spLocks noChangeShapeType="1"/>
          </p:cNvSpPr>
          <p:nvPr/>
        </p:nvSpPr>
        <p:spPr bwMode="auto">
          <a:xfrm>
            <a:off x="6383338" y="5193507"/>
            <a:ext cx="0" cy="1152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7" name="Oval 6"/>
          <p:cNvSpPr>
            <a:spLocks noChangeArrowheads="1"/>
          </p:cNvSpPr>
          <p:nvPr/>
        </p:nvSpPr>
        <p:spPr bwMode="auto">
          <a:xfrm>
            <a:off x="6167438" y="4761706"/>
            <a:ext cx="433388" cy="431800"/>
          </a:xfrm>
          <a:prstGeom prst="ellipse">
            <a:avLst/>
          </a:prstGeom>
          <a:solidFill>
            <a:schemeClr val="accent1"/>
          </a:solidFill>
          <a:ln w="2857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6038" name="Line 7"/>
          <p:cNvSpPr>
            <a:spLocks noChangeShapeType="1"/>
          </p:cNvSpPr>
          <p:nvPr/>
        </p:nvSpPr>
        <p:spPr bwMode="auto">
          <a:xfrm>
            <a:off x="6599239" y="3896519"/>
            <a:ext cx="2889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9" name="Line 8"/>
          <p:cNvSpPr>
            <a:spLocks noChangeShapeType="1"/>
          </p:cNvSpPr>
          <p:nvPr/>
        </p:nvSpPr>
        <p:spPr bwMode="auto">
          <a:xfrm>
            <a:off x="6743701" y="3753645"/>
            <a:ext cx="0" cy="287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0" name="Line 9"/>
          <p:cNvSpPr>
            <a:spLocks noChangeShapeType="1"/>
          </p:cNvSpPr>
          <p:nvPr/>
        </p:nvSpPr>
        <p:spPr bwMode="auto">
          <a:xfrm>
            <a:off x="6672263" y="5625306"/>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10"/>
          <p:cNvSpPr>
            <a:spLocks noChangeShapeType="1"/>
          </p:cNvSpPr>
          <p:nvPr/>
        </p:nvSpPr>
        <p:spPr bwMode="auto">
          <a:xfrm flipV="1">
            <a:off x="6815139" y="4545806"/>
            <a:ext cx="360363" cy="2873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2" name="Line 11"/>
          <p:cNvSpPr>
            <a:spLocks noChangeShapeType="1"/>
          </p:cNvSpPr>
          <p:nvPr/>
        </p:nvSpPr>
        <p:spPr bwMode="auto">
          <a:xfrm>
            <a:off x="7175501" y="4545806"/>
            <a:ext cx="0" cy="215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3" name="Line 12"/>
          <p:cNvSpPr>
            <a:spLocks noChangeShapeType="1"/>
          </p:cNvSpPr>
          <p:nvPr/>
        </p:nvSpPr>
        <p:spPr bwMode="auto">
          <a:xfrm flipV="1">
            <a:off x="7175502" y="4472782"/>
            <a:ext cx="288925"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4" name="Line 13"/>
          <p:cNvSpPr>
            <a:spLocks noChangeShapeType="1"/>
          </p:cNvSpPr>
          <p:nvPr/>
        </p:nvSpPr>
        <p:spPr bwMode="auto">
          <a:xfrm flipV="1">
            <a:off x="6888164" y="4833145"/>
            <a:ext cx="360363" cy="287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5" name="Line 14"/>
          <p:cNvSpPr>
            <a:spLocks noChangeShapeType="1"/>
          </p:cNvSpPr>
          <p:nvPr/>
        </p:nvSpPr>
        <p:spPr bwMode="auto">
          <a:xfrm>
            <a:off x="7246938" y="4833144"/>
            <a:ext cx="0" cy="215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6" name="Line 15"/>
          <p:cNvSpPr>
            <a:spLocks noChangeShapeType="1"/>
          </p:cNvSpPr>
          <p:nvPr/>
        </p:nvSpPr>
        <p:spPr bwMode="auto">
          <a:xfrm flipV="1">
            <a:off x="7246939" y="4761707"/>
            <a:ext cx="288925"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7" name="Rectangle 16"/>
          <p:cNvSpPr>
            <a:spLocks noChangeArrowheads="1"/>
          </p:cNvSpPr>
          <p:nvPr/>
        </p:nvSpPr>
        <p:spPr bwMode="auto">
          <a:xfrm>
            <a:off x="3012361" y="4365625"/>
            <a:ext cx="1584325" cy="9350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a:latin typeface="Times New Roman" pitchFamily="18" charset="0"/>
              </a:rPr>
              <a:t>P</a:t>
            </a:r>
          </a:p>
          <a:p>
            <a:pPr algn="ctr" eaLnBrk="1" hangingPunct="1">
              <a:spcBef>
                <a:spcPct val="0"/>
              </a:spcBef>
              <a:buFontTx/>
              <a:buNone/>
            </a:pPr>
            <a:r>
              <a:rPr lang="en-US" altLang="zh-CN">
                <a:latin typeface="Times New Roman" pitchFamily="18" charset="0"/>
              </a:rPr>
              <a:t>N</a:t>
            </a:r>
          </a:p>
        </p:txBody>
      </p:sp>
      <p:sp>
        <p:nvSpPr>
          <p:cNvPr id="86048" name="Line 17"/>
          <p:cNvSpPr>
            <a:spLocks noChangeShapeType="1"/>
          </p:cNvSpPr>
          <p:nvPr/>
        </p:nvSpPr>
        <p:spPr bwMode="auto">
          <a:xfrm>
            <a:off x="3012361" y="4797425"/>
            <a:ext cx="1584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9" name="Line 18"/>
          <p:cNvSpPr>
            <a:spLocks noChangeShapeType="1"/>
          </p:cNvSpPr>
          <p:nvPr/>
        </p:nvSpPr>
        <p:spPr bwMode="auto">
          <a:xfrm>
            <a:off x="3804522" y="3644901"/>
            <a:ext cx="0" cy="720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0" name="Line 19"/>
          <p:cNvSpPr>
            <a:spLocks noChangeShapeType="1"/>
          </p:cNvSpPr>
          <p:nvPr/>
        </p:nvSpPr>
        <p:spPr bwMode="auto">
          <a:xfrm>
            <a:off x="3804522" y="5300664"/>
            <a:ext cx="0" cy="10810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a:extLst>
              <a:ext uri="{FF2B5EF4-FFF2-40B4-BE49-F238E27FC236}">
                <a16:creationId xmlns:a16="http://schemas.microsoft.com/office/drawing/2014/main" id="{140D6686-0109-4434-945A-7C6F4648CB86}"/>
              </a:ext>
            </a:extLst>
          </p:cNvPr>
          <p:cNvSpPr txBox="1"/>
          <p:nvPr/>
        </p:nvSpPr>
        <p:spPr>
          <a:xfrm>
            <a:off x="1887794" y="6145161"/>
            <a:ext cx="1467068"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半导体结构</a:t>
            </a:r>
          </a:p>
        </p:txBody>
      </p:sp>
      <p:sp>
        <p:nvSpPr>
          <p:cNvPr id="3" name="文本框 2">
            <a:extLst>
              <a:ext uri="{FF2B5EF4-FFF2-40B4-BE49-F238E27FC236}">
                <a16:creationId xmlns:a16="http://schemas.microsoft.com/office/drawing/2014/main" id="{84DC7527-6EAF-4088-BFB6-F2FA83D674C9}"/>
              </a:ext>
            </a:extLst>
          </p:cNvPr>
          <p:cNvSpPr txBox="1"/>
          <p:nvPr/>
        </p:nvSpPr>
        <p:spPr>
          <a:xfrm>
            <a:off x="7751764" y="6154994"/>
            <a:ext cx="1641983"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电路符号</a:t>
            </a:r>
          </a:p>
        </p:txBody>
      </p:sp>
    </p:spTree>
    <p:extLst>
      <p:ext uri="{BB962C8B-B14F-4D97-AF65-F5344CB8AC3E}">
        <p14:creationId xmlns:p14="http://schemas.microsoft.com/office/powerpoint/2010/main" val="11057635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1981201" y="274638"/>
            <a:ext cx="2962275" cy="557212"/>
          </a:xfrm>
        </p:spPr>
        <p:txBody>
          <a:bodyPr/>
          <a:lstStyle/>
          <a:p>
            <a:pPr eaLnBrk="1" hangingPunct="1"/>
            <a:r>
              <a:rPr lang="zh-CN" altLang="en-US" sz="2800" b="1">
                <a:solidFill>
                  <a:srgbClr val="0000CC"/>
                </a:solidFill>
                <a:latin typeface="华文中宋" pitchFamily="2" charset="-122"/>
                <a:ea typeface="华文中宋" pitchFamily="2" charset="-122"/>
              </a:rPr>
              <a:t>六、 伏安特性</a:t>
            </a:r>
          </a:p>
        </p:txBody>
      </p:sp>
      <p:sp>
        <p:nvSpPr>
          <p:cNvPr id="87043" name="Rectangle 3"/>
          <p:cNvSpPr>
            <a:spLocks noGrp="1" noChangeArrowheads="1"/>
          </p:cNvSpPr>
          <p:nvPr>
            <p:ph type="body" idx="4294967295"/>
          </p:nvPr>
        </p:nvSpPr>
        <p:spPr>
          <a:xfrm>
            <a:off x="1981200" y="1052513"/>
            <a:ext cx="3970338" cy="1008062"/>
          </a:xfrm>
        </p:spPr>
        <p:txBody>
          <a:bodyPr/>
          <a:lstStyle/>
          <a:p>
            <a:pPr eaLnBrk="1" hangingPunct="1">
              <a:lnSpc>
                <a:spcPct val="90000"/>
              </a:lnSpc>
            </a:pPr>
            <a:r>
              <a:rPr lang="zh-CN" altLang="en-US" b="1">
                <a:latin typeface="华文中宋" pitchFamily="2" charset="-122"/>
                <a:ea typeface="华文中宋" pitchFamily="2" charset="-122"/>
              </a:rPr>
              <a:t>一般二极管特性</a:t>
            </a:r>
          </a:p>
          <a:p>
            <a:pPr eaLnBrk="1" hangingPunct="1">
              <a:lnSpc>
                <a:spcPct val="90000"/>
              </a:lnSpc>
            </a:pPr>
            <a:r>
              <a:rPr lang="en-US" altLang="zh-CN" b="1">
                <a:latin typeface="华文中宋" pitchFamily="2" charset="-122"/>
                <a:ea typeface="华文中宋" pitchFamily="2" charset="-122"/>
              </a:rPr>
              <a:t>Z</a:t>
            </a:r>
            <a:r>
              <a:rPr lang="zh-CN" altLang="en-US" b="1">
                <a:latin typeface="华文中宋" pitchFamily="2" charset="-122"/>
                <a:ea typeface="华文中宋" pitchFamily="2" charset="-122"/>
              </a:rPr>
              <a:t>器件特性</a:t>
            </a:r>
          </a:p>
          <a:p>
            <a:pPr eaLnBrk="1" hangingPunct="1">
              <a:lnSpc>
                <a:spcPct val="90000"/>
              </a:lnSpc>
            </a:pPr>
            <a:endParaRPr lang="zh-CN" altLang="en-US">
              <a:latin typeface="华文中宋" pitchFamily="2" charset="-122"/>
              <a:ea typeface="华文中宋" pitchFamily="2" charset="-122"/>
            </a:endParaRPr>
          </a:p>
          <a:p>
            <a:pPr eaLnBrk="1" hangingPunct="1">
              <a:lnSpc>
                <a:spcPct val="90000"/>
              </a:lnSpc>
            </a:pPr>
            <a:endParaRPr lang="zh-CN" altLang="en-US">
              <a:latin typeface="宋体" pitchFamily="2" charset="-122"/>
            </a:endParaRPr>
          </a:p>
          <a:p>
            <a:pPr eaLnBrk="1" hangingPunct="1">
              <a:lnSpc>
                <a:spcPct val="90000"/>
              </a:lnSpc>
            </a:pPr>
            <a:endParaRPr lang="en-US" altLang="zh-CN">
              <a:latin typeface="宋体" pitchFamily="2" charset="-122"/>
            </a:endParaRPr>
          </a:p>
        </p:txBody>
      </p:sp>
      <p:grpSp>
        <p:nvGrpSpPr>
          <p:cNvPr id="87044" name="Group 4"/>
          <p:cNvGrpSpPr>
            <a:grpSpLocks/>
          </p:cNvGrpSpPr>
          <p:nvPr/>
        </p:nvGrpSpPr>
        <p:grpSpPr bwMode="auto">
          <a:xfrm>
            <a:off x="7896225" y="188913"/>
            <a:ext cx="2606242" cy="2057400"/>
            <a:chOff x="1294" y="878"/>
            <a:chExt cx="2851" cy="2022"/>
          </a:xfrm>
        </p:grpSpPr>
        <p:sp>
          <p:nvSpPr>
            <p:cNvPr id="87082" name="Line 5"/>
            <p:cNvSpPr>
              <a:spLocks noChangeShapeType="1"/>
            </p:cNvSpPr>
            <p:nvPr/>
          </p:nvSpPr>
          <p:spPr bwMode="auto">
            <a:xfrm>
              <a:off x="1294" y="2020"/>
              <a:ext cx="2490"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3" name="Line 6"/>
            <p:cNvSpPr>
              <a:spLocks noChangeShapeType="1"/>
            </p:cNvSpPr>
            <p:nvPr/>
          </p:nvSpPr>
          <p:spPr bwMode="auto">
            <a:xfrm>
              <a:off x="2562" y="970"/>
              <a:ext cx="1" cy="193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4" name="Line 7"/>
            <p:cNvSpPr>
              <a:spLocks noChangeShapeType="1"/>
            </p:cNvSpPr>
            <p:nvPr/>
          </p:nvSpPr>
          <p:spPr bwMode="auto">
            <a:xfrm flipH="1">
              <a:off x="2825" y="1017"/>
              <a:ext cx="201" cy="694"/>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5" name="Line 8"/>
            <p:cNvSpPr>
              <a:spLocks noChangeShapeType="1"/>
            </p:cNvSpPr>
            <p:nvPr/>
          </p:nvSpPr>
          <p:spPr bwMode="auto">
            <a:xfrm flipH="1">
              <a:off x="1835" y="2082"/>
              <a:ext cx="541" cy="15"/>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6" name="Freeform 9"/>
            <p:cNvSpPr>
              <a:spLocks/>
            </p:cNvSpPr>
            <p:nvPr/>
          </p:nvSpPr>
          <p:spPr bwMode="auto">
            <a:xfrm>
              <a:off x="2361" y="1711"/>
              <a:ext cx="464" cy="371"/>
            </a:xfrm>
            <a:custGeom>
              <a:avLst/>
              <a:gdLst>
                <a:gd name="T0" fmla="*/ 464 w 464"/>
                <a:gd name="T1" fmla="*/ 0 h 371"/>
                <a:gd name="T2" fmla="*/ 402 w 464"/>
                <a:gd name="T3" fmla="*/ 139 h 371"/>
                <a:gd name="T4" fmla="*/ 294 w 464"/>
                <a:gd name="T5" fmla="*/ 263 h 371"/>
                <a:gd name="T6" fmla="*/ 154 w 464"/>
                <a:gd name="T7" fmla="*/ 340 h 371"/>
                <a:gd name="T8" fmla="*/ 0 w 464"/>
                <a:gd name="T9" fmla="*/ 371 h 371"/>
                <a:gd name="T10" fmla="*/ 0 60000 65536"/>
                <a:gd name="T11" fmla="*/ 0 60000 65536"/>
                <a:gd name="T12" fmla="*/ 0 60000 65536"/>
                <a:gd name="T13" fmla="*/ 0 60000 65536"/>
                <a:gd name="T14" fmla="*/ 0 60000 65536"/>
                <a:gd name="T15" fmla="*/ 0 w 464"/>
                <a:gd name="T16" fmla="*/ 0 h 371"/>
                <a:gd name="T17" fmla="*/ 464 w 464"/>
                <a:gd name="T18" fmla="*/ 371 h 371"/>
              </a:gdLst>
              <a:ahLst/>
              <a:cxnLst>
                <a:cxn ang="T10">
                  <a:pos x="T0" y="T1"/>
                </a:cxn>
                <a:cxn ang="T11">
                  <a:pos x="T2" y="T3"/>
                </a:cxn>
                <a:cxn ang="T12">
                  <a:pos x="T4" y="T5"/>
                </a:cxn>
                <a:cxn ang="T13">
                  <a:pos x="T6" y="T7"/>
                </a:cxn>
                <a:cxn ang="T14">
                  <a:pos x="T8" y="T9"/>
                </a:cxn>
              </a:cxnLst>
              <a:rect l="T15" t="T16" r="T17" b="T18"/>
              <a:pathLst>
                <a:path w="464" h="371">
                  <a:moveTo>
                    <a:pt x="464" y="0"/>
                  </a:moveTo>
                  <a:lnTo>
                    <a:pt x="402" y="139"/>
                  </a:lnTo>
                  <a:lnTo>
                    <a:pt x="294" y="263"/>
                  </a:lnTo>
                  <a:lnTo>
                    <a:pt x="154" y="340"/>
                  </a:lnTo>
                  <a:lnTo>
                    <a:pt x="0" y="371"/>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87" name="Line 10"/>
            <p:cNvSpPr>
              <a:spLocks noChangeShapeType="1"/>
            </p:cNvSpPr>
            <p:nvPr/>
          </p:nvSpPr>
          <p:spPr bwMode="auto">
            <a:xfrm>
              <a:off x="1572" y="2391"/>
              <a:ext cx="1" cy="37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8" name="Freeform 11"/>
            <p:cNvSpPr>
              <a:spLocks/>
            </p:cNvSpPr>
            <p:nvPr/>
          </p:nvSpPr>
          <p:spPr bwMode="auto">
            <a:xfrm>
              <a:off x="1572" y="2097"/>
              <a:ext cx="263" cy="294"/>
            </a:xfrm>
            <a:custGeom>
              <a:avLst/>
              <a:gdLst>
                <a:gd name="T0" fmla="*/ 263 w 263"/>
                <a:gd name="T1" fmla="*/ 0 h 294"/>
                <a:gd name="T2" fmla="*/ 155 w 263"/>
                <a:gd name="T3" fmla="*/ 31 h 294"/>
                <a:gd name="T4" fmla="*/ 62 w 263"/>
                <a:gd name="T5" fmla="*/ 93 h 294"/>
                <a:gd name="T6" fmla="*/ 16 w 263"/>
                <a:gd name="T7" fmla="*/ 186 h 294"/>
                <a:gd name="T8" fmla="*/ 0 w 263"/>
                <a:gd name="T9" fmla="*/ 294 h 294"/>
                <a:gd name="T10" fmla="*/ 0 60000 65536"/>
                <a:gd name="T11" fmla="*/ 0 60000 65536"/>
                <a:gd name="T12" fmla="*/ 0 60000 65536"/>
                <a:gd name="T13" fmla="*/ 0 60000 65536"/>
                <a:gd name="T14" fmla="*/ 0 60000 65536"/>
                <a:gd name="T15" fmla="*/ 0 w 263"/>
                <a:gd name="T16" fmla="*/ 0 h 294"/>
                <a:gd name="T17" fmla="*/ 263 w 263"/>
                <a:gd name="T18" fmla="*/ 294 h 294"/>
              </a:gdLst>
              <a:ahLst/>
              <a:cxnLst>
                <a:cxn ang="T10">
                  <a:pos x="T0" y="T1"/>
                </a:cxn>
                <a:cxn ang="T11">
                  <a:pos x="T2" y="T3"/>
                </a:cxn>
                <a:cxn ang="T12">
                  <a:pos x="T4" y="T5"/>
                </a:cxn>
                <a:cxn ang="T13">
                  <a:pos x="T6" y="T7"/>
                </a:cxn>
                <a:cxn ang="T14">
                  <a:pos x="T8" y="T9"/>
                </a:cxn>
              </a:cxnLst>
              <a:rect l="T15" t="T16" r="T17" b="T18"/>
              <a:pathLst>
                <a:path w="263" h="294">
                  <a:moveTo>
                    <a:pt x="263" y="0"/>
                  </a:moveTo>
                  <a:lnTo>
                    <a:pt x="155" y="31"/>
                  </a:lnTo>
                  <a:lnTo>
                    <a:pt x="62" y="93"/>
                  </a:lnTo>
                  <a:lnTo>
                    <a:pt x="16" y="186"/>
                  </a:lnTo>
                  <a:lnTo>
                    <a:pt x="0" y="294"/>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89" name="Freeform 12"/>
            <p:cNvSpPr>
              <a:spLocks/>
            </p:cNvSpPr>
            <p:nvPr/>
          </p:nvSpPr>
          <p:spPr bwMode="auto">
            <a:xfrm>
              <a:off x="2515" y="878"/>
              <a:ext cx="78" cy="185"/>
            </a:xfrm>
            <a:custGeom>
              <a:avLst/>
              <a:gdLst>
                <a:gd name="T0" fmla="*/ 0 w 78"/>
                <a:gd name="T1" fmla="*/ 185 h 185"/>
                <a:gd name="T2" fmla="*/ 47 w 78"/>
                <a:gd name="T3" fmla="*/ 154 h 185"/>
                <a:gd name="T4" fmla="*/ 78 w 78"/>
                <a:gd name="T5" fmla="*/ 185 h 185"/>
                <a:gd name="T6" fmla="*/ 47 w 78"/>
                <a:gd name="T7" fmla="*/ 0 h 185"/>
                <a:gd name="T8" fmla="*/ 0 w 78"/>
                <a:gd name="T9" fmla="*/ 185 h 185"/>
                <a:gd name="T10" fmla="*/ 0 60000 65536"/>
                <a:gd name="T11" fmla="*/ 0 60000 65536"/>
                <a:gd name="T12" fmla="*/ 0 60000 65536"/>
                <a:gd name="T13" fmla="*/ 0 60000 65536"/>
                <a:gd name="T14" fmla="*/ 0 60000 65536"/>
                <a:gd name="T15" fmla="*/ 0 w 78"/>
                <a:gd name="T16" fmla="*/ 0 h 185"/>
                <a:gd name="T17" fmla="*/ 78 w 78"/>
                <a:gd name="T18" fmla="*/ 185 h 185"/>
              </a:gdLst>
              <a:ahLst/>
              <a:cxnLst>
                <a:cxn ang="T10">
                  <a:pos x="T0" y="T1"/>
                </a:cxn>
                <a:cxn ang="T11">
                  <a:pos x="T2" y="T3"/>
                </a:cxn>
                <a:cxn ang="T12">
                  <a:pos x="T4" y="T5"/>
                </a:cxn>
                <a:cxn ang="T13">
                  <a:pos x="T6" y="T7"/>
                </a:cxn>
                <a:cxn ang="T14">
                  <a:pos x="T8" y="T9"/>
                </a:cxn>
              </a:cxnLst>
              <a:rect l="T15" t="T16" r="T17" b="T18"/>
              <a:pathLst>
                <a:path w="78" h="185">
                  <a:moveTo>
                    <a:pt x="0" y="185"/>
                  </a:moveTo>
                  <a:lnTo>
                    <a:pt x="47" y="154"/>
                  </a:lnTo>
                  <a:lnTo>
                    <a:pt x="78" y="185"/>
                  </a:lnTo>
                  <a:lnTo>
                    <a:pt x="47" y="0"/>
                  </a:lnTo>
                  <a:lnTo>
                    <a:pt x="0" y="185"/>
                  </a:lnTo>
                  <a:close/>
                </a:path>
              </a:pathLst>
            </a:custGeom>
            <a:solidFill>
              <a:srgbClr val="000000"/>
            </a:solidFill>
            <a:ln w="23813">
              <a:solidFill>
                <a:srgbClr val="000000"/>
              </a:solidFill>
              <a:round/>
              <a:headEnd/>
              <a:tailEnd/>
            </a:ln>
          </p:spPr>
          <p:txBody>
            <a:bodyPr/>
            <a:lstStyle/>
            <a:p>
              <a:endParaRPr lang="zh-CN" altLang="en-US"/>
            </a:p>
          </p:txBody>
        </p:sp>
        <p:sp>
          <p:nvSpPr>
            <p:cNvPr id="87090" name="Freeform 13"/>
            <p:cNvSpPr>
              <a:spLocks/>
            </p:cNvSpPr>
            <p:nvPr/>
          </p:nvSpPr>
          <p:spPr bwMode="auto">
            <a:xfrm>
              <a:off x="3691" y="1989"/>
              <a:ext cx="185" cy="77"/>
            </a:xfrm>
            <a:custGeom>
              <a:avLst/>
              <a:gdLst>
                <a:gd name="T0" fmla="*/ 0 w 185"/>
                <a:gd name="T1" fmla="*/ 0 h 77"/>
                <a:gd name="T2" fmla="*/ 31 w 185"/>
                <a:gd name="T3" fmla="*/ 31 h 77"/>
                <a:gd name="T4" fmla="*/ 0 w 185"/>
                <a:gd name="T5" fmla="*/ 77 h 77"/>
                <a:gd name="T6" fmla="*/ 185 w 185"/>
                <a:gd name="T7" fmla="*/ 31 h 77"/>
                <a:gd name="T8" fmla="*/ 0 w 185"/>
                <a:gd name="T9" fmla="*/ 0 h 77"/>
                <a:gd name="T10" fmla="*/ 0 60000 65536"/>
                <a:gd name="T11" fmla="*/ 0 60000 65536"/>
                <a:gd name="T12" fmla="*/ 0 60000 65536"/>
                <a:gd name="T13" fmla="*/ 0 60000 65536"/>
                <a:gd name="T14" fmla="*/ 0 60000 65536"/>
                <a:gd name="T15" fmla="*/ 0 w 185"/>
                <a:gd name="T16" fmla="*/ 0 h 77"/>
                <a:gd name="T17" fmla="*/ 185 w 185"/>
                <a:gd name="T18" fmla="*/ 77 h 77"/>
              </a:gdLst>
              <a:ahLst/>
              <a:cxnLst>
                <a:cxn ang="T10">
                  <a:pos x="T0" y="T1"/>
                </a:cxn>
                <a:cxn ang="T11">
                  <a:pos x="T2" y="T3"/>
                </a:cxn>
                <a:cxn ang="T12">
                  <a:pos x="T4" y="T5"/>
                </a:cxn>
                <a:cxn ang="T13">
                  <a:pos x="T6" y="T7"/>
                </a:cxn>
                <a:cxn ang="T14">
                  <a:pos x="T8" y="T9"/>
                </a:cxn>
              </a:cxnLst>
              <a:rect l="T15" t="T16" r="T17" b="T18"/>
              <a:pathLst>
                <a:path w="185" h="77">
                  <a:moveTo>
                    <a:pt x="0" y="0"/>
                  </a:moveTo>
                  <a:lnTo>
                    <a:pt x="31" y="31"/>
                  </a:lnTo>
                  <a:lnTo>
                    <a:pt x="0" y="77"/>
                  </a:lnTo>
                  <a:lnTo>
                    <a:pt x="185" y="31"/>
                  </a:lnTo>
                  <a:lnTo>
                    <a:pt x="0" y="0"/>
                  </a:lnTo>
                  <a:close/>
                </a:path>
              </a:pathLst>
            </a:custGeom>
            <a:solidFill>
              <a:srgbClr val="000000"/>
            </a:solidFill>
            <a:ln w="23813">
              <a:solidFill>
                <a:srgbClr val="000000"/>
              </a:solidFill>
              <a:round/>
              <a:headEnd/>
              <a:tailEnd/>
            </a:ln>
          </p:spPr>
          <p:txBody>
            <a:bodyPr/>
            <a:lstStyle/>
            <a:p>
              <a:endParaRPr lang="zh-CN" altLang="en-US"/>
            </a:p>
          </p:txBody>
        </p:sp>
        <p:sp>
          <p:nvSpPr>
            <p:cNvPr id="87091" name="Rectangle 14"/>
            <p:cNvSpPr>
              <a:spLocks noChangeArrowheads="1"/>
            </p:cNvSpPr>
            <p:nvPr/>
          </p:nvSpPr>
          <p:spPr bwMode="auto">
            <a:xfrm>
              <a:off x="2360" y="909"/>
              <a:ext cx="117"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500" i="1">
                  <a:solidFill>
                    <a:srgbClr val="000000"/>
                  </a:solidFill>
                  <a:latin typeface="Times" pitchFamily="18" charset="0"/>
                </a:rPr>
                <a:t>I</a:t>
              </a:r>
              <a:endParaRPr kumimoji="1" lang="en-US" altLang="zh-CN" sz="2400">
                <a:latin typeface="Times New Roman" pitchFamily="18" charset="0"/>
              </a:endParaRPr>
            </a:p>
          </p:txBody>
        </p:sp>
        <p:sp>
          <p:nvSpPr>
            <p:cNvPr id="87092" name="Rectangle 15"/>
            <p:cNvSpPr>
              <a:spLocks noChangeArrowheads="1"/>
            </p:cNvSpPr>
            <p:nvPr/>
          </p:nvSpPr>
          <p:spPr bwMode="auto">
            <a:xfrm>
              <a:off x="3892" y="1897"/>
              <a:ext cx="253"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500" i="1">
                  <a:solidFill>
                    <a:srgbClr val="000000"/>
                  </a:solidFill>
                  <a:latin typeface="Times" pitchFamily="18" charset="0"/>
                </a:rPr>
                <a:t>U</a:t>
              </a:r>
              <a:endParaRPr kumimoji="1" lang="en-US" altLang="zh-CN" sz="2400">
                <a:latin typeface="Times New Roman" pitchFamily="18" charset="0"/>
              </a:endParaRPr>
            </a:p>
          </p:txBody>
        </p:sp>
      </p:grpSp>
      <p:sp>
        <p:nvSpPr>
          <p:cNvPr id="87045" name="Line 16"/>
          <p:cNvSpPr>
            <a:spLocks noChangeShapeType="1"/>
          </p:cNvSpPr>
          <p:nvPr/>
        </p:nvSpPr>
        <p:spPr bwMode="auto">
          <a:xfrm>
            <a:off x="6456363" y="2781300"/>
            <a:ext cx="0" cy="25209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6" name="Line 17"/>
          <p:cNvSpPr>
            <a:spLocks noChangeShapeType="1"/>
          </p:cNvSpPr>
          <p:nvPr/>
        </p:nvSpPr>
        <p:spPr bwMode="auto">
          <a:xfrm>
            <a:off x="6456363" y="5300663"/>
            <a:ext cx="36004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7" name="Line 18"/>
          <p:cNvSpPr>
            <a:spLocks noChangeShapeType="1"/>
          </p:cNvSpPr>
          <p:nvPr/>
        </p:nvSpPr>
        <p:spPr bwMode="auto">
          <a:xfrm>
            <a:off x="9767888" y="5300663"/>
            <a:ext cx="431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8" name="Line 19"/>
          <p:cNvSpPr>
            <a:spLocks noChangeShapeType="1"/>
          </p:cNvSpPr>
          <p:nvPr/>
        </p:nvSpPr>
        <p:spPr bwMode="auto">
          <a:xfrm flipV="1">
            <a:off x="6456363" y="2636839"/>
            <a:ext cx="0" cy="2873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9" name="Line 20"/>
          <p:cNvSpPr>
            <a:spLocks noChangeShapeType="1"/>
          </p:cNvSpPr>
          <p:nvPr/>
        </p:nvSpPr>
        <p:spPr bwMode="auto">
          <a:xfrm flipV="1">
            <a:off x="6456364" y="4508501"/>
            <a:ext cx="2592387" cy="79216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0" name="Line 21"/>
          <p:cNvSpPr>
            <a:spLocks noChangeShapeType="1"/>
          </p:cNvSpPr>
          <p:nvPr/>
        </p:nvSpPr>
        <p:spPr bwMode="auto">
          <a:xfrm flipH="1" flipV="1">
            <a:off x="7175500" y="4005264"/>
            <a:ext cx="1944688" cy="503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1" name="Line 22"/>
          <p:cNvSpPr>
            <a:spLocks noChangeShapeType="1"/>
          </p:cNvSpPr>
          <p:nvPr/>
        </p:nvSpPr>
        <p:spPr bwMode="auto">
          <a:xfrm flipV="1">
            <a:off x="7175500" y="2708275"/>
            <a:ext cx="0" cy="12969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2" name="Line 23"/>
          <p:cNvSpPr>
            <a:spLocks noChangeShapeType="1"/>
          </p:cNvSpPr>
          <p:nvPr/>
        </p:nvSpPr>
        <p:spPr bwMode="auto">
          <a:xfrm>
            <a:off x="6959600" y="4149726"/>
            <a:ext cx="1512888" cy="358775"/>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3" name="Line 24"/>
          <p:cNvSpPr>
            <a:spLocks noChangeShapeType="1"/>
          </p:cNvSpPr>
          <p:nvPr/>
        </p:nvSpPr>
        <p:spPr bwMode="auto">
          <a:xfrm flipV="1">
            <a:off x="6959600" y="3068639"/>
            <a:ext cx="0" cy="1081087"/>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4" name="Line 25"/>
          <p:cNvSpPr>
            <a:spLocks noChangeShapeType="1"/>
          </p:cNvSpPr>
          <p:nvPr/>
        </p:nvSpPr>
        <p:spPr bwMode="auto">
          <a:xfrm flipH="1" flipV="1">
            <a:off x="6672263" y="4292601"/>
            <a:ext cx="1079500" cy="288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5" name="Line 26"/>
          <p:cNvSpPr>
            <a:spLocks noChangeShapeType="1"/>
          </p:cNvSpPr>
          <p:nvPr/>
        </p:nvSpPr>
        <p:spPr bwMode="auto">
          <a:xfrm flipV="1">
            <a:off x="6672263" y="2924176"/>
            <a:ext cx="0" cy="13684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6" name="Line 27"/>
          <p:cNvSpPr>
            <a:spLocks noChangeShapeType="1"/>
          </p:cNvSpPr>
          <p:nvPr/>
        </p:nvSpPr>
        <p:spPr bwMode="auto">
          <a:xfrm flipH="1">
            <a:off x="6467476" y="4508500"/>
            <a:ext cx="2652712" cy="7985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7" name="Line 28"/>
          <p:cNvSpPr>
            <a:spLocks noChangeShapeType="1"/>
          </p:cNvSpPr>
          <p:nvPr/>
        </p:nvSpPr>
        <p:spPr bwMode="auto">
          <a:xfrm flipH="1" flipV="1">
            <a:off x="2825752" y="5314157"/>
            <a:ext cx="3548062" cy="20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8" name="Line 29"/>
          <p:cNvSpPr>
            <a:spLocks noChangeShapeType="1"/>
          </p:cNvSpPr>
          <p:nvPr/>
        </p:nvSpPr>
        <p:spPr bwMode="auto">
          <a:xfrm>
            <a:off x="6373814" y="5334794"/>
            <a:ext cx="0" cy="143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9" name="Line 30"/>
          <p:cNvSpPr>
            <a:spLocks noChangeShapeType="1"/>
          </p:cNvSpPr>
          <p:nvPr/>
        </p:nvSpPr>
        <p:spPr bwMode="auto">
          <a:xfrm flipV="1">
            <a:off x="6467475" y="4508500"/>
            <a:ext cx="207645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0" name="Line 31"/>
          <p:cNvSpPr>
            <a:spLocks noChangeShapeType="1"/>
          </p:cNvSpPr>
          <p:nvPr/>
        </p:nvSpPr>
        <p:spPr bwMode="auto">
          <a:xfrm flipV="1">
            <a:off x="6507163" y="4589462"/>
            <a:ext cx="1261271" cy="7048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Text Box 32"/>
          <p:cNvSpPr txBox="1">
            <a:spLocks noChangeArrowheads="1"/>
          </p:cNvSpPr>
          <p:nvPr/>
        </p:nvSpPr>
        <p:spPr bwMode="auto">
          <a:xfrm>
            <a:off x="6672263" y="2419350"/>
            <a:ext cx="2836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M3 </a:t>
            </a:r>
            <a:r>
              <a:rPr lang="zh-CN" altLang="en-US" sz="2400" b="1"/>
              <a:t>低阻区、导通态</a:t>
            </a:r>
          </a:p>
        </p:txBody>
      </p:sp>
      <p:sp>
        <p:nvSpPr>
          <p:cNvPr id="87062" name="Text Box 33"/>
          <p:cNvSpPr txBox="1">
            <a:spLocks noChangeArrowheads="1"/>
          </p:cNvSpPr>
          <p:nvPr/>
        </p:nvSpPr>
        <p:spPr bwMode="auto">
          <a:xfrm>
            <a:off x="7464425" y="3573463"/>
            <a:ext cx="292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M2  </a:t>
            </a:r>
            <a:r>
              <a:rPr lang="zh-CN" altLang="en-US" sz="2400" b="1"/>
              <a:t>非稳态、负阻区</a:t>
            </a:r>
          </a:p>
        </p:txBody>
      </p:sp>
      <p:sp>
        <p:nvSpPr>
          <p:cNvPr id="87063" name="Text Box 34"/>
          <p:cNvSpPr txBox="1">
            <a:spLocks noChangeArrowheads="1"/>
          </p:cNvSpPr>
          <p:nvPr/>
        </p:nvSpPr>
        <p:spPr bwMode="auto">
          <a:xfrm>
            <a:off x="7967664" y="4797425"/>
            <a:ext cx="2530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M1 </a:t>
            </a:r>
            <a:r>
              <a:rPr lang="zh-CN" altLang="en-US" sz="2400" b="1"/>
              <a:t>高阻区、关态</a:t>
            </a:r>
          </a:p>
        </p:txBody>
      </p:sp>
      <p:sp>
        <p:nvSpPr>
          <p:cNvPr id="87064" name="Line 35"/>
          <p:cNvSpPr>
            <a:spLocks noChangeShapeType="1"/>
          </p:cNvSpPr>
          <p:nvPr/>
        </p:nvSpPr>
        <p:spPr bwMode="auto">
          <a:xfrm>
            <a:off x="7175500" y="4076701"/>
            <a:ext cx="0" cy="12239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5" name="Line 36"/>
          <p:cNvSpPr>
            <a:spLocks noChangeShapeType="1"/>
          </p:cNvSpPr>
          <p:nvPr/>
        </p:nvSpPr>
        <p:spPr bwMode="auto">
          <a:xfrm>
            <a:off x="9120188" y="4508501"/>
            <a:ext cx="0" cy="7921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6" name="Text Box 37"/>
          <p:cNvSpPr txBox="1">
            <a:spLocks noChangeArrowheads="1"/>
          </p:cNvSpPr>
          <p:nvPr/>
        </p:nvSpPr>
        <p:spPr bwMode="auto">
          <a:xfrm>
            <a:off x="9120188" y="4365625"/>
            <a:ext cx="154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a:t>P U</a:t>
            </a:r>
            <a:r>
              <a:rPr lang="en-US" altLang="zh-CN" sz="1800" b="1"/>
              <a:t>th</a:t>
            </a:r>
            <a:r>
              <a:rPr lang="zh-CN" altLang="en-US" sz="1800"/>
              <a:t>、</a:t>
            </a:r>
            <a:r>
              <a:rPr lang="en-US" altLang="zh-CN" sz="2400" b="1"/>
              <a:t>I</a:t>
            </a:r>
            <a:r>
              <a:rPr lang="en-US" altLang="zh-CN" sz="1800" b="1"/>
              <a:t>th</a:t>
            </a:r>
          </a:p>
        </p:txBody>
      </p:sp>
      <p:sp>
        <p:nvSpPr>
          <p:cNvPr id="87067" name="Line 38"/>
          <p:cNvSpPr>
            <a:spLocks noChangeShapeType="1"/>
          </p:cNvSpPr>
          <p:nvPr/>
        </p:nvSpPr>
        <p:spPr bwMode="auto">
          <a:xfrm flipH="1">
            <a:off x="6456364" y="4508500"/>
            <a:ext cx="26638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8" name="Text Box 39"/>
          <p:cNvSpPr txBox="1">
            <a:spLocks noChangeArrowheads="1"/>
          </p:cNvSpPr>
          <p:nvPr/>
        </p:nvSpPr>
        <p:spPr bwMode="auto">
          <a:xfrm>
            <a:off x="5880100" y="4221163"/>
            <a:ext cx="48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th</a:t>
            </a:r>
          </a:p>
        </p:txBody>
      </p:sp>
      <p:sp>
        <p:nvSpPr>
          <p:cNvPr id="87069" name="Text Box 40"/>
          <p:cNvSpPr txBox="1">
            <a:spLocks noChangeArrowheads="1"/>
          </p:cNvSpPr>
          <p:nvPr/>
        </p:nvSpPr>
        <p:spPr bwMode="auto">
          <a:xfrm>
            <a:off x="8812213" y="5248275"/>
            <a:ext cx="620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th</a:t>
            </a:r>
          </a:p>
        </p:txBody>
      </p:sp>
      <p:sp>
        <p:nvSpPr>
          <p:cNvPr id="87070" name="Text Box 41"/>
          <p:cNvSpPr txBox="1">
            <a:spLocks noChangeArrowheads="1"/>
          </p:cNvSpPr>
          <p:nvPr/>
        </p:nvSpPr>
        <p:spPr bwMode="auto">
          <a:xfrm>
            <a:off x="6867526" y="5248275"/>
            <a:ext cx="481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f</a:t>
            </a:r>
          </a:p>
        </p:txBody>
      </p:sp>
      <p:sp>
        <p:nvSpPr>
          <p:cNvPr id="87071" name="Line 42"/>
          <p:cNvSpPr>
            <a:spLocks noChangeShapeType="1"/>
          </p:cNvSpPr>
          <p:nvPr/>
        </p:nvSpPr>
        <p:spPr bwMode="auto">
          <a:xfrm flipH="1">
            <a:off x="6521349" y="4005263"/>
            <a:ext cx="71913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2" name="Text Box 43"/>
          <p:cNvSpPr txBox="1">
            <a:spLocks noChangeArrowheads="1"/>
          </p:cNvSpPr>
          <p:nvPr/>
        </p:nvSpPr>
        <p:spPr bwMode="auto">
          <a:xfrm>
            <a:off x="6060180" y="3754837"/>
            <a:ext cx="34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t>I</a:t>
            </a:r>
            <a:r>
              <a:rPr lang="en-US" altLang="zh-CN" sz="1800" b="1" dirty="0"/>
              <a:t>f</a:t>
            </a:r>
          </a:p>
        </p:txBody>
      </p:sp>
      <p:sp>
        <p:nvSpPr>
          <p:cNvPr id="87073" name="Text Box 44"/>
          <p:cNvSpPr txBox="1">
            <a:spLocks noChangeArrowheads="1"/>
          </p:cNvSpPr>
          <p:nvPr/>
        </p:nvSpPr>
        <p:spPr bwMode="auto">
          <a:xfrm>
            <a:off x="5716589" y="2295525"/>
            <a:ext cx="75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(ma)</a:t>
            </a:r>
          </a:p>
        </p:txBody>
      </p:sp>
      <p:sp>
        <p:nvSpPr>
          <p:cNvPr id="87074" name="Text Box 45"/>
          <p:cNvSpPr txBox="1">
            <a:spLocks noChangeArrowheads="1"/>
          </p:cNvSpPr>
          <p:nvPr/>
        </p:nvSpPr>
        <p:spPr bwMode="auto">
          <a:xfrm>
            <a:off x="9983788" y="5300663"/>
            <a:ext cx="684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(v)</a:t>
            </a:r>
          </a:p>
        </p:txBody>
      </p:sp>
      <p:sp>
        <p:nvSpPr>
          <p:cNvPr id="87075" name="Text Box 46"/>
          <p:cNvSpPr txBox="1">
            <a:spLocks noChangeArrowheads="1"/>
          </p:cNvSpPr>
          <p:nvPr/>
        </p:nvSpPr>
        <p:spPr bwMode="auto">
          <a:xfrm>
            <a:off x="3520947" y="5471161"/>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T1</a:t>
            </a:r>
          </a:p>
        </p:txBody>
      </p:sp>
      <p:sp>
        <p:nvSpPr>
          <p:cNvPr id="87076" name="Text Box 47"/>
          <p:cNvSpPr txBox="1">
            <a:spLocks noChangeArrowheads="1"/>
          </p:cNvSpPr>
          <p:nvPr/>
        </p:nvSpPr>
        <p:spPr bwMode="auto">
          <a:xfrm>
            <a:off x="3897313" y="5976851"/>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T2</a:t>
            </a:r>
          </a:p>
        </p:txBody>
      </p:sp>
      <p:sp>
        <p:nvSpPr>
          <p:cNvPr id="87077" name="Text Box 48"/>
          <p:cNvSpPr txBox="1">
            <a:spLocks noChangeArrowheads="1"/>
          </p:cNvSpPr>
          <p:nvPr/>
        </p:nvSpPr>
        <p:spPr bwMode="auto">
          <a:xfrm>
            <a:off x="4230690" y="6159904"/>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T3</a:t>
            </a:r>
          </a:p>
        </p:txBody>
      </p:sp>
      <p:sp>
        <p:nvSpPr>
          <p:cNvPr id="87078" name="Text Box 49"/>
          <p:cNvSpPr txBox="1">
            <a:spLocks noChangeArrowheads="1"/>
          </p:cNvSpPr>
          <p:nvPr/>
        </p:nvSpPr>
        <p:spPr bwMode="auto">
          <a:xfrm>
            <a:off x="1827213" y="5392738"/>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T1&lt;T2&lt;T3</a:t>
            </a:r>
          </a:p>
        </p:txBody>
      </p:sp>
      <p:sp>
        <p:nvSpPr>
          <p:cNvPr id="87079" name="Line 50"/>
          <p:cNvSpPr>
            <a:spLocks noChangeShapeType="1"/>
          </p:cNvSpPr>
          <p:nvPr/>
        </p:nvSpPr>
        <p:spPr bwMode="auto">
          <a:xfrm flipH="1" flipV="1">
            <a:off x="5715000" y="3172306"/>
            <a:ext cx="4751388" cy="316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0" name="Text Box 51"/>
          <p:cNvSpPr txBox="1">
            <a:spLocks noChangeArrowheads="1"/>
          </p:cNvSpPr>
          <p:nvPr/>
        </p:nvSpPr>
        <p:spPr bwMode="auto">
          <a:xfrm>
            <a:off x="4876802" y="2647950"/>
            <a:ext cx="8747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E/R</a:t>
            </a:r>
            <a:r>
              <a:rPr lang="en-US" altLang="zh-CN" sz="1800" b="1"/>
              <a:t>L</a:t>
            </a:r>
          </a:p>
          <a:p>
            <a:pPr eaLnBrk="1" hangingPunct="1">
              <a:spcBef>
                <a:spcPct val="0"/>
              </a:spcBef>
              <a:buFontTx/>
              <a:buNone/>
            </a:pPr>
            <a:r>
              <a:rPr lang="zh-CN" altLang="en-US" sz="1800" b="1"/>
              <a:t>负载线</a:t>
            </a:r>
          </a:p>
        </p:txBody>
      </p:sp>
      <p:sp>
        <p:nvSpPr>
          <p:cNvPr id="87081" name="Text Box 52"/>
          <p:cNvSpPr txBox="1">
            <a:spLocks noChangeArrowheads="1"/>
          </p:cNvSpPr>
          <p:nvPr/>
        </p:nvSpPr>
        <p:spPr bwMode="auto">
          <a:xfrm>
            <a:off x="1971676" y="2179639"/>
            <a:ext cx="266771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sz="2000" b="1" dirty="0"/>
              <a:t>三个区域</a:t>
            </a:r>
          </a:p>
          <a:p>
            <a:pPr eaLnBrk="1" hangingPunct="1">
              <a:buFontTx/>
              <a:buChar char="•"/>
            </a:pPr>
            <a:r>
              <a:rPr lang="zh-CN" altLang="en-US" sz="2000" b="1" dirty="0"/>
              <a:t>四个特征参数</a:t>
            </a:r>
          </a:p>
          <a:p>
            <a:pPr eaLnBrk="1" hangingPunct="1"/>
            <a:r>
              <a:rPr lang="zh-CN" altLang="en-US" sz="2000" b="1" dirty="0"/>
              <a:t>阈值电压、阈值电流</a:t>
            </a:r>
          </a:p>
          <a:p>
            <a:pPr eaLnBrk="1" hangingPunct="1"/>
            <a:r>
              <a:rPr lang="zh-CN" altLang="en-US" sz="2000" b="1" dirty="0"/>
              <a:t>导通电压、导通电流</a:t>
            </a:r>
          </a:p>
          <a:p>
            <a:pPr eaLnBrk="1" hangingPunct="1">
              <a:buFontTx/>
              <a:buChar char="•"/>
            </a:pPr>
            <a:r>
              <a:rPr lang="zh-CN" altLang="en-US" sz="2000" b="1" dirty="0"/>
              <a:t>转换时间很短</a:t>
            </a:r>
            <a:r>
              <a:rPr lang="en-US" altLang="zh-CN" sz="2000" b="1" dirty="0"/>
              <a:t>-</a:t>
            </a:r>
            <a:r>
              <a:rPr lang="zh-CN" altLang="en-US" sz="2000" b="1" dirty="0"/>
              <a:t>微秒级</a:t>
            </a:r>
          </a:p>
          <a:p>
            <a:pPr eaLnBrk="1" hangingPunct="1">
              <a:buFontTx/>
              <a:buChar char="•"/>
            </a:pPr>
            <a:r>
              <a:rPr lang="zh-CN" altLang="en-US" sz="2000" b="1" dirty="0"/>
              <a:t>反向击穿电压很高</a:t>
            </a:r>
          </a:p>
          <a:p>
            <a:pPr eaLnBrk="1" hangingPunct="1"/>
            <a:r>
              <a:rPr lang="zh-CN" altLang="en-US" sz="2000" b="1" dirty="0"/>
              <a:t> 反向电流很小</a:t>
            </a:r>
          </a:p>
          <a:p>
            <a:pPr eaLnBrk="1" hangingPunct="1"/>
            <a:r>
              <a:rPr lang="zh-CN" altLang="en-US" sz="2000" b="1" dirty="0"/>
              <a:t>线性好</a:t>
            </a:r>
          </a:p>
        </p:txBody>
      </p:sp>
      <p:sp>
        <p:nvSpPr>
          <p:cNvPr id="53" name="Line 30">
            <a:extLst>
              <a:ext uri="{FF2B5EF4-FFF2-40B4-BE49-F238E27FC236}">
                <a16:creationId xmlns:a16="http://schemas.microsoft.com/office/drawing/2014/main" id="{EC121F44-7FD1-40A9-AE7D-2D124215B69E}"/>
              </a:ext>
            </a:extLst>
          </p:cNvPr>
          <p:cNvSpPr>
            <a:spLocks noChangeShapeType="1"/>
          </p:cNvSpPr>
          <p:nvPr/>
        </p:nvSpPr>
        <p:spPr bwMode="auto">
          <a:xfrm flipV="1">
            <a:off x="4014790" y="5347097"/>
            <a:ext cx="2341559" cy="987341"/>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31">
            <a:extLst>
              <a:ext uri="{FF2B5EF4-FFF2-40B4-BE49-F238E27FC236}">
                <a16:creationId xmlns:a16="http://schemas.microsoft.com/office/drawing/2014/main" id="{DCA2CA7C-FFAC-4EA1-B36E-79028D0C01EB}"/>
              </a:ext>
            </a:extLst>
          </p:cNvPr>
          <p:cNvSpPr>
            <a:spLocks noChangeShapeType="1"/>
          </p:cNvSpPr>
          <p:nvPr/>
        </p:nvSpPr>
        <p:spPr bwMode="auto">
          <a:xfrm flipV="1">
            <a:off x="4564063" y="5361786"/>
            <a:ext cx="1800225" cy="116483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27">
            <a:extLst>
              <a:ext uri="{FF2B5EF4-FFF2-40B4-BE49-F238E27FC236}">
                <a16:creationId xmlns:a16="http://schemas.microsoft.com/office/drawing/2014/main" id="{290776AC-855B-48D1-95B6-1017656812BF}"/>
              </a:ext>
            </a:extLst>
          </p:cNvPr>
          <p:cNvSpPr>
            <a:spLocks noChangeShapeType="1"/>
          </p:cNvSpPr>
          <p:nvPr/>
        </p:nvSpPr>
        <p:spPr bwMode="auto">
          <a:xfrm flipH="1">
            <a:off x="3679827" y="5351857"/>
            <a:ext cx="2661442" cy="5920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任意多边形: 形状 1">
            <a:extLst>
              <a:ext uri="{FF2B5EF4-FFF2-40B4-BE49-F238E27FC236}">
                <a16:creationId xmlns:a16="http://schemas.microsoft.com/office/drawing/2014/main" id="{CB13F7C0-A967-498B-93E9-CCC6ABAAE069}"/>
              </a:ext>
            </a:extLst>
          </p:cNvPr>
          <p:cNvSpPr/>
          <p:nvPr/>
        </p:nvSpPr>
        <p:spPr>
          <a:xfrm>
            <a:off x="9085006" y="1031926"/>
            <a:ext cx="953729" cy="305261"/>
          </a:xfrm>
          <a:custGeom>
            <a:avLst/>
            <a:gdLst>
              <a:gd name="connsiteX0" fmla="*/ 0 w 953729"/>
              <a:gd name="connsiteY0" fmla="*/ 305261 h 305261"/>
              <a:gd name="connsiteX1" fmla="*/ 167149 w 953729"/>
              <a:gd name="connsiteY1" fmla="*/ 167609 h 305261"/>
              <a:gd name="connsiteX2" fmla="*/ 304800 w 953729"/>
              <a:gd name="connsiteY2" fmla="*/ 461 h 305261"/>
              <a:gd name="connsiteX3" fmla="*/ 589936 w 953729"/>
              <a:gd name="connsiteY3" fmla="*/ 118448 h 305261"/>
              <a:gd name="connsiteX4" fmla="*/ 796413 w 953729"/>
              <a:gd name="connsiteY4" fmla="*/ 138113 h 305261"/>
              <a:gd name="connsiteX5" fmla="*/ 953729 w 953729"/>
              <a:gd name="connsiteY5" fmla="*/ 29958 h 305261"/>
              <a:gd name="connsiteX6" fmla="*/ 953729 w 953729"/>
              <a:gd name="connsiteY6" fmla="*/ 29958 h 30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729" h="305261">
                <a:moveTo>
                  <a:pt x="0" y="305261"/>
                </a:moveTo>
                <a:cubicBezTo>
                  <a:pt x="58174" y="261835"/>
                  <a:pt x="116349" y="218409"/>
                  <a:pt x="167149" y="167609"/>
                </a:cubicBezTo>
                <a:cubicBezTo>
                  <a:pt x="217949" y="116809"/>
                  <a:pt x="234336" y="8654"/>
                  <a:pt x="304800" y="461"/>
                </a:cubicBezTo>
                <a:cubicBezTo>
                  <a:pt x="375264" y="-7732"/>
                  <a:pt x="508001" y="95506"/>
                  <a:pt x="589936" y="118448"/>
                </a:cubicBezTo>
                <a:cubicBezTo>
                  <a:pt x="671871" y="141390"/>
                  <a:pt x="735781" y="152861"/>
                  <a:pt x="796413" y="138113"/>
                </a:cubicBezTo>
                <a:cubicBezTo>
                  <a:pt x="857045" y="123365"/>
                  <a:pt x="953729" y="29958"/>
                  <a:pt x="953729" y="29958"/>
                </a:cubicBezTo>
                <a:lnTo>
                  <a:pt x="953729" y="29958"/>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49327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body" idx="4294967295"/>
          </p:nvPr>
        </p:nvSpPr>
        <p:spPr>
          <a:xfrm>
            <a:off x="1992313" y="1052514"/>
            <a:ext cx="8001000" cy="4752975"/>
          </a:xfrm>
        </p:spPr>
        <p:txBody>
          <a:bodyPr>
            <a:normAutofit fontScale="92500" lnSpcReduction="10000"/>
          </a:bodyPr>
          <a:lstStyle/>
          <a:p>
            <a:pPr eaLnBrk="1" hangingPunct="1">
              <a:lnSpc>
                <a:spcPct val="90000"/>
              </a:lnSpc>
            </a:pPr>
            <a:r>
              <a:rPr lang="en-US" altLang="zh-CN" sz="2600" b="1"/>
              <a:t>(1)M1</a:t>
            </a:r>
            <a:r>
              <a:rPr lang="zh-CN" altLang="en-US" sz="2600" b="1"/>
              <a:t>高阻</a:t>
            </a:r>
            <a:r>
              <a:rPr lang="en-US" altLang="zh-CN" sz="2600" b="1"/>
              <a:t>,</a:t>
            </a:r>
            <a:r>
              <a:rPr lang="zh-CN" altLang="en-US" sz="2600" b="1"/>
              <a:t>关断态</a:t>
            </a:r>
            <a:r>
              <a:rPr lang="en-US" altLang="zh-CN" sz="2600" b="1"/>
              <a:t>;</a:t>
            </a:r>
          </a:p>
          <a:p>
            <a:pPr eaLnBrk="1" hangingPunct="1">
              <a:lnSpc>
                <a:spcPct val="90000"/>
              </a:lnSpc>
              <a:buFontTx/>
              <a:buNone/>
            </a:pPr>
            <a:r>
              <a:rPr lang="en-US" altLang="zh-CN" sz="2600" b="1"/>
              <a:t>        M3</a:t>
            </a:r>
            <a:r>
              <a:rPr lang="zh-CN" altLang="en-US" sz="2600" b="1"/>
              <a:t>低阻</a:t>
            </a:r>
            <a:r>
              <a:rPr lang="en-US" altLang="zh-CN" sz="2600" b="1"/>
              <a:t>,</a:t>
            </a:r>
            <a:r>
              <a:rPr lang="zh-CN" altLang="en-US" sz="2600" b="1"/>
              <a:t>通态</a:t>
            </a:r>
            <a:r>
              <a:rPr lang="en-US" altLang="zh-CN" sz="2600" b="1"/>
              <a:t>;</a:t>
            </a:r>
          </a:p>
          <a:p>
            <a:pPr eaLnBrk="1" hangingPunct="1">
              <a:lnSpc>
                <a:spcPct val="90000"/>
              </a:lnSpc>
              <a:buFontTx/>
              <a:buNone/>
            </a:pPr>
            <a:r>
              <a:rPr lang="en-US" altLang="zh-CN" sz="2600" b="1"/>
              <a:t>        M2</a:t>
            </a:r>
            <a:r>
              <a:rPr lang="zh-CN" altLang="en-US" sz="2600" b="1"/>
              <a:t>负阻区</a:t>
            </a:r>
            <a:r>
              <a:rPr lang="en-US" altLang="zh-CN" sz="2600" b="1"/>
              <a:t>,</a:t>
            </a:r>
            <a:r>
              <a:rPr lang="zh-CN" altLang="en-US" sz="2600" b="1"/>
              <a:t>非稳态</a:t>
            </a:r>
            <a:r>
              <a:rPr lang="en-US" altLang="zh-CN" sz="2600" b="1"/>
              <a:t>;</a:t>
            </a:r>
          </a:p>
          <a:p>
            <a:pPr eaLnBrk="1" hangingPunct="1">
              <a:lnSpc>
                <a:spcPct val="90000"/>
              </a:lnSpc>
              <a:buFontTx/>
              <a:buNone/>
            </a:pPr>
            <a:r>
              <a:rPr lang="en-US" altLang="zh-CN" sz="2600" b="1"/>
              <a:t>    (2)</a:t>
            </a:r>
            <a:r>
              <a:rPr lang="zh-CN" altLang="en-US" sz="2600" b="1"/>
              <a:t>从</a:t>
            </a:r>
            <a:r>
              <a:rPr lang="en-US" altLang="zh-CN" sz="2600" b="1"/>
              <a:t>M1</a:t>
            </a:r>
            <a:r>
              <a:rPr lang="zh-CN" altLang="en-US" sz="2600" b="1"/>
              <a:t>变化的</a:t>
            </a:r>
            <a:r>
              <a:rPr lang="en-US" altLang="zh-CN" sz="2600" b="1"/>
              <a:t>M3</a:t>
            </a:r>
            <a:r>
              <a:rPr lang="zh-CN" altLang="en-US" sz="2600" b="1"/>
              <a:t>非常快</a:t>
            </a:r>
            <a:r>
              <a:rPr lang="en-US" altLang="zh-CN" sz="2600" b="1"/>
              <a:t>,</a:t>
            </a:r>
            <a:r>
              <a:rPr lang="zh-CN" altLang="en-US" sz="2600" b="1"/>
              <a:t>微秒级</a:t>
            </a:r>
            <a:r>
              <a:rPr lang="en-US" altLang="zh-CN" sz="2600" b="1"/>
              <a:t>;</a:t>
            </a:r>
          </a:p>
          <a:p>
            <a:pPr eaLnBrk="1" hangingPunct="1">
              <a:lnSpc>
                <a:spcPct val="90000"/>
              </a:lnSpc>
              <a:buFontTx/>
              <a:buNone/>
            </a:pPr>
            <a:r>
              <a:rPr lang="en-US" altLang="zh-CN" sz="2600" b="1"/>
              <a:t>    (3)P</a:t>
            </a:r>
            <a:r>
              <a:rPr lang="zh-CN" altLang="en-US" sz="2600" b="1"/>
              <a:t>点为阈值点</a:t>
            </a:r>
            <a:r>
              <a:rPr lang="en-US" altLang="zh-CN" sz="2600" b="1"/>
              <a:t>,Uth,Ith; If,Uf</a:t>
            </a:r>
            <a:r>
              <a:rPr lang="zh-CN" altLang="en-US" sz="2600" b="1"/>
              <a:t>为导通电流电压</a:t>
            </a:r>
            <a:r>
              <a:rPr lang="en-US" altLang="zh-CN" sz="2600" b="1"/>
              <a:t>;</a:t>
            </a:r>
          </a:p>
          <a:p>
            <a:pPr eaLnBrk="1" hangingPunct="1">
              <a:lnSpc>
                <a:spcPct val="90000"/>
              </a:lnSpc>
              <a:buFontTx/>
              <a:buNone/>
            </a:pPr>
            <a:r>
              <a:rPr lang="en-US" altLang="zh-CN" sz="2600" b="1"/>
              <a:t>    (4)</a:t>
            </a:r>
            <a:r>
              <a:rPr lang="zh-CN" altLang="en-US" sz="2600" b="1"/>
              <a:t>曲线温度不同而不同</a:t>
            </a:r>
            <a:r>
              <a:rPr lang="en-US" altLang="zh-CN" sz="2600" b="1"/>
              <a:t>;</a:t>
            </a:r>
          </a:p>
          <a:p>
            <a:pPr eaLnBrk="1" hangingPunct="1">
              <a:lnSpc>
                <a:spcPct val="90000"/>
              </a:lnSpc>
              <a:buFontTx/>
              <a:buNone/>
            </a:pPr>
            <a:r>
              <a:rPr lang="en-US" altLang="zh-CN" sz="2600" b="1"/>
              <a:t>        T</a:t>
            </a:r>
            <a:r>
              <a:rPr lang="zh-CN" altLang="en-US" sz="2600" b="1"/>
              <a:t>升高</a:t>
            </a:r>
            <a:r>
              <a:rPr lang="en-US" altLang="zh-CN" sz="2600" b="1"/>
              <a:t>,Uth,Ith</a:t>
            </a:r>
            <a:r>
              <a:rPr lang="zh-CN" altLang="en-US" sz="2600" b="1"/>
              <a:t>减小</a:t>
            </a:r>
          </a:p>
          <a:p>
            <a:pPr eaLnBrk="1" hangingPunct="1">
              <a:lnSpc>
                <a:spcPct val="90000"/>
              </a:lnSpc>
              <a:buFontTx/>
              <a:buNone/>
            </a:pPr>
            <a:r>
              <a:rPr lang="zh-CN" altLang="en-US" sz="2600" b="1"/>
              <a:t>    </a:t>
            </a:r>
            <a:r>
              <a:rPr lang="en-US" altLang="zh-CN" sz="2600" b="1"/>
              <a:t>(5)</a:t>
            </a:r>
            <a:r>
              <a:rPr lang="zh-CN" altLang="en-US" sz="2600" b="1"/>
              <a:t>工作高阻稳态</a:t>
            </a:r>
            <a:r>
              <a:rPr lang="en-US" altLang="zh-CN" sz="2600" b="1"/>
              <a:t>,</a:t>
            </a:r>
            <a:r>
              <a:rPr lang="zh-CN" altLang="en-US" sz="2600" b="1"/>
              <a:t>由于温度的变化可过度到导通态</a:t>
            </a:r>
            <a:r>
              <a:rPr lang="en-US" altLang="zh-CN" sz="2600" b="1"/>
              <a:t>.</a:t>
            </a:r>
          </a:p>
          <a:p>
            <a:pPr eaLnBrk="1" hangingPunct="1">
              <a:lnSpc>
                <a:spcPct val="90000"/>
              </a:lnSpc>
              <a:buFontTx/>
              <a:buNone/>
            </a:pPr>
            <a:r>
              <a:rPr lang="en-US" altLang="zh-CN" sz="2600" b="1"/>
              <a:t>                  M1</a:t>
            </a:r>
            <a:r>
              <a:rPr lang="zh-CN" altLang="en-US" sz="2600" b="1"/>
              <a:t>区</a:t>
            </a:r>
            <a:r>
              <a:rPr lang="en-US" altLang="zh-CN" sz="2600" b="1"/>
              <a:t>,   I&lt;Ith;</a:t>
            </a:r>
          </a:p>
          <a:p>
            <a:pPr eaLnBrk="1" hangingPunct="1">
              <a:lnSpc>
                <a:spcPct val="90000"/>
              </a:lnSpc>
              <a:buFontTx/>
              <a:buNone/>
            </a:pPr>
            <a:r>
              <a:rPr lang="en-US" altLang="zh-CN" sz="2600" b="1"/>
              <a:t>                  M2</a:t>
            </a:r>
            <a:r>
              <a:rPr lang="zh-CN" altLang="en-US" sz="2600" b="1"/>
              <a:t>区</a:t>
            </a:r>
            <a:r>
              <a:rPr lang="en-US" altLang="zh-CN" sz="2600" b="1"/>
              <a:t>,   If&gt;I&gt;Ith;</a:t>
            </a:r>
          </a:p>
          <a:p>
            <a:pPr eaLnBrk="1" hangingPunct="1">
              <a:lnSpc>
                <a:spcPct val="90000"/>
              </a:lnSpc>
              <a:buFontTx/>
              <a:buNone/>
            </a:pPr>
            <a:r>
              <a:rPr lang="en-US" altLang="zh-CN" sz="2600" b="1"/>
              <a:t>                  M3</a:t>
            </a:r>
            <a:r>
              <a:rPr lang="zh-CN" altLang="en-US" sz="2600" b="1"/>
              <a:t>区</a:t>
            </a:r>
            <a:r>
              <a:rPr lang="en-US" altLang="zh-CN" sz="2600" b="1"/>
              <a:t>,   I&gt;If;</a:t>
            </a:r>
          </a:p>
        </p:txBody>
      </p:sp>
    </p:spTree>
    <p:extLst>
      <p:ext uri="{BB962C8B-B14F-4D97-AF65-F5344CB8AC3E}">
        <p14:creationId xmlns:p14="http://schemas.microsoft.com/office/powerpoint/2010/main" val="392598614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1981201" y="274639"/>
            <a:ext cx="2601913" cy="496887"/>
          </a:xfrm>
        </p:spPr>
        <p:txBody>
          <a:bodyPr/>
          <a:lstStyle/>
          <a:p>
            <a:pPr eaLnBrk="1" hangingPunct="1"/>
            <a:r>
              <a:rPr lang="zh-CN" altLang="en-US" sz="2800" b="1">
                <a:solidFill>
                  <a:srgbClr val="0000CC"/>
                </a:solidFill>
                <a:ea typeface="华文中宋" pitchFamily="2" charset="-122"/>
              </a:rPr>
              <a:t>七、状态转换</a:t>
            </a:r>
          </a:p>
        </p:txBody>
      </p:sp>
      <p:sp>
        <p:nvSpPr>
          <p:cNvPr id="89091" name="Rectangle 3"/>
          <p:cNvSpPr>
            <a:spLocks noGrp="1" noChangeArrowheads="1"/>
          </p:cNvSpPr>
          <p:nvPr>
            <p:ph type="body" idx="4294967295"/>
          </p:nvPr>
        </p:nvSpPr>
        <p:spPr>
          <a:xfrm>
            <a:off x="1981200" y="1052514"/>
            <a:ext cx="8229600" cy="4814887"/>
          </a:xfrm>
        </p:spPr>
        <p:txBody>
          <a:bodyPr>
            <a:normAutofit lnSpcReduction="10000"/>
          </a:bodyPr>
          <a:lstStyle/>
          <a:p>
            <a:pPr eaLnBrk="1" hangingPunct="1">
              <a:lnSpc>
                <a:spcPct val="90000"/>
              </a:lnSpc>
            </a:pPr>
            <a:r>
              <a:rPr lang="zh-CN" altLang="en-US" b="1"/>
              <a:t>参数</a:t>
            </a:r>
            <a:r>
              <a:rPr lang="zh-CN" altLang="en-US"/>
              <a:t>：</a:t>
            </a:r>
            <a:r>
              <a:rPr lang="zh-CN" altLang="en-US" b="1"/>
              <a:t>电压、电流、外界条件</a:t>
            </a:r>
          </a:p>
          <a:p>
            <a:pPr eaLnBrk="1" hangingPunct="1">
              <a:lnSpc>
                <a:spcPct val="90000"/>
              </a:lnSpc>
              <a:buFontTx/>
              <a:buNone/>
            </a:pPr>
            <a:r>
              <a:rPr lang="zh-CN" altLang="en-US" b="1"/>
              <a:t>工作点：  </a:t>
            </a:r>
            <a:r>
              <a:rPr lang="en-US" altLang="zh-CN" b="1"/>
              <a:t>1</a:t>
            </a:r>
            <a:r>
              <a:rPr lang="zh-CN" altLang="en-US" b="1"/>
              <a:t>）</a:t>
            </a:r>
            <a:r>
              <a:rPr lang="en-US" altLang="zh-CN" b="1"/>
              <a:t>E=</a:t>
            </a:r>
            <a:r>
              <a:rPr lang="zh-CN" altLang="en-US" b="1"/>
              <a:t>常数（调电阻）</a:t>
            </a:r>
          </a:p>
          <a:p>
            <a:pPr eaLnBrk="1" hangingPunct="1">
              <a:lnSpc>
                <a:spcPct val="90000"/>
              </a:lnSpc>
              <a:buFontTx/>
              <a:buNone/>
            </a:pPr>
            <a:r>
              <a:rPr lang="zh-CN" altLang="en-US" b="1"/>
              <a:t>                 </a:t>
            </a:r>
            <a:r>
              <a:rPr lang="en-US" altLang="zh-CN" b="1"/>
              <a:t>2</a:t>
            </a:r>
            <a:r>
              <a:rPr lang="zh-CN" altLang="en-US" b="1"/>
              <a:t>）</a:t>
            </a:r>
            <a:r>
              <a:rPr lang="en-US" altLang="zh-CN" b="1"/>
              <a:t>R=</a:t>
            </a:r>
            <a:r>
              <a:rPr lang="zh-CN" altLang="en-US" b="1"/>
              <a:t>常数（调电压）</a:t>
            </a:r>
          </a:p>
          <a:p>
            <a:pPr eaLnBrk="1" hangingPunct="1">
              <a:lnSpc>
                <a:spcPct val="90000"/>
              </a:lnSpc>
              <a:buFontTx/>
              <a:buNone/>
            </a:pPr>
            <a:r>
              <a:rPr lang="zh-CN" altLang="en-US" b="1"/>
              <a:t>状态转换：</a:t>
            </a:r>
          </a:p>
          <a:p>
            <a:pPr eaLnBrk="1" hangingPunct="1">
              <a:lnSpc>
                <a:spcPct val="90000"/>
              </a:lnSpc>
              <a:buFontTx/>
              <a:buNone/>
            </a:pPr>
            <a:r>
              <a:rPr lang="zh-CN" altLang="en-US" b="1"/>
              <a:t>       当</a:t>
            </a:r>
            <a:r>
              <a:rPr lang="en-US" altLang="zh-CN" b="1"/>
              <a:t>U</a:t>
            </a:r>
            <a:r>
              <a:rPr lang="zh-CN" altLang="en-US" b="1"/>
              <a:t>、</a:t>
            </a:r>
            <a:r>
              <a:rPr lang="en-US" altLang="zh-CN" b="1"/>
              <a:t>I</a:t>
            </a:r>
            <a:r>
              <a:rPr lang="zh-CN" altLang="en-US" b="1"/>
              <a:t>大于</a:t>
            </a:r>
            <a:r>
              <a:rPr lang="en-US" altLang="zh-CN" b="1"/>
              <a:t>U</a:t>
            </a:r>
            <a:r>
              <a:rPr lang="en-US" altLang="zh-CN" sz="2000" b="1"/>
              <a:t>th</a:t>
            </a:r>
            <a:r>
              <a:rPr lang="en-US" altLang="zh-CN" b="1"/>
              <a:t>,I</a:t>
            </a:r>
            <a:r>
              <a:rPr lang="en-US" altLang="zh-CN" sz="2000" b="1"/>
              <a:t>th</a:t>
            </a:r>
            <a:r>
              <a:rPr lang="zh-CN" altLang="en-US" b="1"/>
              <a:t>时，向</a:t>
            </a:r>
            <a:r>
              <a:rPr lang="en-US" altLang="zh-CN" b="1"/>
              <a:t>U</a:t>
            </a:r>
            <a:r>
              <a:rPr lang="en-US" altLang="zh-CN" sz="2000" b="1"/>
              <a:t>f</a:t>
            </a:r>
            <a:r>
              <a:rPr lang="en-US" altLang="zh-CN" b="1"/>
              <a:t>,I</a:t>
            </a:r>
            <a:r>
              <a:rPr lang="en-US" altLang="zh-CN" sz="2000" b="1"/>
              <a:t>f</a:t>
            </a:r>
            <a:r>
              <a:rPr lang="zh-CN" altLang="en-US" b="1"/>
              <a:t>转换并钳位于</a:t>
            </a:r>
            <a:r>
              <a:rPr lang="en-US" altLang="zh-CN" b="1"/>
              <a:t>U</a:t>
            </a:r>
            <a:r>
              <a:rPr lang="en-US" altLang="zh-CN" sz="2000" b="1"/>
              <a:t>f</a:t>
            </a:r>
          </a:p>
          <a:p>
            <a:pPr eaLnBrk="1" hangingPunct="1">
              <a:lnSpc>
                <a:spcPct val="90000"/>
              </a:lnSpc>
              <a:buFontTx/>
              <a:buNone/>
            </a:pPr>
            <a:r>
              <a:rPr lang="en-US" altLang="zh-CN" b="1"/>
              <a:t>       </a:t>
            </a:r>
            <a:r>
              <a:rPr lang="zh-CN" altLang="en-US" b="1"/>
              <a:t>当</a:t>
            </a:r>
            <a:r>
              <a:rPr lang="en-US" altLang="zh-CN" b="1"/>
              <a:t>U</a:t>
            </a:r>
            <a:r>
              <a:rPr lang="zh-CN" altLang="en-US" b="1"/>
              <a:t>、</a:t>
            </a:r>
            <a:r>
              <a:rPr lang="en-US" altLang="zh-CN" b="1"/>
              <a:t>I</a:t>
            </a:r>
            <a:r>
              <a:rPr lang="zh-CN" altLang="en-US" b="1"/>
              <a:t>小于</a:t>
            </a:r>
            <a:r>
              <a:rPr lang="en-US" altLang="zh-CN" b="1"/>
              <a:t>U</a:t>
            </a:r>
            <a:r>
              <a:rPr lang="en-US" altLang="zh-CN" sz="2000" b="1"/>
              <a:t>f</a:t>
            </a:r>
            <a:r>
              <a:rPr lang="en-US" altLang="zh-CN" b="1"/>
              <a:t>,I</a:t>
            </a:r>
            <a:r>
              <a:rPr lang="en-US" altLang="zh-CN" sz="2000" b="1"/>
              <a:t>f</a:t>
            </a:r>
            <a:r>
              <a:rPr lang="zh-CN" altLang="en-US" b="1"/>
              <a:t>时，转换回高阻区</a:t>
            </a:r>
          </a:p>
          <a:p>
            <a:pPr eaLnBrk="1" hangingPunct="1">
              <a:lnSpc>
                <a:spcPct val="90000"/>
              </a:lnSpc>
            </a:pPr>
            <a:r>
              <a:rPr lang="zh-CN" altLang="en-US" b="1"/>
              <a:t>欲输出模拟信号：工作在</a:t>
            </a:r>
            <a:r>
              <a:rPr lang="en-US" altLang="zh-CN" b="1"/>
              <a:t>M1</a:t>
            </a:r>
            <a:r>
              <a:rPr lang="zh-CN" altLang="en-US" b="1"/>
              <a:t>区或反向偏置工作区</a:t>
            </a:r>
          </a:p>
          <a:p>
            <a:pPr eaLnBrk="1" hangingPunct="1">
              <a:lnSpc>
                <a:spcPct val="90000"/>
              </a:lnSpc>
            </a:pPr>
            <a:r>
              <a:rPr lang="zh-CN" altLang="en-US" b="1"/>
              <a:t>欲输出开关信号：工作在</a:t>
            </a:r>
            <a:r>
              <a:rPr lang="en-US" altLang="zh-CN" b="1"/>
              <a:t>M1</a:t>
            </a:r>
            <a:r>
              <a:rPr lang="zh-CN" altLang="en-US" b="1"/>
              <a:t>区</a:t>
            </a:r>
          </a:p>
          <a:p>
            <a:pPr eaLnBrk="1" hangingPunct="1">
              <a:lnSpc>
                <a:spcPct val="90000"/>
              </a:lnSpc>
            </a:pPr>
            <a:r>
              <a:rPr lang="zh-CN" altLang="en-US" b="1"/>
              <a:t>欲输出频率信号：工作在</a:t>
            </a:r>
            <a:r>
              <a:rPr lang="en-US" altLang="zh-CN" b="1"/>
              <a:t>M2</a:t>
            </a:r>
            <a:r>
              <a:rPr lang="zh-CN" altLang="en-US" b="1"/>
              <a:t>区（反复跳变在开态</a:t>
            </a:r>
          </a:p>
          <a:p>
            <a:pPr eaLnBrk="1" hangingPunct="1">
              <a:lnSpc>
                <a:spcPct val="90000"/>
              </a:lnSpc>
              <a:buFontTx/>
              <a:buNone/>
            </a:pPr>
            <a:r>
              <a:rPr lang="zh-CN" altLang="en-US" b="1"/>
              <a:t>                                                                   和关态）</a:t>
            </a:r>
          </a:p>
        </p:txBody>
      </p:sp>
      <p:sp>
        <p:nvSpPr>
          <p:cNvPr id="89092" name="Oval 4"/>
          <p:cNvSpPr>
            <a:spLocks noChangeArrowheads="1"/>
          </p:cNvSpPr>
          <p:nvPr/>
        </p:nvSpPr>
        <p:spPr bwMode="auto">
          <a:xfrm>
            <a:off x="8904288" y="1052514"/>
            <a:ext cx="431800" cy="409575"/>
          </a:xfrm>
          <a:prstGeom prst="ellipse">
            <a:avLst/>
          </a:prstGeom>
          <a:solidFill>
            <a:schemeClr val="accent1"/>
          </a:solidFill>
          <a:ln w="2857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1800">
              <a:solidFill>
                <a:schemeClr val="bg1"/>
              </a:solidFill>
            </a:endParaRPr>
          </a:p>
        </p:txBody>
      </p:sp>
      <p:sp>
        <p:nvSpPr>
          <p:cNvPr id="89093" name="Rectangle 5"/>
          <p:cNvSpPr>
            <a:spLocks noChangeArrowheads="1"/>
          </p:cNvSpPr>
          <p:nvPr/>
        </p:nvSpPr>
        <p:spPr bwMode="auto">
          <a:xfrm>
            <a:off x="9048751" y="1773238"/>
            <a:ext cx="144463" cy="576262"/>
          </a:xfrm>
          <a:prstGeom prst="rect">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9094" name="Line 6"/>
          <p:cNvSpPr>
            <a:spLocks noChangeShapeType="1"/>
          </p:cNvSpPr>
          <p:nvPr/>
        </p:nvSpPr>
        <p:spPr bwMode="auto">
          <a:xfrm flipV="1">
            <a:off x="9120188" y="549275"/>
            <a:ext cx="0" cy="503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5" name="Line 7"/>
          <p:cNvSpPr>
            <a:spLocks noChangeShapeType="1"/>
          </p:cNvSpPr>
          <p:nvPr/>
        </p:nvSpPr>
        <p:spPr bwMode="auto">
          <a:xfrm flipH="1">
            <a:off x="8040689" y="549275"/>
            <a:ext cx="10810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6" name="Line 8"/>
          <p:cNvSpPr>
            <a:spLocks noChangeShapeType="1"/>
          </p:cNvSpPr>
          <p:nvPr/>
        </p:nvSpPr>
        <p:spPr bwMode="auto">
          <a:xfrm>
            <a:off x="9120188" y="1484314"/>
            <a:ext cx="0"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Line 9"/>
          <p:cNvSpPr>
            <a:spLocks noChangeShapeType="1"/>
          </p:cNvSpPr>
          <p:nvPr/>
        </p:nvSpPr>
        <p:spPr bwMode="auto">
          <a:xfrm>
            <a:off x="9120188" y="2349501"/>
            <a:ext cx="0" cy="5048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8" name="Line 10"/>
          <p:cNvSpPr>
            <a:spLocks noChangeShapeType="1"/>
          </p:cNvSpPr>
          <p:nvPr/>
        </p:nvSpPr>
        <p:spPr bwMode="auto">
          <a:xfrm flipH="1">
            <a:off x="8112126" y="2852738"/>
            <a:ext cx="10080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9" name="Line 11"/>
          <p:cNvSpPr>
            <a:spLocks noChangeShapeType="1"/>
          </p:cNvSpPr>
          <p:nvPr/>
        </p:nvSpPr>
        <p:spPr bwMode="auto">
          <a:xfrm>
            <a:off x="9120188" y="1628775"/>
            <a:ext cx="647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0" name="Text Box 12"/>
          <p:cNvSpPr txBox="1">
            <a:spLocks noChangeArrowheads="1"/>
          </p:cNvSpPr>
          <p:nvPr/>
        </p:nvSpPr>
        <p:spPr bwMode="auto">
          <a:xfrm>
            <a:off x="8975725" y="10525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Z</a:t>
            </a:r>
          </a:p>
        </p:txBody>
      </p:sp>
      <p:sp>
        <p:nvSpPr>
          <p:cNvPr id="89101" name="Text Box 13"/>
          <p:cNvSpPr txBox="1">
            <a:spLocks noChangeArrowheads="1"/>
          </p:cNvSpPr>
          <p:nvPr/>
        </p:nvSpPr>
        <p:spPr bwMode="auto">
          <a:xfrm>
            <a:off x="8616950" y="191611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R</a:t>
            </a:r>
          </a:p>
        </p:txBody>
      </p:sp>
      <p:sp>
        <p:nvSpPr>
          <p:cNvPr id="89102" name="Text Box 14"/>
          <p:cNvSpPr txBox="1">
            <a:spLocks noChangeArrowheads="1"/>
          </p:cNvSpPr>
          <p:nvPr/>
        </p:nvSpPr>
        <p:spPr bwMode="auto">
          <a:xfrm>
            <a:off x="7659688" y="4238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a:t>
            </a:r>
          </a:p>
        </p:txBody>
      </p:sp>
      <p:sp>
        <p:nvSpPr>
          <p:cNvPr id="89103" name="Text Box 15"/>
          <p:cNvSpPr txBox="1">
            <a:spLocks noChangeArrowheads="1"/>
          </p:cNvSpPr>
          <p:nvPr/>
        </p:nvSpPr>
        <p:spPr bwMode="auto">
          <a:xfrm>
            <a:off x="9244013" y="566738"/>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4" name="Text Box 16"/>
          <p:cNvSpPr txBox="1">
            <a:spLocks noChangeArrowheads="1"/>
          </p:cNvSpPr>
          <p:nvPr/>
        </p:nvSpPr>
        <p:spPr bwMode="auto">
          <a:xfrm>
            <a:off x="9317038" y="114300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5" name="Text Box 17"/>
          <p:cNvSpPr txBox="1">
            <a:spLocks noChangeArrowheads="1"/>
          </p:cNvSpPr>
          <p:nvPr/>
        </p:nvSpPr>
        <p:spPr bwMode="auto">
          <a:xfrm>
            <a:off x="8020050" y="495300"/>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6" name="Text Box 18"/>
          <p:cNvSpPr txBox="1">
            <a:spLocks noChangeArrowheads="1"/>
          </p:cNvSpPr>
          <p:nvPr/>
        </p:nvSpPr>
        <p:spPr bwMode="auto">
          <a:xfrm>
            <a:off x="8020051" y="23669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t>_</a:t>
            </a:r>
          </a:p>
        </p:txBody>
      </p:sp>
      <p:sp>
        <p:nvSpPr>
          <p:cNvPr id="89107" name="Text Box 19"/>
          <p:cNvSpPr txBox="1">
            <a:spLocks noChangeArrowheads="1"/>
          </p:cNvSpPr>
          <p:nvPr/>
        </p:nvSpPr>
        <p:spPr bwMode="auto">
          <a:xfrm>
            <a:off x="9820276" y="1358900"/>
            <a:ext cx="531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0</a:t>
            </a:r>
          </a:p>
        </p:txBody>
      </p:sp>
    </p:spTree>
    <p:extLst>
      <p:ext uri="{BB962C8B-B14F-4D97-AF65-F5344CB8AC3E}">
        <p14:creationId xmlns:p14="http://schemas.microsoft.com/office/powerpoint/2010/main" val="90803972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981200" y="274638"/>
            <a:ext cx="3538538" cy="1143000"/>
          </a:xfrm>
        </p:spPr>
        <p:txBody>
          <a:bodyPr/>
          <a:lstStyle/>
          <a:p>
            <a:pPr eaLnBrk="1" hangingPunct="1"/>
            <a:r>
              <a:rPr lang="zh-CN" altLang="en-US" sz="2800" b="1" dirty="0">
                <a:solidFill>
                  <a:srgbClr val="0000CC"/>
                </a:solidFill>
                <a:ea typeface="华文中宋" pitchFamily="2" charset="-122"/>
              </a:rPr>
              <a:t>八、工作电路</a:t>
            </a:r>
          </a:p>
        </p:txBody>
      </p:sp>
      <p:graphicFrame>
        <p:nvGraphicFramePr>
          <p:cNvPr id="90115" name="Object 3"/>
          <p:cNvGraphicFramePr>
            <a:graphicFrameLocks noGrp="1" noChangeAspect="1"/>
          </p:cNvGraphicFramePr>
          <p:nvPr>
            <p:ph sz="half" idx="4294967295"/>
          </p:nvPr>
        </p:nvGraphicFramePr>
        <p:xfrm>
          <a:off x="3767138" y="2428875"/>
          <a:ext cx="2055812" cy="2535238"/>
        </p:xfrm>
        <a:graphic>
          <a:graphicData uri="http://schemas.openxmlformats.org/presentationml/2006/ole">
            <mc:AlternateContent xmlns:mc="http://schemas.openxmlformats.org/markup-compatibility/2006">
              <mc:Choice xmlns:v="urn:schemas-microsoft-com:vml" Requires="v">
                <p:oleObj spid="_x0000_s240642" name="Visio" r:id="rId3" imgW="1941328" imgH="2305549" progId="Visio.Drawing.11">
                  <p:embed/>
                </p:oleObj>
              </mc:Choice>
              <mc:Fallback>
                <p:oleObj name="Visio" r:id="rId3" imgW="1941328" imgH="2305549" progId="Visio.Drawing.11">
                  <p:embed/>
                  <p:pic>
                    <p:nvPicPr>
                      <p:cNvPr id="9011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138" y="2428875"/>
                        <a:ext cx="2055812" cy="253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16" name="Rectangle 4"/>
          <p:cNvSpPr>
            <a:spLocks noChangeArrowheads="1"/>
          </p:cNvSpPr>
          <p:nvPr/>
        </p:nvSpPr>
        <p:spPr bwMode="auto">
          <a:xfrm>
            <a:off x="2640013" y="1341438"/>
            <a:ext cx="77724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a:latin typeface="宋体" pitchFamily="2" charset="-122"/>
              </a:rPr>
              <a:t>初始工作点都在</a:t>
            </a:r>
            <a:r>
              <a:rPr lang="en-US" altLang="zh-CN" sz="2800" b="1">
                <a:latin typeface="宋体" pitchFamily="2" charset="-122"/>
              </a:rPr>
              <a:t>M</a:t>
            </a:r>
            <a:r>
              <a:rPr lang="en-US" altLang="zh-CN" sz="1400" b="1">
                <a:latin typeface="宋体" pitchFamily="2" charset="-122"/>
              </a:rPr>
              <a:t>1</a:t>
            </a:r>
          </a:p>
        </p:txBody>
      </p:sp>
      <p:graphicFrame>
        <p:nvGraphicFramePr>
          <p:cNvPr id="90117" name="Object 5"/>
          <p:cNvGraphicFramePr>
            <a:graphicFrameLocks noGrp="1" noChangeAspect="1"/>
          </p:cNvGraphicFramePr>
          <p:nvPr>
            <p:ph sz="half" idx="4294967295"/>
          </p:nvPr>
        </p:nvGraphicFramePr>
        <p:xfrm>
          <a:off x="7032625" y="2349500"/>
          <a:ext cx="2071688" cy="2533650"/>
        </p:xfrm>
        <a:graphic>
          <a:graphicData uri="http://schemas.openxmlformats.org/presentationml/2006/ole">
            <mc:AlternateContent xmlns:mc="http://schemas.openxmlformats.org/markup-compatibility/2006">
              <mc:Choice xmlns:v="urn:schemas-microsoft-com:vml" Requires="v">
                <p:oleObj spid="_x0000_s240643" name="Visio" r:id="rId5" imgW="1955777" imgH="2305549" progId="Visio.Drawing.11">
                  <p:embed/>
                </p:oleObj>
              </mc:Choice>
              <mc:Fallback>
                <p:oleObj name="Visio" r:id="rId5" imgW="1955777" imgH="2305549" progId="Visio.Drawing.11">
                  <p:embed/>
                  <p:pic>
                    <p:nvPicPr>
                      <p:cNvPr id="9011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625" y="2349500"/>
                        <a:ext cx="2071688"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18" name="Rectangle 6"/>
          <p:cNvSpPr>
            <a:spLocks noChangeArrowheads="1"/>
          </p:cNvSpPr>
          <p:nvPr/>
        </p:nvSpPr>
        <p:spPr bwMode="auto">
          <a:xfrm>
            <a:off x="2514601" y="2497138"/>
            <a:ext cx="143986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a:latin typeface="宋体" pitchFamily="2" charset="-122"/>
              </a:rPr>
              <a:t>正偏</a:t>
            </a:r>
            <a:endParaRPr lang="zh-CN" altLang="en-US" sz="1400" b="1">
              <a:latin typeface="宋体" pitchFamily="2" charset="-122"/>
            </a:endParaRPr>
          </a:p>
        </p:txBody>
      </p:sp>
      <p:sp>
        <p:nvSpPr>
          <p:cNvPr id="90119" name="Text Box 7"/>
          <p:cNvSpPr txBox="1">
            <a:spLocks noChangeArrowheads="1"/>
          </p:cNvSpPr>
          <p:nvPr/>
        </p:nvSpPr>
        <p:spPr bwMode="auto">
          <a:xfrm>
            <a:off x="1774825" y="5229226"/>
            <a:ext cx="15007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可输出：</a:t>
            </a:r>
          </a:p>
          <a:p>
            <a:pPr eaLnBrk="1" hangingPunct="1"/>
            <a:r>
              <a:rPr lang="zh-CN" altLang="en-US" b="1"/>
              <a:t>开关信号</a:t>
            </a:r>
          </a:p>
          <a:p>
            <a:pPr eaLnBrk="1" hangingPunct="1"/>
            <a:r>
              <a:rPr lang="zh-CN" altLang="en-US" b="1"/>
              <a:t> 模拟信号</a:t>
            </a:r>
          </a:p>
        </p:txBody>
      </p:sp>
      <p:sp>
        <p:nvSpPr>
          <p:cNvPr id="90120" name="Text Box 8"/>
          <p:cNvSpPr txBox="1">
            <a:spLocks noChangeArrowheads="1"/>
          </p:cNvSpPr>
          <p:nvPr/>
        </p:nvSpPr>
        <p:spPr bwMode="auto">
          <a:xfrm>
            <a:off x="6311900" y="5300664"/>
            <a:ext cx="141577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可输出：</a:t>
            </a:r>
          </a:p>
          <a:p>
            <a:pPr eaLnBrk="1" hangingPunct="1"/>
            <a:r>
              <a:rPr lang="zh-CN" altLang="en-US" b="1"/>
              <a:t>开关信号</a:t>
            </a:r>
          </a:p>
          <a:p>
            <a:pPr eaLnBrk="1" hangingPunct="1"/>
            <a:r>
              <a:rPr lang="zh-CN" altLang="en-US" b="1"/>
              <a:t>模拟信号</a:t>
            </a:r>
          </a:p>
        </p:txBody>
      </p:sp>
      <p:sp>
        <p:nvSpPr>
          <p:cNvPr id="90121" name="Line 11"/>
          <p:cNvSpPr>
            <a:spLocks noChangeShapeType="1"/>
          </p:cNvSpPr>
          <p:nvPr/>
        </p:nvSpPr>
        <p:spPr bwMode="auto">
          <a:xfrm>
            <a:off x="3575051" y="6308725"/>
            <a:ext cx="22336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Line 12"/>
          <p:cNvSpPr>
            <a:spLocks noChangeShapeType="1"/>
          </p:cNvSpPr>
          <p:nvPr/>
        </p:nvSpPr>
        <p:spPr bwMode="auto">
          <a:xfrm flipV="1">
            <a:off x="3575050" y="5084763"/>
            <a:ext cx="0"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3" name="Line 13"/>
          <p:cNvSpPr>
            <a:spLocks noChangeShapeType="1"/>
          </p:cNvSpPr>
          <p:nvPr/>
        </p:nvSpPr>
        <p:spPr bwMode="auto">
          <a:xfrm>
            <a:off x="3575050" y="6021388"/>
            <a:ext cx="649288"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4" name="Line 14"/>
          <p:cNvSpPr>
            <a:spLocks noChangeShapeType="1"/>
          </p:cNvSpPr>
          <p:nvPr/>
        </p:nvSpPr>
        <p:spPr bwMode="auto">
          <a:xfrm flipV="1">
            <a:off x="4224338" y="5516564"/>
            <a:ext cx="0" cy="5048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5" name="Line 15"/>
          <p:cNvSpPr>
            <a:spLocks noChangeShapeType="1"/>
          </p:cNvSpPr>
          <p:nvPr/>
        </p:nvSpPr>
        <p:spPr bwMode="auto">
          <a:xfrm>
            <a:off x="4224339" y="5516563"/>
            <a:ext cx="935037"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6" name="Line 16"/>
          <p:cNvSpPr>
            <a:spLocks noChangeShapeType="1"/>
          </p:cNvSpPr>
          <p:nvPr/>
        </p:nvSpPr>
        <p:spPr bwMode="auto">
          <a:xfrm flipV="1">
            <a:off x="3359150" y="5229226"/>
            <a:ext cx="1728788" cy="93662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7" name="Line 17"/>
          <p:cNvSpPr>
            <a:spLocks noChangeShapeType="1"/>
          </p:cNvSpPr>
          <p:nvPr/>
        </p:nvSpPr>
        <p:spPr bwMode="auto">
          <a:xfrm>
            <a:off x="7896225" y="6381750"/>
            <a:ext cx="23764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8" name="Line 18"/>
          <p:cNvSpPr>
            <a:spLocks noChangeShapeType="1"/>
          </p:cNvSpPr>
          <p:nvPr/>
        </p:nvSpPr>
        <p:spPr bwMode="auto">
          <a:xfrm flipV="1">
            <a:off x="8328025" y="5157788"/>
            <a:ext cx="0"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9" name="Line 19"/>
          <p:cNvSpPr>
            <a:spLocks noChangeShapeType="1"/>
          </p:cNvSpPr>
          <p:nvPr/>
        </p:nvSpPr>
        <p:spPr bwMode="auto">
          <a:xfrm>
            <a:off x="8328026" y="5516563"/>
            <a:ext cx="792163"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0" name="Line 20"/>
          <p:cNvSpPr>
            <a:spLocks noChangeShapeType="1"/>
          </p:cNvSpPr>
          <p:nvPr/>
        </p:nvSpPr>
        <p:spPr bwMode="auto">
          <a:xfrm>
            <a:off x="9120188" y="5516563"/>
            <a:ext cx="0" cy="5762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1" name="Line 21"/>
          <p:cNvSpPr>
            <a:spLocks noChangeShapeType="1"/>
          </p:cNvSpPr>
          <p:nvPr/>
        </p:nvSpPr>
        <p:spPr bwMode="auto">
          <a:xfrm>
            <a:off x="9120189" y="6092825"/>
            <a:ext cx="720725"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2" name="Line 22"/>
          <p:cNvSpPr>
            <a:spLocks noChangeShapeType="1"/>
          </p:cNvSpPr>
          <p:nvPr/>
        </p:nvSpPr>
        <p:spPr bwMode="auto">
          <a:xfrm>
            <a:off x="8112126" y="5300663"/>
            <a:ext cx="1800225" cy="10080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0137" name="Object 27"/>
          <p:cNvGraphicFramePr>
            <a:graphicFrameLocks noChangeAspect="1"/>
          </p:cNvGraphicFramePr>
          <p:nvPr/>
        </p:nvGraphicFramePr>
        <p:xfrm>
          <a:off x="5159375" y="6237289"/>
          <a:ext cx="623888" cy="357187"/>
        </p:xfrm>
        <a:graphic>
          <a:graphicData uri="http://schemas.openxmlformats.org/presentationml/2006/ole">
            <mc:AlternateContent xmlns:mc="http://schemas.openxmlformats.org/markup-compatibility/2006">
              <mc:Choice xmlns:v="urn:schemas-microsoft-com:vml" Requires="v">
                <p:oleObj spid="_x0000_s240644" name="Equation" r:id="rId7" imgW="355292" imgH="203024" progId="Equation.DSMT4">
                  <p:embed/>
                </p:oleObj>
              </mc:Choice>
              <mc:Fallback>
                <p:oleObj name="Equation" r:id="rId7" imgW="355292" imgH="203024" progId="Equation.DSMT4">
                  <p:embed/>
                  <p:pic>
                    <p:nvPicPr>
                      <p:cNvPr id="90137"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375" y="6237289"/>
                        <a:ext cx="623888"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38" name="Object 28"/>
          <p:cNvGraphicFramePr>
            <a:graphicFrameLocks noChangeAspect="1"/>
          </p:cNvGraphicFramePr>
          <p:nvPr/>
        </p:nvGraphicFramePr>
        <p:xfrm>
          <a:off x="5880101" y="3213101"/>
          <a:ext cx="544513" cy="576263"/>
        </p:xfrm>
        <a:graphic>
          <a:graphicData uri="http://schemas.openxmlformats.org/presentationml/2006/ole">
            <mc:AlternateContent xmlns:mc="http://schemas.openxmlformats.org/markup-compatibility/2006">
              <mc:Choice xmlns:v="urn:schemas-microsoft-com:vml" Requires="v">
                <p:oleObj spid="_x0000_s240645" name="Equation" r:id="rId9" imgW="215806" imgH="228501" progId="Equation.DSMT4">
                  <p:embed/>
                </p:oleObj>
              </mc:Choice>
              <mc:Fallback>
                <p:oleObj name="Equation" r:id="rId9" imgW="215806" imgH="228501" progId="Equation.DSMT4">
                  <p:embed/>
                  <p:pic>
                    <p:nvPicPr>
                      <p:cNvPr id="90138"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0101" y="3213101"/>
                        <a:ext cx="54451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39" name="Object 29"/>
          <p:cNvGraphicFramePr>
            <a:graphicFrameLocks noChangeAspect="1"/>
          </p:cNvGraphicFramePr>
          <p:nvPr/>
        </p:nvGraphicFramePr>
        <p:xfrm>
          <a:off x="9191626" y="3500438"/>
          <a:ext cx="544513" cy="576262"/>
        </p:xfrm>
        <a:graphic>
          <a:graphicData uri="http://schemas.openxmlformats.org/presentationml/2006/ole">
            <mc:AlternateContent xmlns:mc="http://schemas.openxmlformats.org/markup-compatibility/2006">
              <mc:Choice xmlns:v="urn:schemas-microsoft-com:vml" Requires="v">
                <p:oleObj spid="_x0000_s240646" name="Equation" r:id="rId11" imgW="215806" imgH="228501" progId="Equation.DSMT4">
                  <p:embed/>
                </p:oleObj>
              </mc:Choice>
              <mc:Fallback>
                <p:oleObj name="Equation" r:id="rId11" imgW="215806" imgH="228501" progId="Equation.DSMT4">
                  <p:embed/>
                  <p:pic>
                    <p:nvPicPr>
                      <p:cNvPr id="90139"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91626" y="3500438"/>
                        <a:ext cx="54451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0" name="Object 30"/>
          <p:cNvGraphicFramePr>
            <a:graphicFrameLocks noChangeAspect="1"/>
          </p:cNvGraphicFramePr>
          <p:nvPr/>
        </p:nvGraphicFramePr>
        <p:xfrm>
          <a:off x="3071814" y="4797425"/>
          <a:ext cx="407987" cy="431800"/>
        </p:xfrm>
        <a:graphic>
          <a:graphicData uri="http://schemas.openxmlformats.org/presentationml/2006/ole">
            <mc:AlternateContent xmlns:mc="http://schemas.openxmlformats.org/markup-compatibility/2006">
              <mc:Choice xmlns:v="urn:schemas-microsoft-com:vml" Requires="v">
                <p:oleObj spid="_x0000_s240647" name="Equation" r:id="rId12" imgW="215806" imgH="228501" progId="Equation.DSMT4">
                  <p:embed/>
                </p:oleObj>
              </mc:Choice>
              <mc:Fallback>
                <p:oleObj name="Equation" r:id="rId12" imgW="215806" imgH="228501" progId="Equation.DSMT4">
                  <p:embed/>
                  <p:pic>
                    <p:nvPicPr>
                      <p:cNvPr id="9014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1814" y="4797425"/>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1" name="Object 31"/>
          <p:cNvGraphicFramePr>
            <a:graphicFrameLocks noChangeAspect="1"/>
          </p:cNvGraphicFramePr>
          <p:nvPr/>
        </p:nvGraphicFramePr>
        <p:xfrm>
          <a:off x="7896225" y="5013325"/>
          <a:ext cx="407988" cy="431800"/>
        </p:xfrm>
        <a:graphic>
          <a:graphicData uri="http://schemas.openxmlformats.org/presentationml/2006/ole">
            <mc:AlternateContent xmlns:mc="http://schemas.openxmlformats.org/markup-compatibility/2006">
              <mc:Choice xmlns:v="urn:schemas-microsoft-com:vml" Requires="v">
                <p:oleObj spid="_x0000_s240648" name="Equation" r:id="rId13" imgW="215806" imgH="228501" progId="Equation.DSMT4">
                  <p:embed/>
                </p:oleObj>
              </mc:Choice>
              <mc:Fallback>
                <p:oleObj name="Equation" r:id="rId13" imgW="215806" imgH="228501" progId="Equation.DSMT4">
                  <p:embed/>
                  <p:pic>
                    <p:nvPicPr>
                      <p:cNvPr id="90141"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6225" y="5013325"/>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2" name="Object 32"/>
          <p:cNvGraphicFramePr>
            <a:graphicFrameLocks noChangeAspect="1"/>
          </p:cNvGraphicFramePr>
          <p:nvPr/>
        </p:nvGraphicFramePr>
        <p:xfrm>
          <a:off x="9625014" y="6308725"/>
          <a:ext cx="623887" cy="357188"/>
        </p:xfrm>
        <a:graphic>
          <a:graphicData uri="http://schemas.openxmlformats.org/presentationml/2006/ole">
            <mc:AlternateContent xmlns:mc="http://schemas.openxmlformats.org/markup-compatibility/2006">
              <mc:Choice xmlns:v="urn:schemas-microsoft-com:vml" Requires="v">
                <p:oleObj spid="_x0000_s240649" name="Equation" r:id="rId14" imgW="355292" imgH="203024" progId="Equation.DSMT4">
                  <p:embed/>
                </p:oleObj>
              </mc:Choice>
              <mc:Fallback>
                <p:oleObj name="Equation" r:id="rId14" imgW="355292" imgH="203024" progId="Equation.DSMT4">
                  <p:embed/>
                  <p:pic>
                    <p:nvPicPr>
                      <p:cNvPr id="90142"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5014" y="6308725"/>
                        <a:ext cx="623887"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903919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Object 3"/>
          <p:cNvGraphicFramePr>
            <a:graphicFrameLocks noGrp="1" noChangeAspect="1"/>
          </p:cNvGraphicFramePr>
          <p:nvPr>
            <p:ph idx="4294967295"/>
          </p:nvPr>
        </p:nvGraphicFramePr>
        <p:xfrm>
          <a:off x="2855913" y="981076"/>
          <a:ext cx="2246312" cy="2536825"/>
        </p:xfrm>
        <a:graphic>
          <a:graphicData uri="http://schemas.openxmlformats.org/presentationml/2006/ole">
            <mc:AlternateContent xmlns:mc="http://schemas.openxmlformats.org/markup-compatibility/2006">
              <mc:Choice xmlns:v="urn:schemas-microsoft-com:vml" Requires="v">
                <p:oleObj spid="_x0000_s241666" name="Visio" r:id="rId3" imgW="2121589" imgH="2305549" progId="Visio.Drawing.11">
                  <p:embed/>
                </p:oleObj>
              </mc:Choice>
              <mc:Fallback>
                <p:oleObj name="Visio" r:id="rId3" imgW="2121589" imgH="2305549" progId="Visio.Drawing.11">
                  <p:embed/>
                  <p:pic>
                    <p:nvPicPr>
                      <p:cNvPr id="9113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3" y="981076"/>
                        <a:ext cx="2246312"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39" name="Text Box 4"/>
          <p:cNvSpPr txBox="1">
            <a:spLocks noChangeArrowheads="1"/>
          </p:cNvSpPr>
          <p:nvPr/>
        </p:nvSpPr>
        <p:spPr bwMode="auto">
          <a:xfrm>
            <a:off x="5591176" y="836613"/>
            <a:ext cx="1223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振荡</a:t>
            </a:r>
          </a:p>
        </p:txBody>
      </p:sp>
      <p:sp>
        <p:nvSpPr>
          <p:cNvPr id="91140" name="Text Box 5"/>
          <p:cNvSpPr txBox="1">
            <a:spLocks noChangeArrowheads="1"/>
          </p:cNvSpPr>
          <p:nvPr/>
        </p:nvSpPr>
        <p:spPr bwMode="auto">
          <a:xfrm>
            <a:off x="5591175" y="2852738"/>
            <a:ext cx="2520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频率</a:t>
            </a:r>
          </a:p>
        </p:txBody>
      </p:sp>
      <p:sp>
        <p:nvSpPr>
          <p:cNvPr id="91141" name="Text Box 6"/>
          <p:cNvSpPr txBox="1">
            <a:spLocks noChangeArrowheads="1"/>
          </p:cNvSpPr>
          <p:nvPr/>
        </p:nvSpPr>
        <p:spPr bwMode="auto">
          <a:xfrm>
            <a:off x="7680326" y="1773238"/>
            <a:ext cx="1577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开关  模拟</a:t>
            </a:r>
          </a:p>
        </p:txBody>
      </p:sp>
      <p:sp>
        <p:nvSpPr>
          <p:cNvPr id="91142" name="Line 7"/>
          <p:cNvSpPr>
            <a:spLocks noChangeShapeType="1"/>
          </p:cNvSpPr>
          <p:nvPr/>
        </p:nvSpPr>
        <p:spPr bwMode="auto">
          <a:xfrm>
            <a:off x="3071814" y="5516563"/>
            <a:ext cx="33115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3" name="Line 8"/>
          <p:cNvSpPr>
            <a:spLocks noChangeShapeType="1"/>
          </p:cNvSpPr>
          <p:nvPr/>
        </p:nvSpPr>
        <p:spPr bwMode="auto">
          <a:xfrm flipV="1">
            <a:off x="3719513" y="3860800"/>
            <a:ext cx="0" cy="19446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4" name="Line 9"/>
          <p:cNvSpPr>
            <a:spLocks noChangeShapeType="1"/>
          </p:cNvSpPr>
          <p:nvPr/>
        </p:nvSpPr>
        <p:spPr bwMode="auto">
          <a:xfrm>
            <a:off x="3719514" y="4437063"/>
            <a:ext cx="288925"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5" name="Line 10"/>
          <p:cNvSpPr>
            <a:spLocks noChangeShapeType="1"/>
          </p:cNvSpPr>
          <p:nvPr/>
        </p:nvSpPr>
        <p:spPr bwMode="auto">
          <a:xfrm flipV="1">
            <a:off x="4008438"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6" name="Line 11"/>
          <p:cNvSpPr>
            <a:spLocks noChangeShapeType="1"/>
          </p:cNvSpPr>
          <p:nvPr/>
        </p:nvSpPr>
        <p:spPr bwMode="auto">
          <a:xfrm>
            <a:off x="4008439" y="4437063"/>
            <a:ext cx="358775"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7" name="Line 12"/>
          <p:cNvSpPr>
            <a:spLocks noChangeShapeType="1"/>
          </p:cNvSpPr>
          <p:nvPr/>
        </p:nvSpPr>
        <p:spPr bwMode="auto">
          <a:xfrm flipV="1">
            <a:off x="4367213"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8" name="Line 13"/>
          <p:cNvSpPr>
            <a:spLocks noChangeShapeType="1"/>
          </p:cNvSpPr>
          <p:nvPr/>
        </p:nvSpPr>
        <p:spPr bwMode="auto">
          <a:xfrm>
            <a:off x="4367213" y="4437063"/>
            <a:ext cx="360362"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9" name="Line 14"/>
          <p:cNvSpPr>
            <a:spLocks noChangeShapeType="1"/>
          </p:cNvSpPr>
          <p:nvPr/>
        </p:nvSpPr>
        <p:spPr bwMode="auto">
          <a:xfrm flipV="1">
            <a:off x="4727575"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0" name="Line 15"/>
          <p:cNvSpPr>
            <a:spLocks noChangeShapeType="1"/>
          </p:cNvSpPr>
          <p:nvPr/>
        </p:nvSpPr>
        <p:spPr bwMode="auto">
          <a:xfrm>
            <a:off x="4727576" y="4437063"/>
            <a:ext cx="360363"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1152" name="Object 17"/>
          <p:cNvGraphicFramePr>
            <a:graphicFrameLocks noChangeAspect="1"/>
          </p:cNvGraphicFramePr>
          <p:nvPr/>
        </p:nvGraphicFramePr>
        <p:xfrm>
          <a:off x="5880100" y="5661025"/>
          <a:ext cx="623888" cy="357188"/>
        </p:xfrm>
        <a:graphic>
          <a:graphicData uri="http://schemas.openxmlformats.org/presentationml/2006/ole">
            <mc:AlternateContent xmlns:mc="http://schemas.openxmlformats.org/markup-compatibility/2006">
              <mc:Choice xmlns:v="urn:schemas-microsoft-com:vml" Requires="v">
                <p:oleObj spid="_x0000_s241667" name="Equation" r:id="rId5" imgW="355292" imgH="203024" progId="Equation.DSMT4">
                  <p:embed/>
                </p:oleObj>
              </mc:Choice>
              <mc:Fallback>
                <p:oleObj name="Equation" r:id="rId5" imgW="355292" imgH="203024" progId="Equation.DSMT4">
                  <p:embed/>
                  <p:pic>
                    <p:nvPicPr>
                      <p:cNvPr id="91152"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100" y="5661025"/>
                        <a:ext cx="6238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3" name="Object 18"/>
          <p:cNvGraphicFramePr>
            <a:graphicFrameLocks noChangeAspect="1"/>
          </p:cNvGraphicFramePr>
          <p:nvPr/>
        </p:nvGraphicFramePr>
        <p:xfrm>
          <a:off x="3216275" y="3789363"/>
          <a:ext cx="407988" cy="431800"/>
        </p:xfrm>
        <a:graphic>
          <a:graphicData uri="http://schemas.openxmlformats.org/presentationml/2006/ole">
            <mc:AlternateContent xmlns:mc="http://schemas.openxmlformats.org/markup-compatibility/2006">
              <mc:Choice xmlns:v="urn:schemas-microsoft-com:vml" Requires="v">
                <p:oleObj spid="_x0000_s241668" name="Equation" r:id="rId7" imgW="215806" imgH="228501" progId="Equation.DSMT4">
                  <p:embed/>
                </p:oleObj>
              </mc:Choice>
              <mc:Fallback>
                <p:oleObj name="Equation" r:id="rId7" imgW="215806" imgH="228501" progId="Equation.DSMT4">
                  <p:embed/>
                  <p:pic>
                    <p:nvPicPr>
                      <p:cNvPr id="91153"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275" y="3789363"/>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4" name="Object 19"/>
          <p:cNvGraphicFramePr>
            <a:graphicFrameLocks noChangeAspect="1"/>
          </p:cNvGraphicFramePr>
          <p:nvPr/>
        </p:nvGraphicFramePr>
        <p:xfrm>
          <a:off x="4872038" y="2205038"/>
          <a:ext cx="431800" cy="431800"/>
        </p:xfrm>
        <a:graphic>
          <a:graphicData uri="http://schemas.openxmlformats.org/presentationml/2006/ole">
            <mc:AlternateContent xmlns:mc="http://schemas.openxmlformats.org/markup-compatibility/2006">
              <mc:Choice xmlns:v="urn:schemas-microsoft-com:vml" Requires="v">
                <p:oleObj spid="_x0000_s241669" name="Equation" r:id="rId9" imgW="215806" imgH="228501" progId="Equation.DSMT4">
                  <p:embed/>
                </p:oleObj>
              </mc:Choice>
              <mc:Fallback>
                <p:oleObj name="Equation" r:id="rId9" imgW="215806" imgH="228501" progId="Equation.DSMT4">
                  <p:embed/>
                  <p:pic>
                    <p:nvPicPr>
                      <p:cNvPr id="91154"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2038" y="2205038"/>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27395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精确度</a:t>
            </a:r>
          </a:p>
        </p:txBody>
      </p:sp>
      <p:pic>
        <p:nvPicPr>
          <p:cNvPr id="2" name="图片 1"/>
          <p:cNvPicPr>
            <a:picLocks noChangeAspect="1"/>
          </p:cNvPicPr>
          <p:nvPr/>
        </p:nvPicPr>
        <p:blipFill>
          <a:blip r:embed="rId2"/>
          <a:stretch>
            <a:fillRect/>
          </a:stretch>
        </p:blipFill>
        <p:spPr>
          <a:xfrm>
            <a:off x="2371725" y="647700"/>
            <a:ext cx="9048750" cy="6115050"/>
          </a:xfrm>
          <a:prstGeom prst="rect">
            <a:avLst/>
          </a:prstGeom>
        </p:spPr>
      </p:pic>
    </p:spTree>
    <p:extLst>
      <p:ext uri="{BB962C8B-B14F-4D97-AF65-F5344CB8AC3E}">
        <p14:creationId xmlns:p14="http://schemas.microsoft.com/office/powerpoint/2010/main" val="22401661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3"/>
          <p:cNvGraphicFramePr>
            <a:graphicFrameLocks noGrp="1" noChangeAspect="1"/>
          </p:cNvGraphicFramePr>
          <p:nvPr>
            <p:ph idx="4294967295"/>
          </p:nvPr>
        </p:nvGraphicFramePr>
        <p:xfrm>
          <a:off x="3462339" y="1166813"/>
          <a:ext cx="1831975" cy="2076450"/>
        </p:xfrm>
        <a:graphic>
          <a:graphicData uri="http://schemas.openxmlformats.org/presentationml/2006/ole">
            <mc:AlternateContent xmlns:mc="http://schemas.openxmlformats.org/markup-compatibility/2006">
              <mc:Choice xmlns:v="urn:schemas-microsoft-com:vml" Requires="v">
                <p:oleObj spid="_x0000_s242690" name="Visio" r:id="rId3" imgW="2041398" imgH="2314956" progId="Visio.Drawing.11">
                  <p:embed/>
                </p:oleObj>
              </mc:Choice>
              <mc:Fallback>
                <p:oleObj name="Visio" r:id="rId3" imgW="2041398" imgH="2314956" progId="Visio.Drawing.11">
                  <p:embed/>
                  <p:pic>
                    <p:nvPicPr>
                      <p:cNvPr id="9216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339" y="1166813"/>
                        <a:ext cx="18319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3" name="Text Box 4"/>
          <p:cNvSpPr txBox="1">
            <a:spLocks noChangeArrowheads="1"/>
          </p:cNvSpPr>
          <p:nvPr/>
        </p:nvSpPr>
        <p:spPr bwMode="auto">
          <a:xfrm>
            <a:off x="2711450" y="476251"/>
            <a:ext cx="252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反偏</a:t>
            </a:r>
          </a:p>
        </p:txBody>
      </p:sp>
      <p:sp>
        <p:nvSpPr>
          <p:cNvPr id="92164" name="Text Box 5"/>
          <p:cNvSpPr txBox="1">
            <a:spLocks noChangeArrowheads="1"/>
          </p:cNvSpPr>
          <p:nvPr/>
        </p:nvSpPr>
        <p:spPr bwMode="auto">
          <a:xfrm>
            <a:off x="5951538" y="3141663"/>
            <a:ext cx="3744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利用反向特性   模拟    </a:t>
            </a:r>
          </a:p>
        </p:txBody>
      </p:sp>
      <p:sp>
        <p:nvSpPr>
          <p:cNvPr id="92165" name="Line 6"/>
          <p:cNvSpPr>
            <a:spLocks noChangeShapeType="1"/>
          </p:cNvSpPr>
          <p:nvPr/>
        </p:nvSpPr>
        <p:spPr bwMode="auto">
          <a:xfrm>
            <a:off x="6096000" y="2420938"/>
            <a:ext cx="33845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6" name="Line 7"/>
          <p:cNvSpPr>
            <a:spLocks noChangeShapeType="1"/>
          </p:cNvSpPr>
          <p:nvPr/>
        </p:nvSpPr>
        <p:spPr bwMode="auto">
          <a:xfrm flipV="1">
            <a:off x="6456363" y="692150"/>
            <a:ext cx="0" cy="1728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7" name="Line 8"/>
          <p:cNvSpPr>
            <a:spLocks noChangeShapeType="1"/>
          </p:cNvSpPr>
          <p:nvPr/>
        </p:nvSpPr>
        <p:spPr bwMode="auto">
          <a:xfrm flipV="1">
            <a:off x="6311901" y="1125539"/>
            <a:ext cx="1800225" cy="935037"/>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168" name="Object 3"/>
          <p:cNvGraphicFramePr>
            <a:graphicFrameLocks noChangeAspect="1"/>
          </p:cNvGraphicFramePr>
          <p:nvPr/>
        </p:nvGraphicFramePr>
        <p:xfrm>
          <a:off x="2908301" y="2852739"/>
          <a:ext cx="3408363" cy="3836987"/>
        </p:xfrm>
        <a:graphic>
          <a:graphicData uri="http://schemas.openxmlformats.org/presentationml/2006/ole">
            <mc:AlternateContent xmlns:mc="http://schemas.openxmlformats.org/markup-compatibility/2006">
              <mc:Choice xmlns:v="urn:schemas-microsoft-com:vml" Requires="v">
                <p:oleObj spid="_x0000_s242691" name="Visio" r:id="rId5" imgW="4117086" imgH="4522851" progId="Visio.Drawing.11">
                  <p:embed/>
                </p:oleObj>
              </mc:Choice>
              <mc:Fallback>
                <p:oleObj name="Visio" r:id="rId5" imgW="4117086" imgH="4522851" progId="Visio.Drawing.11">
                  <p:embed/>
                  <p:pic>
                    <p:nvPicPr>
                      <p:cNvPr id="9216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8301" y="2852739"/>
                        <a:ext cx="3408363" cy="383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9" name="Line 10"/>
          <p:cNvSpPr>
            <a:spLocks noChangeShapeType="1"/>
          </p:cNvSpPr>
          <p:nvPr/>
        </p:nvSpPr>
        <p:spPr bwMode="auto">
          <a:xfrm>
            <a:off x="6383338" y="5734050"/>
            <a:ext cx="29527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0" name="Line 11"/>
          <p:cNvSpPr>
            <a:spLocks noChangeShapeType="1"/>
          </p:cNvSpPr>
          <p:nvPr/>
        </p:nvSpPr>
        <p:spPr bwMode="auto">
          <a:xfrm flipV="1">
            <a:off x="6600825" y="4221163"/>
            <a:ext cx="0" cy="1871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1" name="Line 12"/>
          <p:cNvSpPr>
            <a:spLocks noChangeShapeType="1"/>
          </p:cNvSpPr>
          <p:nvPr/>
        </p:nvSpPr>
        <p:spPr bwMode="auto">
          <a:xfrm>
            <a:off x="6383338" y="4581526"/>
            <a:ext cx="2233612" cy="79216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172" name="Object 13"/>
          <p:cNvGraphicFramePr>
            <a:graphicFrameLocks noChangeAspect="1"/>
          </p:cNvGraphicFramePr>
          <p:nvPr/>
        </p:nvGraphicFramePr>
        <p:xfrm>
          <a:off x="5087939" y="2349500"/>
          <a:ext cx="407987" cy="431800"/>
        </p:xfrm>
        <a:graphic>
          <a:graphicData uri="http://schemas.openxmlformats.org/presentationml/2006/ole">
            <mc:AlternateContent xmlns:mc="http://schemas.openxmlformats.org/markup-compatibility/2006">
              <mc:Choice xmlns:v="urn:schemas-microsoft-com:vml" Requires="v">
                <p:oleObj spid="_x0000_s242692" name="Equation" r:id="rId7" imgW="215806" imgH="228501" progId="Equation.DSMT4">
                  <p:embed/>
                </p:oleObj>
              </mc:Choice>
              <mc:Fallback>
                <p:oleObj name="Equation" r:id="rId7" imgW="215806" imgH="228501" progId="Equation.DSMT4">
                  <p:embed/>
                  <p:pic>
                    <p:nvPicPr>
                      <p:cNvPr id="92172"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939" y="2349500"/>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3" name="Object 14"/>
          <p:cNvGraphicFramePr>
            <a:graphicFrameLocks noChangeAspect="1"/>
          </p:cNvGraphicFramePr>
          <p:nvPr/>
        </p:nvGraphicFramePr>
        <p:xfrm>
          <a:off x="5951539" y="549275"/>
          <a:ext cx="407987" cy="431800"/>
        </p:xfrm>
        <a:graphic>
          <a:graphicData uri="http://schemas.openxmlformats.org/presentationml/2006/ole">
            <mc:AlternateContent xmlns:mc="http://schemas.openxmlformats.org/markup-compatibility/2006">
              <mc:Choice xmlns:v="urn:schemas-microsoft-com:vml" Requires="v">
                <p:oleObj spid="_x0000_s242693" name="Equation" r:id="rId9" imgW="215806" imgH="228501" progId="Equation.DSMT4">
                  <p:embed/>
                </p:oleObj>
              </mc:Choice>
              <mc:Fallback>
                <p:oleObj name="Equation" r:id="rId9" imgW="215806" imgH="228501" progId="Equation.DSMT4">
                  <p:embed/>
                  <p:pic>
                    <p:nvPicPr>
                      <p:cNvPr id="92173"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539" y="549275"/>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4" name="Object 15"/>
          <p:cNvGraphicFramePr>
            <a:graphicFrameLocks noChangeAspect="1"/>
          </p:cNvGraphicFramePr>
          <p:nvPr/>
        </p:nvGraphicFramePr>
        <p:xfrm>
          <a:off x="6096000" y="3860800"/>
          <a:ext cx="407988" cy="431800"/>
        </p:xfrm>
        <a:graphic>
          <a:graphicData uri="http://schemas.openxmlformats.org/presentationml/2006/ole">
            <mc:AlternateContent xmlns:mc="http://schemas.openxmlformats.org/markup-compatibility/2006">
              <mc:Choice xmlns:v="urn:schemas-microsoft-com:vml" Requires="v">
                <p:oleObj spid="_x0000_s242694" name="Equation" r:id="rId10" imgW="215806" imgH="228501" progId="Equation.DSMT4">
                  <p:embed/>
                </p:oleObj>
              </mc:Choice>
              <mc:Fallback>
                <p:oleObj name="Equation" r:id="rId10" imgW="215806" imgH="228501" progId="Equation.DSMT4">
                  <p:embed/>
                  <p:pic>
                    <p:nvPicPr>
                      <p:cNvPr id="92174"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3860800"/>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5" name="Object 16"/>
          <p:cNvGraphicFramePr>
            <a:graphicFrameLocks noChangeAspect="1"/>
          </p:cNvGraphicFramePr>
          <p:nvPr/>
        </p:nvGraphicFramePr>
        <p:xfrm>
          <a:off x="5159375" y="5300663"/>
          <a:ext cx="407988" cy="431800"/>
        </p:xfrm>
        <a:graphic>
          <a:graphicData uri="http://schemas.openxmlformats.org/presentationml/2006/ole">
            <mc:AlternateContent xmlns:mc="http://schemas.openxmlformats.org/markup-compatibility/2006">
              <mc:Choice xmlns:v="urn:schemas-microsoft-com:vml" Requires="v">
                <p:oleObj spid="_x0000_s242695" name="Equation" r:id="rId11" imgW="215806" imgH="228501" progId="Equation.DSMT4">
                  <p:embed/>
                </p:oleObj>
              </mc:Choice>
              <mc:Fallback>
                <p:oleObj name="Equation" r:id="rId11" imgW="215806" imgH="228501" progId="Equation.DSMT4">
                  <p:embed/>
                  <p:pic>
                    <p:nvPicPr>
                      <p:cNvPr id="92175"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375" y="5300663"/>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6" name="Object 17"/>
          <p:cNvGraphicFramePr>
            <a:graphicFrameLocks noChangeAspect="1"/>
          </p:cNvGraphicFramePr>
          <p:nvPr/>
        </p:nvGraphicFramePr>
        <p:xfrm>
          <a:off x="8904289" y="2492375"/>
          <a:ext cx="623887" cy="357188"/>
        </p:xfrm>
        <a:graphic>
          <a:graphicData uri="http://schemas.openxmlformats.org/presentationml/2006/ole">
            <mc:AlternateContent xmlns:mc="http://schemas.openxmlformats.org/markup-compatibility/2006">
              <mc:Choice xmlns:v="urn:schemas-microsoft-com:vml" Requires="v">
                <p:oleObj spid="_x0000_s242696" name="Equation" r:id="rId12" imgW="355292" imgH="203024" progId="Equation.DSMT4">
                  <p:embed/>
                </p:oleObj>
              </mc:Choice>
              <mc:Fallback>
                <p:oleObj name="Equation" r:id="rId12" imgW="355292" imgH="203024" progId="Equation.DSMT4">
                  <p:embed/>
                  <p:pic>
                    <p:nvPicPr>
                      <p:cNvPr id="92176"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04289" y="2492375"/>
                        <a:ext cx="623887"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7" name="Object 18"/>
          <p:cNvGraphicFramePr>
            <a:graphicFrameLocks noChangeAspect="1"/>
          </p:cNvGraphicFramePr>
          <p:nvPr/>
        </p:nvGraphicFramePr>
        <p:xfrm>
          <a:off x="8759825" y="5876925"/>
          <a:ext cx="623888" cy="357188"/>
        </p:xfrm>
        <a:graphic>
          <a:graphicData uri="http://schemas.openxmlformats.org/presentationml/2006/ole">
            <mc:AlternateContent xmlns:mc="http://schemas.openxmlformats.org/markup-compatibility/2006">
              <mc:Choice xmlns:v="urn:schemas-microsoft-com:vml" Requires="v">
                <p:oleObj spid="_x0000_s242697" name="Equation" r:id="rId14" imgW="355292" imgH="203024" progId="Equation.DSMT4">
                  <p:embed/>
                </p:oleObj>
              </mc:Choice>
              <mc:Fallback>
                <p:oleObj name="Equation" r:id="rId14" imgW="355292" imgH="203024" progId="Equation.DSMT4">
                  <p:embed/>
                  <p:pic>
                    <p:nvPicPr>
                      <p:cNvPr id="92177"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59825" y="5876925"/>
                        <a:ext cx="6238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478163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7FB47D-D3CA-4DF3-A61C-EC1615CE8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606" y="-363793"/>
            <a:ext cx="8898194" cy="6432755"/>
          </a:xfrm>
          <a:prstGeom prst="rect">
            <a:avLst/>
          </a:prstGeom>
        </p:spPr>
      </p:pic>
      <p:sp>
        <p:nvSpPr>
          <p:cNvPr id="5" name="图文框 4">
            <a:extLst>
              <a:ext uri="{FF2B5EF4-FFF2-40B4-BE49-F238E27FC236}">
                <a16:creationId xmlns:a16="http://schemas.microsoft.com/office/drawing/2014/main" id="{89135207-5569-4F55-8B69-4ABC027E46B7}"/>
              </a:ext>
            </a:extLst>
          </p:cNvPr>
          <p:cNvSpPr/>
          <p:nvPr/>
        </p:nvSpPr>
        <p:spPr>
          <a:xfrm>
            <a:off x="1081548" y="-363793"/>
            <a:ext cx="11267768" cy="7039897"/>
          </a:xfrm>
          <a:prstGeom prst="frame">
            <a:avLst>
              <a:gd name="adj1" fmla="val 13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5">
            <a:extLst>
              <a:ext uri="{FF2B5EF4-FFF2-40B4-BE49-F238E27FC236}">
                <a16:creationId xmlns:a16="http://schemas.microsoft.com/office/drawing/2014/main" id="{11706940-C448-4649-8863-B7DD101B9DC6}"/>
              </a:ext>
            </a:extLst>
          </p:cNvPr>
          <p:cNvSpPr txBox="1"/>
          <p:nvPr/>
        </p:nvSpPr>
        <p:spPr>
          <a:xfrm>
            <a:off x="10274710" y="2762866"/>
            <a:ext cx="501445" cy="461665"/>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7" name="文本框 6">
            <a:extLst>
              <a:ext uri="{FF2B5EF4-FFF2-40B4-BE49-F238E27FC236}">
                <a16:creationId xmlns:a16="http://schemas.microsoft.com/office/drawing/2014/main" id="{5AB84719-1BB5-49ED-9A43-6C4C2CE78A42}"/>
              </a:ext>
            </a:extLst>
          </p:cNvPr>
          <p:cNvSpPr txBox="1"/>
          <p:nvPr/>
        </p:nvSpPr>
        <p:spPr>
          <a:xfrm>
            <a:off x="4522843"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D1</a:t>
            </a:r>
            <a:endParaRPr lang="zh-CN" altLang="en-US" sz="1600" dirty="0"/>
          </a:p>
        </p:txBody>
      </p:sp>
      <p:sp>
        <p:nvSpPr>
          <p:cNvPr id="8" name="文本框 7">
            <a:extLst>
              <a:ext uri="{FF2B5EF4-FFF2-40B4-BE49-F238E27FC236}">
                <a16:creationId xmlns:a16="http://schemas.microsoft.com/office/drawing/2014/main" id="{0667E15D-7524-44B5-8A0A-0FD49B06C135}"/>
              </a:ext>
            </a:extLst>
          </p:cNvPr>
          <p:cNvSpPr txBox="1"/>
          <p:nvPr/>
        </p:nvSpPr>
        <p:spPr>
          <a:xfrm>
            <a:off x="2797282" y="1846336"/>
            <a:ext cx="698090" cy="338554"/>
          </a:xfrm>
          <a:prstGeom prst="rect">
            <a:avLst/>
          </a:prstGeom>
          <a:solidFill>
            <a:schemeClr val="bg1"/>
          </a:solidFill>
        </p:spPr>
        <p:txBody>
          <a:bodyPr wrap="square" rtlCol="0">
            <a:spAutoFit/>
          </a:bodyPr>
          <a:lstStyle/>
          <a:p>
            <a:r>
              <a:rPr lang="zh-CN" altLang="en-US" sz="1600" dirty="0"/>
              <a:t>图</a:t>
            </a:r>
            <a:r>
              <a:rPr lang="en-US" altLang="zh-CN" sz="1600" dirty="0"/>
              <a:t>C1</a:t>
            </a:r>
            <a:endParaRPr lang="zh-CN" altLang="en-US" sz="1600" dirty="0"/>
          </a:p>
        </p:txBody>
      </p:sp>
      <p:sp>
        <p:nvSpPr>
          <p:cNvPr id="9" name="文本框 8">
            <a:extLst>
              <a:ext uri="{FF2B5EF4-FFF2-40B4-BE49-F238E27FC236}">
                <a16:creationId xmlns:a16="http://schemas.microsoft.com/office/drawing/2014/main" id="{EFDC5119-11A3-4E33-9131-CCA55526078D}"/>
              </a:ext>
            </a:extLst>
          </p:cNvPr>
          <p:cNvSpPr txBox="1"/>
          <p:nvPr/>
        </p:nvSpPr>
        <p:spPr>
          <a:xfrm>
            <a:off x="8165692"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B1</a:t>
            </a:r>
            <a:endParaRPr lang="zh-CN" altLang="en-US" sz="1600" dirty="0"/>
          </a:p>
        </p:txBody>
      </p:sp>
      <p:sp>
        <p:nvSpPr>
          <p:cNvPr id="10" name="文本框 9">
            <a:extLst>
              <a:ext uri="{FF2B5EF4-FFF2-40B4-BE49-F238E27FC236}">
                <a16:creationId xmlns:a16="http://schemas.microsoft.com/office/drawing/2014/main" id="{4D6AF088-57AB-406B-8DE7-8E7B9926222E}"/>
              </a:ext>
            </a:extLst>
          </p:cNvPr>
          <p:cNvSpPr txBox="1"/>
          <p:nvPr/>
        </p:nvSpPr>
        <p:spPr>
          <a:xfrm>
            <a:off x="6324603"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A1</a:t>
            </a:r>
            <a:endParaRPr lang="zh-CN" altLang="en-US" sz="1600" dirty="0"/>
          </a:p>
        </p:txBody>
      </p:sp>
      <p:sp>
        <p:nvSpPr>
          <p:cNvPr id="11" name="文本框 10">
            <a:extLst>
              <a:ext uri="{FF2B5EF4-FFF2-40B4-BE49-F238E27FC236}">
                <a16:creationId xmlns:a16="http://schemas.microsoft.com/office/drawing/2014/main" id="{FF405746-4A75-4A39-B326-7C6C5BA36513}"/>
              </a:ext>
            </a:extLst>
          </p:cNvPr>
          <p:cNvSpPr txBox="1"/>
          <p:nvPr/>
        </p:nvSpPr>
        <p:spPr>
          <a:xfrm>
            <a:off x="10427110" y="2915266"/>
            <a:ext cx="501445" cy="461665"/>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12" name="文本框 11">
            <a:extLst>
              <a:ext uri="{FF2B5EF4-FFF2-40B4-BE49-F238E27FC236}">
                <a16:creationId xmlns:a16="http://schemas.microsoft.com/office/drawing/2014/main" id="{C5D30C80-1E64-48D6-8A2C-614DA2A36362}"/>
              </a:ext>
            </a:extLst>
          </p:cNvPr>
          <p:cNvSpPr txBox="1"/>
          <p:nvPr/>
        </p:nvSpPr>
        <p:spPr>
          <a:xfrm>
            <a:off x="10559845" y="3086031"/>
            <a:ext cx="530942" cy="276999"/>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13" name="矩形 12">
            <a:extLst>
              <a:ext uri="{FF2B5EF4-FFF2-40B4-BE49-F238E27FC236}">
                <a16:creationId xmlns:a16="http://schemas.microsoft.com/office/drawing/2014/main" id="{96219878-7551-402F-B9F3-CD1A0184C19E}"/>
              </a:ext>
            </a:extLst>
          </p:cNvPr>
          <p:cNvSpPr/>
          <p:nvPr/>
        </p:nvSpPr>
        <p:spPr>
          <a:xfrm>
            <a:off x="8165692" y="4312351"/>
            <a:ext cx="614516" cy="174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066C973-B73D-46DA-9ACE-A975849946C2}"/>
              </a:ext>
            </a:extLst>
          </p:cNvPr>
          <p:cNvSpPr/>
          <p:nvPr/>
        </p:nvSpPr>
        <p:spPr>
          <a:xfrm>
            <a:off x="6408174" y="4312352"/>
            <a:ext cx="614516" cy="174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68945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218B0B-5BEE-441A-8D77-7A110AEBB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71" y="-285135"/>
            <a:ext cx="9596284" cy="6843251"/>
          </a:xfrm>
          <a:prstGeom prst="rect">
            <a:avLst/>
          </a:prstGeom>
        </p:spPr>
      </p:pic>
    </p:spTree>
    <p:extLst>
      <p:ext uri="{BB962C8B-B14F-4D97-AF65-F5344CB8AC3E}">
        <p14:creationId xmlns:p14="http://schemas.microsoft.com/office/powerpoint/2010/main" val="36077903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1052515" y="233161"/>
            <a:ext cx="2962275" cy="557212"/>
          </a:xfrm>
        </p:spPr>
        <p:txBody>
          <a:bodyPr/>
          <a:lstStyle/>
          <a:p>
            <a:pPr eaLnBrk="1" hangingPunct="1"/>
            <a:r>
              <a:rPr lang="zh-CN" altLang="en-US" sz="2800" b="1" dirty="0">
                <a:solidFill>
                  <a:srgbClr val="0000CC"/>
                </a:solidFill>
                <a:latin typeface="华文中宋" pitchFamily="2" charset="-122"/>
                <a:ea typeface="华文中宋" pitchFamily="2" charset="-122"/>
              </a:rPr>
              <a:t>九、 力敏</a:t>
            </a:r>
            <a:r>
              <a:rPr lang="en-US" altLang="zh-CN" sz="2800" b="1" dirty="0">
                <a:solidFill>
                  <a:srgbClr val="0000CC"/>
                </a:solidFill>
                <a:latin typeface="华文中宋" pitchFamily="2" charset="-122"/>
                <a:ea typeface="华文中宋" pitchFamily="2" charset="-122"/>
              </a:rPr>
              <a:t>Z</a:t>
            </a:r>
            <a:r>
              <a:rPr lang="zh-CN" altLang="en-US" sz="2800" b="1" dirty="0">
                <a:solidFill>
                  <a:srgbClr val="0000CC"/>
                </a:solidFill>
                <a:latin typeface="华文中宋" pitchFamily="2" charset="-122"/>
                <a:ea typeface="华文中宋" pitchFamily="2" charset="-122"/>
              </a:rPr>
              <a:t>器件</a:t>
            </a:r>
          </a:p>
        </p:txBody>
      </p:sp>
      <p:sp>
        <p:nvSpPr>
          <p:cNvPr id="87043" name="Rectangle 3"/>
          <p:cNvSpPr>
            <a:spLocks noGrp="1" noChangeArrowheads="1"/>
          </p:cNvSpPr>
          <p:nvPr>
            <p:ph type="body" idx="4294967295"/>
          </p:nvPr>
        </p:nvSpPr>
        <p:spPr>
          <a:xfrm>
            <a:off x="869113" y="1108270"/>
            <a:ext cx="8002588" cy="1008062"/>
          </a:xfrm>
        </p:spPr>
        <p:txBody>
          <a:bodyPr>
            <a:normAutofit/>
          </a:bodyPr>
          <a:lstStyle/>
          <a:p>
            <a:pPr eaLnBrk="1" hangingPunct="1">
              <a:lnSpc>
                <a:spcPct val="90000"/>
              </a:lnSpc>
            </a:pPr>
            <a:r>
              <a:rPr lang="zh-CN" altLang="en-US" sz="2400" b="1" dirty="0">
                <a:latin typeface="华文中宋" pitchFamily="2" charset="-122"/>
                <a:ea typeface="华文中宋" pitchFamily="2" charset="-122"/>
              </a:rPr>
              <a:t>原理：半导体压阻效应使敏感层电阻率变小，</a:t>
            </a:r>
            <a:endParaRPr lang="en-US" altLang="zh-CN" sz="2400" b="1" dirty="0">
              <a:latin typeface="华文中宋" pitchFamily="2" charset="-122"/>
              <a:ea typeface="华文中宋" pitchFamily="2" charset="-122"/>
            </a:endParaRPr>
          </a:p>
          <a:p>
            <a:pPr marL="0" indent="0" eaLnBrk="1" hangingPunct="1">
              <a:lnSpc>
                <a:spcPct val="90000"/>
              </a:lnSpc>
              <a:buNone/>
            </a:pPr>
            <a:r>
              <a:rPr lang="zh-CN" altLang="en-US" sz="2400" b="1" dirty="0">
                <a:latin typeface="华文中宋" pitchFamily="2" charset="-122"/>
                <a:ea typeface="华文中宋" pitchFamily="2" charset="-122"/>
              </a:rPr>
              <a:t>             伏安特性高阻区斜率变大</a:t>
            </a:r>
          </a:p>
          <a:p>
            <a:pPr marL="0" indent="0" eaLnBrk="1" hangingPunct="1">
              <a:lnSpc>
                <a:spcPct val="90000"/>
              </a:lnSpc>
              <a:buNone/>
            </a:pPr>
            <a:endParaRPr lang="zh-CN" altLang="en-US" sz="2400" b="1" dirty="0">
              <a:latin typeface="华文中宋" pitchFamily="2" charset="-122"/>
              <a:ea typeface="华文中宋" pitchFamily="2" charset="-122"/>
            </a:endParaRPr>
          </a:p>
          <a:p>
            <a:pPr eaLnBrk="1" hangingPunct="1">
              <a:lnSpc>
                <a:spcPct val="90000"/>
              </a:lnSpc>
            </a:pPr>
            <a:endParaRPr lang="zh-CN" altLang="en-US" sz="2400" dirty="0">
              <a:latin typeface="华文中宋" pitchFamily="2" charset="-122"/>
              <a:ea typeface="华文中宋" pitchFamily="2" charset="-122"/>
            </a:endParaRPr>
          </a:p>
          <a:p>
            <a:pPr eaLnBrk="1" hangingPunct="1">
              <a:lnSpc>
                <a:spcPct val="90000"/>
              </a:lnSpc>
            </a:pPr>
            <a:endParaRPr lang="zh-CN" altLang="en-US" sz="2400" dirty="0">
              <a:latin typeface="宋体" pitchFamily="2" charset="-122"/>
            </a:endParaRPr>
          </a:p>
          <a:p>
            <a:pPr eaLnBrk="1" hangingPunct="1">
              <a:lnSpc>
                <a:spcPct val="90000"/>
              </a:lnSpc>
            </a:pPr>
            <a:endParaRPr lang="en-US" altLang="zh-CN" sz="2400" dirty="0">
              <a:latin typeface="宋体" pitchFamily="2" charset="-122"/>
            </a:endParaRPr>
          </a:p>
        </p:txBody>
      </p:sp>
      <p:sp>
        <p:nvSpPr>
          <p:cNvPr id="87045" name="Line 16"/>
          <p:cNvSpPr>
            <a:spLocks noChangeShapeType="1"/>
          </p:cNvSpPr>
          <p:nvPr/>
        </p:nvSpPr>
        <p:spPr bwMode="auto">
          <a:xfrm>
            <a:off x="6456363" y="2781300"/>
            <a:ext cx="0" cy="25209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6" name="Line 17"/>
          <p:cNvSpPr>
            <a:spLocks noChangeShapeType="1"/>
          </p:cNvSpPr>
          <p:nvPr/>
        </p:nvSpPr>
        <p:spPr bwMode="auto">
          <a:xfrm>
            <a:off x="6456363" y="5300663"/>
            <a:ext cx="36004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7" name="Line 18"/>
          <p:cNvSpPr>
            <a:spLocks noChangeShapeType="1"/>
          </p:cNvSpPr>
          <p:nvPr/>
        </p:nvSpPr>
        <p:spPr bwMode="auto">
          <a:xfrm>
            <a:off x="9767888" y="5300663"/>
            <a:ext cx="431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8" name="Line 19"/>
          <p:cNvSpPr>
            <a:spLocks noChangeShapeType="1"/>
          </p:cNvSpPr>
          <p:nvPr/>
        </p:nvSpPr>
        <p:spPr bwMode="auto">
          <a:xfrm flipV="1">
            <a:off x="6456363" y="2636839"/>
            <a:ext cx="0" cy="2873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9" name="Line 20"/>
          <p:cNvSpPr>
            <a:spLocks noChangeShapeType="1"/>
          </p:cNvSpPr>
          <p:nvPr/>
        </p:nvSpPr>
        <p:spPr bwMode="auto">
          <a:xfrm flipV="1">
            <a:off x="6456364" y="4508501"/>
            <a:ext cx="2592387" cy="79216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0" name="Line 21"/>
          <p:cNvSpPr>
            <a:spLocks noChangeShapeType="1"/>
          </p:cNvSpPr>
          <p:nvPr/>
        </p:nvSpPr>
        <p:spPr bwMode="auto">
          <a:xfrm flipH="1" flipV="1">
            <a:off x="7175500" y="4005264"/>
            <a:ext cx="1944688" cy="503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1" name="Line 22"/>
          <p:cNvSpPr>
            <a:spLocks noChangeShapeType="1"/>
          </p:cNvSpPr>
          <p:nvPr/>
        </p:nvSpPr>
        <p:spPr bwMode="auto">
          <a:xfrm flipV="1">
            <a:off x="7175500" y="2708275"/>
            <a:ext cx="0" cy="12969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2" name="Line 23"/>
          <p:cNvSpPr>
            <a:spLocks noChangeShapeType="1"/>
          </p:cNvSpPr>
          <p:nvPr/>
        </p:nvSpPr>
        <p:spPr bwMode="auto">
          <a:xfrm>
            <a:off x="6959600" y="4149726"/>
            <a:ext cx="1512888" cy="358775"/>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3" name="Line 24"/>
          <p:cNvSpPr>
            <a:spLocks noChangeShapeType="1"/>
          </p:cNvSpPr>
          <p:nvPr/>
        </p:nvSpPr>
        <p:spPr bwMode="auto">
          <a:xfrm flipV="1">
            <a:off x="6959600" y="3068639"/>
            <a:ext cx="0" cy="1081087"/>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4" name="Line 25"/>
          <p:cNvSpPr>
            <a:spLocks noChangeShapeType="1"/>
          </p:cNvSpPr>
          <p:nvPr/>
        </p:nvSpPr>
        <p:spPr bwMode="auto">
          <a:xfrm flipH="1" flipV="1">
            <a:off x="6672263" y="4292601"/>
            <a:ext cx="1079500" cy="288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5" name="Line 26"/>
          <p:cNvSpPr>
            <a:spLocks noChangeShapeType="1"/>
          </p:cNvSpPr>
          <p:nvPr/>
        </p:nvSpPr>
        <p:spPr bwMode="auto">
          <a:xfrm flipV="1">
            <a:off x="6672263" y="2924176"/>
            <a:ext cx="0" cy="13684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6" name="Line 27"/>
          <p:cNvSpPr>
            <a:spLocks noChangeShapeType="1"/>
          </p:cNvSpPr>
          <p:nvPr/>
        </p:nvSpPr>
        <p:spPr bwMode="auto">
          <a:xfrm flipH="1">
            <a:off x="6467476" y="4508500"/>
            <a:ext cx="2652712" cy="7985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9" name="Line 30"/>
          <p:cNvSpPr>
            <a:spLocks noChangeShapeType="1"/>
          </p:cNvSpPr>
          <p:nvPr/>
        </p:nvSpPr>
        <p:spPr bwMode="auto">
          <a:xfrm flipV="1">
            <a:off x="6467475" y="4508500"/>
            <a:ext cx="207645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0" name="Line 31"/>
          <p:cNvSpPr>
            <a:spLocks noChangeShapeType="1"/>
          </p:cNvSpPr>
          <p:nvPr/>
        </p:nvSpPr>
        <p:spPr bwMode="auto">
          <a:xfrm flipV="1">
            <a:off x="6507163" y="4589462"/>
            <a:ext cx="1261271" cy="7048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Text Box 32"/>
          <p:cNvSpPr txBox="1">
            <a:spLocks noChangeArrowheads="1"/>
          </p:cNvSpPr>
          <p:nvPr/>
        </p:nvSpPr>
        <p:spPr bwMode="auto">
          <a:xfrm>
            <a:off x="6672263" y="2419350"/>
            <a:ext cx="2836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M3 </a:t>
            </a:r>
            <a:r>
              <a:rPr lang="zh-CN" altLang="en-US" sz="2400" b="1"/>
              <a:t>低阻区、导通态</a:t>
            </a:r>
          </a:p>
        </p:txBody>
      </p:sp>
      <p:sp>
        <p:nvSpPr>
          <p:cNvPr id="87062" name="Text Box 33"/>
          <p:cNvSpPr txBox="1">
            <a:spLocks noChangeArrowheads="1"/>
          </p:cNvSpPr>
          <p:nvPr/>
        </p:nvSpPr>
        <p:spPr bwMode="auto">
          <a:xfrm>
            <a:off x="7464425" y="3573463"/>
            <a:ext cx="292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M2  </a:t>
            </a:r>
            <a:r>
              <a:rPr lang="zh-CN" altLang="en-US" sz="2400" b="1"/>
              <a:t>非稳态、负阻区</a:t>
            </a:r>
          </a:p>
        </p:txBody>
      </p:sp>
      <p:sp>
        <p:nvSpPr>
          <p:cNvPr id="87063" name="Text Box 34"/>
          <p:cNvSpPr txBox="1">
            <a:spLocks noChangeArrowheads="1"/>
          </p:cNvSpPr>
          <p:nvPr/>
        </p:nvSpPr>
        <p:spPr bwMode="auto">
          <a:xfrm>
            <a:off x="7967664" y="4797425"/>
            <a:ext cx="2530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M1 </a:t>
            </a:r>
            <a:r>
              <a:rPr lang="zh-CN" altLang="en-US" sz="2400" b="1"/>
              <a:t>高阻区、关态</a:t>
            </a:r>
          </a:p>
        </p:txBody>
      </p:sp>
      <p:sp>
        <p:nvSpPr>
          <p:cNvPr id="87064" name="Line 35"/>
          <p:cNvSpPr>
            <a:spLocks noChangeShapeType="1"/>
          </p:cNvSpPr>
          <p:nvPr/>
        </p:nvSpPr>
        <p:spPr bwMode="auto">
          <a:xfrm>
            <a:off x="7175500" y="4076701"/>
            <a:ext cx="0" cy="12239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5" name="Line 36"/>
          <p:cNvSpPr>
            <a:spLocks noChangeShapeType="1"/>
          </p:cNvSpPr>
          <p:nvPr/>
        </p:nvSpPr>
        <p:spPr bwMode="auto">
          <a:xfrm>
            <a:off x="9120188" y="4508501"/>
            <a:ext cx="0" cy="7921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6" name="Text Box 37"/>
          <p:cNvSpPr txBox="1">
            <a:spLocks noChangeArrowheads="1"/>
          </p:cNvSpPr>
          <p:nvPr/>
        </p:nvSpPr>
        <p:spPr bwMode="auto">
          <a:xfrm>
            <a:off x="9120188" y="4365625"/>
            <a:ext cx="154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dirty="0"/>
              <a:t>P </a:t>
            </a:r>
            <a:r>
              <a:rPr lang="en-US" altLang="zh-CN" sz="2400" b="1" dirty="0" err="1"/>
              <a:t>U</a:t>
            </a:r>
            <a:r>
              <a:rPr lang="en-US" altLang="zh-CN" sz="1800" b="1" dirty="0" err="1"/>
              <a:t>th</a:t>
            </a:r>
            <a:r>
              <a:rPr lang="zh-CN" altLang="en-US" sz="1800" dirty="0"/>
              <a:t>、</a:t>
            </a:r>
            <a:r>
              <a:rPr lang="en-US" altLang="zh-CN" sz="2400" b="1" dirty="0" err="1"/>
              <a:t>I</a:t>
            </a:r>
            <a:r>
              <a:rPr lang="en-US" altLang="zh-CN" sz="1800" b="1" dirty="0" err="1"/>
              <a:t>th</a:t>
            </a:r>
            <a:endParaRPr lang="en-US" altLang="zh-CN" sz="1800" b="1" dirty="0"/>
          </a:p>
        </p:txBody>
      </p:sp>
      <p:sp>
        <p:nvSpPr>
          <p:cNvPr id="87067" name="Line 38"/>
          <p:cNvSpPr>
            <a:spLocks noChangeShapeType="1"/>
          </p:cNvSpPr>
          <p:nvPr/>
        </p:nvSpPr>
        <p:spPr bwMode="auto">
          <a:xfrm flipH="1">
            <a:off x="6456364" y="4508500"/>
            <a:ext cx="26638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8" name="Text Box 39"/>
          <p:cNvSpPr txBox="1">
            <a:spLocks noChangeArrowheads="1"/>
          </p:cNvSpPr>
          <p:nvPr/>
        </p:nvSpPr>
        <p:spPr bwMode="auto">
          <a:xfrm>
            <a:off x="5880100" y="4221163"/>
            <a:ext cx="48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th</a:t>
            </a:r>
          </a:p>
        </p:txBody>
      </p:sp>
      <p:sp>
        <p:nvSpPr>
          <p:cNvPr id="87069" name="Text Box 40"/>
          <p:cNvSpPr txBox="1">
            <a:spLocks noChangeArrowheads="1"/>
          </p:cNvSpPr>
          <p:nvPr/>
        </p:nvSpPr>
        <p:spPr bwMode="auto">
          <a:xfrm>
            <a:off x="8812213" y="5248275"/>
            <a:ext cx="620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th</a:t>
            </a:r>
          </a:p>
        </p:txBody>
      </p:sp>
      <p:sp>
        <p:nvSpPr>
          <p:cNvPr id="87070" name="Text Box 41"/>
          <p:cNvSpPr txBox="1">
            <a:spLocks noChangeArrowheads="1"/>
          </p:cNvSpPr>
          <p:nvPr/>
        </p:nvSpPr>
        <p:spPr bwMode="auto">
          <a:xfrm>
            <a:off x="6867526" y="5248275"/>
            <a:ext cx="481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f</a:t>
            </a:r>
          </a:p>
        </p:txBody>
      </p:sp>
      <p:sp>
        <p:nvSpPr>
          <p:cNvPr id="87071" name="Line 42"/>
          <p:cNvSpPr>
            <a:spLocks noChangeShapeType="1"/>
          </p:cNvSpPr>
          <p:nvPr/>
        </p:nvSpPr>
        <p:spPr bwMode="auto">
          <a:xfrm flipH="1">
            <a:off x="6521349" y="4005263"/>
            <a:ext cx="71913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2" name="Text Box 43"/>
          <p:cNvSpPr txBox="1">
            <a:spLocks noChangeArrowheads="1"/>
          </p:cNvSpPr>
          <p:nvPr/>
        </p:nvSpPr>
        <p:spPr bwMode="auto">
          <a:xfrm>
            <a:off x="6060180" y="3754837"/>
            <a:ext cx="34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t>I</a:t>
            </a:r>
            <a:r>
              <a:rPr lang="en-US" altLang="zh-CN" sz="1800" b="1" dirty="0"/>
              <a:t>f</a:t>
            </a:r>
          </a:p>
        </p:txBody>
      </p:sp>
      <p:sp>
        <p:nvSpPr>
          <p:cNvPr id="87073" name="Text Box 44"/>
          <p:cNvSpPr txBox="1">
            <a:spLocks noChangeArrowheads="1"/>
          </p:cNvSpPr>
          <p:nvPr/>
        </p:nvSpPr>
        <p:spPr bwMode="auto">
          <a:xfrm>
            <a:off x="5716589" y="2295525"/>
            <a:ext cx="75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(ma)</a:t>
            </a:r>
          </a:p>
        </p:txBody>
      </p:sp>
      <p:sp>
        <p:nvSpPr>
          <p:cNvPr id="87074" name="Text Box 45"/>
          <p:cNvSpPr txBox="1">
            <a:spLocks noChangeArrowheads="1"/>
          </p:cNvSpPr>
          <p:nvPr/>
        </p:nvSpPr>
        <p:spPr bwMode="auto">
          <a:xfrm>
            <a:off x="9983788" y="5300663"/>
            <a:ext cx="684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(v)</a:t>
            </a:r>
          </a:p>
        </p:txBody>
      </p:sp>
      <p:sp>
        <p:nvSpPr>
          <p:cNvPr id="87079" name="Line 50"/>
          <p:cNvSpPr>
            <a:spLocks noChangeShapeType="1"/>
          </p:cNvSpPr>
          <p:nvPr/>
        </p:nvSpPr>
        <p:spPr bwMode="auto">
          <a:xfrm flipH="1" flipV="1">
            <a:off x="5715000" y="3172306"/>
            <a:ext cx="4751388" cy="316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0" name="Text Box 51"/>
          <p:cNvSpPr txBox="1">
            <a:spLocks noChangeArrowheads="1"/>
          </p:cNvSpPr>
          <p:nvPr/>
        </p:nvSpPr>
        <p:spPr bwMode="auto">
          <a:xfrm>
            <a:off x="4876802" y="2647950"/>
            <a:ext cx="8747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E/R</a:t>
            </a:r>
            <a:r>
              <a:rPr lang="en-US" altLang="zh-CN" sz="1800" b="1"/>
              <a:t>L</a:t>
            </a:r>
          </a:p>
          <a:p>
            <a:pPr eaLnBrk="1" hangingPunct="1">
              <a:spcBef>
                <a:spcPct val="0"/>
              </a:spcBef>
              <a:buFontTx/>
              <a:buNone/>
            </a:pPr>
            <a:r>
              <a:rPr lang="zh-CN" altLang="en-US" sz="1800" b="1"/>
              <a:t>负载线</a:t>
            </a:r>
          </a:p>
        </p:txBody>
      </p:sp>
      <p:sp>
        <p:nvSpPr>
          <p:cNvPr id="57" name="Text Box 37">
            <a:extLst>
              <a:ext uri="{FF2B5EF4-FFF2-40B4-BE49-F238E27FC236}">
                <a16:creationId xmlns:a16="http://schemas.microsoft.com/office/drawing/2014/main" id="{3A02E9A4-9FBA-423F-9FD0-8F488E9203E0}"/>
              </a:ext>
            </a:extLst>
          </p:cNvPr>
          <p:cNvSpPr txBox="1">
            <a:spLocks noChangeArrowheads="1"/>
          </p:cNvSpPr>
          <p:nvPr/>
        </p:nvSpPr>
        <p:spPr bwMode="auto">
          <a:xfrm>
            <a:off x="5735640" y="1534719"/>
            <a:ext cx="40532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dirty="0"/>
              <a:t> </a:t>
            </a:r>
            <a:r>
              <a:rPr lang="en-US" altLang="zh-CN" sz="2400" b="1" dirty="0" err="1"/>
              <a:t>U</a:t>
            </a:r>
            <a:r>
              <a:rPr lang="en-US" altLang="zh-CN" sz="1800" b="1" dirty="0" err="1"/>
              <a:t>th</a:t>
            </a:r>
            <a:r>
              <a:rPr lang="zh-CN" altLang="en-US" sz="1800" dirty="0"/>
              <a:t>、</a:t>
            </a:r>
            <a:r>
              <a:rPr lang="en-US" altLang="zh-CN" sz="2400" b="1" dirty="0" err="1"/>
              <a:t>I</a:t>
            </a:r>
            <a:r>
              <a:rPr lang="en-US" altLang="zh-CN" sz="1800" b="1" dirty="0" err="1"/>
              <a:t>th</a:t>
            </a:r>
            <a:r>
              <a:rPr lang="en-US" altLang="zh-CN" sz="1800" b="1" dirty="0"/>
              <a:t>  </a:t>
            </a:r>
            <a:r>
              <a:rPr lang="zh-CN" altLang="en-US" sz="2400" b="1" dirty="0">
                <a:latin typeface="华文中宋" panose="02010600040101010101" pitchFamily="2" charset="-122"/>
                <a:ea typeface="华文中宋" panose="02010600040101010101" pitchFamily="2" charset="-122"/>
              </a:rPr>
              <a:t>左移，反之则右移。</a:t>
            </a:r>
            <a:endParaRPr lang="en-US" altLang="zh-CN" sz="2400" b="1" dirty="0">
              <a:latin typeface="华文中宋" panose="02010600040101010101" pitchFamily="2" charset="-122"/>
              <a:ea typeface="华文中宋" panose="02010600040101010101" pitchFamily="2" charset="-122"/>
            </a:endParaRPr>
          </a:p>
        </p:txBody>
      </p:sp>
      <p:sp>
        <p:nvSpPr>
          <p:cNvPr id="4" name="文本框 3">
            <a:extLst>
              <a:ext uri="{FF2B5EF4-FFF2-40B4-BE49-F238E27FC236}">
                <a16:creationId xmlns:a16="http://schemas.microsoft.com/office/drawing/2014/main" id="{C856429B-309B-458F-89DF-1BFCA7A6E19B}"/>
              </a:ext>
            </a:extLst>
          </p:cNvPr>
          <p:cNvSpPr txBox="1"/>
          <p:nvPr/>
        </p:nvSpPr>
        <p:spPr>
          <a:xfrm>
            <a:off x="679086" y="3302287"/>
            <a:ext cx="4118439" cy="1323439"/>
          </a:xfrm>
          <a:prstGeom prst="rect">
            <a:avLst/>
          </a:prstGeom>
          <a:noFill/>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要点： 选取对立的敏感点</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选取在低阻区</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高阻区、负阻区对</a:t>
            </a:r>
            <a:endParaRPr lang="en-US" altLang="zh-CN" sz="2000" b="1" dirty="0">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温度敏感 ）</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05345727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8F7549-0A26-4C17-953C-9D2D3EA9072B}"/>
              </a:ext>
            </a:extLst>
          </p:cNvPr>
          <p:cNvSpPr txBox="1"/>
          <p:nvPr/>
        </p:nvSpPr>
        <p:spPr>
          <a:xfrm>
            <a:off x="1877961" y="658761"/>
            <a:ext cx="2031325" cy="461665"/>
          </a:xfrm>
          <a:prstGeom prst="rect">
            <a:avLst/>
          </a:prstGeom>
          <a:noFill/>
        </p:spPr>
        <p:txBody>
          <a:bodyPr wrap="none" rtlCol="0">
            <a:spAutoFit/>
          </a:bodyPr>
          <a:lstStyle/>
          <a:p>
            <a:r>
              <a:rPr lang="zh-CN" altLang="en-US" sz="2400" b="1" dirty="0"/>
              <a:t>五、本节重点</a:t>
            </a:r>
          </a:p>
        </p:txBody>
      </p:sp>
      <p:sp>
        <p:nvSpPr>
          <p:cNvPr id="3" name="文本框 2">
            <a:extLst>
              <a:ext uri="{FF2B5EF4-FFF2-40B4-BE49-F238E27FC236}">
                <a16:creationId xmlns:a16="http://schemas.microsoft.com/office/drawing/2014/main" id="{A8FA002C-CE75-4561-808E-78E99895C4A7}"/>
              </a:ext>
            </a:extLst>
          </p:cNvPr>
          <p:cNvSpPr txBox="1"/>
          <p:nvPr/>
        </p:nvSpPr>
        <p:spPr>
          <a:xfrm>
            <a:off x="1986116" y="1297858"/>
            <a:ext cx="9450023" cy="3046988"/>
          </a:xfrm>
          <a:prstGeom prst="rect">
            <a:avLst/>
          </a:prstGeom>
          <a:noFill/>
        </p:spPr>
        <p:txBody>
          <a:bodyPr wrap="none" rtlCol="0">
            <a:spAutoFit/>
          </a:bodyPr>
          <a:lstStyle/>
          <a:p>
            <a:r>
              <a:rPr lang="en-US" altLang="zh-CN" sz="2400" b="1" dirty="0"/>
              <a:t>1</a:t>
            </a:r>
            <a:r>
              <a:rPr lang="zh-CN" altLang="en-US" sz="2400" b="1" dirty="0"/>
              <a:t>、</a:t>
            </a:r>
            <a:r>
              <a:rPr lang="en-US" altLang="zh-CN" sz="2400" b="1" dirty="0"/>
              <a:t>Z</a:t>
            </a:r>
            <a:r>
              <a:rPr lang="zh-CN" altLang="en-US" sz="2400" b="1" dirty="0"/>
              <a:t>器件的工作原理</a:t>
            </a:r>
            <a:endParaRPr lang="en-US" altLang="zh-CN" sz="2400" b="1" dirty="0"/>
          </a:p>
          <a:p>
            <a:endParaRPr lang="en-US" altLang="zh-CN" sz="2400" b="1" dirty="0"/>
          </a:p>
          <a:p>
            <a:r>
              <a:rPr lang="en-US" altLang="zh-CN" sz="2400" b="1" dirty="0"/>
              <a:t>2</a:t>
            </a:r>
            <a:r>
              <a:rPr lang="zh-CN" altLang="en-US" sz="2400" b="1" dirty="0"/>
              <a:t>、</a:t>
            </a:r>
            <a:r>
              <a:rPr lang="en-US" altLang="zh-CN" sz="2400" b="1" dirty="0"/>
              <a:t>Z</a:t>
            </a:r>
            <a:r>
              <a:rPr lang="zh-CN" altLang="en-US" sz="2400" b="1" dirty="0"/>
              <a:t>器件的工作特性曲线</a:t>
            </a:r>
            <a:endParaRPr lang="en-US" altLang="zh-CN" sz="2400" b="1" dirty="0"/>
          </a:p>
          <a:p>
            <a:r>
              <a:rPr lang="en-US" altLang="zh-CN" sz="2400" b="1" dirty="0"/>
              <a:t>    </a:t>
            </a:r>
            <a:r>
              <a:rPr lang="zh-CN" altLang="en-US" sz="2400" b="1" dirty="0"/>
              <a:t>（四个特征参数、伏安特性曲线、温度、压力等被测量的影响）</a:t>
            </a:r>
            <a:endParaRPr lang="en-US" altLang="zh-CN" sz="2400" b="1" dirty="0"/>
          </a:p>
          <a:p>
            <a:endParaRPr lang="en-US" altLang="zh-CN" sz="2400" b="1" dirty="0"/>
          </a:p>
          <a:p>
            <a:r>
              <a:rPr lang="en-US" altLang="zh-CN" sz="2400" b="1" dirty="0"/>
              <a:t>3</a:t>
            </a:r>
            <a:r>
              <a:rPr lang="zh-CN" altLang="en-US" sz="2400" b="1" dirty="0"/>
              <a:t>、工作电路与输出波形</a:t>
            </a:r>
            <a:endParaRPr lang="en-US" altLang="zh-CN" sz="2400" b="1" dirty="0"/>
          </a:p>
          <a:p>
            <a:endParaRPr lang="en-US" altLang="zh-CN" sz="2400" b="1" dirty="0"/>
          </a:p>
          <a:p>
            <a:endParaRPr lang="zh-CN" altLang="en-US" sz="2400" b="1" dirty="0"/>
          </a:p>
        </p:txBody>
      </p:sp>
    </p:spTree>
    <p:extLst>
      <p:ext uri="{BB962C8B-B14F-4D97-AF65-F5344CB8AC3E}">
        <p14:creationId xmlns:p14="http://schemas.microsoft.com/office/powerpoint/2010/main" val="115014018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1738313" y="214313"/>
            <a:ext cx="3757612" cy="654050"/>
          </a:xfrm>
        </p:spPr>
        <p:txBody>
          <a:bodyPr>
            <a:normAutofit fontScale="90000"/>
          </a:bodyPr>
          <a:lstStyle/>
          <a:p>
            <a:pPr eaLnBrk="1" hangingPunct="1"/>
            <a:r>
              <a:rPr lang="zh-CN" altLang="en-US" sz="2400" b="1" dirty="0">
                <a:solidFill>
                  <a:srgbClr val="0000CC"/>
                </a:solidFill>
                <a:latin typeface="微软雅黑" panose="020B0503020204020204" pitchFamily="34" charset="-122"/>
                <a:ea typeface="微软雅黑" panose="020B0503020204020204" pitchFamily="34" charset="-122"/>
              </a:rPr>
              <a:t>第</a:t>
            </a:r>
            <a:r>
              <a:rPr lang="en-US" altLang="zh-CN" sz="2400" b="1" dirty="0">
                <a:solidFill>
                  <a:srgbClr val="0000CC"/>
                </a:solidFill>
                <a:latin typeface="微软雅黑" panose="020B0503020204020204" pitchFamily="34" charset="-122"/>
                <a:ea typeface="微软雅黑" panose="020B0503020204020204" pitchFamily="34" charset="-122"/>
              </a:rPr>
              <a:t>10</a:t>
            </a:r>
            <a:r>
              <a:rPr lang="zh-CN" altLang="en-US" sz="2400" b="1" dirty="0">
                <a:solidFill>
                  <a:srgbClr val="0000CC"/>
                </a:solidFill>
                <a:latin typeface="微软雅黑" panose="020B0503020204020204" pitchFamily="34" charset="-122"/>
                <a:ea typeface="微软雅黑" panose="020B0503020204020204" pitchFamily="34" charset="-122"/>
              </a:rPr>
              <a:t>节、传感器特性及指标</a:t>
            </a:r>
          </a:p>
        </p:txBody>
      </p:sp>
      <p:sp>
        <p:nvSpPr>
          <p:cNvPr id="74755" name="内容占位符 2"/>
          <p:cNvSpPr>
            <a:spLocks noGrp="1"/>
          </p:cNvSpPr>
          <p:nvPr>
            <p:ph idx="1"/>
          </p:nvPr>
        </p:nvSpPr>
        <p:spPr>
          <a:xfrm>
            <a:off x="1981200" y="1000125"/>
            <a:ext cx="8229600" cy="5524500"/>
          </a:xfrm>
        </p:spPr>
        <p:txBody>
          <a:bodyPr/>
          <a:lstStyle/>
          <a:p>
            <a:pPr eaLnBrk="1" hangingPunct="1">
              <a:buFont typeface="Arial" pitchFamily="34" charset="0"/>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 静态特性及指标</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solidFill>
                  <a:srgbClr val="FF0000"/>
                </a:solidFill>
                <a:latin typeface="华文中宋" pitchFamily="2" charset="-122"/>
                <a:ea typeface="华文中宋" pitchFamily="2" charset="-122"/>
              </a:rPr>
              <a:t>     静态特性：</a:t>
            </a:r>
            <a:r>
              <a:rPr lang="zh-CN" altLang="en-US" sz="2400" b="1" dirty="0">
                <a:latin typeface="华文中宋" pitchFamily="2" charset="-122"/>
                <a:ea typeface="华文中宋" pitchFamily="2" charset="-122"/>
              </a:rPr>
              <a:t>被测量稳态下的输出输入关系</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）测量范围及量程</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测量范围：</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最小可测被测量  </a:t>
            </a:r>
            <a:r>
              <a:rPr lang="zh-CN" altLang="en-US" sz="2400" b="1" dirty="0">
                <a:solidFill>
                  <a:srgbClr val="FF0000"/>
                </a:solidFill>
                <a:latin typeface="华文中宋" pitchFamily="2" charset="-122"/>
                <a:ea typeface="华文中宋" pitchFamily="2" charset="-122"/>
              </a:rPr>
              <a:t>到</a:t>
            </a:r>
            <a:r>
              <a:rPr lang="zh-CN" altLang="en-US" sz="2400" b="1" dirty="0">
                <a:latin typeface="华文中宋" pitchFamily="2" charset="-122"/>
                <a:ea typeface="华文中宋" pitchFamily="2" charset="-122"/>
              </a:rPr>
              <a:t>  最大可测被测量之间的范围</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量程：最大可测被测量  </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  最小可测被测量  </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   量程</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）静态灵敏度与灵敏度误差</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静态灵敏度：</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定义：稳态下，输出变化量与输入变化量之比。</a:t>
            </a:r>
            <a:endParaRPr lang="en-US" altLang="zh-CN" sz="2400" b="1" dirty="0">
              <a:latin typeface="华文中宋" pitchFamily="2" charset="-122"/>
              <a:ea typeface="华文中宋" pitchFamily="2" charset="-122"/>
            </a:endParaRPr>
          </a:p>
          <a:p>
            <a:pPr eaLnBrk="1" hangingPunct="1">
              <a:buFont typeface="Arial" pitchFamily="34" charset="0"/>
              <a:buNone/>
            </a:pP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p>
        </p:txBody>
      </p:sp>
      <p:graphicFrame>
        <p:nvGraphicFramePr>
          <p:cNvPr id="74756" name="Object 3"/>
          <p:cNvGraphicFramePr>
            <a:graphicFrameLocks noChangeAspect="1"/>
          </p:cNvGraphicFramePr>
          <p:nvPr/>
        </p:nvGraphicFramePr>
        <p:xfrm>
          <a:off x="4656138" y="5300664"/>
          <a:ext cx="2214562" cy="731837"/>
        </p:xfrm>
        <a:graphic>
          <a:graphicData uri="http://schemas.openxmlformats.org/presentationml/2006/ole">
            <mc:AlternateContent xmlns:mc="http://schemas.openxmlformats.org/markup-compatibility/2006">
              <mc:Choice xmlns:v="urn:schemas-microsoft-com:vml" Requires="v">
                <p:oleObj spid="_x0000_s243714" name="公式" r:id="rId3" imgW="634725" imgH="330057" progId="Equation.3">
                  <p:embed/>
                </p:oleObj>
              </mc:Choice>
              <mc:Fallback>
                <p:oleObj name="公式" r:id="rId3" imgW="634725" imgH="330057" progId="Equation.3">
                  <p:embed/>
                  <p:pic>
                    <p:nvPicPr>
                      <p:cNvPr id="7475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138" y="5300664"/>
                        <a:ext cx="22145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1637052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内容占位符 2"/>
          <p:cNvSpPr>
            <a:spLocks noGrp="1"/>
          </p:cNvSpPr>
          <p:nvPr>
            <p:ph idx="1"/>
          </p:nvPr>
        </p:nvSpPr>
        <p:spPr>
          <a:xfrm>
            <a:off x="289174" y="248082"/>
            <a:ext cx="8291264" cy="6072911"/>
          </a:xfrm>
        </p:spPr>
        <p:txBody>
          <a:bodyPr>
            <a:normAutofit lnSpcReduction="10000"/>
          </a:bodyPr>
          <a:lstStyle/>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理想传感器：</a:t>
            </a:r>
            <a:r>
              <a:rPr lang="en-US" altLang="zh-CN" sz="2400" b="1" dirty="0">
                <a:latin typeface="华文中宋" panose="02010600040101010101" pitchFamily="2" charset="-122"/>
                <a:ea typeface="华文中宋" panose="02010600040101010101" pitchFamily="2" charset="-122"/>
              </a:rPr>
              <a:t>k</a:t>
            </a:r>
            <a:r>
              <a:rPr lang="zh-CN" altLang="en-US" sz="2400" b="1" dirty="0">
                <a:latin typeface="华文中宋" panose="02010600040101010101" pitchFamily="2" charset="-122"/>
                <a:ea typeface="华文中宋" panose="02010600040101010101" pitchFamily="2" charset="-122"/>
              </a:rPr>
              <a:t>为常量</a:t>
            </a: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一般传感器：其拟合的直线斜率 </a:t>
            </a:r>
            <a:r>
              <a:rPr lang="en-US" altLang="zh-CN" sz="2400" b="1" dirty="0">
                <a:latin typeface="华文中宋" panose="02010600040101010101" pitchFamily="2" charset="-122"/>
                <a:ea typeface="华文中宋" panose="02010600040101010101" pitchFamily="2" charset="-122"/>
              </a:rPr>
              <a:t>k</a:t>
            </a: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灵敏度误差：</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灵敏度的变化量与灵敏度之比</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）分辨率</a:t>
            </a:r>
            <a:r>
              <a:rPr lang="zh-CN" altLang="en-US" sz="2400" b="1" dirty="0">
                <a:latin typeface="华文中宋" panose="02010600040101010101" pitchFamily="2" charset="-122"/>
                <a:ea typeface="华文中宋" panose="02010600040101010101" pitchFamily="2" charset="-122"/>
              </a:rPr>
              <a:t>：可感受到的被测量的最小变化的能力</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量程中各点分辨率不同，采用是输出</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产生阶跃变化的最大输入变化值</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p>
        </p:txBody>
      </p:sp>
      <p:sp>
        <p:nvSpPr>
          <p:cNvPr id="75782" name="TextBox 9"/>
          <p:cNvSpPr txBox="1">
            <a:spLocks noChangeArrowheads="1"/>
          </p:cNvSpPr>
          <p:nvPr/>
        </p:nvSpPr>
        <p:spPr bwMode="auto">
          <a:xfrm>
            <a:off x="1861784" y="5856664"/>
            <a:ext cx="8623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强调：注意学习中理解影响灵敏度、分辨力等的因素和机理</a:t>
            </a:r>
          </a:p>
        </p:txBody>
      </p:sp>
      <p:graphicFrame>
        <p:nvGraphicFramePr>
          <p:cNvPr id="75783" name="Object 9"/>
          <p:cNvGraphicFramePr>
            <a:graphicFrameLocks noChangeAspect="1"/>
          </p:cNvGraphicFramePr>
          <p:nvPr/>
        </p:nvGraphicFramePr>
        <p:xfrm>
          <a:off x="2881778" y="2552620"/>
          <a:ext cx="2808287" cy="731838"/>
        </p:xfrm>
        <a:graphic>
          <a:graphicData uri="http://schemas.openxmlformats.org/presentationml/2006/ole">
            <mc:AlternateContent xmlns:mc="http://schemas.openxmlformats.org/markup-compatibility/2006">
              <mc:Choice xmlns:v="urn:schemas-microsoft-com:vml" Requires="v">
                <p:oleObj spid="_x0000_s244738" name="Equation" r:id="rId3" imgW="1167893" imgH="304668" progId="Equation.DSMT4">
                  <p:embed/>
                </p:oleObj>
              </mc:Choice>
              <mc:Fallback>
                <p:oleObj name="Equation" r:id="rId3" imgW="1167893" imgH="304668" progId="Equation.DSMT4">
                  <p:embed/>
                  <p:pic>
                    <p:nvPicPr>
                      <p:cNvPr id="7578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778" y="2552620"/>
                        <a:ext cx="2808287"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4" name="Line 10"/>
          <p:cNvSpPr>
            <a:spLocks noChangeShapeType="1"/>
          </p:cNvSpPr>
          <p:nvPr/>
        </p:nvSpPr>
        <p:spPr bwMode="auto">
          <a:xfrm flipV="1">
            <a:off x="8537590" y="2809977"/>
            <a:ext cx="0" cy="2520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5" name="Line 11"/>
          <p:cNvSpPr>
            <a:spLocks noChangeShapeType="1"/>
          </p:cNvSpPr>
          <p:nvPr/>
        </p:nvSpPr>
        <p:spPr bwMode="auto">
          <a:xfrm>
            <a:off x="8248666" y="5042002"/>
            <a:ext cx="2700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6" name="Freeform 12"/>
          <p:cNvSpPr>
            <a:spLocks/>
          </p:cNvSpPr>
          <p:nvPr/>
        </p:nvSpPr>
        <p:spPr bwMode="auto">
          <a:xfrm>
            <a:off x="8682052" y="3097315"/>
            <a:ext cx="1798638" cy="1657350"/>
          </a:xfrm>
          <a:custGeom>
            <a:avLst/>
            <a:gdLst>
              <a:gd name="T0" fmla="*/ 0 w 1133"/>
              <a:gd name="T1" fmla="*/ 2147483647 h 1044"/>
              <a:gd name="T2" fmla="*/ 2147483647 w 1133"/>
              <a:gd name="T3" fmla="*/ 2147483647 h 1044"/>
              <a:gd name="T4" fmla="*/ 2147483647 w 1133"/>
              <a:gd name="T5" fmla="*/ 2147483647 h 1044"/>
              <a:gd name="T6" fmla="*/ 2147483647 w 1133"/>
              <a:gd name="T7" fmla="*/ 2147483647 h 1044"/>
              <a:gd name="T8" fmla="*/ 2147483647 w 1133"/>
              <a:gd name="T9" fmla="*/ 2147483647 h 1044"/>
              <a:gd name="T10" fmla="*/ 2147483647 w 1133"/>
              <a:gd name="T11" fmla="*/ 0 h 10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33" h="1044">
                <a:moveTo>
                  <a:pt x="0" y="1044"/>
                </a:moveTo>
                <a:cubicBezTo>
                  <a:pt x="98" y="1025"/>
                  <a:pt x="196" y="1006"/>
                  <a:pt x="272" y="953"/>
                </a:cubicBezTo>
                <a:cubicBezTo>
                  <a:pt x="348" y="900"/>
                  <a:pt x="400" y="824"/>
                  <a:pt x="453" y="726"/>
                </a:cubicBezTo>
                <a:cubicBezTo>
                  <a:pt x="506" y="628"/>
                  <a:pt x="529" y="461"/>
                  <a:pt x="589" y="363"/>
                </a:cubicBezTo>
                <a:cubicBezTo>
                  <a:pt x="649" y="265"/>
                  <a:pt x="725" y="196"/>
                  <a:pt x="816" y="136"/>
                </a:cubicBezTo>
                <a:cubicBezTo>
                  <a:pt x="907" y="76"/>
                  <a:pt x="1080" y="23"/>
                  <a:pt x="1133"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7" name="Oval 13"/>
          <p:cNvSpPr>
            <a:spLocks noChangeArrowheads="1"/>
          </p:cNvSpPr>
          <p:nvPr/>
        </p:nvSpPr>
        <p:spPr bwMode="auto">
          <a:xfrm>
            <a:off x="9328165" y="3360840"/>
            <a:ext cx="679223" cy="565150"/>
          </a:xfrm>
          <a:prstGeom prst="ellipse">
            <a:avLst/>
          </a:prstGeom>
          <a:solidFill>
            <a:srgbClr val="FF388C">
              <a:alpha val="0"/>
            </a:srgbClr>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b="1">
              <a:latin typeface="华文中宋" panose="02010600040101010101" pitchFamily="2" charset="-122"/>
              <a:ea typeface="华文中宋" panose="02010600040101010101" pitchFamily="2" charset="-122"/>
            </a:endParaRPr>
          </a:p>
        </p:txBody>
      </p:sp>
      <p:sp>
        <p:nvSpPr>
          <p:cNvPr id="75788" name="Line 14"/>
          <p:cNvSpPr>
            <a:spLocks noChangeShapeType="1"/>
          </p:cNvSpPr>
          <p:nvPr/>
        </p:nvSpPr>
        <p:spPr bwMode="auto">
          <a:xfrm flipV="1">
            <a:off x="9743862" y="3110696"/>
            <a:ext cx="1587" cy="287337"/>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9" name="Line 15"/>
          <p:cNvSpPr>
            <a:spLocks noChangeShapeType="1"/>
          </p:cNvSpPr>
          <p:nvPr/>
        </p:nvSpPr>
        <p:spPr bwMode="auto">
          <a:xfrm>
            <a:off x="8682052" y="295444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0" name="Line 16"/>
          <p:cNvSpPr>
            <a:spLocks noChangeShapeType="1"/>
          </p:cNvSpPr>
          <p:nvPr/>
        </p:nvSpPr>
        <p:spPr bwMode="auto">
          <a:xfrm flipV="1">
            <a:off x="8897952" y="2809978"/>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1" name="Line 17"/>
          <p:cNvSpPr>
            <a:spLocks noChangeShapeType="1"/>
          </p:cNvSpPr>
          <p:nvPr/>
        </p:nvSpPr>
        <p:spPr bwMode="auto">
          <a:xfrm>
            <a:off x="8897953" y="2809977"/>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2" name="Line 18"/>
          <p:cNvSpPr>
            <a:spLocks noChangeShapeType="1"/>
          </p:cNvSpPr>
          <p:nvPr/>
        </p:nvSpPr>
        <p:spPr bwMode="auto">
          <a:xfrm flipV="1">
            <a:off x="9040827" y="2665515"/>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3" name="Line 19"/>
          <p:cNvSpPr>
            <a:spLocks noChangeShapeType="1"/>
          </p:cNvSpPr>
          <p:nvPr/>
        </p:nvSpPr>
        <p:spPr bwMode="auto">
          <a:xfrm>
            <a:off x="9040828" y="266551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4" name="Line 20"/>
          <p:cNvSpPr>
            <a:spLocks noChangeShapeType="1"/>
          </p:cNvSpPr>
          <p:nvPr/>
        </p:nvSpPr>
        <p:spPr bwMode="auto">
          <a:xfrm flipV="1">
            <a:off x="9185290" y="2449615"/>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5" name="Line 23"/>
          <p:cNvSpPr>
            <a:spLocks noChangeShapeType="1"/>
          </p:cNvSpPr>
          <p:nvPr/>
        </p:nvSpPr>
        <p:spPr bwMode="auto">
          <a:xfrm>
            <a:off x="9256728" y="2305152"/>
            <a:ext cx="288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6" name="Line 24"/>
          <p:cNvSpPr>
            <a:spLocks noChangeShapeType="1"/>
          </p:cNvSpPr>
          <p:nvPr/>
        </p:nvSpPr>
        <p:spPr bwMode="auto">
          <a:xfrm flipH="1" flipV="1">
            <a:off x="9544066" y="2158535"/>
            <a:ext cx="1587" cy="1466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7" name="Line 25"/>
          <p:cNvSpPr>
            <a:spLocks noChangeShapeType="1"/>
          </p:cNvSpPr>
          <p:nvPr/>
        </p:nvSpPr>
        <p:spPr bwMode="auto">
          <a:xfrm>
            <a:off x="9546446" y="2158535"/>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8" name="Line 26"/>
          <p:cNvSpPr>
            <a:spLocks noChangeShapeType="1"/>
          </p:cNvSpPr>
          <p:nvPr/>
        </p:nvSpPr>
        <p:spPr bwMode="auto">
          <a:xfrm flipH="1">
            <a:off x="10120327" y="1945583"/>
            <a:ext cx="0" cy="2166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9" name="Line 27"/>
          <p:cNvSpPr>
            <a:spLocks noChangeShapeType="1"/>
          </p:cNvSpPr>
          <p:nvPr/>
        </p:nvSpPr>
        <p:spPr bwMode="auto">
          <a:xfrm>
            <a:off x="10121916" y="1972343"/>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0" name="Line 28"/>
          <p:cNvSpPr>
            <a:spLocks noChangeShapeType="1"/>
          </p:cNvSpPr>
          <p:nvPr/>
        </p:nvSpPr>
        <p:spPr bwMode="auto">
          <a:xfrm flipV="1">
            <a:off x="10264790" y="1778782"/>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1" name="Line 29"/>
          <p:cNvSpPr>
            <a:spLocks noChangeShapeType="1"/>
          </p:cNvSpPr>
          <p:nvPr/>
        </p:nvSpPr>
        <p:spPr bwMode="auto">
          <a:xfrm>
            <a:off x="8682053" y="2305152"/>
            <a:ext cx="574675"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2" name="Line 30"/>
          <p:cNvSpPr>
            <a:spLocks noChangeShapeType="1"/>
          </p:cNvSpPr>
          <p:nvPr/>
        </p:nvSpPr>
        <p:spPr bwMode="auto">
          <a:xfrm>
            <a:off x="8682052" y="2449615"/>
            <a:ext cx="503238"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3" name="Line 31"/>
          <p:cNvSpPr>
            <a:spLocks noChangeShapeType="1"/>
          </p:cNvSpPr>
          <p:nvPr/>
        </p:nvSpPr>
        <p:spPr bwMode="auto">
          <a:xfrm>
            <a:off x="8897952" y="2162278"/>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4" name="Line 32"/>
          <p:cNvSpPr>
            <a:spLocks noChangeShapeType="1"/>
          </p:cNvSpPr>
          <p:nvPr/>
        </p:nvSpPr>
        <p:spPr bwMode="auto">
          <a:xfrm flipV="1">
            <a:off x="8897952" y="244961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5" name="Line 33"/>
          <p:cNvSpPr>
            <a:spLocks noChangeShapeType="1"/>
          </p:cNvSpPr>
          <p:nvPr/>
        </p:nvSpPr>
        <p:spPr bwMode="auto">
          <a:xfrm>
            <a:off x="8897158" y="2141072"/>
            <a:ext cx="647700" cy="0"/>
          </a:xfrm>
          <a:prstGeom prst="line">
            <a:avLst/>
          </a:prstGeom>
          <a:noFill/>
          <a:ln w="127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6" name="Line 34"/>
          <p:cNvSpPr>
            <a:spLocks noChangeShapeType="1"/>
          </p:cNvSpPr>
          <p:nvPr/>
        </p:nvSpPr>
        <p:spPr bwMode="auto">
          <a:xfrm>
            <a:off x="9005902" y="1957829"/>
            <a:ext cx="1150938"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7" name="Line 35"/>
          <p:cNvSpPr>
            <a:spLocks noChangeShapeType="1"/>
          </p:cNvSpPr>
          <p:nvPr/>
        </p:nvSpPr>
        <p:spPr bwMode="auto">
          <a:xfrm>
            <a:off x="9164426" y="1994683"/>
            <a:ext cx="0" cy="1444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8" name="Line 36"/>
          <p:cNvSpPr>
            <a:spLocks noChangeShapeType="1"/>
          </p:cNvSpPr>
          <p:nvPr/>
        </p:nvSpPr>
        <p:spPr bwMode="auto">
          <a:xfrm>
            <a:off x="9185291" y="2449615"/>
            <a:ext cx="714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9" name="Line 37"/>
          <p:cNvSpPr>
            <a:spLocks noChangeShapeType="1"/>
          </p:cNvSpPr>
          <p:nvPr/>
        </p:nvSpPr>
        <p:spPr bwMode="auto">
          <a:xfrm flipV="1">
            <a:off x="9256727" y="2305153"/>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0" name="Line 38"/>
          <p:cNvSpPr>
            <a:spLocks noChangeShapeType="1"/>
          </p:cNvSpPr>
          <p:nvPr/>
        </p:nvSpPr>
        <p:spPr bwMode="auto">
          <a:xfrm>
            <a:off x="9185290" y="2665515"/>
            <a:ext cx="0" cy="43180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1" name="Line 39"/>
          <p:cNvSpPr>
            <a:spLocks noChangeShapeType="1"/>
          </p:cNvSpPr>
          <p:nvPr/>
        </p:nvSpPr>
        <p:spPr bwMode="auto">
          <a:xfrm>
            <a:off x="9256727" y="2449615"/>
            <a:ext cx="0" cy="64770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2" name="Line 40"/>
          <p:cNvSpPr>
            <a:spLocks noChangeShapeType="1"/>
          </p:cNvSpPr>
          <p:nvPr/>
        </p:nvSpPr>
        <p:spPr bwMode="auto">
          <a:xfrm flipV="1">
            <a:off x="8969390" y="2954440"/>
            <a:ext cx="215900"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3" name="Line 41"/>
          <p:cNvSpPr>
            <a:spLocks noChangeShapeType="1"/>
          </p:cNvSpPr>
          <p:nvPr/>
        </p:nvSpPr>
        <p:spPr bwMode="auto">
          <a:xfrm flipH="1">
            <a:off x="9256728" y="2954440"/>
            <a:ext cx="142875"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4" name="Line 42"/>
          <p:cNvSpPr>
            <a:spLocks noChangeShapeType="1"/>
          </p:cNvSpPr>
          <p:nvPr/>
        </p:nvSpPr>
        <p:spPr bwMode="auto">
          <a:xfrm>
            <a:off x="9545652" y="2305153"/>
            <a:ext cx="0" cy="360363"/>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5" name="Line 43"/>
          <p:cNvSpPr>
            <a:spLocks noChangeShapeType="1"/>
          </p:cNvSpPr>
          <p:nvPr/>
        </p:nvSpPr>
        <p:spPr bwMode="auto">
          <a:xfrm>
            <a:off x="10121915" y="2089253"/>
            <a:ext cx="0" cy="576263"/>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6" name="Line 44"/>
          <p:cNvSpPr>
            <a:spLocks noChangeShapeType="1"/>
          </p:cNvSpPr>
          <p:nvPr/>
        </p:nvSpPr>
        <p:spPr bwMode="auto">
          <a:xfrm>
            <a:off x="9545653" y="2521052"/>
            <a:ext cx="574675" cy="0"/>
          </a:xfrm>
          <a:prstGeom prst="line">
            <a:avLst/>
          </a:prstGeom>
          <a:noFill/>
          <a:ln w="190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graphicFrame>
        <p:nvGraphicFramePr>
          <p:cNvPr id="75818" name="Object 46"/>
          <p:cNvGraphicFramePr>
            <a:graphicFrameLocks noChangeAspect="1"/>
          </p:cNvGraphicFramePr>
          <p:nvPr/>
        </p:nvGraphicFramePr>
        <p:xfrm>
          <a:off x="8622861" y="1817821"/>
          <a:ext cx="431800" cy="388938"/>
        </p:xfrm>
        <a:graphic>
          <a:graphicData uri="http://schemas.openxmlformats.org/presentationml/2006/ole">
            <mc:AlternateContent xmlns:mc="http://schemas.openxmlformats.org/markup-compatibility/2006">
              <mc:Choice xmlns:v="urn:schemas-microsoft-com:vml" Requires="v">
                <p:oleObj spid="_x0000_s244739" name="Equation" r:id="rId5" imgW="253890" imgH="228501" progId="Equation.DSMT4">
                  <p:embed/>
                </p:oleObj>
              </mc:Choice>
              <mc:Fallback>
                <p:oleObj name="Equation" r:id="rId5" imgW="253890" imgH="228501" progId="Equation.DSMT4">
                  <p:embed/>
                  <p:pic>
                    <p:nvPicPr>
                      <p:cNvPr id="75818"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2861" y="1817821"/>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19" name="Object 47"/>
          <p:cNvGraphicFramePr>
            <a:graphicFrameLocks noChangeAspect="1"/>
          </p:cNvGraphicFramePr>
          <p:nvPr/>
        </p:nvGraphicFramePr>
        <p:xfrm>
          <a:off x="9472628" y="2594077"/>
          <a:ext cx="487363" cy="438150"/>
        </p:xfrm>
        <a:graphic>
          <a:graphicData uri="http://schemas.openxmlformats.org/presentationml/2006/ole">
            <mc:AlternateContent xmlns:mc="http://schemas.openxmlformats.org/markup-compatibility/2006">
              <mc:Choice xmlns:v="urn:schemas-microsoft-com:vml" Requires="v">
                <p:oleObj spid="_x0000_s244740" name="Equation" r:id="rId7" imgW="253890" imgH="228501" progId="Equation.DSMT4">
                  <p:embed/>
                </p:oleObj>
              </mc:Choice>
              <mc:Fallback>
                <p:oleObj name="Equation" r:id="rId7" imgW="253890" imgH="228501" progId="Equation.DSMT4">
                  <p:embed/>
                  <p:pic>
                    <p:nvPicPr>
                      <p:cNvPr id="75819"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2628" y="2594077"/>
                        <a:ext cx="487363"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20" name="Object 48"/>
          <p:cNvGraphicFramePr>
            <a:graphicFrameLocks noChangeAspect="1"/>
          </p:cNvGraphicFramePr>
          <p:nvPr/>
        </p:nvGraphicFramePr>
        <p:xfrm>
          <a:off x="10193352" y="5113441"/>
          <a:ext cx="350838" cy="358775"/>
        </p:xfrm>
        <a:graphic>
          <a:graphicData uri="http://schemas.openxmlformats.org/presentationml/2006/ole">
            <mc:AlternateContent xmlns:mc="http://schemas.openxmlformats.org/markup-compatibility/2006">
              <mc:Choice xmlns:v="urn:schemas-microsoft-com:vml" Requires="v">
                <p:oleObj spid="_x0000_s244741" name="Equation" r:id="rId9" imgW="126725" imgH="126725" progId="Equation.DSMT4">
                  <p:embed/>
                </p:oleObj>
              </mc:Choice>
              <mc:Fallback>
                <p:oleObj name="Equation" r:id="rId9" imgW="126725" imgH="126725" progId="Equation.DSMT4">
                  <p:embed/>
                  <p:pic>
                    <p:nvPicPr>
                      <p:cNvPr id="75820" name="Object 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93352" y="5113441"/>
                        <a:ext cx="350838"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21" name="Object 49"/>
          <p:cNvGraphicFramePr>
            <a:graphicFrameLocks noChangeAspect="1"/>
          </p:cNvGraphicFramePr>
          <p:nvPr/>
        </p:nvGraphicFramePr>
        <p:xfrm>
          <a:off x="8177228" y="3097316"/>
          <a:ext cx="284163" cy="369887"/>
        </p:xfrm>
        <a:graphic>
          <a:graphicData uri="http://schemas.openxmlformats.org/presentationml/2006/ole">
            <mc:AlternateContent xmlns:mc="http://schemas.openxmlformats.org/markup-compatibility/2006">
              <mc:Choice xmlns:v="urn:schemas-microsoft-com:vml" Requires="v">
                <p:oleObj spid="_x0000_s244742" name="Equation" r:id="rId11" imgW="126780" imgH="164814" progId="Equation.DSMT4">
                  <p:embed/>
                </p:oleObj>
              </mc:Choice>
              <mc:Fallback>
                <p:oleObj name="Equation" r:id="rId11" imgW="126780" imgH="164814" progId="Equation.DSMT4">
                  <p:embed/>
                  <p:pic>
                    <p:nvPicPr>
                      <p:cNvPr id="75821" name="Object 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77228" y="3097316"/>
                        <a:ext cx="284163"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椭圆 1"/>
          <p:cNvSpPr/>
          <p:nvPr/>
        </p:nvSpPr>
        <p:spPr>
          <a:xfrm>
            <a:off x="8682052" y="1225677"/>
            <a:ext cx="2139901" cy="191287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5AD4CEE-693D-4A3D-BA09-0CF908819327}"/>
                  </a:ext>
                </a:extLst>
              </p:cNvPr>
              <p:cNvSpPr txBox="1"/>
              <p:nvPr/>
            </p:nvSpPr>
            <p:spPr>
              <a:xfrm>
                <a:off x="2663584" y="4634568"/>
                <a:ext cx="374057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𝒎𝒊𝒏</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𝒚</m:t>
                          </m:r>
                        </m:e>
                      </m:d>
                      <m:r>
                        <a:rPr lang="en-US" altLang="zh-CN" sz="2800" b="1" i="1" smtClean="0">
                          <a:latin typeface="Cambria Math" panose="02040503050406030204" pitchFamily="18" charset="0"/>
                          <a:ea typeface="Cambria Math" panose="02040503050406030204" pitchFamily="18" charset="0"/>
                        </a:rPr>
                        <m:t>← </m:t>
                      </m:r>
                      <m:d>
                        <m:dPr>
                          <m:begChr m:val="|"/>
                          <m:endChr m:val="|"/>
                          <m:ctrlPr>
                            <a:rPr lang="en-US" altLang="zh-CN" sz="2800" b="1" i="1" smtClean="0">
                              <a:latin typeface="Cambria Math" panose="02040503050406030204" pitchFamily="18" charset="0"/>
                              <a:ea typeface="Cambria Math" panose="02040503050406030204" pitchFamily="18" charset="0"/>
                            </a:rPr>
                          </m:ctrlPr>
                        </m:dPr>
                        <m:e>
                          <m:r>
                            <a:rPr lang="en-US" altLang="zh-CN" sz="2800" b="1" i="1" smtClean="0">
                              <a:latin typeface="Cambria Math" panose="02040503050406030204" pitchFamily="18" charset="0"/>
                              <a:ea typeface="Cambria Math" panose="02040503050406030204" pitchFamily="18" charset="0"/>
                            </a:rPr>
                            <m:t>𝒎𝒂𝒙</m:t>
                          </m:r>
                          <m:r>
                            <a:rPr lang="en-US" altLang="zh-CN" sz="2800" b="1" i="1" smtClean="0">
                              <a:latin typeface="Cambria Math" panose="02040503050406030204" pitchFamily="18" charset="0"/>
                              <a:ea typeface="Cambria Math" panose="02040503050406030204" pitchFamily="18" charset="0"/>
                            </a:rPr>
                            <m:t>∆</m:t>
                          </m:r>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𝒙</m:t>
                              </m:r>
                            </m:e>
                            <m:sub>
                              <m:r>
                                <a:rPr lang="en-US" altLang="zh-CN" sz="2800" b="1" i="1" smtClean="0">
                                  <a:latin typeface="Cambria Math" panose="02040503050406030204" pitchFamily="18" charset="0"/>
                                  <a:ea typeface="Cambria Math" panose="02040503050406030204" pitchFamily="18" charset="0"/>
                                </a:rPr>
                                <m:t>𝒊</m:t>
                              </m:r>
                            </m:sub>
                          </m:sSub>
                        </m:e>
                      </m:d>
                    </m:oMath>
                  </m:oMathPara>
                </a14:m>
                <a:endParaRPr lang="zh-CN" altLang="en-US" sz="2800" b="1" dirty="0"/>
              </a:p>
            </p:txBody>
          </p:sp>
        </mc:Choice>
        <mc:Fallback xmlns="">
          <p:sp>
            <p:nvSpPr>
              <p:cNvPr id="3" name="文本框 2">
                <a:extLst>
                  <a:ext uri="{FF2B5EF4-FFF2-40B4-BE49-F238E27FC236}">
                    <a16:creationId xmlns:a16="http://schemas.microsoft.com/office/drawing/2014/main" id="{25AD4CEE-693D-4A3D-BA09-0CF908819327}"/>
                  </a:ext>
                </a:extLst>
              </p:cNvPr>
              <p:cNvSpPr txBox="1">
                <a:spLocks noRot="1" noChangeAspect="1" noMove="1" noResize="1" noEditPoints="1" noAdjustHandles="1" noChangeArrowheads="1" noChangeShapeType="1" noTextEdit="1"/>
              </p:cNvSpPr>
              <p:nvPr/>
            </p:nvSpPr>
            <p:spPr>
              <a:xfrm>
                <a:off x="2663584" y="4634568"/>
                <a:ext cx="3740576"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862244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421969" y="273050"/>
            <a:ext cx="8712200" cy="6311900"/>
          </a:xfrm>
          <a:ln>
            <a:noFill/>
            <a:miter lim="800000"/>
            <a:headEnd/>
            <a:tailEnd/>
          </a:ln>
        </p:spPr>
        <p:txBody>
          <a:bodyPr>
            <a:normAutofit lnSpcReduction="10000"/>
          </a:bodyPr>
          <a:lstStyle/>
          <a:p>
            <a:pPr eaLnBrk="1" hangingPunct="1">
              <a:lnSpc>
                <a:spcPct val="90000"/>
              </a:lnSpc>
              <a:buFont typeface="Arial" pitchFamily="34" charset="0"/>
              <a:buNone/>
            </a:pPr>
            <a:r>
              <a:rPr lang="zh-CN" altLang="en-US" b="1" dirty="0">
                <a:latin typeface="宋体" pitchFamily="2" charset="-122"/>
              </a:rPr>
              <a:t>  </a:t>
            </a:r>
            <a:r>
              <a:rPr lang="zh-CN" altLang="en-US" b="1" dirty="0">
                <a:solidFill>
                  <a:srgbClr val="0000CC"/>
                </a:solidFill>
                <a:latin typeface="宋体" pitchFamily="2" charset="-122"/>
              </a:rPr>
              <a:t>●线性度</a:t>
            </a:r>
            <a:r>
              <a:rPr lang="en-US" altLang="zh-CN" b="1" dirty="0">
                <a:solidFill>
                  <a:srgbClr val="0000CC"/>
                </a:solidFill>
                <a:latin typeface="宋体" pitchFamily="2" charset="-122"/>
              </a:rPr>
              <a:t>(</a:t>
            </a:r>
            <a:r>
              <a:rPr lang="zh-CN" altLang="en-US" b="1" dirty="0">
                <a:solidFill>
                  <a:srgbClr val="0000CC"/>
                </a:solidFill>
                <a:latin typeface="宋体" pitchFamily="2" charset="-122"/>
              </a:rPr>
              <a:t>非线性误差）：</a:t>
            </a:r>
            <a:endParaRPr lang="en-US" altLang="zh-CN" b="1" dirty="0">
              <a:solidFill>
                <a:srgbClr val="0000CC"/>
              </a:solidFill>
              <a:latin typeface="宋体" pitchFamily="2" charset="-122"/>
            </a:endParaRPr>
          </a:p>
          <a:p>
            <a:pPr eaLnBrk="1" hangingPunct="1">
              <a:lnSpc>
                <a:spcPct val="90000"/>
              </a:lnSpc>
              <a:buFont typeface="Arial" pitchFamily="34" charset="0"/>
              <a:buNone/>
            </a:pPr>
            <a:r>
              <a:rPr lang="zh-CN" altLang="en-US" b="1" dirty="0">
                <a:solidFill>
                  <a:srgbClr val="0000CC"/>
                </a:solidFill>
                <a:latin typeface="宋体" pitchFamily="2" charset="-122"/>
              </a:rPr>
              <a:t>    </a:t>
            </a:r>
            <a:r>
              <a:rPr lang="zh-CN" altLang="en-US" b="1" dirty="0">
                <a:solidFill>
                  <a:srgbClr val="FF0000"/>
                </a:solidFill>
                <a:latin typeface="宋体" pitchFamily="2" charset="-122"/>
              </a:rPr>
              <a:t>校准曲线</a:t>
            </a:r>
            <a:r>
              <a:rPr lang="zh-CN" altLang="en-US" b="1" dirty="0">
                <a:latin typeface="宋体" pitchFamily="2" charset="-122"/>
              </a:rPr>
              <a:t>与</a:t>
            </a:r>
            <a:r>
              <a:rPr lang="zh-CN" altLang="en-US" b="1" dirty="0">
                <a:solidFill>
                  <a:srgbClr val="FF0000"/>
                </a:solidFill>
                <a:latin typeface="宋体" pitchFamily="2" charset="-122"/>
              </a:rPr>
              <a:t>拟合直线</a:t>
            </a:r>
            <a:r>
              <a:rPr lang="zh-CN" altLang="en-US" b="1" dirty="0">
                <a:latin typeface="宋体" pitchFamily="2" charset="-122"/>
              </a:rPr>
              <a:t>间最大偏差与满量程输出</a:t>
            </a:r>
            <a:endParaRPr lang="en-US" altLang="zh-CN" b="1" dirty="0">
              <a:latin typeface="宋体" pitchFamily="2" charset="-122"/>
            </a:endParaRPr>
          </a:p>
          <a:p>
            <a:pPr eaLnBrk="1" hangingPunct="1">
              <a:lnSpc>
                <a:spcPct val="90000"/>
              </a:lnSpc>
              <a:buFont typeface="Arial" pitchFamily="34" charset="0"/>
              <a:buNone/>
            </a:pPr>
            <a:r>
              <a:rPr lang="zh-CN" altLang="en-US" b="1" dirty="0">
                <a:latin typeface="宋体" pitchFamily="2" charset="-122"/>
              </a:rPr>
              <a:t>    值的百分比。</a:t>
            </a:r>
          </a:p>
          <a:p>
            <a:pPr eaLnBrk="1" hangingPunct="1">
              <a:lnSpc>
                <a:spcPct val="90000"/>
              </a:lnSpc>
              <a:buFont typeface="Wingdings" pitchFamily="2" charset="2"/>
              <a:buNone/>
            </a:pPr>
            <a:r>
              <a:rPr lang="zh-CN" altLang="en-US" b="1" dirty="0">
                <a:latin typeface="宋体" pitchFamily="2" charset="-122"/>
              </a:rPr>
              <a:t>    </a:t>
            </a:r>
            <a:r>
              <a:rPr lang="en-US" altLang="zh-CN" b="1" dirty="0">
                <a:latin typeface="宋体" pitchFamily="2" charset="-122"/>
              </a:rPr>
              <a:t>a)</a:t>
            </a:r>
            <a:r>
              <a:rPr lang="zh-CN" altLang="en-US" b="1" u="sng" dirty="0">
                <a:solidFill>
                  <a:srgbClr val="FF0000"/>
                </a:solidFill>
                <a:latin typeface="宋体" pitchFamily="2" charset="-122"/>
              </a:rPr>
              <a:t>校准曲线</a:t>
            </a:r>
            <a:r>
              <a:rPr lang="zh-CN" altLang="en-US" b="1" dirty="0">
                <a:solidFill>
                  <a:srgbClr val="0000CC"/>
                </a:solidFill>
                <a:latin typeface="宋体" pitchFamily="2" charset="-122"/>
              </a:rPr>
              <a:t>：</a:t>
            </a:r>
            <a:r>
              <a:rPr lang="zh-CN" altLang="en-US" b="1" dirty="0">
                <a:latin typeface="宋体" pitchFamily="2" charset="-122"/>
              </a:rPr>
              <a:t>即实测值。</a:t>
            </a:r>
          </a:p>
          <a:p>
            <a:pPr eaLnBrk="1" hangingPunct="1">
              <a:lnSpc>
                <a:spcPct val="90000"/>
              </a:lnSpc>
              <a:buFont typeface="Wingdings" pitchFamily="2" charset="2"/>
              <a:buNone/>
            </a:pPr>
            <a:r>
              <a:rPr lang="zh-CN" altLang="en-US" b="1" dirty="0">
                <a:latin typeface="宋体" pitchFamily="2" charset="-122"/>
              </a:rPr>
              <a:t>        测试条件：标准大气压</a:t>
            </a:r>
            <a:r>
              <a:rPr lang="en-US" altLang="zh-CN" b="1" dirty="0">
                <a:latin typeface="宋体" pitchFamily="2" charset="-122"/>
              </a:rPr>
              <a:t>101.3+ -8KPa</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温度：</a:t>
            </a:r>
            <a:r>
              <a:rPr lang="en-US" altLang="zh-CN" b="1" dirty="0">
                <a:latin typeface="宋体" pitchFamily="2" charset="-122"/>
              </a:rPr>
              <a:t>20</a:t>
            </a:r>
            <a:r>
              <a:rPr lang="zh-CN" altLang="en-US" b="1" dirty="0">
                <a:latin typeface="宋体" pitchFamily="2" charset="-122"/>
              </a:rPr>
              <a:t>（</a:t>
            </a:r>
            <a:r>
              <a:rPr lang="en-US" altLang="zh-CN" b="1" dirty="0">
                <a:latin typeface="宋体" pitchFamily="2" charset="-122"/>
              </a:rPr>
              <a:t>+ -)5C</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相对湿度：</a:t>
            </a:r>
            <a:r>
              <a:rPr lang="en-US" altLang="zh-CN" b="1" dirty="0">
                <a:latin typeface="宋体" pitchFamily="2" charset="-122"/>
              </a:rPr>
              <a:t>≤85%</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无震动、无冲击、无加速度</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测试方法：一定等级标准器给出输入量          </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测取相应输出量</a:t>
            </a:r>
          </a:p>
          <a:p>
            <a:pPr eaLnBrk="1" hangingPunct="1">
              <a:lnSpc>
                <a:spcPct val="90000"/>
              </a:lnSpc>
              <a:buFont typeface="Wingdings" pitchFamily="2" charset="2"/>
              <a:buNone/>
            </a:pPr>
            <a:r>
              <a:rPr lang="zh-CN" altLang="en-US" b="1" dirty="0">
                <a:latin typeface="宋体" pitchFamily="2" charset="-122"/>
              </a:rPr>
              <a:t>                  绘制成校准曲线    </a:t>
            </a:r>
          </a:p>
          <a:p>
            <a:pPr eaLnBrk="1" hangingPunct="1">
              <a:lnSpc>
                <a:spcPct val="90000"/>
              </a:lnSpc>
              <a:buFont typeface="Wingdings" pitchFamily="2" charset="2"/>
              <a:buNone/>
            </a:pPr>
            <a:r>
              <a:rPr lang="zh-CN" altLang="en-US" b="1" dirty="0">
                <a:latin typeface="宋体" pitchFamily="2" charset="-122"/>
              </a:rPr>
              <a:t>       </a:t>
            </a:r>
            <a:r>
              <a:rPr lang="zh-CN" altLang="en-US" b="1" u="sng" dirty="0">
                <a:solidFill>
                  <a:srgbClr val="FF0000"/>
                </a:solidFill>
                <a:latin typeface="宋体" pitchFamily="2" charset="-122"/>
              </a:rPr>
              <a:t>拟合直线</a:t>
            </a:r>
            <a:r>
              <a:rPr lang="zh-CN" altLang="en-US" b="1" dirty="0">
                <a:solidFill>
                  <a:srgbClr val="0000CC"/>
                </a:solidFill>
                <a:latin typeface="宋体" pitchFamily="2" charset="-122"/>
              </a:rPr>
              <a:t>：</a:t>
            </a:r>
            <a:r>
              <a:rPr lang="zh-CN" altLang="en-US" b="1" dirty="0">
                <a:latin typeface="宋体" pitchFamily="2" charset="-122"/>
              </a:rPr>
              <a:t>替代校准曲线的使输出输入线性</a:t>
            </a:r>
            <a:endParaRPr lang="en-US" altLang="zh-CN" b="1" dirty="0">
              <a:latin typeface="宋体" pitchFamily="2" charset="-122"/>
            </a:endParaRPr>
          </a:p>
          <a:p>
            <a:pPr eaLnBrk="1" hangingPunct="1">
              <a:lnSpc>
                <a:spcPct val="90000"/>
              </a:lnSpc>
              <a:buFont typeface="Wingdings" pitchFamily="2" charset="2"/>
              <a:buNone/>
            </a:pPr>
            <a:r>
              <a:rPr lang="zh-CN" altLang="en-US" b="1" dirty="0">
                <a:latin typeface="宋体" pitchFamily="2" charset="-122"/>
              </a:rPr>
              <a:t>                 化的直线</a:t>
            </a:r>
            <a:r>
              <a:rPr lang="zh-CN" altLang="en-US" sz="2400" b="1" dirty="0">
                <a:latin typeface="宋体" pitchFamily="2" charset="-122"/>
              </a:rPr>
              <a:t>     </a:t>
            </a:r>
            <a:r>
              <a:rPr lang="en-US" altLang="zh-CN" sz="2400" b="1" dirty="0">
                <a:latin typeface="宋体" pitchFamily="2" charset="-122"/>
              </a:rPr>
              <a:t>              </a:t>
            </a:r>
          </a:p>
        </p:txBody>
      </p:sp>
      <p:cxnSp>
        <p:nvCxnSpPr>
          <p:cNvPr id="3" name="直接箭头连接符 2">
            <a:extLst>
              <a:ext uri="{FF2B5EF4-FFF2-40B4-BE49-F238E27FC236}">
                <a16:creationId xmlns:a16="http://schemas.microsoft.com/office/drawing/2014/main" id="{309191D3-E02C-42AF-81AE-249010FDF32B}"/>
              </a:ext>
            </a:extLst>
          </p:cNvPr>
          <p:cNvCxnSpPr/>
          <p:nvPr/>
        </p:nvCxnSpPr>
        <p:spPr>
          <a:xfrm>
            <a:off x="8878529" y="2969342"/>
            <a:ext cx="3028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接箭头连接符 4">
            <a:extLst>
              <a:ext uri="{FF2B5EF4-FFF2-40B4-BE49-F238E27FC236}">
                <a16:creationId xmlns:a16="http://schemas.microsoft.com/office/drawing/2014/main" id="{4F2F1F18-E0F5-4F38-8218-E7993489F62E}"/>
              </a:ext>
            </a:extLst>
          </p:cNvPr>
          <p:cNvCxnSpPr/>
          <p:nvPr/>
        </p:nvCxnSpPr>
        <p:spPr>
          <a:xfrm flipV="1">
            <a:off x="8849032" y="1199535"/>
            <a:ext cx="0" cy="1799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任意多边形: 形状 6">
            <a:extLst>
              <a:ext uri="{FF2B5EF4-FFF2-40B4-BE49-F238E27FC236}">
                <a16:creationId xmlns:a16="http://schemas.microsoft.com/office/drawing/2014/main" id="{4575AF1E-1B8E-4BE6-9B28-6E0BF187FEA5}"/>
              </a:ext>
            </a:extLst>
          </p:cNvPr>
          <p:cNvSpPr/>
          <p:nvPr/>
        </p:nvSpPr>
        <p:spPr>
          <a:xfrm>
            <a:off x="8927690" y="1455174"/>
            <a:ext cx="2005781" cy="1425678"/>
          </a:xfrm>
          <a:custGeom>
            <a:avLst/>
            <a:gdLst>
              <a:gd name="connsiteX0" fmla="*/ 0 w 2005781"/>
              <a:gd name="connsiteY0" fmla="*/ 1425678 h 1425678"/>
              <a:gd name="connsiteX1" fmla="*/ 727587 w 2005781"/>
              <a:gd name="connsiteY1" fmla="*/ 1278194 h 1425678"/>
              <a:gd name="connsiteX2" fmla="*/ 1307691 w 2005781"/>
              <a:gd name="connsiteY2" fmla="*/ 953729 h 1425678"/>
              <a:gd name="connsiteX3" fmla="*/ 1710813 w 2005781"/>
              <a:gd name="connsiteY3" fmla="*/ 344129 h 1425678"/>
              <a:gd name="connsiteX4" fmla="*/ 2005781 w 2005781"/>
              <a:gd name="connsiteY4" fmla="*/ 0 h 1425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5781" h="1425678">
                <a:moveTo>
                  <a:pt x="0" y="1425678"/>
                </a:moveTo>
                <a:cubicBezTo>
                  <a:pt x="254819" y="1391265"/>
                  <a:pt x="509639" y="1356852"/>
                  <a:pt x="727587" y="1278194"/>
                </a:cubicBezTo>
                <a:cubicBezTo>
                  <a:pt x="945535" y="1199536"/>
                  <a:pt x="1143820" y="1109406"/>
                  <a:pt x="1307691" y="953729"/>
                </a:cubicBezTo>
                <a:cubicBezTo>
                  <a:pt x="1471562" y="798052"/>
                  <a:pt x="1594465" y="503084"/>
                  <a:pt x="1710813" y="344129"/>
                </a:cubicBezTo>
                <a:cubicBezTo>
                  <a:pt x="1827161" y="185174"/>
                  <a:pt x="1916471" y="92587"/>
                  <a:pt x="2005781"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C94DAF7A-4FC2-461D-B733-791F1EEA7E8E}"/>
              </a:ext>
            </a:extLst>
          </p:cNvPr>
          <p:cNvCxnSpPr/>
          <p:nvPr/>
        </p:nvCxnSpPr>
        <p:spPr>
          <a:xfrm flipV="1">
            <a:off x="9035845" y="1327355"/>
            <a:ext cx="2290916" cy="16714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72F08C-958E-41FA-B787-511E49501756}"/>
              </a:ext>
            </a:extLst>
          </p:cNvPr>
          <p:cNvCxnSpPr/>
          <p:nvPr/>
        </p:nvCxnSpPr>
        <p:spPr>
          <a:xfrm>
            <a:off x="10785987" y="1199535"/>
            <a:ext cx="0" cy="38345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55C561E-5F94-4BC4-8069-3A0B3DB2228A}"/>
              </a:ext>
            </a:extLst>
          </p:cNvPr>
          <p:cNvCxnSpPr/>
          <p:nvPr/>
        </p:nvCxnSpPr>
        <p:spPr>
          <a:xfrm flipV="1">
            <a:off x="10785987" y="1691149"/>
            <a:ext cx="0" cy="4719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AA5ED25-A561-48DD-B007-8123EA3D21ED}"/>
              </a:ext>
            </a:extLst>
          </p:cNvPr>
          <p:cNvCxnSpPr/>
          <p:nvPr/>
        </p:nvCxnSpPr>
        <p:spPr>
          <a:xfrm>
            <a:off x="10102646" y="1873045"/>
            <a:ext cx="0" cy="38345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0D5E322-3398-4C7F-BA32-9718A3832260}"/>
              </a:ext>
            </a:extLst>
          </p:cNvPr>
          <p:cNvCxnSpPr/>
          <p:nvPr/>
        </p:nvCxnSpPr>
        <p:spPr>
          <a:xfrm flipV="1">
            <a:off x="10102646" y="2526891"/>
            <a:ext cx="0" cy="4719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46">
            <a:extLst>
              <a:ext uri="{FF2B5EF4-FFF2-40B4-BE49-F238E27FC236}">
                <a16:creationId xmlns:a16="http://schemas.microsoft.com/office/drawing/2014/main" id="{BF1B9DF8-5AC0-4FFE-92C0-D1649E14D42F}"/>
              </a:ext>
            </a:extLst>
          </p:cNvPr>
          <p:cNvGraphicFramePr>
            <a:graphicFrameLocks noChangeAspect="1"/>
          </p:cNvGraphicFramePr>
          <p:nvPr/>
        </p:nvGraphicFramePr>
        <p:xfrm>
          <a:off x="10314859" y="1302211"/>
          <a:ext cx="431800" cy="388938"/>
        </p:xfrm>
        <a:graphic>
          <a:graphicData uri="http://schemas.openxmlformats.org/presentationml/2006/ole">
            <mc:AlternateContent xmlns:mc="http://schemas.openxmlformats.org/markup-compatibility/2006">
              <mc:Choice xmlns:v="urn:schemas-microsoft-com:vml" Requires="v">
                <p:oleObj spid="_x0000_s245762" name="Equation" r:id="rId3" imgW="253890" imgH="228501" progId="Equation.DSMT4">
                  <p:embed/>
                </p:oleObj>
              </mc:Choice>
              <mc:Fallback>
                <p:oleObj name="Equation" r:id="rId3" imgW="253890" imgH="228501" progId="Equation.DSMT4">
                  <p:embed/>
                  <p:pic>
                    <p:nvPicPr>
                      <p:cNvPr id="19" name="Object 46">
                        <a:extLst>
                          <a:ext uri="{FF2B5EF4-FFF2-40B4-BE49-F238E27FC236}">
                            <a16:creationId xmlns:a16="http://schemas.microsoft.com/office/drawing/2014/main" id="{BF1B9DF8-5AC0-4FFE-92C0-D1649E14D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4859" y="1302211"/>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6">
            <a:extLst>
              <a:ext uri="{FF2B5EF4-FFF2-40B4-BE49-F238E27FC236}">
                <a16:creationId xmlns:a16="http://schemas.microsoft.com/office/drawing/2014/main" id="{20087B97-1A6A-4B58-9883-2E81544AD844}"/>
              </a:ext>
            </a:extLst>
          </p:cNvPr>
          <p:cNvGraphicFramePr>
            <a:graphicFrameLocks noChangeAspect="1"/>
          </p:cNvGraphicFramePr>
          <p:nvPr/>
        </p:nvGraphicFramePr>
        <p:xfrm>
          <a:off x="9586451" y="1904718"/>
          <a:ext cx="431800" cy="388938"/>
        </p:xfrm>
        <a:graphic>
          <a:graphicData uri="http://schemas.openxmlformats.org/presentationml/2006/ole">
            <mc:AlternateContent xmlns:mc="http://schemas.openxmlformats.org/markup-compatibility/2006">
              <mc:Choice xmlns:v="urn:schemas-microsoft-com:vml" Requires="v">
                <p:oleObj spid="_x0000_s245763" name="Equation" r:id="rId5" imgW="253890" imgH="228501" progId="Equation.DSMT4">
                  <p:embed/>
                </p:oleObj>
              </mc:Choice>
              <mc:Fallback>
                <p:oleObj name="Equation" r:id="rId5" imgW="253890" imgH="228501" progId="Equation.DSMT4">
                  <p:embed/>
                  <p:pic>
                    <p:nvPicPr>
                      <p:cNvPr id="20" name="Object 46">
                        <a:extLst>
                          <a:ext uri="{FF2B5EF4-FFF2-40B4-BE49-F238E27FC236}">
                            <a16:creationId xmlns:a16="http://schemas.microsoft.com/office/drawing/2014/main" id="{20087B97-1A6A-4B58-9883-2E81544AD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6451" y="1904718"/>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6023" name="Picture 7" descr="https://timgsa.baidu.com/timg?image&amp;quality=80&amp;size=b9999_10000&amp;sec=1527482784201&amp;di=697fa4f668010dec67b0441d9760088e&amp;imgtype=0&amp;src=http%3A%2F%2Fp5.img.cctvpic.com%2Fnettv%2Fnewgame%2F2011%2F1206%2F20111206024619837.png">
            <a:extLst>
              <a:ext uri="{FF2B5EF4-FFF2-40B4-BE49-F238E27FC236}">
                <a16:creationId xmlns:a16="http://schemas.microsoft.com/office/drawing/2014/main" id="{54AF246E-FD61-4A45-A4E8-B856321BA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24" y="3376894"/>
            <a:ext cx="3646669" cy="304331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连接符 20">
            <a:extLst>
              <a:ext uri="{FF2B5EF4-FFF2-40B4-BE49-F238E27FC236}">
                <a16:creationId xmlns:a16="http://schemas.microsoft.com/office/drawing/2014/main" id="{9E05EC13-7EF7-4629-B79B-3F27995BCC57}"/>
              </a:ext>
            </a:extLst>
          </p:cNvPr>
          <p:cNvCxnSpPr>
            <a:cxnSpLocks/>
          </p:cNvCxnSpPr>
          <p:nvPr/>
        </p:nvCxnSpPr>
        <p:spPr>
          <a:xfrm>
            <a:off x="8927690" y="1101213"/>
            <a:ext cx="0" cy="22685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6349AEB-50B9-4F9F-85D8-355E55110D4F}"/>
              </a:ext>
            </a:extLst>
          </p:cNvPr>
          <p:cNvCxnSpPr/>
          <p:nvPr/>
        </p:nvCxnSpPr>
        <p:spPr>
          <a:xfrm>
            <a:off x="11326761" y="973394"/>
            <a:ext cx="0" cy="23302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69E889D-217C-40D8-B75A-585A2C6E7179}"/>
              </a:ext>
            </a:extLst>
          </p:cNvPr>
          <p:cNvCxnSpPr/>
          <p:nvPr/>
        </p:nvCxnSpPr>
        <p:spPr>
          <a:xfrm>
            <a:off x="8927690" y="3146323"/>
            <a:ext cx="2399071" cy="0"/>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233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sz="half" idx="1"/>
          </p:nvPr>
        </p:nvSpPr>
        <p:spPr>
          <a:xfrm>
            <a:off x="817563" y="333376"/>
            <a:ext cx="8651875" cy="5438775"/>
          </a:xfrm>
        </p:spPr>
        <p:txBody>
          <a:bodyPr/>
          <a:lstStyle/>
          <a:p>
            <a:pPr eaLnBrk="1" hangingPunct="1">
              <a:buFont typeface="Wingdings" pitchFamily="2" charset="2"/>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b)</a:t>
            </a:r>
            <a:r>
              <a:rPr lang="zh-CN" altLang="en-US" sz="2400" b="1" dirty="0">
                <a:latin typeface="华文中宋" pitchFamily="2" charset="-122"/>
                <a:ea typeface="华文中宋" pitchFamily="2" charset="-122"/>
              </a:rPr>
              <a:t>表示：线性度</a:t>
            </a:r>
            <a:r>
              <a:rPr lang="zh-CN" altLang="en-US" sz="2600" dirty="0"/>
              <a:t>  </a:t>
            </a:r>
          </a:p>
          <a:p>
            <a:pPr eaLnBrk="1" hangingPunct="1">
              <a:buFont typeface="Wingdings" pitchFamily="2" charset="2"/>
              <a:buNone/>
            </a:pPr>
            <a:r>
              <a:rPr lang="zh-CN" altLang="en-US" sz="2600" dirty="0"/>
              <a:t>             </a:t>
            </a:r>
            <a:endParaRPr lang="zh-CN" altLang="en-US" sz="1800" b="1" dirty="0"/>
          </a:p>
          <a:p>
            <a:pPr eaLnBrk="1" hangingPunct="1">
              <a:buFont typeface="Wingdings" pitchFamily="2" charset="2"/>
              <a:buNone/>
            </a:pPr>
            <a:r>
              <a:rPr lang="zh-CN" altLang="en-US" b="1" dirty="0"/>
              <a:t>                   </a:t>
            </a:r>
            <a:endParaRPr lang="zh-CN" altLang="en-US" sz="1800" b="1" dirty="0"/>
          </a:p>
          <a:p>
            <a:pPr eaLnBrk="1" hangingPunct="1">
              <a:buFont typeface="Wingdings" pitchFamily="2" charset="2"/>
              <a:buNone/>
            </a:pPr>
            <a:r>
              <a:rPr lang="zh-CN" altLang="en-US" b="1" dirty="0"/>
              <a:t>   </a:t>
            </a:r>
          </a:p>
          <a:p>
            <a:pPr eaLnBrk="1" hangingPunct="1">
              <a:buFont typeface="Wingdings" pitchFamily="2" charset="2"/>
              <a:buNone/>
            </a:pPr>
            <a:endParaRPr lang="en-US" altLang="zh-CN" b="1" dirty="0"/>
          </a:p>
          <a:p>
            <a:pPr eaLnBrk="1" hangingPunct="1">
              <a:buFont typeface="Wingdings" pitchFamily="2" charset="2"/>
              <a:buNone/>
            </a:pPr>
            <a:r>
              <a:rPr lang="en-US" altLang="zh-CN" sz="2400" b="1" dirty="0">
                <a:latin typeface="华文中宋" pitchFamily="2" charset="-122"/>
                <a:ea typeface="华文中宋" pitchFamily="2" charset="-122"/>
              </a:rPr>
              <a:t>   c)</a:t>
            </a:r>
            <a:r>
              <a:rPr lang="zh-CN" altLang="en-US" sz="2400" b="1" dirty="0">
                <a:latin typeface="华文中宋" pitchFamily="2" charset="-122"/>
                <a:ea typeface="华文中宋" pitchFamily="2" charset="-122"/>
              </a:rPr>
              <a:t>拟合方法：</a:t>
            </a: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理论线性度</a:t>
            </a:r>
            <a:r>
              <a:rPr lang="zh-CN" altLang="en-US" sz="2400" b="1" dirty="0">
                <a:latin typeface="华文中宋" pitchFamily="2" charset="-122"/>
                <a:ea typeface="华文中宋" pitchFamily="2" charset="-122"/>
              </a:rPr>
              <a:t>：拟合直线为理论直线（通过原点</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满量程）</a:t>
            </a:r>
            <a:endParaRPr lang="en-US"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端基线性度</a:t>
            </a:r>
            <a:r>
              <a:rPr lang="zh-CN" altLang="en-US" sz="2400" b="1" dirty="0">
                <a:latin typeface="华文中宋" pitchFamily="2" charset="-122"/>
                <a:ea typeface="华文中宋" pitchFamily="2" charset="-122"/>
              </a:rPr>
              <a:t>：校准曲线两端点连线作为拟合直线</a:t>
            </a:r>
            <a:endParaRPr lang="en-US"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独立线性度</a:t>
            </a:r>
            <a:r>
              <a:rPr lang="zh-CN" altLang="en-US" sz="2400" b="1" dirty="0">
                <a:latin typeface="华文中宋" pitchFamily="2" charset="-122"/>
                <a:ea typeface="华文中宋" pitchFamily="2" charset="-122"/>
              </a:rPr>
              <a:t>：包容所有较准点两最近平行线之中间位置</a:t>
            </a: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最小二乘法拟合</a:t>
            </a:r>
            <a:r>
              <a:rPr lang="zh-CN" altLang="en-US" sz="2400" b="1" dirty="0">
                <a:latin typeface="华文中宋" pitchFamily="2" charset="-122"/>
                <a:ea typeface="华文中宋" pitchFamily="2" charset="-122"/>
              </a:rPr>
              <a:t>： 偏差平方和为最小</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solidFill>
                  <a:srgbClr val="FF0000"/>
                </a:solidFill>
                <a:latin typeface="华文中宋" pitchFamily="2" charset="-122"/>
                <a:ea typeface="华文中宋" pitchFamily="2" charset="-122"/>
              </a:rPr>
              <a:t>      可见：拟合方法不同，线性度表征值也不同</a:t>
            </a:r>
          </a:p>
        </p:txBody>
      </p:sp>
      <p:sp>
        <p:nvSpPr>
          <p:cNvPr id="8" name="线形标注 1 7"/>
          <p:cNvSpPr>
            <a:spLocks/>
          </p:cNvSpPr>
          <p:nvPr/>
        </p:nvSpPr>
        <p:spPr bwMode="auto">
          <a:xfrm>
            <a:off x="5688217" y="697312"/>
            <a:ext cx="2238775" cy="621901"/>
          </a:xfrm>
          <a:prstGeom prst="borderCallout1">
            <a:avLst>
              <a:gd name="adj1" fmla="val 22856"/>
              <a:gd name="adj2" fmla="val -3440"/>
              <a:gd name="adj3" fmla="val 116509"/>
              <a:gd name="adj4" fmla="val -96417"/>
            </a:avLst>
          </a:prstGeom>
          <a:noFill/>
          <a:ln w="25400" algn="ctr">
            <a:solidFill>
              <a:srgbClr val="BC2665"/>
            </a:solidFill>
            <a:miter lim="800000"/>
            <a:headEnd/>
            <a:tailEnd/>
          </a:ln>
        </p:spPr>
        <p:txBody>
          <a:bodyPr anchor="ctr"/>
          <a:lstStyle/>
          <a:p>
            <a:pPr algn="ctr">
              <a:defRPr/>
            </a:pPr>
            <a:r>
              <a:rPr lang="zh-CN" altLang="en-US" dirty="0">
                <a:solidFill>
                  <a:srgbClr val="0000CC"/>
                </a:solidFill>
              </a:rPr>
              <a:t>校准曲线与理想拟合曲线间最大偏差</a:t>
            </a:r>
          </a:p>
        </p:txBody>
      </p:sp>
      <p:graphicFrame>
        <p:nvGraphicFramePr>
          <p:cNvPr id="85001" name="Object 6"/>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46786" name="公式" r:id="rId3" imgW="114151" imgH="215619" progId="Equation.3">
                  <p:embed/>
                </p:oleObj>
              </mc:Choice>
              <mc:Fallback>
                <p:oleObj name="公式" r:id="rId3" imgW="114151" imgH="215619" progId="Equation.3">
                  <p:embed/>
                  <p:pic>
                    <p:nvPicPr>
                      <p:cNvPr id="8500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04" name="AutoShape 12"/>
          <p:cNvSpPr>
            <a:spLocks/>
          </p:cNvSpPr>
          <p:nvPr/>
        </p:nvSpPr>
        <p:spPr bwMode="auto">
          <a:xfrm>
            <a:off x="5688217" y="2351088"/>
            <a:ext cx="2238775" cy="503923"/>
          </a:xfrm>
          <a:prstGeom prst="borderCallout1">
            <a:avLst>
              <a:gd name="adj1" fmla="val 26472"/>
              <a:gd name="adj2" fmla="val -3528"/>
              <a:gd name="adj3" fmla="val -50736"/>
              <a:gd name="adj4" fmla="val -88097"/>
            </a:avLst>
          </a:prstGeom>
          <a:noFill/>
          <a:ln w="9525">
            <a:solidFill>
              <a:srgbClr val="FF0000"/>
            </a:solidFill>
            <a:miter lim="800000"/>
            <a:headEnd/>
            <a:tailEnd/>
          </a:ln>
          <a:effectLst>
            <a:prstShdw prst="shdw17" dist="17961" dir="2700000">
              <a:srgbClr val="FF0000">
                <a:gamma/>
                <a:shade val="60000"/>
                <a:invGamma/>
              </a:srgbClr>
            </a:prstShdw>
          </a:effectLst>
        </p:spPr>
        <p:txBody>
          <a:bodyPr/>
          <a:lstStyle/>
          <a:p>
            <a:pPr algn="ctr"/>
            <a:r>
              <a:rPr lang="zh-CN" altLang="en-US" dirty="0">
                <a:solidFill>
                  <a:srgbClr val="0000CC"/>
                </a:solidFill>
              </a:rPr>
              <a:t>传感器满量程输出</a:t>
            </a:r>
            <a:endParaRPr lang="en-US" altLang="zh-CN" dirty="0">
              <a:solidFill>
                <a:srgbClr val="0000CC"/>
              </a:solidFill>
            </a:endParaRPr>
          </a:p>
        </p:txBody>
      </p:sp>
      <p:graphicFrame>
        <p:nvGraphicFramePr>
          <p:cNvPr id="85005" name="Object 13"/>
          <p:cNvGraphicFramePr>
            <a:graphicFrameLocks noChangeAspect="1"/>
          </p:cNvGraphicFramePr>
          <p:nvPr/>
        </p:nvGraphicFramePr>
        <p:xfrm>
          <a:off x="1871869" y="1179514"/>
          <a:ext cx="3240087" cy="1171575"/>
        </p:xfrm>
        <a:graphic>
          <a:graphicData uri="http://schemas.openxmlformats.org/presentationml/2006/ole">
            <mc:AlternateContent xmlns:mc="http://schemas.openxmlformats.org/markup-compatibility/2006">
              <mc:Choice xmlns:v="urn:schemas-microsoft-com:vml" Requires="v">
                <p:oleObj spid="_x0000_s246787" name="Equation" r:id="rId5" imgW="1193760" imgH="431640" progId="Equation.DSMT4">
                  <p:embed/>
                </p:oleObj>
              </mc:Choice>
              <mc:Fallback>
                <p:oleObj name="Equation" r:id="rId5" imgW="1193760" imgH="431640" progId="Equation.DSMT4">
                  <p:embed/>
                  <p:pic>
                    <p:nvPicPr>
                      <p:cNvPr id="85005"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869" y="1179514"/>
                        <a:ext cx="3240087" cy="117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063582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a:xfrm>
            <a:off x="1534242" y="657225"/>
            <a:ext cx="8229600" cy="4573588"/>
          </a:xfrm>
        </p:spPr>
        <p:txBody>
          <a:bodyPr/>
          <a:lstStyle/>
          <a:p>
            <a:pPr eaLnBrk="1" hangingPunct="1">
              <a:lnSpc>
                <a:spcPct val="90000"/>
              </a:lnSpc>
              <a:buFont typeface="Wingdings" pitchFamily="2" charset="2"/>
              <a:buNone/>
            </a:pPr>
            <a:r>
              <a:rPr lang="zh-CN" altLang="en-US" sz="2600" dirty="0"/>
              <a:t>   </a:t>
            </a:r>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r>
              <a:rPr lang="zh-CN" altLang="en-US" sz="2600" b="1" dirty="0"/>
              <a:t>      理论线性度          端基线性度          独立线性度</a:t>
            </a:r>
            <a:endParaRPr lang="en-US" altLang="zh-CN" sz="2600" b="1"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p:txBody>
      </p:sp>
      <p:sp>
        <p:nvSpPr>
          <p:cNvPr id="40964" name="Line 4"/>
          <p:cNvSpPr>
            <a:spLocks noChangeShapeType="1"/>
          </p:cNvSpPr>
          <p:nvPr/>
        </p:nvSpPr>
        <p:spPr bwMode="auto">
          <a:xfrm>
            <a:off x="1703388"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67" name="Line 7"/>
          <p:cNvSpPr>
            <a:spLocks noChangeShapeType="1"/>
          </p:cNvSpPr>
          <p:nvPr/>
        </p:nvSpPr>
        <p:spPr bwMode="auto">
          <a:xfrm>
            <a:off x="1703388" y="4149725"/>
            <a:ext cx="2520950"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68" name="Line 8"/>
          <p:cNvSpPr>
            <a:spLocks noChangeShapeType="1"/>
          </p:cNvSpPr>
          <p:nvPr/>
        </p:nvSpPr>
        <p:spPr bwMode="auto">
          <a:xfrm>
            <a:off x="4583113"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1" name="Line 11"/>
          <p:cNvSpPr>
            <a:spLocks noChangeShapeType="1"/>
          </p:cNvSpPr>
          <p:nvPr/>
        </p:nvSpPr>
        <p:spPr bwMode="auto">
          <a:xfrm>
            <a:off x="4583113" y="4149725"/>
            <a:ext cx="2449512"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2" name="Line 12"/>
          <p:cNvSpPr>
            <a:spLocks noChangeShapeType="1"/>
          </p:cNvSpPr>
          <p:nvPr/>
        </p:nvSpPr>
        <p:spPr bwMode="auto">
          <a:xfrm>
            <a:off x="7319963"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5" name="Line 15"/>
          <p:cNvSpPr>
            <a:spLocks noChangeShapeType="1"/>
          </p:cNvSpPr>
          <p:nvPr/>
        </p:nvSpPr>
        <p:spPr bwMode="auto">
          <a:xfrm>
            <a:off x="7319964" y="4149725"/>
            <a:ext cx="2447925"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6" name="Freeform 16"/>
          <p:cNvSpPr>
            <a:spLocks/>
          </p:cNvSpPr>
          <p:nvPr/>
        </p:nvSpPr>
        <p:spPr bwMode="auto">
          <a:xfrm>
            <a:off x="1919288" y="1844675"/>
            <a:ext cx="2305050" cy="2305050"/>
          </a:xfrm>
          <a:custGeom>
            <a:avLst/>
            <a:gdLst>
              <a:gd name="T0" fmla="*/ 0 w 1452"/>
              <a:gd name="T1" fmla="*/ 2147483647 h 1452"/>
              <a:gd name="T2" fmla="*/ 801409616 w 1452"/>
              <a:gd name="T3" fmla="*/ 1943039815 h 1452"/>
              <a:gd name="T4" fmla="*/ 2147483647 w 1452"/>
              <a:gd name="T5" fmla="*/ 458668482 h 1452"/>
              <a:gd name="T6" fmla="*/ 2147483647 w 1452"/>
              <a:gd name="T7" fmla="*/ 0 h 1452"/>
              <a:gd name="T8" fmla="*/ 0 60000 65536"/>
              <a:gd name="T9" fmla="*/ 0 60000 65536"/>
              <a:gd name="T10" fmla="*/ 0 60000 65536"/>
              <a:gd name="T11" fmla="*/ 0 60000 65536"/>
              <a:gd name="T12" fmla="*/ 0 w 1452"/>
              <a:gd name="T13" fmla="*/ 0 h 1452"/>
              <a:gd name="T14" fmla="*/ 1452 w 1452"/>
              <a:gd name="T15" fmla="*/ 1452 h 1452"/>
            </a:gdLst>
            <a:ahLst/>
            <a:cxnLst>
              <a:cxn ang="T8">
                <a:pos x="T0" y="T1"/>
              </a:cxn>
              <a:cxn ang="T9">
                <a:pos x="T2" y="T3"/>
              </a:cxn>
              <a:cxn ang="T10">
                <a:pos x="T4" y="T5"/>
              </a:cxn>
              <a:cxn ang="T11">
                <a:pos x="T6" y="T7"/>
              </a:cxn>
            </a:cxnLst>
            <a:rect l="T12" t="T13" r="T14" b="T15"/>
            <a:pathLst>
              <a:path w="1452" h="1452">
                <a:moveTo>
                  <a:pt x="0" y="1452"/>
                </a:moveTo>
                <a:cubicBezTo>
                  <a:pt x="79" y="1217"/>
                  <a:pt x="159" y="983"/>
                  <a:pt x="318" y="771"/>
                </a:cubicBezTo>
                <a:cubicBezTo>
                  <a:pt x="477" y="559"/>
                  <a:pt x="764" y="310"/>
                  <a:pt x="953" y="182"/>
                </a:cubicBezTo>
                <a:cubicBezTo>
                  <a:pt x="1142" y="54"/>
                  <a:pt x="1369" y="30"/>
                  <a:pt x="1452" y="0"/>
                </a:cubicBezTo>
              </a:path>
            </a:pathLst>
          </a:custGeom>
          <a:ln w="28575">
            <a:solidFill>
              <a:srgbClr val="0033CC"/>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dirty="0"/>
          </a:p>
        </p:txBody>
      </p:sp>
      <p:sp>
        <p:nvSpPr>
          <p:cNvPr id="40977" name="Freeform 17"/>
          <p:cNvSpPr>
            <a:spLocks/>
          </p:cNvSpPr>
          <p:nvPr/>
        </p:nvSpPr>
        <p:spPr bwMode="auto">
          <a:xfrm>
            <a:off x="1992313" y="1773238"/>
            <a:ext cx="2305050" cy="2305050"/>
          </a:xfrm>
          <a:custGeom>
            <a:avLst/>
            <a:gdLst>
              <a:gd name="T0" fmla="*/ 0 w 1452"/>
              <a:gd name="T1" fmla="*/ 2147483647 h 1452"/>
              <a:gd name="T2" fmla="*/ 1144150950 w 1452"/>
              <a:gd name="T3" fmla="*/ 2147483647 h 1452"/>
              <a:gd name="T4" fmla="*/ 2058966964 w 1452"/>
              <a:gd name="T5" fmla="*/ 1370964936 h 1452"/>
              <a:gd name="T6" fmla="*/ 2147483647 w 1452"/>
              <a:gd name="T7" fmla="*/ 685482468 h 1452"/>
              <a:gd name="T8" fmla="*/ 2147483647 w 1452"/>
              <a:gd name="T9" fmla="*/ 0 h 1452"/>
              <a:gd name="T10" fmla="*/ 0 60000 65536"/>
              <a:gd name="T11" fmla="*/ 0 60000 65536"/>
              <a:gd name="T12" fmla="*/ 0 60000 65536"/>
              <a:gd name="T13" fmla="*/ 0 60000 65536"/>
              <a:gd name="T14" fmla="*/ 0 60000 65536"/>
              <a:gd name="T15" fmla="*/ 0 w 1452"/>
              <a:gd name="T16" fmla="*/ 0 h 1452"/>
              <a:gd name="T17" fmla="*/ 1452 w 1452"/>
              <a:gd name="T18" fmla="*/ 1452 h 1452"/>
            </a:gdLst>
            <a:ahLst/>
            <a:cxnLst>
              <a:cxn ang="T10">
                <a:pos x="T0" y="T1"/>
              </a:cxn>
              <a:cxn ang="T11">
                <a:pos x="T2" y="T3"/>
              </a:cxn>
              <a:cxn ang="T12">
                <a:pos x="T4" y="T5"/>
              </a:cxn>
              <a:cxn ang="T13">
                <a:pos x="T6" y="T7"/>
              </a:cxn>
              <a:cxn ang="T14">
                <a:pos x="T8" y="T9"/>
              </a:cxn>
            </a:cxnLst>
            <a:rect l="T15" t="T16" r="T17" b="T18"/>
            <a:pathLst>
              <a:path w="1452" h="1452">
                <a:moveTo>
                  <a:pt x="0" y="1452"/>
                </a:moveTo>
                <a:cubicBezTo>
                  <a:pt x="159" y="1346"/>
                  <a:pt x="318" y="1240"/>
                  <a:pt x="454" y="1089"/>
                </a:cubicBezTo>
                <a:cubicBezTo>
                  <a:pt x="590" y="938"/>
                  <a:pt x="704" y="680"/>
                  <a:pt x="817" y="544"/>
                </a:cubicBezTo>
                <a:cubicBezTo>
                  <a:pt x="930" y="408"/>
                  <a:pt x="1028" y="363"/>
                  <a:pt x="1134" y="272"/>
                </a:cubicBezTo>
                <a:cubicBezTo>
                  <a:pt x="1240" y="181"/>
                  <a:pt x="1399" y="45"/>
                  <a:pt x="1452" y="0"/>
                </a:cubicBezTo>
              </a:path>
            </a:pathLst>
          </a:custGeom>
          <a:ln w="28575">
            <a:solidFill>
              <a:srgbClr val="0033CC"/>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78" name="Line 18"/>
          <p:cNvSpPr>
            <a:spLocks noChangeShapeType="1"/>
          </p:cNvSpPr>
          <p:nvPr/>
        </p:nvSpPr>
        <p:spPr bwMode="auto">
          <a:xfrm flipV="1">
            <a:off x="1703388" y="1844675"/>
            <a:ext cx="2520950" cy="2305050"/>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79" name="Freeform 19"/>
          <p:cNvSpPr>
            <a:spLocks/>
          </p:cNvSpPr>
          <p:nvPr/>
        </p:nvSpPr>
        <p:spPr bwMode="auto">
          <a:xfrm>
            <a:off x="4575175" y="1898651"/>
            <a:ext cx="2544763" cy="1981200"/>
          </a:xfrm>
          <a:custGeom>
            <a:avLst/>
            <a:gdLst>
              <a:gd name="T0" fmla="*/ 17641892 w 1603"/>
              <a:gd name="T1" fmla="*/ 2147483647 h 1248"/>
              <a:gd name="T2" fmla="*/ 932458109 w 1603"/>
              <a:gd name="T3" fmla="*/ 1617940076 h 1248"/>
              <a:gd name="T4" fmla="*/ 2147483647 w 1603"/>
              <a:gd name="T5" fmla="*/ 589716530 h 1248"/>
              <a:gd name="T6" fmla="*/ 2147483647 w 1603"/>
              <a:gd name="T7" fmla="*/ 362902457 h 1248"/>
              <a:gd name="T8" fmla="*/ 2147483647 w 1603"/>
              <a:gd name="T9" fmla="*/ 133567485 h 1248"/>
              <a:gd name="T10" fmla="*/ 2147483647 w 1603"/>
              <a:gd name="T11" fmla="*/ 1161791180 h 1248"/>
              <a:gd name="T12" fmla="*/ 819051685 w 1603"/>
              <a:gd name="T13" fmla="*/ 2147483647 h 1248"/>
              <a:gd name="T14" fmla="*/ 17641892 w 1603"/>
              <a:gd name="T15" fmla="*/ 2147483647 h 1248"/>
              <a:gd name="T16" fmla="*/ 0 60000 65536"/>
              <a:gd name="T17" fmla="*/ 0 60000 65536"/>
              <a:gd name="T18" fmla="*/ 0 60000 65536"/>
              <a:gd name="T19" fmla="*/ 0 60000 65536"/>
              <a:gd name="T20" fmla="*/ 0 60000 65536"/>
              <a:gd name="T21" fmla="*/ 0 60000 65536"/>
              <a:gd name="T22" fmla="*/ 0 60000 65536"/>
              <a:gd name="T23" fmla="*/ 0 60000 65536"/>
              <a:gd name="T24" fmla="*/ 0 w 1603"/>
              <a:gd name="T25" fmla="*/ 0 h 1248"/>
              <a:gd name="T26" fmla="*/ 1603 w 1603"/>
              <a:gd name="T27" fmla="*/ 1248 h 12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3" h="1248">
                <a:moveTo>
                  <a:pt x="7" y="1187"/>
                </a:moveTo>
                <a:cubicBezTo>
                  <a:pt x="14" y="1126"/>
                  <a:pt x="219" y="801"/>
                  <a:pt x="370" y="642"/>
                </a:cubicBezTo>
                <a:cubicBezTo>
                  <a:pt x="521" y="483"/>
                  <a:pt x="764" y="317"/>
                  <a:pt x="915" y="234"/>
                </a:cubicBezTo>
                <a:cubicBezTo>
                  <a:pt x="1066" y="151"/>
                  <a:pt x="1172" y="174"/>
                  <a:pt x="1278" y="144"/>
                </a:cubicBezTo>
                <a:cubicBezTo>
                  <a:pt x="1384" y="114"/>
                  <a:pt x="1603" y="0"/>
                  <a:pt x="1550" y="53"/>
                </a:cubicBezTo>
                <a:cubicBezTo>
                  <a:pt x="1497" y="106"/>
                  <a:pt x="1164" y="302"/>
                  <a:pt x="960" y="461"/>
                </a:cubicBezTo>
                <a:cubicBezTo>
                  <a:pt x="756" y="620"/>
                  <a:pt x="484" y="884"/>
                  <a:pt x="325" y="1005"/>
                </a:cubicBezTo>
                <a:cubicBezTo>
                  <a:pt x="166" y="1126"/>
                  <a:pt x="0" y="1248"/>
                  <a:pt x="7" y="1187"/>
                </a:cubicBezTo>
                <a:close/>
              </a:path>
            </a:pathLst>
          </a:custGeom>
          <a:ln w="28575">
            <a:solidFill>
              <a:srgbClr val="0033CC"/>
            </a:solidFill>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zh-CN" altLang="en-US">
              <a:ln>
                <a:solidFill>
                  <a:srgbClr val="FF0000"/>
                </a:solidFill>
              </a:ln>
            </a:endParaRPr>
          </a:p>
        </p:txBody>
      </p:sp>
      <p:sp>
        <p:nvSpPr>
          <p:cNvPr id="40980" name="Line 20"/>
          <p:cNvSpPr>
            <a:spLocks noChangeShapeType="1"/>
          </p:cNvSpPr>
          <p:nvPr/>
        </p:nvSpPr>
        <p:spPr bwMode="auto">
          <a:xfrm flipV="1">
            <a:off x="4583112" y="1757364"/>
            <a:ext cx="2728907" cy="2032000"/>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ln>
                <a:solidFill>
                  <a:srgbClr val="FF0000"/>
                </a:solidFill>
              </a:ln>
            </a:endParaRPr>
          </a:p>
        </p:txBody>
      </p:sp>
      <p:sp>
        <p:nvSpPr>
          <p:cNvPr id="40981" name="Freeform 21"/>
          <p:cNvSpPr>
            <a:spLocks/>
          </p:cNvSpPr>
          <p:nvPr/>
        </p:nvSpPr>
        <p:spPr bwMode="auto">
          <a:xfrm>
            <a:off x="7391401" y="1844675"/>
            <a:ext cx="2233613" cy="2305050"/>
          </a:xfrm>
          <a:custGeom>
            <a:avLst/>
            <a:gdLst>
              <a:gd name="T0" fmla="*/ 0 w 1407"/>
              <a:gd name="T1" fmla="*/ 2147483647 h 1452"/>
              <a:gd name="T2" fmla="*/ 572076390 w 1407"/>
              <a:gd name="T3" fmla="*/ 2147483647 h 1452"/>
              <a:gd name="T4" fmla="*/ 1829634006 w 1407"/>
              <a:gd name="T5" fmla="*/ 1144150950 h 1452"/>
              <a:gd name="T6" fmla="*/ 2147483647 w 1407"/>
              <a:gd name="T7" fmla="*/ 0 h 1452"/>
              <a:gd name="T8" fmla="*/ 0 60000 65536"/>
              <a:gd name="T9" fmla="*/ 0 60000 65536"/>
              <a:gd name="T10" fmla="*/ 0 60000 65536"/>
              <a:gd name="T11" fmla="*/ 0 60000 65536"/>
              <a:gd name="T12" fmla="*/ 0 w 1407"/>
              <a:gd name="T13" fmla="*/ 0 h 1452"/>
              <a:gd name="T14" fmla="*/ 1407 w 1407"/>
              <a:gd name="T15" fmla="*/ 1452 h 1452"/>
            </a:gdLst>
            <a:ahLst/>
            <a:cxnLst>
              <a:cxn ang="T8">
                <a:pos x="T0" y="T1"/>
              </a:cxn>
              <a:cxn ang="T9">
                <a:pos x="T2" y="T3"/>
              </a:cxn>
              <a:cxn ang="T10">
                <a:pos x="T4" y="T5"/>
              </a:cxn>
              <a:cxn ang="T11">
                <a:pos x="T6" y="T7"/>
              </a:cxn>
            </a:cxnLst>
            <a:rect l="T12" t="T13" r="T14" b="T15"/>
            <a:pathLst>
              <a:path w="1407" h="1452">
                <a:moveTo>
                  <a:pt x="0" y="1452"/>
                </a:moveTo>
                <a:cubicBezTo>
                  <a:pt x="53" y="1285"/>
                  <a:pt x="106" y="1119"/>
                  <a:pt x="227" y="953"/>
                </a:cubicBezTo>
                <a:cubicBezTo>
                  <a:pt x="348" y="787"/>
                  <a:pt x="529" y="613"/>
                  <a:pt x="726" y="454"/>
                </a:cubicBezTo>
                <a:cubicBezTo>
                  <a:pt x="923" y="295"/>
                  <a:pt x="1294" y="76"/>
                  <a:pt x="1407" y="0"/>
                </a:cubicBezTo>
              </a:path>
            </a:pathLst>
          </a:custGeom>
          <a:ln w="28575">
            <a:solidFill>
              <a:srgbClr val="0033CC"/>
            </a:solidFill>
            <a:headEnd/>
            <a:tailEnd/>
          </a:ln>
        </p:spPr>
        <p:style>
          <a:lnRef idx="3">
            <a:schemeClr val="dk1"/>
          </a:lnRef>
          <a:fillRef idx="0">
            <a:schemeClr val="dk1"/>
          </a:fillRef>
          <a:effectRef idx="2">
            <a:schemeClr val="dk1"/>
          </a:effectRef>
          <a:fontRef idx="minor">
            <a:schemeClr val="tx1"/>
          </a:fontRef>
        </p:style>
        <p:txBody>
          <a:bodyPr/>
          <a:lstStyle/>
          <a:p>
            <a:pPr>
              <a:defRPr/>
            </a:pPr>
            <a:endParaRPr lang="zh-CN" altLang="en-US"/>
          </a:p>
        </p:txBody>
      </p:sp>
      <p:sp>
        <p:nvSpPr>
          <p:cNvPr id="86038" name="Freeform 22"/>
          <p:cNvSpPr>
            <a:spLocks/>
          </p:cNvSpPr>
          <p:nvPr/>
        </p:nvSpPr>
        <p:spPr bwMode="auto">
          <a:xfrm>
            <a:off x="7464425" y="1916113"/>
            <a:ext cx="2160588" cy="2233612"/>
          </a:xfrm>
          <a:custGeom>
            <a:avLst/>
            <a:gdLst>
              <a:gd name="T0" fmla="*/ 0 w 1361"/>
              <a:gd name="T1" fmla="*/ 2147483647 h 1407"/>
              <a:gd name="T2" fmla="*/ 2147483647 w 1361"/>
              <a:gd name="T3" fmla="*/ 2147483647 h 1407"/>
              <a:gd name="T4" fmla="*/ 2147483647 w 1361"/>
              <a:gd name="T5" fmla="*/ 2147483647 h 1407"/>
              <a:gd name="T6" fmla="*/ 2147483647 w 1361"/>
              <a:gd name="T7" fmla="*/ 2147483647 h 1407"/>
              <a:gd name="T8" fmla="*/ 2147483647 w 1361"/>
              <a:gd name="T9" fmla="*/ 0 h 1407"/>
              <a:gd name="T10" fmla="*/ 0 60000 65536"/>
              <a:gd name="T11" fmla="*/ 0 60000 65536"/>
              <a:gd name="T12" fmla="*/ 0 60000 65536"/>
              <a:gd name="T13" fmla="*/ 0 60000 65536"/>
              <a:gd name="T14" fmla="*/ 0 60000 65536"/>
              <a:gd name="T15" fmla="*/ 0 w 1361"/>
              <a:gd name="T16" fmla="*/ 0 h 1407"/>
              <a:gd name="T17" fmla="*/ 1361 w 1361"/>
              <a:gd name="T18" fmla="*/ 1407 h 1407"/>
            </a:gdLst>
            <a:ahLst/>
            <a:cxnLst>
              <a:cxn ang="T10">
                <a:pos x="T0" y="T1"/>
              </a:cxn>
              <a:cxn ang="T11">
                <a:pos x="T2" y="T3"/>
              </a:cxn>
              <a:cxn ang="T12">
                <a:pos x="T4" y="T5"/>
              </a:cxn>
              <a:cxn ang="T13">
                <a:pos x="T6" y="T7"/>
              </a:cxn>
              <a:cxn ang="T14">
                <a:pos x="T8" y="T9"/>
              </a:cxn>
            </a:cxnLst>
            <a:rect l="T15" t="T16" r="T17" b="T18"/>
            <a:pathLst>
              <a:path w="1361" h="1407">
                <a:moveTo>
                  <a:pt x="0" y="1407"/>
                </a:moveTo>
                <a:cubicBezTo>
                  <a:pt x="173" y="1244"/>
                  <a:pt x="347" y="1082"/>
                  <a:pt x="453" y="953"/>
                </a:cubicBezTo>
                <a:cubicBezTo>
                  <a:pt x="559" y="824"/>
                  <a:pt x="544" y="741"/>
                  <a:pt x="635" y="635"/>
                </a:cubicBezTo>
                <a:cubicBezTo>
                  <a:pt x="726" y="529"/>
                  <a:pt x="877" y="424"/>
                  <a:pt x="998" y="318"/>
                </a:cubicBezTo>
                <a:cubicBezTo>
                  <a:pt x="1119" y="212"/>
                  <a:pt x="1301" y="53"/>
                  <a:pt x="1361" y="0"/>
                </a:cubicBezTo>
              </a:path>
            </a:pathLst>
          </a:custGeom>
          <a:noFill/>
          <a:ln w="28575">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83" name="Line 23"/>
          <p:cNvSpPr>
            <a:spLocks noChangeShapeType="1"/>
          </p:cNvSpPr>
          <p:nvPr/>
        </p:nvSpPr>
        <p:spPr bwMode="auto">
          <a:xfrm flipH="1">
            <a:off x="7391400" y="1557338"/>
            <a:ext cx="2592388" cy="2735262"/>
          </a:xfrm>
          <a:prstGeom prst="line">
            <a:avLst/>
          </a:prstGeom>
          <a:ln w="12700">
            <a:prstDash val="dash"/>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84" name="Line 24"/>
          <p:cNvSpPr>
            <a:spLocks noChangeShapeType="1"/>
          </p:cNvSpPr>
          <p:nvPr/>
        </p:nvSpPr>
        <p:spPr bwMode="auto">
          <a:xfrm flipV="1">
            <a:off x="7032625" y="1442985"/>
            <a:ext cx="2520950" cy="2592388"/>
          </a:xfrm>
          <a:prstGeom prst="line">
            <a:avLst/>
          </a:prstGeom>
          <a:ln w="12700">
            <a:prstDash val="dash"/>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85" name="Line 25"/>
          <p:cNvSpPr>
            <a:spLocks noChangeShapeType="1"/>
          </p:cNvSpPr>
          <p:nvPr/>
        </p:nvSpPr>
        <p:spPr bwMode="auto">
          <a:xfrm flipH="1">
            <a:off x="7103292" y="1389115"/>
            <a:ext cx="2786062" cy="2874962"/>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cxnSp>
        <p:nvCxnSpPr>
          <p:cNvPr id="27" name="直接箭头连接符 26"/>
          <p:cNvCxnSpPr/>
          <p:nvPr/>
        </p:nvCxnSpPr>
        <p:spPr>
          <a:xfrm rot="5400000">
            <a:off x="2559051" y="2892426"/>
            <a:ext cx="500062"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rot="5400000">
            <a:off x="5523707" y="2713832"/>
            <a:ext cx="428625" cy="1588"/>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31" name="直接箭头连接符 30"/>
          <p:cNvCxnSpPr/>
          <p:nvPr/>
        </p:nvCxnSpPr>
        <p:spPr>
          <a:xfrm rot="5400000">
            <a:off x="7846220" y="3464720"/>
            <a:ext cx="358775"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32" name="直接箭头连接符 31"/>
          <p:cNvCxnSpPr/>
          <p:nvPr/>
        </p:nvCxnSpPr>
        <p:spPr>
          <a:xfrm rot="5400000">
            <a:off x="8168482" y="2928145"/>
            <a:ext cx="285750"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2434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精确度</a:t>
            </a:r>
          </a:p>
        </p:txBody>
      </p:sp>
      <p:pic>
        <p:nvPicPr>
          <p:cNvPr id="2" name="图片 1"/>
          <p:cNvPicPr>
            <a:picLocks noChangeAspect="1"/>
          </p:cNvPicPr>
          <p:nvPr/>
        </p:nvPicPr>
        <p:blipFill>
          <a:blip r:embed="rId2"/>
          <a:stretch>
            <a:fillRect/>
          </a:stretch>
        </p:blipFill>
        <p:spPr>
          <a:xfrm>
            <a:off x="2371725" y="647700"/>
            <a:ext cx="9048750" cy="6115050"/>
          </a:xfrm>
          <a:prstGeom prst="rect">
            <a:avLst/>
          </a:prstGeom>
        </p:spPr>
      </p:pic>
    </p:spTree>
    <p:extLst>
      <p:ext uri="{BB962C8B-B14F-4D97-AF65-F5344CB8AC3E}">
        <p14:creationId xmlns:p14="http://schemas.microsoft.com/office/powerpoint/2010/main" val="317816598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sz="half" idx="1"/>
          </p:nvPr>
        </p:nvSpPr>
        <p:spPr/>
        <p:txBody>
          <a:bodyPr/>
          <a:lstStyle/>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p:txBody>
      </p:sp>
      <p:graphicFrame>
        <p:nvGraphicFramePr>
          <p:cNvPr id="88068" name="Object 2"/>
          <p:cNvGraphicFramePr>
            <a:graphicFrameLocks noGrp="1" noChangeAspect="1"/>
          </p:cNvGraphicFramePr>
          <p:nvPr>
            <p:ph sz="quarter" idx="2"/>
          </p:nvPr>
        </p:nvGraphicFramePr>
        <p:xfrm>
          <a:off x="6743403" y="5229250"/>
          <a:ext cx="536575" cy="804862"/>
        </p:xfrm>
        <a:graphic>
          <a:graphicData uri="http://schemas.openxmlformats.org/presentationml/2006/ole">
            <mc:AlternateContent xmlns:mc="http://schemas.openxmlformats.org/markup-compatibility/2006">
              <mc:Choice xmlns:v="urn:schemas-microsoft-com:vml" Requires="v">
                <p:oleObj spid="_x0000_s247810" name="公式" r:id="rId3" imgW="152334" imgH="228501" progId="Equation.3">
                  <p:embed/>
                </p:oleObj>
              </mc:Choice>
              <mc:Fallback>
                <p:oleObj name="公式" r:id="rId3" imgW="152334" imgH="228501" progId="Equation.3">
                  <p:embed/>
                  <p:pic>
                    <p:nvPicPr>
                      <p:cNvPr id="8806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403" y="5229250"/>
                        <a:ext cx="536575"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8" name="Line 5"/>
          <p:cNvSpPr>
            <a:spLocks noChangeShapeType="1"/>
          </p:cNvSpPr>
          <p:nvPr/>
        </p:nvSpPr>
        <p:spPr bwMode="auto">
          <a:xfrm>
            <a:off x="5879802" y="1844700"/>
            <a:ext cx="0" cy="3529012"/>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9229" name="Line 6"/>
          <p:cNvSpPr>
            <a:spLocks noChangeShapeType="1"/>
          </p:cNvSpPr>
          <p:nvPr/>
        </p:nvSpPr>
        <p:spPr bwMode="auto">
          <a:xfrm>
            <a:off x="5879803" y="5373712"/>
            <a:ext cx="4681537"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9230" name="Freeform 7"/>
          <p:cNvSpPr>
            <a:spLocks/>
          </p:cNvSpPr>
          <p:nvPr/>
        </p:nvSpPr>
        <p:spPr bwMode="auto">
          <a:xfrm>
            <a:off x="5952828" y="2636862"/>
            <a:ext cx="3743325" cy="2305050"/>
          </a:xfrm>
          <a:custGeom>
            <a:avLst/>
            <a:gdLst>
              <a:gd name="T0" fmla="*/ 0 w 2358"/>
              <a:gd name="T1" fmla="*/ 2147483647 h 1452"/>
              <a:gd name="T2" fmla="*/ 1028223721 w 2358"/>
              <a:gd name="T3" fmla="*/ 2058966964 h 1452"/>
              <a:gd name="T4" fmla="*/ 2147483647 w 2358"/>
              <a:gd name="T5" fmla="*/ 572074681 h 1452"/>
              <a:gd name="T6" fmla="*/ 2147483647 w 2358"/>
              <a:gd name="T7" fmla="*/ 0 h 1452"/>
              <a:gd name="T8" fmla="*/ 0 60000 65536"/>
              <a:gd name="T9" fmla="*/ 0 60000 65536"/>
              <a:gd name="T10" fmla="*/ 0 60000 65536"/>
              <a:gd name="T11" fmla="*/ 0 60000 65536"/>
              <a:gd name="T12" fmla="*/ 0 w 2358"/>
              <a:gd name="T13" fmla="*/ 0 h 1452"/>
              <a:gd name="T14" fmla="*/ 2358 w 2358"/>
              <a:gd name="T15" fmla="*/ 1452 h 1452"/>
            </a:gdLst>
            <a:ahLst/>
            <a:cxnLst>
              <a:cxn ang="T8">
                <a:pos x="T0" y="T1"/>
              </a:cxn>
              <a:cxn ang="T9">
                <a:pos x="T2" y="T3"/>
              </a:cxn>
              <a:cxn ang="T10">
                <a:pos x="T4" y="T5"/>
              </a:cxn>
              <a:cxn ang="T11">
                <a:pos x="T6" y="T7"/>
              </a:cxn>
            </a:cxnLst>
            <a:rect l="T12" t="T13" r="T14" b="T15"/>
            <a:pathLst>
              <a:path w="2358" h="1452">
                <a:moveTo>
                  <a:pt x="0" y="1452"/>
                </a:moveTo>
                <a:cubicBezTo>
                  <a:pt x="105" y="1236"/>
                  <a:pt x="211" y="1021"/>
                  <a:pt x="408" y="817"/>
                </a:cubicBezTo>
                <a:cubicBezTo>
                  <a:pt x="605" y="613"/>
                  <a:pt x="854" y="363"/>
                  <a:pt x="1179" y="227"/>
                </a:cubicBezTo>
                <a:cubicBezTo>
                  <a:pt x="1504" y="91"/>
                  <a:pt x="2162" y="38"/>
                  <a:pt x="2358" y="0"/>
                </a:cubicBezTo>
              </a:path>
            </a:pathLst>
          </a:custGeom>
          <a:ln w="28575">
            <a:solidFill>
              <a:srgbClr val="0033CC"/>
            </a:solidFill>
            <a:headEnd/>
            <a:tailEnd/>
          </a:ln>
        </p:spPr>
        <p:style>
          <a:lnRef idx="3">
            <a:schemeClr val="accent2"/>
          </a:lnRef>
          <a:fillRef idx="0">
            <a:schemeClr val="accent2"/>
          </a:fillRef>
          <a:effectRef idx="2">
            <a:schemeClr val="accent2"/>
          </a:effectRef>
          <a:fontRef idx="minor">
            <a:schemeClr val="tx1"/>
          </a:fontRef>
        </p:style>
        <p:txBody>
          <a:bodyPr/>
          <a:lstStyle/>
          <a:p>
            <a:pPr>
              <a:defRPr/>
            </a:pPr>
            <a:endParaRPr lang="zh-CN" altLang="en-US"/>
          </a:p>
        </p:txBody>
      </p:sp>
      <p:sp>
        <p:nvSpPr>
          <p:cNvPr id="9231" name="Line 8"/>
          <p:cNvSpPr>
            <a:spLocks noChangeShapeType="1"/>
          </p:cNvSpPr>
          <p:nvPr/>
        </p:nvSpPr>
        <p:spPr bwMode="auto">
          <a:xfrm flipV="1">
            <a:off x="5879802" y="1989162"/>
            <a:ext cx="3816350" cy="2592388"/>
          </a:xfrm>
          <a:prstGeom prst="line">
            <a:avLst/>
          </a:prstGeom>
          <a:ln w="28575">
            <a:solidFill>
              <a:srgbClr val="FF0000"/>
            </a:solidFill>
            <a:headEnd/>
            <a:tailEnd/>
          </a:ln>
        </p:spPr>
        <p:style>
          <a:lnRef idx="3">
            <a:schemeClr val="dk1"/>
          </a:lnRef>
          <a:fillRef idx="0">
            <a:schemeClr val="dk1"/>
          </a:fillRef>
          <a:effectRef idx="2">
            <a:schemeClr val="dk1"/>
          </a:effectRef>
          <a:fontRef idx="minor">
            <a:schemeClr val="tx1"/>
          </a:fontRef>
        </p:style>
        <p:txBody>
          <a:bodyPr/>
          <a:lstStyle/>
          <a:p>
            <a:pPr>
              <a:defRPr/>
            </a:pPr>
            <a:endParaRPr lang="zh-CN" altLang="en-US"/>
          </a:p>
        </p:txBody>
      </p:sp>
      <p:sp>
        <p:nvSpPr>
          <p:cNvPr id="88073" name="Line 9"/>
          <p:cNvSpPr>
            <a:spLocks noChangeShapeType="1"/>
          </p:cNvSpPr>
          <p:nvPr/>
        </p:nvSpPr>
        <p:spPr bwMode="auto">
          <a:xfrm>
            <a:off x="9264352" y="1628800"/>
            <a:ext cx="0" cy="3744912"/>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4" name="Line 10"/>
          <p:cNvSpPr>
            <a:spLocks noChangeShapeType="1"/>
          </p:cNvSpPr>
          <p:nvPr/>
        </p:nvSpPr>
        <p:spPr bwMode="auto">
          <a:xfrm>
            <a:off x="6887864" y="2709888"/>
            <a:ext cx="0" cy="2663825"/>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8075" name="Object 3"/>
          <p:cNvGraphicFramePr>
            <a:graphicFrameLocks noGrp="1" noChangeAspect="1"/>
          </p:cNvGraphicFramePr>
          <p:nvPr>
            <p:ph sz="quarter" idx="3"/>
          </p:nvPr>
        </p:nvGraphicFramePr>
        <p:xfrm>
          <a:off x="8959553" y="5157812"/>
          <a:ext cx="587375" cy="757238"/>
        </p:xfrm>
        <a:graphic>
          <a:graphicData uri="http://schemas.openxmlformats.org/presentationml/2006/ole">
            <mc:AlternateContent xmlns:mc="http://schemas.openxmlformats.org/markup-compatibility/2006">
              <mc:Choice xmlns:v="urn:schemas-microsoft-com:vml" Requires="v">
                <p:oleObj spid="_x0000_s247811" name="公式" r:id="rId5" imgW="177646" imgH="228402" progId="Equation.3">
                  <p:embed/>
                </p:oleObj>
              </mc:Choice>
              <mc:Fallback>
                <p:oleObj name="公式" r:id="rId5" imgW="177646" imgH="228402" progId="Equation.3">
                  <p:embed/>
                  <p:pic>
                    <p:nvPicPr>
                      <p:cNvPr id="880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9553" y="5157812"/>
                        <a:ext cx="58737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6" name="Object 4"/>
          <p:cNvGraphicFramePr>
            <a:graphicFrameLocks noChangeAspect="1"/>
          </p:cNvGraphicFramePr>
          <p:nvPr/>
        </p:nvGraphicFramePr>
        <p:xfrm>
          <a:off x="6568778" y="3070251"/>
          <a:ext cx="414337" cy="574675"/>
        </p:xfrm>
        <a:graphic>
          <a:graphicData uri="http://schemas.openxmlformats.org/presentationml/2006/ole">
            <mc:AlternateContent xmlns:mc="http://schemas.openxmlformats.org/markup-compatibility/2006">
              <mc:Choice xmlns:v="urn:schemas-microsoft-com:vml" Requires="v">
                <p:oleObj spid="_x0000_s247812" name="公式" r:id="rId7" imgW="165028" imgH="228501" progId="Equation.3">
                  <p:embed/>
                </p:oleObj>
              </mc:Choice>
              <mc:Fallback>
                <p:oleObj name="公式" r:id="rId7" imgW="165028" imgH="228501" progId="Equation.3">
                  <p:embed/>
                  <p:pic>
                    <p:nvPicPr>
                      <p:cNvPr id="880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8778" y="3070251"/>
                        <a:ext cx="4143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7" name="Object 5"/>
          <p:cNvGraphicFramePr>
            <a:graphicFrameLocks noChangeAspect="1"/>
          </p:cNvGraphicFramePr>
          <p:nvPr/>
        </p:nvGraphicFramePr>
        <p:xfrm>
          <a:off x="8977015" y="2565426"/>
          <a:ext cx="504825" cy="649287"/>
        </p:xfrm>
        <a:graphic>
          <a:graphicData uri="http://schemas.openxmlformats.org/presentationml/2006/ole">
            <mc:AlternateContent xmlns:mc="http://schemas.openxmlformats.org/markup-compatibility/2006">
              <mc:Choice xmlns:v="urn:schemas-microsoft-com:vml" Requires="v">
                <p:oleObj spid="_x0000_s247813" name="公式" r:id="rId9" imgW="177646" imgH="228402" progId="Equation.3">
                  <p:embed/>
                </p:oleObj>
              </mc:Choice>
              <mc:Fallback>
                <p:oleObj name="公式" r:id="rId9" imgW="177646" imgH="228402" progId="Equation.3">
                  <p:embed/>
                  <p:pic>
                    <p:nvPicPr>
                      <p:cNvPr id="880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77015" y="2565426"/>
                        <a:ext cx="50482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8" name="Object 6"/>
          <p:cNvGraphicFramePr>
            <a:graphicFrameLocks noChangeAspect="1"/>
          </p:cNvGraphicFramePr>
          <p:nvPr/>
        </p:nvGraphicFramePr>
        <p:xfrm>
          <a:off x="9409114" y="5068889"/>
          <a:ext cx="935037" cy="623887"/>
        </p:xfrm>
        <a:graphic>
          <a:graphicData uri="http://schemas.openxmlformats.org/presentationml/2006/ole">
            <mc:AlternateContent xmlns:mc="http://schemas.openxmlformats.org/markup-compatibility/2006">
              <mc:Choice xmlns:v="urn:schemas-microsoft-com:vml" Requires="v">
                <p:oleObj spid="_x0000_s247814" name="文档" r:id="rId11" imgW="6093219" imgH="4063574" progId="Word.Document.8">
                  <p:embed/>
                </p:oleObj>
              </mc:Choice>
              <mc:Fallback>
                <p:oleObj name="文档" r:id="rId11" imgW="6093219" imgH="4063574" progId="Word.Document.8">
                  <p:embed/>
                  <p:pic>
                    <p:nvPicPr>
                      <p:cNvPr id="8807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9114" y="5068889"/>
                        <a:ext cx="93503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9" name="Object 7"/>
          <p:cNvGraphicFramePr>
            <a:graphicFrameLocks noChangeAspect="1"/>
          </p:cNvGraphicFramePr>
          <p:nvPr/>
        </p:nvGraphicFramePr>
        <p:xfrm>
          <a:off x="5436890" y="4149750"/>
          <a:ext cx="415925" cy="576262"/>
        </p:xfrm>
        <a:graphic>
          <a:graphicData uri="http://schemas.openxmlformats.org/presentationml/2006/ole">
            <mc:AlternateContent xmlns:mc="http://schemas.openxmlformats.org/markup-compatibility/2006">
              <mc:Choice xmlns:v="urn:schemas-microsoft-com:vml" Requires="v">
                <p:oleObj spid="_x0000_s247815" name="公式" r:id="rId13" imgW="165028" imgH="228501" progId="Equation.3">
                  <p:embed/>
                </p:oleObj>
              </mc:Choice>
              <mc:Fallback>
                <p:oleObj name="公式" r:id="rId13" imgW="165028" imgH="228501" progId="Equation.3">
                  <p:embed/>
                  <p:pic>
                    <p:nvPicPr>
                      <p:cNvPr id="8807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6890" y="4149750"/>
                        <a:ext cx="4159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0" name="Object 8"/>
          <p:cNvGraphicFramePr>
            <a:graphicFrameLocks noChangeAspect="1"/>
          </p:cNvGraphicFramePr>
          <p:nvPr/>
        </p:nvGraphicFramePr>
        <p:xfrm>
          <a:off x="7470477" y="4000526"/>
          <a:ext cx="1439862" cy="682625"/>
        </p:xfrm>
        <a:graphic>
          <a:graphicData uri="http://schemas.openxmlformats.org/presentationml/2006/ole">
            <mc:AlternateContent xmlns:mc="http://schemas.openxmlformats.org/markup-compatibility/2006">
              <mc:Choice xmlns:v="urn:schemas-microsoft-com:vml" Requires="v">
                <p:oleObj spid="_x0000_s247816" name="公式" r:id="rId15" imgW="482391" imgH="228501" progId="Equation.3">
                  <p:embed/>
                </p:oleObj>
              </mc:Choice>
              <mc:Fallback>
                <p:oleObj name="公式" r:id="rId15" imgW="482391" imgH="228501" progId="Equation.3">
                  <p:embed/>
                  <p:pic>
                    <p:nvPicPr>
                      <p:cNvPr id="8808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0477" y="4000526"/>
                        <a:ext cx="14398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1" name="Object 9"/>
          <p:cNvGraphicFramePr>
            <a:graphicFrameLocks noChangeAspect="1"/>
          </p:cNvGraphicFramePr>
          <p:nvPr/>
        </p:nvGraphicFramePr>
        <p:xfrm>
          <a:off x="7327602" y="1285901"/>
          <a:ext cx="1441450" cy="649287"/>
        </p:xfrm>
        <a:graphic>
          <a:graphicData uri="http://schemas.openxmlformats.org/presentationml/2006/ole">
            <mc:AlternateContent xmlns:mc="http://schemas.openxmlformats.org/markup-compatibility/2006">
              <mc:Choice xmlns:v="urn:schemas-microsoft-com:vml" Requires="v">
                <p:oleObj spid="_x0000_s247817" name="公式" r:id="rId17" imgW="508000" imgH="228600" progId="Equation.3">
                  <p:embed/>
                </p:oleObj>
              </mc:Choice>
              <mc:Fallback>
                <p:oleObj name="公式" r:id="rId17" imgW="508000" imgH="228600" progId="Equation.3">
                  <p:embed/>
                  <p:pic>
                    <p:nvPicPr>
                      <p:cNvPr id="88081"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27602" y="1285901"/>
                        <a:ext cx="14414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9" name="直接箭头连接符 18"/>
          <p:cNvCxnSpPr/>
          <p:nvPr/>
        </p:nvCxnSpPr>
        <p:spPr>
          <a:xfrm rot="10800000">
            <a:off x="6898977" y="3929087"/>
            <a:ext cx="571500" cy="2857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直接箭头连接符 20"/>
          <p:cNvCxnSpPr/>
          <p:nvPr/>
        </p:nvCxnSpPr>
        <p:spPr>
          <a:xfrm>
            <a:off x="8756352" y="1785963"/>
            <a:ext cx="500062" cy="4286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8084" name="TextBox 21"/>
          <p:cNvSpPr txBox="1">
            <a:spLocks noChangeArrowheads="1"/>
          </p:cNvSpPr>
          <p:nvPr/>
        </p:nvSpPr>
        <p:spPr bwMode="auto">
          <a:xfrm>
            <a:off x="1987551" y="255588"/>
            <a:ext cx="1731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0000CC"/>
                </a:solidFill>
                <a:latin typeface="华文中宋" panose="02010600040101010101" pitchFamily="2" charset="-122"/>
                <a:ea typeface="华文中宋" panose="02010600040101010101" pitchFamily="2" charset="-122"/>
              </a:rPr>
              <a:t>最小二乘法</a:t>
            </a:r>
          </a:p>
        </p:txBody>
      </p:sp>
      <p:graphicFrame>
        <p:nvGraphicFramePr>
          <p:cNvPr id="88085" name="Object 10"/>
          <p:cNvGraphicFramePr>
            <a:graphicFrameLocks noChangeAspect="1"/>
          </p:cNvGraphicFramePr>
          <p:nvPr/>
        </p:nvGraphicFramePr>
        <p:xfrm>
          <a:off x="8097539" y="3243287"/>
          <a:ext cx="317500" cy="228600"/>
        </p:xfrm>
        <a:graphic>
          <a:graphicData uri="http://schemas.openxmlformats.org/presentationml/2006/ole">
            <mc:AlternateContent xmlns:mc="http://schemas.openxmlformats.org/markup-compatibility/2006">
              <mc:Choice xmlns:v="urn:schemas-microsoft-com:vml" Requires="v">
                <p:oleObj spid="_x0000_s247818" name="公式" r:id="rId19" imgW="317362" imgH="228501" progId="Equation.3">
                  <p:embed/>
                </p:oleObj>
              </mc:Choice>
              <mc:Fallback>
                <p:oleObj name="公式" r:id="rId19" imgW="317362" imgH="228501" progId="Equation.3">
                  <p:embed/>
                  <p:pic>
                    <p:nvPicPr>
                      <p:cNvPr id="88085"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97539" y="3243287"/>
                        <a:ext cx="317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6" name="Object 11"/>
          <p:cNvGraphicFramePr>
            <a:graphicFrameLocks noChangeAspect="1"/>
          </p:cNvGraphicFramePr>
          <p:nvPr/>
        </p:nvGraphicFramePr>
        <p:xfrm>
          <a:off x="6898978" y="6072212"/>
          <a:ext cx="1965325" cy="471488"/>
        </p:xfrm>
        <a:graphic>
          <a:graphicData uri="http://schemas.openxmlformats.org/presentationml/2006/ole">
            <mc:AlternateContent xmlns:mc="http://schemas.openxmlformats.org/markup-compatibility/2006">
              <mc:Choice xmlns:v="urn:schemas-microsoft-com:vml" Requires="v">
                <p:oleObj spid="_x0000_s247819" name="公式" r:id="rId21" imgW="1002865" imgH="228501" progId="Equation.3">
                  <p:embed/>
                </p:oleObj>
              </mc:Choice>
              <mc:Fallback>
                <p:oleObj name="公式" r:id="rId21" imgW="1002865" imgH="228501" progId="Equation.3">
                  <p:embed/>
                  <p:pic>
                    <p:nvPicPr>
                      <p:cNvPr id="88086"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98978" y="6072212"/>
                        <a:ext cx="19653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 name="矩形 1"/>
              <p:cNvSpPr/>
              <p:nvPr/>
            </p:nvSpPr>
            <p:spPr>
              <a:xfrm>
                <a:off x="1800902" y="697870"/>
                <a:ext cx="6048672" cy="4154984"/>
              </a:xfrm>
              <a:prstGeom prst="rect">
                <a:avLst/>
              </a:prstGeom>
            </p:spPr>
            <p:txBody>
              <a:bodyPr wrap="square">
                <a:spAutoFit/>
              </a:bodyPr>
              <a:lstStyle/>
              <a:p>
                <a:r>
                  <a:rPr lang="zh-CN" altLang="en-US" sz="2400" b="1" dirty="0">
                    <a:solidFill>
                      <a:srgbClr val="FF0000"/>
                    </a:solidFill>
                    <a:latin typeface="华文宋体" panose="02010600040101010101" pitchFamily="2" charset="-122"/>
                    <a:ea typeface="华文宋体" panose="02010600040101010101" pitchFamily="2" charset="-122"/>
                  </a:rPr>
                  <a:t>原理：</a:t>
                </a:r>
                <a:r>
                  <a:rPr lang="zh-CN" altLang="en-US" sz="2400" b="1" dirty="0">
                    <a:latin typeface="华文宋体" panose="02010600040101010101" pitchFamily="2" charset="-122"/>
                    <a:ea typeface="华文宋体" panose="02010600040101010101" pitchFamily="2" charset="-122"/>
                  </a:rPr>
                  <a:t>使各点误差的平方和为最小</a:t>
                </a:r>
              </a:p>
              <a:p>
                <a:r>
                  <a:rPr lang="zh-CN" altLang="en-US" sz="2400" b="1" dirty="0">
                    <a:latin typeface="华文宋体" panose="02010600040101010101" pitchFamily="2" charset="-122"/>
                    <a:ea typeface="华文宋体" panose="02010600040101010101" pitchFamily="2" charset="-122"/>
                  </a:rPr>
                  <a:t> 设：有</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个校准点 </a:t>
                </a:r>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zh-CN" altLang="en-US" sz="2400" b="1" dirty="0">
                  <a:latin typeface="华文宋体" panose="02010600040101010101" pitchFamily="2" charset="-122"/>
                  <a:ea typeface="华文宋体"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假定拟合直线为：</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r>
                  <a:rPr lang="zh-CN" altLang="en-US" sz="2400" b="1" dirty="0">
                    <a:solidFill>
                      <a:srgbClr val="FF0000"/>
                    </a:solidFill>
                    <a:latin typeface="华文宋体" panose="02010600040101010101" pitchFamily="2" charset="-122"/>
                    <a:ea typeface="华文宋体" panose="02010600040101010101" pitchFamily="2" charset="-122"/>
                  </a:rPr>
                  <a:t>只要求出</a:t>
                </a:r>
                <a14:m>
                  <m:oMath xmlns:m="http://schemas.openxmlformats.org/officeDocument/2006/math">
                    <m:sSub>
                      <m:sSubPr>
                        <m:ctrlPr>
                          <a:rPr lang="en-US" altLang="zh-CN" sz="2400" b="1" i="1">
                            <a:solidFill>
                              <a:srgbClr val="FF0000"/>
                            </a:solidFill>
                            <a:latin typeface="Cambria Math" panose="02040503050406030204" pitchFamily="18" charset="0"/>
                            <a:ea typeface="华文宋体" panose="02010600040101010101" pitchFamily="2" charset="-122"/>
                          </a:rPr>
                        </m:ctrlPr>
                      </m:sSubPr>
                      <m:e>
                        <m:r>
                          <a:rPr lang="en-US" altLang="zh-CN" sz="2400" b="1" i="1">
                            <a:solidFill>
                              <a:srgbClr val="FF0000"/>
                            </a:solidFill>
                            <a:latin typeface="Cambria Math"/>
                            <a:ea typeface="华文宋体" panose="02010600040101010101" pitchFamily="2" charset="-122"/>
                          </a:rPr>
                          <m:t>𝒂</m:t>
                        </m:r>
                      </m:e>
                      <m:sub>
                        <m:r>
                          <a:rPr lang="en-US" altLang="zh-CN" sz="2400" b="1" i="1">
                            <a:solidFill>
                              <a:srgbClr val="FF0000"/>
                            </a:solidFill>
                            <a:latin typeface="Cambria Math"/>
                            <a:ea typeface="华文宋体" panose="02010600040101010101" pitchFamily="2" charset="-122"/>
                          </a:rPr>
                          <m:t>𝟎</m:t>
                        </m:r>
                      </m:sub>
                    </m:sSub>
                    <m:r>
                      <a:rPr lang="en-US" altLang="zh-CN" sz="2400" b="1" i="1">
                        <a:solidFill>
                          <a:srgbClr val="FF0000"/>
                        </a:solidFill>
                        <a:latin typeface="Cambria Math"/>
                        <a:ea typeface="华文宋体" panose="02010600040101010101" pitchFamily="2" charset="-122"/>
                      </a:rPr>
                      <m:t>  </m:t>
                    </m:r>
                    <m:r>
                      <a:rPr lang="zh-CN" altLang="en-US" sz="2400" b="1" i="1">
                        <a:solidFill>
                          <a:srgbClr val="FF0000"/>
                        </a:solidFill>
                        <a:latin typeface="Cambria Math"/>
                        <a:ea typeface="华文宋体" panose="02010600040101010101" pitchFamily="2" charset="-122"/>
                      </a:rPr>
                      <m:t>和</m:t>
                    </m:r>
                    <m:r>
                      <a:rPr lang="en-US" altLang="zh-CN" sz="2400" b="1" i="1">
                        <a:solidFill>
                          <a:srgbClr val="FF0000"/>
                        </a:solidFill>
                        <a:latin typeface="Cambria Math"/>
                        <a:ea typeface="华文宋体" panose="02010600040101010101" pitchFamily="2" charset="-122"/>
                      </a:rPr>
                      <m:t>  </m:t>
                    </m:r>
                    <m:r>
                      <a:rPr lang="en-US" altLang="zh-CN" sz="2400" b="1" i="1">
                        <a:solidFill>
                          <a:srgbClr val="FF0000"/>
                        </a:solidFill>
                        <a:latin typeface="Cambria Math"/>
                        <a:ea typeface="华文宋体" panose="02010600040101010101" pitchFamily="2" charset="-122"/>
                      </a:rPr>
                      <m:t>𝒌</m:t>
                    </m:r>
                  </m:oMath>
                </a14:m>
                <a:endParaRPr lang="en-US" altLang="zh-CN" sz="2400" b="1" dirty="0">
                  <a:solidFill>
                    <a:srgbClr val="FF0000"/>
                  </a:solidFill>
                  <a:latin typeface="华文宋体" panose="02010600040101010101" pitchFamily="2" charset="-122"/>
                  <a:ea typeface="华文宋体" panose="02010600040101010101" pitchFamily="2" charset="-122"/>
                </a:endParaRPr>
              </a:p>
              <a:p>
                <a:r>
                  <a:rPr lang="zh-CN" altLang="en-US" sz="2400" b="1" dirty="0">
                    <a:solidFill>
                      <a:srgbClr val="FF0000"/>
                    </a:solidFill>
                    <a:latin typeface="华文宋体" panose="02010600040101010101" pitchFamily="2" charset="-122"/>
                    <a:ea typeface="华文宋体" panose="02010600040101010101" pitchFamily="2" charset="-122"/>
                  </a:rPr>
                  <a:t>就可以得到拟合直线</a:t>
                </a:r>
              </a:p>
            </p:txBody>
          </p:sp>
        </mc:Choice>
        <mc:Fallback xmlns="">
          <p:sp>
            <p:nvSpPr>
              <p:cNvPr id="2" name="矩形 1"/>
              <p:cNvSpPr>
                <a:spLocks noRot="1" noChangeAspect="1" noMove="1" noResize="1" noEditPoints="1" noAdjustHandles="1" noChangeArrowheads="1" noChangeShapeType="1" noTextEdit="1"/>
              </p:cNvSpPr>
              <p:nvPr/>
            </p:nvSpPr>
            <p:spPr>
              <a:xfrm>
                <a:off x="1800902" y="697870"/>
                <a:ext cx="6048672" cy="4154984"/>
              </a:xfrm>
              <a:prstGeom prst="rect">
                <a:avLst/>
              </a:prstGeom>
              <a:blipFill>
                <a:blip r:embed="rId23"/>
                <a:stretch>
                  <a:fillRect l="-1511" t="-1173" b="-2346"/>
                </a:stretch>
              </a:blipFill>
            </p:spPr>
            <p:txBody>
              <a:bodyPr/>
              <a:lstStyle/>
              <a:p>
                <a:r>
                  <a:rPr lang="zh-CN" altLang="en-US">
                    <a:noFill/>
                  </a:rPr>
                  <a:t> </a:t>
                </a:r>
              </a:p>
            </p:txBody>
          </p:sp>
        </mc:Fallback>
      </mc:AlternateContent>
      <p:graphicFrame>
        <p:nvGraphicFramePr>
          <p:cNvPr id="3" name="对象 2"/>
          <p:cNvGraphicFramePr>
            <a:graphicFrameLocks noGrp="1" noChangeAspect="1"/>
          </p:cNvGraphicFramePr>
          <p:nvPr/>
        </p:nvGraphicFramePr>
        <p:xfrm>
          <a:off x="3081338" y="1487489"/>
          <a:ext cx="1631950" cy="598487"/>
        </p:xfrm>
        <a:graphic>
          <a:graphicData uri="http://schemas.openxmlformats.org/presentationml/2006/ole">
            <mc:AlternateContent xmlns:mc="http://schemas.openxmlformats.org/markup-compatibility/2006">
              <mc:Choice xmlns:v="urn:schemas-microsoft-com:vml" Requires="v">
                <p:oleObj spid="_x0000_s247820" name="公式" r:id="rId24" imgW="622080" imgH="228600" progId="Equation.3">
                  <p:embed/>
                </p:oleObj>
              </mc:Choice>
              <mc:Fallback>
                <p:oleObj name="公式" r:id="rId24" imgW="622080" imgH="228600" progId="Equation.3">
                  <p:embed/>
                  <p:pic>
                    <p:nvPicPr>
                      <p:cNvPr id="3" name="对象 2"/>
                      <p:cNvPicPr>
                        <a:picLocks noGrp="1" noChangeAspect="1" noChangeArrowheads="1"/>
                      </p:cNvPicPr>
                      <p:nvPr/>
                    </p:nvPicPr>
                    <p:blipFill>
                      <a:blip r:embed="rId25"/>
                      <a:srcRect/>
                      <a:stretch>
                        <a:fillRect/>
                      </a:stretch>
                    </p:blipFill>
                    <p:spPr bwMode="auto">
                      <a:xfrm>
                        <a:off x="3081338" y="1487489"/>
                        <a:ext cx="16319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Grp="1" noChangeAspect="1"/>
          </p:cNvGraphicFramePr>
          <p:nvPr/>
        </p:nvGraphicFramePr>
        <p:xfrm>
          <a:off x="2686051" y="2743242"/>
          <a:ext cx="2066925" cy="641350"/>
        </p:xfrm>
        <a:graphic>
          <a:graphicData uri="http://schemas.openxmlformats.org/presentationml/2006/ole">
            <mc:AlternateContent xmlns:mc="http://schemas.openxmlformats.org/markup-compatibility/2006">
              <mc:Choice xmlns:v="urn:schemas-microsoft-com:vml" Requires="v">
                <p:oleObj spid="_x0000_s247821" name="公式" r:id="rId26" imgW="736600" imgH="228600" progId="Equation.3">
                  <p:embed/>
                </p:oleObj>
              </mc:Choice>
              <mc:Fallback>
                <p:oleObj name="公式" r:id="rId26" imgW="736600" imgH="228600" progId="Equation.3">
                  <p:embed/>
                  <p:pic>
                    <p:nvPicPr>
                      <p:cNvPr id="4" name="对象 3"/>
                      <p:cNvPicPr>
                        <a:picLocks noGrp="1"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86051" y="2743242"/>
                        <a:ext cx="2066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286470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body" sz="half" idx="1"/>
          </p:nvPr>
        </p:nvSpPr>
        <p:spPr>
          <a:xfrm>
            <a:off x="1981200" y="333375"/>
            <a:ext cx="8686800" cy="5797550"/>
          </a:xfrm>
        </p:spPr>
        <p:txBody>
          <a:bodyPr/>
          <a:lstStyle/>
          <a:p>
            <a:pPr eaLnBrk="1" hangingPunct="1">
              <a:buFont typeface="Wingdings" pitchFamily="2" charset="2"/>
              <a:buNone/>
            </a:pPr>
            <a:r>
              <a:rPr lang="zh-CN" altLang="en-US" sz="2400" b="1" dirty="0">
                <a:latin typeface="华文中宋" panose="02010600040101010101" pitchFamily="2" charset="-122"/>
                <a:ea typeface="华文中宋" panose="02010600040101010101" pitchFamily="2" charset="-122"/>
              </a:rPr>
              <a:t>对应于各个校准点，拟合直线与校准点的误差为</a:t>
            </a:r>
          </a:p>
          <a:p>
            <a:pPr eaLnBrk="1" hangingPunct="1">
              <a:buFont typeface="Wingdings" pitchFamily="2" charset="2"/>
              <a:buNone/>
            </a:pPr>
            <a:endParaRPr lang="zh-CN" altLang="en-US" sz="2400" b="1" dirty="0"/>
          </a:p>
          <a:p>
            <a:pPr eaLnBrk="1" hangingPunct="1">
              <a:buFont typeface="Wingdings" pitchFamily="2" charset="2"/>
              <a:buNone/>
            </a:pPr>
            <a:endParaRPr lang="zh-CN" altLang="en-US" sz="2400" b="1" dirty="0"/>
          </a:p>
          <a:p>
            <a:pPr eaLnBrk="1" hangingPunct="1">
              <a:buFont typeface="Wingdings" pitchFamily="2" charset="2"/>
              <a:buNone/>
            </a:pPr>
            <a:endParaRPr lang="zh-CN" altLang="en-US" sz="2400" b="1" dirty="0"/>
          </a:p>
          <a:p>
            <a:pPr eaLnBrk="1" hangingPunct="1">
              <a:buFont typeface="Wingdings" pitchFamily="2" charset="2"/>
              <a:buNone/>
            </a:pPr>
            <a:endParaRPr lang="en-US" altLang="zh-CN" sz="2400" b="1" dirty="0"/>
          </a:p>
          <a:p>
            <a:pPr eaLnBrk="1" hangingPunct="1">
              <a:buFont typeface="Wingdings" pitchFamily="2" charset="2"/>
              <a:buNone/>
            </a:pPr>
            <a:endParaRPr lang="en-US" altLang="zh-CN" sz="2400" b="1" dirty="0"/>
          </a:p>
          <a:p>
            <a:pPr eaLnBrk="1" hangingPunct="1">
              <a:buFont typeface="Wingdings" pitchFamily="2" charset="2"/>
              <a:buNone/>
            </a:pPr>
            <a:r>
              <a:rPr lang="zh-CN" altLang="en-US" sz="2400" b="1" dirty="0">
                <a:latin typeface="华文中宋" panose="02010600040101010101" pitchFamily="2" charset="-122"/>
                <a:ea typeface="华文中宋" panose="02010600040101010101" pitchFamily="2" charset="-122"/>
              </a:rPr>
              <a:t>求其最小： </a:t>
            </a:r>
          </a:p>
        </p:txBody>
      </p:sp>
      <p:graphicFrame>
        <p:nvGraphicFramePr>
          <p:cNvPr id="89094" name="Object 4"/>
          <p:cNvGraphicFramePr>
            <a:graphicFrameLocks noChangeAspect="1"/>
          </p:cNvGraphicFramePr>
          <p:nvPr/>
        </p:nvGraphicFramePr>
        <p:xfrm>
          <a:off x="2135561" y="836713"/>
          <a:ext cx="8056563" cy="1655763"/>
        </p:xfrm>
        <a:graphic>
          <a:graphicData uri="http://schemas.openxmlformats.org/presentationml/2006/ole">
            <mc:AlternateContent xmlns:mc="http://schemas.openxmlformats.org/markup-compatibility/2006">
              <mc:Choice xmlns:v="urn:schemas-microsoft-com:vml" Requires="v">
                <p:oleObj spid="_x0000_s248834" name="公式" r:id="rId3" imgW="3073400" imgH="660400" progId="Equation.3">
                  <p:embed/>
                </p:oleObj>
              </mc:Choice>
              <mc:Fallback>
                <p:oleObj name="公式" r:id="rId3" imgW="3073400" imgH="660400" progId="Equation.3">
                  <p:embed/>
                  <p:pic>
                    <p:nvPicPr>
                      <p:cNvPr id="890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1" y="836713"/>
                        <a:ext cx="80565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5" name="Object 5"/>
          <p:cNvGraphicFramePr>
            <a:graphicFrameLocks noChangeAspect="1"/>
          </p:cNvGraphicFramePr>
          <p:nvPr/>
        </p:nvGraphicFramePr>
        <p:xfrm>
          <a:off x="3791744" y="2492897"/>
          <a:ext cx="5545138" cy="1260475"/>
        </p:xfrm>
        <a:graphic>
          <a:graphicData uri="http://schemas.openxmlformats.org/presentationml/2006/ole">
            <mc:AlternateContent xmlns:mc="http://schemas.openxmlformats.org/markup-compatibility/2006">
              <mc:Choice xmlns:v="urn:schemas-microsoft-com:vml" Requires="v">
                <p:oleObj spid="_x0000_s248835" name="公式" r:id="rId5" imgW="2171520" imgH="444240" progId="Equation.3">
                  <p:embed/>
                </p:oleObj>
              </mc:Choice>
              <mc:Fallback>
                <p:oleObj name="公式" r:id="rId5" imgW="2171520" imgH="444240" progId="Equation.3">
                  <p:embed/>
                  <p:pic>
                    <p:nvPicPr>
                      <p:cNvPr id="89095" name="Object 5"/>
                      <p:cNvPicPr>
                        <a:picLocks noChangeAspect="1" noChangeArrowheads="1"/>
                      </p:cNvPicPr>
                      <p:nvPr/>
                    </p:nvPicPr>
                    <p:blipFill>
                      <a:blip r:embed="rId6"/>
                      <a:srcRect/>
                      <a:stretch>
                        <a:fillRect/>
                      </a:stretch>
                    </p:blipFill>
                    <p:spPr bwMode="auto">
                      <a:xfrm>
                        <a:off x="3791744" y="2492897"/>
                        <a:ext cx="554513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1919536" y="4293097"/>
            <a:ext cx="1731564" cy="461665"/>
          </a:xfrm>
          <a:prstGeom prst="rect">
            <a:avLst/>
          </a:prstGeom>
        </p:spPr>
        <p:txBody>
          <a:bodyPr wrap="none">
            <a:spAutoFit/>
          </a:bodyPr>
          <a:lstStyle/>
          <a:p>
            <a:r>
              <a:rPr lang="zh-CN" altLang="en-US" sz="2400" b="1" dirty="0">
                <a:latin typeface="华文中宋" panose="02010600040101010101" pitchFamily="2" charset="-122"/>
                <a:ea typeface="华文中宋" panose="02010600040101010101" pitchFamily="2" charset="-122"/>
              </a:rPr>
              <a:t>可以求出：</a:t>
            </a:r>
          </a:p>
        </p:txBody>
      </p:sp>
      <p:graphicFrame>
        <p:nvGraphicFramePr>
          <p:cNvPr id="5" name="对象 4"/>
          <p:cNvGraphicFramePr>
            <a:graphicFrameLocks noGrp="1" noChangeAspect="1"/>
          </p:cNvGraphicFramePr>
          <p:nvPr/>
        </p:nvGraphicFramePr>
        <p:xfrm>
          <a:off x="3681684" y="4254176"/>
          <a:ext cx="5556250" cy="2579687"/>
        </p:xfrm>
        <a:graphic>
          <a:graphicData uri="http://schemas.openxmlformats.org/presentationml/2006/ole">
            <mc:AlternateContent xmlns:mc="http://schemas.openxmlformats.org/markup-compatibility/2006">
              <mc:Choice xmlns:v="urn:schemas-microsoft-com:vml" Requires="v">
                <p:oleObj spid="_x0000_s248836" name="公式" r:id="rId7" imgW="2133600" imgH="990600" progId="Equation.3">
                  <p:embed/>
                </p:oleObj>
              </mc:Choice>
              <mc:Fallback>
                <p:oleObj name="公式" r:id="rId7" imgW="2133600" imgH="990600" progId="Equation.3">
                  <p:embed/>
                  <p:pic>
                    <p:nvPicPr>
                      <p:cNvPr id="5" name="对象 4"/>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1684" y="4254176"/>
                        <a:ext cx="5556250"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549391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内容占位符 10"/>
          <p:cNvSpPr>
            <a:spLocks noGrp="1"/>
          </p:cNvSpPr>
          <p:nvPr>
            <p:ph idx="1"/>
          </p:nvPr>
        </p:nvSpPr>
        <p:spPr>
          <a:xfrm>
            <a:off x="1981200" y="428625"/>
            <a:ext cx="8229600" cy="5697538"/>
          </a:xfrm>
        </p:spPr>
        <p:txBody>
          <a:bodyPr/>
          <a:lstStyle/>
          <a:p>
            <a:pPr eaLnBrk="1" hangingPunct="1">
              <a:buFont typeface="Arial" pitchFamily="34" charset="0"/>
              <a:buNone/>
            </a:pPr>
            <a:r>
              <a:rPr lang="zh-CN" altLang="en-US" b="1"/>
              <a:t>   </a:t>
            </a:r>
            <a:r>
              <a:rPr lang="zh-CN" altLang="en-US" b="1">
                <a:solidFill>
                  <a:srgbClr val="0000CC"/>
                </a:solidFill>
              </a:rPr>
              <a:t> </a:t>
            </a:r>
            <a:r>
              <a:rPr lang="en-US" altLang="zh-CN" b="1">
                <a:solidFill>
                  <a:srgbClr val="0000CC"/>
                </a:solidFill>
              </a:rPr>
              <a:t>5</a:t>
            </a:r>
            <a:r>
              <a:rPr lang="zh-CN" altLang="en-US" b="1">
                <a:solidFill>
                  <a:srgbClr val="0000CC"/>
                </a:solidFill>
              </a:rPr>
              <a:t>）稳定性</a:t>
            </a:r>
            <a:r>
              <a:rPr lang="zh-CN" altLang="en-US" b="1"/>
              <a:t>：</a:t>
            </a:r>
            <a:endParaRPr lang="en-US" altLang="zh-CN" b="1"/>
          </a:p>
          <a:p>
            <a:pPr eaLnBrk="1" hangingPunct="1">
              <a:buFont typeface="Arial" pitchFamily="34" charset="0"/>
              <a:buNone/>
            </a:pPr>
            <a:r>
              <a:rPr lang="zh-CN" altLang="en-US" sz="2400" b="1"/>
              <a:t>            </a:t>
            </a:r>
            <a:r>
              <a:rPr lang="zh-CN" altLang="en-US" sz="2400" b="1">
                <a:latin typeface="华文中宋" pitchFamily="2" charset="-122"/>
                <a:ea typeface="华文中宋" pitchFamily="2" charset="-122"/>
              </a:rPr>
              <a:t>由稳定度和影响量两指标表示</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sz="2400" b="1">
                <a:latin typeface="华文中宋" pitchFamily="2" charset="-122"/>
                <a:ea typeface="华文中宋" pitchFamily="2" charset="-122"/>
              </a:rPr>
              <a:t>            稳定度：传感器内部引起    变动量</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单位时间</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sz="2400" b="1">
                <a:latin typeface="华文中宋" pitchFamily="2" charset="-122"/>
                <a:ea typeface="华文中宋" pitchFamily="2" charset="-122"/>
              </a:rPr>
              <a:t>            影响量：传感器外部引起    变动量</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条件变化量</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b="1">
                <a:solidFill>
                  <a:srgbClr val="0000CC"/>
                </a:solidFill>
              </a:rPr>
              <a:t>    </a:t>
            </a:r>
            <a:r>
              <a:rPr lang="en-US" altLang="zh-CN" b="1">
                <a:solidFill>
                  <a:srgbClr val="0000CC"/>
                </a:solidFill>
              </a:rPr>
              <a:t>6</a:t>
            </a:r>
            <a:r>
              <a:rPr lang="zh-CN" altLang="en-US" b="1">
                <a:solidFill>
                  <a:srgbClr val="0000CC"/>
                </a:solidFill>
              </a:rPr>
              <a:t>）重复性：</a:t>
            </a:r>
            <a:endParaRPr lang="en-US" altLang="zh-CN" b="1">
              <a:solidFill>
                <a:srgbClr val="0000CC"/>
              </a:solidFill>
            </a:endParaRPr>
          </a:p>
          <a:p>
            <a:pPr eaLnBrk="1" hangingPunct="1">
              <a:buFont typeface="Arial" pitchFamily="34" charset="0"/>
              <a:buNone/>
            </a:pPr>
            <a:r>
              <a:rPr lang="zh-CN" altLang="en-US" sz="2400" b="1"/>
              <a:t>            </a:t>
            </a:r>
            <a:r>
              <a:rPr lang="zh-CN" altLang="en-US" sz="2400" b="1">
                <a:ea typeface="华文中宋" pitchFamily="2" charset="-122"/>
              </a:rPr>
              <a:t>重复测量结果中的最大偏差与满量程之</a:t>
            </a:r>
            <a:endParaRPr lang="en-US" altLang="zh-CN" sz="2400" b="1">
              <a:ea typeface="华文中宋" pitchFamily="2" charset="-122"/>
            </a:endParaRPr>
          </a:p>
          <a:p>
            <a:pPr eaLnBrk="1" hangingPunct="1">
              <a:buFont typeface="Arial" pitchFamily="34" charset="0"/>
              <a:buNone/>
            </a:pPr>
            <a:endParaRPr lang="en-US" altLang="zh-CN" sz="2400" b="1">
              <a:ea typeface="华文中宋" pitchFamily="2" charset="-122"/>
            </a:endParaRPr>
          </a:p>
          <a:p>
            <a:pPr eaLnBrk="1" hangingPunct="1">
              <a:buFont typeface="Arial" pitchFamily="34" charset="0"/>
              <a:buNone/>
            </a:pPr>
            <a:r>
              <a:rPr lang="zh-CN" altLang="en-US" sz="2400" b="1"/>
              <a:t>   </a:t>
            </a:r>
            <a:endParaRPr lang="en-US" altLang="zh-CN" sz="2400" b="1"/>
          </a:p>
          <a:p>
            <a:pPr eaLnBrk="1" hangingPunct="1">
              <a:buFont typeface="Arial" pitchFamily="34" charset="0"/>
              <a:buNone/>
            </a:pPr>
            <a:r>
              <a:rPr lang="zh-CN" altLang="en-US" sz="2400" b="1"/>
              <a:t>      </a:t>
            </a:r>
            <a:r>
              <a:rPr lang="en-US" altLang="zh-CN" sz="2400" b="1">
                <a:solidFill>
                  <a:srgbClr val="0000CC"/>
                </a:solidFill>
              </a:rPr>
              <a:t>7</a:t>
            </a:r>
            <a:r>
              <a:rPr lang="zh-CN" altLang="en-US" sz="2400" b="1">
                <a:solidFill>
                  <a:srgbClr val="0000CC"/>
                </a:solidFill>
              </a:rPr>
              <a:t>）迟滞</a:t>
            </a:r>
            <a:r>
              <a:rPr lang="zh-CN" altLang="en-US" sz="2400" b="1"/>
              <a:t>（回差、滞后），由实测得出</a:t>
            </a:r>
            <a:endParaRPr lang="en-US" altLang="zh-CN" sz="2400" b="1"/>
          </a:p>
          <a:p>
            <a:pPr eaLnBrk="1" hangingPunct="1">
              <a:buFont typeface="Arial" pitchFamily="34" charset="0"/>
              <a:buNone/>
            </a:pPr>
            <a:r>
              <a:rPr lang="zh-CN" altLang="en-US" sz="2400" b="1"/>
              <a:t>              正、反行程中输出曲线不重合</a:t>
            </a:r>
            <a:endParaRPr lang="en-US" altLang="zh-CN" sz="2400" b="1"/>
          </a:p>
          <a:p>
            <a:pPr eaLnBrk="1" hangingPunct="1">
              <a:buFont typeface="Arial" pitchFamily="34" charset="0"/>
              <a:buNone/>
            </a:pPr>
            <a:endParaRPr lang="en-US" altLang="zh-CN" sz="2400" b="1"/>
          </a:p>
        </p:txBody>
      </p:sp>
      <p:graphicFrame>
        <p:nvGraphicFramePr>
          <p:cNvPr id="91140" name="Object 7"/>
          <p:cNvGraphicFramePr>
            <a:graphicFrameLocks noChangeAspect="1"/>
          </p:cNvGraphicFramePr>
          <p:nvPr/>
        </p:nvGraphicFramePr>
        <p:xfrm>
          <a:off x="3681413" y="3375025"/>
          <a:ext cx="4864100" cy="642938"/>
        </p:xfrm>
        <a:graphic>
          <a:graphicData uri="http://schemas.openxmlformats.org/presentationml/2006/ole">
            <mc:AlternateContent xmlns:mc="http://schemas.openxmlformats.org/markup-compatibility/2006">
              <mc:Choice xmlns:v="urn:schemas-microsoft-com:vml" Requires="v">
                <p:oleObj spid="_x0000_s249858" name="Equation" r:id="rId3" imgW="1726920" imgH="228600" progId="Equation.DSMT4">
                  <p:embed/>
                </p:oleObj>
              </mc:Choice>
              <mc:Fallback>
                <p:oleObj name="Equation" r:id="rId3" imgW="1726920" imgH="228600" progId="Equation.DSMT4">
                  <p:embed/>
                  <p:pic>
                    <p:nvPicPr>
                      <p:cNvPr id="9114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413" y="3375025"/>
                        <a:ext cx="48641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1" name="Object 8"/>
          <p:cNvGraphicFramePr>
            <a:graphicFrameLocks noChangeAspect="1"/>
          </p:cNvGraphicFramePr>
          <p:nvPr/>
        </p:nvGraphicFramePr>
        <p:xfrm>
          <a:off x="3698876" y="5157789"/>
          <a:ext cx="5153025" cy="1044575"/>
        </p:xfrm>
        <a:graphic>
          <a:graphicData uri="http://schemas.openxmlformats.org/presentationml/2006/ole">
            <mc:AlternateContent xmlns:mc="http://schemas.openxmlformats.org/markup-compatibility/2006">
              <mc:Choice xmlns:v="urn:schemas-microsoft-com:vml" Requires="v">
                <p:oleObj spid="_x0000_s249859" name="Equation" r:id="rId5" imgW="1879560" imgH="380880" progId="Equation.DSMT4">
                  <p:embed/>
                </p:oleObj>
              </mc:Choice>
              <mc:Fallback>
                <p:oleObj name="Equation" r:id="rId5" imgW="1879560" imgH="380880" progId="Equation.DSMT4">
                  <p:embed/>
                  <p:pic>
                    <p:nvPicPr>
                      <p:cNvPr id="9114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8876" y="5157789"/>
                        <a:ext cx="5153025" cy="104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282797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952625" y="571500"/>
            <a:ext cx="5043488" cy="654050"/>
          </a:xfrm>
        </p:spPr>
        <p:txBody>
          <a:bodyPr anchor="t"/>
          <a:lstStyle/>
          <a:p>
            <a:pPr eaLnBrk="1" hangingPunct="1"/>
            <a:r>
              <a:rPr lang="en-US" altLang="zh-CN" sz="2800" b="1">
                <a:solidFill>
                  <a:srgbClr val="0000CC"/>
                </a:solidFill>
                <a:latin typeface="华文中宋" pitchFamily="2" charset="-122"/>
                <a:ea typeface="华文中宋" pitchFamily="2" charset="-122"/>
              </a:rPr>
              <a:t>2</a:t>
            </a:r>
            <a:r>
              <a:rPr lang="zh-CN" altLang="en-US" sz="2800" b="1">
                <a:solidFill>
                  <a:srgbClr val="0000CC"/>
                </a:solidFill>
                <a:latin typeface="华文中宋" pitchFamily="2" charset="-122"/>
                <a:ea typeface="华文中宋" pitchFamily="2" charset="-122"/>
              </a:rPr>
              <a:t>、传感器的动态特性</a:t>
            </a:r>
            <a:endParaRPr lang="en-US" altLang="zh-CN" sz="2800" b="1">
              <a:solidFill>
                <a:srgbClr val="0000CC"/>
              </a:solidFill>
              <a:latin typeface="华文中宋" pitchFamily="2" charset="-122"/>
              <a:ea typeface="华文中宋" pitchFamily="2" charset="-122"/>
            </a:endParaRPr>
          </a:p>
        </p:txBody>
      </p:sp>
      <p:sp>
        <p:nvSpPr>
          <p:cNvPr id="95235" name="Rectangle 3"/>
          <p:cNvSpPr>
            <a:spLocks noGrp="1" noChangeArrowheads="1"/>
          </p:cNvSpPr>
          <p:nvPr>
            <p:ph type="body" idx="1"/>
          </p:nvPr>
        </p:nvSpPr>
        <p:spPr>
          <a:xfrm>
            <a:off x="1981200" y="1125539"/>
            <a:ext cx="8229600" cy="5000625"/>
          </a:xfrm>
        </p:spPr>
        <p:txBody>
          <a:bodyPr>
            <a:normAutofit lnSpcReduction="10000"/>
          </a:bodyPr>
          <a:lstStyle/>
          <a:p>
            <a:pPr eaLnBrk="1" hangingPunct="1">
              <a:lnSpc>
                <a:spcPct val="90000"/>
              </a:lnSpc>
              <a:buFont typeface="Arial" pitchFamily="34" charset="0"/>
              <a:buNone/>
            </a:pPr>
            <a:r>
              <a:rPr lang="zh-CN" altLang="en-US" sz="2400" b="1"/>
              <a:t> </a:t>
            </a:r>
            <a:r>
              <a:rPr lang="zh-CN" altLang="en-US" sz="2400" b="1">
                <a:solidFill>
                  <a:srgbClr val="FF3300"/>
                </a:solidFill>
                <a:latin typeface="华文中宋" pitchFamily="2" charset="-122"/>
                <a:ea typeface="华文中宋" pitchFamily="2" charset="-122"/>
              </a:rPr>
              <a:t>为什么要研究传感器的动态特性</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变化的输入信号对输出的影响</a:t>
            </a:r>
          </a:p>
          <a:p>
            <a:pPr eaLnBrk="1" hangingPunct="1">
              <a:lnSpc>
                <a:spcPct val="90000"/>
              </a:lnSpc>
              <a:buFont typeface="Wingdings" pitchFamily="2" charset="2"/>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对传感器的应用重要</a:t>
            </a:r>
          </a:p>
          <a:p>
            <a:pPr eaLnBrk="1" hangingPunct="1">
              <a:lnSpc>
                <a:spcPct val="90000"/>
              </a:lnSpc>
              <a:buFont typeface="Wingdings" pitchFamily="2" charset="2"/>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对理解和研制高性能传感器重要</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solidFill>
                  <a:srgbClr val="FF0000"/>
                </a:solidFill>
                <a:latin typeface="华文中宋" pitchFamily="2" charset="-122"/>
                <a:ea typeface="华文中宋" pitchFamily="2" charset="-122"/>
              </a:rPr>
              <a:t>动态特性定义</a:t>
            </a:r>
            <a:r>
              <a:rPr lang="zh-CN" altLang="en-US" sz="2400" b="1">
                <a:latin typeface="华文中宋" pitchFamily="2" charset="-122"/>
                <a:ea typeface="华文中宋" pitchFamily="2" charset="-122"/>
              </a:rPr>
              <a:t>：对于随时间变化的信号其输出的响应特性</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a:t>
            </a:r>
          </a:p>
          <a:p>
            <a:pPr eaLnBrk="1" hangingPunct="1">
              <a:lnSpc>
                <a:spcPct val="90000"/>
              </a:lnSpc>
              <a:buFont typeface="Wingdings" pitchFamily="2" charset="2"/>
              <a:buNone/>
            </a:pPr>
            <a:r>
              <a:rPr lang="zh-CN" altLang="en-US" sz="2400" b="1">
                <a:solidFill>
                  <a:srgbClr val="FF0000"/>
                </a:solidFill>
                <a:latin typeface="华文中宋" pitchFamily="2" charset="-122"/>
                <a:ea typeface="华文中宋" pitchFamily="2" charset="-122"/>
              </a:rPr>
              <a:t> 直观理解：</a:t>
            </a:r>
            <a:r>
              <a:rPr lang="zh-CN" altLang="en-US" sz="2400" b="1">
                <a:latin typeface="华文中宋" pitchFamily="2" charset="-122"/>
                <a:ea typeface="华文中宋" pitchFamily="2" charset="-122"/>
              </a:rPr>
              <a:t>输出应准确地再现输入的状态，否则得不到完</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整的所需信号。</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实际上：</a:t>
            </a:r>
            <a:r>
              <a:rPr lang="zh-CN" altLang="en-US" sz="2400" b="1">
                <a:latin typeface="华文中宋" pitchFamily="2" charset="-122"/>
                <a:ea typeface="华文中宋" pitchFamily="2" charset="-122"/>
              </a:rPr>
              <a:t>理想的传感器不存在，实际情况的描述与结论</a:t>
            </a:r>
            <a:endParaRPr lang="en-US" altLang="zh-CN"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latin typeface="华文中宋" pitchFamily="2" charset="-122"/>
                <a:ea typeface="华文中宋" pitchFamily="2" charset="-122"/>
              </a:rPr>
              <a:t>                           即动态特性。</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pPr>
            <a:endParaRPr lang="en-US" altLang="zh-CN" sz="1800" b="1"/>
          </a:p>
        </p:txBody>
      </p:sp>
    </p:spTree>
    <p:extLst>
      <p:ext uri="{BB962C8B-B14F-4D97-AF65-F5344CB8AC3E}">
        <p14:creationId xmlns:p14="http://schemas.microsoft.com/office/powerpoint/2010/main" val="38049047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xfrm>
            <a:off x="2286000" y="476251"/>
            <a:ext cx="8382000" cy="6048375"/>
          </a:xfrm>
        </p:spPr>
        <p:txBody>
          <a:bodyPr>
            <a:normAutofit lnSpcReduction="10000"/>
          </a:bodyPr>
          <a:lstStyle/>
          <a:p>
            <a:pPr eaLnBrk="1" hangingPunct="1">
              <a:lnSpc>
                <a:spcPct val="90000"/>
              </a:lnSpc>
              <a:buFont typeface="Wingdings" pitchFamily="2" charset="2"/>
              <a:buNone/>
            </a:pPr>
            <a:r>
              <a:rPr lang="zh-CN" altLang="en-US" sz="2400" b="1" dirty="0"/>
              <a:t>   </a:t>
            </a:r>
            <a:r>
              <a:rPr lang="zh-CN" altLang="en-US" sz="2400" b="1" dirty="0">
                <a:solidFill>
                  <a:srgbClr val="FF3300"/>
                </a:solidFill>
                <a:latin typeface="华文中宋" pitchFamily="2" charset="-122"/>
                <a:ea typeface="华文中宋" pitchFamily="2" charset="-122"/>
              </a:rPr>
              <a:t>讨论动态特性的方法：</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1、</a:t>
            </a:r>
            <a:r>
              <a:rPr lang="zh-CN" altLang="en-US" sz="2400" b="1" dirty="0">
                <a:latin typeface="华文中宋" pitchFamily="2" charset="-122"/>
                <a:ea typeface="华文中宋" pitchFamily="2" charset="-122"/>
              </a:rPr>
              <a:t>建立物理模型</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2、</a:t>
            </a:r>
            <a:r>
              <a:rPr lang="zh-CN" altLang="en-US" sz="2400" b="1" dirty="0">
                <a:latin typeface="华文中宋" pitchFamily="2" charset="-122"/>
                <a:ea typeface="华文中宋" pitchFamily="2" charset="-122"/>
              </a:rPr>
              <a:t>建立数学模型 </a:t>
            </a:r>
          </a:p>
          <a:p>
            <a:pPr eaLnBrk="1" hangingPunct="1">
              <a:lnSpc>
                <a:spcPct val="90000"/>
              </a:lnSpc>
              <a:buFont typeface="Wingdings" pitchFamily="2" charset="2"/>
              <a:buNone/>
            </a:pPr>
            <a:r>
              <a:rPr lang="zh-CN" altLang="en-US" sz="2400" b="1" dirty="0">
                <a:solidFill>
                  <a:srgbClr val="FF0000"/>
                </a:solidFill>
                <a:latin typeface="华文中宋" pitchFamily="2" charset="-122"/>
                <a:ea typeface="华文中宋" pitchFamily="2" charset="-122"/>
              </a:rPr>
              <a:t>              3、</a:t>
            </a:r>
            <a:r>
              <a:rPr lang="zh-CN" altLang="en-US" sz="2400" b="1" dirty="0">
                <a:latin typeface="华文中宋" pitchFamily="2" charset="-122"/>
                <a:ea typeface="华文中宋" pitchFamily="2" charset="-122"/>
              </a:rPr>
              <a:t>求解方程</a:t>
            </a:r>
          </a:p>
          <a:p>
            <a:pPr eaLnBrk="1" hangingPunct="1">
              <a:lnSpc>
                <a:spcPct val="90000"/>
              </a:lnSpc>
              <a:buFont typeface="Wingdings" pitchFamily="2" charset="2"/>
              <a:buNone/>
            </a:pPr>
            <a:endParaRPr lang="zh-CN" altLang="en-US" sz="800" b="1" dirty="0">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66FF"/>
                </a:solidFill>
                <a:latin typeface="华文中宋" pitchFamily="2" charset="-122"/>
                <a:ea typeface="华文中宋" pitchFamily="2" charset="-122"/>
              </a:rPr>
              <a:t>假设有如下近似：</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1、</a:t>
            </a:r>
            <a:r>
              <a:rPr lang="zh-CN" altLang="en-US" sz="2400" b="1" dirty="0">
                <a:latin typeface="华文中宋" pitchFamily="2" charset="-122"/>
                <a:ea typeface="华文中宋" pitchFamily="2" charset="-122"/>
              </a:rPr>
              <a:t>工作范围在工作点附近—线性的</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2、</a:t>
            </a:r>
            <a:r>
              <a:rPr lang="zh-CN" altLang="en-US" sz="2400" b="1" dirty="0">
                <a:latin typeface="华文中宋" pitchFamily="2" charset="-122"/>
                <a:ea typeface="华文中宋" pitchFamily="2" charset="-122"/>
              </a:rPr>
              <a:t>系统参数不随时间变化—定长的（时间不变系统）</a:t>
            </a:r>
          </a:p>
          <a:p>
            <a:pPr eaLnBrk="1" hangingPunct="1">
              <a:lnSpc>
                <a:spcPct val="90000"/>
              </a:lnSpc>
              <a:buFont typeface="Wingdings" pitchFamily="2" charset="2"/>
              <a:buNone/>
            </a:pPr>
            <a:endParaRPr lang="zh-CN" altLang="en-US" sz="800" b="1" dirty="0">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因此：</a:t>
            </a:r>
            <a:r>
              <a:rPr lang="zh-CN" altLang="en-US" sz="2400" b="1" dirty="0">
                <a:solidFill>
                  <a:srgbClr val="FF0000"/>
                </a:solidFill>
                <a:latin typeface="华文中宋" pitchFamily="2" charset="-122"/>
                <a:ea typeface="华文中宋" pitchFamily="2" charset="-122"/>
              </a:rPr>
              <a:t>根据线性时不变系统的分析方法，任何线性系统都可以用线性常微分方程表示</a:t>
            </a:r>
          </a:p>
          <a:p>
            <a:pPr eaLnBrk="1" hangingPunct="1">
              <a:lnSpc>
                <a:spcPct val="90000"/>
              </a:lnSpc>
              <a:buFont typeface="Wingdings" pitchFamily="2" charset="2"/>
              <a:buNone/>
            </a:pPr>
            <a:endParaRPr lang="en-US" altLang="zh-CN" sz="800" b="1" dirty="0">
              <a:solidFill>
                <a:srgbClr val="FF0000"/>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对于以         和           表示输出与输入</a:t>
            </a:r>
            <a:r>
              <a:rPr lang="en-US" altLang="zh-CN" sz="2400" b="1" dirty="0">
                <a:solidFill>
                  <a:srgbClr val="0000CC"/>
                </a:solidFill>
                <a:latin typeface="华文中宋" pitchFamily="2" charset="-122"/>
                <a:ea typeface="华文中宋" pitchFamily="2" charset="-122"/>
              </a:rPr>
              <a:t>LTI</a:t>
            </a:r>
            <a:r>
              <a:rPr lang="zh-CN" altLang="en-US" sz="2400" b="1" dirty="0">
                <a:solidFill>
                  <a:srgbClr val="0000CC"/>
                </a:solidFill>
                <a:latin typeface="华文中宋" pitchFamily="2" charset="-122"/>
                <a:ea typeface="华文中宋" pitchFamily="2" charset="-122"/>
              </a:rPr>
              <a:t>系统</a:t>
            </a:r>
            <a:endParaRPr lang="en-US" altLang="zh-CN" sz="24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endParaRPr lang="zh-CN" altLang="en-US" sz="24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solidFill>
                  <a:srgbClr val="0000CC"/>
                </a:solidFill>
                <a:latin typeface="华文中宋" pitchFamily="2" charset="-122"/>
                <a:ea typeface="华文中宋" pitchFamily="2" charset="-122"/>
              </a:rPr>
              <a:t>                        和           表示总可以用</a:t>
            </a:r>
            <a:r>
              <a:rPr lang="en-US" altLang="zh-CN" sz="2400" b="1" dirty="0">
                <a:solidFill>
                  <a:srgbClr val="0000CC"/>
                </a:solidFill>
                <a:latin typeface="华文中宋" pitchFamily="2" charset="-122"/>
                <a:ea typeface="华文中宋" pitchFamily="2" charset="-122"/>
              </a:rPr>
              <a:t>n</a:t>
            </a:r>
            <a:r>
              <a:rPr lang="zh-CN" altLang="en-US" sz="2400" b="1" dirty="0">
                <a:solidFill>
                  <a:srgbClr val="0000CC"/>
                </a:solidFill>
                <a:latin typeface="华文中宋" pitchFamily="2" charset="-122"/>
                <a:ea typeface="华文中宋" pitchFamily="2" charset="-122"/>
              </a:rPr>
              <a:t>阶线性常微方   </a:t>
            </a:r>
          </a:p>
          <a:p>
            <a:pPr eaLnBrk="1" hangingPunct="1">
              <a:lnSpc>
                <a:spcPct val="90000"/>
              </a:lnSpc>
              <a:buFont typeface="Wingdings" pitchFamily="2" charset="2"/>
              <a:buNone/>
            </a:pPr>
            <a:r>
              <a:rPr lang="zh-CN" altLang="en-US" sz="2400" b="1" dirty="0">
                <a:solidFill>
                  <a:srgbClr val="0000CC"/>
                </a:solidFill>
                <a:latin typeface="华文中宋" pitchFamily="2" charset="-122"/>
                <a:ea typeface="华文中宋" pitchFamily="2" charset="-122"/>
              </a:rPr>
              <a:t>              程相联系。</a:t>
            </a:r>
          </a:p>
          <a:p>
            <a:pPr eaLnBrk="1" hangingPunct="1">
              <a:lnSpc>
                <a:spcPct val="90000"/>
              </a:lnSpc>
              <a:buFont typeface="Wingdings" pitchFamily="2" charset="2"/>
              <a:buNone/>
            </a:pPr>
            <a:endParaRPr lang="zh-CN" altLang="en-US" sz="2400" b="1" dirty="0">
              <a:solidFill>
                <a:srgbClr val="0000CC"/>
              </a:solidFill>
              <a:latin typeface="华文中宋" pitchFamily="2" charset="-122"/>
              <a:ea typeface="华文中宋" pitchFamily="2" charset="-122"/>
            </a:endParaRPr>
          </a:p>
        </p:txBody>
      </p:sp>
      <p:graphicFrame>
        <p:nvGraphicFramePr>
          <p:cNvPr id="96259" name="Object 2"/>
          <p:cNvGraphicFramePr>
            <a:graphicFrameLocks noChangeAspect="1"/>
          </p:cNvGraphicFramePr>
          <p:nvPr/>
        </p:nvGraphicFramePr>
        <p:xfrm>
          <a:off x="4125707" y="5291138"/>
          <a:ext cx="685800" cy="650875"/>
        </p:xfrm>
        <a:graphic>
          <a:graphicData uri="http://schemas.openxmlformats.org/presentationml/2006/ole">
            <mc:AlternateContent xmlns:mc="http://schemas.openxmlformats.org/markup-compatibility/2006">
              <mc:Choice xmlns:v="urn:schemas-microsoft-com:vml" Requires="v">
                <p:oleObj spid="_x0000_s250882" name="Equation" r:id="rId3" imgW="228600" imgH="241300" progId="">
                  <p:embed/>
                </p:oleObj>
              </mc:Choice>
              <mc:Fallback>
                <p:oleObj name="Equation" r:id="rId3" imgW="228600" imgH="241300" progId="">
                  <p:embed/>
                  <p:pic>
                    <p:nvPicPr>
                      <p:cNvPr id="9625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707" y="5291138"/>
                        <a:ext cx="6858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0" name="Object 3"/>
          <p:cNvGraphicFramePr>
            <a:graphicFrameLocks noChangeAspect="1"/>
          </p:cNvGraphicFramePr>
          <p:nvPr/>
        </p:nvGraphicFramePr>
        <p:xfrm>
          <a:off x="6070601" y="4559659"/>
          <a:ext cx="692150" cy="728662"/>
        </p:xfrm>
        <a:graphic>
          <a:graphicData uri="http://schemas.openxmlformats.org/presentationml/2006/ole">
            <mc:AlternateContent xmlns:mc="http://schemas.openxmlformats.org/markup-compatibility/2006">
              <mc:Choice xmlns:v="urn:schemas-microsoft-com:vml" Requires="v">
                <p:oleObj spid="_x0000_s250883" name="Equation" r:id="rId5" imgW="228600" imgH="241300" progId="">
                  <p:embed/>
                </p:oleObj>
              </mc:Choice>
              <mc:Fallback>
                <p:oleObj name="Equation" r:id="rId5" imgW="228600" imgH="241300" progId="">
                  <p:embed/>
                  <p:pic>
                    <p:nvPicPr>
                      <p:cNvPr id="9626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0601" y="4559659"/>
                        <a:ext cx="692150" cy="72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1" name="Object 4"/>
          <p:cNvGraphicFramePr>
            <a:graphicFrameLocks noChangeAspect="1"/>
          </p:cNvGraphicFramePr>
          <p:nvPr/>
        </p:nvGraphicFramePr>
        <p:xfrm>
          <a:off x="4713287" y="4585494"/>
          <a:ext cx="685800" cy="650875"/>
        </p:xfrm>
        <a:graphic>
          <a:graphicData uri="http://schemas.openxmlformats.org/presentationml/2006/ole">
            <mc:AlternateContent xmlns:mc="http://schemas.openxmlformats.org/markup-compatibility/2006">
              <mc:Choice xmlns:v="urn:schemas-microsoft-com:vml" Requires="v">
                <p:oleObj spid="_x0000_s250884" name="Equation" r:id="rId7" imgW="228600" imgH="241300" progId="">
                  <p:embed/>
                </p:oleObj>
              </mc:Choice>
              <mc:Fallback>
                <p:oleObj name="Equation" r:id="rId7" imgW="228600" imgH="241300" progId="">
                  <p:embed/>
                  <p:pic>
                    <p:nvPicPr>
                      <p:cNvPr id="9626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287" y="4585494"/>
                        <a:ext cx="6858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2" name="Object 5"/>
          <p:cNvGraphicFramePr>
            <a:graphicFrameLocks noChangeAspect="1"/>
          </p:cNvGraphicFramePr>
          <p:nvPr/>
        </p:nvGraphicFramePr>
        <p:xfrm>
          <a:off x="5341582" y="5360066"/>
          <a:ext cx="692150" cy="730250"/>
        </p:xfrm>
        <a:graphic>
          <a:graphicData uri="http://schemas.openxmlformats.org/presentationml/2006/ole">
            <mc:AlternateContent xmlns:mc="http://schemas.openxmlformats.org/markup-compatibility/2006">
              <mc:Choice xmlns:v="urn:schemas-microsoft-com:vml" Requires="v">
                <p:oleObj spid="_x0000_s250885" name="Equation" r:id="rId8" imgW="228600" imgH="241300" progId="">
                  <p:embed/>
                </p:oleObj>
              </mc:Choice>
              <mc:Fallback>
                <p:oleObj name="Equation" r:id="rId8" imgW="228600" imgH="241300" progId="">
                  <p:embed/>
                  <p:pic>
                    <p:nvPicPr>
                      <p:cNvPr id="9626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1582" y="5360066"/>
                        <a:ext cx="6921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3" name="Rectangle 8"/>
          <p:cNvSpPr>
            <a:spLocks noChangeArrowheads="1"/>
          </p:cNvSpPr>
          <p:nvPr/>
        </p:nvSpPr>
        <p:spPr bwMode="auto">
          <a:xfrm>
            <a:off x="2266951" y="2414589"/>
            <a:ext cx="184731"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80000"/>
              </a:lnSpc>
              <a:buFont typeface="Wingdings" pitchFamily="2" charset="2"/>
              <a:buNone/>
            </a:pPr>
            <a:endParaRPr lang="zh-CN" altLang="en-US" sz="2400" b="1"/>
          </a:p>
        </p:txBody>
      </p:sp>
    </p:spTree>
    <p:extLst>
      <p:ext uri="{BB962C8B-B14F-4D97-AF65-F5344CB8AC3E}">
        <p14:creationId xmlns:p14="http://schemas.microsoft.com/office/powerpoint/2010/main" val="136904177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6"/>
          <p:cNvSpPr>
            <a:spLocks noGrp="1" noChangeArrowheads="1"/>
          </p:cNvSpPr>
          <p:nvPr>
            <p:ph type="title"/>
          </p:nvPr>
        </p:nvSpPr>
        <p:spPr>
          <a:xfrm>
            <a:off x="1981200" y="274638"/>
            <a:ext cx="8229600" cy="82550"/>
          </a:xfrm>
        </p:spPr>
        <p:txBody>
          <a:bodyPr rtlCol="0" anchor="t">
            <a:normAutofit fontScale="90000"/>
          </a:bodyPr>
          <a:lstStyle/>
          <a:p>
            <a:pPr>
              <a:defRPr/>
            </a:pPr>
            <a:r>
              <a:rPr lang="zh-CN" altLang="en-US" sz="800"/>
              <a:t>去</a:t>
            </a:r>
          </a:p>
        </p:txBody>
      </p:sp>
      <p:sp>
        <p:nvSpPr>
          <p:cNvPr id="97283" name="Rectangle 2"/>
          <p:cNvSpPr>
            <a:spLocks noGrp="1" noChangeArrowheads="1"/>
          </p:cNvSpPr>
          <p:nvPr>
            <p:ph type="body" sz="half" idx="1"/>
          </p:nvPr>
        </p:nvSpPr>
        <p:spPr>
          <a:xfrm>
            <a:off x="1738313" y="260350"/>
            <a:ext cx="8686800" cy="6597650"/>
          </a:xfrm>
        </p:spPr>
        <p:txBody>
          <a:bodyPr/>
          <a:lstStyle/>
          <a:p>
            <a:pPr eaLnBrk="1" hangingPunct="1">
              <a:buFont typeface="Wingdings" pitchFamily="2" charset="2"/>
              <a:buNone/>
            </a:pPr>
            <a:r>
              <a:rPr lang="zh-CN" altLang="en-US" b="1">
                <a:solidFill>
                  <a:srgbClr val="0000CC"/>
                </a:solidFill>
                <a:latin typeface="华文中宋" pitchFamily="2" charset="-122"/>
                <a:ea typeface="华文中宋" pitchFamily="2" charset="-122"/>
              </a:rPr>
              <a:t>（</a:t>
            </a:r>
            <a:r>
              <a:rPr lang="en-US" altLang="zh-CN" b="1">
                <a:solidFill>
                  <a:srgbClr val="0000CC"/>
                </a:solidFill>
                <a:latin typeface="华文中宋" pitchFamily="2" charset="-122"/>
                <a:ea typeface="华文中宋" pitchFamily="2" charset="-122"/>
              </a:rPr>
              <a:t>1</a:t>
            </a:r>
            <a:r>
              <a:rPr lang="zh-CN" altLang="en-US" b="1">
                <a:solidFill>
                  <a:srgbClr val="0000CC"/>
                </a:solidFill>
                <a:latin typeface="华文中宋" pitchFamily="2" charset="-122"/>
                <a:ea typeface="华文中宋" pitchFamily="2" charset="-122"/>
              </a:rPr>
              <a:t>）</a:t>
            </a:r>
            <a:r>
              <a:rPr lang="en-US" altLang="zh-CN" b="1">
                <a:solidFill>
                  <a:srgbClr val="0000CC"/>
                </a:solidFill>
                <a:latin typeface="华文中宋" pitchFamily="2" charset="-122"/>
                <a:ea typeface="华文中宋" pitchFamily="2" charset="-122"/>
              </a:rPr>
              <a:t> </a:t>
            </a:r>
            <a:r>
              <a:rPr lang="zh-CN" altLang="en-US" b="1">
                <a:solidFill>
                  <a:srgbClr val="0000CC"/>
                </a:solidFill>
                <a:latin typeface="华文中宋" pitchFamily="2" charset="-122"/>
                <a:ea typeface="华文中宋" pitchFamily="2" charset="-122"/>
              </a:rPr>
              <a:t>数学模型</a:t>
            </a:r>
          </a:p>
          <a:p>
            <a:pPr eaLnBrk="1" hangingPunct="1">
              <a:buFont typeface="Wingdings" pitchFamily="2" charset="2"/>
              <a:buNone/>
            </a:pPr>
            <a:r>
              <a:rPr lang="zh-CN" altLang="en-US" b="1">
                <a:latin typeface="华文中宋" pitchFamily="2" charset="-122"/>
                <a:ea typeface="华文中宋" pitchFamily="2" charset="-122"/>
              </a:rPr>
              <a:t>    设：</a:t>
            </a:r>
            <a:r>
              <a:rPr lang="en-US" altLang="zh-CN" b="1">
                <a:latin typeface="华文中宋" pitchFamily="2" charset="-122"/>
                <a:ea typeface="华文中宋" pitchFamily="2" charset="-122"/>
              </a:rPr>
              <a:t>Y(t)</a:t>
            </a:r>
            <a:r>
              <a:rPr lang="zh-CN" altLang="en-US" b="1">
                <a:latin typeface="华文中宋" pitchFamily="2" charset="-122"/>
                <a:ea typeface="华文中宋" pitchFamily="2" charset="-122"/>
              </a:rPr>
              <a:t>为输出量、</a:t>
            </a:r>
            <a:r>
              <a:rPr lang="en-US" altLang="zh-CN" b="1">
                <a:latin typeface="华文中宋" pitchFamily="2" charset="-122"/>
                <a:ea typeface="华文中宋" pitchFamily="2" charset="-122"/>
              </a:rPr>
              <a:t>X(t)</a:t>
            </a:r>
            <a:r>
              <a:rPr lang="zh-CN" altLang="en-US" b="1">
                <a:latin typeface="华文中宋" pitchFamily="2" charset="-122"/>
                <a:ea typeface="华文中宋" pitchFamily="2" charset="-122"/>
              </a:rPr>
              <a:t>为输出量</a:t>
            </a:r>
            <a:endParaRPr lang="en-US" altLang="zh-CN" b="1">
              <a:latin typeface="华文中宋" pitchFamily="2" charset="-122"/>
              <a:ea typeface="华文中宋" pitchFamily="2" charset="-122"/>
            </a:endParaRPr>
          </a:p>
          <a:p>
            <a:pPr eaLnBrk="1" hangingPunct="1">
              <a:buFont typeface="Wingdings" pitchFamily="2" charset="2"/>
              <a:buNone/>
            </a:pPr>
            <a:endParaRPr lang="zh-CN" altLang="en-US">
              <a:latin typeface="华文中宋" pitchFamily="2" charset="-122"/>
              <a:ea typeface="华文中宋"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r>
              <a:rPr lang="zh-CN" altLang="en-US">
                <a:latin typeface="宋体" pitchFamily="2" charset="-122"/>
              </a:rPr>
              <a:t>  </a:t>
            </a:r>
          </a:p>
        </p:txBody>
      </p:sp>
      <p:graphicFrame>
        <p:nvGraphicFramePr>
          <p:cNvPr id="97284" name="Object 2"/>
          <p:cNvGraphicFramePr>
            <a:graphicFrameLocks noChangeAspect="1"/>
          </p:cNvGraphicFramePr>
          <p:nvPr/>
        </p:nvGraphicFramePr>
        <p:xfrm>
          <a:off x="2063750" y="1628775"/>
          <a:ext cx="7772400" cy="4032250"/>
        </p:xfrm>
        <a:graphic>
          <a:graphicData uri="http://schemas.openxmlformats.org/presentationml/2006/ole">
            <mc:AlternateContent xmlns:mc="http://schemas.openxmlformats.org/markup-compatibility/2006">
              <mc:Choice xmlns:v="urn:schemas-microsoft-com:vml" Requires="v">
                <p:oleObj spid="_x0000_s251906" name="Equation" r:id="rId3" imgW="2959100" imgH="1371600" progId="Equation.DSMT4">
                  <p:embed/>
                </p:oleObj>
              </mc:Choice>
              <mc:Fallback>
                <p:oleObj name="Equation" r:id="rId3" imgW="2959100" imgH="1371600" progId="Equation.DSMT4">
                  <p:embed/>
                  <p:pic>
                    <p:nvPicPr>
                      <p:cNvPr id="9728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1628775"/>
                        <a:ext cx="777240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5" name="Rectangle 13"/>
          <p:cNvSpPr>
            <a:spLocks noChangeArrowheads="1"/>
          </p:cNvSpPr>
          <p:nvPr/>
        </p:nvSpPr>
        <p:spPr bwMode="auto">
          <a:xfrm>
            <a:off x="2424114" y="2924175"/>
            <a:ext cx="7559675" cy="1296988"/>
          </a:xfrm>
          <a:prstGeom prst="rect">
            <a:avLst/>
          </a:prstGeom>
          <a:gradFill rotWithShape="1">
            <a:gsLst>
              <a:gs pos="0">
                <a:srgbClr val="00CCFF">
                  <a:alpha val="7999"/>
                </a:srgbClr>
              </a:gs>
              <a:gs pos="100000">
                <a:srgbClr val="005E76">
                  <a:alpha val="7999"/>
                </a:srgbClr>
              </a:gs>
            </a:gsLst>
            <a:lin ang="5400000" scaled="1"/>
          </a:gradFill>
          <a:ln w="9525">
            <a:solidFill>
              <a:srgbClr val="FF0000"/>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37220825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5">
            <a:extLst>
              <a:ext uri="{FF2B5EF4-FFF2-40B4-BE49-F238E27FC236}">
                <a16:creationId xmlns:a16="http://schemas.microsoft.com/office/drawing/2014/main" id="{B5C3586D-E5EB-4E5C-B4F1-9F6C31741317}"/>
              </a:ext>
            </a:extLst>
          </p:cNvPr>
          <p:cNvSpPr>
            <a:spLocks noGrp="1" noChangeArrowheads="1"/>
          </p:cNvSpPr>
          <p:nvPr>
            <p:ph type="title"/>
          </p:nvPr>
        </p:nvSpPr>
        <p:spPr>
          <a:xfrm>
            <a:off x="1981200" y="274639"/>
            <a:ext cx="8229600" cy="153987"/>
          </a:xfrm>
        </p:spPr>
        <p:txBody>
          <a:bodyPr rtlCol="0" anchor="t">
            <a:normAutofit fontScale="90000"/>
          </a:bodyPr>
          <a:lstStyle/>
          <a:p>
            <a:pPr>
              <a:defRPr/>
            </a:pPr>
            <a:r>
              <a:rPr lang="en-US" altLang="zh-CN" sz="800" dirty="0"/>
              <a:t>a</a:t>
            </a:r>
            <a:endParaRPr lang="zh-CN" altLang="en-US" sz="800" dirty="0"/>
          </a:p>
        </p:txBody>
      </p:sp>
      <p:sp>
        <p:nvSpPr>
          <p:cNvPr id="98307" name="Rectangle 3">
            <a:extLst>
              <a:ext uri="{FF2B5EF4-FFF2-40B4-BE49-F238E27FC236}">
                <a16:creationId xmlns:a16="http://schemas.microsoft.com/office/drawing/2014/main" id="{4AF56FEB-0C16-42AC-AC22-F3E101D40326}"/>
              </a:ext>
            </a:extLst>
          </p:cNvPr>
          <p:cNvSpPr>
            <a:spLocks noGrp="1" noChangeArrowheads="1"/>
          </p:cNvSpPr>
          <p:nvPr>
            <p:ph type="body" sz="half" idx="1"/>
          </p:nvPr>
        </p:nvSpPr>
        <p:spPr>
          <a:xfrm>
            <a:off x="1524000" y="428626"/>
            <a:ext cx="9144000" cy="5795962"/>
          </a:xfrm>
        </p:spPr>
        <p:txBody>
          <a:bodyPr/>
          <a:lstStyle/>
          <a:p>
            <a:pPr marL="571500" indent="-571500">
              <a:buNone/>
            </a:pPr>
            <a:r>
              <a:rPr lang="zh-CN" altLang="en-GB" b="1" dirty="0">
                <a:solidFill>
                  <a:srgbClr val="0000CC"/>
                </a:solidFill>
              </a:rPr>
              <a:t>（</a:t>
            </a:r>
            <a:r>
              <a:rPr lang="en-GB" altLang="zh-CN" b="1" dirty="0">
                <a:solidFill>
                  <a:srgbClr val="0000CC"/>
                </a:solidFill>
              </a:rPr>
              <a:t>2</a:t>
            </a:r>
            <a:r>
              <a:rPr lang="zh-CN" altLang="en-GB" b="1" dirty="0">
                <a:solidFill>
                  <a:srgbClr val="0000CC"/>
                </a:solidFill>
              </a:rPr>
              <a:t>）传递函数</a:t>
            </a:r>
          </a:p>
          <a:p>
            <a:pPr marL="571500" indent="-571500">
              <a:buNone/>
            </a:pPr>
            <a:r>
              <a:rPr lang="zh-CN" altLang="en-GB" b="1" dirty="0"/>
              <a:t>     </a:t>
            </a:r>
            <a:r>
              <a:rPr lang="zh-CN" altLang="en-US" b="1" dirty="0"/>
              <a:t>传递函数</a:t>
            </a:r>
            <a:r>
              <a:rPr lang="en-GB" altLang="zh-CN" b="1" dirty="0"/>
              <a:t>=L(</a:t>
            </a:r>
            <a:r>
              <a:rPr lang="zh-CN" altLang="en-GB" b="1" dirty="0"/>
              <a:t>响应函数</a:t>
            </a:r>
            <a:r>
              <a:rPr lang="en-GB" altLang="zh-CN" b="1" dirty="0"/>
              <a:t>) / L(</a:t>
            </a:r>
            <a:r>
              <a:rPr lang="zh-CN" altLang="en-GB" b="1" dirty="0"/>
              <a:t>激励函数</a:t>
            </a:r>
            <a:r>
              <a:rPr lang="en-GB" altLang="zh-CN" dirty="0"/>
              <a:t>)</a:t>
            </a:r>
          </a:p>
          <a:p>
            <a:pPr marL="571500" indent="-571500">
              <a:buNone/>
            </a:pPr>
            <a:r>
              <a:rPr lang="zh-CN" altLang="en-GB" dirty="0"/>
              <a:t>              </a:t>
            </a:r>
            <a:endParaRPr lang="en-GB" altLang="zh-CN" b="1" dirty="0"/>
          </a:p>
          <a:p>
            <a:pPr marL="571500" indent="-571500">
              <a:buNone/>
            </a:pPr>
            <a:r>
              <a:rPr lang="zh-CN" altLang="en-US" sz="2400" dirty="0"/>
              <a:t>    </a:t>
            </a:r>
          </a:p>
          <a:p>
            <a:pPr marL="571500" indent="-571500">
              <a:buNone/>
            </a:pPr>
            <a:r>
              <a:rPr lang="zh-CN" altLang="en-US" sz="2400" dirty="0"/>
              <a:t>                   </a:t>
            </a:r>
          </a:p>
        </p:txBody>
      </p:sp>
      <p:sp>
        <p:nvSpPr>
          <p:cNvPr id="98308" name="Rectangle 8">
            <a:extLst>
              <a:ext uri="{FF2B5EF4-FFF2-40B4-BE49-F238E27FC236}">
                <a16:creationId xmlns:a16="http://schemas.microsoft.com/office/drawing/2014/main" id="{3B52CB02-90F9-4A66-9BE8-9DA7D8727284}"/>
              </a:ext>
            </a:extLst>
          </p:cNvPr>
          <p:cNvSpPr>
            <a:spLocks noChangeArrowheads="1"/>
          </p:cNvSpPr>
          <p:nvPr/>
        </p:nvSpPr>
        <p:spPr bwMode="auto">
          <a:xfrm>
            <a:off x="2809876" y="2428875"/>
            <a:ext cx="69834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chemeClr val="tx2"/>
              </a:buClr>
              <a:buSzPct val="70000"/>
              <a:buFont typeface="Wingdings" panose="05000000000000000000" pitchFamily="2" charset="2"/>
              <a:buNone/>
            </a:pPr>
            <a:endParaRPr lang="zh-CN" altLang="en-US"/>
          </a:p>
          <a:p>
            <a:pPr eaLnBrk="1" hangingPunct="1">
              <a:spcBef>
                <a:spcPct val="50000"/>
              </a:spcBef>
              <a:buClr>
                <a:schemeClr val="tx2"/>
              </a:buClr>
              <a:buSzPct val="70000"/>
              <a:buFont typeface="Wingdings" panose="05000000000000000000" pitchFamily="2" charset="2"/>
              <a:buNone/>
            </a:pPr>
            <a:endParaRPr lang="zh-CN" altLang="en-US" sz="2400"/>
          </a:p>
        </p:txBody>
      </p:sp>
      <p:graphicFrame>
        <p:nvGraphicFramePr>
          <p:cNvPr id="98309" name="内容占位符 12">
            <a:extLst>
              <a:ext uri="{FF2B5EF4-FFF2-40B4-BE49-F238E27FC236}">
                <a16:creationId xmlns:a16="http://schemas.microsoft.com/office/drawing/2014/main" id="{CD6826F7-2152-46D7-A226-C7C68854473B}"/>
              </a:ext>
            </a:extLst>
          </p:cNvPr>
          <p:cNvGraphicFramePr>
            <a:graphicFrameLocks noGrp="1" noChangeAspect="1"/>
          </p:cNvGraphicFramePr>
          <p:nvPr>
            <p:ph sz="half" idx="2"/>
          </p:nvPr>
        </p:nvGraphicFramePr>
        <p:xfrm>
          <a:off x="701901" y="3476364"/>
          <a:ext cx="10683854" cy="2314835"/>
        </p:xfrm>
        <a:graphic>
          <a:graphicData uri="http://schemas.openxmlformats.org/presentationml/2006/ole">
            <mc:AlternateContent xmlns:mc="http://schemas.openxmlformats.org/markup-compatibility/2006">
              <mc:Choice xmlns:v="urn:schemas-microsoft-com:vml" Requires="v">
                <p:oleObj spid="_x0000_s252930" name="Equation" r:id="rId3" imgW="5003800" imgH="1193800" progId="Equation.DSMT4">
                  <p:embed/>
                </p:oleObj>
              </mc:Choice>
              <mc:Fallback>
                <p:oleObj name="Equation" r:id="rId3" imgW="5003800" imgH="1193800" progId="Equation.DSMT4">
                  <p:embed/>
                  <p:pic>
                    <p:nvPicPr>
                      <p:cNvPr id="98309" name="内容占位符 12">
                        <a:extLst>
                          <a:ext uri="{FF2B5EF4-FFF2-40B4-BE49-F238E27FC236}">
                            <a16:creationId xmlns:a16="http://schemas.microsoft.com/office/drawing/2014/main" id="{CD6826F7-2152-46D7-A226-C7C688544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01" y="3476364"/>
                        <a:ext cx="10683854" cy="2314835"/>
                      </a:xfrm>
                      <a:prstGeom prst="rect">
                        <a:avLst/>
                      </a:prstGeom>
                      <a:noFill/>
                      <a:ln>
                        <a:noFill/>
                      </a:ln>
                    </p:spPr>
                  </p:pic>
                </p:oleObj>
              </mc:Fallback>
            </mc:AlternateContent>
          </a:graphicData>
        </a:graphic>
      </p:graphicFrame>
      <p:graphicFrame>
        <p:nvGraphicFramePr>
          <p:cNvPr id="98310" name="Object 4">
            <a:extLst>
              <a:ext uri="{FF2B5EF4-FFF2-40B4-BE49-F238E27FC236}">
                <a16:creationId xmlns:a16="http://schemas.microsoft.com/office/drawing/2014/main" id="{8BB1A273-6BE5-4304-B0EF-5D2975E74CF9}"/>
              </a:ext>
            </a:extLst>
          </p:cNvPr>
          <p:cNvGraphicFramePr>
            <a:graphicFrameLocks noChangeAspect="1"/>
          </p:cNvGraphicFramePr>
          <p:nvPr/>
        </p:nvGraphicFramePr>
        <p:xfrm>
          <a:off x="1935165" y="1556441"/>
          <a:ext cx="5591175" cy="1577975"/>
        </p:xfrm>
        <a:graphic>
          <a:graphicData uri="http://schemas.openxmlformats.org/presentationml/2006/ole">
            <mc:AlternateContent xmlns:mc="http://schemas.openxmlformats.org/markup-compatibility/2006">
              <mc:Choice xmlns:v="urn:schemas-microsoft-com:vml" Requires="v">
                <p:oleObj spid="_x0000_s252931" name="Equation" r:id="rId5" imgW="2070000" imgH="583920" progId="Equation.DSMT4">
                  <p:embed/>
                </p:oleObj>
              </mc:Choice>
              <mc:Fallback>
                <p:oleObj name="Equation" r:id="rId5" imgW="2070000" imgH="583920" progId="Equation.DSMT4">
                  <p:embed/>
                  <p:pic>
                    <p:nvPicPr>
                      <p:cNvPr id="98310" name="Object 4">
                        <a:extLst>
                          <a:ext uri="{FF2B5EF4-FFF2-40B4-BE49-F238E27FC236}">
                            <a16:creationId xmlns:a16="http://schemas.microsoft.com/office/drawing/2014/main" id="{8BB1A273-6BE5-4304-B0EF-5D2975E74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5165" y="1556441"/>
                        <a:ext cx="55911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98819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Object 2"/>
          <p:cNvGraphicFramePr>
            <a:graphicFrameLocks noGrp="1" noChangeAspect="1"/>
          </p:cNvGraphicFramePr>
          <p:nvPr>
            <p:ph type="body" idx="1"/>
          </p:nvPr>
        </p:nvGraphicFramePr>
        <p:xfrm>
          <a:off x="338860" y="322416"/>
          <a:ext cx="11035224" cy="6249423"/>
        </p:xfrm>
        <a:graphic>
          <a:graphicData uri="http://schemas.openxmlformats.org/presentationml/2006/ole">
            <mc:AlternateContent xmlns:mc="http://schemas.openxmlformats.org/markup-compatibility/2006">
              <mc:Choice xmlns:v="urn:schemas-microsoft-com:vml" Requires="v">
                <p:oleObj spid="_x0000_s253954" name="Equation" r:id="rId3" imgW="4064000" imgH="2159000" progId="">
                  <p:embed/>
                </p:oleObj>
              </mc:Choice>
              <mc:Fallback>
                <p:oleObj name="Equation" r:id="rId3" imgW="4064000" imgH="2159000" progId="">
                  <p:embed/>
                  <p:pic>
                    <p:nvPicPr>
                      <p:cNvPr id="993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60" y="322416"/>
                        <a:ext cx="11035224" cy="6249423"/>
                      </a:xfrm>
                      <a:prstGeom prst="rect">
                        <a:avLst/>
                      </a:prstGeom>
                      <a:noFill/>
                      <a:ln>
                        <a:noFill/>
                      </a:ln>
                    </p:spPr>
                  </p:pic>
                </p:oleObj>
              </mc:Fallback>
            </mc:AlternateContent>
          </a:graphicData>
        </a:graphic>
      </p:graphicFrame>
      <p:sp>
        <p:nvSpPr>
          <p:cNvPr id="99331" name="Line 8"/>
          <p:cNvSpPr>
            <a:spLocks noChangeShapeType="1"/>
          </p:cNvSpPr>
          <p:nvPr/>
        </p:nvSpPr>
        <p:spPr bwMode="auto">
          <a:xfrm>
            <a:off x="5591176" y="4149725"/>
            <a:ext cx="374491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32" name="Line 9"/>
          <p:cNvSpPr>
            <a:spLocks noChangeShapeType="1"/>
          </p:cNvSpPr>
          <p:nvPr/>
        </p:nvSpPr>
        <p:spPr bwMode="auto">
          <a:xfrm>
            <a:off x="5715640" y="6559367"/>
            <a:ext cx="38163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a:extLst>
              <a:ext uri="{FF2B5EF4-FFF2-40B4-BE49-F238E27FC236}">
                <a16:creationId xmlns:a16="http://schemas.microsoft.com/office/drawing/2014/main" id="{940008F1-E270-414B-8027-2DFFF1BDE795}"/>
              </a:ext>
            </a:extLst>
          </p:cNvPr>
          <p:cNvSpPr/>
          <p:nvPr/>
        </p:nvSpPr>
        <p:spPr>
          <a:xfrm>
            <a:off x="3279057" y="3336130"/>
            <a:ext cx="403123" cy="678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sp>
        <p:nvSpPr>
          <p:cNvPr id="6" name="矩形 5">
            <a:extLst>
              <a:ext uri="{FF2B5EF4-FFF2-40B4-BE49-F238E27FC236}">
                <a16:creationId xmlns:a16="http://schemas.microsoft.com/office/drawing/2014/main" id="{29009A96-1317-45E8-86F1-9B8F86A62306}"/>
              </a:ext>
            </a:extLst>
          </p:cNvPr>
          <p:cNvSpPr/>
          <p:nvPr/>
        </p:nvSpPr>
        <p:spPr>
          <a:xfrm>
            <a:off x="3480619" y="5454445"/>
            <a:ext cx="432620" cy="65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spTree>
    <p:extLst>
      <p:ext uri="{BB962C8B-B14F-4D97-AF65-F5344CB8AC3E}">
        <p14:creationId xmlns:p14="http://schemas.microsoft.com/office/powerpoint/2010/main" val="150108475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p:cNvGraphicFramePr>
            <a:graphicFrameLocks noChangeAspect="1"/>
          </p:cNvGraphicFramePr>
          <p:nvPr/>
        </p:nvGraphicFramePr>
        <p:xfrm>
          <a:off x="1952625" y="571501"/>
          <a:ext cx="8305800" cy="2373313"/>
        </p:xfrm>
        <a:graphic>
          <a:graphicData uri="http://schemas.openxmlformats.org/presentationml/2006/ole">
            <mc:AlternateContent xmlns:mc="http://schemas.openxmlformats.org/markup-compatibility/2006">
              <mc:Choice xmlns:v="urn:schemas-microsoft-com:vml" Requires="v">
                <p:oleObj spid="_x0000_s254978" name="Equation" r:id="rId3" imgW="3035300" imgH="965200" progId="">
                  <p:embed/>
                </p:oleObj>
              </mc:Choice>
              <mc:Fallback>
                <p:oleObj name="Equation" r:id="rId3" imgW="3035300" imgH="965200" progId="">
                  <p:embed/>
                  <p:pic>
                    <p:nvPicPr>
                      <p:cNvPr id="1003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571501"/>
                        <a:ext cx="8305800" cy="237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5" name="Text Box 5"/>
          <p:cNvSpPr txBox="1">
            <a:spLocks noChangeArrowheads="1"/>
          </p:cNvSpPr>
          <p:nvPr/>
        </p:nvSpPr>
        <p:spPr bwMode="auto">
          <a:xfrm>
            <a:off x="1952626" y="3929064"/>
            <a:ext cx="14144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频率特性</a:t>
            </a:r>
          </a:p>
        </p:txBody>
      </p:sp>
      <p:sp>
        <p:nvSpPr>
          <p:cNvPr id="100356" name="Line 6"/>
          <p:cNvSpPr>
            <a:spLocks noChangeShapeType="1"/>
          </p:cNvSpPr>
          <p:nvPr/>
        </p:nvSpPr>
        <p:spPr bwMode="auto">
          <a:xfrm flipV="1">
            <a:off x="3667125" y="3643313"/>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00357" name="Line 7"/>
          <p:cNvSpPr>
            <a:spLocks noChangeShapeType="1"/>
          </p:cNvSpPr>
          <p:nvPr/>
        </p:nvSpPr>
        <p:spPr bwMode="auto">
          <a:xfrm>
            <a:off x="3595688" y="4286250"/>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00358" name="Text Box 8"/>
          <p:cNvSpPr txBox="1">
            <a:spLocks noChangeArrowheads="1"/>
          </p:cNvSpPr>
          <p:nvPr/>
        </p:nvSpPr>
        <p:spPr bwMode="auto">
          <a:xfrm>
            <a:off x="4367213" y="3284539"/>
            <a:ext cx="525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幅频特性：</a:t>
            </a:r>
            <a:endParaRPr lang="en-US" altLang="zh-CN" sz="2400" b="1" dirty="0">
              <a:latin typeface="微软雅黑" panose="020B0503020204020204" pitchFamily="34" charset="-122"/>
              <a:ea typeface="微软雅黑" panose="020B0503020204020204" pitchFamily="34" charset="-122"/>
            </a:endParaRPr>
          </a:p>
        </p:txBody>
      </p:sp>
      <p:sp>
        <p:nvSpPr>
          <p:cNvPr id="100359" name="Text Box 9"/>
          <p:cNvSpPr txBox="1">
            <a:spLocks noChangeArrowheads="1"/>
          </p:cNvSpPr>
          <p:nvPr/>
        </p:nvSpPr>
        <p:spPr bwMode="auto">
          <a:xfrm>
            <a:off x="4343400" y="4724400"/>
            <a:ext cx="5424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相频特性</a:t>
            </a:r>
            <a:endParaRPr lang="el-GR" altLang="el-GR" sz="2400" b="1">
              <a:latin typeface="微软雅黑" panose="020B0503020204020204" pitchFamily="34" charset="-122"/>
              <a:ea typeface="微软雅黑" panose="020B0503020204020204" pitchFamily="34" charset="-122"/>
            </a:endParaRPr>
          </a:p>
        </p:txBody>
      </p:sp>
      <p:sp>
        <p:nvSpPr>
          <p:cNvPr id="100361" name="Text Box 13"/>
          <p:cNvSpPr txBox="1">
            <a:spLocks noChangeArrowheads="1"/>
          </p:cNvSpPr>
          <p:nvPr/>
        </p:nvSpPr>
        <p:spPr bwMode="auto">
          <a:xfrm>
            <a:off x="8167688" y="785813"/>
            <a:ext cx="431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3600"/>
              <a:t>G</a:t>
            </a:r>
          </a:p>
        </p:txBody>
      </p:sp>
      <p:sp>
        <p:nvSpPr>
          <p:cNvPr id="11" name="矩形 10"/>
          <p:cNvSpPr/>
          <p:nvPr/>
        </p:nvSpPr>
        <p:spPr>
          <a:xfrm>
            <a:off x="8239125" y="928689"/>
            <a:ext cx="357188" cy="357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363" name="TextBox 11"/>
          <p:cNvSpPr txBox="1">
            <a:spLocks noChangeArrowheads="1"/>
          </p:cNvSpPr>
          <p:nvPr/>
        </p:nvSpPr>
        <p:spPr bwMode="auto">
          <a:xfrm>
            <a:off x="8167688" y="857251"/>
            <a:ext cx="4443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a:t>G</a:t>
            </a:r>
            <a:endParaRPr lang="zh-CN" altLang="en-US"/>
          </a:p>
        </p:txBody>
      </p:sp>
      <p:sp>
        <p:nvSpPr>
          <p:cNvPr id="14" name="矩形 13"/>
          <p:cNvSpPr/>
          <p:nvPr/>
        </p:nvSpPr>
        <p:spPr>
          <a:xfrm>
            <a:off x="7381875" y="2071689"/>
            <a:ext cx="285750" cy="357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365" name="TextBox 14"/>
          <p:cNvSpPr txBox="1">
            <a:spLocks noChangeArrowheads="1"/>
          </p:cNvSpPr>
          <p:nvPr/>
        </p:nvSpPr>
        <p:spPr bwMode="auto">
          <a:xfrm>
            <a:off x="7239000" y="2000251"/>
            <a:ext cx="4443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a:t>G</a:t>
            </a:r>
            <a:endParaRPr lang="zh-CN" altLang="en-US"/>
          </a:p>
        </p:txBody>
      </p:sp>
      <p:sp>
        <p:nvSpPr>
          <p:cNvPr id="16" name="矩形 15"/>
          <p:cNvSpPr/>
          <p:nvPr/>
        </p:nvSpPr>
        <p:spPr>
          <a:xfrm>
            <a:off x="7953376" y="714376"/>
            <a:ext cx="1071563" cy="78581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7" name="矩形 16"/>
          <p:cNvSpPr/>
          <p:nvPr/>
        </p:nvSpPr>
        <p:spPr>
          <a:xfrm>
            <a:off x="6881813" y="1857375"/>
            <a:ext cx="3357562" cy="857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3909340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5570" name="Object 2"/>
          <p:cNvGraphicFramePr>
            <a:graphicFrameLocks noGrp="1" noChangeAspect="1"/>
          </p:cNvGraphicFramePr>
          <p:nvPr>
            <p:ph type="body" idx="4294967295"/>
          </p:nvPr>
        </p:nvGraphicFramePr>
        <p:xfrm>
          <a:off x="2533650" y="448902"/>
          <a:ext cx="7124700" cy="5707063"/>
        </p:xfrm>
        <a:graphic>
          <a:graphicData uri="http://schemas.openxmlformats.org/presentationml/2006/ole">
            <mc:AlternateContent xmlns:mc="http://schemas.openxmlformats.org/markup-compatibility/2006">
              <mc:Choice xmlns:v="urn:schemas-microsoft-com:vml" Requires="v">
                <p:oleObj spid="_x0000_s256002" name="Equation" r:id="rId3" imgW="2362200" imgH="1892300" progId="">
                  <p:embed/>
                </p:oleObj>
              </mc:Choice>
              <mc:Fallback>
                <p:oleObj name="Equation" r:id="rId3" imgW="2362200" imgH="1892300" progId="">
                  <p:embed/>
                  <p:pic>
                    <p:nvPicPr>
                      <p:cNvPr id="3655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0" y="448902"/>
                        <a:ext cx="7124700" cy="5707063"/>
                      </a:xfrm>
                      <a:prstGeom prst="rect">
                        <a:avLst/>
                      </a:prstGeom>
                      <a:solidFill>
                        <a:schemeClr val="bg1"/>
                      </a:solidFill>
                      <a:ln>
                        <a:noFill/>
                      </a:ln>
                    </p:spPr>
                  </p:pic>
                </p:oleObj>
              </mc:Fallback>
            </mc:AlternateContent>
          </a:graphicData>
        </a:graphic>
      </p:graphicFrame>
      <p:sp>
        <p:nvSpPr>
          <p:cNvPr id="365571" name="Text Box 3"/>
          <p:cNvSpPr txBox="1">
            <a:spLocks noChangeArrowheads="1"/>
          </p:cNvSpPr>
          <p:nvPr/>
        </p:nvSpPr>
        <p:spPr bwMode="auto">
          <a:xfrm>
            <a:off x="6311901" y="508476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G</a:t>
            </a:r>
          </a:p>
        </p:txBody>
      </p:sp>
      <p:sp>
        <p:nvSpPr>
          <p:cNvPr id="4" name="矩形 3"/>
          <p:cNvSpPr/>
          <p:nvPr/>
        </p:nvSpPr>
        <p:spPr>
          <a:xfrm>
            <a:off x="6381750" y="5143501"/>
            <a:ext cx="357188" cy="428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a:extLst>
              <a:ext uri="{FF2B5EF4-FFF2-40B4-BE49-F238E27FC236}">
                <a16:creationId xmlns:a16="http://schemas.microsoft.com/office/drawing/2014/main" id="{9279911D-A4F8-46EE-B122-1DEFDC04645A}"/>
              </a:ext>
            </a:extLst>
          </p:cNvPr>
          <p:cNvSpPr/>
          <p:nvPr/>
        </p:nvSpPr>
        <p:spPr>
          <a:xfrm>
            <a:off x="6381750" y="5084763"/>
            <a:ext cx="1533218" cy="942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TextBox 4">
                <a:extLst>
                  <a:ext uri="{FF2B5EF4-FFF2-40B4-BE49-F238E27FC236}">
                    <a16:creationId xmlns:a16="http://schemas.microsoft.com/office/drawing/2014/main" id="{38CBCF6F-B4B7-4464-B3BF-5CA7CC3077AD}"/>
                  </a:ext>
                </a:extLst>
              </p:cNvPr>
              <p:cNvSpPr txBox="1">
                <a:spLocks noChangeArrowheads="1"/>
              </p:cNvSpPr>
              <p:nvPr/>
            </p:nvSpPr>
            <p:spPr bwMode="auto">
              <a:xfrm>
                <a:off x="6381750" y="5143501"/>
                <a:ext cx="1670073" cy="5847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dirty="0"/>
                  <a:t>G</a:t>
                </a:r>
                <a:r>
                  <a:rPr lang="zh-CN" altLang="en-US" dirty="0"/>
                  <a:t>（</a:t>
                </a:r>
                <a:r>
                  <a:rPr lang="en-US" altLang="zh-CN" dirty="0"/>
                  <a:t>j</a:t>
                </a:r>
                <a14:m>
                  <m:oMath xmlns:m="http://schemas.openxmlformats.org/officeDocument/2006/math">
                    <m:r>
                      <a:rPr lang="zh-CN" altLang="en-US" i="1" smtClean="0">
                        <a:latin typeface="Cambria Math" panose="02040503050406030204" pitchFamily="18" charset="0"/>
                      </a:rPr>
                      <m:t>𝜔</m:t>
                    </m:r>
                  </m:oMath>
                </a14:m>
                <a:r>
                  <a:rPr lang="zh-CN" altLang="en-US" dirty="0"/>
                  <a:t>）</a:t>
                </a:r>
              </a:p>
            </p:txBody>
          </p:sp>
        </mc:Choice>
        <mc:Fallback xmlns="">
          <p:sp>
            <p:nvSpPr>
              <p:cNvPr id="7" name="TextBox 4">
                <a:extLst>
                  <a:ext uri="{FF2B5EF4-FFF2-40B4-BE49-F238E27FC236}">
                    <a16:creationId xmlns:a16="http://schemas.microsoft.com/office/drawing/2014/main" id="{38CBCF6F-B4B7-4464-B3BF-5CA7CC3077AD}"/>
                  </a:ext>
                </a:extLst>
              </p:cNvPr>
              <p:cNvSpPr txBox="1">
                <a:spLocks noRot="1" noChangeAspect="1" noMove="1" noResize="1" noEditPoints="1" noAdjustHandles="1" noChangeArrowheads="1" noChangeShapeType="1" noTextEdit="1"/>
              </p:cNvSpPr>
              <p:nvPr/>
            </p:nvSpPr>
            <p:spPr bwMode="auto">
              <a:xfrm>
                <a:off x="6381750" y="5143501"/>
                <a:ext cx="1670073" cy="584775"/>
              </a:xfrm>
              <a:prstGeom prst="rect">
                <a:avLst/>
              </a:prstGeom>
              <a:blipFill>
                <a:blip r:embed="rId5"/>
                <a:stretch>
                  <a:fillRect l="-9489" t="-18750" r="-8394" b="-354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929641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7608" y="1112532"/>
            <a:ext cx="2728632" cy="461665"/>
          </a:xfrm>
          <a:prstGeom prst="rect">
            <a:avLst/>
          </a:prstGeom>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预备知识： 应力 </a:t>
            </a:r>
            <a:r>
              <a:rPr lang="en-US" altLang="zh-CN" sz="2400" b="1" dirty="0">
                <a:solidFill>
                  <a:srgbClr val="FF0000"/>
                </a:solidFill>
                <a:latin typeface="华文中宋" panose="02010600040101010101" pitchFamily="2" charset="-122"/>
                <a:ea typeface="华文中宋" panose="02010600040101010101" pitchFamily="2" charset="-122"/>
              </a:rPr>
              <a:t>T</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2711625" y="1658110"/>
            <a:ext cx="7283089" cy="707886"/>
          </a:xfrm>
          <a:prstGeom prst="rect">
            <a:avLst/>
          </a:prstGeom>
        </p:spPr>
        <p:txBody>
          <a:bodyPr wrap="square">
            <a:spAutoFit/>
          </a:bodyPr>
          <a:lstStyle/>
          <a:p>
            <a:r>
              <a:rPr lang="zh-CN" altLang="en-US" sz="2000" b="1" dirty="0">
                <a:latin typeface="华文中宋" panose="02010600040101010101" pitchFamily="2" charset="-122"/>
                <a:ea typeface="华文中宋" panose="02010600040101010101" pitchFamily="2" charset="-122"/>
              </a:rPr>
              <a:t>应力：当有外力作用于物体时，物体内产生内力。</a:t>
            </a:r>
            <a:endParaRPr lang="en-US" altLang="zh-CN" sz="2000" b="1" dirty="0">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在物体截面上单位面积元法线方向上所受的力为应力</a:t>
            </a:r>
            <a:endParaRPr lang="zh-CN" altLang="en-US" sz="2000" dirty="0"/>
          </a:p>
        </p:txBody>
      </p:sp>
      <p:sp>
        <p:nvSpPr>
          <p:cNvPr id="4" name="矩形 3"/>
          <p:cNvSpPr/>
          <p:nvPr/>
        </p:nvSpPr>
        <p:spPr>
          <a:xfrm>
            <a:off x="3215681" y="2755895"/>
            <a:ext cx="2884349" cy="707886"/>
          </a:xfrm>
          <a:prstGeom prst="rect">
            <a:avLst/>
          </a:prstGeom>
        </p:spPr>
        <p:txBody>
          <a:bodyPr wrap="square">
            <a:spAutoFit/>
          </a:bodyPr>
          <a:lstStyle/>
          <a:p>
            <a:pPr>
              <a:buClr>
                <a:schemeClr val="tx1"/>
              </a:buClr>
              <a:buFont typeface="Wingdings" pitchFamily="2" charset="2"/>
              <a:buNone/>
            </a:pPr>
            <a:r>
              <a:rPr lang="zh-CN" altLang="en-US" sz="2000" b="1" dirty="0">
                <a:latin typeface="华文中宋" panose="02010600040101010101" pitchFamily="2" charset="-122"/>
                <a:ea typeface="华文中宋" panose="02010600040101010101" pitchFamily="2" charset="-122"/>
              </a:rPr>
              <a:t>某一弹性物体截面</a:t>
            </a:r>
            <a:endParaRPr lang="en-US" altLang="zh-CN" sz="2000" b="1" dirty="0">
              <a:latin typeface="华文中宋" panose="02010600040101010101" pitchFamily="2" charset="-122"/>
              <a:ea typeface="华文中宋" panose="02010600040101010101" pitchFamily="2" charset="-122"/>
            </a:endParaRPr>
          </a:p>
          <a:p>
            <a:pPr>
              <a:buClr>
                <a:schemeClr val="tx1"/>
              </a:buClr>
              <a:buFont typeface="Wingdings" pitchFamily="2" charset="2"/>
              <a:buNone/>
            </a:pPr>
            <a:r>
              <a:rPr lang="zh-CN" altLang="en-US" sz="2000" b="1" dirty="0">
                <a:latin typeface="华文中宋" panose="02010600040101010101" pitchFamily="2" charset="-122"/>
                <a:ea typeface="华文中宋" panose="02010600040101010101" pitchFamily="2" charset="-122"/>
              </a:rPr>
              <a:t>将</a:t>
            </a:r>
            <a:r>
              <a:rPr lang="en-US" altLang="zh-CN" sz="2000" b="1" dirty="0">
                <a:latin typeface="华文中宋" panose="02010600040101010101" pitchFamily="2" charset="-122"/>
                <a:ea typeface="华文中宋" panose="02010600040101010101" pitchFamily="2" charset="-122"/>
              </a:rPr>
              <a:t>P</a:t>
            </a:r>
            <a:r>
              <a:rPr lang="zh-CN" altLang="en-US" sz="2000" b="1" dirty="0">
                <a:latin typeface="华文中宋" panose="02010600040101010101" pitchFamily="2" charset="-122"/>
                <a:ea typeface="华文中宋" panose="02010600040101010101" pitchFamily="2" charset="-122"/>
              </a:rPr>
              <a:t>看作微分面积元</a:t>
            </a:r>
          </a:p>
        </p:txBody>
      </p:sp>
      <mc:AlternateContent xmlns:mc="http://schemas.openxmlformats.org/markup-compatibility/2006" xmlns:a14="http://schemas.microsoft.com/office/drawing/2010/main">
        <mc:Choice Requires="a14">
          <p:sp>
            <p:nvSpPr>
              <p:cNvPr id="5" name="矩形 4"/>
              <p:cNvSpPr/>
              <p:nvPr/>
            </p:nvSpPr>
            <p:spPr>
              <a:xfrm>
                <a:off x="2999656" y="3717032"/>
                <a:ext cx="3240360" cy="783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1" i="1">
                              <a:latin typeface="Cambria Math" panose="02040503050406030204" pitchFamily="18" charset="0"/>
                            </a:rPr>
                          </m:ctrlPr>
                        </m:funcPr>
                        <m:fName>
                          <m:r>
                            <a:rPr lang="en-US" altLang="zh-CN" sz="2400" b="1" i="1">
                              <a:latin typeface="Cambria Math"/>
                            </a:rPr>
                            <m:t>𝑻</m:t>
                          </m:r>
                          <m:r>
                            <a:rPr lang="en-US" altLang="zh-CN" sz="2400" b="1" i="1">
                              <a:latin typeface="Cambria Math"/>
                            </a:rPr>
                            <m:t>=</m:t>
                          </m:r>
                          <m:limLow>
                            <m:limLowPr>
                              <m:ctrlPr>
                                <a:rPr lang="en-US" altLang="zh-CN" sz="2400" b="1" i="1">
                                  <a:latin typeface="Cambria Math" panose="02040503050406030204" pitchFamily="18" charset="0"/>
                                </a:rPr>
                              </m:ctrlPr>
                            </m:limLowPr>
                            <m:e>
                              <m:r>
                                <a:rPr lang="en-US" altLang="zh-CN" sz="2400" b="1">
                                  <a:latin typeface="Cambria Math"/>
                                </a:rPr>
                                <m:t>𝐥𝐢𝐦</m:t>
                              </m:r>
                            </m:e>
                            <m:lim>
                              <m:r>
                                <a:rPr lang="en-US" altLang="zh-CN" sz="2400" b="1" i="1">
                                  <a:latin typeface="Cambria Math"/>
                                  <a:ea typeface="Cambria Math"/>
                                </a:rPr>
                                <m:t>∆</m:t>
                              </m:r>
                              <m:r>
                                <a:rPr lang="en-US" altLang="zh-CN" sz="2400" b="1" i="1">
                                  <a:latin typeface="Cambria Math"/>
                                  <a:ea typeface="Cambria Math"/>
                                </a:rPr>
                                <m:t>𝑨</m:t>
                              </m:r>
                              <m:r>
                                <a:rPr lang="en-US" altLang="zh-CN" sz="2400" b="1" i="1">
                                  <a:latin typeface="Cambria Math"/>
                                  <a:ea typeface="Cambria Math"/>
                                </a:rPr>
                                <m:t>→</m:t>
                              </m:r>
                              <m:r>
                                <a:rPr lang="en-US" altLang="zh-CN" sz="2400" b="1" i="1">
                                  <a:latin typeface="Cambria Math"/>
                                  <a:ea typeface="Cambria Math"/>
                                </a:rPr>
                                <m:t>𝟎</m:t>
                              </m:r>
                            </m:lim>
                          </m:limLow>
                        </m:fName>
                        <m:e>
                          <m:f>
                            <m:fPr>
                              <m:ctrlPr>
                                <a:rPr lang="en-US" altLang="zh-CN" sz="2400" b="1" i="1">
                                  <a:latin typeface="Cambria Math" panose="02040503050406030204" pitchFamily="18" charset="0"/>
                                </a:rPr>
                              </m:ctrlPr>
                            </m:fPr>
                            <m:num>
                              <m:r>
                                <a:rPr lang="en-US" altLang="zh-CN" sz="2400" b="1" i="1">
                                  <a:latin typeface="Cambria Math"/>
                                  <a:ea typeface="Cambria Math"/>
                                </a:rPr>
                                <m:t>∆</m:t>
                              </m:r>
                              <m:r>
                                <a:rPr lang="en-US" altLang="zh-CN" sz="2400" b="1" i="1">
                                  <a:latin typeface="Cambria Math"/>
                                  <a:ea typeface="Cambria Math"/>
                                </a:rPr>
                                <m:t>𝑭</m:t>
                              </m:r>
                            </m:num>
                            <m:den>
                              <m:r>
                                <a:rPr lang="en-US" altLang="zh-CN" sz="2400" b="1" i="1">
                                  <a:latin typeface="Cambria Math"/>
                                  <a:ea typeface="Cambria Math"/>
                                </a:rPr>
                                <m:t>∆</m:t>
                              </m:r>
                              <m:r>
                                <a:rPr lang="en-US" altLang="zh-CN" sz="2400" b="1" i="1">
                                  <a:latin typeface="Cambria Math"/>
                                  <a:ea typeface="Cambria Math"/>
                                </a:rPr>
                                <m:t>𝑨</m:t>
                              </m:r>
                            </m:den>
                          </m:f>
                          <m:r>
                            <a:rPr lang="en-US" altLang="zh-CN" sz="2400" b="1" i="1">
                              <a:latin typeface="Cambria Math"/>
                            </a:rPr>
                            <m:t>=</m:t>
                          </m:r>
                          <m:sSub>
                            <m:sSubPr>
                              <m:ctrlPr>
                                <a:rPr lang="en-US" altLang="zh-CN" sz="2400" b="1" i="1">
                                  <a:latin typeface="Cambria Math" panose="02040503050406030204" pitchFamily="18" charset="0"/>
                                </a:rPr>
                              </m:ctrlPr>
                            </m:sSubPr>
                            <m:e>
                              <m:r>
                                <a:rPr lang="en-US" altLang="zh-CN" sz="2400" b="1" i="1">
                                  <a:latin typeface="Cambria Math"/>
                                </a:rPr>
                                <m:t>𝑻</m:t>
                              </m:r>
                            </m:e>
                            <m:sub>
                              <m:r>
                                <a:rPr lang="zh-CN" altLang="en-US" sz="2400" b="1" i="1">
                                  <a:latin typeface="Cambria Math"/>
                                </a:rPr>
                                <m:t>𝝉</m:t>
                              </m:r>
                            </m:sub>
                          </m:sSub>
                          <m:r>
                            <a:rPr lang="en-US" altLang="zh-CN" sz="2400" b="1" i="1">
                              <a:latin typeface="Cambria Math"/>
                            </a:rPr>
                            <m:t>+</m:t>
                          </m:r>
                        </m:e>
                      </m:func>
                      <m:sSub>
                        <m:sSubPr>
                          <m:ctrlPr>
                            <a:rPr lang="en-US" altLang="zh-CN" sz="2400" b="1" i="1">
                              <a:latin typeface="Cambria Math" panose="02040503050406030204" pitchFamily="18" charset="0"/>
                            </a:rPr>
                          </m:ctrlPr>
                        </m:sSubPr>
                        <m:e>
                          <m:r>
                            <a:rPr lang="en-US" altLang="zh-CN" sz="2400" b="1" i="1">
                              <a:latin typeface="Cambria Math"/>
                            </a:rPr>
                            <m:t>𝑻</m:t>
                          </m:r>
                        </m:e>
                        <m:sub>
                          <m:r>
                            <a:rPr lang="zh-CN" altLang="en-US" sz="2400" b="1" i="1">
                              <a:latin typeface="Cambria Math"/>
                            </a:rPr>
                            <m:t>𝝈</m:t>
                          </m:r>
                        </m:sub>
                      </m:sSub>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999656" y="3717032"/>
                <a:ext cx="3240360" cy="78380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495600" y="5013176"/>
                <a:ext cx="4572000" cy="923330"/>
              </a:xfrm>
              <a:prstGeom prst="rect">
                <a:avLst/>
              </a:prstGeom>
            </p:spPr>
            <p:txBody>
              <a:bodyPr>
                <a:spAutoFit/>
              </a:bodyPr>
              <a:lstStyle/>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ahoma" pitchFamily="34" charset="0"/>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𝝉</m:t>
                        </m:r>
                      </m:sub>
                    </m:sSub>
                  </m:oMath>
                </a14:m>
                <a:r>
                  <a:rPr lang="zh-CN" altLang="el-GR" b="1" dirty="0">
                    <a:latin typeface="华文中宋" panose="02010600040101010101" pitchFamily="2" charset="-122"/>
                    <a:ea typeface="华文中宋" panose="02010600040101010101" pitchFamily="2" charset="-122"/>
                    <a:cs typeface="Tahoma" pitchFamily="34" charset="0"/>
                  </a:rPr>
                  <a:t>：垂直</a:t>
                </a:r>
                <a:r>
                  <a:rPr lang="zh-CN" altLang="en-US" b="1" dirty="0">
                    <a:latin typeface="华文中宋" panose="02010600040101010101" pitchFamily="2" charset="-122"/>
                    <a:ea typeface="华文中宋" panose="02010600040101010101" pitchFamily="2" charset="-122"/>
                    <a:cs typeface="Tahoma" pitchFamily="34" charset="0"/>
                  </a:rPr>
                  <a:t>于</a:t>
                </a:r>
                <a:r>
                  <a:rPr lang="zh-CN" altLang="el-GR" b="1" dirty="0">
                    <a:latin typeface="华文中宋" panose="02010600040101010101" pitchFamily="2" charset="-122"/>
                    <a:ea typeface="华文中宋" panose="02010600040101010101" pitchFamily="2" charset="-122"/>
                    <a:cs typeface="Tahoma" pitchFamily="34" charset="0"/>
                  </a:rPr>
                  <a:t>作用面的应力</a:t>
                </a:r>
                <a:endParaRPr lang="zh-CN" altLang="en-US" b="1" dirty="0">
                  <a:latin typeface="华文中宋" panose="02010600040101010101" pitchFamily="2" charset="-122"/>
                  <a:ea typeface="华文中宋" panose="02010600040101010101" pitchFamily="2" charset="-122"/>
                  <a:cs typeface="Times New Roman" pitchFamily="18" charset="0"/>
                </a:endParaRPr>
              </a:p>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imes New Roman" pitchFamily="18" charset="0"/>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𝝈</m:t>
                        </m:r>
                      </m:sub>
                    </m:sSub>
                  </m:oMath>
                </a14:m>
                <a:r>
                  <a:rPr lang="zh-CN" altLang="el-GR" b="1" dirty="0">
                    <a:latin typeface="华文中宋" panose="02010600040101010101" pitchFamily="2" charset="-122"/>
                    <a:ea typeface="华文中宋" panose="02010600040101010101" pitchFamily="2" charset="-122"/>
                    <a:cs typeface="Tahoma" pitchFamily="34" charset="0"/>
                  </a:rPr>
                  <a:t>：平行于作用面的应力</a:t>
                </a:r>
                <a:endParaRPr lang="en-US" altLang="zh-CN" b="1" dirty="0">
                  <a:latin typeface="华文中宋" panose="02010600040101010101" pitchFamily="2" charset="-122"/>
                  <a:ea typeface="华文中宋" panose="02010600040101010101" pitchFamily="2" charset="-122"/>
                  <a:cs typeface="Tahoma" pitchFamily="34" charset="0"/>
                </a:endParaRPr>
              </a:p>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ahoma" pitchFamily="34" charset="0"/>
                  </a:rPr>
                  <a:t>             </a:t>
                </a:r>
                <a:r>
                  <a:rPr lang="zh-CN" altLang="el-GR" b="1" dirty="0">
                    <a:latin typeface="华文中宋" panose="02010600040101010101" pitchFamily="2" charset="-122"/>
                    <a:ea typeface="华文中宋" panose="02010600040101010101" pitchFamily="2" charset="-122"/>
                    <a:cs typeface="Tahoma" pitchFamily="34" charset="0"/>
                  </a:rPr>
                  <a:t>（切应力）</a:t>
                </a:r>
              </a:p>
            </p:txBody>
          </p:sp>
        </mc:Choice>
        <mc:Fallback xmlns="">
          <p:sp>
            <p:nvSpPr>
              <p:cNvPr id="6" name="矩形 5"/>
              <p:cNvSpPr>
                <a:spLocks noRot="1" noChangeAspect="1" noMove="1" noResize="1" noEditPoints="1" noAdjustHandles="1" noChangeArrowheads="1" noChangeShapeType="1" noTextEdit="1"/>
              </p:cNvSpPr>
              <p:nvPr/>
            </p:nvSpPr>
            <p:spPr>
              <a:xfrm>
                <a:off x="2495600" y="5013176"/>
                <a:ext cx="4572000" cy="923330"/>
              </a:xfrm>
              <a:prstGeom prst="rect">
                <a:avLst/>
              </a:prstGeom>
              <a:blipFill rotWithShape="0">
                <a:blip r:embed="rId3"/>
                <a:stretch>
                  <a:fillRect t="-3289" b="-9211"/>
                </a:stretch>
              </a:blipFill>
            </p:spPr>
            <p:txBody>
              <a:bodyPr/>
              <a:lstStyle/>
              <a:p>
                <a:r>
                  <a:rPr lang="zh-CN" altLang="en-US">
                    <a:noFill/>
                  </a:rPr>
                  <a:t> </a:t>
                </a:r>
              </a:p>
            </p:txBody>
          </p:sp>
        </mc:Fallback>
      </mc:AlternateContent>
      <p:cxnSp>
        <p:nvCxnSpPr>
          <p:cNvPr id="8" name="直接箭头连接符 7"/>
          <p:cNvCxnSpPr/>
          <p:nvPr/>
        </p:nvCxnSpPr>
        <p:spPr>
          <a:xfrm flipH="1" flipV="1">
            <a:off x="6888089" y="3109838"/>
            <a:ext cx="12993" cy="2376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901081" y="5468653"/>
            <a:ext cx="26642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流程图: 磁盘 11"/>
          <p:cNvSpPr/>
          <p:nvPr/>
        </p:nvSpPr>
        <p:spPr>
          <a:xfrm rot="3437299">
            <a:off x="7150902" y="3675449"/>
            <a:ext cx="953131" cy="2184425"/>
          </a:xfrm>
          <a:prstGeom prst="flowChartMagneticDisk">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endParaRPr>
          </a:p>
        </p:txBody>
      </p:sp>
      <p:sp>
        <p:nvSpPr>
          <p:cNvPr id="13" name="矩形 12"/>
          <p:cNvSpPr/>
          <p:nvPr/>
        </p:nvSpPr>
        <p:spPr>
          <a:xfrm rot="4128464">
            <a:off x="8143619" y="4158540"/>
            <a:ext cx="247018" cy="266248"/>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 name="直接箭头连接符 14"/>
          <p:cNvCxnSpPr/>
          <p:nvPr/>
        </p:nvCxnSpPr>
        <p:spPr>
          <a:xfrm flipV="1">
            <a:off x="8267128" y="3685376"/>
            <a:ext cx="1179078" cy="592468"/>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354328" y="3455002"/>
            <a:ext cx="473206"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ΔF</a:t>
            </a:r>
          </a:p>
        </p:txBody>
      </p:sp>
      <p:cxnSp>
        <p:nvCxnSpPr>
          <p:cNvPr id="20" name="直接箭头连接符 19"/>
          <p:cNvCxnSpPr/>
          <p:nvPr/>
        </p:nvCxnSpPr>
        <p:spPr>
          <a:xfrm>
            <a:off x="8287884" y="4277843"/>
            <a:ext cx="776995" cy="0"/>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8279721" y="3870042"/>
            <a:ext cx="0" cy="407802"/>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298388" y="3868549"/>
            <a:ext cx="774006" cy="214"/>
          </a:xfrm>
          <a:prstGeom prst="straightConnector1">
            <a:avLst/>
          </a:prstGeom>
          <a:ln w="12700">
            <a:solidFill>
              <a:srgbClr val="0000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9028589" y="3856387"/>
            <a:ext cx="242" cy="409337"/>
          </a:xfrm>
          <a:prstGeom prst="straightConnector1">
            <a:avLst/>
          </a:prstGeom>
          <a:ln w="12700">
            <a:solidFill>
              <a:srgbClr val="0000C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035342" y="4186787"/>
            <a:ext cx="32733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P</a:t>
            </a:r>
          </a:p>
        </p:txBody>
      </p:sp>
      <p:sp>
        <p:nvSpPr>
          <p:cNvPr id="39" name="矩形 38"/>
          <p:cNvSpPr/>
          <p:nvPr/>
        </p:nvSpPr>
        <p:spPr>
          <a:xfrm>
            <a:off x="9340128" y="3236328"/>
            <a:ext cx="32733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T</a:t>
            </a:r>
          </a:p>
        </p:txBody>
      </p:sp>
      <p:sp>
        <p:nvSpPr>
          <p:cNvPr id="40" name="矩形 39"/>
          <p:cNvSpPr/>
          <p:nvPr/>
        </p:nvSpPr>
        <p:spPr>
          <a:xfrm>
            <a:off x="8087626" y="4356817"/>
            <a:ext cx="48282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ΔA</a:t>
            </a:r>
          </a:p>
        </p:txBody>
      </p:sp>
      <mc:AlternateContent xmlns:mc="http://schemas.openxmlformats.org/markup-compatibility/2006" xmlns:a14="http://schemas.microsoft.com/office/drawing/2010/main">
        <mc:Choice Requires="a14">
          <p:sp>
            <p:nvSpPr>
              <p:cNvPr id="41" name="矩形 40"/>
              <p:cNvSpPr/>
              <p:nvPr/>
            </p:nvSpPr>
            <p:spPr>
              <a:xfrm>
                <a:off x="7988281" y="3478706"/>
                <a:ext cx="518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𝝈</m:t>
                          </m:r>
                        </m:sub>
                      </m:sSub>
                    </m:oMath>
                  </m:oMathPara>
                </a14:m>
                <a:endParaRPr lang="zh-CN" altLang="en-US" b="1" dirty="0">
                  <a:latin typeface="华文中宋" panose="02010600040101010101" pitchFamily="2" charset="-122"/>
                  <a:ea typeface="华文中宋" panose="02010600040101010101" pitchFamily="2" charset="-122"/>
                </a:endParaRPr>
              </a:p>
            </p:txBody>
          </p:sp>
        </mc:Choice>
        <mc:Fallback xmlns="">
          <p:sp>
            <p:nvSpPr>
              <p:cNvPr id="41" name="矩形 40"/>
              <p:cNvSpPr>
                <a:spLocks noRot="1" noChangeAspect="1" noMove="1" noResize="1" noEditPoints="1" noAdjustHandles="1" noChangeArrowheads="1" noChangeShapeType="1" noTextEdit="1"/>
              </p:cNvSpPr>
              <p:nvPr/>
            </p:nvSpPr>
            <p:spPr>
              <a:xfrm>
                <a:off x="7988281" y="3478706"/>
                <a:ext cx="518026" cy="369332"/>
              </a:xfrm>
              <a:prstGeom prst="rect">
                <a:avLst/>
              </a:prstGeom>
              <a:blipFill rotWithShape="0">
                <a:blip r:embed="rId4"/>
                <a:stretch>
                  <a:fillRect/>
                </a:stretch>
              </a:blipFill>
            </p:spPr>
            <p:txBody>
              <a:bodyPr/>
              <a:lstStyle/>
              <a:p>
                <a:r>
                  <a:rPr lang="zh-CN" altLang="en-US">
                    <a:noFill/>
                  </a:rPr>
                  <a:t> </a:t>
                </a:r>
              </a:p>
            </p:txBody>
          </p:sp>
        </mc:Fallback>
      </mc:AlternateContent>
      <p:sp>
        <p:nvSpPr>
          <p:cNvPr id="42" name="矩形 41"/>
          <p:cNvSpPr/>
          <p:nvPr/>
        </p:nvSpPr>
        <p:spPr>
          <a:xfrm>
            <a:off x="6901371" y="2878336"/>
            <a:ext cx="29527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z</a:t>
            </a:r>
          </a:p>
        </p:txBody>
      </p:sp>
      <p:sp>
        <p:nvSpPr>
          <p:cNvPr id="43" name="矩形 42"/>
          <p:cNvSpPr/>
          <p:nvPr/>
        </p:nvSpPr>
        <p:spPr>
          <a:xfrm>
            <a:off x="9530031" y="5229200"/>
            <a:ext cx="309700"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y</a:t>
            </a:r>
          </a:p>
        </p:txBody>
      </p:sp>
      <p:cxnSp>
        <p:nvCxnSpPr>
          <p:cNvPr id="45" name="直接箭头连接符 44"/>
          <p:cNvCxnSpPr/>
          <p:nvPr/>
        </p:nvCxnSpPr>
        <p:spPr>
          <a:xfrm flipH="1">
            <a:off x="6100030" y="5468654"/>
            <a:ext cx="812867" cy="467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724902" y="5726144"/>
            <a:ext cx="314510"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x</a:t>
            </a:r>
          </a:p>
        </p:txBody>
      </p:sp>
      <mc:AlternateContent xmlns:mc="http://schemas.openxmlformats.org/markup-compatibility/2006" xmlns:a14="http://schemas.microsoft.com/office/drawing/2010/main">
        <mc:Choice Requires="a14">
          <p:sp>
            <p:nvSpPr>
              <p:cNvPr id="62" name="矩形 61"/>
              <p:cNvSpPr/>
              <p:nvPr/>
            </p:nvSpPr>
            <p:spPr>
              <a:xfrm>
                <a:off x="9108622" y="4081057"/>
                <a:ext cx="4779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𝝉</m:t>
                          </m:r>
                        </m:sub>
                      </m:sSub>
                    </m:oMath>
                  </m:oMathPara>
                </a14:m>
                <a:endParaRPr lang="zh-CN" altLang="en-US" dirty="0"/>
              </a:p>
            </p:txBody>
          </p:sp>
        </mc:Choice>
        <mc:Fallback xmlns="">
          <p:sp>
            <p:nvSpPr>
              <p:cNvPr id="62" name="矩形 61"/>
              <p:cNvSpPr>
                <a:spLocks noRot="1" noChangeAspect="1" noMove="1" noResize="1" noEditPoints="1" noAdjustHandles="1" noChangeArrowheads="1" noChangeShapeType="1" noTextEdit="1"/>
              </p:cNvSpPr>
              <p:nvPr/>
            </p:nvSpPr>
            <p:spPr>
              <a:xfrm>
                <a:off x="9108622" y="4081057"/>
                <a:ext cx="477951" cy="369332"/>
              </a:xfrm>
              <a:prstGeom prst="rect">
                <a:avLst/>
              </a:prstGeom>
              <a:blipFill rotWithShape="0">
                <a:blip r:embed="rId5"/>
                <a:stretch>
                  <a:fillRect/>
                </a:stretch>
              </a:blipFill>
            </p:spPr>
            <p:txBody>
              <a:bodyPr/>
              <a:lstStyle/>
              <a:p>
                <a:r>
                  <a:rPr lang="zh-CN" altLang="en-US">
                    <a:noFill/>
                  </a:rPr>
                  <a:t> </a:t>
                </a:r>
              </a:p>
            </p:txBody>
          </p:sp>
        </mc:Fallback>
      </mc:AlternateContent>
      <p:sp>
        <p:nvSpPr>
          <p:cNvPr id="63" name="文本框 62"/>
          <p:cNvSpPr txBox="1"/>
          <p:nvPr/>
        </p:nvSpPr>
        <p:spPr>
          <a:xfrm>
            <a:off x="4540924" y="398894"/>
            <a:ext cx="3631122" cy="523220"/>
          </a:xfrm>
          <a:prstGeom prst="rect">
            <a:avLst/>
          </a:prstGeom>
          <a:noFill/>
        </p:spPr>
        <p:txBody>
          <a:bodyPr wrap="none" rtlCol="0">
            <a:spAutoFit/>
          </a:bodyPr>
          <a:lstStyle/>
          <a:p>
            <a:r>
              <a:rPr lang="zh-CN" altLang="en-US" sz="2800" b="1" dirty="0">
                <a:solidFill>
                  <a:srgbClr val="0000CC"/>
                </a:solidFill>
                <a:latin typeface="微软雅黑" panose="020B0503020204020204" pitchFamily="34" charset="-122"/>
                <a:ea typeface="微软雅黑" panose="020B0503020204020204" pitchFamily="34" charset="-122"/>
              </a:rPr>
              <a:t>第二节  应变式传感器</a:t>
            </a:r>
          </a:p>
        </p:txBody>
      </p:sp>
    </p:spTree>
    <p:extLst>
      <p:ext uri="{BB962C8B-B14F-4D97-AF65-F5344CB8AC3E}">
        <p14:creationId xmlns:p14="http://schemas.microsoft.com/office/powerpoint/2010/main" val="150316090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4546" name="Rectangle 2"/>
              <p:cNvSpPr>
                <a:spLocks noGrp="1" noChangeArrowheads="1"/>
              </p:cNvSpPr>
              <p:nvPr>
                <p:ph type="body" idx="4294967295"/>
              </p:nvPr>
            </p:nvSpPr>
            <p:spPr>
              <a:xfrm>
                <a:off x="1774825" y="333376"/>
                <a:ext cx="8229600" cy="6192552"/>
              </a:xfrm>
            </p:spPr>
            <p:txBody>
              <a:bodyPr>
                <a:noAutofit/>
              </a:bodyPr>
              <a:lstStyle/>
              <a:p>
                <a:pPr eaLnBrk="1" hangingPunct="1">
                  <a:lnSpc>
                    <a:spcPct val="90000"/>
                  </a:lnSpc>
                  <a:buFont typeface="Wingdings" pitchFamily="2" charset="2"/>
                  <a:buNone/>
                </a:pPr>
                <a:r>
                  <a:rPr lang="zh-CN" altLang="en-US" sz="2000" b="1" dirty="0">
                    <a:solidFill>
                      <a:srgbClr val="0000CC"/>
                    </a:solidFill>
                    <a:latin typeface="华文中宋" pitchFamily="2" charset="-122"/>
                    <a:ea typeface="华文中宋" pitchFamily="2" charset="-122"/>
                  </a:rPr>
                  <a:t>分析中的近似：</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1、输入正弦信号近似。（复杂信号均可以用各阶正弦信号代替）</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2、输入除 </a:t>
                </a:r>
                <a:r>
                  <a:rPr lang="en-US" altLang="zh-CN" sz="2000" b="1" dirty="0">
                    <a:latin typeface="华文中宋" pitchFamily="2" charset="-122"/>
                    <a:ea typeface="华文中宋" pitchFamily="2" charset="-122"/>
                  </a:rPr>
                  <a:t>b0</a:t>
                </a: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rPr>
                  <a:t>≠0</a:t>
                </a:r>
                <a:r>
                  <a:rPr lang="zh-CN" altLang="en-US" sz="2000" b="1" dirty="0">
                    <a:latin typeface="华文中宋" pitchFamily="2" charset="-122"/>
                    <a:ea typeface="华文中宋" pitchFamily="2" charset="-122"/>
                  </a:rPr>
                  <a:t>外均为0的合理性 输入是单纯的不失真</a:t>
                </a:r>
              </a:p>
              <a:p>
                <a:pPr eaLnBrk="1" hangingPunct="1">
                  <a:lnSpc>
                    <a:spcPct val="90000"/>
                  </a:lnSpc>
                  <a:buFont typeface="Wingdings" pitchFamily="2" charset="2"/>
                  <a:buNone/>
                </a:pPr>
                <a:endParaRPr lang="en-US" altLang="zh-CN" sz="2000" b="1" dirty="0">
                  <a:latin typeface="华文中宋" pitchFamily="2" charset="-122"/>
                  <a:ea typeface="华文中宋"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华文中宋" pitchFamily="2" charset="-122"/>
                  <a:ea typeface="华文中宋" pitchFamily="2" charset="-122"/>
                </a:endParaRPr>
              </a:p>
              <a:p>
                <a:pPr eaLnBrk="1" hangingPunct="1">
                  <a:lnSpc>
                    <a:spcPct val="90000"/>
                  </a:lnSpc>
                  <a:buFont typeface="Wingdings" pitchFamily="2" charset="2"/>
                  <a:buNone/>
                </a:pPr>
                <a:endParaRPr lang="en-US" altLang="zh-CN" sz="20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000" b="1" dirty="0">
                    <a:solidFill>
                      <a:srgbClr val="0000CC"/>
                    </a:solidFill>
                    <a:latin typeface="华文中宋" pitchFamily="2" charset="-122"/>
                    <a:ea typeface="华文中宋" pitchFamily="2" charset="-122"/>
                  </a:rPr>
                  <a:t>（</a:t>
                </a:r>
                <a:r>
                  <a:rPr lang="en-US" altLang="zh-CN" sz="2000" b="1" dirty="0">
                    <a:solidFill>
                      <a:srgbClr val="0000CC"/>
                    </a:solidFill>
                    <a:latin typeface="华文中宋" pitchFamily="2" charset="-122"/>
                    <a:ea typeface="华文中宋" pitchFamily="2" charset="-122"/>
                  </a:rPr>
                  <a:t>4</a:t>
                </a:r>
                <a:r>
                  <a:rPr lang="zh-CN" altLang="en-US" sz="2000" b="1" dirty="0">
                    <a:solidFill>
                      <a:srgbClr val="0000CC"/>
                    </a:solidFill>
                    <a:latin typeface="华文中宋" pitchFamily="2" charset="-122"/>
                    <a:ea typeface="华文中宋" pitchFamily="2" charset="-122"/>
                  </a:rPr>
                  <a:t>）传感器的阶：</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a:t>
                </a:r>
                <a:r>
                  <a:rPr lang="en-GB" altLang="zh-CN" sz="2000" b="1" dirty="0">
                    <a:latin typeface="华文中宋" pitchFamily="2" charset="-122"/>
                    <a:ea typeface="华文中宋" pitchFamily="2" charset="-122"/>
                  </a:rPr>
                  <a:t>n=0 </a:t>
                </a:r>
                <a:r>
                  <a:rPr lang="zh-CN" altLang="en-GB" sz="2000" b="1" dirty="0">
                    <a:latin typeface="华文中宋" pitchFamily="2" charset="-122"/>
                    <a:ea typeface="华文中宋" pitchFamily="2" charset="-122"/>
                  </a:rPr>
                  <a:t>为零阶传感器</a:t>
                </a: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n=1 </a:t>
                </a:r>
                <a:r>
                  <a:rPr lang="zh-CN" altLang="en-GB" sz="2000" b="1" dirty="0">
                    <a:latin typeface="华文中宋" pitchFamily="2" charset="-122"/>
                    <a:ea typeface="华文中宋" pitchFamily="2" charset="-122"/>
                  </a:rPr>
                  <a:t>为一阶传感器</a:t>
                </a:r>
                <a:endParaRPr lang="en-GB" altLang="zh-CN" sz="2000" b="1" dirty="0">
                  <a:latin typeface="华文中宋" pitchFamily="2" charset="-122"/>
                  <a:ea typeface="华文中宋" pitchFamily="2" charset="-122"/>
                </a:endParaRP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n=2 </a:t>
                </a:r>
                <a:r>
                  <a:rPr lang="zh-CN" altLang="en-GB" sz="2000" b="1" dirty="0">
                    <a:latin typeface="华文中宋" pitchFamily="2" charset="-122"/>
                    <a:ea typeface="华文中宋" pitchFamily="2" charset="-122"/>
                  </a:rPr>
                  <a:t>为二阶传感器</a:t>
                </a:r>
                <a:endParaRPr lang="en-GB" altLang="zh-CN" sz="2000" b="1" dirty="0">
                  <a:latin typeface="华文中宋" pitchFamily="2" charset="-122"/>
                  <a:ea typeface="华文中宋" pitchFamily="2" charset="-122"/>
                </a:endParaRP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a:t>
                </a:r>
                <a14:m>
                  <m:oMath xmlns:m="http://schemas.openxmlformats.org/officeDocument/2006/math">
                    <m:r>
                      <a:rPr lang="en-GB" altLang="zh-CN" sz="2000" b="1" i="1" smtClean="0">
                        <a:latin typeface="Cambria Math" panose="02040503050406030204" pitchFamily="18" charset="0"/>
                        <a:ea typeface="Cambria Math" panose="02040503050406030204" pitchFamily="18" charset="0"/>
                      </a:rPr>
                      <m:t>≥</m:t>
                    </m:r>
                  </m:oMath>
                </a14:m>
                <a:r>
                  <a:rPr lang="en-GB" altLang="zh-CN" sz="2000" b="1" dirty="0">
                    <a:latin typeface="华文中宋" pitchFamily="2" charset="-122"/>
                    <a:ea typeface="华文中宋" pitchFamily="2" charset="-122"/>
                  </a:rPr>
                  <a:t>3 </a:t>
                </a:r>
                <a:r>
                  <a:rPr lang="zh-CN" altLang="en-GB" sz="2000" b="1" dirty="0">
                    <a:latin typeface="华文中宋" pitchFamily="2" charset="-122"/>
                    <a:ea typeface="华文中宋" pitchFamily="2" charset="-122"/>
                  </a:rPr>
                  <a:t>为高阶传感器</a:t>
                </a:r>
              </a:p>
            </p:txBody>
          </p:sp>
        </mc:Choice>
        <mc:Fallback xmlns="">
          <p:sp>
            <p:nvSpPr>
              <p:cNvPr id="364546" name="Rectangle 2"/>
              <p:cNvSpPr>
                <a:spLocks noGrp="1" noRot="1" noChangeAspect="1" noMove="1" noResize="1" noEditPoints="1" noAdjustHandles="1" noChangeArrowheads="1" noChangeShapeType="1" noTextEdit="1"/>
              </p:cNvSpPr>
              <p:nvPr>
                <p:ph type="body" idx="4294967295"/>
              </p:nvPr>
            </p:nvSpPr>
            <p:spPr>
              <a:xfrm>
                <a:off x="1774825" y="333376"/>
                <a:ext cx="8229600" cy="6192552"/>
              </a:xfrm>
              <a:blipFill>
                <a:blip r:embed="rId3"/>
                <a:stretch>
                  <a:fillRect l="-741" t="-1083"/>
                </a:stretch>
              </a:blipFill>
            </p:spPr>
            <p:txBody>
              <a:bodyPr/>
              <a:lstStyle/>
              <a:p>
                <a:r>
                  <a:rPr lang="zh-CN" altLang="en-US">
                    <a:noFill/>
                  </a:rPr>
                  <a:t> </a:t>
                </a:r>
              </a:p>
            </p:txBody>
          </p:sp>
        </mc:Fallback>
      </mc:AlternateContent>
      <p:graphicFrame>
        <p:nvGraphicFramePr>
          <p:cNvPr id="364547" name="Object 2"/>
          <p:cNvGraphicFramePr>
            <a:graphicFrameLocks noChangeAspect="1"/>
          </p:cNvGraphicFramePr>
          <p:nvPr/>
        </p:nvGraphicFramePr>
        <p:xfrm>
          <a:off x="3055939" y="1735139"/>
          <a:ext cx="5430837" cy="2401887"/>
        </p:xfrm>
        <a:graphic>
          <a:graphicData uri="http://schemas.openxmlformats.org/presentationml/2006/ole">
            <mc:AlternateContent xmlns:mc="http://schemas.openxmlformats.org/markup-compatibility/2006">
              <mc:Choice xmlns:v="urn:schemas-microsoft-com:vml" Requires="v">
                <p:oleObj spid="_x0000_s257026" name="Equation" r:id="rId4" imgW="2565400" imgH="1193800" progId="Equation.DSMT4">
                  <p:embed/>
                </p:oleObj>
              </mc:Choice>
              <mc:Fallback>
                <p:oleObj name="Equation" r:id="rId4" imgW="2565400" imgH="1193800" progId="Equation.DSMT4">
                  <p:embed/>
                  <p:pic>
                    <p:nvPicPr>
                      <p:cNvPr id="36454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939" y="1735139"/>
                        <a:ext cx="5430837" cy="240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2725800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p:cNvSpPr>
          <p:nvPr>
            <p:ph type="body" sz="half" idx="1"/>
          </p:nvPr>
        </p:nvSpPr>
        <p:spPr>
          <a:xfrm>
            <a:off x="1981201" y="549275"/>
            <a:ext cx="8075613" cy="5576888"/>
          </a:xfrm>
        </p:spPr>
        <p:txBody>
          <a:bodyPr/>
          <a:lstStyle/>
          <a:p>
            <a:pPr>
              <a:buFont typeface="Arial" pitchFamily="34" charset="0"/>
              <a:buNone/>
            </a:pPr>
            <a:r>
              <a:rPr lang="zh-CN" altLang="en-US" sz="2400" b="1" dirty="0">
                <a:latin typeface="宋体" pitchFamily="2" charset="-122"/>
              </a:rPr>
              <a:t>（</a:t>
            </a:r>
            <a:r>
              <a:rPr lang="en-US" altLang="zh-CN" sz="2400" b="1" dirty="0">
                <a:latin typeface="宋体" pitchFamily="2" charset="-122"/>
              </a:rPr>
              <a:t>3</a:t>
            </a:r>
            <a:r>
              <a:rPr lang="zh-CN" altLang="en-US" sz="2400" b="1" dirty="0">
                <a:latin typeface="宋体" pitchFamily="2" charset="-122"/>
              </a:rPr>
              <a:t>）系统的串联、并联</a:t>
            </a:r>
          </a:p>
          <a:p>
            <a:pPr>
              <a:buFont typeface="Arial" pitchFamily="34" charset="0"/>
              <a:buNone/>
            </a:pPr>
            <a:r>
              <a:rPr lang="en-US" altLang="zh-CN" sz="2400" b="1" dirty="0">
                <a:latin typeface="宋体" pitchFamily="2" charset="-122"/>
              </a:rPr>
              <a:t>   </a:t>
            </a:r>
            <a:r>
              <a:rPr lang="zh-CN" altLang="en-US" sz="2400" b="1" dirty="0">
                <a:latin typeface="宋体" pitchFamily="2" charset="-122"/>
              </a:rPr>
              <a:t>设：两个系统 </a:t>
            </a:r>
            <a:r>
              <a:rPr lang="en-US" altLang="zh-CN" sz="2400" b="1" dirty="0">
                <a:latin typeface="宋体" pitchFamily="2" charset="-122"/>
              </a:rPr>
              <a:t>G(s)</a:t>
            </a:r>
            <a:r>
              <a:rPr lang="en-US" altLang="zh-CN" sz="1800" b="1" dirty="0">
                <a:latin typeface="宋体" pitchFamily="2" charset="-122"/>
              </a:rPr>
              <a:t>1</a:t>
            </a:r>
            <a:r>
              <a:rPr lang="en-US" altLang="zh-CN" sz="2400" b="1" dirty="0">
                <a:latin typeface="宋体" pitchFamily="2" charset="-122"/>
              </a:rPr>
              <a:t>,G(s)</a:t>
            </a:r>
            <a:r>
              <a:rPr lang="en-US" altLang="zh-CN" sz="1800" b="1" dirty="0">
                <a:latin typeface="宋体" pitchFamily="2" charset="-122"/>
              </a:rPr>
              <a:t>2</a:t>
            </a:r>
            <a:r>
              <a:rPr lang="en-US" altLang="zh-CN" sz="2400" b="1" dirty="0">
                <a:latin typeface="宋体" pitchFamily="2" charset="-122"/>
              </a:rPr>
              <a:t>…</a:t>
            </a:r>
            <a:endParaRPr lang="zh-CN" altLang="en-US" sz="2400" b="1" dirty="0">
              <a:latin typeface="宋体" pitchFamily="2" charset="-122"/>
            </a:endParaRPr>
          </a:p>
          <a:p>
            <a:pPr>
              <a:buFont typeface="Arial" pitchFamily="34" charset="0"/>
              <a:buNone/>
            </a:pPr>
            <a:r>
              <a:rPr lang="en-US" altLang="zh-CN" sz="2400" b="1" dirty="0">
                <a:latin typeface="宋体" pitchFamily="2" charset="-122"/>
              </a:rPr>
              <a:t>      </a:t>
            </a:r>
            <a:r>
              <a:rPr lang="zh-CN" altLang="en-US" sz="2400" b="1" dirty="0">
                <a:solidFill>
                  <a:srgbClr val="FF0000"/>
                </a:solidFill>
                <a:latin typeface="宋体" pitchFamily="2" charset="-122"/>
              </a:rPr>
              <a:t>串联：</a:t>
            </a:r>
            <a:r>
              <a:rPr lang="zh-CN" altLang="en-US" sz="2400" b="1" dirty="0">
                <a:latin typeface="宋体" pitchFamily="2" charset="-122"/>
              </a:rPr>
              <a:t>在其阻抗匹配时（互不影响工作）</a:t>
            </a:r>
          </a:p>
          <a:p>
            <a:pPr>
              <a:buFont typeface="Arial" pitchFamily="34" charset="0"/>
              <a:buNone/>
            </a:pPr>
            <a:r>
              <a:rPr lang="en-US" altLang="zh-CN" sz="2400" b="1" dirty="0">
                <a:latin typeface="宋体" pitchFamily="2" charset="-122"/>
              </a:rPr>
              <a:t>             G(s)=G(s)</a:t>
            </a:r>
            <a:r>
              <a:rPr lang="en-US" altLang="zh-CN" sz="1800" b="1" dirty="0">
                <a:latin typeface="宋体" pitchFamily="2" charset="-122"/>
              </a:rPr>
              <a:t>1</a:t>
            </a:r>
            <a:r>
              <a:rPr lang="en-US" altLang="zh-CN" sz="2400" b="1" dirty="0">
                <a:latin typeface="宋体" pitchFamily="2" charset="-122"/>
                <a:cs typeface="Arial" pitchFamily="34" charset="0"/>
              </a:rPr>
              <a:t>﹡G(s)</a:t>
            </a:r>
            <a:r>
              <a:rPr lang="en-US" altLang="zh-CN" sz="1800" b="1" dirty="0">
                <a:latin typeface="宋体" pitchFamily="2" charset="-122"/>
                <a:cs typeface="Arial" pitchFamily="34" charset="0"/>
              </a:rPr>
              <a:t>2</a:t>
            </a:r>
            <a:r>
              <a:rPr lang="en-US" altLang="zh-CN" sz="2400" b="1" dirty="0">
                <a:latin typeface="宋体" pitchFamily="2" charset="-122"/>
                <a:cs typeface="Arial" pitchFamily="34" charset="0"/>
              </a:rPr>
              <a:t>…</a:t>
            </a: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r>
              <a:rPr lang="en-US" altLang="zh-CN" sz="2400" b="1" dirty="0">
                <a:latin typeface="宋体" pitchFamily="2" charset="-122"/>
                <a:cs typeface="Arial" pitchFamily="34" charset="0"/>
              </a:rPr>
              <a:t>      </a:t>
            </a:r>
            <a:r>
              <a:rPr lang="zh-CN" altLang="en-US" sz="2400" b="1" dirty="0">
                <a:solidFill>
                  <a:srgbClr val="FF0000"/>
                </a:solidFill>
                <a:latin typeface="宋体" pitchFamily="2" charset="-122"/>
                <a:cs typeface="Arial" pitchFamily="34" charset="0"/>
              </a:rPr>
              <a:t>并联： </a:t>
            </a:r>
            <a:r>
              <a:rPr lang="en-US" altLang="zh-CN" sz="2400" b="1" dirty="0">
                <a:latin typeface="宋体" pitchFamily="2" charset="-122"/>
                <a:cs typeface="Arial" pitchFamily="34" charset="0"/>
              </a:rPr>
              <a:t>G(s)=G(s)</a:t>
            </a:r>
            <a:r>
              <a:rPr lang="en-US" altLang="zh-CN" sz="1800" b="1" dirty="0">
                <a:latin typeface="宋体" pitchFamily="2" charset="-122"/>
                <a:cs typeface="Arial" pitchFamily="34" charset="0"/>
              </a:rPr>
              <a:t>1</a:t>
            </a:r>
            <a:r>
              <a:rPr lang="en-US" altLang="zh-CN" sz="2400" b="1" dirty="0">
                <a:latin typeface="宋体" pitchFamily="2" charset="-122"/>
                <a:cs typeface="Arial" pitchFamily="34" charset="0"/>
              </a:rPr>
              <a:t>+G(s)</a:t>
            </a:r>
            <a:r>
              <a:rPr lang="en-US" altLang="zh-CN" sz="1800" b="1" dirty="0">
                <a:latin typeface="宋体" pitchFamily="2" charset="-122"/>
                <a:cs typeface="Arial" pitchFamily="34" charset="0"/>
              </a:rPr>
              <a:t>2</a:t>
            </a:r>
            <a:r>
              <a:rPr lang="en-US" altLang="zh-CN" sz="2400" b="1" dirty="0">
                <a:latin typeface="宋体" pitchFamily="2" charset="-122"/>
                <a:cs typeface="Arial" pitchFamily="34" charset="0"/>
              </a:rPr>
              <a:t>+…</a:t>
            </a: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r>
              <a:rPr lang="en-US" altLang="zh-CN" sz="2400" b="1" dirty="0">
                <a:latin typeface="宋体" pitchFamily="2" charset="-122"/>
                <a:cs typeface="Arial" pitchFamily="34" charset="0"/>
              </a:rPr>
              <a:t> </a:t>
            </a:r>
          </a:p>
          <a:p>
            <a:pPr>
              <a:buFont typeface="Arial" pitchFamily="34" charset="0"/>
              <a:buNone/>
            </a:pPr>
            <a:r>
              <a:rPr lang="en-US" altLang="zh-CN" sz="2400" b="1" dirty="0">
                <a:latin typeface="宋体" pitchFamily="2" charset="-122"/>
                <a:cs typeface="Arial" pitchFamily="34" charset="0"/>
              </a:rPr>
              <a:t>     </a:t>
            </a:r>
            <a:r>
              <a:rPr lang="zh-CN" altLang="en-US" sz="2400" b="1" dirty="0">
                <a:latin typeface="宋体" pitchFamily="2" charset="-122"/>
                <a:cs typeface="Arial" pitchFamily="34" charset="0"/>
              </a:rPr>
              <a:t>串联                      并联</a:t>
            </a:r>
          </a:p>
          <a:p>
            <a:pPr>
              <a:buFont typeface="Arial" pitchFamily="34" charset="0"/>
              <a:buNone/>
            </a:pPr>
            <a:endParaRPr lang="en-US" altLang="zh-CN" sz="2400" b="1" dirty="0">
              <a:latin typeface="宋体" pitchFamily="2" charset="-122"/>
            </a:endParaRPr>
          </a:p>
          <a:p>
            <a:pPr>
              <a:buFont typeface="Arial" pitchFamily="34" charset="0"/>
              <a:buNone/>
            </a:pPr>
            <a:endParaRPr lang="en-US" altLang="zh-CN" sz="2400" b="1" dirty="0">
              <a:latin typeface="宋体" pitchFamily="2" charset="-122"/>
            </a:endParaRPr>
          </a:p>
        </p:txBody>
      </p:sp>
      <p:graphicFrame>
        <p:nvGraphicFramePr>
          <p:cNvPr id="360451" name="Object 3"/>
          <p:cNvGraphicFramePr>
            <a:graphicFrameLocks noGrp="1" noChangeAspect="1"/>
          </p:cNvGraphicFramePr>
          <p:nvPr>
            <p:ph sz="quarter" idx="2"/>
          </p:nvPr>
        </p:nvGraphicFramePr>
        <p:xfrm>
          <a:off x="7032626" y="1773239"/>
          <a:ext cx="1152525" cy="712787"/>
        </p:xfrm>
        <a:graphic>
          <a:graphicData uri="http://schemas.openxmlformats.org/presentationml/2006/ole">
            <mc:AlternateContent xmlns:mc="http://schemas.openxmlformats.org/markup-compatibility/2006">
              <mc:Choice xmlns:v="urn:schemas-microsoft-com:vml" Requires="v">
                <p:oleObj spid="_x0000_s258050" name="Equation" r:id="rId3" imgW="698400" imgH="431640" progId="Equation.DSMT4">
                  <p:embed/>
                </p:oleObj>
              </mc:Choice>
              <mc:Fallback>
                <p:oleObj name="Equation" r:id="rId3" imgW="698400" imgH="431640" progId="Equation.DSMT4">
                  <p:embed/>
                  <p:pic>
                    <p:nvPicPr>
                      <p:cNvPr id="36045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6" y="1773239"/>
                        <a:ext cx="1152525" cy="71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0452" name="Rectangle 4"/>
          <p:cNvSpPr>
            <a:spLocks noChangeArrowheads="1"/>
          </p:cNvSpPr>
          <p:nvPr/>
        </p:nvSpPr>
        <p:spPr bwMode="auto">
          <a:xfrm>
            <a:off x="2135186" y="4399098"/>
            <a:ext cx="914400" cy="482600"/>
          </a:xfrm>
          <a:prstGeom prst="rect">
            <a:avLst/>
          </a:prstGeom>
          <a:solidFill>
            <a:schemeClr val="accent1">
              <a:alpha val="18000"/>
            </a:schemeClr>
          </a:solidFill>
          <a:ln w="9525">
            <a:solidFill>
              <a:schemeClr val="tx1"/>
            </a:solidFill>
            <a:miter lim="800000"/>
            <a:headEnd/>
            <a:tailEnd/>
          </a:ln>
          <a:effectLst/>
        </p:spPr>
        <p:txBody>
          <a:bodyPr wrap="none" anchor="ctr"/>
          <a:lstStyle/>
          <a:p>
            <a:pPr algn="ctr"/>
            <a:r>
              <a:rPr lang="en-US" altLang="zh-CN" b="1">
                <a:ea typeface="宋体" pitchFamily="2" charset="-122"/>
              </a:rPr>
              <a:t>G(s)1</a:t>
            </a:r>
          </a:p>
        </p:txBody>
      </p:sp>
      <p:sp>
        <p:nvSpPr>
          <p:cNvPr id="360453" name="Rectangle 5"/>
          <p:cNvSpPr>
            <a:spLocks noChangeArrowheads="1"/>
          </p:cNvSpPr>
          <p:nvPr/>
        </p:nvSpPr>
        <p:spPr bwMode="auto">
          <a:xfrm>
            <a:off x="3503611" y="4399098"/>
            <a:ext cx="914400" cy="482600"/>
          </a:xfrm>
          <a:prstGeom prst="rect">
            <a:avLst/>
          </a:prstGeom>
          <a:solidFill>
            <a:schemeClr val="accent1">
              <a:alpha val="20000"/>
            </a:schemeClr>
          </a:solidFill>
          <a:ln w="9525">
            <a:solidFill>
              <a:schemeClr val="tx1"/>
            </a:solidFill>
            <a:miter lim="800000"/>
            <a:headEnd/>
            <a:tailEnd/>
          </a:ln>
          <a:effectLst/>
        </p:spPr>
        <p:txBody>
          <a:bodyPr wrap="none" anchor="ctr"/>
          <a:lstStyle/>
          <a:p>
            <a:pPr algn="ctr"/>
            <a:r>
              <a:rPr lang="en-US" altLang="zh-CN" sz="1600" b="1">
                <a:ea typeface="宋体" pitchFamily="2" charset="-122"/>
              </a:rPr>
              <a:t>G(s)2</a:t>
            </a:r>
          </a:p>
        </p:txBody>
      </p:sp>
      <p:sp>
        <p:nvSpPr>
          <p:cNvPr id="360454" name="Rectangle 6"/>
          <p:cNvSpPr>
            <a:spLocks noChangeArrowheads="1"/>
          </p:cNvSpPr>
          <p:nvPr/>
        </p:nvSpPr>
        <p:spPr bwMode="auto">
          <a:xfrm>
            <a:off x="6672261" y="4759460"/>
            <a:ext cx="914400" cy="431800"/>
          </a:xfrm>
          <a:prstGeom prst="rect">
            <a:avLst/>
          </a:prstGeom>
          <a:solidFill>
            <a:schemeClr val="accent1">
              <a:alpha val="13000"/>
            </a:schemeClr>
          </a:solidFill>
          <a:ln w="9525">
            <a:solidFill>
              <a:schemeClr val="tx1"/>
            </a:solidFill>
            <a:miter lim="800000"/>
            <a:headEnd/>
            <a:tailEnd/>
          </a:ln>
          <a:effectLst/>
        </p:spPr>
        <p:txBody>
          <a:bodyPr wrap="none" anchor="ctr"/>
          <a:lstStyle/>
          <a:p>
            <a:pPr algn="ctr"/>
            <a:r>
              <a:rPr lang="en-US" altLang="zh-CN" sz="1600" b="1" dirty="0">
                <a:ea typeface="宋体" pitchFamily="2" charset="-122"/>
              </a:rPr>
              <a:t>G(s)2</a:t>
            </a:r>
          </a:p>
        </p:txBody>
      </p:sp>
      <p:sp>
        <p:nvSpPr>
          <p:cNvPr id="360455" name="Rectangle 7"/>
          <p:cNvSpPr>
            <a:spLocks noChangeArrowheads="1"/>
          </p:cNvSpPr>
          <p:nvPr/>
        </p:nvSpPr>
        <p:spPr bwMode="auto">
          <a:xfrm>
            <a:off x="6672261" y="3967298"/>
            <a:ext cx="914400" cy="411162"/>
          </a:xfrm>
          <a:prstGeom prst="rect">
            <a:avLst/>
          </a:prstGeom>
          <a:solidFill>
            <a:schemeClr val="accent1">
              <a:alpha val="13000"/>
            </a:schemeClr>
          </a:solidFill>
          <a:ln w="9525">
            <a:solidFill>
              <a:schemeClr val="tx1"/>
            </a:solidFill>
            <a:miter lim="800000"/>
            <a:headEnd/>
            <a:tailEnd/>
          </a:ln>
          <a:effectLst/>
        </p:spPr>
        <p:txBody>
          <a:bodyPr wrap="none" anchor="ctr"/>
          <a:lstStyle/>
          <a:p>
            <a:pPr algn="ctr"/>
            <a:r>
              <a:rPr lang="en-US" altLang="zh-CN" sz="1600" b="1" dirty="0">
                <a:ea typeface="宋体" pitchFamily="2" charset="-122"/>
              </a:rPr>
              <a:t>G(s)1</a:t>
            </a:r>
          </a:p>
        </p:txBody>
      </p:sp>
      <p:sp>
        <p:nvSpPr>
          <p:cNvPr id="360456" name="Line 8"/>
          <p:cNvSpPr>
            <a:spLocks noChangeShapeType="1"/>
          </p:cNvSpPr>
          <p:nvPr/>
        </p:nvSpPr>
        <p:spPr bwMode="auto">
          <a:xfrm>
            <a:off x="3071811" y="468643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7" name="Line 9"/>
          <p:cNvSpPr>
            <a:spLocks noChangeShapeType="1"/>
          </p:cNvSpPr>
          <p:nvPr/>
        </p:nvSpPr>
        <p:spPr bwMode="auto">
          <a:xfrm>
            <a:off x="947737" y="4686435"/>
            <a:ext cx="111601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8" name="Line 10"/>
          <p:cNvSpPr>
            <a:spLocks noChangeShapeType="1"/>
          </p:cNvSpPr>
          <p:nvPr/>
        </p:nvSpPr>
        <p:spPr bwMode="auto">
          <a:xfrm>
            <a:off x="4367212" y="4614998"/>
            <a:ext cx="5762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9" name="Line 11"/>
          <p:cNvSpPr>
            <a:spLocks noChangeShapeType="1"/>
          </p:cNvSpPr>
          <p:nvPr/>
        </p:nvSpPr>
        <p:spPr bwMode="auto">
          <a:xfrm>
            <a:off x="6311899" y="4111760"/>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0" name="Line 12"/>
          <p:cNvSpPr>
            <a:spLocks noChangeShapeType="1"/>
          </p:cNvSpPr>
          <p:nvPr/>
        </p:nvSpPr>
        <p:spPr bwMode="auto">
          <a:xfrm>
            <a:off x="6311899" y="4975360"/>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1" name="Line 13"/>
          <p:cNvSpPr>
            <a:spLocks noChangeShapeType="1"/>
          </p:cNvSpPr>
          <p:nvPr/>
        </p:nvSpPr>
        <p:spPr bwMode="auto">
          <a:xfrm>
            <a:off x="6311899" y="4111761"/>
            <a:ext cx="0"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2" name="Line 14"/>
          <p:cNvSpPr>
            <a:spLocks noChangeShapeType="1"/>
          </p:cNvSpPr>
          <p:nvPr/>
        </p:nvSpPr>
        <p:spPr bwMode="auto">
          <a:xfrm>
            <a:off x="7607299" y="468643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3" name="Line 15"/>
          <p:cNvSpPr>
            <a:spLocks noChangeShapeType="1"/>
          </p:cNvSpPr>
          <p:nvPr/>
        </p:nvSpPr>
        <p:spPr bwMode="auto">
          <a:xfrm flipV="1">
            <a:off x="7535861" y="4111760"/>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4" name="Line 16"/>
          <p:cNvSpPr>
            <a:spLocks noChangeShapeType="1"/>
          </p:cNvSpPr>
          <p:nvPr/>
        </p:nvSpPr>
        <p:spPr bwMode="auto">
          <a:xfrm>
            <a:off x="7967661" y="4111761"/>
            <a:ext cx="0" cy="7921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5" name="Line 17"/>
          <p:cNvSpPr>
            <a:spLocks noChangeShapeType="1"/>
          </p:cNvSpPr>
          <p:nvPr/>
        </p:nvSpPr>
        <p:spPr bwMode="auto">
          <a:xfrm>
            <a:off x="7607299" y="4903923"/>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6" name="Line 18"/>
          <p:cNvSpPr>
            <a:spLocks noChangeShapeType="1"/>
          </p:cNvSpPr>
          <p:nvPr/>
        </p:nvSpPr>
        <p:spPr bwMode="auto">
          <a:xfrm>
            <a:off x="1774824" y="3967298"/>
            <a:ext cx="0" cy="143986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7" name="Line 19"/>
          <p:cNvSpPr>
            <a:spLocks noChangeShapeType="1"/>
          </p:cNvSpPr>
          <p:nvPr/>
        </p:nvSpPr>
        <p:spPr bwMode="auto">
          <a:xfrm>
            <a:off x="1774824" y="3967298"/>
            <a:ext cx="29527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8" name="Line 20"/>
          <p:cNvSpPr>
            <a:spLocks noChangeShapeType="1"/>
          </p:cNvSpPr>
          <p:nvPr/>
        </p:nvSpPr>
        <p:spPr bwMode="auto">
          <a:xfrm>
            <a:off x="1703386" y="5335723"/>
            <a:ext cx="29527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9" name="Line 21"/>
          <p:cNvSpPr>
            <a:spLocks noChangeShapeType="1"/>
          </p:cNvSpPr>
          <p:nvPr/>
        </p:nvSpPr>
        <p:spPr bwMode="auto">
          <a:xfrm>
            <a:off x="4656136" y="3967299"/>
            <a:ext cx="0" cy="13684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0" name="Line 22"/>
          <p:cNvSpPr>
            <a:spLocks noChangeShapeType="1"/>
          </p:cNvSpPr>
          <p:nvPr/>
        </p:nvSpPr>
        <p:spPr bwMode="auto">
          <a:xfrm>
            <a:off x="5880099" y="3822835"/>
            <a:ext cx="0" cy="15113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1" name="Line 23"/>
          <p:cNvSpPr>
            <a:spLocks noChangeShapeType="1"/>
          </p:cNvSpPr>
          <p:nvPr/>
        </p:nvSpPr>
        <p:spPr bwMode="auto">
          <a:xfrm>
            <a:off x="5880100" y="3822835"/>
            <a:ext cx="24479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2" name="Line 24"/>
          <p:cNvSpPr>
            <a:spLocks noChangeShapeType="1"/>
          </p:cNvSpPr>
          <p:nvPr/>
        </p:nvSpPr>
        <p:spPr bwMode="auto">
          <a:xfrm>
            <a:off x="8328024" y="3822835"/>
            <a:ext cx="0" cy="15113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3" name="Line 25"/>
          <p:cNvSpPr>
            <a:spLocks noChangeShapeType="1"/>
          </p:cNvSpPr>
          <p:nvPr/>
        </p:nvSpPr>
        <p:spPr bwMode="auto">
          <a:xfrm>
            <a:off x="5880100" y="5335723"/>
            <a:ext cx="24479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4" name="Line 26"/>
          <p:cNvSpPr>
            <a:spLocks noChangeShapeType="1"/>
          </p:cNvSpPr>
          <p:nvPr/>
        </p:nvSpPr>
        <p:spPr bwMode="auto">
          <a:xfrm>
            <a:off x="5375275" y="4543560"/>
            <a:ext cx="936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5" name="Line 27"/>
          <p:cNvSpPr>
            <a:spLocks noChangeShapeType="1"/>
          </p:cNvSpPr>
          <p:nvPr/>
        </p:nvSpPr>
        <p:spPr bwMode="auto">
          <a:xfrm>
            <a:off x="7967662" y="4470535"/>
            <a:ext cx="7921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60476" name="Object 28"/>
          <p:cNvGraphicFramePr>
            <a:graphicFrameLocks noGrp="1" noChangeAspect="1"/>
          </p:cNvGraphicFramePr>
          <p:nvPr>
            <p:ph sz="quarter" idx="3"/>
          </p:nvPr>
        </p:nvGraphicFramePr>
        <p:xfrm>
          <a:off x="7104063" y="2565400"/>
          <a:ext cx="1008062" cy="787400"/>
        </p:xfrm>
        <a:graphic>
          <a:graphicData uri="http://schemas.openxmlformats.org/presentationml/2006/ole">
            <mc:AlternateContent xmlns:mc="http://schemas.openxmlformats.org/markup-compatibility/2006">
              <mc:Choice xmlns:v="urn:schemas-microsoft-com:vml" Requires="v">
                <p:oleObj spid="_x0000_s258051" name="Equation" r:id="rId5" imgW="647640" imgH="431640" progId="Equation.DSMT4">
                  <p:embed/>
                </p:oleObj>
              </mc:Choice>
              <mc:Fallback>
                <p:oleObj name="Equation" r:id="rId5" imgW="647640" imgH="431640" progId="Equation.DSMT4">
                  <p:embed/>
                  <p:pic>
                    <p:nvPicPr>
                      <p:cNvPr id="360476"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4063" y="2565400"/>
                        <a:ext cx="100806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105108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p:cNvSpPr>
          <p:nvPr>
            <p:ph type="body" sz="half" idx="1"/>
          </p:nvPr>
        </p:nvSpPr>
        <p:spPr>
          <a:xfrm>
            <a:off x="1920081" y="178671"/>
            <a:ext cx="8351837" cy="5832499"/>
          </a:xfrm>
        </p:spPr>
        <p:txBody>
          <a:bodyPr>
            <a:normAutofit fontScale="70000" lnSpcReduction="20000"/>
          </a:bodyPr>
          <a:lstStyle/>
          <a:p>
            <a:pPr>
              <a:lnSpc>
                <a:spcPct val="80000"/>
              </a:lnSpc>
            </a:pPr>
            <a:endParaRPr lang="zh-CN" altLang="en-US" dirty="0"/>
          </a:p>
          <a:p>
            <a:pPr>
              <a:lnSpc>
                <a:spcPct val="80000"/>
              </a:lnSpc>
              <a:buFont typeface="Arial" pitchFamily="34" charset="0"/>
              <a:buNone/>
            </a:pPr>
            <a:r>
              <a:rPr lang="zh-CN" altLang="en-US" b="1" dirty="0"/>
              <a:t>（</a:t>
            </a:r>
            <a:r>
              <a:rPr lang="en-US" altLang="zh-CN" sz="3200" b="1" dirty="0">
                <a:latin typeface="微软雅黑" panose="020B0503020204020204" pitchFamily="34" charset="-122"/>
                <a:ea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rPr>
              <a:t>）传递函数的分解</a:t>
            </a:r>
          </a:p>
          <a:p>
            <a:pPr>
              <a:lnSpc>
                <a:spcPct val="80000"/>
              </a:lnSpc>
              <a:buFont typeface="Arial" pitchFamily="34" charset="0"/>
              <a:buNone/>
            </a:pPr>
            <a:r>
              <a:rPr lang="zh-CN" altLang="en-US" sz="3200" b="1" dirty="0">
                <a:latin typeface="微软雅黑" panose="020B0503020204020204" pitchFamily="34" charset="-122"/>
                <a:ea typeface="微软雅黑" panose="020B0503020204020204" pitchFamily="34" charset="-122"/>
              </a:rPr>
              <a:t>        代数方程的性质：</a:t>
            </a:r>
          </a:p>
          <a:p>
            <a:pPr>
              <a:lnSpc>
                <a:spcPct val="80000"/>
              </a:lnSpc>
              <a:buFont typeface="Arial" pitchFamily="34" charset="0"/>
              <a:buNone/>
            </a:pPr>
            <a:endParaRPr lang="zh-CN" altLang="en-US" b="1" dirty="0"/>
          </a:p>
          <a:p>
            <a:pPr>
              <a:lnSpc>
                <a:spcPct val="80000"/>
              </a:lnSpc>
              <a:buFont typeface="Arial" pitchFamily="34" charset="0"/>
              <a:buNone/>
            </a:pPr>
            <a:r>
              <a:rPr lang="zh-CN" altLang="en-US" b="1" dirty="0"/>
              <a:t> </a:t>
            </a:r>
          </a:p>
          <a:p>
            <a:pPr>
              <a:lnSpc>
                <a:spcPct val="80000"/>
              </a:lnSpc>
              <a:buFont typeface="Arial" pitchFamily="34" charset="0"/>
              <a:buNone/>
            </a:pPr>
            <a:endParaRPr lang="zh-CN" altLang="en-US" b="1" dirty="0"/>
          </a:p>
          <a:p>
            <a:pPr>
              <a:lnSpc>
                <a:spcPct val="80000"/>
              </a:lnSpc>
              <a:buFont typeface="Arial" pitchFamily="34" charset="0"/>
              <a:buNone/>
            </a:pPr>
            <a:r>
              <a:rPr lang="zh-CN" altLang="en-US" b="1" dirty="0"/>
              <a:t>▼</a:t>
            </a:r>
            <a:r>
              <a:rPr lang="zh-CN" altLang="en-US" sz="3200" b="1" dirty="0">
                <a:solidFill>
                  <a:srgbClr val="FF0000"/>
                </a:solidFill>
                <a:latin typeface="微软雅黑" panose="020B0503020204020204" pitchFamily="34" charset="-122"/>
                <a:ea typeface="微软雅黑" panose="020B0503020204020204" pitchFamily="34" charset="-122"/>
              </a:rPr>
              <a:t>基  本  定  理</a:t>
            </a:r>
            <a:r>
              <a:rPr lang="zh-CN" altLang="en-US" sz="3200" b="1" dirty="0">
                <a:latin typeface="微软雅黑" panose="020B0503020204020204" pitchFamily="34" charset="-122"/>
                <a:ea typeface="微软雅黑" panose="020B0503020204020204" pitchFamily="34" charset="-122"/>
              </a:rPr>
              <a:t>：在复数域中至少有一个根</a:t>
            </a:r>
          </a:p>
          <a:p>
            <a:pPr>
              <a:lnSpc>
                <a:spcPct val="80000"/>
              </a:lnSpc>
              <a:buFont typeface="Arial" pitchFamily="34" charset="0"/>
              <a:buNone/>
            </a:pPr>
            <a:r>
              <a:rPr lang="zh-CN" altLang="en-US" sz="3200" b="1" dirty="0">
                <a:latin typeface="微软雅黑" panose="020B0503020204020204" pitchFamily="34" charset="-122"/>
                <a:ea typeface="微软雅黑" panose="020B0503020204020204" pitchFamily="34" charset="-122"/>
              </a:rPr>
              <a:t>▼</a:t>
            </a:r>
            <a:r>
              <a:rPr lang="zh-CN" altLang="en-US" sz="3200" b="1" dirty="0">
                <a:solidFill>
                  <a:srgbClr val="FF0000"/>
                </a:solidFill>
                <a:latin typeface="微软雅黑" panose="020B0503020204020204" pitchFamily="34" charset="-122"/>
                <a:ea typeface="微软雅黑" panose="020B0503020204020204" pitchFamily="34" charset="-122"/>
              </a:rPr>
              <a:t>基本定理推论</a:t>
            </a:r>
            <a:r>
              <a:rPr lang="zh-CN" altLang="en-US" sz="3200" b="1" dirty="0">
                <a:latin typeface="微软雅黑" panose="020B0503020204020204" pitchFamily="34" charset="-122"/>
                <a:ea typeface="微软雅黑" panose="020B0503020204020204" pitchFamily="34" charset="-122"/>
              </a:rPr>
              <a:t>：</a:t>
            </a:r>
          </a:p>
          <a:p>
            <a:pPr>
              <a:lnSpc>
                <a:spcPct val="80000"/>
              </a:lnSpc>
              <a:buFont typeface="Arial" pitchFamily="34" charset="0"/>
              <a:buNone/>
            </a:pPr>
            <a:r>
              <a:rPr lang="zh-CN" altLang="en-US" b="1" dirty="0"/>
              <a:t>     </a:t>
            </a:r>
            <a:r>
              <a:rPr lang="en-US" altLang="zh-CN" b="1" dirty="0">
                <a:cs typeface="Arial" pitchFamily="34" charset="0"/>
              </a:rPr>
              <a:t>1</a:t>
            </a:r>
            <a:r>
              <a:rPr lang="zh-CN" altLang="en-US" b="1" dirty="0">
                <a:cs typeface="Arial" pitchFamily="34" charset="0"/>
              </a:rPr>
              <a:t>） </a:t>
            </a:r>
            <a:r>
              <a:rPr lang="zh-CN" altLang="en-US" sz="2900" b="1" dirty="0">
                <a:latin typeface="微软雅黑" panose="020B0503020204020204" pitchFamily="34" charset="-122"/>
                <a:ea typeface="微软雅黑" panose="020B0503020204020204" pitchFamily="34" charset="-122"/>
                <a:cs typeface="Arial" pitchFamily="34" charset="0"/>
              </a:rPr>
              <a:t>每个</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次代数方程在复数域中有</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个根，且只有</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个根</a:t>
            </a:r>
          </a:p>
          <a:p>
            <a:pPr>
              <a:lnSpc>
                <a:spcPct val="80000"/>
              </a:lnSpc>
              <a:buFont typeface="Arial" pitchFamily="34" charset="0"/>
              <a:buNone/>
            </a:pPr>
            <a:r>
              <a:rPr lang="zh-CN" altLang="en-US" sz="2900" b="1" dirty="0">
                <a:latin typeface="微软雅黑" panose="020B0503020204020204" pitchFamily="34" charset="-122"/>
                <a:ea typeface="微软雅黑" panose="020B0503020204020204" pitchFamily="34" charset="-122"/>
                <a:cs typeface="Arial" pitchFamily="34" charset="0"/>
              </a:rPr>
              <a:t>    </a:t>
            </a:r>
            <a:r>
              <a:rPr lang="zh-CN" altLang="en-US" sz="2900" b="1" dirty="0">
                <a:latin typeface="微软雅黑" panose="020B0503020204020204" pitchFamily="34" charset="-122"/>
                <a:ea typeface="微软雅黑" panose="020B0503020204020204" pitchFamily="34" charset="-122"/>
              </a:rPr>
              <a:t> </a:t>
            </a:r>
            <a:r>
              <a:rPr lang="en-US" altLang="zh-CN" sz="2900" b="1" dirty="0">
                <a:latin typeface="微软雅黑" panose="020B0503020204020204" pitchFamily="34" charset="-122"/>
                <a:ea typeface="微软雅黑" panose="020B0503020204020204" pitchFamily="34" charset="-122"/>
                <a:cs typeface="Arial" pitchFamily="34" charset="0"/>
              </a:rPr>
              <a:t>2</a:t>
            </a:r>
            <a:r>
              <a:rPr lang="zh-CN" altLang="en-US" sz="2900" b="1" dirty="0">
                <a:latin typeface="微软雅黑" panose="020B0503020204020204" pitchFamily="34" charset="-122"/>
                <a:ea typeface="微软雅黑" panose="020B0503020204020204" pitchFamily="34" charset="-122"/>
                <a:cs typeface="Arial" pitchFamily="34" charset="0"/>
              </a:rPr>
              <a:t>）任意实数方程 </a:t>
            </a:r>
            <a:r>
              <a:rPr lang="en-US" altLang="zh-CN" sz="2900" b="1" dirty="0">
                <a:latin typeface="微软雅黑" panose="020B0503020204020204" pitchFamily="34" charset="-122"/>
                <a:ea typeface="微软雅黑" panose="020B0503020204020204" pitchFamily="34" charset="-122"/>
                <a:cs typeface="Arial" pitchFamily="34" charset="0"/>
              </a:rPr>
              <a:t>f(x)=0 </a:t>
            </a:r>
            <a:r>
              <a:rPr lang="zh-CN" altLang="en-US" sz="2900" b="1" dirty="0">
                <a:latin typeface="微软雅黑" panose="020B0503020204020204" pitchFamily="34" charset="-122"/>
                <a:ea typeface="微软雅黑" panose="020B0503020204020204" pitchFamily="34" charset="-122"/>
                <a:cs typeface="Arial" pitchFamily="34" charset="0"/>
              </a:rPr>
              <a:t>的复根只可能是成对的共轭复根，</a:t>
            </a:r>
            <a:endParaRPr lang="en-US" altLang="zh-CN" sz="2900" b="1" dirty="0">
              <a:latin typeface="微软雅黑" panose="020B0503020204020204" pitchFamily="34" charset="-122"/>
              <a:ea typeface="微软雅黑" panose="020B0503020204020204" pitchFamily="34" charset="-122"/>
              <a:cs typeface="Arial" pitchFamily="34" charset="0"/>
            </a:endParaRPr>
          </a:p>
          <a:p>
            <a:pPr>
              <a:lnSpc>
                <a:spcPct val="80000"/>
              </a:lnSpc>
              <a:buFont typeface="Arial" pitchFamily="34" charset="0"/>
              <a:buNone/>
            </a:pPr>
            <a:r>
              <a:rPr lang="en-US" altLang="zh-CN" sz="2900" b="1" dirty="0">
                <a:latin typeface="微软雅黑" panose="020B0503020204020204" pitchFamily="34" charset="-122"/>
                <a:ea typeface="微软雅黑" panose="020B0503020204020204" pitchFamily="34" charset="-122"/>
                <a:cs typeface="Arial" pitchFamily="34" charset="0"/>
              </a:rPr>
              <a:t>          </a:t>
            </a:r>
            <a:r>
              <a:rPr lang="zh-CN" altLang="en-US" sz="2900" b="1" dirty="0">
                <a:latin typeface="微软雅黑" panose="020B0503020204020204" pitchFamily="34" charset="-122"/>
                <a:ea typeface="微软雅黑" panose="020B0503020204020204" pitchFamily="34" charset="-122"/>
                <a:cs typeface="Arial" pitchFamily="34" charset="0"/>
              </a:rPr>
              <a:t>个数是偶数</a:t>
            </a:r>
          </a:p>
          <a:p>
            <a:pPr>
              <a:lnSpc>
                <a:spcPct val="80000"/>
              </a:lnSpc>
              <a:buFont typeface="Arial" pitchFamily="34" charset="0"/>
              <a:buNone/>
            </a:pPr>
            <a:r>
              <a:rPr lang="zh-CN" altLang="en-US" dirty="0">
                <a:cs typeface="Arial" pitchFamily="34" charset="0"/>
              </a:rPr>
              <a:t>     </a:t>
            </a:r>
          </a:p>
          <a:p>
            <a:pPr>
              <a:lnSpc>
                <a:spcPct val="80000"/>
              </a:lnSpc>
              <a:buFont typeface="Arial" pitchFamily="34" charset="0"/>
              <a:buNone/>
            </a:pPr>
            <a:endParaRPr lang="zh-CN" altLang="en-US" dirty="0">
              <a:cs typeface="Arial" pitchFamily="34" charset="0"/>
            </a:endParaRPr>
          </a:p>
          <a:p>
            <a:pPr>
              <a:lnSpc>
                <a:spcPct val="80000"/>
              </a:lnSpc>
              <a:buFont typeface="Arial" pitchFamily="34" charset="0"/>
              <a:buNone/>
            </a:pPr>
            <a:r>
              <a:rPr lang="zh-CN" altLang="en-US" dirty="0">
                <a:cs typeface="Arial" pitchFamily="34" charset="0"/>
              </a:rPr>
              <a:t> </a:t>
            </a:r>
          </a:p>
          <a:p>
            <a:pPr>
              <a:lnSpc>
                <a:spcPct val="80000"/>
              </a:lnSpc>
              <a:buFont typeface="Arial" pitchFamily="34" charset="0"/>
              <a:buNone/>
            </a:pPr>
            <a:r>
              <a:rPr lang="zh-CN" altLang="en-US" dirty="0"/>
              <a:t>           </a:t>
            </a:r>
            <a:endParaRPr lang="en-US" altLang="zh-CN" dirty="0"/>
          </a:p>
          <a:p>
            <a:pPr>
              <a:lnSpc>
                <a:spcPct val="80000"/>
              </a:lnSpc>
              <a:buFont typeface="Arial" pitchFamily="34" charset="0"/>
              <a:buNone/>
            </a:pPr>
            <a:endParaRPr lang="en-US" altLang="zh-CN" dirty="0"/>
          </a:p>
          <a:p>
            <a:pPr>
              <a:lnSpc>
                <a:spcPct val="80000"/>
              </a:lnSpc>
              <a:buFont typeface="Arial" pitchFamily="34" charset="0"/>
              <a:buNone/>
            </a:pPr>
            <a:endParaRPr lang="zh-CN" altLang="en-US" dirty="0"/>
          </a:p>
          <a:p>
            <a:pPr>
              <a:lnSpc>
                <a:spcPct val="80000"/>
              </a:lnSpc>
              <a:buFont typeface="Arial" pitchFamily="34" charset="0"/>
              <a:buNone/>
            </a:pPr>
            <a:r>
              <a:rPr lang="zh-CN" altLang="en-US" dirty="0"/>
              <a:t>        </a:t>
            </a:r>
          </a:p>
        </p:txBody>
      </p:sp>
      <p:graphicFrame>
        <p:nvGraphicFramePr>
          <p:cNvPr id="353284" name="Object 4"/>
          <p:cNvGraphicFramePr>
            <a:graphicFrameLocks noGrp="1" noChangeAspect="1"/>
          </p:cNvGraphicFramePr>
          <p:nvPr>
            <p:ph sz="half" idx="2"/>
          </p:nvPr>
        </p:nvGraphicFramePr>
        <p:xfrm>
          <a:off x="2423593" y="1268760"/>
          <a:ext cx="7272337" cy="576262"/>
        </p:xfrm>
        <a:graphic>
          <a:graphicData uri="http://schemas.openxmlformats.org/presentationml/2006/ole">
            <mc:AlternateContent xmlns:mc="http://schemas.openxmlformats.org/markup-compatibility/2006">
              <mc:Choice xmlns:v="urn:schemas-microsoft-com:vml" Requires="v">
                <p:oleObj spid="_x0000_s259074" name="公式" r:id="rId3" imgW="2463480" imgH="241200" progId="Equation.3">
                  <p:embed/>
                </p:oleObj>
              </mc:Choice>
              <mc:Fallback>
                <p:oleObj name="公式" r:id="rId3" imgW="2463480" imgH="241200" progId="Equation.3">
                  <p:embed/>
                  <p:pic>
                    <p:nvPicPr>
                      <p:cNvPr id="3532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593" y="1268760"/>
                        <a:ext cx="7272337"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2207567" y="3556395"/>
            <a:ext cx="7776864" cy="1938992"/>
          </a:xfrm>
          <a:prstGeom prst="rect">
            <a:avLst/>
          </a:prstGeom>
        </p:spPr>
        <p:txBody>
          <a:bodyPr wrap="square">
            <a:spAutoFit/>
          </a:bodyPr>
          <a:lstStyle/>
          <a:p>
            <a:pPr>
              <a:buFont typeface="Arial" pitchFamily="34" charset="0"/>
              <a:buNone/>
            </a:pPr>
            <a:r>
              <a:rPr lang="en-US" altLang="zh-CN" sz="2400" b="1" dirty="0">
                <a:latin typeface="华文中宋" panose="02010600040101010101" pitchFamily="2" charset="-122"/>
                <a:ea typeface="华文中宋" panose="02010600040101010101" pitchFamily="2" charset="-122"/>
                <a:cs typeface="Arial" pitchFamily="34" charset="0"/>
              </a:rPr>
              <a:t>3</a:t>
            </a:r>
            <a:r>
              <a:rPr lang="zh-CN" altLang="en-US" sz="2400" b="1" dirty="0">
                <a:latin typeface="华文中宋" panose="02010600040101010101" pitchFamily="2" charset="-122"/>
                <a:ea typeface="华文中宋" panose="02010600040101010101" pitchFamily="2" charset="-122"/>
                <a:cs typeface="Arial" pitchFamily="34" charset="0"/>
              </a:rPr>
              <a:t>）</a:t>
            </a:r>
            <a:r>
              <a:rPr lang="zh-CN" altLang="en-US" sz="2000" b="1" dirty="0">
                <a:latin typeface="微软雅黑" panose="020B0503020204020204" pitchFamily="34" charset="-122"/>
                <a:ea typeface="微软雅黑" panose="020B0503020204020204" pitchFamily="34" charset="-122"/>
                <a:cs typeface="Arial" pitchFamily="34" charset="0"/>
              </a:rPr>
              <a:t>任意实系数奇次方程 </a:t>
            </a:r>
            <a:r>
              <a:rPr lang="en-US" altLang="zh-CN" sz="2000" b="1" dirty="0">
                <a:latin typeface="微软雅黑" panose="020B0503020204020204" pitchFamily="34" charset="-122"/>
                <a:ea typeface="微软雅黑" panose="020B0503020204020204" pitchFamily="34" charset="-122"/>
                <a:cs typeface="Arial" pitchFamily="34" charset="0"/>
              </a:rPr>
              <a:t>f(x)=0 </a:t>
            </a:r>
            <a:r>
              <a:rPr lang="zh-CN" altLang="en-US" sz="2000" b="1" dirty="0">
                <a:latin typeface="微软雅黑" panose="020B0503020204020204" pitchFamily="34" charset="-122"/>
                <a:ea typeface="微软雅黑" panose="020B0503020204020204" pitchFamily="34" charset="-122"/>
                <a:cs typeface="Arial" pitchFamily="34" charset="0"/>
              </a:rPr>
              <a:t>至少有一个实根</a:t>
            </a:r>
          </a:p>
          <a:p>
            <a:pPr>
              <a:buFont typeface="Arial" pitchFamily="34" charset="0"/>
              <a:buNone/>
            </a:pPr>
            <a:r>
              <a:rPr lang="zh-CN" altLang="en-US" sz="2000" b="1" dirty="0">
                <a:latin typeface="微软雅黑" panose="020B0503020204020204" pitchFamily="34" charset="-122"/>
                <a:ea typeface="微软雅黑" panose="020B0503020204020204" pitchFamily="34" charset="-122"/>
                <a:cs typeface="Arial" pitchFamily="34" charset="0"/>
              </a:rPr>
              <a:t> </a:t>
            </a:r>
            <a:r>
              <a:rPr lang="en-US" altLang="zh-CN" sz="2000" b="1" dirty="0">
                <a:latin typeface="微软雅黑" panose="020B0503020204020204" pitchFamily="34" charset="-122"/>
                <a:ea typeface="微软雅黑" panose="020B0503020204020204" pitchFamily="34" charset="-122"/>
                <a:cs typeface="Arial" pitchFamily="34" charset="0"/>
              </a:rPr>
              <a:t>4</a:t>
            </a:r>
            <a:r>
              <a:rPr lang="zh-CN" altLang="en-US" sz="2000" b="1" dirty="0">
                <a:latin typeface="微软雅黑" panose="020B0503020204020204" pitchFamily="34" charset="-122"/>
                <a:ea typeface="微软雅黑" panose="020B0503020204020204" pitchFamily="34" charset="-122"/>
                <a:cs typeface="Arial" pitchFamily="34" charset="0"/>
              </a:rPr>
              <a:t>）任意实系数偶次方程 </a:t>
            </a:r>
            <a:r>
              <a:rPr lang="en-US" altLang="zh-CN" sz="2000" b="1" dirty="0">
                <a:latin typeface="微软雅黑" panose="020B0503020204020204" pitchFamily="34" charset="-122"/>
                <a:ea typeface="微软雅黑" panose="020B0503020204020204" pitchFamily="34" charset="-122"/>
                <a:cs typeface="Arial" pitchFamily="34" charset="0"/>
              </a:rPr>
              <a:t>f(x)=0 </a:t>
            </a:r>
            <a:r>
              <a:rPr lang="zh-CN" altLang="en-US" sz="2000" b="1" dirty="0">
                <a:latin typeface="微软雅黑" panose="020B0503020204020204" pitchFamily="34" charset="-122"/>
                <a:ea typeface="微软雅黑" panose="020B0503020204020204" pitchFamily="34" charset="-122"/>
                <a:cs typeface="Arial" pitchFamily="34" charset="0"/>
              </a:rPr>
              <a:t>至少有一正一负两个实根</a:t>
            </a:r>
            <a:endParaRPr lang="en-US" altLang="zh-CN" sz="2000" b="1" dirty="0">
              <a:latin typeface="微软雅黑" panose="020B0503020204020204" pitchFamily="34" charset="-122"/>
              <a:ea typeface="微软雅黑" panose="020B0503020204020204" pitchFamily="34" charset="-122"/>
              <a:cs typeface="Arial" pitchFamily="34" charset="0"/>
            </a:endParaRPr>
          </a:p>
          <a:p>
            <a:pPr>
              <a:buFont typeface="Arial" pitchFamily="34" charset="0"/>
              <a:buNone/>
            </a:pPr>
            <a:endParaRPr lang="zh-CN" altLang="en-US" sz="2400" b="1" dirty="0">
              <a:latin typeface="华文中宋" panose="02010600040101010101" pitchFamily="2" charset="-122"/>
              <a:ea typeface="华文中宋" panose="02010600040101010101" pitchFamily="2" charset="-122"/>
              <a:cs typeface="Arial" pitchFamily="34" charset="0"/>
            </a:endParaRPr>
          </a:p>
          <a:p>
            <a:pPr>
              <a:buFont typeface="Arial" pitchFamily="34" charset="0"/>
              <a:buNone/>
            </a:pPr>
            <a:r>
              <a:rPr lang="zh-CN" altLang="en-US" sz="2400" b="1" dirty="0">
                <a:latin typeface="华文中宋" panose="02010600040101010101" pitchFamily="2" charset="-122"/>
                <a:ea typeface="华文中宋" panose="02010600040101010101" pitchFamily="2" charset="-122"/>
                <a:cs typeface="Arial" pitchFamily="34" charset="0"/>
              </a:rPr>
              <a:t>♠ </a:t>
            </a:r>
            <a:r>
              <a:rPr lang="zh-CN" altLang="en-US" sz="2400" b="1" dirty="0">
                <a:solidFill>
                  <a:srgbClr val="FF0000"/>
                </a:solidFill>
                <a:latin typeface="华文中宋" panose="02010600040101010101" pitchFamily="2" charset="-122"/>
                <a:ea typeface="华文中宋" panose="02010600040101010101" pitchFamily="2" charset="-122"/>
                <a:cs typeface="Arial" pitchFamily="34" charset="0"/>
              </a:rPr>
              <a:t>每个实系数多项式都可以分解为实系数的一次因式和二次因式之积 </a:t>
            </a:r>
          </a:p>
        </p:txBody>
      </p:sp>
    </p:spTree>
    <p:extLst>
      <p:ext uri="{BB962C8B-B14F-4D97-AF65-F5344CB8AC3E}">
        <p14:creationId xmlns:p14="http://schemas.microsoft.com/office/powerpoint/2010/main" val="84785692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1" name="Rectangle 3"/>
          <p:cNvSpPr>
            <a:spLocks noGrp="1"/>
          </p:cNvSpPr>
          <p:nvPr>
            <p:ph type="body" sz="half" idx="1"/>
          </p:nvPr>
        </p:nvSpPr>
        <p:spPr>
          <a:xfrm>
            <a:off x="1830797" y="407275"/>
            <a:ext cx="8064500" cy="5184105"/>
          </a:xfrm>
        </p:spPr>
        <p:txBody>
          <a:bodyPr/>
          <a:lstStyle/>
          <a:p>
            <a:r>
              <a:rPr lang="zh-CN" altLang="en-US" sz="2400" b="1" dirty="0"/>
              <a:t>由于                                                   是实数多项式，</a:t>
            </a:r>
            <a:endParaRPr lang="en-US" altLang="zh-CN" sz="2400" b="1" dirty="0"/>
          </a:p>
          <a:p>
            <a:pPr marL="0" indent="0">
              <a:buNone/>
            </a:pPr>
            <a:r>
              <a:rPr lang="en-US" altLang="zh-CN" sz="2400" b="1" dirty="0"/>
              <a:t>  </a:t>
            </a:r>
          </a:p>
          <a:p>
            <a:pPr marL="0" indent="0">
              <a:buNone/>
            </a:pPr>
            <a:r>
              <a:rPr lang="zh-CN" altLang="en-US" sz="2400" b="1" dirty="0"/>
              <a:t>符合上述条件，</a:t>
            </a:r>
            <a:endParaRPr lang="en-US" altLang="zh-CN" sz="2400" b="1" dirty="0"/>
          </a:p>
          <a:p>
            <a:pPr marL="0" indent="0">
              <a:buNone/>
            </a:pPr>
            <a:r>
              <a:rPr lang="en-US" altLang="zh-CN" sz="2400" b="1" dirty="0"/>
              <a:t>        </a:t>
            </a:r>
            <a:r>
              <a:rPr lang="zh-CN" altLang="en-US" sz="2400" b="1" dirty="0"/>
              <a:t>故有：</a:t>
            </a:r>
            <a:r>
              <a:rPr lang="zh-CN" altLang="en-US" sz="2400" b="1" dirty="0">
                <a:solidFill>
                  <a:srgbClr val="FF0000"/>
                </a:solidFill>
              </a:rPr>
              <a:t>系统由若干</a:t>
            </a:r>
            <a:r>
              <a:rPr lang="en-US" altLang="zh-CN" sz="2400" b="1" dirty="0">
                <a:solidFill>
                  <a:srgbClr val="FF0000"/>
                </a:solidFill>
              </a:rPr>
              <a:t>0</a:t>
            </a:r>
            <a:r>
              <a:rPr lang="zh-CN" altLang="en-US" sz="2400" b="1" dirty="0">
                <a:solidFill>
                  <a:srgbClr val="FF0000"/>
                </a:solidFill>
              </a:rPr>
              <a:t>阶、</a:t>
            </a:r>
            <a:r>
              <a:rPr lang="en-US" altLang="zh-CN" sz="2400" b="1" dirty="0">
                <a:solidFill>
                  <a:srgbClr val="FF0000"/>
                </a:solidFill>
              </a:rPr>
              <a:t>1</a:t>
            </a:r>
            <a:r>
              <a:rPr lang="zh-CN" altLang="en-US" sz="2400" b="1" dirty="0">
                <a:solidFill>
                  <a:srgbClr val="FF0000"/>
                </a:solidFill>
              </a:rPr>
              <a:t>阶、</a:t>
            </a:r>
            <a:r>
              <a:rPr lang="en-US" altLang="zh-CN" sz="2400" b="1" dirty="0">
                <a:solidFill>
                  <a:srgbClr val="FF0000"/>
                </a:solidFill>
              </a:rPr>
              <a:t>2</a:t>
            </a:r>
            <a:r>
              <a:rPr lang="zh-CN" altLang="en-US" sz="2400" b="1" dirty="0">
                <a:solidFill>
                  <a:srgbClr val="FF0000"/>
                </a:solidFill>
              </a:rPr>
              <a:t>阶系统组成，</a:t>
            </a:r>
            <a:r>
              <a:rPr lang="en-US" altLang="zh-CN" sz="2400" b="1" dirty="0">
                <a:solidFill>
                  <a:srgbClr val="FF0000"/>
                </a:solidFill>
              </a:rPr>
              <a:t>1</a:t>
            </a:r>
            <a:r>
              <a:rPr lang="zh-CN" altLang="en-US" sz="2400" b="1" dirty="0">
                <a:solidFill>
                  <a:srgbClr val="FF0000"/>
                </a:solidFill>
              </a:rPr>
              <a:t>阶、</a:t>
            </a:r>
            <a:r>
              <a:rPr lang="en-US" altLang="zh-CN" sz="2400" b="1" dirty="0">
                <a:solidFill>
                  <a:srgbClr val="FF0000"/>
                </a:solidFill>
              </a:rPr>
              <a:t>2</a:t>
            </a:r>
            <a:r>
              <a:rPr lang="zh-CN" altLang="en-US" sz="2400" b="1" dirty="0">
                <a:solidFill>
                  <a:srgbClr val="FF0000"/>
                </a:solidFill>
              </a:rPr>
              <a:t>阶是最基本响应</a:t>
            </a:r>
            <a:endParaRPr lang="en-US" altLang="zh-CN" sz="2400" b="1" dirty="0">
              <a:solidFill>
                <a:srgbClr val="FF0000"/>
              </a:solidFill>
            </a:endParaRPr>
          </a:p>
          <a:p>
            <a:pPr>
              <a:buFont typeface="Arial" pitchFamily="34" charset="0"/>
              <a:buNone/>
            </a:pPr>
            <a:endParaRPr lang="en-US" altLang="zh-CN" sz="2400" dirty="0"/>
          </a:p>
          <a:p>
            <a:pPr>
              <a:buFont typeface="Arial" pitchFamily="34" charset="0"/>
              <a:buNone/>
            </a:pPr>
            <a:r>
              <a:rPr lang="zh-CN" altLang="en-US" sz="2400" dirty="0"/>
              <a:t>  </a:t>
            </a:r>
            <a:r>
              <a:rPr lang="zh-CN" altLang="en-US" sz="2400" b="1" dirty="0">
                <a:latin typeface="华文中宋" panose="02010600040101010101" pitchFamily="2" charset="-122"/>
                <a:ea typeface="华文中宋" panose="02010600040101010101" pitchFamily="2" charset="-122"/>
              </a:rPr>
              <a:t>其中</a:t>
            </a:r>
          </a:p>
        </p:txBody>
      </p:sp>
      <p:graphicFrame>
        <p:nvGraphicFramePr>
          <p:cNvPr id="355332" name="Object 4"/>
          <p:cNvGraphicFramePr>
            <a:graphicFrameLocks noGrp="1" noChangeAspect="1"/>
          </p:cNvGraphicFramePr>
          <p:nvPr>
            <p:ph sz="quarter" idx="3"/>
          </p:nvPr>
        </p:nvGraphicFramePr>
        <p:xfrm>
          <a:off x="3179819" y="329385"/>
          <a:ext cx="3384550" cy="542925"/>
        </p:xfrm>
        <a:graphic>
          <a:graphicData uri="http://schemas.openxmlformats.org/presentationml/2006/ole">
            <mc:AlternateContent xmlns:mc="http://schemas.openxmlformats.org/markup-compatibility/2006">
              <mc:Choice xmlns:v="urn:schemas-microsoft-com:vml" Requires="v">
                <p:oleObj spid="_x0000_s260098" name="公式" r:id="rId3" imgW="1384200" imgH="241200" progId="Equation.3">
                  <p:embed/>
                </p:oleObj>
              </mc:Choice>
              <mc:Fallback>
                <p:oleObj name="公式" r:id="rId3" imgW="1384200" imgH="241200" progId="Equation.3">
                  <p:embed/>
                  <p:pic>
                    <p:nvPicPr>
                      <p:cNvPr id="3553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819" y="329385"/>
                        <a:ext cx="33845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5333" name="Object 5"/>
          <p:cNvGraphicFramePr>
            <a:graphicFrameLocks noChangeAspect="1"/>
          </p:cNvGraphicFramePr>
          <p:nvPr/>
        </p:nvGraphicFramePr>
        <p:xfrm>
          <a:off x="3160155" y="2638745"/>
          <a:ext cx="6842125" cy="1081088"/>
        </p:xfrm>
        <a:graphic>
          <a:graphicData uri="http://schemas.openxmlformats.org/presentationml/2006/ole">
            <mc:AlternateContent xmlns:mc="http://schemas.openxmlformats.org/markup-compatibility/2006">
              <mc:Choice xmlns:v="urn:schemas-microsoft-com:vml" Requires="v">
                <p:oleObj spid="_x0000_s260099" name="Equation" r:id="rId5" imgW="2844720" imgH="469800" progId="Equation.DSMT4">
                  <p:embed/>
                </p:oleObj>
              </mc:Choice>
              <mc:Fallback>
                <p:oleObj name="Equation" r:id="rId5" imgW="2844720" imgH="469800" progId="Equation.DSMT4">
                  <p:embed/>
                  <p:pic>
                    <p:nvPicPr>
                      <p:cNvPr id="35533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0155" y="2638745"/>
                        <a:ext cx="6842125"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5334" name="Object 6"/>
          <p:cNvGraphicFramePr>
            <a:graphicFrameLocks noChangeAspect="1"/>
          </p:cNvGraphicFramePr>
          <p:nvPr/>
        </p:nvGraphicFramePr>
        <p:xfrm>
          <a:off x="4413997" y="3748946"/>
          <a:ext cx="3887788" cy="936625"/>
        </p:xfrm>
        <a:graphic>
          <a:graphicData uri="http://schemas.openxmlformats.org/presentationml/2006/ole">
            <mc:AlternateContent xmlns:mc="http://schemas.openxmlformats.org/markup-compatibility/2006">
              <mc:Choice xmlns:v="urn:schemas-microsoft-com:vml" Requires="v">
                <p:oleObj spid="_x0000_s260100" name="公式" r:id="rId7" imgW="1739880" imgH="431640" progId="Equation.3">
                  <p:embed/>
                </p:oleObj>
              </mc:Choice>
              <mc:Fallback>
                <p:oleObj name="公式" r:id="rId7" imgW="1739880" imgH="431640" progId="Equation.3">
                  <p:embed/>
                  <p:pic>
                    <p:nvPicPr>
                      <p:cNvPr id="35533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3997" y="3748946"/>
                        <a:ext cx="3887788"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02674D52-E5BC-459D-9D17-2BCDD0C8D396}"/>
              </a:ext>
            </a:extLst>
          </p:cNvPr>
          <p:cNvSpPr/>
          <p:nvPr/>
        </p:nvSpPr>
        <p:spPr>
          <a:xfrm>
            <a:off x="9246238" y="3863335"/>
            <a:ext cx="2646878" cy="646331"/>
          </a:xfrm>
          <a:prstGeom prst="rect">
            <a:avLst/>
          </a:prstGeom>
        </p:spPr>
        <p:txBody>
          <a:bodyPr wrap="none">
            <a:spAutoFit/>
          </a:bodyPr>
          <a:lstStyle/>
          <a:p>
            <a:r>
              <a:rPr lang="zh-CN" altLang="en-US" b="1" dirty="0">
                <a:solidFill>
                  <a:srgbClr val="FF0000"/>
                </a:solidFill>
              </a:rPr>
              <a:t>高阶系统看做由 </a:t>
            </a:r>
            <a:endParaRPr lang="en-US" altLang="zh-CN" b="1" dirty="0">
              <a:solidFill>
                <a:srgbClr val="FF0000"/>
              </a:solidFill>
            </a:endParaRPr>
          </a:p>
          <a:p>
            <a:r>
              <a:rPr lang="en-US" altLang="zh-CN" b="1" dirty="0">
                <a:solidFill>
                  <a:srgbClr val="FF0000"/>
                </a:solidFill>
              </a:rPr>
              <a:t>0</a:t>
            </a:r>
            <a:r>
              <a:rPr lang="zh-CN" altLang="en-US" b="1" dirty="0">
                <a:solidFill>
                  <a:srgbClr val="FF0000"/>
                </a:solidFill>
              </a:rPr>
              <a:t>阶、</a:t>
            </a:r>
            <a:r>
              <a:rPr lang="en-US" altLang="zh-CN" b="1" dirty="0">
                <a:solidFill>
                  <a:srgbClr val="FF0000"/>
                </a:solidFill>
              </a:rPr>
              <a:t>1</a:t>
            </a:r>
            <a:r>
              <a:rPr lang="zh-CN" altLang="en-US" b="1" dirty="0">
                <a:solidFill>
                  <a:srgbClr val="FF0000"/>
                </a:solidFill>
              </a:rPr>
              <a:t>阶、</a:t>
            </a:r>
            <a:r>
              <a:rPr lang="en-US" altLang="zh-CN" b="1" dirty="0">
                <a:solidFill>
                  <a:srgbClr val="FF0000"/>
                </a:solidFill>
              </a:rPr>
              <a:t>2</a:t>
            </a:r>
            <a:r>
              <a:rPr lang="zh-CN" altLang="en-US" b="1" dirty="0">
                <a:solidFill>
                  <a:srgbClr val="FF0000"/>
                </a:solidFill>
              </a:rPr>
              <a:t>阶串联组成</a:t>
            </a:r>
            <a:endParaRPr lang="zh-CN" altLang="en-US" dirty="0"/>
          </a:p>
        </p:txBody>
      </p:sp>
      <p:sp>
        <p:nvSpPr>
          <p:cNvPr id="3" name="文本框 2">
            <a:extLst>
              <a:ext uri="{FF2B5EF4-FFF2-40B4-BE49-F238E27FC236}">
                <a16:creationId xmlns:a16="http://schemas.microsoft.com/office/drawing/2014/main" id="{B5C5A3CF-4D41-4C8D-8D5C-51F48397E773}"/>
              </a:ext>
            </a:extLst>
          </p:cNvPr>
          <p:cNvSpPr txBox="1"/>
          <p:nvPr/>
        </p:nvSpPr>
        <p:spPr>
          <a:xfrm>
            <a:off x="948022" y="5207605"/>
            <a:ext cx="2212133" cy="461665"/>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右边部分展开</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C8A77D8-C065-4BE9-8A87-D051046E3CAA}"/>
                  </a:ext>
                </a:extLst>
              </p:cNvPr>
              <p:cNvSpPr txBox="1"/>
              <p:nvPr/>
            </p:nvSpPr>
            <p:spPr>
              <a:xfrm flipH="1">
                <a:off x="3179818" y="4916129"/>
                <a:ext cx="6715478" cy="11888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𝐺</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𝑟</m:t>
                          </m:r>
                        </m:sup>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num>
                            <m:den>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den>
                          </m:f>
                          <m:r>
                            <a:rPr lang="en-US" altLang="zh-CN" sz="2400" b="0" i="1" smtClean="0">
                              <a:latin typeface="Cambria Math" panose="02040503050406030204" pitchFamily="18" charset="0"/>
                            </a:rPr>
                            <m:t>+</m:t>
                          </m:r>
                        </m:e>
                      </m:nary>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)/2</m:t>
                          </m:r>
                        </m:sup>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𝛽</m:t>
                                  </m:r>
                                </m:e>
                                <m:sub>
                                  <m:r>
                                    <a:rPr lang="en-US" altLang="zh-CN" sz="2400" b="0" i="1" smtClean="0">
                                      <a:latin typeface="Cambria Math" panose="02040503050406030204" pitchFamily="18" charset="0"/>
                                    </a:rPr>
                                    <m:t>𝑗</m:t>
                                  </m:r>
                                </m:sub>
                              </m:sSub>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m:rPr>
                                      <m:sty m:val="p"/>
                                    </m:rPr>
                                    <a:rPr lang="el-GR" altLang="zh-CN" sz="2400" b="0" i="1" smtClean="0">
                                      <a:latin typeface="Cambria Math" panose="02040503050406030204" pitchFamily="18" charset="0"/>
                                    </a:rPr>
                                    <m:t>ξ</m:t>
                                  </m:r>
                                </m:e>
                                <m:sub>
                                  <m:r>
                                    <a:rPr lang="en-US" altLang="zh-CN" sz="2400" b="0" i="1" smtClean="0">
                                      <a:latin typeface="Cambria Math" panose="02040503050406030204" pitchFamily="18" charset="0"/>
                                    </a:rPr>
                                    <m:t>𝑗</m:t>
                                  </m:r>
                                </m:sub>
                              </m:sSub>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𝜔</m:t>
                                  </m:r>
                                </m:e>
                                <m:sub>
                                  <m:r>
                                    <a:rPr lang="en-US" altLang="zh-CN" sz="2400" b="0" i="1" smtClean="0">
                                      <a:latin typeface="Cambria Math" panose="02040503050406030204" pitchFamily="18" charset="0"/>
                                    </a:rPr>
                                    <m:t>𝑛𝑗</m:t>
                                  </m:r>
                                </m:sub>
                              </m:s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zh-CN" altLang="en-US" sz="2400" b="0" i="1" smtClean="0">
                                      <a:latin typeface="Cambria Math" panose="02040503050406030204" pitchFamily="18" charset="0"/>
                                    </a:rPr>
                                    <m:t>𝜔</m:t>
                                  </m:r>
                                </m:e>
                                <m:sub>
                                  <m:r>
                                    <a:rPr lang="en-US" altLang="zh-CN" sz="2400" b="0" i="1" smtClean="0">
                                      <a:latin typeface="Cambria Math" panose="02040503050406030204" pitchFamily="18" charset="0"/>
                                    </a:rPr>
                                    <m:t>𝑛𝑗</m:t>
                                  </m:r>
                                </m:sub>
                                <m:sup>
                                  <m:r>
                                    <a:rPr lang="en-US" altLang="zh-CN" sz="2400" b="0" i="1" smtClean="0">
                                      <a:latin typeface="Cambria Math" panose="02040503050406030204" pitchFamily="18" charset="0"/>
                                    </a:rPr>
                                    <m:t>2</m:t>
                                  </m:r>
                                </m:sup>
                              </m:sSubSup>
                            </m:den>
                          </m:f>
                        </m:e>
                      </m:nary>
                    </m:oMath>
                  </m:oMathPara>
                </a14:m>
                <a:endParaRPr lang="zh-CN" altLang="en-US" sz="2400" dirty="0"/>
              </a:p>
            </p:txBody>
          </p:sp>
        </mc:Choice>
        <mc:Fallback xmlns="">
          <p:sp>
            <p:nvSpPr>
              <p:cNvPr id="4" name="文本框 3">
                <a:extLst>
                  <a:ext uri="{FF2B5EF4-FFF2-40B4-BE49-F238E27FC236}">
                    <a16:creationId xmlns:a16="http://schemas.microsoft.com/office/drawing/2014/main" id="{1C8A77D8-C065-4BE9-8A87-D051046E3CAA}"/>
                  </a:ext>
                </a:extLst>
              </p:cNvPr>
              <p:cNvSpPr txBox="1">
                <a:spLocks noRot="1" noChangeAspect="1" noMove="1" noResize="1" noEditPoints="1" noAdjustHandles="1" noChangeArrowheads="1" noChangeShapeType="1" noTextEdit="1"/>
              </p:cNvSpPr>
              <p:nvPr/>
            </p:nvSpPr>
            <p:spPr>
              <a:xfrm flipH="1">
                <a:off x="3179818" y="4916129"/>
                <a:ext cx="6715478" cy="1188852"/>
              </a:xfrm>
              <a:prstGeom prst="rect">
                <a:avLst/>
              </a:prstGeom>
              <a:blipFill>
                <a:blip r:embed="rId9"/>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615DC11C-ECE2-4117-95C3-5BD5A2C9BF4C}"/>
              </a:ext>
            </a:extLst>
          </p:cNvPr>
          <p:cNvSpPr/>
          <p:nvPr/>
        </p:nvSpPr>
        <p:spPr>
          <a:xfrm>
            <a:off x="9246238" y="6012373"/>
            <a:ext cx="2121093" cy="646331"/>
          </a:xfrm>
          <a:prstGeom prst="rect">
            <a:avLst/>
          </a:prstGeom>
        </p:spPr>
        <p:txBody>
          <a:bodyPr wrap="none">
            <a:spAutoFit/>
          </a:bodyPr>
          <a:lstStyle/>
          <a:p>
            <a:r>
              <a:rPr lang="zh-CN" altLang="en-US" b="1" dirty="0">
                <a:solidFill>
                  <a:srgbClr val="FF0000"/>
                </a:solidFill>
              </a:rPr>
              <a:t>高阶系统看做由 </a:t>
            </a:r>
            <a:endParaRPr lang="en-US" altLang="zh-CN" b="1" dirty="0">
              <a:solidFill>
                <a:srgbClr val="FF0000"/>
              </a:solidFill>
            </a:endParaRPr>
          </a:p>
          <a:p>
            <a:r>
              <a:rPr lang="en-US" altLang="zh-CN" b="1" dirty="0">
                <a:solidFill>
                  <a:srgbClr val="FF0000"/>
                </a:solidFill>
              </a:rPr>
              <a:t> 1</a:t>
            </a:r>
            <a:r>
              <a:rPr lang="zh-CN" altLang="en-US" b="1" dirty="0">
                <a:solidFill>
                  <a:srgbClr val="FF0000"/>
                </a:solidFill>
              </a:rPr>
              <a:t>阶、</a:t>
            </a:r>
            <a:r>
              <a:rPr lang="en-US" altLang="zh-CN" b="1" dirty="0">
                <a:solidFill>
                  <a:srgbClr val="FF0000"/>
                </a:solidFill>
              </a:rPr>
              <a:t>2</a:t>
            </a:r>
            <a:r>
              <a:rPr lang="zh-CN" altLang="en-US" b="1" dirty="0">
                <a:solidFill>
                  <a:srgbClr val="FF0000"/>
                </a:solidFill>
              </a:rPr>
              <a:t>阶并联组成</a:t>
            </a:r>
            <a:endParaRPr lang="zh-CN" altLang="en-US" dirty="0"/>
          </a:p>
        </p:txBody>
      </p:sp>
      <p:sp>
        <p:nvSpPr>
          <p:cNvPr id="5" name="矩形 4">
            <a:extLst>
              <a:ext uri="{FF2B5EF4-FFF2-40B4-BE49-F238E27FC236}">
                <a16:creationId xmlns:a16="http://schemas.microsoft.com/office/drawing/2014/main" id="{CB079F92-9985-4220-8179-F9211D85AFC7}"/>
              </a:ext>
            </a:extLst>
          </p:cNvPr>
          <p:cNvSpPr/>
          <p:nvPr/>
        </p:nvSpPr>
        <p:spPr>
          <a:xfrm>
            <a:off x="9060604" y="3771171"/>
            <a:ext cx="2984477" cy="775229"/>
          </a:xfrm>
          <a:prstGeom prst="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D85FC28-FCCB-4CCF-937F-0877A3DEEEDB}"/>
              </a:ext>
            </a:extLst>
          </p:cNvPr>
          <p:cNvSpPr/>
          <p:nvPr/>
        </p:nvSpPr>
        <p:spPr>
          <a:xfrm>
            <a:off x="8908639" y="5961109"/>
            <a:ext cx="2984477" cy="697595"/>
          </a:xfrm>
          <a:prstGeom prst="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127754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内容占位符 2"/>
          <p:cNvSpPr>
            <a:spLocks noGrp="1"/>
          </p:cNvSpPr>
          <p:nvPr>
            <p:ph idx="1"/>
          </p:nvPr>
        </p:nvSpPr>
        <p:spPr>
          <a:xfrm>
            <a:off x="1981200" y="571501"/>
            <a:ext cx="8229600" cy="5554663"/>
          </a:xfrm>
        </p:spPr>
        <p:txBody>
          <a:bodyPr/>
          <a:lstStyle/>
          <a:p>
            <a:pPr eaLnBrk="1" hangingPunct="1">
              <a:buFont typeface="Arial" pitchFamily="34" charset="0"/>
              <a:buNone/>
            </a:pPr>
            <a:r>
              <a:rPr lang="zh-CN" altLang="en-US" dirty="0"/>
              <a:t>  </a:t>
            </a:r>
            <a:r>
              <a:rPr lang="en-US" altLang="zh-CN" b="1" dirty="0">
                <a:solidFill>
                  <a:srgbClr val="0000CC"/>
                </a:solidFill>
                <a:latin typeface="华文中宋" pitchFamily="2" charset="-122"/>
                <a:ea typeface="华文中宋" pitchFamily="2" charset="-122"/>
              </a:rPr>
              <a:t>1</a:t>
            </a:r>
            <a:r>
              <a:rPr lang="zh-CN" altLang="en-US" b="1" dirty="0">
                <a:solidFill>
                  <a:srgbClr val="0000CC"/>
                </a:solidFill>
                <a:latin typeface="华文中宋" pitchFamily="2" charset="-122"/>
                <a:ea typeface="华文中宋" pitchFamily="2" charset="-122"/>
              </a:rPr>
              <a:t>）零阶传感器动态特性</a:t>
            </a:r>
            <a:endParaRPr lang="en-US" altLang="zh-CN"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dirty="0"/>
              <a:t>         </a:t>
            </a:r>
            <a:endParaRPr lang="en-US" altLang="zh-CN" dirty="0"/>
          </a:p>
          <a:p>
            <a:pPr eaLnBrk="1" hangingPunct="1">
              <a:buFont typeface="Arial" pitchFamily="34" charset="0"/>
              <a:buNone/>
            </a:pPr>
            <a:r>
              <a:rPr lang="zh-CN" altLang="en-US" sz="2400" b="1" dirty="0"/>
              <a:t>      </a:t>
            </a:r>
            <a:r>
              <a:rPr lang="zh-CN" altLang="en-US" sz="2400" b="1" dirty="0">
                <a:solidFill>
                  <a:srgbClr val="FF0000"/>
                </a:solidFill>
              </a:rPr>
              <a:t>特点：</a:t>
            </a:r>
            <a:endParaRPr lang="en-US" altLang="zh-CN" sz="2400" b="1" dirty="0">
              <a:solidFill>
                <a:srgbClr val="FF0000"/>
              </a:solidFill>
            </a:endParaRPr>
          </a:p>
          <a:p>
            <a:pPr eaLnBrk="1" hangingPunct="1">
              <a:buFont typeface="Arial" pitchFamily="34" charset="0"/>
              <a:buNone/>
            </a:pPr>
            <a:r>
              <a:rPr lang="zh-CN" altLang="en-US" sz="2400" b="1" dirty="0"/>
              <a:t>                 与频率无关</a:t>
            </a:r>
            <a:r>
              <a:rPr lang="en-US" altLang="zh-CN" sz="2400" b="1" dirty="0"/>
              <a:t>——</a:t>
            </a:r>
            <a:r>
              <a:rPr lang="zh-CN" altLang="en-US" sz="2400" b="1" dirty="0"/>
              <a:t>无相位失真</a:t>
            </a:r>
            <a:endParaRPr lang="en-US" altLang="zh-CN" sz="2400" b="1" dirty="0"/>
          </a:p>
          <a:p>
            <a:pPr eaLnBrk="1" hangingPunct="1">
              <a:buFont typeface="Arial" pitchFamily="34" charset="0"/>
              <a:buNone/>
            </a:pPr>
            <a:r>
              <a:rPr lang="zh-CN" altLang="en-US" sz="2400" b="1" dirty="0"/>
              <a:t>                 输入输出成比例</a:t>
            </a:r>
            <a:r>
              <a:rPr lang="en-US" altLang="zh-CN" sz="2400" b="1" dirty="0"/>
              <a:t>——</a:t>
            </a:r>
            <a:r>
              <a:rPr lang="zh-CN" altLang="en-US" sz="2400" b="1" dirty="0"/>
              <a:t>无幅值失真</a:t>
            </a:r>
            <a:endParaRPr lang="en-US" altLang="zh-CN" sz="2400" b="1" dirty="0"/>
          </a:p>
          <a:p>
            <a:pPr eaLnBrk="1" hangingPunct="1">
              <a:buFont typeface="Arial" pitchFamily="34" charset="0"/>
              <a:buNone/>
            </a:pPr>
            <a:r>
              <a:rPr lang="zh-CN" altLang="en-US" sz="2400" b="1" dirty="0"/>
              <a:t>                  理想传感器</a:t>
            </a:r>
            <a:r>
              <a:rPr lang="en-US" altLang="zh-CN" sz="2400" b="1" dirty="0"/>
              <a:t>——</a:t>
            </a:r>
            <a:r>
              <a:rPr lang="zh-CN" altLang="en-US" sz="2400" b="1" dirty="0"/>
              <a:t>实际不存在 </a:t>
            </a:r>
            <a:endParaRPr lang="en-US" altLang="zh-CN" sz="2400" b="1" dirty="0"/>
          </a:p>
          <a:p>
            <a:pPr eaLnBrk="1" hangingPunct="1">
              <a:buFont typeface="Arial" pitchFamily="34" charset="0"/>
              <a:buNone/>
            </a:pPr>
            <a:r>
              <a:rPr lang="zh-CN" altLang="en-US" sz="2400" b="1" dirty="0"/>
              <a:t>                  理想近似</a:t>
            </a:r>
            <a:r>
              <a:rPr lang="en-US" altLang="zh-CN" sz="2400" b="1" dirty="0"/>
              <a:t>——</a:t>
            </a:r>
            <a:r>
              <a:rPr lang="zh-CN" altLang="en-US" sz="2400" b="1" dirty="0"/>
              <a:t>输入缓慢变化理想近似  </a:t>
            </a:r>
            <a:endParaRPr lang="en-US" altLang="zh-CN" sz="2400" b="1" dirty="0"/>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solidFill>
                  <a:srgbClr val="0000CC"/>
                </a:solidFill>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）一阶传感器动态特性</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t>             </a:t>
            </a:r>
            <a:r>
              <a:rPr lang="en-US" altLang="zh-CN" sz="2400" b="1" dirty="0"/>
              <a:t>n=1           </a:t>
            </a:r>
            <a:endParaRPr lang="zh-CN" altLang="en-US" sz="2400" b="1" dirty="0"/>
          </a:p>
        </p:txBody>
      </p:sp>
      <p:graphicFrame>
        <p:nvGraphicFramePr>
          <p:cNvPr id="103428" name="Object 2"/>
          <p:cNvGraphicFramePr>
            <a:graphicFrameLocks noChangeAspect="1"/>
          </p:cNvGraphicFramePr>
          <p:nvPr/>
        </p:nvGraphicFramePr>
        <p:xfrm>
          <a:off x="2444750" y="849313"/>
          <a:ext cx="6489700" cy="1192212"/>
        </p:xfrm>
        <a:graphic>
          <a:graphicData uri="http://schemas.openxmlformats.org/presentationml/2006/ole">
            <mc:AlternateContent xmlns:mc="http://schemas.openxmlformats.org/markup-compatibility/2006">
              <mc:Choice xmlns:v="urn:schemas-microsoft-com:vml" Requires="v">
                <p:oleObj spid="_x0000_s261122" name="Equation" r:id="rId3" imgW="2349360" imgH="431640" progId="Equation.DSMT4">
                  <p:embed/>
                </p:oleObj>
              </mc:Choice>
              <mc:Fallback>
                <p:oleObj name="Equation" r:id="rId3" imgW="2349360" imgH="431640" progId="Equation.DSMT4">
                  <p:embed/>
                  <p:pic>
                    <p:nvPicPr>
                      <p:cNvPr id="10342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750" y="849313"/>
                        <a:ext cx="6489700"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29" name="Object 3"/>
          <p:cNvGraphicFramePr>
            <a:graphicFrameLocks noChangeAspect="1"/>
          </p:cNvGraphicFramePr>
          <p:nvPr/>
        </p:nvGraphicFramePr>
        <p:xfrm>
          <a:off x="4224338" y="5300664"/>
          <a:ext cx="3516312" cy="1000125"/>
        </p:xfrm>
        <a:graphic>
          <a:graphicData uri="http://schemas.openxmlformats.org/presentationml/2006/ole">
            <mc:AlternateContent xmlns:mc="http://schemas.openxmlformats.org/markup-compatibility/2006">
              <mc:Choice xmlns:v="urn:schemas-microsoft-com:vml" Requires="v">
                <p:oleObj spid="_x0000_s261123" name="公式" r:id="rId5" imgW="1384300" imgH="393700" progId="Equation.3">
                  <p:embed/>
                </p:oleObj>
              </mc:Choice>
              <mc:Fallback>
                <p:oleObj name="公式" r:id="rId5" imgW="1384300" imgH="393700" progId="Equation.3">
                  <p:embed/>
                  <p:pic>
                    <p:nvPicPr>
                      <p:cNvPr id="10342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338" y="5300664"/>
                        <a:ext cx="35163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31" name="Text Box 7"/>
          <p:cNvSpPr txBox="1">
            <a:spLocks noChangeArrowheads="1"/>
          </p:cNvSpPr>
          <p:nvPr/>
        </p:nvSpPr>
        <p:spPr bwMode="auto">
          <a:xfrm>
            <a:off x="1524001" y="1"/>
            <a:ext cx="4316413" cy="519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b="1">
                <a:solidFill>
                  <a:srgbClr val="0000CC"/>
                </a:solidFill>
                <a:latin typeface="华文中宋" pitchFamily="2" charset="-122"/>
              </a:rPr>
              <a:t>（</a:t>
            </a:r>
            <a:r>
              <a:rPr lang="en-US" altLang="zh-CN" sz="2800" b="1">
                <a:solidFill>
                  <a:srgbClr val="0000CC"/>
                </a:solidFill>
                <a:latin typeface="华文中宋" pitchFamily="2" charset="-122"/>
              </a:rPr>
              <a:t>5</a:t>
            </a:r>
            <a:r>
              <a:rPr lang="zh-CN" altLang="en-US" sz="2800" b="1">
                <a:solidFill>
                  <a:srgbClr val="0000CC"/>
                </a:solidFill>
                <a:latin typeface="华文中宋" pitchFamily="2" charset="-122"/>
              </a:rPr>
              <a:t>）各阶传感器动态特性</a:t>
            </a:r>
            <a:endParaRPr lang="en-US" altLang="zh-CN" sz="2800" b="1">
              <a:solidFill>
                <a:srgbClr val="0000CC"/>
              </a:solidFill>
              <a:latin typeface="华文中宋" pitchFamily="2" charset="-122"/>
            </a:endParaRPr>
          </a:p>
        </p:txBody>
      </p:sp>
      <p:graphicFrame>
        <p:nvGraphicFramePr>
          <p:cNvPr id="103432" name="Object 8"/>
          <p:cNvGraphicFramePr>
            <a:graphicFrameLocks noChangeAspect="1"/>
          </p:cNvGraphicFramePr>
          <p:nvPr/>
        </p:nvGraphicFramePr>
        <p:xfrm>
          <a:off x="4327527" y="4771233"/>
          <a:ext cx="1512887" cy="503238"/>
        </p:xfrm>
        <a:graphic>
          <a:graphicData uri="http://schemas.openxmlformats.org/presentationml/2006/ole">
            <mc:AlternateContent xmlns:mc="http://schemas.openxmlformats.org/markup-compatibility/2006">
              <mc:Choice xmlns:v="urn:schemas-microsoft-com:vml" Requires="v">
                <p:oleObj spid="_x0000_s261124" name="Equation" r:id="rId7" imgW="723600" imgH="241200" progId="Equation.DSMT4">
                  <p:embed/>
                </p:oleObj>
              </mc:Choice>
              <mc:Fallback>
                <p:oleObj name="Equation" r:id="rId7" imgW="723600" imgH="241200" progId="Equation.DSMT4">
                  <p:embed/>
                  <p:pic>
                    <p:nvPicPr>
                      <p:cNvPr id="10343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527" y="4771233"/>
                        <a:ext cx="15128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 name="直接箭头连接符 2">
            <a:extLst>
              <a:ext uri="{FF2B5EF4-FFF2-40B4-BE49-F238E27FC236}">
                <a16:creationId xmlns:a16="http://schemas.microsoft.com/office/drawing/2014/main" id="{DD7D88B7-E209-4EBE-AA77-5966DBA6FF9A}"/>
              </a:ext>
            </a:extLst>
          </p:cNvPr>
          <p:cNvCxnSpPr/>
          <p:nvPr/>
        </p:nvCxnSpPr>
        <p:spPr>
          <a:xfrm flipV="1">
            <a:off x="9692640" y="1097280"/>
            <a:ext cx="0" cy="21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AAE7A91D-9BAC-4C27-86AE-9C1269777479}"/>
              </a:ext>
            </a:extLst>
          </p:cNvPr>
          <p:cNvCxnSpPr/>
          <p:nvPr/>
        </p:nvCxnSpPr>
        <p:spPr>
          <a:xfrm>
            <a:off x="9278754" y="3291840"/>
            <a:ext cx="2464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5C6A94F-F176-4776-99F2-48B67D55521B}"/>
              </a:ext>
            </a:extLst>
          </p:cNvPr>
          <p:cNvCxnSpPr>
            <a:cxnSpLocks/>
          </p:cNvCxnSpPr>
          <p:nvPr/>
        </p:nvCxnSpPr>
        <p:spPr>
          <a:xfrm flipV="1">
            <a:off x="9692640" y="1645920"/>
            <a:ext cx="1540042" cy="15785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65058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内容占位符 2"/>
          <p:cNvSpPr>
            <a:spLocks noGrp="1"/>
          </p:cNvSpPr>
          <p:nvPr>
            <p:ph idx="1"/>
          </p:nvPr>
        </p:nvSpPr>
        <p:spPr>
          <a:xfrm>
            <a:off x="1981200" y="467056"/>
            <a:ext cx="8229600" cy="5554663"/>
          </a:xfrm>
        </p:spPr>
        <p:txBody>
          <a:bodyPr/>
          <a:lstStyle/>
          <a:p>
            <a:pPr eaLnBrk="1" hangingPunct="1">
              <a:buFont typeface="Arial" pitchFamily="34" charset="0"/>
              <a:buNone/>
            </a:pPr>
            <a:r>
              <a:rPr lang="en-US" altLang="zh-CN" b="1" dirty="0"/>
              <a:t>   </a:t>
            </a:r>
            <a:r>
              <a:rPr lang="zh-CN" altLang="en-US" b="1" dirty="0"/>
              <a:t>求解传递函数为：</a:t>
            </a:r>
            <a:endParaRPr lang="en-US" altLang="zh-CN" b="1" dirty="0"/>
          </a:p>
          <a:p>
            <a:pPr eaLnBrk="1" hangingPunct="1">
              <a:buFont typeface="Arial" pitchFamily="34" charset="0"/>
              <a:buNone/>
            </a:pPr>
            <a:endParaRPr lang="en-US" altLang="zh-CN" b="1" dirty="0"/>
          </a:p>
          <a:p>
            <a:pPr eaLnBrk="1" hangingPunct="1">
              <a:buFont typeface="Arial" pitchFamily="34" charset="0"/>
              <a:buNone/>
            </a:pPr>
            <a:endParaRPr lang="en-US" altLang="zh-CN" b="1" dirty="0"/>
          </a:p>
          <a:p>
            <a:pPr eaLnBrk="1" hangingPunct="1">
              <a:buFont typeface="Arial" pitchFamily="34" charset="0"/>
              <a:buNone/>
            </a:pPr>
            <a:r>
              <a:rPr lang="zh-CN" altLang="en-US" sz="2400" b="1" dirty="0"/>
              <a:t>　　</a:t>
            </a:r>
            <a:endParaRPr lang="en-US" altLang="zh-CN" sz="2400" b="1" dirty="0"/>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t>　　　                                  </a:t>
            </a:r>
            <a:r>
              <a:rPr lang="zh-CN" altLang="en-US" sz="2400" b="1" dirty="0">
                <a:ea typeface="华文中宋" pitchFamily="2" charset="-122"/>
              </a:rPr>
              <a:t>为传感器系统</a:t>
            </a:r>
            <a:r>
              <a:rPr lang="zh-CN" altLang="en-US" sz="2400" b="1" dirty="0">
                <a:solidFill>
                  <a:srgbClr val="FF0000"/>
                </a:solidFill>
                <a:ea typeface="华文中宋" pitchFamily="2" charset="-122"/>
              </a:rPr>
              <a:t>时间常数</a:t>
            </a:r>
            <a:r>
              <a:rPr lang="zh-CN" altLang="en-US" sz="2400" b="1" dirty="0">
                <a:solidFill>
                  <a:srgbClr val="FF0000"/>
                </a:solidFill>
              </a:rPr>
              <a:t>。</a:t>
            </a:r>
            <a:endParaRPr lang="en-US" altLang="zh-CN" sz="2400" b="1" dirty="0">
              <a:solidFill>
                <a:srgbClr val="FF0000"/>
              </a:solidFill>
            </a:endParaRPr>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t>　</a:t>
            </a:r>
            <a:r>
              <a:rPr lang="zh-CN" altLang="en-US" sz="2400" b="1" dirty="0">
                <a:ea typeface="华文中宋" pitchFamily="2" charset="-122"/>
              </a:rPr>
              <a:t>求解幅频特性和相频特性</a:t>
            </a:r>
            <a:r>
              <a:rPr lang="zh-CN" altLang="en-US" sz="2400" b="1" dirty="0"/>
              <a:t>：</a:t>
            </a:r>
            <a:endParaRPr lang="en-US" altLang="zh-CN" sz="2400" b="1" dirty="0"/>
          </a:p>
          <a:p>
            <a:pPr eaLnBrk="1" hangingPunct="1">
              <a:buFont typeface="Arial" pitchFamily="34" charset="0"/>
              <a:buNone/>
            </a:pPr>
            <a:r>
              <a:rPr lang="zh-CN" altLang="en-US" sz="2400" dirty="0"/>
              <a:t>　　　</a:t>
            </a:r>
            <a:endParaRPr lang="en-US" altLang="zh-CN" sz="2400" dirty="0"/>
          </a:p>
          <a:p>
            <a:pPr eaLnBrk="1" hangingPunct="1">
              <a:buFont typeface="Arial" pitchFamily="34" charset="0"/>
              <a:buNone/>
            </a:pPr>
            <a:r>
              <a:rPr lang="en-US" altLang="zh-CN" dirty="0"/>
              <a:t> </a:t>
            </a:r>
            <a:endParaRPr lang="zh-CN" altLang="en-US" dirty="0"/>
          </a:p>
        </p:txBody>
      </p:sp>
      <p:graphicFrame>
        <p:nvGraphicFramePr>
          <p:cNvPr id="104452" name="Object 2"/>
          <p:cNvGraphicFramePr>
            <a:graphicFrameLocks noChangeAspect="1"/>
          </p:cNvGraphicFramePr>
          <p:nvPr/>
        </p:nvGraphicFramePr>
        <p:xfrm>
          <a:off x="5156201" y="1285876"/>
          <a:ext cx="3103563" cy="1357313"/>
        </p:xfrm>
        <a:graphic>
          <a:graphicData uri="http://schemas.openxmlformats.org/presentationml/2006/ole">
            <mc:AlternateContent xmlns:mc="http://schemas.openxmlformats.org/markup-compatibility/2006">
              <mc:Choice xmlns:v="urn:schemas-microsoft-com:vml" Requires="v">
                <p:oleObj spid="_x0000_s262146" name="Equation" r:id="rId3" imgW="1422360" imgH="622080" progId="Equation.DSMT4">
                  <p:embed/>
                </p:oleObj>
              </mc:Choice>
              <mc:Fallback>
                <p:oleObj name="Equation" r:id="rId3" imgW="1422360" imgH="622080" progId="Equation.DSMT4">
                  <p:embed/>
                  <p:pic>
                    <p:nvPicPr>
                      <p:cNvPr id="10445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6201" y="1285876"/>
                        <a:ext cx="3103563"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3" name="Object 3"/>
          <p:cNvGraphicFramePr>
            <a:graphicFrameLocks noChangeAspect="1"/>
          </p:cNvGraphicFramePr>
          <p:nvPr/>
        </p:nvGraphicFramePr>
        <p:xfrm>
          <a:off x="3503613" y="2708276"/>
          <a:ext cx="1676400" cy="581025"/>
        </p:xfrm>
        <a:graphic>
          <a:graphicData uri="http://schemas.openxmlformats.org/presentationml/2006/ole">
            <mc:AlternateContent xmlns:mc="http://schemas.openxmlformats.org/markup-compatibility/2006">
              <mc:Choice xmlns:v="urn:schemas-microsoft-com:vml" Requires="v">
                <p:oleObj spid="_x0000_s262147" name="Equation" r:id="rId5" imgW="609480" imgH="228600" progId="Equation.DSMT4">
                  <p:embed/>
                </p:oleObj>
              </mc:Choice>
              <mc:Fallback>
                <p:oleObj name="Equation" r:id="rId5" imgW="609480" imgH="228600" progId="Equation.DSMT4">
                  <p:embed/>
                  <p:pic>
                    <p:nvPicPr>
                      <p:cNvPr id="10445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2708276"/>
                        <a:ext cx="1676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4" name="Object 4"/>
          <p:cNvGraphicFramePr>
            <a:graphicFrameLocks noChangeAspect="1"/>
          </p:cNvGraphicFramePr>
          <p:nvPr/>
        </p:nvGraphicFramePr>
        <p:xfrm>
          <a:off x="5224463" y="4273551"/>
          <a:ext cx="2887662" cy="2062163"/>
        </p:xfrm>
        <a:graphic>
          <a:graphicData uri="http://schemas.openxmlformats.org/presentationml/2006/ole">
            <mc:AlternateContent xmlns:mc="http://schemas.openxmlformats.org/markup-compatibility/2006">
              <mc:Choice xmlns:v="urn:schemas-microsoft-com:vml" Requires="v">
                <p:oleObj spid="_x0000_s262148" name="Equation" r:id="rId7" imgW="1244520" imgH="888840" progId="Equation.DSMT4">
                  <p:embed/>
                </p:oleObj>
              </mc:Choice>
              <mc:Fallback>
                <p:oleObj name="Equation" r:id="rId7" imgW="1244520" imgH="888840" progId="Equation.DSMT4">
                  <p:embed/>
                  <p:pic>
                    <p:nvPicPr>
                      <p:cNvPr id="10445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4463" y="4273551"/>
                        <a:ext cx="2887662"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AE44F100-F353-4F44-B4B7-ED2148ED0D92}"/>
              </a:ext>
            </a:extLst>
          </p:cNvPr>
          <p:cNvSpPr/>
          <p:nvPr/>
        </p:nvSpPr>
        <p:spPr>
          <a:xfrm>
            <a:off x="2723949" y="2387065"/>
            <a:ext cx="2887662" cy="10749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767212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0" name="Text Box 4"/>
          <p:cNvSpPr txBox="1">
            <a:spLocks noChangeArrowheads="1"/>
          </p:cNvSpPr>
          <p:nvPr/>
        </p:nvSpPr>
        <p:spPr bwMode="auto">
          <a:xfrm>
            <a:off x="2332039" y="425450"/>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zh-CN" altLang="en-US"/>
          </a:p>
        </p:txBody>
      </p:sp>
      <p:sp>
        <p:nvSpPr>
          <p:cNvPr id="367621" name="Text Box 5"/>
          <p:cNvSpPr txBox="1">
            <a:spLocks noChangeArrowheads="1"/>
          </p:cNvSpPr>
          <p:nvPr/>
        </p:nvSpPr>
        <p:spPr bwMode="auto">
          <a:xfrm>
            <a:off x="2332038" y="425451"/>
            <a:ext cx="332655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a) </a:t>
            </a:r>
            <a:r>
              <a:rPr lang="zh-CN" altLang="en-US" sz="2400" b="1" dirty="0">
                <a:solidFill>
                  <a:srgbClr val="0000CC"/>
                </a:solidFill>
                <a:latin typeface="华文中宋" panose="02010600040101010101" pitchFamily="2" charset="-122"/>
                <a:ea typeface="华文中宋" panose="02010600040101010101" pitchFamily="2" charset="-122"/>
              </a:rPr>
              <a:t>一阶系统的冲激响应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367623" name="Object 7"/>
          <p:cNvGraphicFramePr>
            <a:graphicFrameLocks noGrp="1" noChangeAspect="1"/>
          </p:cNvGraphicFramePr>
          <p:nvPr>
            <p:ph sz="half" idx="1"/>
          </p:nvPr>
        </p:nvGraphicFramePr>
        <p:xfrm>
          <a:off x="3943350" y="3773488"/>
          <a:ext cx="114300" cy="177800"/>
        </p:xfrm>
        <a:graphic>
          <a:graphicData uri="http://schemas.openxmlformats.org/presentationml/2006/ole">
            <mc:AlternateContent xmlns:mc="http://schemas.openxmlformats.org/markup-compatibility/2006">
              <mc:Choice xmlns:v="urn:schemas-microsoft-com:vml" Requires="v">
                <p:oleObj spid="_x0000_s263170" name="Equation" r:id="rId3" imgW="114120" imgH="177480" progId="Equation.DSMT4">
                  <p:embed/>
                </p:oleObj>
              </mc:Choice>
              <mc:Fallback>
                <p:oleObj name="Equation" r:id="rId3" imgW="114120" imgH="177480" progId="Equation.DSMT4">
                  <p:embed/>
                  <p:pic>
                    <p:nvPicPr>
                      <p:cNvPr id="36762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50" y="3773488"/>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7625" name="Object 9"/>
          <p:cNvGraphicFramePr>
            <a:graphicFrameLocks noGrp="1" noChangeAspect="1"/>
          </p:cNvGraphicFramePr>
          <p:nvPr>
            <p:ph sz="half" idx="2"/>
          </p:nvPr>
        </p:nvGraphicFramePr>
        <p:xfrm>
          <a:off x="2705798" y="931680"/>
          <a:ext cx="8303910" cy="3873500"/>
        </p:xfrm>
        <a:graphic>
          <a:graphicData uri="http://schemas.openxmlformats.org/presentationml/2006/ole">
            <mc:AlternateContent xmlns:mc="http://schemas.openxmlformats.org/markup-compatibility/2006">
              <mc:Choice xmlns:v="urn:schemas-microsoft-com:vml" Requires="v">
                <p:oleObj spid="_x0000_s263171" name="Equation" r:id="rId5" imgW="3352680" imgH="1930320" progId="Equation.DSMT4">
                  <p:embed/>
                </p:oleObj>
              </mc:Choice>
              <mc:Fallback>
                <p:oleObj name="Equation" r:id="rId5" imgW="3352680" imgH="1930320" progId="Equation.DSMT4">
                  <p:embed/>
                  <p:pic>
                    <p:nvPicPr>
                      <p:cNvPr id="36762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798" y="931680"/>
                        <a:ext cx="8303910" cy="3873500"/>
                      </a:xfrm>
                      <a:prstGeom prst="rect">
                        <a:avLst/>
                      </a:prstGeom>
                      <a:noFill/>
                      <a:ln>
                        <a:noFill/>
                      </a:ln>
                      <a:effectLst/>
                    </p:spPr>
                  </p:pic>
                </p:oleObj>
              </mc:Fallback>
            </mc:AlternateContent>
          </a:graphicData>
        </a:graphic>
      </p:graphicFrame>
      <p:sp>
        <p:nvSpPr>
          <p:cNvPr id="367628" name="Text Box 12"/>
          <p:cNvSpPr txBox="1">
            <a:spLocks noChangeArrowheads="1"/>
          </p:cNvSpPr>
          <p:nvPr/>
        </p:nvSpPr>
        <p:spPr bwMode="auto">
          <a:xfrm>
            <a:off x="670701" y="5176908"/>
            <a:ext cx="5753498"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可见：</a:t>
            </a:r>
            <a:r>
              <a:rPr lang="zh-CN" altLang="en-US" sz="2400" b="1" dirty="0">
                <a:solidFill>
                  <a:srgbClr val="FF0000"/>
                </a:solidFill>
                <a:latin typeface="华文中宋" pitchFamily="2" charset="-122"/>
                <a:ea typeface="华文中宋" panose="02010600040101010101" pitchFamily="2" charset="-122"/>
              </a:rPr>
              <a:t>时间常数</a:t>
            </a:r>
            <a:r>
              <a:rPr lang="zh-CN" altLang="en-US" sz="2400" b="1" dirty="0">
                <a:latin typeface="华文中宋" pitchFamily="2" charset="-122"/>
                <a:ea typeface="华文中宋" panose="02010600040101010101" pitchFamily="2" charset="-122"/>
              </a:rPr>
              <a:t>影响瞬态输出的响应特性</a:t>
            </a:r>
          </a:p>
          <a:p>
            <a:r>
              <a:rPr lang="zh-CN" altLang="en-US" sz="2400" b="1" dirty="0">
                <a:latin typeface="华文中宋" pitchFamily="2" charset="-122"/>
                <a:ea typeface="华文中宋" panose="02010600040101010101" pitchFamily="2" charset="-122"/>
              </a:rPr>
              <a:t>          时间常数越小，输出越接近输入</a:t>
            </a:r>
          </a:p>
        </p:txBody>
      </p:sp>
      <p:sp>
        <p:nvSpPr>
          <p:cNvPr id="367629" name="Line 13"/>
          <p:cNvSpPr>
            <a:spLocks noChangeShapeType="1"/>
          </p:cNvSpPr>
          <p:nvPr/>
        </p:nvSpPr>
        <p:spPr bwMode="auto">
          <a:xfrm>
            <a:off x="7967663" y="6453188"/>
            <a:ext cx="252095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67630" name="Line 14"/>
          <p:cNvSpPr>
            <a:spLocks noChangeShapeType="1"/>
          </p:cNvSpPr>
          <p:nvPr/>
        </p:nvSpPr>
        <p:spPr bwMode="auto">
          <a:xfrm flipV="1">
            <a:off x="7967663" y="5013326"/>
            <a:ext cx="0" cy="1439863"/>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67631" name="Freeform 15"/>
          <p:cNvSpPr>
            <a:spLocks/>
          </p:cNvSpPr>
          <p:nvPr/>
        </p:nvSpPr>
        <p:spPr bwMode="auto">
          <a:xfrm>
            <a:off x="7967664" y="5157788"/>
            <a:ext cx="2232025" cy="863600"/>
          </a:xfrm>
          <a:custGeom>
            <a:avLst/>
            <a:gdLst>
              <a:gd name="T0" fmla="*/ 0 w 1406"/>
              <a:gd name="T1" fmla="*/ 0 h 544"/>
              <a:gd name="T2" fmla="*/ 363 w 1406"/>
              <a:gd name="T3" fmla="*/ 226 h 544"/>
              <a:gd name="T4" fmla="*/ 635 w 1406"/>
              <a:gd name="T5" fmla="*/ 363 h 544"/>
              <a:gd name="T6" fmla="*/ 1044 w 1406"/>
              <a:gd name="T7" fmla="*/ 499 h 544"/>
              <a:gd name="T8" fmla="*/ 1406 w 1406"/>
              <a:gd name="T9" fmla="*/ 544 h 544"/>
            </a:gdLst>
            <a:ahLst/>
            <a:cxnLst>
              <a:cxn ang="0">
                <a:pos x="T0" y="T1"/>
              </a:cxn>
              <a:cxn ang="0">
                <a:pos x="T2" y="T3"/>
              </a:cxn>
              <a:cxn ang="0">
                <a:pos x="T4" y="T5"/>
              </a:cxn>
              <a:cxn ang="0">
                <a:pos x="T6" y="T7"/>
              </a:cxn>
              <a:cxn ang="0">
                <a:pos x="T8" y="T9"/>
              </a:cxn>
            </a:cxnLst>
            <a:rect l="0" t="0" r="r" b="b"/>
            <a:pathLst>
              <a:path w="1406" h="544">
                <a:moveTo>
                  <a:pt x="0" y="0"/>
                </a:moveTo>
                <a:cubicBezTo>
                  <a:pt x="128" y="82"/>
                  <a:pt x="257" y="165"/>
                  <a:pt x="363" y="226"/>
                </a:cubicBezTo>
                <a:cubicBezTo>
                  <a:pt x="469" y="287"/>
                  <a:pt x="521" y="317"/>
                  <a:pt x="635" y="363"/>
                </a:cubicBezTo>
                <a:cubicBezTo>
                  <a:pt x="749" y="409"/>
                  <a:pt x="916" y="469"/>
                  <a:pt x="1044" y="499"/>
                </a:cubicBezTo>
                <a:cubicBezTo>
                  <a:pt x="1172" y="529"/>
                  <a:pt x="1353" y="537"/>
                  <a:pt x="1406" y="544"/>
                </a:cubicBezTo>
              </a:path>
            </a:pathLst>
          </a:cu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67632" name="Freeform 16"/>
          <p:cNvSpPr>
            <a:spLocks/>
          </p:cNvSpPr>
          <p:nvPr/>
        </p:nvSpPr>
        <p:spPr bwMode="auto">
          <a:xfrm>
            <a:off x="7967664" y="5229226"/>
            <a:ext cx="1368425" cy="1008063"/>
          </a:xfrm>
          <a:custGeom>
            <a:avLst/>
            <a:gdLst>
              <a:gd name="T0" fmla="*/ 0 w 862"/>
              <a:gd name="T1" fmla="*/ 0 h 635"/>
              <a:gd name="T2" fmla="*/ 91 w 862"/>
              <a:gd name="T3" fmla="*/ 318 h 635"/>
              <a:gd name="T4" fmla="*/ 136 w 862"/>
              <a:gd name="T5" fmla="*/ 408 h 635"/>
              <a:gd name="T6" fmla="*/ 227 w 862"/>
              <a:gd name="T7" fmla="*/ 499 h 635"/>
              <a:gd name="T8" fmla="*/ 454 w 862"/>
              <a:gd name="T9" fmla="*/ 590 h 635"/>
              <a:gd name="T10" fmla="*/ 862 w 862"/>
              <a:gd name="T11" fmla="*/ 635 h 635"/>
            </a:gdLst>
            <a:ahLst/>
            <a:cxnLst>
              <a:cxn ang="0">
                <a:pos x="T0" y="T1"/>
              </a:cxn>
              <a:cxn ang="0">
                <a:pos x="T2" y="T3"/>
              </a:cxn>
              <a:cxn ang="0">
                <a:pos x="T4" y="T5"/>
              </a:cxn>
              <a:cxn ang="0">
                <a:pos x="T6" y="T7"/>
              </a:cxn>
              <a:cxn ang="0">
                <a:pos x="T8" y="T9"/>
              </a:cxn>
              <a:cxn ang="0">
                <a:pos x="T10" y="T11"/>
              </a:cxn>
            </a:cxnLst>
            <a:rect l="0" t="0" r="r" b="b"/>
            <a:pathLst>
              <a:path w="862" h="635">
                <a:moveTo>
                  <a:pt x="0" y="0"/>
                </a:moveTo>
                <a:cubicBezTo>
                  <a:pt x="34" y="125"/>
                  <a:pt x="68" y="250"/>
                  <a:pt x="91" y="318"/>
                </a:cubicBezTo>
                <a:cubicBezTo>
                  <a:pt x="114" y="386"/>
                  <a:pt x="113" y="378"/>
                  <a:pt x="136" y="408"/>
                </a:cubicBezTo>
                <a:cubicBezTo>
                  <a:pt x="159" y="438"/>
                  <a:pt x="174" y="469"/>
                  <a:pt x="227" y="499"/>
                </a:cubicBezTo>
                <a:cubicBezTo>
                  <a:pt x="280" y="529"/>
                  <a:pt x="348" y="567"/>
                  <a:pt x="454" y="590"/>
                </a:cubicBezTo>
                <a:cubicBezTo>
                  <a:pt x="560" y="613"/>
                  <a:pt x="711" y="624"/>
                  <a:pt x="862" y="635"/>
                </a:cubicBezTo>
              </a:path>
            </a:pathLst>
          </a:cu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2" name="矩形 1">
            <a:extLst>
              <a:ext uri="{FF2B5EF4-FFF2-40B4-BE49-F238E27FC236}">
                <a16:creationId xmlns:a16="http://schemas.microsoft.com/office/drawing/2014/main" id="{9231A328-5765-4C3B-A5CB-F19122A5807C}"/>
              </a:ext>
            </a:extLst>
          </p:cNvPr>
          <p:cNvSpPr/>
          <p:nvPr/>
        </p:nvSpPr>
        <p:spPr>
          <a:xfrm>
            <a:off x="6141036" y="3311823"/>
            <a:ext cx="211756" cy="461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D76E376-DFD8-4593-948A-D06BC08D2170}"/>
                  </a:ext>
                </a:extLst>
              </p:cNvPr>
              <p:cNvSpPr txBox="1"/>
              <p:nvPr/>
            </p:nvSpPr>
            <p:spPr>
              <a:xfrm>
                <a:off x="7354670" y="4805180"/>
                <a:ext cx="670376" cy="722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num>
                        <m:den>
                          <m:f>
                            <m:fPr>
                              <m:type m:val="skw"/>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𝒌</m:t>
                              </m:r>
                            </m:num>
                            <m:den>
                              <m:r>
                                <a:rPr lang="zh-CN" altLang="en-US" b="1" i="1" smtClean="0">
                                  <a:latin typeface="Cambria Math" panose="02040503050406030204" pitchFamily="18" charset="0"/>
                                </a:rPr>
                                <m:t>𝝉</m:t>
                              </m:r>
                            </m:den>
                          </m:f>
                        </m:den>
                      </m:f>
                    </m:oMath>
                  </m:oMathPara>
                </a14:m>
                <a:endParaRPr lang="zh-CN" altLang="en-US" b="1" dirty="0"/>
              </a:p>
            </p:txBody>
          </p:sp>
        </mc:Choice>
        <mc:Fallback xmlns="">
          <p:sp>
            <p:nvSpPr>
              <p:cNvPr id="3" name="文本框 2">
                <a:extLst>
                  <a:ext uri="{FF2B5EF4-FFF2-40B4-BE49-F238E27FC236}">
                    <a16:creationId xmlns:a16="http://schemas.microsoft.com/office/drawing/2014/main" id="{9D76E376-DFD8-4593-948A-D06BC08D2170}"/>
                  </a:ext>
                </a:extLst>
              </p:cNvPr>
              <p:cNvSpPr txBox="1">
                <a:spLocks noRot="1" noChangeAspect="1" noMove="1" noResize="1" noEditPoints="1" noAdjustHandles="1" noChangeArrowheads="1" noChangeShapeType="1" noTextEdit="1"/>
              </p:cNvSpPr>
              <p:nvPr/>
            </p:nvSpPr>
            <p:spPr>
              <a:xfrm>
                <a:off x="7354670" y="4805180"/>
                <a:ext cx="670376" cy="7221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8BA8393-7B35-4DA8-B8A5-A85D274E69ED}"/>
                  </a:ext>
                </a:extLst>
              </p:cNvPr>
              <p:cNvSpPr txBox="1"/>
              <p:nvPr/>
            </p:nvSpPr>
            <p:spPr>
              <a:xfrm>
                <a:off x="10488613" y="6254928"/>
                <a:ext cx="552139"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zh-CN" altLang="en-US" b="1" i="1" smtClean="0">
                              <a:latin typeface="Cambria Math" panose="02040503050406030204" pitchFamily="18" charset="0"/>
                            </a:rPr>
                            <m:t>𝝉</m:t>
                          </m:r>
                        </m:den>
                      </m:f>
                    </m:oMath>
                  </m:oMathPara>
                </a14:m>
                <a:endParaRPr lang="zh-CN" altLang="en-US" b="1" dirty="0"/>
              </a:p>
            </p:txBody>
          </p:sp>
        </mc:Choice>
        <mc:Fallback xmlns="">
          <p:sp>
            <p:nvSpPr>
              <p:cNvPr id="4" name="文本框 3">
                <a:extLst>
                  <a:ext uri="{FF2B5EF4-FFF2-40B4-BE49-F238E27FC236}">
                    <a16:creationId xmlns:a16="http://schemas.microsoft.com/office/drawing/2014/main" id="{38BA8393-7B35-4DA8-B8A5-A85D274E69ED}"/>
                  </a:ext>
                </a:extLst>
              </p:cNvPr>
              <p:cNvSpPr txBox="1">
                <a:spLocks noRot="1" noChangeAspect="1" noMove="1" noResize="1" noEditPoints="1" noAdjustHandles="1" noChangeArrowheads="1" noChangeShapeType="1" noTextEdit="1"/>
              </p:cNvSpPr>
              <p:nvPr/>
            </p:nvSpPr>
            <p:spPr>
              <a:xfrm>
                <a:off x="10488613" y="6254928"/>
                <a:ext cx="552139" cy="396519"/>
              </a:xfrm>
              <a:prstGeom prst="rect">
                <a:avLst/>
              </a:prstGeom>
              <a:blipFill>
                <a:blip r:embed="rId8"/>
                <a:stretch>
                  <a:fillRect l="-58889" t="-146154" r="-100000" b="-218462"/>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ADF9F232-0744-4541-9A15-D9F75922CFFC}"/>
              </a:ext>
            </a:extLst>
          </p:cNvPr>
          <p:cNvCxnSpPr>
            <a:cxnSpLocks/>
            <a:stCxn id="367629" idx="0"/>
          </p:cNvCxnSpPr>
          <p:nvPr/>
        </p:nvCxnSpPr>
        <p:spPr>
          <a:xfrm flipH="1" flipV="1">
            <a:off x="7967662" y="5238870"/>
            <a:ext cx="1" cy="12143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245E6DF-FCBA-4728-B048-0BF0279E069D}"/>
              </a:ext>
            </a:extLst>
          </p:cNvPr>
          <p:cNvCxnSpPr>
            <a:cxnSpLocks/>
          </p:cNvCxnSpPr>
          <p:nvPr/>
        </p:nvCxnSpPr>
        <p:spPr>
          <a:xfrm flipH="1" flipV="1">
            <a:off x="7996353" y="5195975"/>
            <a:ext cx="1" cy="1178021"/>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4754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ext Box 2"/>
          <p:cNvSpPr txBox="1">
            <a:spLocks noChangeArrowheads="1"/>
          </p:cNvSpPr>
          <p:nvPr/>
        </p:nvSpPr>
        <p:spPr bwMode="auto">
          <a:xfrm>
            <a:off x="2332039" y="425451"/>
            <a:ext cx="3337773"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b) </a:t>
            </a:r>
            <a:r>
              <a:rPr lang="zh-CN" altLang="en-US" sz="2400" b="1" dirty="0">
                <a:solidFill>
                  <a:srgbClr val="0000CC"/>
                </a:solidFill>
                <a:latin typeface="华文中宋" panose="02010600040101010101" pitchFamily="2" charset="-122"/>
                <a:ea typeface="华文中宋" panose="02010600040101010101" pitchFamily="2" charset="-122"/>
              </a:rPr>
              <a:t>一阶系统的阶跃响应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371715" name="Object 3"/>
          <p:cNvGraphicFramePr>
            <a:graphicFrameLocks noGrp="1" noChangeAspect="1"/>
          </p:cNvGraphicFramePr>
          <p:nvPr>
            <p:ph/>
          </p:nvPr>
        </p:nvGraphicFramePr>
        <p:xfrm>
          <a:off x="2682875" y="1052515"/>
          <a:ext cx="7329488" cy="3447122"/>
        </p:xfrm>
        <a:graphic>
          <a:graphicData uri="http://schemas.openxmlformats.org/presentationml/2006/ole">
            <mc:AlternateContent xmlns:mc="http://schemas.openxmlformats.org/markup-compatibility/2006">
              <mc:Choice xmlns:v="urn:schemas-microsoft-com:vml" Requires="v">
                <p:oleObj spid="_x0000_s264194" name="Equation" r:id="rId3" imgW="3111480" imgH="1650960" progId="Equation.DSMT4">
                  <p:embed/>
                </p:oleObj>
              </mc:Choice>
              <mc:Fallback>
                <p:oleObj name="Equation" r:id="rId3" imgW="3111480" imgH="1650960" progId="Equation.DSMT4">
                  <p:embed/>
                  <p:pic>
                    <p:nvPicPr>
                      <p:cNvPr id="37171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75" y="1052515"/>
                        <a:ext cx="7329488" cy="3447122"/>
                      </a:xfrm>
                      <a:prstGeom prst="rect">
                        <a:avLst/>
                      </a:prstGeom>
                      <a:noFill/>
                      <a:ln>
                        <a:noFill/>
                      </a:ln>
                      <a:effectLst/>
                    </p:spPr>
                  </p:pic>
                </p:oleObj>
              </mc:Fallback>
            </mc:AlternateContent>
          </a:graphicData>
        </a:graphic>
      </p:graphicFrame>
      <p:sp>
        <p:nvSpPr>
          <p:cNvPr id="371717" name="Text Box 5"/>
          <p:cNvSpPr txBox="1">
            <a:spLocks noChangeArrowheads="1"/>
          </p:cNvSpPr>
          <p:nvPr/>
        </p:nvSpPr>
        <p:spPr bwMode="auto">
          <a:xfrm>
            <a:off x="2187576" y="5321301"/>
            <a:ext cx="5134739" cy="120032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itchFamily="2" charset="-122"/>
                <a:ea typeface="华文中宋" panose="02010600040101010101" pitchFamily="2" charset="-122"/>
              </a:rPr>
              <a:t>可见：</a:t>
            </a:r>
            <a:r>
              <a:rPr lang="zh-CN" altLang="en-US" sz="2400" b="1" dirty="0">
                <a:solidFill>
                  <a:srgbClr val="FF0000"/>
                </a:solidFill>
                <a:latin typeface="华文中宋" pitchFamily="2" charset="-122"/>
                <a:ea typeface="华文中宋" panose="02010600040101010101" pitchFamily="2" charset="-122"/>
              </a:rPr>
              <a:t>时间常数</a:t>
            </a:r>
            <a:r>
              <a:rPr lang="zh-CN" altLang="en-US" sz="2400" b="1" dirty="0">
                <a:latin typeface="华文中宋" pitchFamily="2" charset="-122"/>
                <a:ea typeface="华文中宋" panose="02010600040101010101" pitchFamily="2" charset="-122"/>
              </a:rPr>
              <a:t>影响稳态信号的响应</a:t>
            </a:r>
          </a:p>
          <a:p>
            <a:r>
              <a:rPr lang="en-US" altLang="zh-CN" sz="2400" b="1" dirty="0">
                <a:latin typeface="华文中宋" pitchFamily="2" charset="-122"/>
                <a:ea typeface="华文中宋" panose="02010600040101010101" pitchFamily="2" charset="-122"/>
              </a:rPr>
              <a:t>         </a:t>
            </a:r>
            <a:r>
              <a:rPr lang="zh-CN" altLang="en-US" sz="2400" b="1" dirty="0">
                <a:latin typeface="华文中宋" pitchFamily="2" charset="-122"/>
                <a:ea typeface="华文中宋" panose="02010600040101010101" pitchFamily="2" charset="-122"/>
              </a:rPr>
              <a:t>时间常数越小，相应曲线越</a:t>
            </a:r>
          </a:p>
          <a:p>
            <a:r>
              <a:rPr lang="zh-CN" altLang="en-US" sz="2400" b="1" dirty="0">
                <a:latin typeface="华文中宋" pitchFamily="2" charset="-122"/>
                <a:ea typeface="华文中宋" panose="02010600040101010101" pitchFamily="2" charset="-122"/>
              </a:rPr>
              <a:t>         接近阶跃信号</a:t>
            </a:r>
            <a:endParaRPr lang="en-US" altLang="zh-CN" sz="2400" b="1" dirty="0">
              <a:latin typeface="华文中宋" pitchFamily="2" charset="-122"/>
              <a:ea typeface="华文中宋" panose="02010600040101010101" pitchFamily="2" charset="-122"/>
            </a:endParaRPr>
          </a:p>
        </p:txBody>
      </p:sp>
      <p:sp>
        <p:nvSpPr>
          <p:cNvPr id="371718" name="Line 6"/>
          <p:cNvSpPr>
            <a:spLocks noChangeShapeType="1"/>
          </p:cNvSpPr>
          <p:nvPr/>
        </p:nvSpPr>
        <p:spPr bwMode="auto">
          <a:xfrm flipV="1">
            <a:off x="7967663" y="4941888"/>
            <a:ext cx="0" cy="14398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19" name="Line 7"/>
          <p:cNvSpPr>
            <a:spLocks noChangeShapeType="1"/>
          </p:cNvSpPr>
          <p:nvPr/>
        </p:nvSpPr>
        <p:spPr bwMode="auto">
          <a:xfrm>
            <a:off x="7967663" y="6381750"/>
            <a:ext cx="23034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20" name="Line 8"/>
          <p:cNvSpPr>
            <a:spLocks noChangeShapeType="1"/>
          </p:cNvSpPr>
          <p:nvPr/>
        </p:nvSpPr>
        <p:spPr bwMode="auto">
          <a:xfrm>
            <a:off x="7967663" y="5229225"/>
            <a:ext cx="2303462" cy="0"/>
          </a:xfrm>
          <a:prstGeom prst="line">
            <a:avLst/>
          </a:prstGeom>
          <a:noFill/>
          <a:ln w="317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21" name="Freeform 9"/>
          <p:cNvSpPr>
            <a:spLocks/>
          </p:cNvSpPr>
          <p:nvPr/>
        </p:nvSpPr>
        <p:spPr bwMode="auto">
          <a:xfrm>
            <a:off x="8040688" y="1101726"/>
            <a:ext cx="1511300" cy="1031875"/>
          </a:xfrm>
          <a:custGeom>
            <a:avLst/>
            <a:gdLst>
              <a:gd name="T0" fmla="*/ 0 w 952"/>
              <a:gd name="T1" fmla="*/ 650 h 650"/>
              <a:gd name="T2" fmla="*/ 136 w 952"/>
              <a:gd name="T3" fmla="*/ 287 h 650"/>
              <a:gd name="T4" fmla="*/ 363 w 952"/>
              <a:gd name="T5" fmla="*/ 105 h 650"/>
              <a:gd name="T6" fmla="*/ 816 w 952"/>
              <a:gd name="T7" fmla="*/ 15 h 650"/>
              <a:gd name="T8" fmla="*/ 952 w 952"/>
              <a:gd name="T9" fmla="*/ 15 h 650"/>
            </a:gdLst>
            <a:ahLst/>
            <a:cxnLst>
              <a:cxn ang="0">
                <a:pos x="T0" y="T1"/>
              </a:cxn>
              <a:cxn ang="0">
                <a:pos x="T2" y="T3"/>
              </a:cxn>
              <a:cxn ang="0">
                <a:pos x="T4" y="T5"/>
              </a:cxn>
              <a:cxn ang="0">
                <a:pos x="T6" y="T7"/>
              </a:cxn>
              <a:cxn ang="0">
                <a:pos x="T8" y="T9"/>
              </a:cxn>
            </a:cxnLst>
            <a:rect l="0" t="0" r="r" b="b"/>
            <a:pathLst>
              <a:path w="952" h="650">
                <a:moveTo>
                  <a:pt x="0" y="650"/>
                </a:moveTo>
                <a:cubicBezTo>
                  <a:pt x="38" y="514"/>
                  <a:pt x="76" y="378"/>
                  <a:pt x="136" y="287"/>
                </a:cubicBezTo>
                <a:cubicBezTo>
                  <a:pt x="196" y="196"/>
                  <a:pt x="250" y="150"/>
                  <a:pt x="363" y="105"/>
                </a:cubicBezTo>
                <a:cubicBezTo>
                  <a:pt x="476" y="60"/>
                  <a:pt x="718" y="30"/>
                  <a:pt x="816" y="15"/>
                </a:cubicBezTo>
                <a:cubicBezTo>
                  <a:pt x="914" y="0"/>
                  <a:pt x="929" y="15"/>
                  <a:pt x="952" y="15"/>
                </a:cubicBezTo>
              </a:path>
            </a:pathLst>
          </a:cu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Lst>
        </p:spPr>
        <p:txBody>
          <a:bodyPr/>
          <a:lstStyle/>
          <a:p>
            <a:endParaRPr lang="zh-CN" altLang="en-US"/>
          </a:p>
        </p:txBody>
      </p:sp>
      <p:sp>
        <p:nvSpPr>
          <p:cNvPr id="371722" name="Freeform 10"/>
          <p:cNvSpPr>
            <a:spLocks/>
          </p:cNvSpPr>
          <p:nvPr/>
        </p:nvSpPr>
        <p:spPr bwMode="auto">
          <a:xfrm>
            <a:off x="7967663" y="5300663"/>
            <a:ext cx="1943100" cy="1103312"/>
          </a:xfrm>
          <a:custGeom>
            <a:avLst/>
            <a:gdLst>
              <a:gd name="T0" fmla="*/ 0 w 1224"/>
              <a:gd name="T1" fmla="*/ 695 h 695"/>
              <a:gd name="T2" fmla="*/ 136 w 1224"/>
              <a:gd name="T3" fmla="*/ 423 h 695"/>
              <a:gd name="T4" fmla="*/ 317 w 1224"/>
              <a:gd name="T5" fmla="*/ 241 h 695"/>
              <a:gd name="T6" fmla="*/ 635 w 1224"/>
              <a:gd name="T7" fmla="*/ 105 h 695"/>
              <a:gd name="T8" fmla="*/ 952 w 1224"/>
              <a:gd name="T9" fmla="*/ 15 h 695"/>
              <a:gd name="T10" fmla="*/ 1224 w 1224"/>
              <a:gd name="T11" fmla="*/ 15 h 695"/>
            </a:gdLst>
            <a:ahLst/>
            <a:cxnLst>
              <a:cxn ang="0">
                <a:pos x="T0" y="T1"/>
              </a:cxn>
              <a:cxn ang="0">
                <a:pos x="T2" y="T3"/>
              </a:cxn>
              <a:cxn ang="0">
                <a:pos x="T4" y="T5"/>
              </a:cxn>
              <a:cxn ang="0">
                <a:pos x="T6" y="T7"/>
              </a:cxn>
              <a:cxn ang="0">
                <a:pos x="T8" y="T9"/>
              </a:cxn>
              <a:cxn ang="0">
                <a:pos x="T10" y="T11"/>
              </a:cxn>
            </a:cxnLst>
            <a:rect l="0" t="0" r="r" b="b"/>
            <a:pathLst>
              <a:path w="1224" h="695">
                <a:moveTo>
                  <a:pt x="0" y="695"/>
                </a:moveTo>
                <a:cubicBezTo>
                  <a:pt x="41" y="597"/>
                  <a:pt x="83" y="499"/>
                  <a:pt x="136" y="423"/>
                </a:cubicBezTo>
                <a:cubicBezTo>
                  <a:pt x="189" y="347"/>
                  <a:pt x="234" y="294"/>
                  <a:pt x="317" y="241"/>
                </a:cubicBezTo>
                <a:cubicBezTo>
                  <a:pt x="400" y="188"/>
                  <a:pt x="529" y="143"/>
                  <a:pt x="635" y="105"/>
                </a:cubicBezTo>
                <a:cubicBezTo>
                  <a:pt x="741" y="67"/>
                  <a:pt x="854" y="30"/>
                  <a:pt x="952" y="15"/>
                </a:cubicBezTo>
                <a:cubicBezTo>
                  <a:pt x="1050" y="0"/>
                  <a:pt x="1137" y="7"/>
                  <a:pt x="1224" y="15"/>
                </a:cubicBezTo>
              </a:path>
            </a:pathLst>
          </a:cu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71723" name="Freeform 11"/>
          <p:cNvSpPr>
            <a:spLocks/>
          </p:cNvSpPr>
          <p:nvPr/>
        </p:nvSpPr>
        <p:spPr bwMode="auto">
          <a:xfrm>
            <a:off x="7967664" y="5300664"/>
            <a:ext cx="1150937" cy="1019175"/>
          </a:xfrm>
          <a:custGeom>
            <a:avLst/>
            <a:gdLst>
              <a:gd name="T0" fmla="*/ 0 w 725"/>
              <a:gd name="T1" fmla="*/ 642 h 642"/>
              <a:gd name="T2" fmla="*/ 45 w 725"/>
              <a:gd name="T3" fmla="*/ 369 h 642"/>
              <a:gd name="T4" fmla="*/ 90 w 725"/>
              <a:gd name="T5" fmla="*/ 188 h 642"/>
              <a:gd name="T6" fmla="*/ 272 w 725"/>
              <a:gd name="T7" fmla="*/ 52 h 642"/>
              <a:gd name="T8" fmla="*/ 544 w 725"/>
              <a:gd name="T9" fmla="*/ 7 h 642"/>
              <a:gd name="T10" fmla="*/ 725 w 725"/>
              <a:gd name="T11" fmla="*/ 7 h 642"/>
            </a:gdLst>
            <a:ahLst/>
            <a:cxnLst>
              <a:cxn ang="0">
                <a:pos x="T0" y="T1"/>
              </a:cxn>
              <a:cxn ang="0">
                <a:pos x="T2" y="T3"/>
              </a:cxn>
              <a:cxn ang="0">
                <a:pos x="T4" y="T5"/>
              </a:cxn>
              <a:cxn ang="0">
                <a:pos x="T6" y="T7"/>
              </a:cxn>
              <a:cxn ang="0">
                <a:pos x="T8" y="T9"/>
              </a:cxn>
              <a:cxn ang="0">
                <a:pos x="T10" y="T11"/>
              </a:cxn>
            </a:cxnLst>
            <a:rect l="0" t="0" r="r" b="b"/>
            <a:pathLst>
              <a:path w="725" h="642">
                <a:moveTo>
                  <a:pt x="0" y="642"/>
                </a:moveTo>
                <a:cubicBezTo>
                  <a:pt x="15" y="543"/>
                  <a:pt x="30" y="444"/>
                  <a:pt x="45" y="369"/>
                </a:cubicBezTo>
                <a:cubicBezTo>
                  <a:pt x="60" y="294"/>
                  <a:pt x="52" y="241"/>
                  <a:pt x="90" y="188"/>
                </a:cubicBezTo>
                <a:cubicBezTo>
                  <a:pt x="128" y="135"/>
                  <a:pt x="196" y="82"/>
                  <a:pt x="272" y="52"/>
                </a:cubicBezTo>
                <a:cubicBezTo>
                  <a:pt x="348" y="22"/>
                  <a:pt x="469" y="14"/>
                  <a:pt x="544" y="7"/>
                </a:cubicBezTo>
                <a:cubicBezTo>
                  <a:pt x="619" y="0"/>
                  <a:pt x="695" y="7"/>
                  <a:pt x="725" y="7"/>
                </a:cubicBezTo>
              </a:path>
            </a:pathLst>
          </a:cu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0957420-657C-4D01-ADA9-BA1714C44549}"/>
                  </a:ext>
                </a:extLst>
              </p:cNvPr>
              <p:cNvSpPr txBox="1"/>
              <p:nvPr/>
            </p:nvSpPr>
            <p:spPr>
              <a:xfrm>
                <a:off x="7354670" y="4805180"/>
                <a:ext cx="670376" cy="722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num>
                        <m:den>
                          <m:f>
                            <m:fPr>
                              <m:type m:val="skw"/>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𝒌</m:t>
                              </m:r>
                            </m:num>
                            <m:den>
                              <m:r>
                                <a:rPr lang="zh-CN" altLang="en-US" b="1" i="1" smtClean="0">
                                  <a:latin typeface="Cambria Math" panose="02040503050406030204" pitchFamily="18" charset="0"/>
                                </a:rPr>
                                <m:t>𝝉</m:t>
                              </m:r>
                            </m:den>
                          </m:f>
                        </m:den>
                      </m:f>
                    </m:oMath>
                  </m:oMathPara>
                </a14:m>
                <a:endParaRPr lang="zh-CN" altLang="en-US" b="1" dirty="0"/>
              </a:p>
            </p:txBody>
          </p:sp>
        </mc:Choice>
        <mc:Fallback xmlns="">
          <p:sp>
            <p:nvSpPr>
              <p:cNvPr id="11" name="文本框 10">
                <a:extLst>
                  <a:ext uri="{FF2B5EF4-FFF2-40B4-BE49-F238E27FC236}">
                    <a16:creationId xmlns:a16="http://schemas.microsoft.com/office/drawing/2014/main" id="{E0957420-657C-4D01-ADA9-BA1714C44549}"/>
                  </a:ext>
                </a:extLst>
              </p:cNvPr>
              <p:cNvSpPr txBox="1">
                <a:spLocks noRot="1" noChangeAspect="1" noMove="1" noResize="1" noEditPoints="1" noAdjustHandles="1" noChangeArrowheads="1" noChangeShapeType="1" noTextEdit="1"/>
              </p:cNvSpPr>
              <p:nvPr/>
            </p:nvSpPr>
            <p:spPr>
              <a:xfrm>
                <a:off x="7354670" y="4805180"/>
                <a:ext cx="670376" cy="7221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5C287A2-B17D-4D01-BCE5-424FC2BFAD65}"/>
                  </a:ext>
                </a:extLst>
              </p:cNvPr>
              <p:cNvSpPr txBox="1"/>
              <p:nvPr/>
            </p:nvSpPr>
            <p:spPr>
              <a:xfrm>
                <a:off x="10271125" y="6183490"/>
                <a:ext cx="552139"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zh-CN" altLang="en-US" b="1" i="1" smtClean="0">
                              <a:latin typeface="Cambria Math" panose="02040503050406030204" pitchFamily="18" charset="0"/>
                            </a:rPr>
                            <m:t>𝝉</m:t>
                          </m:r>
                        </m:den>
                      </m:f>
                    </m:oMath>
                  </m:oMathPara>
                </a14:m>
                <a:endParaRPr lang="zh-CN" altLang="en-US" b="1" dirty="0"/>
              </a:p>
            </p:txBody>
          </p:sp>
        </mc:Choice>
        <mc:Fallback xmlns="">
          <p:sp>
            <p:nvSpPr>
              <p:cNvPr id="12" name="文本框 11">
                <a:extLst>
                  <a:ext uri="{FF2B5EF4-FFF2-40B4-BE49-F238E27FC236}">
                    <a16:creationId xmlns:a16="http://schemas.microsoft.com/office/drawing/2014/main" id="{05C287A2-B17D-4D01-BCE5-424FC2BFAD65}"/>
                  </a:ext>
                </a:extLst>
              </p:cNvPr>
              <p:cNvSpPr txBox="1">
                <a:spLocks noRot="1" noChangeAspect="1" noMove="1" noResize="1" noEditPoints="1" noAdjustHandles="1" noChangeArrowheads="1" noChangeShapeType="1" noTextEdit="1"/>
              </p:cNvSpPr>
              <p:nvPr/>
            </p:nvSpPr>
            <p:spPr>
              <a:xfrm>
                <a:off x="10271125" y="6183490"/>
                <a:ext cx="552139" cy="396519"/>
              </a:xfrm>
              <a:prstGeom prst="rect">
                <a:avLst/>
              </a:prstGeom>
              <a:blipFill>
                <a:blip r:embed="rId6"/>
                <a:stretch>
                  <a:fillRect l="-58889" t="-146154" r="-100000" b="-21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36969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4" name="Text Box 4"/>
          <p:cNvSpPr txBox="1">
            <a:spLocks noChangeArrowheads="1"/>
          </p:cNvSpPr>
          <p:nvPr/>
        </p:nvSpPr>
        <p:spPr bwMode="auto">
          <a:xfrm>
            <a:off x="2332038" y="425450"/>
            <a:ext cx="328295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anose="02010600040101010101" pitchFamily="2" charset="-122"/>
                <a:ea typeface="华文中宋" panose="02010600040101010101" pitchFamily="2" charset="-122"/>
              </a:rPr>
              <a:t>c) </a:t>
            </a:r>
            <a:r>
              <a:rPr lang="zh-CN" altLang="en-US" sz="2400" b="1">
                <a:solidFill>
                  <a:srgbClr val="0000CC"/>
                </a:solidFill>
                <a:latin typeface="华文中宋" panose="02010600040101010101" pitchFamily="2" charset="-122"/>
                <a:ea typeface="华文中宋" panose="02010600040101010101" pitchFamily="2" charset="-122"/>
              </a:rPr>
              <a:t>一阶系统的频率响应</a:t>
            </a:r>
            <a:endParaRPr lang="en-US" altLang="zh-CN" sz="2400" b="1">
              <a:solidFill>
                <a:srgbClr val="0000CC"/>
              </a:solidFill>
              <a:latin typeface="华文中宋" panose="02010600040101010101" pitchFamily="2" charset="-122"/>
              <a:ea typeface="华文中宋" panose="02010600040101010101" pitchFamily="2" charset="-122"/>
            </a:endParaRPr>
          </a:p>
        </p:txBody>
      </p:sp>
      <p:sp>
        <p:nvSpPr>
          <p:cNvPr id="373765" name="Text Box 5"/>
          <p:cNvSpPr txBox="1">
            <a:spLocks noChangeArrowheads="1"/>
          </p:cNvSpPr>
          <p:nvPr/>
        </p:nvSpPr>
        <p:spPr bwMode="auto">
          <a:xfrm>
            <a:off x="2979738" y="1144589"/>
            <a:ext cx="222689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dirty="0">
                <a:latin typeface="华文中宋" panose="02010600040101010101" pitchFamily="2" charset="-122"/>
                <a:ea typeface="华文中宋" panose="02010600040101010101" pitchFamily="2" charset="-122"/>
              </a:rPr>
              <a:t>由传递函数：  </a:t>
            </a:r>
            <a:endParaRPr lang="en-US" altLang="zh-CN" sz="2400" dirty="0">
              <a:latin typeface="华文中宋" panose="02010600040101010101" pitchFamily="2" charset="-122"/>
              <a:ea typeface="华文中宋" panose="02010600040101010101" pitchFamily="2" charset="-122"/>
            </a:endParaRPr>
          </a:p>
        </p:txBody>
      </p:sp>
      <p:graphicFrame>
        <p:nvGraphicFramePr>
          <p:cNvPr id="373766" name="Object 2"/>
          <p:cNvGraphicFramePr>
            <a:graphicFrameLocks noGrp="1" noChangeAspect="1"/>
          </p:cNvGraphicFramePr>
          <p:nvPr>
            <p:ph sz="half" idx="1"/>
          </p:nvPr>
        </p:nvGraphicFramePr>
        <p:xfrm>
          <a:off x="4727576" y="1700214"/>
          <a:ext cx="3097213" cy="1355725"/>
        </p:xfrm>
        <a:graphic>
          <a:graphicData uri="http://schemas.openxmlformats.org/presentationml/2006/ole">
            <mc:AlternateContent xmlns:mc="http://schemas.openxmlformats.org/markup-compatibility/2006">
              <mc:Choice xmlns:v="urn:schemas-microsoft-com:vml" Requires="v">
                <p:oleObj spid="_x0000_s265218" name="Equation" r:id="rId3" imgW="1422360" imgH="622080" progId="Equation.DSMT4">
                  <p:embed/>
                </p:oleObj>
              </mc:Choice>
              <mc:Fallback>
                <p:oleObj name="Equation" r:id="rId3" imgW="1422360" imgH="622080" progId="Equation.DSMT4">
                  <p:embed/>
                  <p:pic>
                    <p:nvPicPr>
                      <p:cNvPr id="3737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6" y="1700214"/>
                        <a:ext cx="3097213"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68" name="Rectangle 8"/>
          <p:cNvSpPr>
            <a:spLocks noChangeArrowheads="1"/>
          </p:cNvSpPr>
          <p:nvPr/>
        </p:nvSpPr>
        <p:spPr bwMode="auto">
          <a:xfrm>
            <a:off x="3071814" y="3213101"/>
            <a:ext cx="3897221"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求解幅频特性和相频特性：</a:t>
            </a:r>
          </a:p>
        </p:txBody>
      </p:sp>
      <p:graphicFrame>
        <p:nvGraphicFramePr>
          <p:cNvPr id="373769" name="Object 4"/>
          <p:cNvGraphicFramePr>
            <a:graphicFrameLocks noGrp="1" noChangeAspect="1"/>
          </p:cNvGraphicFramePr>
          <p:nvPr>
            <p:ph sz="half" idx="2"/>
          </p:nvPr>
        </p:nvGraphicFramePr>
        <p:xfrm>
          <a:off x="4656139" y="3933825"/>
          <a:ext cx="3095625" cy="2211388"/>
        </p:xfrm>
        <a:graphic>
          <a:graphicData uri="http://schemas.openxmlformats.org/presentationml/2006/ole">
            <mc:AlternateContent xmlns:mc="http://schemas.openxmlformats.org/markup-compatibility/2006">
              <mc:Choice xmlns:v="urn:schemas-microsoft-com:vml" Requires="v">
                <p:oleObj spid="_x0000_s265219" name="Equation" r:id="rId5" imgW="1244520" imgH="888840" progId="Equation.DSMT4">
                  <p:embed/>
                </p:oleObj>
              </mc:Choice>
              <mc:Fallback>
                <p:oleObj name="Equation" r:id="rId5" imgW="1244520" imgH="888840" progId="Equation.DSMT4">
                  <p:embed/>
                  <p:pic>
                    <p:nvPicPr>
                      <p:cNvPr id="37376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3933825"/>
                        <a:ext cx="3095625"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72" name="Text Box 12"/>
          <p:cNvSpPr txBox="1">
            <a:spLocks noChangeArrowheads="1"/>
          </p:cNvSpPr>
          <p:nvPr/>
        </p:nvSpPr>
        <p:spPr bwMode="auto">
          <a:xfrm>
            <a:off x="2979738" y="5897564"/>
            <a:ext cx="1731564"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绘成曲线：</a:t>
            </a:r>
            <a:endParaRPr lang="en-US" altLang="zh-CN"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446710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9"/>
          <p:cNvSpPr>
            <a:spLocks noGrp="1" noChangeArrowheads="1"/>
          </p:cNvSpPr>
          <p:nvPr>
            <p:ph type="title" sz="quarter"/>
          </p:nvPr>
        </p:nvSpPr>
        <p:spPr>
          <a:xfrm>
            <a:off x="4224339" y="274639"/>
            <a:ext cx="6264275" cy="1354137"/>
          </a:xfrm>
        </p:spPr>
        <p:txBody>
          <a:bodyPr anchor="t"/>
          <a:lstStyle/>
          <a:p>
            <a:pPr eaLnBrk="1" hangingPunct="1"/>
            <a:r>
              <a:rPr lang="zh-CN" altLang="en-US" sz="2000" b="1">
                <a:solidFill>
                  <a:srgbClr val="0000CC"/>
                </a:solidFill>
                <a:ea typeface="华文中宋" pitchFamily="2" charset="-122"/>
              </a:rPr>
              <a:t>特点：输出幅值随输入频率提高而下降</a:t>
            </a:r>
            <a:br>
              <a:rPr lang="zh-CN" altLang="en-US" sz="2000" b="1">
                <a:solidFill>
                  <a:srgbClr val="0000CC"/>
                </a:solidFill>
                <a:ea typeface="华文中宋" pitchFamily="2" charset="-122"/>
              </a:rPr>
            </a:br>
            <a:r>
              <a:rPr lang="zh-CN" altLang="en-US" sz="2000" b="1">
                <a:solidFill>
                  <a:srgbClr val="0000CC"/>
                </a:solidFill>
                <a:ea typeface="华文中宋" pitchFamily="2" charset="-122"/>
              </a:rPr>
              <a:t>　　　　输出相位随输入频率提高而加大</a:t>
            </a:r>
            <a:br>
              <a:rPr lang="en-US" altLang="zh-CN" sz="2000" b="1">
                <a:solidFill>
                  <a:srgbClr val="0000CC"/>
                </a:solidFill>
                <a:ea typeface="华文中宋" pitchFamily="2" charset="-122"/>
              </a:rPr>
            </a:br>
            <a:r>
              <a:rPr lang="zh-CN" altLang="en-US" sz="2000" b="1">
                <a:solidFill>
                  <a:srgbClr val="0000CC"/>
                </a:solidFill>
                <a:ea typeface="华文中宋" pitchFamily="2" charset="-122"/>
              </a:rPr>
              <a:t>　　　　时间常数越小幅频特性越接近于常数１</a:t>
            </a:r>
            <a:br>
              <a:rPr lang="en-US" altLang="zh-CN" sz="2000" b="1">
                <a:solidFill>
                  <a:srgbClr val="0000CC"/>
                </a:solidFill>
                <a:ea typeface="华文中宋" pitchFamily="2" charset="-122"/>
              </a:rPr>
            </a:br>
            <a:r>
              <a:rPr lang="zh-CN" altLang="en-US" sz="2000" b="1">
                <a:solidFill>
                  <a:srgbClr val="0000CC"/>
                </a:solidFill>
                <a:ea typeface="华文中宋" pitchFamily="2" charset="-122"/>
              </a:rPr>
              <a:t>　　　　相频特性愈接近于０</a:t>
            </a:r>
          </a:p>
        </p:txBody>
      </p:sp>
      <p:graphicFrame>
        <p:nvGraphicFramePr>
          <p:cNvPr id="211003" name="Group 59"/>
          <p:cNvGraphicFramePr>
            <a:graphicFrameLocks noGrp="1"/>
          </p:cNvGraphicFramePr>
          <p:nvPr>
            <p:ph sz="quarter" idx="1"/>
          </p:nvPr>
        </p:nvGraphicFramePr>
        <p:xfrm>
          <a:off x="3359151" y="1916113"/>
          <a:ext cx="5046663" cy="3302000"/>
        </p:xfrm>
        <a:graphic>
          <a:graphicData uri="http://schemas.openxmlformats.org/drawingml/2006/table">
            <a:tbl>
              <a:tblPr/>
              <a:tblGrid>
                <a:gridCol w="720725">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1813">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tblGrid>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5507" name="Object 2"/>
          <p:cNvGraphicFramePr>
            <a:graphicFrameLocks noGrp="1" noChangeAspect="1"/>
          </p:cNvGraphicFramePr>
          <p:nvPr>
            <p:ph sz="quarter" idx="2"/>
          </p:nvPr>
        </p:nvGraphicFramePr>
        <p:xfrm>
          <a:off x="3071814" y="1700213"/>
          <a:ext cx="280987" cy="393700"/>
        </p:xfrm>
        <a:graphic>
          <a:graphicData uri="http://schemas.openxmlformats.org/presentationml/2006/ole">
            <mc:AlternateContent xmlns:mc="http://schemas.openxmlformats.org/markup-compatibility/2006">
              <mc:Choice xmlns:v="urn:schemas-microsoft-com:vml" Requires="v">
                <p:oleObj spid="_x0000_s266242" name="公式" r:id="rId3" imgW="126725" imgH="177415" progId="Equation.3">
                  <p:embed/>
                </p:oleObj>
              </mc:Choice>
              <mc:Fallback>
                <p:oleObj name="公式" r:id="rId3" imgW="126725" imgH="177415" progId="Equation.3">
                  <p:embed/>
                  <p:pic>
                    <p:nvPicPr>
                      <p:cNvPr id="10550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4" y="1700213"/>
                        <a:ext cx="2809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08" name="Object 3"/>
          <p:cNvGraphicFramePr>
            <a:graphicFrameLocks noGrp="1" noChangeAspect="1"/>
          </p:cNvGraphicFramePr>
          <p:nvPr>
            <p:ph sz="quarter" idx="3"/>
          </p:nvPr>
        </p:nvGraphicFramePr>
        <p:xfrm>
          <a:off x="2640013" y="2349501"/>
          <a:ext cx="652462" cy="396875"/>
        </p:xfrm>
        <a:graphic>
          <a:graphicData uri="http://schemas.openxmlformats.org/presentationml/2006/ole">
            <mc:AlternateContent xmlns:mc="http://schemas.openxmlformats.org/markup-compatibility/2006">
              <mc:Choice xmlns:v="urn:schemas-microsoft-com:vml" Requires="v">
                <p:oleObj spid="_x0000_s266243" name="公式" r:id="rId5" imgW="291847" imgH="177646" progId="Equation.3">
                  <p:embed/>
                </p:oleObj>
              </mc:Choice>
              <mc:Fallback>
                <p:oleObj name="公式" r:id="rId5" imgW="291847" imgH="177646" progId="Equation.3">
                  <p:embed/>
                  <p:pic>
                    <p:nvPicPr>
                      <p:cNvPr id="10550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3" y="2349501"/>
                        <a:ext cx="652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09" name="Object 4"/>
          <p:cNvGraphicFramePr>
            <a:graphicFrameLocks noGrp="1" noChangeAspect="1"/>
          </p:cNvGraphicFramePr>
          <p:nvPr>
            <p:ph sz="quarter" idx="4"/>
          </p:nvPr>
        </p:nvGraphicFramePr>
        <p:xfrm>
          <a:off x="2711451" y="2997200"/>
          <a:ext cx="576263" cy="393700"/>
        </p:xfrm>
        <a:graphic>
          <a:graphicData uri="http://schemas.openxmlformats.org/presentationml/2006/ole">
            <mc:AlternateContent xmlns:mc="http://schemas.openxmlformats.org/markup-compatibility/2006">
              <mc:Choice xmlns:v="urn:schemas-microsoft-com:vml" Requires="v">
                <p:oleObj spid="_x0000_s266244" name="公式" r:id="rId7" imgW="304404" imgH="177569" progId="Equation.3">
                  <p:embed/>
                </p:oleObj>
              </mc:Choice>
              <mc:Fallback>
                <p:oleObj name="公式" r:id="rId7" imgW="304404" imgH="177569" progId="Equation.3">
                  <p:embed/>
                  <p:pic>
                    <p:nvPicPr>
                      <p:cNvPr id="10550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1451" y="2997200"/>
                        <a:ext cx="576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0" name="Object 5"/>
          <p:cNvGraphicFramePr>
            <a:graphicFrameLocks noChangeAspect="1"/>
          </p:cNvGraphicFramePr>
          <p:nvPr/>
        </p:nvGraphicFramePr>
        <p:xfrm>
          <a:off x="2927351" y="3644901"/>
          <a:ext cx="339725" cy="461963"/>
        </p:xfrm>
        <a:graphic>
          <a:graphicData uri="http://schemas.openxmlformats.org/presentationml/2006/ole">
            <mc:AlternateContent xmlns:mc="http://schemas.openxmlformats.org/markup-compatibility/2006">
              <mc:Choice xmlns:v="urn:schemas-microsoft-com:vml" Requires="v">
                <p:oleObj spid="_x0000_s266245" name="公式" r:id="rId9" imgW="177569" imgH="202936" progId="Equation.3">
                  <p:embed/>
                </p:oleObj>
              </mc:Choice>
              <mc:Fallback>
                <p:oleObj name="公式" r:id="rId9" imgW="177569" imgH="202936" progId="Equation.3">
                  <p:embed/>
                  <p:pic>
                    <p:nvPicPr>
                      <p:cNvPr id="10551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7351" y="364490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1" name="Object 6"/>
          <p:cNvGraphicFramePr>
            <a:graphicFrameLocks noChangeAspect="1"/>
          </p:cNvGraphicFramePr>
          <p:nvPr/>
        </p:nvGraphicFramePr>
        <p:xfrm>
          <a:off x="2424114" y="4292600"/>
          <a:ext cx="858837" cy="490538"/>
        </p:xfrm>
        <a:graphic>
          <a:graphicData uri="http://schemas.openxmlformats.org/presentationml/2006/ole">
            <mc:AlternateContent xmlns:mc="http://schemas.openxmlformats.org/markup-compatibility/2006">
              <mc:Choice xmlns:v="urn:schemas-microsoft-com:vml" Requires="v">
                <p:oleObj spid="_x0000_s266246" name="公式" r:id="rId11" imgW="355292" imgH="203024" progId="Equation.3">
                  <p:embed/>
                </p:oleObj>
              </mc:Choice>
              <mc:Fallback>
                <p:oleObj name="公式" r:id="rId11" imgW="355292" imgH="203024" progId="Equation.3">
                  <p:embed/>
                  <p:pic>
                    <p:nvPicPr>
                      <p:cNvPr id="105511"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4114" y="4292600"/>
                        <a:ext cx="8588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2" name="Object 7"/>
          <p:cNvGraphicFramePr>
            <a:graphicFrameLocks noChangeAspect="1"/>
          </p:cNvGraphicFramePr>
          <p:nvPr/>
        </p:nvGraphicFramePr>
        <p:xfrm>
          <a:off x="2495551" y="4868864"/>
          <a:ext cx="792163" cy="452437"/>
        </p:xfrm>
        <a:graphic>
          <a:graphicData uri="http://schemas.openxmlformats.org/presentationml/2006/ole">
            <mc:AlternateContent xmlns:mc="http://schemas.openxmlformats.org/markup-compatibility/2006">
              <mc:Choice xmlns:v="urn:schemas-microsoft-com:vml" Requires="v">
                <p:oleObj spid="_x0000_s266247" name="公式" r:id="rId13" imgW="355292" imgH="203024" progId="Equation.3">
                  <p:embed/>
                </p:oleObj>
              </mc:Choice>
              <mc:Fallback>
                <p:oleObj name="公式" r:id="rId13" imgW="355292" imgH="203024" progId="Equation.3">
                  <p:embed/>
                  <p:pic>
                    <p:nvPicPr>
                      <p:cNvPr id="105512"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5551" y="4868864"/>
                        <a:ext cx="79216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3" name="Object 8"/>
          <p:cNvGraphicFramePr>
            <a:graphicFrameLocks noChangeAspect="1"/>
          </p:cNvGraphicFramePr>
          <p:nvPr/>
        </p:nvGraphicFramePr>
        <p:xfrm>
          <a:off x="3759200" y="5373689"/>
          <a:ext cx="571500" cy="865187"/>
        </p:xfrm>
        <a:graphic>
          <a:graphicData uri="http://schemas.openxmlformats.org/presentationml/2006/ole">
            <mc:AlternateContent xmlns:mc="http://schemas.openxmlformats.org/markup-compatibility/2006">
              <mc:Choice xmlns:v="urn:schemas-microsoft-com:vml" Requires="v">
                <p:oleObj spid="_x0000_s266248" name="Equation" r:id="rId15" imgW="317225" imgH="393359" progId="Equation.DSMT4">
                  <p:embed/>
                </p:oleObj>
              </mc:Choice>
              <mc:Fallback>
                <p:oleObj name="Equation" r:id="rId15" imgW="317225" imgH="393359" progId="Equation.DSMT4">
                  <p:embed/>
                  <p:pic>
                    <p:nvPicPr>
                      <p:cNvPr id="105513"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59200" y="5373689"/>
                        <a:ext cx="5715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4" name="Object 9"/>
          <p:cNvGraphicFramePr>
            <a:graphicFrameLocks noChangeAspect="1"/>
          </p:cNvGraphicFramePr>
          <p:nvPr/>
        </p:nvGraphicFramePr>
        <p:xfrm>
          <a:off x="5735638" y="5445125"/>
          <a:ext cx="334962" cy="863600"/>
        </p:xfrm>
        <a:graphic>
          <a:graphicData uri="http://schemas.openxmlformats.org/presentationml/2006/ole">
            <mc:AlternateContent xmlns:mc="http://schemas.openxmlformats.org/markup-compatibility/2006">
              <mc:Choice xmlns:v="urn:schemas-microsoft-com:vml" Requires="v">
                <p:oleObj spid="_x0000_s266249" name="公式" r:id="rId17" imgW="152334" imgH="393529" progId="Equation.3">
                  <p:embed/>
                </p:oleObj>
              </mc:Choice>
              <mc:Fallback>
                <p:oleObj name="公式" r:id="rId17" imgW="152334" imgH="393529" progId="Equation.3">
                  <p:embed/>
                  <p:pic>
                    <p:nvPicPr>
                      <p:cNvPr id="105514"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35638" y="5445125"/>
                        <a:ext cx="3349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5" name="Object 10"/>
          <p:cNvGraphicFramePr>
            <a:graphicFrameLocks noChangeAspect="1"/>
          </p:cNvGraphicFramePr>
          <p:nvPr/>
        </p:nvGraphicFramePr>
        <p:xfrm>
          <a:off x="7300913" y="5516563"/>
          <a:ext cx="614362" cy="792162"/>
        </p:xfrm>
        <a:graphic>
          <a:graphicData uri="http://schemas.openxmlformats.org/presentationml/2006/ole">
            <mc:AlternateContent xmlns:mc="http://schemas.openxmlformats.org/markup-compatibility/2006">
              <mc:Choice xmlns:v="urn:schemas-microsoft-com:vml" Requires="v">
                <p:oleObj spid="_x0000_s266250" name="Equation" r:id="rId19" imgW="304536" imgH="393359" progId="Equation.DSMT4">
                  <p:embed/>
                </p:oleObj>
              </mc:Choice>
              <mc:Fallback>
                <p:oleObj name="Equation" r:id="rId19" imgW="304536" imgH="393359" progId="Equation.DSMT4">
                  <p:embed/>
                  <p:pic>
                    <p:nvPicPr>
                      <p:cNvPr id="105515"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00913" y="5516563"/>
                        <a:ext cx="614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6" name="Object 11"/>
          <p:cNvGraphicFramePr>
            <a:graphicFrameLocks noChangeAspect="1"/>
          </p:cNvGraphicFramePr>
          <p:nvPr/>
        </p:nvGraphicFramePr>
        <p:xfrm>
          <a:off x="1919289" y="788989"/>
          <a:ext cx="2016125" cy="801687"/>
        </p:xfrm>
        <a:graphic>
          <a:graphicData uri="http://schemas.openxmlformats.org/presentationml/2006/ole">
            <mc:AlternateContent xmlns:mc="http://schemas.openxmlformats.org/markup-compatibility/2006">
              <mc:Choice xmlns:v="urn:schemas-microsoft-com:vml" Requires="v">
                <p:oleObj spid="_x0000_s266251" name="公式" r:id="rId21" imgW="990170" imgH="393529" progId="Equation.3">
                  <p:embed/>
                </p:oleObj>
              </mc:Choice>
              <mc:Fallback>
                <p:oleObj name="公式" r:id="rId21" imgW="990170" imgH="393529" progId="Equation.3">
                  <p:embed/>
                  <p:pic>
                    <p:nvPicPr>
                      <p:cNvPr id="105516"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19289" y="788989"/>
                        <a:ext cx="201612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7" name="Object 12"/>
          <p:cNvGraphicFramePr>
            <a:graphicFrameLocks noChangeAspect="1"/>
          </p:cNvGraphicFramePr>
          <p:nvPr/>
        </p:nvGraphicFramePr>
        <p:xfrm>
          <a:off x="1847850" y="5292726"/>
          <a:ext cx="1079500" cy="525463"/>
        </p:xfrm>
        <a:graphic>
          <a:graphicData uri="http://schemas.openxmlformats.org/presentationml/2006/ole">
            <mc:AlternateContent xmlns:mc="http://schemas.openxmlformats.org/markup-compatibility/2006">
              <mc:Choice xmlns:v="urn:schemas-microsoft-com:vml" Requires="v">
                <p:oleObj spid="_x0000_s266252" name="公式" r:id="rId23" imgW="469900" imgH="228600" progId="Equation.3">
                  <p:embed/>
                </p:oleObj>
              </mc:Choice>
              <mc:Fallback>
                <p:oleObj name="公式" r:id="rId23" imgW="469900" imgH="228600" progId="Equation.3">
                  <p:embed/>
                  <p:pic>
                    <p:nvPicPr>
                      <p:cNvPr id="105517"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47850" y="5292726"/>
                        <a:ext cx="10795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518" name="Freeform 63"/>
          <p:cNvSpPr>
            <a:spLocks/>
          </p:cNvSpPr>
          <p:nvPr/>
        </p:nvSpPr>
        <p:spPr bwMode="auto">
          <a:xfrm rot="243940">
            <a:off x="4075114" y="4005264"/>
            <a:ext cx="3678237" cy="1081087"/>
          </a:xfrm>
          <a:custGeom>
            <a:avLst/>
            <a:gdLst>
              <a:gd name="T0" fmla="*/ 0 w 2268"/>
              <a:gd name="T1" fmla="*/ 0 h 817"/>
              <a:gd name="T2" fmla="*/ 2147483647 w 2268"/>
              <a:gd name="T3" fmla="*/ 2147483647 h 817"/>
              <a:gd name="T4" fmla="*/ 2147483647 w 2268"/>
              <a:gd name="T5" fmla="*/ 2147483647 h 817"/>
              <a:gd name="T6" fmla="*/ 2147483647 w 2268"/>
              <a:gd name="T7" fmla="*/ 2147483647 h 817"/>
              <a:gd name="T8" fmla="*/ 2147483647 w 2268"/>
              <a:gd name="T9" fmla="*/ 2147483647 h 817"/>
              <a:gd name="T10" fmla="*/ 0 60000 65536"/>
              <a:gd name="T11" fmla="*/ 0 60000 65536"/>
              <a:gd name="T12" fmla="*/ 0 60000 65536"/>
              <a:gd name="T13" fmla="*/ 0 60000 65536"/>
              <a:gd name="T14" fmla="*/ 0 60000 65536"/>
              <a:gd name="T15" fmla="*/ 0 w 2268"/>
              <a:gd name="T16" fmla="*/ 0 h 817"/>
              <a:gd name="T17" fmla="*/ 2268 w 2268"/>
              <a:gd name="T18" fmla="*/ 817 h 817"/>
            </a:gdLst>
            <a:ahLst/>
            <a:cxnLst>
              <a:cxn ang="T10">
                <a:pos x="T0" y="T1"/>
              </a:cxn>
              <a:cxn ang="T11">
                <a:pos x="T2" y="T3"/>
              </a:cxn>
              <a:cxn ang="T12">
                <a:pos x="T4" y="T5"/>
              </a:cxn>
              <a:cxn ang="T13">
                <a:pos x="T6" y="T7"/>
              </a:cxn>
              <a:cxn ang="T14">
                <a:pos x="T8" y="T9"/>
              </a:cxn>
            </a:cxnLst>
            <a:rect l="T15" t="T16" r="T17" b="T18"/>
            <a:pathLst>
              <a:path w="2268" h="817">
                <a:moveTo>
                  <a:pt x="0" y="0"/>
                </a:moveTo>
                <a:cubicBezTo>
                  <a:pt x="219" y="30"/>
                  <a:pt x="439" y="60"/>
                  <a:pt x="635" y="136"/>
                </a:cubicBezTo>
                <a:cubicBezTo>
                  <a:pt x="831" y="212"/>
                  <a:pt x="998" y="363"/>
                  <a:pt x="1179" y="454"/>
                </a:cubicBezTo>
                <a:cubicBezTo>
                  <a:pt x="1360" y="545"/>
                  <a:pt x="1542" y="620"/>
                  <a:pt x="1724" y="681"/>
                </a:cubicBezTo>
                <a:cubicBezTo>
                  <a:pt x="1906" y="742"/>
                  <a:pt x="2177" y="794"/>
                  <a:pt x="2268" y="817"/>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519" name="Freeform 68"/>
          <p:cNvSpPr>
            <a:spLocks/>
          </p:cNvSpPr>
          <p:nvPr/>
        </p:nvSpPr>
        <p:spPr bwMode="auto">
          <a:xfrm>
            <a:off x="4079876" y="1868488"/>
            <a:ext cx="4321175" cy="1847850"/>
          </a:xfrm>
          <a:custGeom>
            <a:avLst/>
            <a:gdLst>
              <a:gd name="T0" fmla="*/ 0 w 2722"/>
              <a:gd name="T1" fmla="*/ 2147483647 h 1164"/>
              <a:gd name="T2" fmla="*/ 2147483647 w 2722"/>
              <a:gd name="T3" fmla="*/ 2147483647 h 1164"/>
              <a:gd name="T4" fmla="*/ 2147483647 w 2722"/>
              <a:gd name="T5" fmla="*/ 2147483647 h 1164"/>
              <a:gd name="T6" fmla="*/ 2147483647 w 2722"/>
              <a:gd name="T7" fmla="*/ 2147483647 h 1164"/>
              <a:gd name="T8" fmla="*/ 2147483647 w 2722"/>
              <a:gd name="T9" fmla="*/ 2147483647 h 1164"/>
              <a:gd name="T10" fmla="*/ 0 60000 65536"/>
              <a:gd name="T11" fmla="*/ 0 60000 65536"/>
              <a:gd name="T12" fmla="*/ 0 60000 65536"/>
              <a:gd name="T13" fmla="*/ 0 60000 65536"/>
              <a:gd name="T14" fmla="*/ 0 60000 65536"/>
              <a:gd name="T15" fmla="*/ 0 w 2722"/>
              <a:gd name="T16" fmla="*/ 0 h 1164"/>
              <a:gd name="T17" fmla="*/ 2722 w 2722"/>
              <a:gd name="T18" fmla="*/ 1164 h 1164"/>
            </a:gdLst>
            <a:ahLst/>
            <a:cxnLst>
              <a:cxn ang="T10">
                <a:pos x="T0" y="T1"/>
              </a:cxn>
              <a:cxn ang="T11">
                <a:pos x="T2" y="T3"/>
              </a:cxn>
              <a:cxn ang="T12">
                <a:pos x="T4" y="T5"/>
              </a:cxn>
              <a:cxn ang="T13">
                <a:pos x="T6" y="T7"/>
              </a:cxn>
              <a:cxn ang="T14">
                <a:pos x="T8" y="T9"/>
              </a:cxn>
            </a:cxnLst>
            <a:rect l="T15" t="T16" r="T17" b="T18"/>
            <a:pathLst>
              <a:path w="2722" h="1164">
                <a:moveTo>
                  <a:pt x="0" y="30"/>
                </a:moveTo>
                <a:cubicBezTo>
                  <a:pt x="257" y="15"/>
                  <a:pt x="514" y="0"/>
                  <a:pt x="726" y="30"/>
                </a:cubicBezTo>
                <a:cubicBezTo>
                  <a:pt x="938" y="60"/>
                  <a:pt x="1104" y="144"/>
                  <a:pt x="1270" y="212"/>
                </a:cubicBezTo>
                <a:cubicBezTo>
                  <a:pt x="1436" y="280"/>
                  <a:pt x="1482" y="280"/>
                  <a:pt x="1724" y="439"/>
                </a:cubicBezTo>
                <a:cubicBezTo>
                  <a:pt x="1966" y="598"/>
                  <a:pt x="2556" y="1043"/>
                  <a:pt x="2722" y="116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CAEAE18-4C92-4D59-BFD9-4AD7E115B785}"/>
                  </a:ext>
                </a:extLst>
              </p:cNvPr>
              <p:cNvSpPr txBox="1"/>
              <p:nvPr/>
            </p:nvSpPr>
            <p:spPr>
              <a:xfrm>
                <a:off x="8497889" y="5045015"/>
                <a:ext cx="46679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𝝎</m:t>
                      </m:r>
                    </m:oMath>
                  </m:oMathPara>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1CAEAE18-4C92-4D59-BFD9-4AD7E115B785}"/>
                  </a:ext>
                </a:extLst>
              </p:cNvPr>
              <p:cNvSpPr txBox="1">
                <a:spLocks noRot="1" noChangeAspect="1" noMove="1" noResize="1" noEditPoints="1" noAdjustHandles="1" noChangeArrowheads="1" noChangeShapeType="1" noTextEdit="1"/>
              </p:cNvSpPr>
              <p:nvPr/>
            </p:nvSpPr>
            <p:spPr>
              <a:xfrm>
                <a:off x="8497889" y="5045015"/>
                <a:ext cx="466794" cy="400110"/>
              </a:xfrm>
              <a:prstGeom prst="rect">
                <a:avLst/>
              </a:prstGeom>
              <a:blipFill>
                <a:blip r:embed="rId2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37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6142805" y="2056440"/>
            <a:ext cx="4345984" cy="4368879"/>
            <a:chOff x="2807" y="1830"/>
            <a:chExt cx="4081" cy="4056"/>
          </a:xfrm>
        </p:grpSpPr>
        <p:sp>
          <p:nvSpPr>
            <p:cNvPr id="3" name="Text Box 12"/>
            <p:cNvSpPr txBox="1">
              <a:spLocks noChangeArrowheads="1"/>
            </p:cNvSpPr>
            <p:nvPr/>
          </p:nvSpPr>
          <p:spPr bwMode="auto">
            <a:xfrm>
              <a:off x="4765" y="3985"/>
              <a:ext cx="3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P</a:t>
              </a:r>
            </a:p>
            <a:p>
              <a:pPr eaLnBrk="1" hangingPunct="1">
                <a:spcBef>
                  <a:spcPct val="0"/>
                </a:spcBef>
                <a:buFontTx/>
                <a:buNone/>
              </a:pPr>
              <a:endParaRPr lang="en-US" altLang="zh-CN" sz="2400" dirty="0"/>
            </a:p>
          </p:txBody>
        </p:sp>
        <p:sp>
          <p:nvSpPr>
            <p:cNvPr id="4" name="Text Box 13"/>
            <p:cNvSpPr txBox="1">
              <a:spLocks noChangeArrowheads="1"/>
            </p:cNvSpPr>
            <p:nvPr/>
          </p:nvSpPr>
          <p:spPr bwMode="auto">
            <a:xfrm>
              <a:off x="2807" y="5353"/>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x</a:t>
              </a:r>
              <a:endParaRPr lang="en-US" altLang="zh-CN" sz="2400" dirty="0"/>
            </a:p>
          </p:txBody>
        </p:sp>
        <p:sp>
          <p:nvSpPr>
            <p:cNvPr id="5" name="Text Box 14"/>
            <p:cNvSpPr txBox="1">
              <a:spLocks noChangeArrowheads="1"/>
            </p:cNvSpPr>
            <p:nvPr/>
          </p:nvSpPr>
          <p:spPr bwMode="auto">
            <a:xfrm>
              <a:off x="6464" y="4793"/>
              <a:ext cx="3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y</a:t>
              </a:r>
              <a:endParaRPr lang="en-US" altLang="zh-CN" sz="2400" dirty="0"/>
            </a:p>
          </p:txBody>
        </p:sp>
        <p:sp>
          <p:nvSpPr>
            <p:cNvPr id="6" name="Text Box 15"/>
            <p:cNvSpPr txBox="1">
              <a:spLocks noChangeArrowheads="1"/>
            </p:cNvSpPr>
            <p:nvPr/>
          </p:nvSpPr>
          <p:spPr bwMode="auto">
            <a:xfrm>
              <a:off x="3780" y="1830"/>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a:latin typeface="Times New Roman" pitchFamily="18" charset="0"/>
                </a:rPr>
                <a:t>z</a:t>
              </a:r>
              <a:endParaRPr lang="en-US" altLang="zh-CN" sz="2400"/>
            </a:p>
          </p:txBody>
        </p:sp>
        <p:sp>
          <p:nvSpPr>
            <p:cNvPr id="7" name="Line 16"/>
            <p:cNvSpPr>
              <a:spLocks noChangeShapeType="1"/>
            </p:cNvSpPr>
            <p:nvPr/>
          </p:nvSpPr>
          <p:spPr bwMode="auto">
            <a:xfrm>
              <a:off x="3167" y="4638"/>
              <a:ext cx="3721"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sp>
          <p:nvSpPr>
            <p:cNvPr id="8" name="Line 17"/>
            <p:cNvSpPr>
              <a:spLocks noChangeShapeType="1"/>
            </p:cNvSpPr>
            <p:nvPr/>
          </p:nvSpPr>
          <p:spPr bwMode="auto">
            <a:xfrm flipV="1">
              <a:off x="3780" y="1830"/>
              <a:ext cx="1" cy="4056"/>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grpSp>
      <p:cxnSp>
        <p:nvCxnSpPr>
          <p:cNvPr id="22" name="直接连接符 21"/>
          <p:cNvCxnSpPr/>
          <p:nvPr/>
        </p:nvCxnSpPr>
        <p:spPr>
          <a:xfrm>
            <a:off x="8040216" y="3565879"/>
            <a:ext cx="0" cy="897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7758736" y="4434549"/>
            <a:ext cx="281480" cy="347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040216" y="4434547"/>
            <a:ext cx="934672"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立方体 26"/>
          <p:cNvSpPr/>
          <p:nvPr/>
        </p:nvSpPr>
        <p:spPr>
          <a:xfrm>
            <a:off x="7777837" y="3564362"/>
            <a:ext cx="1216152" cy="1256890"/>
          </a:xfrm>
          <a:prstGeom prst="cube">
            <a:avLst/>
          </a:prstGeom>
          <a:solidFill>
            <a:srgbClr val="00FF00">
              <a:alpha val="1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V="1">
            <a:off x="5950950" y="4441869"/>
            <a:ext cx="1807787" cy="1853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7" idx="0"/>
          </p:cNvCxnSpPr>
          <p:nvPr/>
        </p:nvCxnSpPr>
        <p:spPr>
          <a:xfrm flipV="1">
            <a:off x="8537933" y="2578354"/>
            <a:ext cx="941133" cy="9860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701770" y="47437"/>
                <a:ext cx="5173211" cy="6774162"/>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把  </a:t>
                </a:r>
                <a:r>
                  <a:rPr lang="en-US" altLang="zh-CN" sz="2400" b="1" dirty="0">
                    <a:latin typeface="华文中宋" panose="02010600040101010101" pitchFamily="2" charset="-122"/>
                    <a:ea typeface="华文中宋" panose="02010600040101010101" pitchFamily="2" charset="-122"/>
                  </a:rPr>
                  <a:t>P  </a:t>
                </a:r>
                <a:r>
                  <a:rPr lang="zh-CN" altLang="en-US" sz="2400" b="1" dirty="0">
                    <a:latin typeface="华文中宋" panose="02010600040101010101" pitchFamily="2" charset="-122"/>
                    <a:ea typeface="华文中宋" panose="02010600040101010101" pitchFamily="2" charset="-122"/>
                  </a:rPr>
                  <a:t>点看作微分正六面体积元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对应三维坐标，有三对平行面分别垂</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直于</a:t>
                </a:r>
                <a:r>
                  <a:rPr lang="en-US" altLang="zh-CN" sz="2400" b="1" dirty="0">
                    <a:latin typeface="华文中宋" panose="02010600040101010101" pitchFamily="2" charset="-122"/>
                    <a:ea typeface="华文中宋" panose="02010600040101010101" pitchFamily="2" charset="-122"/>
                  </a:rPr>
                  <a:t> x </a:t>
                </a:r>
                <a:r>
                  <a:rPr lang="zh-CN" altLang="en-US" sz="2400" b="1" dirty="0">
                    <a:latin typeface="华文中宋" panose="02010600040101010101" pitchFamily="2" charset="-122"/>
                    <a:ea typeface="华文中宋" panose="02010600040101010101" pitchFamily="2" charset="-122"/>
                  </a:rPr>
                  <a:t>轴、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x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𝒙𝒙</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solidFill>
                      <a:srgbClr val="FF0000"/>
                    </a:solidFill>
                    <a:latin typeface="华文中宋" panose="02010600040101010101" pitchFamily="2" charset="-122"/>
                    <a:ea typeface="华文中宋" panose="02010600040101010101" pitchFamily="2" charset="-122"/>
                  </a:rPr>
                  <a:t>同理：</a:t>
                </a:r>
                <a:endParaRPr lang="en-US" altLang="zh-CN" sz="2400" b="1" dirty="0">
                  <a:solidFill>
                    <a:srgbClr val="FF0000"/>
                  </a:solidFill>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𝒚𝒚</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𝒛</m:t>
                        </m:r>
                        <m:r>
                          <m:rPr>
                            <m:sty m:val="p"/>
                          </m:rPr>
                          <a:rPr lang="en-US" altLang="zh-CN" sz="2400" b="1" i="1">
                            <a:latin typeface="Cambria Math" panose="02040503050406030204" pitchFamily="18" charset="0"/>
                            <a:ea typeface="华文中宋" panose="02010600040101010101" pitchFamily="2" charset="-122"/>
                          </a:rPr>
                          <m:t>z</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x </a:t>
                </a:r>
                <a:r>
                  <a:rPr lang="zh-CN" altLang="en-US" sz="2400" b="1" dirty="0">
                    <a:latin typeface="华文中宋" panose="02010600040101010101" pitchFamily="2" charset="-122"/>
                    <a:ea typeface="华文中宋" panose="02010600040101010101" pitchFamily="2" charset="-122"/>
                  </a:rPr>
                  <a:t>轴的切应力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701770" y="47437"/>
                <a:ext cx="5173211" cy="6774162"/>
              </a:xfrm>
              <a:prstGeom prst="rect">
                <a:avLst/>
              </a:prstGeom>
              <a:blipFill>
                <a:blip r:embed="rId2"/>
                <a:stretch>
                  <a:fillRect l="-1767" t="-720" r="-1178" b="-11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9922637" y="4118191"/>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44" name="TextBox 43"/>
              <p:cNvSpPr txBox="1">
                <a:spLocks noRot="1" noChangeAspect="1" noMove="1" noResize="1" noEditPoints="1" noAdjustHandles="1" noChangeArrowheads="1" noChangeShapeType="1" noTextEdit="1"/>
              </p:cNvSpPr>
              <p:nvPr/>
            </p:nvSpPr>
            <p:spPr>
              <a:xfrm>
                <a:off x="8398636" y="4118191"/>
                <a:ext cx="723211" cy="495520"/>
              </a:xfrm>
              <a:prstGeom prst="rect">
                <a:avLst/>
              </a:prstGeom>
              <a:blipFill rotWithShape="1">
                <a:blip r:embed="rId3"/>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832256" y="4464674"/>
                <a:ext cx="708784"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𝒚𝒛</m:t>
                          </m:r>
                        </m:sub>
                      </m:sSub>
                    </m:oMath>
                  </m:oMathPara>
                </a14:m>
                <a:endParaRPr lang="zh-CN" altLang="en-US" sz="2400" b="1" dirty="0"/>
              </a:p>
            </p:txBody>
          </p:sp>
        </mc:Choice>
        <mc:Fallback xmlns="">
          <p:sp>
            <p:nvSpPr>
              <p:cNvPr id="45" name="TextBox 44"/>
              <p:cNvSpPr txBox="1">
                <a:spLocks noRot="1" noChangeAspect="1" noMove="1" noResize="1" noEditPoints="1" noAdjustHandles="1" noChangeArrowheads="1" noChangeShapeType="1" noTextEdit="1"/>
              </p:cNvSpPr>
              <p:nvPr/>
            </p:nvSpPr>
            <p:spPr>
              <a:xfrm>
                <a:off x="3308256" y="4464674"/>
                <a:ext cx="708784" cy="495520"/>
              </a:xfrm>
              <a:prstGeom prst="rect">
                <a:avLst/>
              </a:prstGeom>
              <a:blipFill rotWithShape="1">
                <a:blip r:embed="rId4"/>
                <a:stretch>
                  <a:fillRect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721458" y="5890907"/>
                <a:ext cx="708784"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𝒛𝒚</m:t>
                          </m:r>
                        </m:sub>
                      </m:sSub>
                    </m:oMath>
                  </m:oMathPara>
                </a14:m>
                <a:endParaRPr lang="zh-CN" altLang="en-US" sz="2400" b="1" dirty="0"/>
              </a:p>
            </p:txBody>
          </p:sp>
        </mc:Choice>
        <mc:Fallback xmlns="">
          <p:sp>
            <p:nvSpPr>
              <p:cNvPr id="46" name="TextBox 45"/>
              <p:cNvSpPr txBox="1">
                <a:spLocks noRot="1" noChangeAspect="1" noMove="1" noResize="1" noEditPoints="1" noAdjustHandles="1" noChangeArrowheads="1" noChangeShapeType="1" noTextEdit="1"/>
              </p:cNvSpPr>
              <p:nvPr/>
            </p:nvSpPr>
            <p:spPr>
              <a:xfrm>
                <a:off x="3197458" y="5890907"/>
                <a:ext cx="708784" cy="495520"/>
              </a:xfrm>
              <a:prstGeom prst="rect">
                <a:avLst/>
              </a:prstGeom>
              <a:blipFill rotWithShape="1">
                <a:blip r:embed="rId5"/>
                <a:stretch>
                  <a:fillRect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807512" y="2623777"/>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𝒙𝒛</m:t>
                          </m:r>
                        </m:sub>
                      </m:sSub>
                    </m:oMath>
                  </m:oMathPara>
                </a14:m>
                <a:endParaRPr lang="zh-CN" altLang="en-US" sz="2400" b="1" dirty="0"/>
              </a:p>
            </p:txBody>
          </p:sp>
        </mc:Choice>
        <mc:Fallback xmlns="">
          <p:sp>
            <p:nvSpPr>
              <p:cNvPr id="47" name="TextBox 46"/>
              <p:cNvSpPr txBox="1">
                <a:spLocks noRot="1" noChangeAspect="1" noMove="1" noResize="1" noEditPoints="1" noAdjustHandles="1" noChangeArrowheads="1" noChangeShapeType="1" noTextEdit="1"/>
              </p:cNvSpPr>
              <p:nvPr/>
            </p:nvSpPr>
            <p:spPr>
              <a:xfrm>
                <a:off x="3283511" y="2623776"/>
                <a:ext cx="703975" cy="46166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4749077" y="6359935"/>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𝒛𝒙</m:t>
                          </m:r>
                        </m:sub>
                      </m:sSub>
                    </m:oMath>
                  </m:oMathPara>
                </a14:m>
                <a:endParaRPr lang="zh-CN" altLang="en-US" sz="2400" b="1" dirty="0"/>
              </a:p>
            </p:txBody>
          </p:sp>
        </mc:Choice>
        <mc:Fallback xmlns="">
          <p:sp>
            <p:nvSpPr>
              <p:cNvPr id="49" name="TextBox 48"/>
              <p:cNvSpPr txBox="1">
                <a:spLocks noRot="1" noChangeAspect="1" noMove="1" noResize="1" noEditPoints="1" noAdjustHandles="1" noChangeArrowheads="1" noChangeShapeType="1" noTextEdit="1"/>
              </p:cNvSpPr>
              <p:nvPr/>
            </p:nvSpPr>
            <p:spPr>
              <a:xfrm>
                <a:off x="3225076" y="6359934"/>
                <a:ext cx="703975" cy="46166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4812670" y="4060987"/>
                <a:ext cx="723210"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𝒚𝒙</m:t>
                          </m:r>
                        </m:sub>
                      </m:sSub>
                    </m:oMath>
                  </m:oMathPara>
                </a14:m>
                <a:endParaRPr lang="zh-CN" altLang="en-US" sz="2400"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3288670" y="4060987"/>
                <a:ext cx="723210" cy="495520"/>
              </a:xfrm>
              <a:prstGeom prst="rect">
                <a:avLst/>
              </a:prstGeom>
              <a:blipFill rotWithShape="1">
                <a:blip r:embed="rId8"/>
                <a:stretch>
                  <a:fillRect b="-7407"/>
                </a:stretch>
              </a:blipFill>
            </p:spPr>
            <p:txBody>
              <a:bodyPr/>
              <a:lstStyle/>
              <a:p>
                <a:r>
                  <a:rPr lang="zh-CN" altLang="en-US">
                    <a:noFill/>
                  </a:rPr>
                  <a:t> </a:t>
                </a:r>
              </a:p>
            </p:txBody>
          </p:sp>
        </mc:Fallback>
      </mc:AlternateContent>
      <p:sp>
        <p:nvSpPr>
          <p:cNvPr id="53" name="矩形 52"/>
          <p:cNvSpPr/>
          <p:nvPr/>
        </p:nvSpPr>
        <p:spPr>
          <a:xfrm>
            <a:off x="7777837" y="3867631"/>
            <a:ext cx="914400" cy="967704"/>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Group 11"/>
          <p:cNvGrpSpPr>
            <a:grpSpLocks/>
          </p:cNvGrpSpPr>
          <p:nvPr/>
        </p:nvGrpSpPr>
        <p:grpSpPr bwMode="auto">
          <a:xfrm>
            <a:off x="7747337" y="29225"/>
            <a:ext cx="2741453" cy="2431884"/>
            <a:chOff x="2486" y="1830"/>
            <a:chExt cx="4442" cy="3831"/>
          </a:xfrm>
        </p:grpSpPr>
        <p:sp>
          <p:nvSpPr>
            <p:cNvPr id="58" name="Text Box 12"/>
            <p:cNvSpPr txBox="1">
              <a:spLocks noChangeArrowheads="1"/>
            </p:cNvSpPr>
            <p:nvPr/>
          </p:nvSpPr>
          <p:spPr bwMode="auto">
            <a:xfrm>
              <a:off x="4939" y="3177"/>
              <a:ext cx="527" cy="7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P</a:t>
              </a:r>
            </a:p>
            <a:p>
              <a:pPr eaLnBrk="1" hangingPunct="1">
                <a:spcBef>
                  <a:spcPct val="0"/>
                </a:spcBef>
                <a:buFontTx/>
                <a:buNone/>
              </a:pPr>
              <a:endParaRPr lang="en-US" altLang="zh-CN" sz="2400" dirty="0"/>
            </a:p>
          </p:txBody>
        </p:sp>
        <p:sp>
          <p:nvSpPr>
            <p:cNvPr id="59" name="Text Box 13"/>
            <p:cNvSpPr txBox="1">
              <a:spLocks noChangeArrowheads="1"/>
            </p:cNvSpPr>
            <p:nvPr/>
          </p:nvSpPr>
          <p:spPr bwMode="auto">
            <a:xfrm>
              <a:off x="2486" y="4801"/>
              <a:ext cx="720" cy="8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x</a:t>
              </a:r>
              <a:endParaRPr lang="en-US" altLang="zh-CN" sz="2400" dirty="0"/>
            </a:p>
          </p:txBody>
        </p:sp>
        <p:sp>
          <p:nvSpPr>
            <p:cNvPr id="60" name="Text Box 14"/>
            <p:cNvSpPr txBox="1">
              <a:spLocks noChangeArrowheads="1"/>
            </p:cNvSpPr>
            <p:nvPr/>
          </p:nvSpPr>
          <p:spPr bwMode="auto">
            <a:xfrm>
              <a:off x="6208" y="3858"/>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y</a:t>
              </a:r>
              <a:endParaRPr lang="en-US" altLang="zh-CN" sz="2400" dirty="0"/>
            </a:p>
          </p:txBody>
        </p:sp>
        <p:sp>
          <p:nvSpPr>
            <p:cNvPr id="61" name="Text Box 15"/>
            <p:cNvSpPr txBox="1">
              <a:spLocks noChangeArrowheads="1"/>
            </p:cNvSpPr>
            <p:nvPr/>
          </p:nvSpPr>
          <p:spPr bwMode="auto">
            <a:xfrm>
              <a:off x="3780" y="1830"/>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a:latin typeface="Times New Roman" pitchFamily="18" charset="0"/>
                </a:rPr>
                <a:t>z</a:t>
              </a:r>
              <a:endParaRPr lang="en-US" altLang="zh-CN" sz="2400"/>
            </a:p>
          </p:txBody>
        </p:sp>
        <p:sp>
          <p:nvSpPr>
            <p:cNvPr id="62" name="Line 16"/>
            <p:cNvSpPr>
              <a:spLocks noChangeShapeType="1"/>
            </p:cNvSpPr>
            <p:nvPr/>
          </p:nvSpPr>
          <p:spPr bwMode="auto">
            <a:xfrm>
              <a:off x="3167" y="4638"/>
              <a:ext cx="3721"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sp>
          <p:nvSpPr>
            <p:cNvPr id="63" name="Line 17"/>
            <p:cNvSpPr>
              <a:spLocks noChangeShapeType="1"/>
            </p:cNvSpPr>
            <p:nvPr/>
          </p:nvSpPr>
          <p:spPr bwMode="auto">
            <a:xfrm flipV="1">
              <a:off x="3767" y="1830"/>
              <a:ext cx="14" cy="3401"/>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grpSp>
      <p:cxnSp>
        <p:nvCxnSpPr>
          <p:cNvPr id="64" name="直接连接符 63"/>
          <p:cNvCxnSpPr/>
          <p:nvPr/>
        </p:nvCxnSpPr>
        <p:spPr>
          <a:xfrm>
            <a:off x="9315864" y="670741"/>
            <a:ext cx="0" cy="529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9034384" y="1170726"/>
            <a:ext cx="281480" cy="347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9315865" y="1170723"/>
            <a:ext cx="541677"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立方体 66"/>
          <p:cNvSpPr/>
          <p:nvPr/>
        </p:nvSpPr>
        <p:spPr>
          <a:xfrm>
            <a:off x="9047177" y="670740"/>
            <a:ext cx="863776" cy="847468"/>
          </a:xfrm>
          <a:prstGeom prst="cube">
            <a:avLst/>
          </a:prstGeom>
          <a:solidFill>
            <a:srgbClr val="00FF00">
              <a:alpha val="1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flipV="1">
            <a:off x="7758736" y="1316582"/>
            <a:ext cx="1259684" cy="13923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9652241" y="-21160"/>
            <a:ext cx="600790" cy="66994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endCxn id="44" idx="1"/>
          </p:cNvCxnSpPr>
          <p:nvPr/>
        </p:nvCxnSpPr>
        <p:spPr>
          <a:xfrm>
            <a:off x="8293444" y="4351483"/>
            <a:ext cx="1629192" cy="144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8278357" y="3250373"/>
            <a:ext cx="0" cy="11011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H="1">
            <a:off x="7747336" y="4351484"/>
            <a:ext cx="531022" cy="6087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p:cNvSpPr txBox="1"/>
              <p:nvPr/>
            </p:nvSpPr>
            <p:spPr>
              <a:xfrm>
                <a:off x="9730919" y="2937877"/>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84" name="TextBox 83"/>
              <p:cNvSpPr txBox="1">
                <a:spLocks noRot="1" noChangeAspect="1" noMove="1" noResize="1" noEditPoints="1" noAdjustHandles="1" noChangeArrowheads="1" noChangeShapeType="1" noTextEdit="1"/>
              </p:cNvSpPr>
              <p:nvPr/>
            </p:nvSpPr>
            <p:spPr>
              <a:xfrm>
                <a:off x="8206918" y="2937877"/>
                <a:ext cx="723211" cy="495520"/>
              </a:xfrm>
              <a:prstGeom prst="rect">
                <a:avLst/>
              </a:prstGeom>
              <a:blipFill rotWithShape="1">
                <a:blip r:embed="rId9"/>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7333808" y="4695940"/>
                <a:ext cx="7184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𝒙𝒙</m:t>
                          </m:r>
                        </m:sub>
                      </m:sSub>
                    </m:oMath>
                  </m:oMathPara>
                </a14:m>
                <a:endParaRPr lang="zh-CN" altLang="en-US" sz="2400" b="1" dirty="0"/>
              </a:p>
            </p:txBody>
          </p:sp>
        </mc:Choice>
        <mc:Fallback xmlns="">
          <p:sp>
            <p:nvSpPr>
              <p:cNvPr id="85" name="TextBox 84"/>
              <p:cNvSpPr txBox="1">
                <a:spLocks noRot="1" noChangeAspect="1" noMove="1" noResize="1" noEditPoints="1" noAdjustHandles="1" noChangeArrowheads="1" noChangeShapeType="1" noTextEdit="1"/>
              </p:cNvSpPr>
              <p:nvPr/>
            </p:nvSpPr>
            <p:spPr>
              <a:xfrm>
                <a:off x="5809808" y="4695939"/>
                <a:ext cx="718402" cy="461665"/>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4784914" y="2213400"/>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87" name="TextBox 86"/>
              <p:cNvSpPr txBox="1">
                <a:spLocks noRot="1" noChangeAspect="1" noMove="1" noResize="1" noEditPoints="1" noAdjustHandles="1" noChangeArrowheads="1" noChangeShapeType="1" noTextEdit="1"/>
              </p:cNvSpPr>
              <p:nvPr/>
            </p:nvSpPr>
            <p:spPr>
              <a:xfrm>
                <a:off x="3260913" y="2213400"/>
                <a:ext cx="723211" cy="495520"/>
              </a:xfrm>
              <a:prstGeom prst="rect">
                <a:avLst/>
              </a:prstGeom>
              <a:blipFill rotWithShape="1">
                <a:blip r:embed="rId11"/>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8191697" y="3030261"/>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𝒙𝒛</m:t>
                          </m:r>
                        </m:sub>
                      </m:sSub>
                    </m:oMath>
                  </m:oMathPara>
                </a14:m>
                <a:endParaRPr lang="zh-CN" altLang="en-US" sz="2400" b="1" dirty="0"/>
              </a:p>
            </p:txBody>
          </p:sp>
        </mc:Choice>
        <mc:Fallback xmlns="">
          <p:sp>
            <p:nvSpPr>
              <p:cNvPr id="88" name="TextBox 87"/>
              <p:cNvSpPr txBox="1">
                <a:spLocks noRot="1" noChangeAspect="1" noMove="1" noResize="1" noEditPoints="1" noAdjustHandles="1" noChangeArrowheads="1" noChangeShapeType="1" noTextEdit="1"/>
              </p:cNvSpPr>
              <p:nvPr/>
            </p:nvSpPr>
            <p:spPr>
              <a:xfrm>
                <a:off x="6667696" y="3030260"/>
                <a:ext cx="703975" cy="461665"/>
              </a:xfrm>
              <a:prstGeom prst="rect">
                <a:avLst/>
              </a:prstGeom>
              <a:blipFill rotWithShape="1">
                <a:blip r:embed="rId12"/>
                <a:stretch>
                  <a:fillRect/>
                </a:stretch>
              </a:blipFill>
            </p:spPr>
            <p:txBody>
              <a:bodyPr/>
              <a:lstStyle/>
              <a:p>
                <a:r>
                  <a:rPr lang="zh-CN" altLang="en-US">
                    <a:noFill/>
                  </a:rPr>
                  <a:t> </a:t>
                </a:r>
              </a:p>
            </p:txBody>
          </p:sp>
        </mc:Fallback>
      </mc:AlternateContent>
      <p:cxnSp>
        <p:nvCxnSpPr>
          <p:cNvPr id="11" name="直接连接符 10"/>
          <p:cNvCxnSpPr>
            <a:stCxn id="88" idx="1"/>
          </p:cNvCxnSpPr>
          <p:nvPr/>
        </p:nvCxnSpPr>
        <p:spPr>
          <a:xfrm flipV="1">
            <a:off x="8191697" y="3250373"/>
            <a:ext cx="1653583" cy="10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4" idx="1"/>
          </p:cNvCxnSpPr>
          <p:nvPr/>
        </p:nvCxnSpPr>
        <p:spPr>
          <a:xfrm flipV="1">
            <a:off x="9922636" y="3286125"/>
            <a:ext cx="0" cy="107982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8278357" y="3286125"/>
            <a:ext cx="1579184" cy="102262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85" idx="3"/>
          </p:cNvCxnSpPr>
          <p:nvPr/>
        </p:nvCxnSpPr>
        <p:spPr>
          <a:xfrm>
            <a:off x="8052211" y="4926772"/>
            <a:ext cx="1426855" cy="33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4" idx="1"/>
          </p:cNvCxnSpPr>
          <p:nvPr/>
        </p:nvCxnSpPr>
        <p:spPr>
          <a:xfrm flipH="1">
            <a:off x="9479066" y="4365951"/>
            <a:ext cx="443570" cy="577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278358" y="4358717"/>
            <a:ext cx="1145510" cy="5847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9423868" y="3867632"/>
            <a:ext cx="0" cy="105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120963" y="1884880"/>
            <a:ext cx="1219910" cy="606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8278358" y="3797437"/>
            <a:ext cx="1422492" cy="5113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3" name="Text Box 26"/>
          <p:cNvSpPr txBox="1">
            <a:spLocks noChangeArrowheads="1"/>
          </p:cNvSpPr>
          <p:nvPr/>
        </p:nvSpPr>
        <p:spPr bwMode="auto">
          <a:xfrm>
            <a:off x="9578536" y="3542358"/>
            <a:ext cx="748200" cy="40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Δ</a:t>
            </a:r>
            <a:r>
              <a:rPr lang="en-US" altLang="zh-CN" sz="2400" b="1" dirty="0">
                <a:latin typeface="Times New Roman" pitchFamily="18" charset="0"/>
              </a:rPr>
              <a:t>F</a:t>
            </a:r>
            <a:endParaRPr lang="en-US" altLang="zh-CN" sz="2400" b="1" dirty="0"/>
          </a:p>
        </p:txBody>
      </p:sp>
      <mc:AlternateContent xmlns:mc="http://schemas.openxmlformats.org/markup-compatibility/2006" xmlns:a14="http://schemas.microsoft.com/office/drawing/2010/main">
        <mc:Choice Requires="a14">
          <p:sp>
            <p:nvSpPr>
              <p:cNvPr id="54" name="TextBox 53"/>
              <p:cNvSpPr txBox="1"/>
              <p:nvPr/>
            </p:nvSpPr>
            <p:spPr>
              <a:xfrm>
                <a:off x="6044014" y="63081"/>
                <a:ext cx="6384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ea typeface="Cambria Math"/>
                        </a:rPr>
                        <m:t>∆</m:t>
                      </m:r>
                      <m:r>
                        <a:rPr lang="en-US" altLang="zh-CN" sz="2400" i="1">
                          <a:latin typeface="Cambria Math"/>
                          <a:ea typeface="Cambria Math"/>
                        </a:rPr>
                        <m:t>𝑉</m:t>
                      </m:r>
                    </m:oMath>
                  </m:oMathPara>
                </a14:m>
                <a:endParaRPr lang="zh-CN" alt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4520013" y="63080"/>
                <a:ext cx="638445" cy="461665"/>
              </a:xfrm>
              <a:prstGeom prst="rect">
                <a:avLst/>
              </a:prstGeom>
              <a:blipFill rotWithShape="1">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06654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4" name="Object 2"/>
          <p:cNvGraphicFramePr>
            <a:graphicFrameLocks noChangeAspect="1"/>
          </p:cNvGraphicFramePr>
          <p:nvPr/>
        </p:nvGraphicFramePr>
        <p:xfrm>
          <a:off x="3719513" y="765175"/>
          <a:ext cx="4425950" cy="825500"/>
        </p:xfrm>
        <a:graphic>
          <a:graphicData uri="http://schemas.openxmlformats.org/presentationml/2006/ole">
            <mc:AlternateContent xmlns:mc="http://schemas.openxmlformats.org/markup-compatibility/2006">
              <mc:Choice xmlns:v="urn:schemas-microsoft-com:vml" Requires="v">
                <p:oleObj spid="_x0000_s267266" name="公式" r:id="rId3" imgW="2247900" imgH="419100" progId="Equation.3">
                  <p:embed/>
                </p:oleObj>
              </mc:Choice>
              <mc:Fallback>
                <p:oleObj name="公式" r:id="rId3" imgW="2247900" imgH="419100" progId="Equation.3">
                  <p:embed/>
                  <p:pic>
                    <p:nvPicPr>
                      <p:cNvPr id="10752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3" y="765175"/>
                        <a:ext cx="4425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5" name="Object 3"/>
          <p:cNvGraphicFramePr>
            <a:graphicFrameLocks noChangeAspect="1"/>
          </p:cNvGraphicFramePr>
          <p:nvPr/>
        </p:nvGraphicFramePr>
        <p:xfrm>
          <a:off x="5159375" y="2781300"/>
          <a:ext cx="2871788" cy="1282700"/>
        </p:xfrm>
        <a:graphic>
          <a:graphicData uri="http://schemas.openxmlformats.org/presentationml/2006/ole">
            <mc:AlternateContent xmlns:mc="http://schemas.openxmlformats.org/markup-compatibility/2006">
              <mc:Choice xmlns:v="urn:schemas-microsoft-com:vml" Requires="v">
                <p:oleObj spid="_x0000_s267267" name="Equation" r:id="rId5" imgW="1422400" imgH="635000" progId="Equation.DSMT4">
                  <p:embed/>
                </p:oleObj>
              </mc:Choice>
              <mc:Fallback>
                <p:oleObj name="Equation" r:id="rId5" imgW="1422400" imgH="635000" progId="Equation.DSMT4">
                  <p:embed/>
                  <p:pic>
                    <p:nvPicPr>
                      <p:cNvPr id="10752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375" y="2781300"/>
                        <a:ext cx="2871788"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6" name="Object 10"/>
          <p:cNvGraphicFramePr>
            <a:graphicFrameLocks noChangeAspect="1"/>
          </p:cNvGraphicFramePr>
          <p:nvPr/>
        </p:nvGraphicFramePr>
        <p:xfrm>
          <a:off x="4440239" y="1700214"/>
          <a:ext cx="5367337" cy="998537"/>
        </p:xfrm>
        <a:graphic>
          <a:graphicData uri="http://schemas.openxmlformats.org/presentationml/2006/ole">
            <mc:AlternateContent xmlns:mc="http://schemas.openxmlformats.org/markup-compatibility/2006">
              <mc:Choice xmlns:v="urn:schemas-microsoft-com:vml" Requires="v">
                <p:oleObj spid="_x0000_s267268" name="Equation" r:id="rId7" imgW="2590800" imgH="482600" progId="Equation.DSMT4">
                  <p:embed/>
                </p:oleObj>
              </mc:Choice>
              <mc:Fallback>
                <p:oleObj name="Equation" r:id="rId7" imgW="2590800" imgH="482600" progId="Equation.DSMT4">
                  <p:embed/>
                  <p:pic>
                    <p:nvPicPr>
                      <p:cNvPr id="107526"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0239" y="1700214"/>
                        <a:ext cx="5367337" cy="99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8" name="Rectangle 8"/>
          <p:cNvSpPr>
            <a:spLocks noChangeArrowheads="1"/>
          </p:cNvSpPr>
          <p:nvPr/>
        </p:nvSpPr>
        <p:spPr bwMode="auto">
          <a:xfrm>
            <a:off x="2208213" y="1700213"/>
            <a:ext cx="211455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求解传递函数</a:t>
            </a:r>
            <a:r>
              <a:rPr lang="en-US" altLang="zh-CN" sz="2400" b="1" dirty="0">
                <a:latin typeface="华文中宋" panose="02010600040101010101" pitchFamily="2" charset="-122"/>
                <a:ea typeface="华文中宋" panose="02010600040101010101" pitchFamily="2" charset="-122"/>
              </a:rPr>
              <a:t>:</a:t>
            </a:r>
          </a:p>
        </p:txBody>
      </p:sp>
      <p:sp>
        <p:nvSpPr>
          <p:cNvPr id="107529" name="Rectangle 9"/>
          <p:cNvSpPr>
            <a:spLocks noChangeArrowheads="1"/>
          </p:cNvSpPr>
          <p:nvPr/>
        </p:nvSpPr>
        <p:spPr bwMode="auto">
          <a:xfrm>
            <a:off x="1992314" y="188913"/>
            <a:ext cx="3743325" cy="519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800" b="1">
                <a:solidFill>
                  <a:srgbClr val="0000CC"/>
                </a:solidFill>
                <a:latin typeface="华文中宋" pitchFamily="2" charset="-122"/>
              </a:rPr>
              <a:t>3</a:t>
            </a:r>
            <a:r>
              <a:rPr lang="zh-CN" altLang="en-US" sz="2800" b="1">
                <a:solidFill>
                  <a:srgbClr val="0000CC"/>
                </a:solidFill>
                <a:latin typeface="华文中宋" pitchFamily="2" charset="-122"/>
              </a:rPr>
              <a:t>）二阶系统动态特性</a:t>
            </a:r>
          </a:p>
        </p:txBody>
      </p:sp>
      <p:sp>
        <p:nvSpPr>
          <p:cNvPr id="107530" name="Text Box 10"/>
          <p:cNvSpPr txBox="1">
            <a:spLocks noChangeArrowheads="1"/>
          </p:cNvSpPr>
          <p:nvPr/>
        </p:nvSpPr>
        <p:spPr bwMode="auto">
          <a:xfrm>
            <a:off x="2640013" y="765176"/>
            <a:ext cx="72167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dirty="0"/>
              <a:t>n=2</a:t>
            </a:r>
          </a:p>
        </p:txBody>
      </p:sp>
      <p:graphicFrame>
        <p:nvGraphicFramePr>
          <p:cNvPr id="107531" name="内容占位符 3"/>
          <p:cNvGraphicFramePr>
            <a:graphicFrameLocks noChangeAspect="1"/>
          </p:cNvGraphicFramePr>
          <p:nvPr/>
        </p:nvGraphicFramePr>
        <p:xfrm>
          <a:off x="4274080" y="4113214"/>
          <a:ext cx="4183062" cy="1003300"/>
        </p:xfrm>
        <a:graphic>
          <a:graphicData uri="http://schemas.openxmlformats.org/presentationml/2006/ole">
            <mc:AlternateContent xmlns:mc="http://schemas.openxmlformats.org/markup-compatibility/2006">
              <mc:Choice xmlns:v="urn:schemas-microsoft-com:vml" Requires="v">
                <p:oleObj spid="_x0000_s267269" name="Equation" r:id="rId9" imgW="1942920" imgH="482400" progId="Equation.DSMT4">
                  <p:embed/>
                </p:oleObj>
              </mc:Choice>
              <mc:Fallback>
                <p:oleObj name="Equation" r:id="rId9" imgW="1942920" imgH="482400" progId="Equation.DSMT4">
                  <p:embed/>
                  <p:pic>
                    <p:nvPicPr>
                      <p:cNvPr id="107531" name="内容占位符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4080" y="4113214"/>
                        <a:ext cx="4183062"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2" name="Object 3"/>
          <p:cNvGraphicFramePr>
            <a:graphicFrameLocks noChangeAspect="1"/>
          </p:cNvGraphicFramePr>
          <p:nvPr/>
        </p:nvGraphicFramePr>
        <p:xfrm>
          <a:off x="8730210" y="4144475"/>
          <a:ext cx="2817813" cy="930275"/>
        </p:xfrm>
        <a:graphic>
          <a:graphicData uri="http://schemas.openxmlformats.org/presentationml/2006/ole">
            <mc:AlternateContent xmlns:mc="http://schemas.openxmlformats.org/markup-compatibility/2006">
              <mc:Choice xmlns:v="urn:schemas-microsoft-com:vml" Requires="v">
                <p:oleObj spid="_x0000_s267270" name="公式" r:id="rId11" imgW="1384300" imgH="457200" progId="Equation.3">
                  <p:embed/>
                </p:oleObj>
              </mc:Choice>
              <mc:Fallback>
                <p:oleObj name="公式" r:id="rId11" imgW="1384300" imgH="457200" progId="Equation.3">
                  <p:embed/>
                  <p:pic>
                    <p:nvPicPr>
                      <p:cNvPr id="107532"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0210" y="4144475"/>
                        <a:ext cx="2817813"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3" name="Object 11"/>
          <p:cNvGraphicFramePr>
            <a:graphicFrameLocks noChangeAspect="1"/>
          </p:cNvGraphicFramePr>
          <p:nvPr/>
        </p:nvGraphicFramePr>
        <p:xfrm>
          <a:off x="3863976" y="5221290"/>
          <a:ext cx="4498975" cy="1044575"/>
        </p:xfrm>
        <a:graphic>
          <a:graphicData uri="http://schemas.openxmlformats.org/presentationml/2006/ole">
            <mc:AlternateContent xmlns:mc="http://schemas.openxmlformats.org/markup-compatibility/2006">
              <mc:Choice xmlns:v="urn:schemas-microsoft-com:vml" Requires="v">
                <p:oleObj spid="_x0000_s267271" name="Equation" r:id="rId13" imgW="1574640" imgH="457200" progId="Equation.DSMT4">
                  <p:embed/>
                </p:oleObj>
              </mc:Choice>
              <mc:Fallback>
                <p:oleObj name="Equation" r:id="rId13" imgW="1574640" imgH="457200" progId="Equation.DSMT4">
                  <p:embed/>
                  <p:pic>
                    <p:nvPicPr>
                      <p:cNvPr id="107533"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3976" y="5221290"/>
                        <a:ext cx="449897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6B0F087A-7CA1-496D-B89D-192C17DE5810}"/>
              </a:ext>
            </a:extLst>
          </p:cNvPr>
          <p:cNvSpPr/>
          <p:nvPr/>
        </p:nvSpPr>
        <p:spPr>
          <a:xfrm>
            <a:off x="3906902" y="4117977"/>
            <a:ext cx="4592043"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BBE3AE3-D900-49B1-B3A3-0D6A65F85841}"/>
              </a:ext>
            </a:extLst>
          </p:cNvPr>
          <p:cNvSpPr/>
          <p:nvPr/>
        </p:nvSpPr>
        <p:spPr>
          <a:xfrm>
            <a:off x="8682094" y="4117977"/>
            <a:ext cx="2914047"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id="{65C23057-D9C2-412A-BAC8-F86ED83EC815}"/>
              </a:ext>
            </a:extLst>
          </p:cNvPr>
          <p:cNvCxnSpPr>
            <a:cxnSpLocks/>
          </p:cNvCxnSpPr>
          <p:nvPr/>
        </p:nvCxnSpPr>
        <p:spPr>
          <a:xfrm flipH="1">
            <a:off x="677578" y="1928813"/>
            <a:ext cx="755964" cy="13143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弧形 4">
            <a:extLst>
              <a:ext uri="{FF2B5EF4-FFF2-40B4-BE49-F238E27FC236}">
                <a16:creationId xmlns:a16="http://schemas.microsoft.com/office/drawing/2014/main" id="{933E660C-811E-40BC-8968-4B6BE6A42D8D}"/>
              </a:ext>
            </a:extLst>
          </p:cNvPr>
          <p:cNvSpPr/>
          <p:nvPr/>
        </p:nvSpPr>
        <p:spPr>
          <a:xfrm rot="8188492">
            <a:off x="494171" y="1741865"/>
            <a:ext cx="2291756" cy="1800350"/>
          </a:xfrm>
          <a:prstGeom prst="arc">
            <a:avLst>
              <a:gd name="adj1" fmla="val 16704542"/>
              <a:gd name="adj2" fmla="val 317875"/>
            </a:avLst>
          </a:prstGeom>
          <a:ln w="127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B674AE7-5A03-478F-B7CC-30C464FEA63B}"/>
              </a:ext>
            </a:extLst>
          </p:cNvPr>
          <p:cNvSpPr/>
          <p:nvPr/>
        </p:nvSpPr>
        <p:spPr>
          <a:xfrm>
            <a:off x="2046645" y="3201231"/>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02512E0-4FD2-4A97-A0CA-71F3A978D4E4}"/>
              </a:ext>
            </a:extLst>
          </p:cNvPr>
          <p:cNvSpPr/>
          <p:nvPr/>
        </p:nvSpPr>
        <p:spPr>
          <a:xfrm>
            <a:off x="605214" y="3174086"/>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2B21E401-FCF4-460F-9CCC-3E0ED48C95B7}"/>
              </a:ext>
            </a:extLst>
          </p:cNvPr>
          <p:cNvCxnSpPr>
            <a:cxnSpLocks/>
          </p:cNvCxnSpPr>
          <p:nvPr/>
        </p:nvCxnSpPr>
        <p:spPr>
          <a:xfrm>
            <a:off x="1433542" y="1926205"/>
            <a:ext cx="727796" cy="13563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57EEEC11-5A9C-456C-9C74-B4A0EA745E3B}"/>
              </a:ext>
            </a:extLst>
          </p:cNvPr>
          <p:cNvSpPr/>
          <p:nvPr/>
        </p:nvSpPr>
        <p:spPr>
          <a:xfrm>
            <a:off x="1043515" y="3224585"/>
            <a:ext cx="721242" cy="45719"/>
          </a:xfrm>
          <a:custGeom>
            <a:avLst/>
            <a:gdLst>
              <a:gd name="connsiteX0" fmla="*/ 0 w 981322"/>
              <a:gd name="connsiteY0" fmla="*/ 0 h 125742"/>
              <a:gd name="connsiteX1" fmla="*/ 236823 w 981322"/>
              <a:gd name="connsiteY1" fmla="*/ 105255 h 125742"/>
              <a:gd name="connsiteX2" fmla="*/ 684156 w 981322"/>
              <a:gd name="connsiteY2" fmla="*/ 118412 h 125742"/>
              <a:gd name="connsiteX3" fmla="*/ 960449 w 981322"/>
              <a:gd name="connsiteY3" fmla="*/ 19735 h 125742"/>
              <a:gd name="connsiteX4" fmla="*/ 940714 w 981322"/>
              <a:gd name="connsiteY4" fmla="*/ 6579 h 12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322" h="125742">
                <a:moveTo>
                  <a:pt x="0" y="0"/>
                </a:moveTo>
                <a:cubicBezTo>
                  <a:pt x="61398" y="42760"/>
                  <a:pt x="122797" y="85520"/>
                  <a:pt x="236823" y="105255"/>
                </a:cubicBezTo>
                <a:cubicBezTo>
                  <a:pt x="350849" y="124990"/>
                  <a:pt x="563552" y="132665"/>
                  <a:pt x="684156" y="118412"/>
                </a:cubicBezTo>
                <a:cubicBezTo>
                  <a:pt x="804760" y="104159"/>
                  <a:pt x="917689" y="38374"/>
                  <a:pt x="960449" y="19735"/>
                </a:cubicBezTo>
                <a:cubicBezTo>
                  <a:pt x="1003209" y="1096"/>
                  <a:pt x="971961" y="3837"/>
                  <a:pt x="940714" y="6579"/>
                </a:cubicBezTo>
              </a:path>
            </a:pathLst>
          </a:custGeom>
          <a:noFill/>
          <a:ln>
            <a:prstDash val="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id="{0273E665-C0B6-470C-8B32-99D85A40CE87}"/>
              </a:ext>
            </a:extLst>
          </p:cNvPr>
          <p:cNvCxnSpPr>
            <a:cxnSpLocks/>
          </p:cNvCxnSpPr>
          <p:nvPr/>
        </p:nvCxnSpPr>
        <p:spPr>
          <a:xfrm>
            <a:off x="1435565" y="1961675"/>
            <a:ext cx="333723" cy="14741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3E05784-44AF-4A90-B940-37C08832E701}"/>
              </a:ext>
            </a:extLst>
          </p:cNvPr>
          <p:cNvCxnSpPr>
            <a:cxnSpLocks/>
          </p:cNvCxnSpPr>
          <p:nvPr/>
        </p:nvCxnSpPr>
        <p:spPr>
          <a:xfrm flipH="1">
            <a:off x="1041492" y="1926205"/>
            <a:ext cx="377982" cy="1452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8C645557-E62D-4A01-AEB1-D380E816C546}"/>
              </a:ext>
            </a:extLst>
          </p:cNvPr>
          <p:cNvSpPr/>
          <p:nvPr/>
        </p:nvSpPr>
        <p:spPr>
          <a:xfrm>
            <a:off x="954437" y="3299533"/>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A9F7EAD-2025-43C4-B17E-72E48249D09F}"/>
              </a:ext>
            </a:extLst>
          </p:cNvPr>
          <p:cNvSpPr/>
          <p:nvPr/>
        </p:nvSpPr>
        <p:spPr>
          <a:xfrm>
            <a:off x="1684627" y="3314777"/>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7520" name="文本框 107519">
                <a:extLst>
                  <a:ext uri="{FF2B5EF4-FFF2-40B4-BE49-F238E27FC236}">
                    <a16:creationId xmlns:a16="http://schemas.microsoft.com/office/drawing/2014/main" id="{23891A26-61F8-4C15-9892-AEDC17EB69D3}"/>
                  </a:ext>
                </a:extLst>
              </p:cNvPr>
              <p:cNvSpPr txBox="1"/>
              <p:nvPr/>
            </p:nvSpPr>
            <p:spPr>
              <a:xfrm>
                <a:off x="543157" y="4248807"/>
                <a:ext cx="2818528" cy="670120"/>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0</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0</m:t>
                            </m:r>
                          </m:sub>
                        </m:sSub>
                      </m:den>
                    </m:f>
                  </m:oMath>
                </a14:m>
                <a:r>
                  <a:rPr lang="zh-CN" altLang="en-US" sz="2400" dirty="0"/>
                  <a:t>   静态灵敏度</a:t>
                </a:r>
              </a:p>
            </p:txBody>
          </p:sp>
        </mc:Choice>
        <mc:Fallback xmlns="">
          <p:sp>
            <p:nvSpPr>
              <p:cNvPr id="107520" name="文本框 107519">
                <a:extLst>
                  <a:ext uri="{FF2B5EF4-FFF2-40B4-BE49-F238E27FC236}">
                    <a16:creationId xmlns:a16="http://schemas.microsoft.com/office/drawing/2014/main" id="{23891A26-61F8-4C15-9892-AEDC17EB69D3}"/>
                  </a:ext>
                </a:extLst>
              </p:cNvPr>
              <p:cNvSpPr txBox="1">
                <a:spLocks noRot="1" noChangeAspect="1" noMove="1" noResize="1" noEditPoints="1" noAdjustHandles="1" noChangeArrowheads="1" noChangeShapeType="1" noTextEdit="1"/>
              </p:cNvSpPr>
              <p:nvPr/>
            </p:nvSpPr>
            <p:spPr>
              <a:xfrm>
                <a:off x="543157" y="4248807"/>
                <a:ext cx="2818528" cy="670120"/>
              </a:xfrm>
              <a:prstGeom prst="rect">
                <a:avLst/>
              </a:prstGeom>
              <a:blipFill>
                <a:blip r:embed="rId15"/>
                <a:stretch>
                  <a:fillRect r="-2381" b="-2727"/>
                </a:stretch>
              </a:blipFill>
            </p:spPr>
            <p:txBody>
              <a:bodyPr/>
              <a:lstStyle/>
              <a:p>
                <a:r>
                  <a:rPr lang="zh-CN" altLang="en-US">
                    <a:noFill/>
                  </a:rPr>
                  <a:t> </a:t>
                </a:r>
              </a:p>
            </p:txBody>
          </p:sp>
        </mc:Fallback>
      </mc:AlternateContent>
      <p:sp>
        <p:nvSpPr>
          <p:cNvPr id="48" name="矩形 47">
            <a:extLst>
              <a:ext uri="{FF2B5EF4-FFF2-40B4-BE49-F238E27FC236}">
                <a16:creationId xmlns:a16="http://schemas.microsoft.com/office/drawing/2014/main" id="{CF4D6788-B8C4-4B52-A052-FE91C8BACDE8}"/>
              </a:ext>
            </a:extLst>
          </p:cNvPr>
          <p:cNvSpPr/>
          <p:nvPr/>
        </p:nvSpPr>
        <p:spPr>
          <a:xfrm>
            <a:off x="343991" y="4125121"/>
            <a:ext cx="3155727"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596911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0" name="Text Box 4"/>
          <p:cNvSpPr txBox="1">
            <a:spLocks noChangeArrowheads="1"/>
          </p:cNvSpPr>
          <p:nvPr/>
        </p:nvSpPr>
        <p:spPr bwMode="auto">
          <a:xfrm>
            <a:off x="2332039" y="352426"/>
            <a:ext cx="3340979"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itchFamily="2" charset="-122"/>
                <a:ea typeface="华文中宋" panose="02010600040101010101" pitchFamily="2" charset="-122"/>
              </a:rPr>
              <a:t>a) </a:t>
            </a:r>
            <a:r>
              <a:rPr lang="zh-CN" altLang="en-US" sz="2400" b="1">
                <a:solidFill>
                  <a:srgbClr val="0000CC"/>
                </a:solidFill>
                <a:latin typeface="华文中宋" pitchFamily="2" charset="-122"/>
                <a:ea typeface="华文中宋" panose="02010600040101010101" pitchFamily="2" charset="-122"/>
              </a:rPr>
              <a:t>二阶系统的冲激响应</a:t>
            </a:r>
            <a:endParaRPr lang="en-US" altLang="zh-CN" sz="2400" b="1">
              <a:solidFill>
                <a:srgbClr val="0000CC"/>
              </a:solidFill>
              <a:latin typeface="华文中宋" pitchFamily="2" charset="-122"/>
              <a:ea typeface="华文中宋" panose="02010600040101010101" pitchFamily="2" charset="-122"/>
            </a:endParaRPr>
          </a:p>
        </p:txBody>
      </p:sp>
      <p:graphicFrame>
        <p:nvGraphicFramePr>
          <p:cNvPr id="377861" name="Object 5"/>
          <p:cNvGraphicFramePr>
            <a:graphicFrameLocks noGrp="1" noChangeAspect="1"/>
          </p:cNvGraphicFramePr>
          <p:nvPr>
            <p:ph sz="half" idx="1"/>
          </p:nvPr>
        </p:nvGraphicFramePr>
        <p:xfrm>
          <a:off x="1953929" y="965201"/>
          <a:ext cx="7555198" cy="2087563"/>
        </p:xfrm>
        <a:graphic>
          <a:graphicData uri="http://schemas.openxmlformats.org/presentationml/2006/ole">
            <mc:AlternateContent xmlns:mc="http://schemas.openxmlformats.org/markup-compatibility/2006">
              <mc:Choice xmlns:v="urn:schemas-microsoft-com:vml" Requires="v">
                <p:oleObj spid="_x0000_s268290" name="Equation" r:id="rId3" imgW="2831760" imgH="914400" progId="Equation.DSMT4">
                  <p:embed/>
                </p:oleObj>
              </mc:Choice>
              <mc:Fallback>
                <p:oleObj name="Equation" r:id="rId3" imgW="2831760" imgH="914400" progId="Equation.DSMT4">
                  <p:embed/>
                  <p:pic>
                    <p:nvPicPr>
                      <p:cNvPr id="3778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3929" y="965201"/>
                        <a:ext cx="7555198" cy="2087563"/>
                      </a:xfrm>
                      <a:prstGeom prst="rect">
                        <a:avLst/>
                      </a:prstGeom>
                      <a:noFill/>
                      <a:ln>
                        <a:noFill/>
                      </a:ln>
                      <a:effectLst/>
                    </p:spPr>
                  </p:pic>
                </p:oleObj>
              </mc:Fallback>
            </mc:AlternateContent>
          </a:graphicData>
        </a:graphic>
      </p:graphicFrame>
      <p:graphicFrame>
        <p:nvGraphicFramePr>
          <p:cNvPr id="377863" name="Object 2"/>
          <p:cNvGraphicFramePr>
            <a:graphicFrameLocks noGrp="1" noChangeAspect="1"/>
          </p:cNvGraphicFramePr>
          <p:nvPr>
            <p:ph sz="half" idx="2"/>
            <p:extLst>
              <p:ext uri="{D42A27DB-BD31-4B8C-83A1-F6EECF244321}">
                <p14:modId xmlns:p14="http://schemas.microsoft.com/office/powerpoint/2010/main" val="1255745849"/>
              </p:ext>
            </p:extLst>
          </p:nvPr>
        </p:nvGraphicFramePr>
        <p:xfrm>
          <a:off x="2711450" y="3878263"/>
          <a:ext cx="6624638" cy="2071687"/>
        </p:xfrm>
        <a:graphic>
          <a:graphicData uri="http://schemas.openxmlformats.org/presentationml/2006/ole">
            <mc:AlternateContent xmlns:mc="http://schemas.openxmlformats.org/markup-compatibility/2006">
              <mc:Choice xmlns:v="urn:schemas-microsoft-com:vml" Requires="v">
                <p:oleObj spid="_x0000_s268291" name="Equation" r:id="rId5" imgW="3085920" imgH="965160" progId="Equation.DSMT4">
                  <p:embed/>
                </p:oleObj>
              </mc:Choice>
              <mc:Fallback>
                <p:oleObj name="Equation" r:id="rId5" imgW="3085920" imgH="965160" progId="Equation.DSMT4">
                  <p:embed/>
                  <p:pic>
                    <p:nvPicPr>
                      <p:cNvPr id="377863" name="Object 2"/>
                      <p:cNvPicPr>
                        <a:picLocks noChangeAspect="1" noChangeArrowheads="1"/>
                      </p:cNvPicPr>
                      <p:nvPr/>
                    </p:nvPicPr>
                    <p:blipFill>
                      <a:blip r:embed="rId6"/>
                      <a:srcRect/>
                      <a:stretch>
                        <a:fillRect/>
                      </a:stretch>
                    </p:blipFill>
                    <p:spPr bwMode="auto">
                      <a:xfrm>
                        <a:off x="2711450" y="3878263"/>
                        <a:ext cx="6624638"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CF4DD61A-4DD6-40A8-B06F-96959FD90571}"/>
              </a:ext>
            </a:extLst>
          </p:cNvPr>
          <p:cNvSpPr/>
          <p:nvPr/>
        </p:nvSpPr>
        <p:spPr>
          <a:xfrm>
            <a:off x="3840480" y="1078029"/>
            <a:ext cx="231006" cy="66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24337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0" name="Object 2"/>
          <p:cNvGraphicFramePr>
            <a:graphicFrameLocks noGrp="1" noChangeAspect="1"/>
          </p:cNvGraphicFramePr>
          <p:nvPr>
            <p:ph type="body" idx="4294967295"/>
          </p:nvPr>
        </p:nvGraphicFramePr>
        <p:xfrm>
          <a:off x="501817" y="908844"/>
          <a:ext cx="7702384" cy="3600450"/>
        </p:xfrm>
        <a:graphic>
          <a:graphicData uri="http://schemas.openxmlformats.org/presentationml/2006/ole">
            <mc:AlternateContent xmlns:mc="http://schemas.openxmlformats.org/markup-compatibility/2006">
              <mc:Choice xmlns:v="urn:schemas-microsoft-com:vml" Requires="v">
                <p:oleObj spid="_x0000_s269314" name="Equation" r:id="rId3" imgW="3644640" imgH="1625400" progId="Equation.DSMT4">
                  <p:embed/>
                </p:oleObj>
              </mc:Choice>
              <mc:Fallback>
                <p:oleObj name="Equation" r:id="rId3" imgW="3644640" imgH="1625400" progId="Equation.DSMT4">
                  <p:embed/>
                  <p:pic>
                    <p:nvPicPr>
                      <p:cNvPr id="3809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17" y="908844"/>
                        <a:ext cx="7702384" cy="3600450"/>
                      </a:xfrm>
                      <a:prstGeom prst="rect">
                        <a:avLst/>
                      </a:prstGeom>
                      <a:noFill/>
                      <a:ln>
                        <a:noFill/>
                      </a:ln>
                    </p:spPr>
                  </p:pic>
                </p:oleObj>
              </mc:Fallback>
            </mc:AlternateContent>
          </a:graphicData>
        </a:graphic>
      </p:graphicFrame>
      <p:sp>
        <p:nvSpPr>
          <p:cNvPr id="380931" name="Line 3"/>
          <p:cNvSpPr>
            <a:spLocks noChangeShapeType="1"/>
          </p:cNvSpPr>
          <p:nvPr/>
        </p:nvSpPr>
        <p:spPr bwMode="auto">
          <a:xfrm>
            <a:off x="8112125" y="4868863"/>
            <a:ext cx="2376488"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80932" name="Line 4"/>
          <p:cNvSpPr>
            <a:spLocks noChangeShapeType="1"/>
          </p:cNvSpPr>
          <p:nvPr/>
        </p:nvSpPr>
        <p:spPr bwMode="auto">
          <a:xfrm flipV="1">
            <a:off x="8543925" y="2852738"/>
            <a:ext cx="0" cy="40052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80937" name="Freeform 9"/>
          <p:cNvSpPr>
            <a:spLocks/>
          </p:cNvSpPr>
          <p:nvPr/>
        </p:nvSpPr>
        <p:spPr bwMode="auto">
          <a:xfrm>
            <a:off x="8543925" y="4149725"/>
            <a:ext cx="1512888" cy="755650"/>
          </a:xfrm>
          <a:custGeom>
            <a:avLst/>
            <a:gdLst>
              <a:gd name="T0" fmla="*/ 0 w 953"/>
              <a:gd name="T1" fmla="*/ 476 h 476"/>
              <a:gd name="T2" fmla="*/ 46 w 953"/>
              <a:gd name="T3" fmla="*/ 385 h 476"/>
              <a:gd name="T4" fmla="*/ 136 w 953"/>
              <a:gd name="T5" fmla="*/ 68 h 476"/>
              <a:gd name="T6" fmla="*/ 227 w 953"/>
              <a:gd name="T7" fmla="*/ 23 h 476"/>
              <a:gd name="T8" fmla="*/ 363 w 953"/>
              <a:gd name="T9" fmla="*/ 204 h 476"/>
              <a:gd name="T10" fmla="*/ 499 w 953"/>
              <a:gd name="T11" fmla="*/ 295 h 476"/>
              <a:gd name="T12" fmla="*/ 771 w 953"/>
              <a:gd name="T13" fmla="*/ 385 h 476"/>
              <a:gd name="T14" fmla="*/ 953 w 953"/>
              <a:gd name="T15" fmla="*/ 431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476">
                <a:moveTo>
                  <a:pt x="0" y="476"/>
                </a:moveTo>
                <a:cubicBezTo>
                  <a:pt x="11" y="464"/>
                  <a:pt x="23" y="453"/>
                  <a:pt x="46" y="385"/>
                </a:cubicBezTo>
                <a:cubicBezTo>
                  <a:pt x="69" y="317"/>
                  <a:pt x="106" y="128"/>
                  <a:pt x="136" y="68"/>
                </a:cubicBezTo>
                <a:cubicBezTo>
                  <a:pt x="166" y="8"/>
                  <a:pt x="189" y="0"/>
                  <a:pt x="227" y="23"/>
                </a:cubicBezTo>
                <a:cubicBezTo>
                  <a:pt x="265" y="46"/>
                  <a:pt x="318" y="159"/>
                  <a:pt x="363" y="204"/>
                </a:cubicBezTo>
                <a:cubicBezTo>
                  <a:pt x="408" y="249"/>
                  <a:pt x="431" y="265"/>
                  <a:pt x="499" y="295"/>
                </a:cubicBezTo>
                <a:cubicBezTo>
                  <a:pt x="567" y="325"/>
                  <a:pt x="695" y="362"/>
                  <a:pt x="771" y="385"/>
                </a:cubicBezTo>
                <a:cubicBezTo>
                  <a:pt x="847" y="408"/>
                  <a:pt x="923" y="423"/>
                  <a:pt x="953" y="431"/>
                </a:cubicBezTo>
              </a:path>
            </a:pathLst>
          </a:custGeom>
          <a:noFill/>
          <a:ln w="9525">
            <a:solidFill>
              <a:srgbClr val="00FF00"/>
            </a:solidFill>
            <a:round/>
            <a:headEnd/>
            <a:tailEnd/>
          </a:ln>
          <a:effectLst>
            <a:prstShdw prst="shdw17" dist="17961" dir="2700000">
              <a:srgbClr val="00FF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80938" name="Text Box 10"/>
          <p:cNvSpPr txBox="1">
            <a:spLocks noChangeArrowheads="1"/>
          </p:cNvSpPr>
          <p:nvPr/>
        </p:nvSpPr>
        <p:spPr bwMode="auto">
          <a:xfrm>
            <a:off x="9327146" y="3071092"/>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&lt;1</a:t>
            </a:r>
          </a:p>
        </p:txBody>
      </p:sp>
      <p:sp>
        <p:nvSpPr>
          <p:cNvPr id="380939" name="Text Box 11"/>
          <p:cNvSpPr txBox="1">
            <a:spLocks noChangeArrowheads="1"/>
          </p:cNvSpPr>
          <p:nvPr/>
        </p:nvSpPr>
        <p:spPr bwMode="auto">
          <a:xfrm>
            <a:off x="9046049" y="3599915"/>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=1</a:t>
            </a:r>
          </a:p>
        </p:txBody>
      </p:sp>
      <p:sp>
        <p:nvSpPr>
          <p:cNvPr id="380940" name="Text Box 12"/>
          <p:cNvSpPr txBox="1">
            <a:spLocks noChangeArrowheads="1"/>
          </p:cNvSpPr>
          <p:nvPr/>
        </p:nvSpPr>
        <p:spPr bwMode="auto">
          <a:xfrm>
            <a:off x="8982340" y="4097007"/>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&gt;1</a:t>
            </a:r>
          </a:p>
        </p:txBody>
      </p:sp>
      <p:sp>
        <p:nvSpPr>
          <p:cNvPr id="2" name="任意多边形: 形状 1">
            <a:extLst>
              <a:ext uri="{FF2B5EF4-FFF2-40B4-BE49-F238E27FC236}">
                <a16:creationId xmlns:a16="http://schemas.microsoft.com/office/drawing/2014/main" id="{C3793C3C-2D88-4115-887B-DB282F721C27}"/>
              </a:ext>
            </a:extLst>
          </p:cNvPr>
          <p:cNvSpPr/>
          <p:nvPr/>
        </p:nvSpPr>
        <p:spPr>
          <a:xfrm>
            <a:off x="8551942" y="3052637"/>
            <a:ext cx="2106078" cy="3324491"/>
          </a:xfrm>
          <a:custGeom>
            <a:avLst/>
            <a:gdLst>
              <a:gd name="connsiteX0" fmla="*/ 0 w 2106078"/>
              <a:gd name="connsiteY0" fmla="*/ 1815392 h 3324491"/>
              <a:gd name="connsiteX1" fmla="*/ 177618 w 2106078"/>
              <a:gd name="connsiteY1" fmla="*/ 874678 h 3324491"/>
              <a:gd name="connsiteX2" fmla="*/ 322343 w 2106078"/>
              <a:gd name="connsiteY2" fmla="*/ 335248 h 3324491"/>
              <a:gd name="connsiteX3" fmla="*/ 460490 w 2106078"/>
              <a:gd name="connsiteY3" fmla="*/ 12905 h 3324491"/>
              <a:gd name="connsiteX4" fmla="*/ 618372 w 2106078"/>
              <a:gd name="connsiteY4" fmla="*/ 124739 h 3324491"/>
              <a:gd name="connsiteX5" fmla="*/ 855195 w 2106078"/>
              <a:gd name="connsiteY5" fmla="*/ 677326 h 3324491"/>
              <a:gd name="connsiteX6" fmla="*/ 1039390 w 2106078"/>
              <a:gd name="connsiteY6" fmla="*/ 1381216 h 3324491"/>
              <a:gd name="connsiteX7" fmla="*/ 1230164 w 2106078"/>
              <a:gd name="connsiteY7" fmla="*/ 2506126 h 3324491"/>
              <a:gd name="connsiteX8" fmla="*/ 1368311 w 2106078"/>
              <a:gd name="connsiteY8" fmla="*/ 3104762 h 3324491"/>
              <a:gd name="connsiteX9" fmla="*/ 1493301 w 2106078"/>
              <a:gd name="connsiteY9" fmla="*/ 3321849 h 3324491"/>
              <a:gd name="connsiteX10" fmla="*/ 1651183 w 2106078"/>
              <a:gd name="connsiteY10" fmla="*/ 3210016 h 3324491"/>
              <a:gd name="connsiteX11" fmla="*/ 1743281 w 2106078"/>
              <a:gd name="connsiteY11" fmla="*/ 2986350 h 3324491"/>
              <a:gd name="connsiteX12" fmla="*/ 2072202 w 2106078"/>
              <a:gd name="connsiteY12" fmla="*/ 1756186 h 3324491"/>
              <a:gd name="connsiteX13" fmla="*/ 2078780 w 2106078"/>
              <a:gd name="connsiteY13" fmla="*/ 1696980 h 332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6078" h="3324491">
                <a:moveTo>
                  <a:pt x="0" y="1815392"/>
                </a:moveTo>
                <a:cubicBezTo>
                  <a:pt x="61947" y="1468380"/>
                  <a:pt x="123894" y="1121369"/>
                  <a:pt x="177618" y="874678"/>
                </a:cubicBezTo>
                <a:cubicBezTo>
                  <a:pt x="231342" y="627987"/>
                  <a:pt x="275198" y="478877"/>
                  <a:pt x="322343" y="335248"/>
                </a:cubicBezTo>
                <a:cubicBezTo>
                  <a:pt x="369488" y="191619"/>
                  <a:pt x="411152" y="47990"/>
                  <a:pt x="460490" y="12905"/>
                </a:cubicBezTo>
                <a:cubicBezTo>
                  <a:pt x="509828" y="-22180"/>
                  <a:pt x="552588" y="14002"/>
                  <a:pt x="618372" y="124739"/>
                </a:cubicBezTo>
                <a:cubicBezTo>
                  <a:pt x="684156" y="235476"/>
                  <a:pt x="785025" y="467913"/>
                  <a:pt x="855195" y="677326"/>
                </a:cubicBezTo>
                <a:cubicBezTo>
                  <a:pt x="925365" y="886739"/>
                  <a:pt x="976895" y="1076416"/>
                  <a:pt x="1039390" y="1381216"/>
                </a:cubicBezTo>
                <a:cubicBezTo>
                  <a:pt x="1101885" y="1686016"/>
                  <a:pt x="1175344" y="2218868"/>
                  <a:pt x="1230164" y="2506126"/>
                </a:cubicBezTo>
                <a:cubicBezTo>
                  <a:pt x="1284984" y="2793384"/>
                  <a:pt x="1324455" y="2968808"/>
                  <a:pt x="1368311" y="3104762"/>
                </a:cubicBezTo>
                <a:cubicBezTo>
                  <a:pt x="1412167" y="3240716"/>
                  <a:pt x="1446156" y="3304307"/>
                  <a:pt x="1493301" y="3321849"/>
                </a:cubicBezTo>
                <a:cubicBezTo>
                  <a:pt x="1540446" y="3339391"/>
                  <a:pt x="1609520" y="3265933"/>
                  <a:pt x="1651183" y="3210016"/>
                </a:cubicBezTo>
                <a:cubicBezTo>
                  <a:pt x="1692846" y="3154100"/>
                  <a:pt x="1673111" y="3228655"/>
                  <a:pt x="1743281" y="2986350"/>
                </a:cubicBezTo>
                <a:cubicBezTo>
                  <a:pt x="1813451" y="2744045"/>
                  <a:pt x="2016286" y="1971081"/>
                  <a:pt x="2072202" y="1756186"/>
                </a:cubicBezTo>
                <a:cubicBezTo>
                  <a:pt x="2128119" y="1541291"/>
                  <a:pt x="2103449" y="1619135"/>
                  <a:pt x="2078780" y="169698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8044433A-8319-46E6-86C4-FB6322B4DBF5}"/>
              </a:ext>
            </a:extLst>
          </p:cNvPr>
          <p:cNvSpPr/>
          <p:nvPr/>
        </p:nvSpPr>
        <p:spPr>
          <a:xfrm>
            <a:off x="8555996" y="3776626"/>
            <a:ext cx="1940633" cy="1308308"/>
          </a:xfrm>
          <a:custGeom>
            <a:avLst/>
            <a:gdLst>
              <a:gd name="connsiteX0" fmla="*/ 0 w 1940633"/>
              <a:gd name="connsiteY0" fmla="*/ 1118742 h 1308308"/>
              <a:gd name="connsiteX1" fmla="*/ 197352 w 1940633"/>
              <a:gd name="connsiteY1" fmla="*/ 395116 h 1308308"/>
              <a:gd name="connsiteX2" fmla="*/ 342077 w 1940633"/>
              <a:gd name="connsiteY2" fmla="*/ 92509 h 1308308"/>
              <a:gd name="connsiteX3" fmla="*/ 453910 w 1940633"/>
              <a:gd name="connsiteY3" fmla="*/ 411 h 1308308"/>
              <a:gd name="connsiteX4" fmla="*/ 631528 w 1940633"/>
              <a:gd name="connsiteY4" fmla="*/ 118822 h 1308308"/>
              <a:gd name="connsiteX5" fmla="*/ 1072282 w 1940633"/>
              <a:gd name="connsiteY5" fmla="*/ 756929 h 1308308"/>
              <a:gd name="connsiteX6" fmla="*/ 1526192 w 1940633"/>
              <a:gd name="connsiteY6" fmla="*/ 1270045 h 1308308"/>
              <a:gd name="connsiteX7" fmla="*/ 1756437 w 1940633"/>
              <a:gd name="connsiteY7" fmla="*/ 1256889 h 1308308"/>
              <a:gd name="connsiteX8" fmla="*/ 1940633 w 1940633"/>
              <a:gd name="connsiteY8" fmla="*/ 1145055 h 130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0633" h="1308308">
                <a:moveTo>
                  <a:pt x="0" y="1118742"/>
                </a:moveTo>
                <a:cubicBezTo>
                  <a:pt x="70169" y="842448"/>
                  <a:pt x="140339" y="566155"/>
                  <a:pt x="197352" y="395116"/>
                </a:cubicBezTo>
                <a:cubicBezTo>
                  <a:pt x="254365" y="224077"/>
                  <a:pt x="299317" y="158293"/>
                  <a:pt x="342077" y="92509"/>
                </a:cubicBezTo>
                <a:cubicBezTo>
                  <a:pt x="384837" y="26725"/>
                  <a:pt x="405668" y="-3974"/>
                  <a:pt x="453910" y="411"/>
                </a:cubicBezTo>
                <a:cubicBezTo>
                  <a:pt x="502152" y="4796"/>
                  <a:pt x="528466" y="-7264"/>
                  <a:pt x="631528" y="118822"/>
                </a:cubicBezTo>
                <a:cubicBezTo>
                  <a:pt x="734590" y="244908"/>
                  <a:pt x="923171" y="565058"/>
                  <a:pt x="1072282" y="756929"/>
                </a:cubicBezTo>
                <a:cubicBezTo>
                  <a:pt x="1221393" y="948799"/>
                  <a:pt x="1412166" y="1186718"/>
                  <a:pt x="1526192" y="1270045"/>
                </a:cubicBezTo>
                <a:cubicBezTo>
                  <a:pt x="1640218" y="1353372"/>
                  <a:pt x="1687364" y="1277721"/>
                  <a:pt x="1756437" y="1256889"/>
                </a:cubicBezTo>
                <a:cubicBezTo>
                  <a:pt x="1825511" y="1236057"/>
                  <a:pt x="1883072" y="1190556"/>
                  <a:pt x="1940633" y="11450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69000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2978" name="Object 2"/>
          <p:cNvGraphicFramePr>
            <a:graphicFrameLocks noGrp="1" noChangeAspect="1"/>
          </p:cNvGraphicFramePr>
          <p:nvPr>
            <p:ph type="body" idx="4294967295"/>
          </p:nvPr>
        </p:nvGraphicFramePr>
        <p:xfrm>
          <a:off x="2782888" y="787400"/>
          <a:ext cx="6985000" cy="6002338"/>
        </p:xfrm>
        <a:graphic>
          <a:graphicData uri="http://schemas.openxmlformats.org/presentationml/2006/ole">
            <mc:AlternateContent xmlns:mc="http://schemas.openxmlformats.org/markup-compatibility/2006">
              <mc:Choice xmlns:v="urn:schemas-microsoft-com:vml" Requires="v">
                <p:oleObj spid="_x0000_s270338" name="Equation" r:id="rId3" imgW="3340080" imgH="2869920" progId="Equation.DSMT4">
                  <p:embed/>
                </p:oleObj>
              </mc:Choice>
              <mc:Fallback>
                <p:oleObj name="Equation" r:id="rId3" imgW="3340080" imgH="2869920" progId="Equation.DSMT4">
                  <p:embed/>
                  <p:pic>
                    <p:nvPicPr>
                      <p:cNvPr id="3829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787400"/>
                        <a:ext cx="6985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2979" name="Text Box 3"/>
          <p:cNvSpPr txBox="1">
            <a:spLocks noChangeArrowheads="1"/>
          </p:cNvSpPr>
          <p:nvPr/>
        </p:nvSpPr>
        <p:spPr bwMode="auto">
          <a:xfrm>
            <a:off x="2063750" y="260351"/>
            <a:ext cx="3252814"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itchFamily="2" charset="-122"/>
                <a:ea typeface="华文中宋" panose="02010600040101010101" pitchFamily="2" charset="-122"/>
              </a:rPr>
              <a:t>b)</a:t>
            </a:r>
            <a:r>
              <a:rPr lang="zh-CN" altLang="en-US" sz="2400" b="1">
                <a:solidFill>
                  <a:srgbClr val="0000CC"/>
                </a:solidFill>
                <a:latin typeface="华文中宋" pitchFamily="2" charset="-122"/>
                <a:ea typeface="华文中宋" panose="02010600040101010101" pitchFamily="2" charset="-122"/>
              </a:rPr>
              <a:t>二阶系统的阶跃响应</a:t>
            </a:r>
            <a:endParaRPr lang="en-US" altLang="zh-CN" sz="2400" b="1">
              <a:solidFill>
                <a:srgbClr val="0000CC"/>
              </a:solidFill>
              <a:latin typeface="华文中宋" pitchFamily="2" charset="-122"/>
              <a:ea typeface="华文中宋" panose="02010600040101010101" pitchFamily="2" charset="-122"/>
            </a:endParaRPr>
          </a:p>
        </p:txBody>
      </p:sp>
    </p:spTree>
    <p:extLst>
      <p:ext uri="{BB962C8B-B14F-4D97-AF65-F5344CB8AC3E}">
        <p14:creationId xmlns:p14="http://schemas.microsoft.com/office/powerpoint/2010/main" val="16922066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3"/>
          <p:cNvSpPr>
            <a:spLocks noGrp="1" noChangeArrowheads="1"/>
          </p:cNvSpPr>
          <p:nvPr>
            <p:ph type="body" idx="4294967295"/>
          </p:nvPr>
        </p:nvSpPr>
        <p:spPr>
          <a:xfrm>
            <a:off x="1847850" y="549276"/>
            <a:ext cx="8382000" cy="5597525"/>
          </a:xfrm>
        </p:spPr>
        <p:txBody>
          <a:bodyPr/>
          <a:lstStyle/>
          <a:p>
            <a:pPr eaLnBrk="1" hangingPunct="1">
              <a:buFont typeface="Wingdings" pitchFamily="2" charset="2"/>
              <a:buNone/>
            </a:pPr>
            <a:r>
              <a:rPr lang="zh-CN" altLang="en-US" sz="2400" b="1" dirty="0"/>
              <a:t>不同阻尼的响应曲线</a:t>
            </a:r>
            <a:r>
              <a:rPr lang="zh-CN" altLang="en-US" sz="2400" dirty="0"/>
              <a:t>： </a:t>
            </a:r>
            <a:r>
              <a:rPr lang="el-GR" altLang="zh-CN" sz="1800" b="1" dirty="0">
                <a:cs typeface="Arial" pitchFamily="34" charset="0"/>
              </a:rPr>
              <a:t>ξ</a:t>
            </a:r>
            <a:r>
              <a:rPr lang="en-US" altLang="zh-CN" sz="1800" b="1" dirty="0">
                <a:cs typeface="Arial" pitchFamily="34" charset="0"/>
              </a:rPr>
              <a:t>=0   </a:t>
            </a:r>
            <a:r>
              <a:rPr lang="el-GR" altLang="zh-CN" sz="1800" b="1" dirty="0">
                <a:cs typeface="Arial" pitchFamily="34" charset="0"/>
              </a:rPr>
              <a:t>ξ</a:t>
            </a:r>
            <a:r>
              <a:rPr lang="en-US" altLang="zh-CN" sz="1800" b="1" dirty="0">
                <a:cs typeface="Arial" pitchFamily="34" charset="0"/>
              </a:rPr>
              <a:t>=0.2   </a:t>
            </a:r>
            <a:r>
              <a:rPr lang="el-GR" altLang="zh-CN" sz="1800" b="1" dirty="0">
                <a:cs typeface="Arial" pitchFamily="34" charset="0"/>
              </a:rPr>
              <a:t>ξ</a:t>
            </a:r>
            <a:r>
              <a:rPr lang="en-US" altLang="zh-CN" sz="1800" b="1" dirty="0">
                <a:cs typeface="Arial" pitchFamily="34" charset="0"/>
              </a:rPr>
              <a:t>=0.6   </a:t>
            </a:r>
            <a:r>
              <a:rPr lang="el-GR" altLang="zh-CN" sz="1800" b="1" dirty="0">
                <a:cs typeface="Arial" pitchFamily="34" charset="0"/>
              </a:rPr>
              <a:t>ξ</a:t>
            </a:r>
            <a:r>
              <a:rPr lang="en-US" altLang="zh-CN" sz="1800" b="1" dirty="0">
                <a:cs typeface="Arial" pitchFamily="34" charset="0"/>
              </a:rPr>
              <a:t>=1.0   </a:t>
            </a:r>
            <a:r>
              <a:rPr lang="el-GR" altLang="zh-CN" sz="1800" b="1" dirty="0">
                <a:cs typeface="Arial" pitchFamily="34" charset="0"/>
              </a:rPr>
              <a:t>ξ</a:t>
            </a:r>
            <a:r>
              <a:rPr lang="en-US" altLang="zh-CN" sz="1800" b="1" dirty="0">
                <a:cs typeface="Arial" pitchFamily="34" charset="0"/>
              </a:rPr>
              <a:t>=1.5</a:t>
            </a:r>
          </a:p>
        </p:txBody>
      </p:sp>
      <p:sp>
        <p:nvSpPr>
          <p:cNvPr id="384003" name="Line 4"/>
          <p:cNvSpPr>
            <a:spLocks noChangeShapeType="1"/>
          </p:cNvSpPr>
          <p:nvPr/>
        </p:nvSpPr>
        <p:spPr bwMode="auto">
          <a:xfrm flipV="1">
            <a:off x="3792538" y="1557339"/>
            <a:ext cx="0" cy="3527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04" name="Line 6"/>
          <p:cNvSpPr>
            <a:spLocks noChangeShapeType="1"/>
          </p:cNvSpPr>
          <p:nvPr/>
        </p:nvSpPr>
        <p:spPr bwMode="auto">
          <a:xfrm>
            <a:off x="3935413" y="5084763"/>
            <a:ext cx="53276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05" name="Line 7"/>
          <p:cNvSpPr>
            <a:spLocks noChangeShapeType="1"/>
          </p:cNvSpPr>
          <p:nvPr/>
        </p:nvSpPr>
        <p:spPr bwMode="auto">
          <a:xfrm>
            <a:off x="3792538" y="3716338"/>
            <a:ext cx="52562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6" name="Line 8"/>
          <p:cNvSpPr>
            <a:spLocks noChangeShapeType="1"/>
          </p:cNvSpPr>
          <p:nvPr/>
        </p:nvSpPr>
        <p:spPr bwMode="auto">
          <a:xfrm>
            <a:off x="3792538" y="2492375"/>
            <a:ext cx="52562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7" name="Line 9"/>
          <p:cNvSpPr>
            <a:spLocks noChangeShapeType="1"/>
          </p:cNvSpPr>
          <p:nvPr/>
        </p:nvSpPr>
        <p:spPr bwMode="auto">
          <a:xfrm>
            <a:off x="422433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8" name="Line 10"/>
          <p:cNvSpPr>
            <a:spLocks noChangeShapeType="1"/>
          </p:cNvSpPr>
          <p:nvPr/>
        </p:nvSpPr>
        <p:spPr bwMode="auto">
          <a:xfrm flipV="1">
            <a:off x="4583113" y="1557339"/>
            <a:ext cx="0" cy="35274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9" name="Line 11"/>
          <p:cNvSpPr>
            <a:spLocks noChangeShapeType="1"/>
          </p:cNvSpPr>
          <p:nvPr/>
        </p:nvSpPr>
        <p:spPr bwMode="auto">
          <a:xfrm flipV="1">
            <a:off x="4943475" y="1557339"/>
            <a:ext cx="0" cy="35274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0" name="Line 12"/>
          <p:cNvSpPr>
            <a:spLocks noChangeShapeType="1"/>
          </p:cNvSpPr>
          <p:nvPr/>
        </p:nvSpPr>
        <p:spPr bwMode="auto">
          <a:xfrm flipV="1">
            <a:off x="5375275" y="1628775"/>
            <a:ext cx="0" cy="3455988"/>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1" name="Line 13"/>
          <p:cNvSpPr>
            <a:spLocks noChangeShapeType="1"/>
          </p:cNvSpPr>
          <p:nvPr/>
        </p:nvSpPr>
        <p:spPr bwMode="auto">
          <a:xfrm flipV="1">
            <a:off x="5808663"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2" name="Line 14"/>
          <p:cNvSpPr>
            <a:spLocks noChangeShapeType="1"/>
          </p:cNvSpPr>
          <p:nvPr/>
        </p:nvSpPr>
        <p:spPr bwMode="auto">
          <a:xfrm flipV="1">
            <a:off x="6240463"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3" name="Line 15"/>
          <p:cNvSpPr>
            <a:spLocks noChangeShapeType="1"/>
          </p:cNvSpPr>
          <p:nvPr/>
        </p:nvSpPr>
        <p:spPr bwMode="auto">
          <a:xfrm flipV="1">
            <a:off x="6743700"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4" name="Line 16"/>
          <p:cNvSpPr>
            <a:spLocks noChangeShapeType="1"/>
          </p:cNvSpPr>
          <p:nvPr/>
        </p:nvSpPr>
        <p:spPr bwMode="auto">
          <a:xfrm flipV="1">
            <a:off x="7175500" y="1628775"/>
            <a:ext cx="0" cy="3455988"/>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5" name="Line 17"/>
          <p:cNvSpPr>
            <a:spLocks noChangeShapeType="1"/>
          </p:cNvSpPr>
          <p:nvPr/>
        </p:nvSpPr>
        <p:spPr bwMode="auto">
          <a:xfrm flipV="1">
            <a:off x="760888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6" name="Line 18"/>
          <p:cNvSpPr>
            <a:spLocks noChangeShapeType="1"/>
          </p:cNvSpPr>
          <p:nvPr/>
        </p:nvSpPr>
        <p:spPr bwMode="auto">
          <a:xfrm flipV="1">
            <a:off x="804068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7" name="Line 19"/>
          <p:cNvSpPr>
            <a:spLocks noChangeShapeType="1"/>
          </p:cNvSpPr>
          <p:nvPr/>
        </p:nvSpPr>
        <p:spPr bwMode="auto">
          <a:xfrm flipV="1">
            <a:off x="8401050"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8" name="Line 20"/>
          <p:cNvSpPr>
            <a:spLocks noChangeShapeType="1"/>
          </p:cNvSpPr>
          <p:nvPr/>
        </p:nvSpPr>
        <p:spPr bwMode="auto">
          <a:xfrm flipV="1">
            <a:off x="8759825" y="1557339"/>
            <a:ext cx="0" cy="3527425"/>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20" name="Freeform 22"/>
          <p:cNvSpPr>
            <a:spLocks/>
          </p:cNvSpPr>
          <p:nvPr/>
        </p:nvSpPr>
        <p:spPr bwMode="auto">
          <a:xfrm>
            <a:off x="3863975" y="2936875"/>
            <a:ext cx="5327650" cy="2147888"/>
          </a:xfrm>
          <a:custGeom>
            <a:avLst/>
            <a:gdLst>
              <a:gd name="T0" fmla="*/ 0 w 3356"/>
              <a:gd name="T1" fmla="*/ 2147483647 h 1353"/>
              <a:gd name="T2" fmla="*/ 2147483647 w 3356"/>
              <a:gd name="T3" fmla="*/ 2147483647 h 1353"/>
              <a:gd name="T4" fmla="*/ 2147483647 w 3356"/>
              <a:gd name="T5" fmla="*/ 2147483647 h 1353"/>
              <a:gd name="T6" fmla="*/ 2147483647 w 3356"/>
              <a:gd name="T7" fmla="*/ 2147483647 h 1353"/>
              <a:gd name="T8" fmla="*/ 2147483647 w 3356"/>
              <a:gd name="T9" fmla="*/ 2147483647 h 1353"/>
              <a:gd name="T10" fmla="*/ 2147483647 w 3356"/>
              <a:gd name="T11" fmla="*/ 2147483647 h 1353"/>
              <a:gd name="T12" fmla="*/ 2147483647 w 3356"/>
              <a:gd name="T13" fmla="*/ 2147483647 h 1353"/>
              <a:gd name="T14" fmla="*/ 2147483647 w 3356"/>
              <a:gd name="T15" fmla="*/ 2147483647 h 1353"/>
              <a:gd name="T16" fmla="*/ 2147483647 w 3356"/>
              <a:gd name="T17" fmla="*/ 2147483647 h 1353"/>
              <a:gd name="T18" fmla="*/ 2147483647 w 3356"/>
              <a:gd name="T19" fmla="*/ 2147483647 h 13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56"/>
              <a:gd name="T31" fmla="*/ 0 h 1353"/>
              <a:gd name="T32" fmla="*/ 3356 w 3356"/>
              <a:gd name="T33" fmla="*/ 1353 h 13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56" h="1353">
                <a:moveTo>
                  <a:pt x="0" y="1353"/>
                </a:moveTo>
                <a:cubicBezTo>
                  <a:pt x="56" y="1349"/>
                  <a:pt x="113" y="1346"/>
                  <a:pt x="181" y="1263"/>
                </a:cubicBezTo>
                <a:cubicBezTo>
                  <a:pt x="249" y="1180"/>
                  <a:pt x="325" y="1020"/>
                  <a:pt x="408" y="854"/>
                </a:cubicBezTo>
                <a:cubicBezTo>
                  <a:pt x="491" y="688"/>
                  <a:pt x="589" y="401"/>
                  <a:pt x="680" y="265"/>
                </a:cubicBezTo>
                <a:cubicBezTo>
                  <a:pt x="771" y="129"/>
                  <a:pt x="824" y="0"/>
                  <a:pt x="952" y="38"/>
                </a:cubicBezTo>
                <a:cubicBezTo>
                  <a:pt x="1080" y="76"/>
                  <a:pt x="1262" y="378"/>
                  <a:pt x="1451" y="491"/>
                </a:cubicBezTo>
                <a:cubicBezTo>
                  <a:pt x="1640" y="604"/>
                  <a:pt x="1897" y="718"/>
                  <a:pt x="2086" y="718"/>
                </a:cubicBezTo>
                <a:cubicBezTo>
                  <a:pt x="2275" y="718"/>
                  <a:pt x="2419" y="574"/>
                  <a:pt x="2585" y="491"/>
                </a:cubicBezTo>
                <a:cubicBezTo>
                  <a:pt x="2751" y="408"/>
                  <a:pt x="2956" y="264"/>
                  <a:pt x="3084" y="219"/>
                </a:cubicBezTo>
                <a:cubicBezTo>
                  <a:pt x="3212" y="174"/>
                  <a:pt x="3284" y="196"/>
                  <a:pt x="3356" y="219"/>
                </a:cubicBezTo>
              </a:path>
            </a:pathLst>
          </a:cu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1" name="Freeform 23"/>
          <p:cNvSpPr>
            <a:spLocks/>
          </p:cNvSpPr>
          <p:nvPr/>
        </p:nvSpPr>
        <p:spPr bwMode="auto">
          <a:xfrm>
            <a:off x="3863976" y="3487739"/>
            <a:ext cx="5184775" cy="1597025"/>
          </a:xfrm>
          <a:custGeom>
            <a:avLst/>
            <a:gdLst>
              <a:gd name="T0" fmla="*/ 0 w 3266"/>
              <a:gd name="T1" fmla="*/ 2147483647 h 1006"/>
              <a:gd name="T2" fmla="*/ 2147483647 w 3266"/>
              <a:gd name="T3" fmla="*/ 2147483647 h 1006"/>
              <a:gd name="T4" fmla="*/ 2147483647 w 3266"/>
              <a:gd name="T5" fmla="*/ 2147483647 h 1006"/>
              <a:gd name="T6" fmla="*/ 2147483647 w 3266"/>
              <a:gd name="T7" fmla="*/ 2147483647 h 1006"/>
              <a:gd name="T8" fmla="*/ 2147483647 w 3266"/>
              <a:gd name="T9" fmla="*/ 2147483647 h 1006"/>
              <a:gd name="T10" fmla="*/ 2147483647 w 3266"/>
              <a:gd name="T11" fmla="*/ 2147483647 h 1006"/>
              <a:gd name="T12" fmla="*/ 2147483647 w 3266"/>
              <a:gd name="T13" fmla="*/ 2147483647 h 1006"/>
              <a:gd name="T14" fmla="*/ 2147483647 w 3266"/>
              <a:gd name="T15" fmla="*/ 2147483647 h 1006"/>
              <a:gd name="T16" fmla="*/ 2147483647 w 3266"/>
              <a:gd name="T17" fmla="*/ 2147483647 h 1006"/>
              <a:gd name="T18" fmla="*/ 2147483647 w 3266"/>
              <a:gd name="T19" fmla="*/ 2147483647 h 10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6"/>
              <a:gd name="T31" fmla="*/ 0 h 1006"/>
              <a:gd name="T32" fmla="*/ 3266 w 3266"/>
              <a:gd name="T33" fmla="*/ 1006 h 10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6" h="1006">
                <a:moveTo>
                  <a:pt x="0" y="1006"/>
                </a:moveTo>
                <a:cubicBezTo>
                  <a:pt x="124" y="980"/>
                  <a:pt x="249" y="954"/>
                  <a:pt x="317" y="916"/>
                </a:cubicBezTo>
                <a:cubicBezTo>
                  <a:pt x="385" y="878"/>
                  <a:pt x="325" y="907"/>
                  <a:pt x="408" y="779"/>
                </a:cubicBezTo>
                <a:cubicBezTo>
                  <a:pt x="491" y="651"/>
                  <a:pt x="703" y="273"/>
                  <a:pt x="816" y="144"/>
                </a:cubicBezTo>
                <a:cubicBezTo>
                  <a:pt x="929" y="15"/>
                  <a:pt x="952" y="0"/>
                  <a:pt x="1088" y="8"/>
                </a:cubicBezTo>
                <a:cubicBezTo>
                  <a:pt x="1224" y="16"/>
                  <a:pt x="1467" y="145"/>
                  <a:pt x="1633" y="190"/>
                </a:cubicBezTo>
                <a:cubicBezTo>
                  <a:pt x="1799" y="235"/>
                  <a:pt x="1927" y="289"/>
                  <a:pt x="2086" y="281"/>
                </a:cubicBezTo>
                <a:cubicBezTo>
                  <a:pt x="2245" y="273"/>
                  <a:pt x="2434" y="182"/>
                  <a:pt x="2585" y="144"/>
                </a:cubicBezTo>
                <a:cubicBezTo>
                  <a:pt x="2736" y="106"/>
                  <a:pt x="2881" y="61"/>
                  <a:pt x="2994" y="54"/>
                </a:cubicBezTo>
                <a:cubicBezTo>
                  <a:pt x="3107" y="47"/>
                  <a:pt x="3186" y="73"/>
                  <a:pt x="3266" y="99"/>
                </a:cubicBezTo>
              </a:path>
            </a:pathLst>
          </a:custGeom>
          <a:noFill/>
          <a:ln w="28575">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2" name="Freeform 24"/>
          <p:cNvSpPr>
            <a:spLocks/>
          </p:cNvSpPr>
          <p:nvPr/>
        </p:nvSpPr>
        <p:spPr bwMode="auto">
          <a:xfrm>
            <a:off x="3863975" y="3573463"/>
            <a:ext cx="2736850" cy="1511300"/>
          </a:xfrm>
          <a:custGeom>
            <a:avLst/>
            <a:gdLst>
              <a:gd name="T0" fmla="*/ 0 w 1724"/>
              <a:gd name="T1" fmla="*/ 2147483647 h 952"/>
              <a:gd name="T2" fmla="*/ 2147483647 w 1724"/>
              <a:gd name="T3" fmla="*/ 2147483647 h 952"/>
              <a:gd name="T4" fmla="*/ 2147483647 w 1724"/>
              <a:gd name="T5" fmla="*/ 2147483647 h 952"/>
              <a:gd name="T6" fmla="*/ 2147483647 w 1724"/>
              <a:gd name="T7" fmla="*/ 0 h 952"/>
              <a:gd name="T8" fmla="*/ 0 60000 65536"/>
              <a:gd name="T9" fmla="*/ 0 60000 65536"/>
              <a:gd name="T10" fmla="*/ 0 60000 65536"/>
              <a:gd name="T11" fmla="*/ 0 60000 65536"/>
              <a:gd name="T12" fmla="*/ 0 w 1724"/>
              <a:gd name="T13" fmla="*/ 0 h 952"/>
              <a:gd name="T14" fmla="*/ 1724 w 1724"/>
              <a:gd name="T15" fmla="*/ 952 h 952"/>
            </a:gdLst>
            <a:ahLst/>
            <a:cxnLst>
              <a:cxn ang="T8">
                <a:pos x="T0" y="T1"/>
              </a:cxn>
              <a:cxn ang="T9">
                <a:pos x="T2" y="T3"/>
              </a:cxn>
              <a:cxn ang="T10">
                <a:pos x="T4" y="T5"/>
              </a:cxn>
              <a:cxn ang="T11">
                <a:pos x="T6" y="T7"/>
              </a:cxn>
            </a:cxnLst>
            <a:rect l="T12" t="T13" r="T14" b="T15"/>
            <a:pathLst>
              <a:path w="1724" h="952">
                <a:moveTo>
                  <a:pt x="0" y="952"/>
                </a:moveTo>
                <a:cubicBezTo>
                  <a:pt x="132" y="940"/>
                  <a:pt x="264" y="929"/>
                  <a:pt x="408" y="816"/>
                </a:cubicBezTo>
                <a:cubicBezTo>
                  <a:pt x="552" y="703"/>
                  <a:pt x="643" y="408"/>
                  <a:pt x="862" y="272"/>
                </a:cubicBezTo>
                <a:cubicBezTo>
                  <a:pt x="1081" y="136"/>
                  <a:pt x="1580" y="45"/>
                  <a:pt x="1724" y="0"/>
                </a:cubicBezTo>
              </a:path>
            </a:pathLst>
          </a:custGeom>
          <a:noFill/>
          <a:ln w="28575">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3" name="Freeform 25"/>
          <p:cNvSpPr>
            <a:spLocks/>
          </p:cNvSpPr>
          <p:nvPr/>
        </p:nvSpPr>
        <p:spPr bwMode="auto">
          <a:xfrm>
            <a:off x="3935413" y="3716339"/>
            <a:ext cx="3529012" cy="1368425"/>
          </a:xfrm>
          <a:custGeom>
            <a:avLst/>
            <a:gdLst>
              <a:gd name="T0" fmla="*/ 0 w 2223"/>
              <a:gd name="T1" fmla="*/ 2147483647 h 862"/>
              <a:gd name="T2" fmla="*/ 2147483647 w 2223"/>
              <a:gd name="T3" fmla="*/ 2147483647 h 862"/>
              <a:gd name="T4" fmla="*/ 2147483647 w 2223"/>
              <a:gd name="T5" fmla="*/ 2147483647 h 862"/>
              <a:gd name="T6" fmla="*/ 2147483647 w 2223"/>
              <a:gd name="T7" fmla="*/ 0 h 862"/>
              <a:gd name="T8" fmla="*/ 0 60000 65536"/>
              <a:gd name="T9" fmla="*/ 0 60000 65536"/>
              <a:gd name="T10" fmla="*/ 0 60000 65536"/>
              <a:gd name="T11" fmla="*/ 0 60000 65536"/>
              <a:gd name="T12" fmla="*/ 0 w 2223"/>
              <a:gd name="T13" fmla="*/ 0 h 862"/>
              <a:gd name="T14" fmla="*/ 2223 w 2223"/>
              <a:gd name="T15" fmla="*/ 862 h 862"/>
            </a:gdLst>
            <a:ahLst/>
            <a:cxnLst>
              <a:cxn ang="T8">
                <a:pos x="T0" y="T1"/>
              </a:cxn>
              <a:cxn ang="T9">
                <a:pos x="T2" y="T3"/>
              </a:cxn>
              <a:cxn ang="T10">
                <a:pos x="T4" y="T5"/>
              </a:cxn>
              <a:cxn ang="T11">
                <a:pos x="T6" y="T7"/>
              </a:cxn>
            </a:cxnLst>
            <a:rect l="T12" t="T13" r="T14" b="T15"/>
            <a:pathLst>
              <a:path w="2223" h="862">
                <a:moveTo>
                  <a:pt x="0" y="862"/>
                </a:moveTo>
                <a:cubicBezTo>
                  <a:pt x="200" y="779"/>
                  <a:pt x="401" y="696"/>
                  <a:pt x="635" y="590"/>
                </a:cubicBezTo>
                <a:cubicBezTo>
                  <a:pt x="869" y="484"/>
                  <a:pt x="1141" y="325"/>
                  <a:pt x="1406" y="227"/>
                </a:cubicBezTo>
                <a:cubicBezTo>
                  <a:pt x="1671" y="129"/>
                  <a:pt x="2087" y="38"/>
                  <a:pt x="2223" y="0"/>
                </a:cubicBezTo>
              </a:path>
            </a:pathLst>
          </a:custGeom>
          <a:noFill/>
          <a:ln w="28575">
            <a:solidFill>
              <a:schemeClr val="tx1">
                <a:lumMod val="50000"/>
                <a:lumOff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4" name="Rectangle 26"/>
          <p:cNvSpPr>
            <a:spLocks noChangeArrowheads="1"/>
          </p:cNvSpPr>
          <p:nvPr/>
        </p:nvSpPr>
        <p:spPr bwMode="auto">
          <a:xfrm>
            <a:off x="4151314" y="1916114"/>
            <a:ext cx="503237"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a:t>
            </a:r>
            <a:endParaRPr lang="zh-CN" altLang="en-US" sz="1600" dirty="0"/>
          </a:p>
        </p:txBody>
      </p:sp>
      <p:sp>
        <p:nvSpPr>
          <p:cNvPr id="384025" name="Rectangle 27"/>
          <p:cNvSpPr>
            <a:spLocks noChangeArrowheads="1"/>
          </p:cNvSpPr>
          <p:nvPr/>
        </p:nvSpPr>
        <p:spPr bwMode="auto">
          <a:xfrm>
            <a:off x="3935413" y="2852739"/>
            <a:ext cx="576262"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=0.2</a:t>
            </a:r>
            <a:endParaRPr lang="zh-CN" altLang="en-US" sz="1600" dirty="0"/>
          </a:p>
        </p:txBody>
      </p:sp>
      <p:sp>
        <p:nvSpPr>
          <p:cNvPr id="384026" name="Rectangle 28"/>
          <p:cNvSpPr>
            <a:spLocks noChangeArrowheads="1"/>
          </p:cNvSpPr>
          <p:nvPr/>
        </p:nvSpPr>
        <p:spPr bwMode="auto">
          <a:xfrm>
            <a:off x="3719513" y="3789364"/>
            <a:ext cx="647700" cy="33972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=0.6</a:t>
            </a:r>
            <a:endParaRPr lang="zh-CN" altLang="en-US" sz="1600" dirty="0"/>
          </a:p>
        </p:txBody>
      </p:sp>
      <p:sp>
        <p:nvSpPr>
          <p:cNvPr id="384027" name="Rectangle 29"/>
          <p:cNvSpPr>
            <a:spLocks noChangeArrowheads="1"/>
          </p:cNvSpPr>
          <p:nvPr/>
        </p:nvSpPr>
        <p:spPr bwMode="auto">
          <a:xfrm>
            <a:off x="5232400" y="4581526"/>
            <a:ext cx="647700"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=1.0</a:t>
            </a:r>
            <a:endParaRPr lang="zh-CN" altLang="en-US" sz="1600" dirty="0"/>
          </a:p>
        </p:txBody>
      </p:sp>
      <p:sp>
        <p:nvSpPr>
          <p:cNvPr id="384028" name="Rectangle 30"/>
          <p:cNvSpPr>
            <a:spLocks noChangeArrowheads="1"/>
          </p:cNvSpPr>
          <p:nvPr/>
        </p:nvSpPr>
        <p:spPr bwMode="auto">
          <a:xfrm>
            <a:off x="6888163" y="2924176"/>
            <a:ext cx="576262"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=1.5</a:t>
            </a:r>
            <a:endParaRPr lang="zh-CN" altLang="en-US" sz="1600" dirty="0"/>
          </a:p>
        </p:txBody>
      </p:sp>
      <p:sp>
        <p:nvSpPr>
          <p:cNvPr id="384029" name="Line 31"/>
          <p:cNvSpPr>
            <a:spLocks noChangeShapeType="1"/>
          </p:cNvSpPr>
          <p:nvPr/>
        </p:nvSpPr>
        <p:spPr bwMode="auto">
          <a:xfrm>
            <a:off x="4727575" y="2133601"/>
            <a:ext cx="431800" cy="3587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0" name="Line 32"/>
          <p:cNvSpPr>
            <a:spLocks noChangeShapeType="1"/>
          </p:cNvSpPr>
          <p:nvPr/>
        </p:nvSpPr>
        <p:spPr bwMode="auto">
          <a:xfrm>
            <a:off x="4511675" y="2997200"/>
            <a:ext cx="647700" cy="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1" name="Line 33"/>
          <p:cNvSpPr>
            <a:spLocks noChangeShapeType="1"/>
          </p:cNvSpPr>
          <p:nvPr/>
        </p:nvSpPr>
        <p:spPr bwMode="auto">
          <a:xfrm flipV="1">
            <a:off x="4367214" y="3716338"/>
            <a:ext cx="720725" cy="144462"/>
          </a:xfrm>
          <a:prstGeom prst="line">
            <a:avLst/>
          </a:prstGeom>
          <a:noFill/>
          <a:ln w="2857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2" name="Line 34"/>
          <p:cNvSpPr>
            <a:spLocks noChangeShapeType="1"/>
          </p:cNvSpPr>
          <p:nvPr/>
        </p:nvSpPr>
        <p:spPr bwMode="auto">
          <a:xfrm flipH="1" flipV="1">
            <a:off x="5519738" y="3933825"/>
            <a:ext cx="215900" cy="64770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3" name="Line 35"/>
          <p:cNvSpPr>
            <a:spLocks noChangeShapeType="1"/>
          </p:cNvSpPr>
          <p:nvPr/>
        </p:nvSpPr>
        <p:spPr bwMode="auto">
          <a:xfrm>
            <a:off x="7032625" y="3357563"/>
            <a:ext cx="0" cy="431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任意多边形: 形状 1">
            <a:extLst>
              <a:ext uri="{FF2B5EF4-FFF2-40B4-BE49-F238E27FC236}">
                <a16:creationId xmlns:a16="http://schemas.microsoft.com/office/drawing/2014/main" id="{8A284BB7-391D-4E48-981B-DD570358CAD8}"/>
              </a:ext>
            </a:extLst>
          </p:cNvPr>
          <p:cNvSpPr/>
          <p:nvPr/>
        </p:nvSpPr>
        <p:spPr>
          <a:xfrm>
            <a:off x="3818680" y="2492375"/>
            <a:ext cx="4986441" cy="2611689"/>
          </a:xfrm>
          <a:custGeom>
            <a:avLst/>
            <a:gdLst>
              <a:gd name="connsiteX0" fmla="*/ 0 w 4986441"/>
              <a:gd name="connsiteY0" fmla="*/ 2609708 h 2611689"/>
              <a:gd name="connsiteX1" fmla="*/ 171039 w 4986441"/>
              <a:gd name="connsiteY1" fmla="*/ 2563659 h 2611689"/>
              <a:gd name="connsiteX2" fmla="*/ 407862 w 4986441"/>
              <a:gd name="connsiteY2" fmla="*/ 2287365 h 2611689"/>
              <a:gd name="connsiteX3" fmla="*/ 664420 w 4986441"/>
              <a:gd name="connsiteY3" fmla="*/ 1754513 h 2611689"/>
              <a:gd name="connsiteX4" fmla="*/ 776254 w 4986441"/>
              <a:gd name="connsiteY4" fmla="*/ 1313759 h 2611689"/>
              <a:gd name="connsiteX5" fmla="*/ 960449 w 4986441"/>
              <a:gd name="connsiteY5" fmla="*/ 754594 h 2611689"/>
              <a:gd name="connsiteX6" fmla="*/ 1170959 w 4986441"/>
              <a:gd name="connsiteY6" fmla="*/ 353310 h 2611689"/>
              <a:gd name="connsiteX7" fmla="*/ 1513036 w 4986441"/>
              <a:gd name="connsiteY7" fmla="*/ 17811 h 2611689"/>
              <a:gd name="connsiteX8" fmla="*/ 1776173 w 4986441"/>
              <a:gd name="connsiteY8" fmla="*/ 123066 h 2611689"/>
              <a:gd name="connsiteX9" fmla="*/ 2177456 w 4986441"/>
              <a:gd name="connsiteY9" fmla="*/ 767751 h 2611689"/>
              <a:gd name="connsiteX10" fmla="*/ 2420858 w 4986441"/>
              <a:gd name="connsiteY10" fmla="*/ 1451906 h 2611689"/>
              <a:gd name="connsiteX11" fmla="*/ 2716887 w 4986441"/>
              <a:gd name="connsiteY11" fmla="*/ 2215003 h 2611689"/>
              <a:gd name="connsiteX12" fmla="*/ 3137905 w 4986441"/>
              <a:gd name="connsiteY12" fmla="*/ 2543923 h 2611689"/>
              <a:gd name="connsiteX13" fmla="*/ 3302366 w 4986441"/>
              <a:gd name="connsiteY13" fmla="*/ 2576815 h 2611689"/>
              <a:gd name="connsiteX14" fmla="*/ 3473405 w 4986441"/>
              <a:gd name="connsiteY14" fmla="*/ 2478139 h 2611689"/>
              <a:gd name="connsiteX15" fmla="*/ 3874688 w 4986441"/>
              <a:gd name="connsiteY15" fmla="*/ 2043964 h 2611689"/>
              <a:gd name="connsiteX16" fmla="*/ 4118090 w 4986441"/>
              <a:gd name="connsiteY16" fmla="*/ 1300603 h 2611689"/>
              <a:gd name="connsiteX17" fmla="*/ 4394383 w 4986441"/>
              <a:gd name="connsiteY17" fmla="*/ 728280 h 2611689"/>
              <a:gd name="connsiteX18" fmla="*/ 4703569 w 4986441"/>
              <a:gd name="connsiteY18" fmla="*/ 175693 h 2611689"/>
              <a:gd name="connsiteX19" fmla="*/ 4986441 w 4986441"/>
              <a:gd name="connsiteY19" fmla="*/ 4654 h 261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86441" h="2611689">
                <a:moveTo>
                  <a:pt x="0" y="2609708"/>
                </a:moveTo>
                <a:cubicBezTo>
                  <a:pt x="51531" y="2613545"/>
                  <a:pt x="103062" y="2617383"/>
                  <a:pt x="171039" y="2563659"/>
                </a:cubicBezTo>
                <a:cubicBezTo>
                  <a:pt x="239016" y="2509935"/>
                  <a:pt x="325632" y="2422223"/>
                  <a:pt x="407862" y="2287365"/>
                </a:cubicBezTo>
                <a:cubicBezTo>
                  <a:pt x="490092" y="2152507"/>
                  <a:pt x="603021" y="1916781"/>
                  <a:pt x="664420" y="1754513"/>
                </a:cubicBezTo>
                <a:cubicBezTo>
                  <a:pt x="725819" y="1592245"/>
                  <a:pt x="726916" y="1480412"/>
                  <a:pt x="776254" y="1313759"/>
                </a:cubicBezTo>
                <a:cubicBezTo>
                  <a:pt x="825592" y="1147106"/>
                  <a:pt x="894665" y="914669"/>
                  <a:pt x="960449" y="754594"/>
                </a:cubicBezTo>
                <a:cubicBezTo>
                  <a:pt x="1026233" y="594519"/>
                  <a:pt x="1078861" y="476107"/>
                  <a:pt x="1170959" y="353310"/>
                </a:cubicBezTo>
                <a:cubicBezTo>
                  <a:pt x="1263057" y="230513"/>
                  <a:pt x="1412167" y="56185"/>
                  <a:pt x="1513036" y="17811"/>
                </a:cubicBezTo>
                <a:cubicBezTo>
                  <a:pt x="1613905" y="-20563"/>
                  <a:pt x="1665436" y="-1924"/>
                  <a:pt x="1776173" y="123066"/>
                </a:cubicBezTo>
                <a:cubicBezTo>
                  <a:pt x="1886910" y="248056"/>
                  <a:pt x="2070008" y="546278"/>
                  <a:pt x="2177456" y="767751"/>
                </a:cubicBezTo>
                <a:cubicBezTo>
                  <a:pt x="2284904" y="989224"/>
                  <a:pt x="2330953" y="1210697"/>
                  <a:pt x="2420858" y="1451906"/>
                </a:cubicBezTo>
                <a:cubicBezTo>
                  <a:pt x="2510763" y="1693115"/>
                  <a:pt x="2597379" y="2033000"/>
                  <a:pt x="2716887" y="2215003"/>
                </a:cubicBezTo>
                <a:cubicBezTo>
                  <a:pt x="2836395" y="2397006"/>
                  <a:pt x="3040325" y="2483621"/>
                  <a:pt x="3137905" y="2543923"/>
                </a:cubicBezTo>
                <a:cubicBezTo>
                  <a:pt x="3235485" y="2604225"/>
                  <a:pt x="3246449" y="2587779"/>
                  <a:pt x="3302366" y="2576815"/>
                </a:cubicBezTo>
                <a:cubicBezTo>
                  <a:pt x="3358283" y="2565851"/>
                  <a:pt x="3378018" y="2566947"/>
                  <a:pt x="3473405" y="2478139"/>
                </a:cubicBezTo>
                <a:cubicBezTo>
                  <a:pt x="3568792" y="2389331"/>
                  <a:pt x="3767241" y="2240220"/>
                  <a:pt x="3874688" y="2043964"/>
                </a:cubicBezTo>
                <a:cubicBezTo>
                  <a:pt x="3982136" y="1847708"/>
                  <a:pt x="4031474" y="1519884"/>
                  <a:pt x="4118090" y="1300603"/>
                </a:cubicBezTo>
                <a:cubicBezTo>
                  <a:pt x="4204706" y="1081322"/>
                  <a:pt x="4296803" y="915765"/>
                  <a:pt x="4394383" y="728280"/>
                </a:cubicBezTo>
                <a:cubicBezTo>
                  <a:pt x="4491963" y="540795"/>
                  <a:pt x="4604893" y="296297"/>
                  <a:pt x="4703569" y="175693"/>
                </a:cubicBezTo>
                <a:cubicBezTo>
                  <a:pt x="4802245" y="55089"/>
                  <a:pt x="4894343" y="29871"/>
                  <a:pt x="4986441" y="4654"/>
                </a:cubicBezTo>
              </a:path>
            </a:pathLst>
          </a:cu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87391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51" name="Object 6"/>
          <p:cNvGraphicFramePr>
            <a:graphicFrameLocks noChangeAspect="1"/>
          </p:cNvGraphicFramePr>
          <p:nvPr/>
        </p:nvGraphicFramePr>
        <p:xfrm>
          <a:off x="3359150" y="4868863"/>
          <a:ext cx="5976938" cy="1377950"/>
        </p:xfrm>
        <a:graphic>
          <a:graphicData uri="http://schemas.openxmlformats.org/presentationml/2006/ole">
            <mc:AlternateContent xmlns:mc="http://schemas.openxmlformats.org/markup-compatibility/2006">
              <mc:Choice xmlns:v="urn:schemas-microsoft-com:vml" Requires="v">
                <p:oleObj spid="_x0000_s271362" name="Equation" r:id="rId3" imgW="2095200" imgH="660240" progId="Equation.DSMT4">
                  <p:embed/>
                </p:oleObj>
              </mc:Choice>
              <mc:Fallback>
                <p:oleObj name="Equation" r:id="rId3" imgW="2095200" imgH="660240" progId="Equation.DSMT4">
                  <p:embed/>
                  <p:pic>
                    <p:nvPicPr>
                      <p:cNvPr id="10855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4868863"/>
                        <a:ext cx="5976938" cy="137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4" name="Rectangle 10"/>
          <p:cNvSpPr>
            <a:spLocks noChangeArrowheads="1"/>
          </p:cNvSpPr>
          <p:nvPr/>
        </p:nvSpPr>
        <p:spPr bwMode="auto">
          <a:xfrm>
            <a:off x="2063751" y="333375"/>
            <a:ext cx="3198813"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c)</a:t>
            </a:r>
            <a:r>
              <a:rPr lang="zh-CN" altLang="en-US" sz="2400" b="1" dirty="0">
                <a:solidFill>
                  <a:srgbClr val="0000CC"/>
                </a:solidFill>
                <a:latin typeface="华文中宋" panose="02010600040101010101" pitchFamily="2" charset="-122"/>
                <a:ea typeface="华文中宋" panose="02010600040101010101" pitchFamily="2" charset="-122"/>
              </a:rPr>
              <a:t>二阶系统的频率响应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108555" name="Object 11"/>
          <p:cNvGraphicFramePr>
            <a:graphicFrameLocks noChangeAspect="1"/>
          </p:cNvGraphicFramePr>
          <p:nvPr/>
        </p:nvGraphicFramePr>
        <p:xfrm>
          <a:off x="2509838" y="981076"/>
          <a:ext cx="6176962" cy="1566863"/>
        </p:xfrm>
        <a:graphic>
          <a:graphicData uri="http://schemas.openxmlformats.org/presentationml/2006/ole">
            <mc:AlternateContent xmlns:mc="http://schemas.openxmlformats.org/markup-compatibility/2006">
              <mc:Choice xmlns:v="urn:schemas-microsoft-com:vml" Requires="v">
                <p:oleObj spid="_x0000_s271363" name="Equation" r:id="rId5" imgW="2705040" imgH="685800" progId="Equation.DSMT4">
                  <p:embed/>
                </p:oleObj>
              </mc:Choice>
              <mc:Fallback>
                <p:oleObj name="Equation" r:id="rId5" imgW="2705040" imgH="685800" progId="Equation.DSMT4">
                  <p:embed/>
                  <p:pic>
                    <p:nvPicPr>
                      <p:cNvPr id="10855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838" y="981076"/>
                        <a:ext cx="6176962" cy="156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6" name="Object 12"/>
          <p:cNvGraphicFramePr>
            <a:graphicFrameLocks noChangeAspect="1"/>
          </p:cNvGraphicFramePr>
          <p:nvPr/>
        </p:nvGraphicFramePr>
        <p:xfrm>
          <a:off x="3503614" y="3357564"/>
          <a:ext cx="5761037" cy="1030287"/>
        </p:xfrm>
        <a:graphic>
          <a:graphicData uri="http://schemas.openxmlformats.org/presentationml/2006/ole">
            <mc:AlternateContent xmlns:mc="http://schemas.openxmlformats.org/markup-compatibility/2006">
              <mc:Choice xmlns:v="urn:schemas-microsoft-com:vml" Requires="v">
                <p:oleObj spid="_x0000_s271364" name="Equation" r:id="rId7" imgW="2768400" imgH="495000" progId="Equation.DSMT4">
                  <p:embed/>
                </p:oleObj>
              </mc:Choice>
              <mc:Fallback>
                <p:oleObj name="Equation" r:id="rId7" imgW="2768400" imgH="495000" progId="Equation.DSMT4">
                  <p:embed/>
                  <p:pic>
                    <p:nvPicPr>
                      <p:cNvPr id="108556"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3614" y="3357564"/>
                        <a:ext cx="5761037" cy="103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8" name="Text Box 14"/>
          <p:cNvSpPr txBox="1">
            <a:spLocks noChangeArrowheads="1"/>
          </p:cNvSpPr>
          <p:nvPr/>
        </p:nvSpPr>
        <p:spPr bwMode="auto">
          <a:xfrm>
            <a:off x="2619375" y="2728913"/>
            <a:ext cx="226215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进行反变换可求得：</a:t>
            </a:r>
            <a:endParaRPr lang="en-US" altLang="zh-CN"/>
          </a:p>
        </p:txBody>
      </p:sp>
    </p:spTree>
    <p:extLst>
      <p:ext uri="{BB962C8B-B14F-4D97-AF65-F5344CB8AC3E}">
        <p14:creationId xmlns:p14="http://schemas.microsoft.com/office/powerpoint/2010/main" val="29630446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4"/>
          <p:cNvSpPr>
            <a:spLocks noGrp="1" noChangeArrowheads="1"/>
          </p:cNvSpPr>
          <p:nvPr>
            <p:ph type="title"/>
          </p:nvPr>
        </p:nvSpPr>
        <p:spPr>
          <a:xfrm>
            <a:off x="888205" y="340423"/>
            <a:ext cx="471488" cy="153987"/>
          </a:xfrm>
        </p:spPr>
        <p:txBody>
          <a:bodyPr rtlCol="0" anchor="t">
            <a:normAutofit fontScale="90000"/>
          </a:bodyPr>
          <a:lstStyle/>
          <a:p>
            <a:pPr>
              <a:defRPr/>
            </a:pPr>
            <a:r>
              <a:rPr lang="en-US" altLang="zh-CN" sz="800"/>
              <a:t>a</a:t>
            </a:r>
            <a:endParaRPr lang="zh-CN" altLang="en-US" sz="800"/>
          </a:p>
        </p:txBody>
      </p:sp>
      <p:sp>
        <p:nvSpPr>
          <p:cNvPr id="109571" name="Rectangle 3"/>
          <p:cNvSpPr>
            <a:spLocks noGrp="1" noChangeArrowheads="1"/>
          </p:cNvSpPr>
          <p:nvPr>
            <p:ph type="body" sz="half" idx="1"/>
          </p:nvPr>
        </p:nvSpPr>
        <p:spPr>
          <a:xfrm>
            <a:off x="431005" y="326135"/>
            <a:ext cx="1377950" cy="557213"/>
          </a:xfrm>
        </p:spPr>
        <p:txBody>
          <a:bodyPr/>
          <a:lstStyle/>
          <a:p>
            <a:pPr eaLnBrk="1" hangingPunct="1">
              <a:buFont typeface="Wingdings" pitchFamily="2" charset="2"/>
              <a:buNone/>
            </a:pPr>
            <a:r>
              <a:rPr lang="en-US" altLang="zh-CN" sz="2600"/>
              <a:t>Bode</a:t>
            </a:r>
            <a:r>
              <a:rPr lang="zh-CN" altLang="en-US" sz="2600"/>
              <a:t>图：</a:t>
            </a:r>
          </a:p>
          <a:p>
            <a:pPr eaLnBrk="1" hangingPunct="1">
              <a:buFont typeface="Wingdings" pitchFamily="2" charset="2"/>
              <a:buNone/>
            </a:pPr>
            <a:endParaRPr lang="zh-CN" altLang="en-US" sz="2600"/>
          </a:p>
        </p:txBody>
      </p:sp>
      <p:graphicFrame>
        <p:nvGraphicFramePr>
          <p:cNvPr id="225429" name="Group 149"/>
          <p:cNvGraphicFramePr>
            <a:graphicFrameLocks noGrp="1"/>
          </p:cNvGraphicFramePr>
          <p:nvPr>
            <p:ph sz="quarter" idx="2"/>
          </p:nvPr>
        </p:nvGraphicFramePr>
        <p:xfrm>
          <a:off x="2842418" y="326134"/>
          <a:ext cx="6507164" cy="2925900"/>
        </p:xfrm>
        <a:graphic>
          <a:graphicData uri="http://schemas.openxmlformats.org/drawingml/2006/table">
            <a:tbl>
              <a:tblPr/>
              <a:tblGrid>
                <a:gridCol w="1152469">
                  <a:extLst>
                    <a:ext uri="{9D8B030D-6E8A-4147-A177-3AD203B41FA5}">
                      <a16:colId xmlns:a16="http://schemas.microsoft.com/office/drawing/2014/main" val="20000"/>
                    </a:ext>
                  </a:extLst>
                </a:gridCol>
                <a:gridCol w="576234">
                  <a:extLst>
                    <a:ext uri="{9D8B030D-6E8A-4147-A177-3AD203B41FA5}">
                      <a16:colId xmlns:a16="http://schemas.microsoft.com/office/drawing/2014/main" val="20001"/>
                    </a:ext>
                  </a:extLst>
                </a:gridCol>
                <a:gridCol w="287324">
                  <a:extLst>
                    <a:ext uri="{9D8B030D-6E8A-4147-A177-3AD203B41FA5}">
                      <a16:colId xmlns:a16="http://schemas.microsoft.com/office/drawing/2014/main" val="20002"/>
                    </a:ext>
                  </a:extLst>
                </a:gridCol>
                <a:gridCol w="208272">
                  <a:extLst>
                    <a:ext uri="{9D8B030D-6E8A-4147-A177-3AD203B41FA5}">
                      <a16:colId xmlns:a16="http://schemas.microsoft.com/office/drawing/2014/main" val="20003"/>
                    </a:ext>
                  </a:extLst>
                </a:gridCol>
                <a:gridCol w="1041349">
                  <a:extLst>
                    <a:ext uri="{9D8B030D-6E8A-4147-A177-3AD203B41FA5}">
                      <a16:colId xmlns:a16="http://schemas.microsoft.com/office/drawing/2014/main" val="20004"/>
                    </a:ext>
                  </a:extLst>
                </a:gridCol>
                <a:gridCol w="1225490">
                  <a:extLst>
                    <a:ext uri="{9D8B030D-6E8A-4147-A177-3AD203B41FA5}">
                      <a16:colId xmlns:a16="http://schemas.microsoft.com/office/drawing/2014/main" val="20005"/>
                    </a:ext>
                  </a:extLst>
                </a:gridCol>
                <a:gridCol w="1079447">
                  <a:extLst>
                    <a:ext uri="{9D8B030D-6E8A-4147-A177-3AD203B41FA5}">
                      <a16:colId xmlns:a16="http://schemas.microsoft.com/office/drawing/2014/main" val="20006"/>
                    </a:ext>
                  </a:extLst>
                </a:gridCol>
                <a:gridCol w="936579">
                  <a:extLst>
                    <a:ext uri="{9D8B030D-6E8A-4147-A177-3AD203B41FA5}">
                      <a16:colId xmlns:a16="http://schemas.microsoft.com/office/drawing/2014/main" val="20007"/>
                    </a:ext>
                  </a:extLst>
                </a:gridCol>
              </a:tblGrid>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a:ln>
                            <a:noFill/>
                          </a:ln>
                          <a:solidFill>
                            <a:schemeClr val="tx1"/>
                          </a:solidFill>
                          <a:effectLst/>
                          <a:latin typeface="Arial" charset="0"/>
                          <a:ea typeface="宋体" pitchFamily="2" charset="-122"/>
                        </a:rPr>
                        <a:t>  </a:t>
                      </a:r>
                      <a:endParaRPr kumimoji="0" lang="el-GR" altLang="zh-CN" sz="1600" b="0"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=0.1</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600" b="0"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=0.4</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=0.7</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=1.0</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25392" name="Group 112"/>
          <p:cNvGraphicFramePr>
            <a:graphicFrameLocks noGrp="1"/>
          </p:cNvGraphicFramePr>
          <p:nvPr>
            <p:ph sz="quarter" idx="3"/>
          </p:nvPr>
        </p:nvGraphicFramePr>
        <p:xfrm>
          <a:off x="2842419" y="3494784"/>
          <a:ext cx="6480175" cy="2925900"/>
        </p:xfrm>
        <a:graphic>
          <a:graphicData uri="http://schemas.openxmlformats.org/drawingml/2006/table">
            <a:tbl>
              <a:tblPr/>
              <a:tblGrid>
                <a:gridCol w="2160587">
                  <a:extLst>
                    <a:ext uri="{9D8B030D-6E8A-4147-A177-3AD203B41FA5}">
                      <a16:colId xmlns:a16="http://schemas.microsoft.com/office/drawing/2014/main" val="20000"/>
                    </a:ext>
                  </a:extLst>
                </a:gridCol>
                <a:gridCol w="2159000">
                  <a:extLst>
                    <a:ext uri="{9D8B030D-6E8A-4147-A177-3AD203B41FA5}">
                      <a16:colId xmlns:a16="http://schemas.microsoft.com/office/drawing/2014/main" val="20001"/>
                    </a:ext>
                  </a:extLst>
                </a:gridCol>
                <a:gridCol w="2160588">
                  <a:extLst>
                    <a:ext uri="{9D8B030D-6E8A-4147-A177-3AD203B41FA5}">
                      <a16:colId xmlns:a16="http://schemas.microsoft.com/office/drawing/2014/main" val="20002"/>
                    </a:ext>
                  </a:extLst>
                </a:gridCol>
              </a:tblGrid>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=0.1</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cs typeface="Arial" charset="0"/>
                        </a:rPr>
                        <a:t>                  </a:t>
                      </a: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=1.0</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9667" name="Freeform 127"/>
          <p:cNvSpPr>
            <a:spLocks/>
          </p:cNvSpPr>
          <p:nvPr/>
        </p:nvSpPr>
        <p:spPr bwMode="auto">
          <a:xfrm>
            <a:off x="4102893" y="326134"/>
            <a:ext cx="5472112" cy="3024188"/>
          </a:xfrm>
          <a:custGeom>
            <a:avLst/>
            <a:gdLst>
              <a:gd name="T0" fmla="*/ 0 w 3447"/>
              <a:gd name="T1" fmla="*/ 2147483647 h 1905"/>
              <a:gd name="T2" fmla="*/ 2147483647 w 3447"/>
              <a:gd name="T3" fmla="*/ 2147483647 h 1905"/>
              <a:gd name="T4" fmla="*/ 2147483647 w 3447"/>
              <a:gd name="T5" fmla="*/ 2147483647 h 1905"/>
              <a:gd name="T6" fmla="*/ 2147483647 w 3447"/>
              <a:gd name="T7" fmla="*/ 2147483647 h 1905"/>
              <a:gd name="T8" fmla="*/ 2147483647 w 3447"/>
              <a:gd name="T9" fmla="*/ 2147483647 h 1905"/>
              <a:gd name="T10" fmla="*/ 2147483647 w 3447"/>
              <a:gd name="T11" fmla="*/ 2147483647 h 1905"/>
              <a:gd name="T12" fmla="*/ 2147483647 w 3447"/>
              <a:gd name="T13" fmla="*/ 2147483647 h 1905"/>
              <a:gd name="T14" fmla="*/ 2147483647 w 3447"/>
              <a:gd name="T15" fmla="*/ 2147483647 h 1905"/>
              <a:gd name="T16" fmla="*/ 0 60000 65536"/>
              <a:gd name="T17" fmla="*/ 0 60000 65536"/>
              <a:gd name="T18" fmla="*/ 0 60000 65536"/>
              <a:gd name="T19" fmla="*/ 0 60000 65536"/>
              <a:gd name="T20" fmla="*/ 0 60000 65536"/>
              <a:gd name="T21" fmla="*/ 0 60000 65536"/>
              <a:gd name="T22" fmla="*/ 0 60000 65536"/>
              <a:gd name="T23" fmla="*/ 0 60000 65536"/>
              <a:gd name="T24" fmla="*/ 0 w 3447"/>
              <a:gd name="T25" fmla="*/ 0 h 1905"/>
              <a:gd name="T26" fmla="*/ 3447 w 3447"/>
              <a:gd name="T27" fmla="*/ 1905 h 19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7" h="1905">
                <a:moveTo>
                  <a:pt x="0" y="567"/>
                </a:moveTo>
                <a:cubicBezTo>
                  <a:pt x="212" y="529"/>
                  <a:pt x="424" y="491"/>
                  <a:pt x="590" y="431"/>
                </a:cubicBezTo>
                <a:cubicBezTo>
                  <a:pt x="756" y="371"/>
                  <a:pt x="877" y="272"/>
                  <a:pt x="998" y="204"/>
                </a:cubicBezTo>
                <a:cubicBezTo>
                  <a:pt x="1119" y="136"/>
                  <a:pt x="1194" y="0"/>
                  <a:pt x="1315" y="23"/>
                </a:cubicBezTo>
                <a:cubicBezTo>
                  <a:pt x="1436" y="46"/>
                  <a:pt x="1573" y="151"/>
                  <a:pt x="1724" y="340"/>
                </a:cubicBezTo>
                <a:cubicBezTo>
                  <a:pt x="1875" y="529"/>
                  <a:pt x="1966" y="915"/>
                  <a:pt x="2223" y="1157"/>
                </a:cubicBezTo>
                <a:cubicBezTo>
                  <a:pt x="2480" y="1399"/>
                  <a:pt x="3085" y="1679"/>
                  <a:pt x="3266" y="1792"/>
                </a:cubicBezTo>
                <a:cubicBezTo>
                  <a:pt x="3447" y="1905"/>
                  <a:pt x="3379" y="1871"/>
                  <a:pt x="3311" y="1837"/>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68" name="Freeform 128"/>
          <p:cNvSpPr>
            <a:spLocks/>
          </p:cNvSpPr>
          <p:nvPr/>
        </p:nvSpPr>
        <p:spPr bwMode="auto">
          <a:xfrm>
            <a:off x="4066380" y="519810"/>
            <a:ext cx="5257800" cy="2759075"/>
          </a:xfrm>
          <a:custGeom>
            <a:avLst/>
            <a:gdLst>
              <a:gd name="T0" fmla="*/ 0 w 3312"/>
              <a:gd name="T1" fmla="*/ 2147483647 h 1738"/>
              <a:gd name="T2" fmla="*/ 2147483647 w 3312"/>
              <a:gd name="T3" fmla="*/ 2147483647 h 1738"/>
              <a:gd name="T4" fmla="*/ 2147483647 w 3312"/>
              <a:gd name="T5" fmla="*/ 2147483647 h 1738"/>
              <a:gd name="T6" fmla="*/ 2147483647 w 3312"/>
              <a:gd name="T7" fmla="*/ 2147483647 h 1738"/>
              <a:gd name="T8" fmla="*/ 2147483647 w 3312"/>
              <a:gd name="T9" fmla="*/ 2147483647 h 1738"/>
              <a:gd name="T10" fmla="*/ 2147483647 w 3312"/>
              <a:gd name="T11" fmla="*/ 2147483647 h 1738"/>
              <a:gd name="T12" fmla="*/ 2147483647 w 3312"/>
              <a:gd name="T13" fmla="*/ 2147483647 h 1738"/>
              <a:gd name="T14" fmla="*/ 0 60000 65536"/>
              <a:gd name="T15" fmla="*/ 0 60000 65536"/>
              <a:gd name="T16" fmla="*/ 0 60000 65536"/>
              <a:gd name="T17" fmla="*/ 0 60000 65536"/>
              <a:gd name="T18" fmla="*/ 0 60000 65536"/>
              <a:gd name="T19" fmla="*/ 0 60000 65536"/>
              <a:gd name="T20" fmla="*/ 0 60000 65536"/>
              <a:gd name="T21" fmla="*/ 0 w 3312"/>
              <a:gd name="T22" fmla="*/ 0 h 1738"/>
              <a:gd name="T23" fmla="*/ 3312 w 3312"/>
              <a:gd name="T24" fmla="*/ 1738 h 17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2" h="1738">
                <a:moveTo>
                  <a:pt x="0" y="468"/>
                </a:moveTo>
                <a:cubicBezTo>
                  <a:pt x="200" y="449"/>
                  <a:pt x="401" y="430"/>
                  <a:pt x="590" y="377"/>
                </a:cubicBezTo>
                <a:cubicBezTo>
                  <a:pt x="779" y="324"/>
                  <a:pt x="1021" y="203"/>
                  <a:pt x="1134" y="150"/>
                </a:cubicBezTo>
                <a:cubicBezTo>
                  <a:pt x="1247" y="97"/>
                  <a:pt x="1172" y="0"/>
                  <a:pt x="1270" y="60"/>
                </a:cubicBezTo>
                <a:cubicBezTo>
                  <a:pt x="1368" y="120"/>
                  <a:pt x="1580" y="347"/>
                  <a:pt x="1724" y="513"/>
                </a:cubicBezTo>
                <a:cubicBezTo>
                  <a:pt x="1868" y="679"/>
                  <a:pt x="1867" y="854"/>
                  <a:pt x="2132" y="1058"/>
                </a:cubicBezTo>
                <a:cubicBezTo>
                  <a:pt x="2397" y="1262"/>
                  <a:pt x="3115" y="1625"/>
                  <a:pt x="3312" y="173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69" name="Freeform 129"/>
          <p:cNvSpPr>
            <a:spLocks/>
          </p:cNvSpPr>
          <p:nvPr/>
        </p:nvSpPr>
        <p:spPr bwMode="auto">
          <a:xfrm>
            <a:off x="3923506" y="1094484"/>
            <a:ext cx="4175125" cy="1536700"/>
          </a:xfrm>
          <a:custGeom>
            <a:avLst/>
            <a:gdLst>
              <a:gd name="T0" fmla="*/ 2147483647 w 2630"/>
              <a:gd name="T1" fmla="*/ 2147483647 h 968"/>
              <a:gd name="T2" fmla="*/ 2147483647 w 2630"/>
              <a:gd name="T3" fmla="*/ 2147483647 h 968"/>
              <a:gd name="T4" fmla="*/ 0 w 2630"/>
              <a:gd name="T5" fmla="*/ 2147483647 h 968"/>
              <a:gd name="T6" fmla="*/ 2147483647 w 2630"/>
              <a:gd name="T7" fmla="*/ 2147483647 h 968"/>
              <a:gd name="T8" fmla="*/ 2147483647 w 2630"/>
              <a:gd name="T9" fmla="*/ 2147483647 h 968"/>
              <a:gd name="T10" fmla="*/ 2147483647 w 2630"/>
              <a:gd name="T11" fmla="*/ 2147483647 h 968"/>
              <a:gd name="T12" fmla="*/ 2147483647 w 2630"/>
              <a:gd name="T13" fmla="*/ 2147483647 h 968"/>
              <a:gd name="T14" fmla="*/ 2147483647 w 2630"/>
              <a:gd name="T15" fmla="*/ 2147483647 h 968"/>
              <a:gd name="T16" fmla="*/ 2147483647 w 2630"/>
              <a:gd name="T17" fmla="*/ 2147483647 h 968"/>
              <a:gd name="T18" fmla="*/ 2147483647 w 2630"/>
              <a:gd name="T19" fmla="*/ 2147483647 h 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30"/>
              <a:gd name="T31" fmla="*/ 0 h 968"/>
              <a:gd name="T32" fmla="*/ 2630 w 2630"/>
              <a:gd name="T33" fmla="*/ 968 h 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30" h="968">
                <a:moveTo>
                  <a:pt x="181" y="106"/>
                </a:moveTo>
                <a:cubicBezTo>
                  <a:pt x="150" y="132"/>
                  <a:pt x="120" y="158"/>
                  <a:pt x="90" y="151"/>
                </a:cubicBezTo>
                <a:cubicBezTo>
                  <a:pt x="60" y="144"/>
                  <a:pt x="0" y="68"/>
                  <a:pt x="0" y="61"/>
                </a:cubicBezTo>
                <a:cubicBezTo>
                  <a:pt x="0" y="54"/>
                  <a:pt x="37" y="99"/>
                  <a:pt x="90" y="106"/>
                </a:cubicBezTo>
                <a:cubicBezTo>
                  <a:pt x="143" y="113"/>
                  <a:pt x="173" y="113"/>
                  <a:pt x="317" y="106"/>
                </a:cubicBezTo>
                <a:cubicBezTo>
                  <a:pt x="461" y="99"/>
                  <a:pt x="786" y="76"/>
                  <a:pt x="952" y="61"/>
                </a:cubicBezTo>
                <a:cubicBezTo>
                  <a:pt x="1118" y="46"/>
                  <a:pt x="1202" y="0"/>
                  <a:pt x="1315" y="15"/>
                </a:cubicBezTo>
                <a:cubicBezTo>
                  <a:pt x="1428" y="30"/>
                  <a:pt x="1520" y="68"/>
                  <a:pt x="1633" y="151"/>
                </a:cubicBezTo>
                <a:cubicBezTo>
                  <a:pt x="1746" y="234"/>
                  <a:pt x="1829" y="378"/>
                  <a:pt x="1995" y="514"/>
                </a:cubicBezTo>
                <a:cubicBezTo>
                  <a:pt x="2161" y="650"/>
                  <a:pt x="2524" y="892"/>
                  <a:pt x="2630" y="96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0" name="Freeform 130"/>
          <p:cNvSpPr>
            <a:spLocks/>
          </p:cNvSpPr>
          <p:nvPr/>
        </p:nvSpPr>
        <p:spPr bwMode="auto">
          <a:xfrm>
            <a:off x="3994944" y="1154809"/>
            <a:ext cx="3671887" cy="1187450"/>
          </a:xfrm>
          <a:custGeom>
            <a:avLst/>
            <a:gdLst>
              <a:gd name="T0" fmla="*/ 0 w 2313"/>
              <a:gd name="T1" fmla="*/ 2147483647 h 748"/>
              <a:gd name="T2" fmla="*/ 2147483647 w 2313"/>
              <a:gd name="T3" fmla="*/ 2147483647 h 748"/>
              <a:gd name="T4" fmla="*/ 2147483647 w 2313"/>
              <a:gd name="T5" fmla="*/ 2147483647 h 748"/>
              <a:gd name="T6" fmla="*/ 2147483647 w 2313"/>
              <a:gd name="T7" fmla="*/ 2147483647 h 748"/>
              <a:gd name="T8" fmla="*/ 0 60000 65536"/>
              <a:gd name="T9" fmla="*/ 0 60000 65536"/>
              <a:gd name="T10" fmla="*/ 0 60000 65536"/>
              <a:gd name="T11" fmla="*/ 0 60000 65536"/>
              <a:gd name="T12" fmla="*/ 0 w 2313"/>
              <a:gd name="T13" fmla="*/ 0 h 748"/>
              <a:gd name="T14" fmla="*/ 2313 w 2313"/>
              <a:gd name="T15" fmla="*/ 748 h 748"/>
            </a:gdLst>
            <a:ahLst/>
            <a:cxnLst>
              <a:cxn ang="T8">
                <a:pos x="T0" y="T1"/>
              </a:cxn>
              <a:cxn ang="T9">
                <a:pos x="T2" y="T3"/>
              </a:cxn>
              <a:cxn ang="T10">
                <a:pos x="T4" y="T5"/>
              </a:cxn>
              <a:cxn ang="T11">
                <a:pos x="T6" y="T7"/>
              </a:cxn>
            </a:cxnLst>
            <a:rect l="T12" t="T13" r="T14" b="T15"/>
            <a:pathLst>
              <a:path w="2313" h="748">
                <a:moveTo>
                  <a:pt x="0" y="113"/>
                </a:moveTo>
                <a:cubicBezTo>
                  <a:pt x="272" y="90"/>
                  <a:pt x="544" y="68"/>
                  <a:pt x="771" y="68"/>
                </a:cubicBezTo>
                <a:cubicBezTo>
                  <a:pt x="998" y="68"/>
                  <a:pt x="1104" y="0"/>
                  <a:pt x="1361" y="113"/>
                </a:cubicBezTo>
                <a:cubicBezTo>
                  <a:pt x="1618" y="226"/>
                  <a:pt x="2154" y="642"/>
                  <a:pt x="2313" y="74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1" name="Freeform 131"/>
          <p:cNvSpPr>
            <a:spLocks/>
          </p:cNvSpPr>
          <p:nvPr/>
        </p:nvSpPr>
        <p:spPr bwMode="auto">
          <a:xfrm>
            <a:off x="4066380" y="1238947"/>
            <a:ext cx="3600450" cy="1103312"/>
          </a:xfrm>
          <a:custGeom>
            <a:avLst/>
            <a:gdLst>
              <a:gd name="T0" fmla="*/ 0 w 2268"/>
              <a:gd name="T1" fmla="*/ 2147483647 h 695"/>
              <a:gd name="T2" fmla="*/ 2147483647 w 2268"/>
              <a:gd name="T3" fmla="*/ 2147483647 h 695"/>
              <a:gd name="T4" fmla="*/ 2147483647 w 2268"/>
              <a:gd name="T5" fmla="*/ 2147483647 h 695"/>
              <a:gd name="T6" fmla="*/ 0 60000 65536"/>
              <a:gd name="T7" fmla="*/ 0 60000 65536"/>
              <a:gd name="T8" fmla="*/ 0 60000 65536"/>
              <a:gd name="T9" fmla="*/ 0 w 2268"/>
              <a:gd name="T10" fmla="*/ 0 h 695"/>
              <a:gd name="T11" fmla="*/ 2268 w 2268"/>
              <a:gd name="T12" fmla="*/ 695 h 695"/>
            </a:gdLst>
            <a:ahLst/>
            <a:cxnLst>
              <a:cxn ang="T6">
                <a:pos x="T0" y="T1"/>
              </a:cxn>
              <a:cxn ang="T7">
                <a:pos x="T2" y="T3"/>
              </a:cxn>
              <a:cxn ang="T8">
                <a:pos x="T4" y="T5"/>
              </a:cxn>
            </a:cxnLst>
            <a:rect l="T9" t="T10" r="T11" b="T12"/>
            <a:pathLst>
              <a:path w="2268" h="695">
                <a:moveTo>
                  <a:pt x="0" y="60"/>
                </a:moveTo>
                <a:cubicBezTo>
                  <a:pt x="355" y="30"/>
                  <a:pt x="711" y="0"/>
                  <a:pt x="1089" y="106"/>
                </a:cubicBezTo>
                <a:cubicBezTo>
                  <a:pt x="1467" y="212"/>
                  <a:pt x="2072" y="597"/>
                  <a:pt x="2268" y="695"/>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2" name="Freeform 132"/>
          <p:cNvSpPr>
            <a:spLocks/>
          </p:cNvSpPr>
          <p:nvPr/>
        </p:nvSpPr>
        <p:spPr bwMode="auto">
          <a:xfrm>
            <a:off x="6082505" y="3494784"/>
            <a:ext cx="1588" cy="2952750"/>
          </a:xfrm>
          <a:custGeom>
            <a:avLst/>
            <a:gdLst>
              <a:gd name="T0" fmla="*/ 0 w 1"/>
              <a:gd name="T1" fmla="*/ 0 h 1860"/>
              <a:gd name="T2" fmla="*/ 0 w 1"/>
              <a:gd name="T3" fmla="*/ 2147483647 h 1860"/>
              <a:gd name="T4" fmla="*/ 0 60000 65536"/>
              <a:gd name="T5" fmla="*/ 0 60000 65536"/>
              <a:gd name="T6" fmla="*/ 0 w 1"/>
              <a:gd name="T7" fmla="*/ 0 h 1860"/>
              <a:gd name="T8" fmla="*/ 1 w 1"/>
              <a:gd name="T9" fmla="*/ 1860 h 1860"/>
            </a:gdLst>
            <a:ahLst/>
            <a:cxnLst>
              <a:cxn ang="T4">
                <a:pos x="T0" y="T1"/>
              </a:cxn>
              <a:cxn ang="T5">
                <a:pos x="T2" y="T3"/>
              </a:cxn>
            </a:cxnLst>
            <a:rect l="T6" t="T7" r="T8" b="T9"/>
            <a:pathLst>
              <a:path w="1" h="1860">
                <a:moveTo>
                  <a:pt x="0" y="0"/>
                </a:moveTo>
                <a:cubicBezTo>
                  <a:pt x="0" y="779"/>
                  <a:pt x="0" y="1558"/>
                  <a:pt x="0" y="186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3" name="Freeform 133"/>
          <p:cNvSpPr>
            <a:spLocks/>
          </p:cNvSpPr>
          <p:nvPr/>
        </p:nvSpPr>
        <p:spPr bwMode="auto">
          <a:xfrm>
            <a:off x="3923505" y="3494784"/>
            <a:ext cx="1588" cy="2952750"/>
          </a:xfrm>
          <a:custGeom>
            <a:avLst/>
            <a:gdLst>
              <a:gd name="T0" fmla="*/ 0 w 1"/>
              <a:gd name="T1" fmla="*/ 0 h 1860"/>
              <a:gd name="T2" fmla="*/ 0 w 1"/>
              <a:gd name="T3" fmla="*/ 2147483647 h 1860"/>
              <a:gd name="T4" fmla="*/ 0 60000 65536"/>
              <a:gd name="T5" fmla="*/ 0 60000 65536"/>
              <a:gd name="T6" fmla="*/ 0 w 1"/>
              <a:gd name="T7" fmla="*/ 0 h 1860"/>
              <a:gd name="T8" fmla="*/ 1 w 1"/>
              <a:gd name="T9" fmla="*/ 1860 h 1860"/>
            </a:gdLst>
            <a:ahLst/>
            <a:cxnLst>
              <a:cxn ang="T4">
                <a:pos x="T0" y="T1"/>
              </a:cxn>
              <a:cxn ang="T5">
                <a:pos x="T2" y="T3"/>
              </a:cxn>
            </a:cxnLst>
            <a:rect l="T6" t="T7" r="T8" b="T9"/>
            <a:pathLst>
              <a:path w="1" h="1860">
                <a:moveTo>
                  <a:pt x="0" y="0"/>
                </a:moveTo>
                <a:cubicBezTo>
                  <a:pt x="0" y="779"/>
                  <a:pt x="0" y="1558"/>
                  <a:pt x="0" y="186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4" name="Line 134"/>
          <p:cNvSpPr>
            <a:spLocks noChangeShapeType="1"/>
          </p:cNvSpPr>
          <p:nvPr/>
        </p:nvSpPr>
        <p:spPr bwMode="auto">
          <a:xfrm>
            <a:off x="8316118" y="3494784"/>
            <a:ext cx="0" cy="2952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75" name="Freeform 138"/>
          <p:cNvSpPr>
            <a:spLocks/>
          </p:cNvSpPr>
          <p:nvPr/>
        </p:nvSpPr>
        <p:spPr bwMode="auto">
          <a:xfrm>
            <a:off x="2842419" y="3494785"/>
            <a:ext cx="6192837" cy="2879725"/>
          </a:xfrm>
          <a:custGeom>
            <a:avLst/>
            <a:gdLst>
              <a:gd name="T0" fmla="*/ 0 w 3901"/>
              <a:gd name="T1" fmla="*/ 0 h 1814"/>
              <a:gd name="T2" fmla="*/ 2147483647 w 3901"/>
              <a:gd name="T3" fmla="*/ 2147483647 h 1814"/>
              <a:gd name="T4" fmla="*/ 2147483647 w 3901"/>
              <a:gd name="T5" fmla="*/ 2147483647 h 1814"/>
              <a:gd name="T6" fmla="*/ 2147483647 w 3901"/>
              <a:gd name="T7" fmla="*/ 2147483647 h 1814"/>
              <a:gd name="T8" fmla="*/ 2147483647 w 3901"/>
              <a:gd name="T9" fmla="*/ 2147483647 h 1814"/>
              <a:gd name="T10" fmla="*/ 2147483647 w 3901"/>
              <a:gd name="T11" fmla="*/ 2147483647 h 1814"/>
              <a:gd name="T12" fmla="*/ 2147483647 w 3901"/>
              <a:gd name="T13" fmla="*/ 2147483647 h 1814"/>
              <a:gd name="T14" fmla="*/ 0 60000 65536"/>
              <a:gd name="T15" fmla="*/ 0 60000 65536"/>
              <a:gd name="T16" fmla="*/ 0 60000 65536"/>
              <a:gd name="T17" fmla="*/ 0 60000 65536"/>
              <a:gd name="T18" fmla="*/ 0 60000 65536"/>
              <a:gd name="T19" fmla="*/ 0 60000 65536"/>
              <a:gd name="T20" fmla="*/ 0 60000 65536"/>
              <a:gd name="T21" fmla="*/ 0 w 3901"/>
              <a:gd name="T22" fmla="*/ 0 h 1814"/>
              <a:gd name="T23" fmla="*/ 3901 w 3901"/>
              <a:gd name="T24" fmla="*/ 1814 h 18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01" h="1814">
                <a:moveTo>
                  <a:pt x="0" y="0"/>
                </a:moveTo>
                <a:cubicBezTo>
                  <a:pt x="522" y="30"/>
                  <a:pt x="1044" y="61"/>
                  <a:pt x="1361" y="91"/>
                </a:cubicBezTo>
                <a:cubicBezTo>
                  <a:pt x="1678" y="121"/>
                  <a:pt x="1792" y="106"/>
                  <a:pt x="1905" y="181"/>
                </a:cubicBezTo>
                <a:cubicBezTo>
                  <a:pt x="2018" y="256"/>
                  <a:pt x="2018" y="347"/>
                  <a:pt x="2041" y="544"/>
                </a:cubicBezTo>
                <a:cubicBezTo>
                  <a:pt x="2064" y="741"/>
                  <a:pt x="1988" y="1164"/>
                  <a:pt x="2041" y="1361"/>
                </a:cubicBezTo>
                <a:cubicBezTo>
                  <a:pt x="2094" y="1558"/>
                  <a:pt x="2049" y="1649"/>
                  <a:pt x="2359" y="1724"/>
                </a:cubicBezTo>
                <a:cubicBezTo>
                  <a:pt x="2669" y="1799"/>
                  <a:pt x="3644" y="1799"/>
                  <a:pt x="3901" y="181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6" name="Freeform 139"/>
          <p:cNvSpPr>
            <a:spLocks/>
          </p:cNvSpPr>
          <p:nvPr/>
        </p:nvSpPr>
        <p:spPr bwMode="auto">
          <a:xfrm>
            <a:off x="2842419" y="3494784"/>
            <a:ext cx="6408737" cy="2736850"/>
          </a:xfrm>
          <a:custGeom>
            <a:avLst/>
            <a:gdLst>
              <a:gd name="T0" fmla="*/ 0 w 4037"/>
              <a:gd name="T1" fmla="*/ 0 h 1724"/>
              <a:gd name="T2" fmla="*/ 2147483647 w 4037"/>
              <a:gd name="T3" fmla="*/ 2147483647 h 1724"/>
              <a:gd name="T4" fmla="*/ 2147483647 w 4037"/>
              <a:gd name="T5" fmla="*/ 2147483647 h 1724"/>
              <a:gd name="T6" fmla="*/ 2147483647 w 4037"/>
              <a:gd name="T7" fmla="*/ 2147483647 h 1724"/>
              <a:gd name="T8" fmla="*/ 0 60000 65536"/>
              <a:gd name="T9" fmla="*/ 0 60000 65536"/>
              <a:gd name="T10" fmla="*/ 0 60000 65536"/>
              <a:gd name="T11" fmla="*/ 0 60000 65536"/>
              <a:gd name="T12" fmla="*/ 0 w 4037"/>
              <a:gd name="T13" fmla="*/ 0 h 1724"/>
              <a:gd name="T14" fmla="*/ 4037 w 4037"/>
              <a:gd name="T15" fmla="*/ 1724 h 1724"/>
            </a:gdLst>
            <a:ahLst/>
            <a:cxnLst>
              <a:cxn ang="T8">
                <a:pos x="T0" y="T1"/>
              </a:cxn>
              <a:cxn ang="T9">
                <a:pos x="T2" y="T3"/>
              </a:cxn>
              <a:cxn ang="T10">
                <a:pos x="T4" y="T5"/>
              </a:cxn>
              <a:cxn ang="T11">
                <a:pos x="T6" y="T7"/>
              </a:cxn>
            </a:cxnLst>
            <a:rect l="T12" t="T13" r="T14" b="T15"/>
            <a:pathLst>
              <a:path w="4037" h="1724">
                <a:moveTo>
                  <a:pt x="0" y="0"/>
                </a:moveTo>
                <a:cubicBezTo>
                  <a:pt x="457" y="147"/>
                  <a:pt x="915" y="295"/>
                  <a:pt x="1361" y="499"/>
                </a:cubicBezTo>
                <a:cubicBezTo>
                  <a:pt x="1807" y="703"/>
                  <a:pt x="2230" y="1021"/>
                  <a:pt x="2676" y="1225"/>
                </a:cubicBezTo>
                <a:cubicBezTo>
                  <a:pt x="3122" y="1429"/>
                  <a:pt x="3810" y="1641"/>
                  <a:pt x="4037" y="172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7" name="Freeform 140"/>
          <p:cNvSpPr>
            <a:spLocks/>
          </p:cNvSpPr>
          <p:nvPr/>
        </p:nvSpPr>
        <p:spPr bwMode="auto">
          <a:xfrm>
            <a:off x="2833891" y="3605589"/>
            <a:ext cx="6337300" cy="2808287"/>
          </a:xfrm>
          <a:custGeom>
            <a:avLst/>
            <a:gdLst>
              <a:gd name="T0" fmla="*/ 0 w 3992"/>
              <a:gd name="T1" fmla="*/ 0 h 1769"/>
              <a:gd name="T2" fmla="*/ 2147483647 w 3992"/>
              <a:gd name="T3" fmla="*/ 2147483647 h 1769"/>
              <a:gd name="T4" fmla="*/ 2147483647 w 3992"/>
              <a:gd name="T5" fmla="*/ 2147483647 h 1769"/>
              <a:gd name="T6" fmla="*/ 2147483647 w 3992"/>
              <a:gd name="T7" fmla="*/ 2147483647 h 1769"/>
              <a:gd name="T8" fmla="*/ 2147483647 w 3992"/>
              <a:gd name="T9" fmla="*/ 2147483647 h 1769"/>
              <a:gd name="T10" fmla="*/ 2147483647 w 3992"/>
              <a:gd name="T11" fmla="*/ 2147483647 h 1769"/>
              <a:gd name="T12" fmla="*/ 0 60000 65536"/>
              <a:gd name="T13" fmla="*/ 0 60000 65536"/>
              <a:gd name="T14" fmla="*/ 0 60000 65536"/>
              <a:gd name="T15" fmla="*/ 0 60000 65536"/>
              <a:gd name="T16" fmla="*/ 0 60000 65536"/>
              <a:gd name="T17" fmla="*/ 0 60000 65536"/>
              <a:gd name="T18" fmla="*/ 0 w 3992"/>
              <a:gd name="T19" fmla="*/ 0 h 1769"/>
              <a:gd name="T20" fmla="*/ 3992 w 3992"/>
              <a:gd name="T21" fmla="*/ 1769 h 1769"/>
            </a:gdLst>
            <a:ahLst/>
            <a:cxnLst>
              <a:cxn ang="T12">
                <a:pos x="T0" y="T1"/>
              </a:cxn>
              <a:cxn ang="T13">
                <a:pos x="T2" y="T3"/>
              </a:cxn>
              <a:cxn ang="T14">
                <a:pos x="T4" y="T5"/>
              </a:cxn>
              <a:cxn ang="T15">
                <a:pos x="T6" y="T7"/>
              </a:cxn>
              <a:cxn ang="T16">
                <a:pos x="T8" y="T9"/>
              </a:cxn>
              <a:cxn ang="T17">
                <a:pos x="T10" y="T11"/>
              </a:cxn>
            </a:cxnLst>
            <a:rect l="T18" t="T19" r="T20" b="T21"/>
            <a:pathLst>
              <a:path w="3992" h="1769">
                <a:moveTo>
                  <a:pt x="0" y="0"/>
                </a:moveTo>
                <a:cubicBezTo>
                  <a:pt x="412" y="19"/>
                  <a:pt x="824" y="38"/>
                  <a:pt x="1134" y="91"/>
                </a:cubicBezTo>
                <a:cubicBezTo>
                  <a:pt x="1444" y="144"/>
                  <a:pt x="1709" y="197"/>
                  <a:pt x="1860" y="318"/>
                </a:cubicBezTo>
                <a:cubicBezTo>
                  <a:pt x="2011" y="439"/>
                  <a:pt x="1973" y="628"/>
                  <a:pt x="2041" y="817"/>
                </a:cubicBezTo>
                <a:cubicBezTo>
                  <a:pt x="2109" y="1006"/>
                  <a:pt x="1943" y="1293"/>
                  <a:pt x="2268" y="1452"/>
                </a:cubicBezTo>
                <a:cubicBezTo>
                  <a:pt x="2593" y="1611"/>
                  <a:pt x="3712" y="1716"/>
                  <a:pt x="3992" y="1769"/>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8" name="Freeform 142"/>
          <p:cNvSpPr>
            <a:spLocks/>
          </p:cNvSpPr>
          <p:nvPr/>
        </p:nvSpPr>
        <p:spPr bwMode="auto">
          <a:xfrm>
            <a:off x="2986881" y="3639248"/>
            <a:ext cx="6048375" cy="2592387"/>
          </a:xfrm>
          <a:custGeom>
            <a:avLst/>
            <a:gdLst>
              <a:gd name="T0" fmla="*/ 0 w 3810"/>
              <a:gd name="T1" fmla="*/ 0 h 1633"/>
              <a:gd name="T2" fmla="*/ 2147483647 w 3810"/>
              <a:gd name="T3" fmla="*/ 2147483647 h 1633"/>
              <a:gd name="T4" fmla="*/ 2147483647 w 3810"/>
              <a:gd name="T5" fmla="*/ 2147483647 h 1633"/>
              <a:gd name="T6" fmla="*/ 2147483647 w 3810"/>
              <a:gd name="T7" fmla="*/ 2147483647 h 1633"/>
              <a:gd name="T8" fmla="*/ 2147483647 w 3810"/>
              <a:gd name="T9" fmla="*/ 2147483647 h 1633"/>
              <a:gd name="T10" fmla="*/ 0 60000 65536"/>
              <a:gd name="T11" fmla="*/ 0 60000 65536"/>
              <a:gd name="T12" fmla="*/ 0 60000 65536"/>
              <a:gd name="T13" fmla="*/ 0 60000 65536"/>
              <a:gd name="T14" fmla="*/ 0 60000 65536"/>
              <a:gd name="T15" fmla="*/ 0 w 3810"/>
              <a:gd name="T16" fmla="*/ 0 h 1633"/>
              <a:gd name="T17" fmla="*/ 3810 w 3810"/>
              <a:gd name="T18" fmla="*/ 1633 h 1633"/>
            </a:gdLst>
            <a:ahLst/>
            <a:cxnLst>
              <a:cxn ang="T10">
                <a:pos x="T0" y="T1"/>
              </a:cxn>
              <a:cxn ang="T11">
                <a:pos x="T2" y="T3"/>
              </a:cxn>
              <a:cxn ang="T12">
                <a:pos x="T4" y="T5"/>
              </a:cxn>
              <a:cxn ang="T13">
                <a:pos x="T6" y="T7"/>
              </a:cxn>
              <a:cxn ang="T14">
                <a:pos x="T8" y="T9"/>
              </a:cxn>
            </a:cxnLst>
            <a:rect l="T15" t="T16" r="T17" b="T18"/>
            <a:pathLst>
              <a:path w="3810" h="1633">
                <a:moveTo>
                  <a:pt x="0" y="0"/>
                </a:moveTo>
                <a:cubicBezTo>
                  <a:pt x="450" y="22"/>
                  <a:pt x="900" y="45"/>
                  <a:pt x="1225" y="181"/>
                </a:cubicBezTo>
                <a:cubicBezTo>
                  <a:pt x="1550" y="317"/>
                  <a:pt x="1761" y="635"/>
                  <a:pt x="1950" y="816"/>
                </a:cubicBezTo>
                <a:cubicBezTo>
                  <a:pt x="2139" y="997"/>
                  <a:pt x="2049" y="1134"/>
                  <a:pt x="2359" y="1270"/>
                </a:cubicBezTo>
                <a:cubicBezTo>
                  <a:pt x="2669" y="1406"/>
                  <a:pt x="3568" y="1573"/>
                  <a:pt x="3810" y="1633"/>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9" name="Line 150"/>
          <p:cNvSpPr>
            <a:spLocks noChangeShapeType="1"/>
          </p:cNvSpPr>
          <p:nvPr/>
        </p:nvSpPr>
        <p:spPr bwMode="auto">
          <a:xfrm flipH="1">
            <a:off x="6803231" y="470597"/>
            <a:ext cx="5762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0" name="Line 151"/>
          <p:cNvSpPr>
            <a:spLocks noChangeShapeType="1"/>
          </p:cNvSpPr>
          <p:nvPr/>
        </p:nvSpPr>
        <p:spPr bwMode="auto">
          <a:xfrm flipH="1">
            <a:off x="6587331" y="973834"/>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1" name="Line 152"/>
          <p:cNvSpPr>
            <a:spLocks noChangeShapeType="1"/>
          </p:cNvSpPr>
          <p:nvPr/>
        </p:nvSpPr>
        <p:spPr bwMode="auto">
          <a:xfrm flipH="1" flipV="1">
            <a:off x="6515893" y="1262759"/>
            <a:ext cx="8636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2" name="Line 153"/>
          <p:cNvSpPr>
            <a:spLocks noChangeShapeType="1"/>
          </p:cNvSpPr>
          <p:nvPr/>
        </p:nvSpPr>
        <p:spPr bwMode="auto">
          <a:xfrm flipV="1">
            <a:off x="5795168" y="1334198"/>
            <a:ext cx="21590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3" name="Line 154"/>
          <p:cNvSpPr>
            <a:spLocks noChangeShapeType="1"/>
          </p:cNvSpPr>
          <p:nvPr/>
        </p:nvSpPr>
        <p:spPr bwMode="auto">
          <a:xfrm flipH="1" flipV="1">
            <a:off x="6515894" y="1765997"/>
            <a:ext cx="287337"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4" name="Line 155"/>
          <p:cNvSpPr>
            <a:spLocks noChangeShapeType="1"/>
          </p:cNvSpPr>
          <p:nvPr/>
        </p:nvSpPr>
        <p:spPr bwMode="auto">
          <a:xfrm flipV="1">
            <a:off x="4642644" y="4358385"/>
            <a:ext cx="504825"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5" name="Line 157"/>
          <p:cNvSpPr>
            <a:spLocks noChangeShapeType="1"/>
          </p:cNvSpPr>
          <p:nvPr/>
        </p:nvSpPr>
        <p:spPr bwMode="auto">
          <a:xfrm flipH="1">
            <a:off x="5795169" y="3710685"/>
            <a:ext cx="151288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6" name="Line 158"/>
          <p:cNvSpPr>
            <a:spLocks noChangeShapeType="1"/>
          </p:cNvSpPr>
          <p:nvPr/>
        </p:nvSpPr>
        <p:spPr bwMode="auto">
          <a:xfrm flipH="1">
            <a:off x="5579268" y="4215509"/>
            <a:ext cx="1655762" cy="71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7" name="Line 159"/>
          <p:cNvSpPr>
            <a:spLocks noChangeShapeType="1"/>
          </p:cNvSpPr>
          <p:nvPr/>
        </p:nvSpPr>
        <p:spPr bwMode="auto">
          <a:xfrm flipV="1">
            <a:off x="5866605" y="5942710"/>
            <a:ext cx="215900"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8" name="Rectangle 160"/>
          <p:cNvSpPr>
            <a:spLocks noChangeArrowheads="1"/>
          </p:cNvSpPr>
          <p:nvPr/>
        </p:nvSpPr>
        <p:spPr bwMode="auto">
          <a:xfrm>
            <a:off x="2339180" y="2989959"/>
            <a:ext cx="431800" cy="338138"/>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dirty="0"/>
              <a:t>-40</a:t>
            </a:r>
          </a:p>
        </p:txBody>
      </p:sp>
      <p:sp>
        <p:nvSpPr>
          <p:cNvPr id="109689" name="Rectangle 161"/>
          <p:cNvSpPr>
            <a:spLocks noChangeArrowheads="1"/>
          </p:cNvSpPr>
          <p:nvPr/>
        </p:nvSpPr>
        <p:spPr bwMode="auto">
          <a:xfrm>
            <a:off x="1907380" y="254697"/>
            <a:ext cx="719138" cy="360362"/>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a:t>db 20</a:t>
            </a:r>
          </a:p>
        </p:txBody>
      </p:sp>
      <p:sp>
        <p:nvSpPr>
          <p:cNvPr id="109690" name="Rectangle 162"/>
          <p:cNvSpPr>
            <a:spLocks noChangeArrowheads="1"/>
          </p:cNvSpPr>
          <p:nvPr/>
        </p:nvSpPr>
        <p:spPr bwMode="auto">
          <a:xfrm>
            <a:off x="2266155" y="3423348"/>
            <a:ext cx="431800" cy="3587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a:t>0</a:t>
            </a:r>
          </a:p>
        </p:txBody>
      </p:sp>
      <p:sp>
        <p:nvSpPr>
          <p:cNvPr id="109691" name="Rectangle 163"/>
          <p:cNvSpPr>
            <a:spLocks noChangeArrowheads="1"/>
          </p:cNvSpPr>
          <p:nvPr/>
        </p:nvSpPr>
        <p:spPr bwMode="auto">
          <a:xfrm>
            <a:off x="2339180" y="1118297"/>
            <a:ext cx="395288" cy="360362"/>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600" dirty="0"/>
              <a:t>0</a:t>
            </a:r>
          </a:p>
        </p:txBody>
      </p:sp>
      <p:sp>
        <p:nvSpPr>
          <p:cNvPr id="109692" name="Rectangle 164"/>
          <p:cNvSpPr>
            <a:spLocks noChangeArrowheads="1"/>
          </p:cNvSpPr>
          <p:nvPr/>
        </p:nvSpPr>
        <p:spPr bwMode="auto">
          <a:xfrm>
            <a:off x="2050256" y="4718748"/>
            <a:ext cx="720725" cy="4095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000"/>
              <a:t>-90</a:t>
            </a:r>
          </a:p>
        </p:txBody>
      </p:sp>
      <p:sp>
        <p:nvSpPr>
          <p:cNvPr id="109693" name="Rectangle 165"/>
          <p:cNvSpPr>
            <a:spLocks noChangeArrowheads="1"/>
          </p:cNvSpPr>
          <p:nvPr/>
        </p:nvSpPr>
        <p:spPr bwMode="auto">
          <a:xfrm>
            <a:off x="2194719" y="6231634"/>
            <a:ext cx="574675" cy="338138"/>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dirty="0"/>
              <a:t>-180</a:t>
            </a:r>
          </a:p>
        </p:txBody>
      </p:sp>
      <p:sp>
        <p:nvSpPr>
          <p:cNvPr id="109694" name="Rectangle 166"/>
          <p:cNvSpPr>
            <a:spLocks noChangeArrowheads="1"/>
          </p:cNvSpPr>
          <p:nvPr/>
        </p:nvSpPr>
        <p:spPr bwMode="auto">
          <a:xfrm>
            <a:off x="9331122" y="6196053"/>
            <a:ext cx="647700" cy="4095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a:cs typeface="Arial" pitchFamily="34" charset="0"/>
              </a:rPr>
              <a:t>ω</a:t>
            </a:r>
            <a:r>
              <a:rPr lang="en-US" altLang="zh-CN" sz="1600">
                <a:cs typeface="Arial" pitchFamily="34" charset="0"/>
              </a:rPr>
              <a:t>/</a:t>
            </a:r>
            <a:r>
              <a:rPr lang="el-GR" altLang="zh-CN" sz="1600">
                <a:cs typeface="Arial" pitchFamily="34" charset="0"/>
              </a:rPr>
              <a:t>ω</a:t>
            </a:r>
            <a:r>
              <a:rPr lang="en-US" altLang="zh-CN" sz="1000"/>
              <a:t>0</a:t>
            </a:r>
          </a:p>
        </p:txBody>
      </p:sp>
      <p:sp>
        <p:nvSpPr>
          <p:cNvPr id="109695" name="TextBox 35"/>
          <p:cNvSpPr txBox="1">
            <a:spLocks noChangeArrowheads="1"/>
          </p:cNvSpPr>
          <p:nvPr/>
        </p:nvSpPr>
        <p:spPr bwMode="auto">
          <a:xfrm>
            <a:off x="5974555" y="6420684"/>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dirty="0"/>
              <a:t>1</a:t>
            </a:r>
            <a:endParaRPr lang="zh-CN" altLang="en-US" sz="1800" dirty="0"/>
          </a:p>
        </p:txBody>
      </p:sp>
      <p:sp>
        <p:nvSpPr>
          <p:cNvPr id="109696" name="Text Box 129"/>
          <p:cNvSpPr txBox="1">
            <a:spLocks noChangeArrowheads="1"/>
          </p:cNvSpPr>
          <p:nvPr/>
        </p:nvSpPr>
        <p:spPr bwMode="auto">
          <a:xfrm>
            <a:off x="610393" y="1765997"/>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a:latin typeface="Arial" pitchFamily="34" charset="0"/>
              </a:rPr>
              <a:t>幅频特性</a:t>
            </a:r>
            <a:endParaRPr lang="en-US" altLang="zh-CN" sz="2000" b="1">
              <a:latin typeface="Arial" pitchFamily="34" charset="0"/>
            </a:endParaRPr>
          </a:p>
        </p:txBody>
      </p:sp>
      <p:sp>
        <p:nvSpPr>
          <p:cNvPr id="109697" name="Text Box 130"/>
          <p:cNvSpPr txBox="1">
            <a:spLocks noChangeArrowheads="1"/>
          </p:cNvSpPr>
          <p:nvPr/>
        </p:nvSpPr>
        <p:spPr bwMode="auto">
          <a:xfrm>
            <a:off x="681830" y="4142484"/>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a:latin typeface="Arial" pitchFamily="34" charset="0"/>
              </a:rPr>
              <a:t>相频特性</a:t>
            </a:r>
            <a:endParaRPr lang="en-US" altLang="zh-CN" sz="2000" b="1">
              <a:latin typeface="Arial" pitchFamily="34" charset="0"/>
            </a:endParaRPr>
          </a:p>
        </p:txBody>
      </p:sp>
      <p:sp>
        <p:nvSpPr>
          <p:cNvPr id="2" name="矩形 1">
            <a:extLst>
              <a:ext uri="{FF2B5EF4-FFF2-40B4-BE49-F238E27FC236}">
                <a16:creationId xmlns:a16="http://schemas.microsoft.com/office/drawing/2014/main" id="{74B14750-C087-4EC4-B506-8D72B91577F1}"/>
              </a:ext>
            </a:extLst>
          </p:cNvPr>
          <p:cNvSpPr/>
          <p:nvPr/>
        </p:nvSpPr>
        <p:spPr>
          <a:xfrm>
            <a:off x="9993962" y="355921"/>
            <a:ext cx="2198038" cy="369332"/>
          </a:xfrm>
          <a:prstGeom prst="rect">
            <a:avLst/>
          </a:prstGeom>
        </p:spPr>
        <p:txBody>
          <a:bodyPr wrap="none">
            <a:spAutoFit/>
          </a:bodyPr>
          <a:lstStyle/>
          <a:p>
            <a:r>
              <a:rPr lang="en-US" altLang="zh-CN" b="1" dirty="0">
                <a:solidFill>
                  <a:srgbClr val="000000"/>
                </a:solidFill>
                <a:latin typeface="华文中宋" panose="02010600040101010101" pitchFamily="2" charset="-122"/>
                <a:ea typeface="华文中宋" panose="02010600040101010101" pitchFamily="2" charset="-122"/>
              </a:rPr>
              <a:t>&lt;&lt; 1 </a:t>
            </a:r>
            <a:r>
              <a:rPr lang="zh-CN" altLang="en-US" b="1" dirty="0">
                <a:solidFill>
                  <a:srgbClr val="000000"/>
                </a:solidFill>
                <a:latin typeface="华文中宋" panose="02010600040101010101" pitchFamily="2" charset="-122"/>
                <a:ea typeface="华文中宋" panose="02010600040101010101" pitchFamily="2" charset="-122"/>
              </a:rPr>
              <a:t>时，接近 </a:t>
            </a:r>
            <a:r>
              <a:rPr lang="en-US" altLang="zh-CN" b="1" dirty="0">
                <a:solidFill>
                  <a:srgbClr val="000000"/>
                </a:solidFill>
                <a:latin typeface="华文中宋" panose="02010600040101010101" pitchFamily="2" charset="-122"/>
                <a:ea typeface="华文中宋" panose="02010600040101010101" pitchFamily="2" charset="-122"/>
              </a:rPr>
              <a:t>0 </a:t>
            </a:r>
            <a:r>
              <a:rPr lang="zh-CN" altLang="en-US" b="1" dirty="0">
                <a:solidFill>
                  <a:srgbClr val="000000"/>
                </a:solidFill>
                <a:latin typeface="华文中宋" panose="02010600040101010101" pitchFamily="2" charset="-122"/>
                <a:ea typeface="华文中宋" panose="02010600040101010101" pitchFamily="2" charset="-122"/>
              </a:rPr>
              <a:t>阶</a:t>
            </a:r>
            <a:endParaRPr lang="zh-CN" altLang="en-US" dirty="0"/>
          </a:p>
        </p:txBody>
      </p:sp>
      <p:graphicFrame>
        <p:nvGraphicFramePr>
          <p:cNvPr id="39" name="对象 5">
            <a:extLst>
              <a:ext uri="{FF2B5EF4-FFF2-40B4-BE49-F238E27FC236}">
                <a16:creationId xmlns:a16="http://schemas.microsoft.com/office/drawing/2014/main" id="{68B37775-F889-41B4-A0FE-5D38F1437BDB}"/>
              </a:ext>
            </a:extLst>
          </p:cNvPr>
          <p:cNvGraphicFramePr>
            <a:graphicFrameLocks noChangeAspect="1"/>
          </p:cNvGraphicFramePr>
          <p:nvPr/>
        </p:nvGraphicFramePr>
        <p:xfrm>
          <a:off x="9584530" y="79418"/>
          <a:ext cx="474662" cy="922337"/>
        </p:xfrm>
        <a:graphic>
          <a:graphicData uri="http://schemas.openxmlformats.org/presentationml/2006/ole">
            <mc:AlternateContent xmlns:mc="http://schemas.openxmlformats.org/markup-compatibility/2006">
              <mc:Choice xmlns:v="urn:schemas-microsoft-com:vml" Requires="v">
                <p:oleObj spid="_x0000_s272386" name="公式" r:id="rId3" imgW="228501" imgH="444307" progId="Equation.3">
                  <p:embed/>
                </p:oleObj>
              </mc:Choice>
              <mc:Fallback>
                <p:oleObj name="公式" r:id="rId3" imgW="228501" imgH="444307" progId="Equation.3">
                  <p:embed/>
                  <p:pic>
                    <p:nvPicPr>
                      <p:cNvPr id="39" name="对象 5">
                        <a:extLst>
                          <a:ext uri="{FF2B5EF4-FFF2-40B4-BE49-F238E27FC236}">
                            <a16:creationId xmlns:a16="http://schemas.microsoft.com/office/drawing/2014/main" id="{68B37775-F889-41B4-A0FE-5D38F1437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4530" y="79418"/>
                        <a:ext cx="474662" cy="922337"/>
                      </a:xfrm>
                      <a:prstGeom prst="rect">
                        <a:avLst/>
                      </a:prstGeom>
                      <a:noFill/>
                      <a:ln>
                        <a:noFill/>
                      </a:ln>
                    </p:spPr>
                  </p:pic>
                </p:oleObj>
              </mc:Fallback>
            </mc:AlternateContent>
          </a:graphicData>
        </a:graphic>
      </p:graphicFrame>
      <p:sp>
        <p:nvSpPr>
          <p:cNvPr id="3" name="矩形 2">
            <a:extLst>
              <a:ext uri="{FF2B5EF4-FFF2-40B4-BE49-F238E27FC236}">
                <a16:creationId xmlns:a16="http://schemas.microsoft.com/office/drawing/2014/main" id="{394BE7D4-3420-420B-BB93-E3F840350665}"/>
              </a:ext>
            </a:extLst>
          </p:cNvPr>
          <p:cNvSpPr/>
          <p:nvPr/>
        </p:nvSpPr>
        <p:spPr>
          <a:xfrm>
            <a:off x="9963677" y="1273586"/>
            <a:ext cx="2156360" cy="369332"/>
          </a:xfrm>
          <a:prstGeom prst="rect">
            <a:avLst/>
          </a:prstGeom>
        </p:spPr>
        <p:txBody>
          <a:bodyPr wrap="none">
            <a:spAutoFit/>
          </a:bodyPr>
          <a:lstStyle/>
          <a:p>
            <a:r>
              <a:rPr lang="en-US" altLang="zh-CN" b="1" dirty="0">
                <a:solidFill>
                  <a:srgbClr val="000000"/>
                </a:solidFill>
                <a:latin typeface="华文中宋" panose="02010600040101010101" pitchFamily="2" charset="-122"/>
                <a:ea typeface="华文中宋" panose="02010600040101010101" pitchFamily="2" charset="-122"/>
              </a:rPr>
              <a:t>=1 </a:t>
            </a:r>
            <a:r>
              <a:rPr lang="zh-CN" altLang="en-US" b="1" dirty="0">
                <a:solidFill>
                  <a:srgbClr val="000000"/>
                </a:solidFill>
                <a:latin typeface="华文中宋" panose="02010600040101010101" pitchFamily="2" charset="-122"/>
                <a:ea typeface="华文中宋" panose="02010600040101010101" pitchFamily="2" charset="-122"/>
              </a:rPr>
              <a:t>处，有最大增益</a:t>
            </a:r>
            <a:endParaRPr lang="zh-CN" altLang="en-US" dirty="0"/>
          </a:p>
        </p:txBody>
      </p:sp>
      <p:graphicFrame>
        <p:nvGraphicFramePr>
          <p:cNvPr id="41" name="对象 5">
            <a:extLst>
              <a:ext uri="{FF2B5EF4-FFF2-40B4-BE49-F238E27FC236}">
                <a16:creationId xmlns:a16="http://schemas.microsoft.com/office/drawing/2014/main" id="{80FBB23D-3443-4103-BBBD-AB4DCC868259}"/>
              </a:ext>
            </a:extLst>
          </p:cNvPr>
          <p:cNvGraphicFramePr>
            <a:graphicFrameLocks noChangeAspect="1"/>
          </p:cNvGraphicFramePr>
          <p:nvPr/>
        </p:nvGraphicFramePr>
        <p:xfrm>
          <a:off x="9582742" y="909540"/>
          <a:ext cx="474662" cy="922337"/>
        </p:xfrm>
        <a:graphic>
          <a:graphicData uri="http://schemas.openxmlformats.org/presentationml/2006/ole">
            <mc:AlternateContent xmlns:mc="http://schemas.openxmlformats.org/markup-compatibility/2006">
              <mc:Choice xmlns:v="urn:schemas-microsoft-com:vml" Requires="v">
                <p:oleObj spid="_x0000_s272387" name="公式" r:id="rId5" imgW="228501" imgH="444307" progId="Equation.3">
                  <p:embed/>
                </p:oleObj>
              </mc:Choice>
              <mc:Fallback>
                <p:oleObj name="公式" r:id="rId5" imgW="228501" imgH="444307" progId="Equation.3">
                  <p:embed/>
                  <p:pic>
                    <p:nvPicPr>
                      <p:cNvPr id="41" name="对象 5">
                        <a:extLst>
                          <a:ext uri="{FF2B5EF4-FFF2-40B4-BE49-F238E27FC236}">
                            <a16:creationId xmlns:a16="http://schemas.microsoft.com/office/drawing/2014/main" id="{80FBB23D-3443-4103-BBBD-AB4DCC868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2742" y="909540"/>
                        <a:ext cx="474662" cy="922337"/>
                      </a:xfrm>
                      <a:prstGeom prst="rect">
                        <a:avLst/>
                      </a:prstGeom>
                      <a:noFill/>
                      <a:ln>
                        <a:noFill/>
                      </a:ln>
                    </p:spPr>
                  </p:pic>
                </p:oleObj>
              </mc:Fallback>
            </mc:AlternateContent>
          </a:graphicData>
        </a:graphic>
      </p:graphicFrame>
      <p:graphicFrame>
        <p:nvGraphicFramePr>
          <p:cNvPr id="42" name="对象 7">
            <a:extLst>
              <a:ext uri="{FF2B5EF4-FFF2-40B4-BE49-F238E27FC236}">
                <a16:creationId xmlns:a16="http://schemas.microsoft.com/office/drawing/2014/main" id="{EA4713E5-134C-428A-8226-2D55437DAECF}"/>
              </a:ext>
            </a:extLst>
          </p:cNvPr>
          <p:cNvGraphicFramePr>
            <a:graphicFrameLocks noChangeAspect="1"/>
          </p:cNvGraphicFramePr>
          <p:nvPr/>
        </p:nvGraphicFramePr>
        <p:xfrm>
          <a:off x="10200482" y="2029522"/>
          <a:ext cx="622300" cy="601662"/>
        </p:xfrm>
        <a:graphic>
          <a:graphicData uri="http://schemas.openxmlformats.org/presentationml/2006/ole">
            <mc:AlternateContent xmlns:mc="http://schemas.openxmlformats.org/markup-compatibility/2006">
              <mc:Choice xmlns:v="urn:schemas-microsoft-com:vml" Requires="v">
                <p:oleObj spid="_x0000_s272388" name="公式" r:id="rId6" imgW="381000" imgH="368300" progId="Equation.3">
                  <p:embed/>
                </p:oleObj>
              </mc:Choice>
              <mc:Fallback>
                <p:oleObj name="公式" r:id="rId6" imgW="381000" imgH="368300" progId="Equation.3">
                  <p:embed/>
                  <p:pic>
                    <p:nvPicPr>
                      <p:cNvPr id="42" name="对象 7">
                        <a:extLst>
                          <a:ext uri="{FF2B5EF4-FFF2-40B4-BE49-F238E27FC236}">
                            <a16:creationId xmlns:a16="http://schemas.microsoft.com/office/drawing/2014/main" id="{EA4713E5-134C-428A-8226-2D55437DAE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0482" y="2029522"/>
                        <a:ext cx="6223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对象 12">
            <a:extLst>
              <a:ext uri="{FF2B5EF4-FFF2-40B4-BE49-F238E27FC236}">
                <a16:creationId xmlns:a16="http://schemas.microsoft.com/office/drawing/2014/main" id="{F8D1913F-F96F-4CD6-9CD0-100FFA92910A}"/>
              </a:ext>
            </a:extLst>
          </p:cNvPr>
          <p:cNvGraphicFramePr>
            <a:graphicFrameLocks noChangeAspect="1"/>
          </p:cNvGraphicFramePr>
          <p:nvPr/>
        </p:nvGraphicFramePr>
        <p:xfrm>
          <a:off x="9728995" y="2173984"/>
          <a:ext cx="279400" cy="444500"/>
        </p:xfrm>
        <a:graphic>
          <a:graphicData uri="http://schemas.openxmlformats.org/presentationml/2006/ole">
            <mc:AlternateContent xmlns:mc="http://schemas.openxmlformats.org/markup-compatibility/2006">
              <mc:Choice xmlns:v="urn:schemas-microsoft-com:vml" Requires="v">
                <p:oleObj spid="_x0000_s272389" name="公式" r:id="rId8" imgW="126835" imgH="202936" progId="Equation.3">
                  <p:embed/>
                </p:oleObj>
              </mc:Choice>
              <mc:Fallback>
                <p:oleObj name="公式" r:id="rId8" imgW="126835" imgH="202936" progId="Equation.3">
                  <p:embed/>
                  <p:pic>
                    <p:nvPicPr>
                      <p:cNvPr id="43" name="对象 12">
                        <a:extLst>
                          <a:ext uri="{FF2B5EF4-FFF2-40B4-BE49-F238E27FC236}">
                            <a16:creationId xmlns:a16="http://schemas.microsoft.com/office/drawing/2014/main" id="{F8D1913F-F96F-4CD6-9CD0-100FFA929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28995" y="2173984"/>
                        <a:ext cx="279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箭头连接符 4">
            <a:extLst>
              <a:ext uri="{FF2B5EF4-FFF2-40B4-BE49-F238E27FC236}">
                <a16:creationId xmlns:a16="http://schemas.microsoft.com/office/drawing/2014/main" id="{617A998E-9604-4EC3-B896-8DBA8BC89E09}"/>
              </a:ext>
            </a:extLst>
          </p:cNvPr>
          <p:cNvCxnSpPr/>
          <p:nvPr/>
        </p:nvCxnSpPr>
        <p:spPr>
          <a:xfrm>
            <a:off x="10008395" y="2342259"/>
            <a:ext cx="153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AEF554AE-3C23-4C40-AD8E-AAB83904E2B2}"/>
              </a:ext>
            </a:extLst>
          </p:cNvPr>
          <p:cNvSpPr/>
          <p:nvPr/>
        </p:nvSpPr>
        <p:spPr>
          <a:xfrm>
            <a:off x="9755846" y="2631184"/>
            <a:ext cx="1800493" cy="369332"/>
          </a:xfrm>
          <a:prstGeom prst="rect">
            <a:avLst/>
          </a:prstGeom>
        </p:spPr>
        <p:txBody>
          <a:bodyPr wrap="none">
            <a:spAutoFit/>
          </a:bodyPr>
          <a:lstStyle/>
          <a:p>
            <a:r>
              <a:rPr lang="zh-CN" altLang="en-US" b="1" dirty="0">
                <a:solidFill>
                  <a:srgbClr val="000000"/>
                </a:solidFill>
                <a:latin typeface="华文中宋" panose="02010600040101010101" pitchFamily="2" charset="-122"/>
                <a:ea typeface="华文中宋" panose="02010600040101010101" pitchFamily="2" charset="-122"/>
              </a:rPr>
              <a:t>增益平直段最宽</a:t>
            </a:r>
            <a:endParaRPr lang="zh-CN" altLang="en-US" dirty="0"/>
          </a:p>
        </p:txBody>
      </p:sp>
      <p:graphicFrame>
        <p:nvGraphicFramePr>
          <p:cNvPr id="50" name="对象 8">
            <a:extLst>
              <a:ext uri="{FF2B5EF4-FFF2-40B4-BE49-F238E27FC236}">
                <a16:creationId xmlns:a16="http://schemas.microsoft.com/office/drawing/2014/main" id="{02EA1397-907B-4478-A5D0-81EA033B3BFB}"/>
              </a:ext>
            </a:extLst>
          </p:cNvPr>
          <p:cNvGraphicFramePr>
            <a:graphicFrameLocks noChangeAspect="1"/>
          </p:cNvGraphicFramePr>
          <p:nvPr/>
        </p:nvGraphicFramePr>
        <p:xfrm>
          <a:off x="9978822" y="3487123"/>
          <a:ext cx="392112" cy="360363"/>
        </p:xfrm>
        <a:graphic>
          <a:graphicData uri="http://schemas.openxmlformats.org/presentationml/2006/ole">
            <mc:AlternateContent xmlns:mc="http://schemas.openxmlformats.org/markup-compatibility/2006">
              <mc:Choice xmlns:v="urn:schemas-microsoft-com:vml" Requires="v">
                <p:oleObj spid="_x0000_s272390" name="公式" r:id="rId10" imgW="152334" imgH="139639" progId="Equation.3">
                  <p:embed/>
                </p:oleObj>
              </mc:Choice>
              <mc:Fallback>
                <p:oleObj name="公式" r:id="rId10" imgW="152334" imgH="139639" progId="Equation.3">
                  <p:embed/>
                  <p:pic>
                    <p:nvPicPr>
                      <p:cNvPr id="50" name="对象 8">
                        <a:extLst>
                          <a:ext uri="{FF2B5EF4-FFF2-40B4-BE49-F238E27FC236}">
                            <a16:creationId xmlns:a16="http://schemas.microsoft.com/office/drawing/2014/main" id="{02EA1397-907B-4478-A5D0-81EA033B3B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78822" y="3487123"/>
                        <a:ext cx="392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对象 9">
            <a:extLst>
              <a:ext uri="{FF2B5EF4-FFF2-40B4-BE49-F238E27FC236}">
                <a16:creationId xmlns:a16="http://schemas.microsoft.com/office/drawing/2014/main" id="{EFB320DF-34B1-451A-B045-012ED94E83CB}"/>
              </a:ext>
            </a:extLst>
          </p:cNvPr>
          <p:cNvGraphicFramePr>
            <a:graphicFrameLocks noChangeAspect="1"/>
          </p:cNvGraphicFramePr>
          <p:nvPr/>
        </p:nvGraphicFramePr>
        <p:xfrm>
          <a:off x="10558460" y="3330358"/>
          <a:ext cx="492125" cy="590550"/>
        </p:xfrm>
        <a:graphic>
          <a:graphicData uri="http://schemas.openxmlformats.org/presentationml/2006/ole">
            <mc:AlternateContent xmlns:mc="http://schemas.openxmlformats.org/markup-compatibility/2006">
              <mc:Choice xmlns:v="urn:schemas-microsoft-com:vml" Requires="v">
                <p:oleObj spid="_x0000_s272391" name="公式" r:id="rId12" imgW="190500" imgH="228600" progId="Equation.3">
                  <p:embed/>
                </p:oleObj>
              </mc:Choice>
              <mc:Fallback>
                <p:oleObj name="公式" r:id="rId12" imgW="190500" imgH="228600" progId="Equation.3">
                  <p:embed/>
                  <p:pic>
                    <p:nvPicPr>
                      <p:cNvPr id="51" name="对象 9">
                        <a:extLst>
                          <a:ext uri="{FF2B5EF4-FFF2-40B4-BE49-F238E27FC236}">
                            <a16:creationId xmlns:a16="http://schemas.microsoft.com/office/drawing/2014/main" id="{EFB320DF-34B1-451A-B045-012ED94E83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58460" y="3330358"/>
                        <a:ext cx="4921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对象 16">
            <a:extLst>
              <a:ext uri="{FF2B5EF4-FFF2-40B4-BE49-F238E27FC236}">
                <a16:creationId xmlns:a16="http://schemas.microsoft.com/office/drawing/2014/main" id="{36DF7386-1270-4F35-966E-8C5051CCBD24}"/>
              </a:ext>
            </a:extLst>
          </p:cNvPr>
          <p:cNvGraphicFramePr>
            <a:graphicFrameLocks noChangeAspect="1"/>
          </p:cNvGraphicFramePr>
          <p:nvPr/>
        </p:nvGraphicFramePr>
        <p:xfrm>
          <a:off x="10073479" y="3845029"/>
          <a:ext cx="304577" cy="489064"/>
        </p:xfrm>
        <a:graphic>
          <a:graphicData uri="http://schemas.openxmlformats.org/presentationml/2006/ole">
            <mc:AlternateContent xmlns:mc="http://schemas.openxmlformats.org/markup-compatibility/2006">
              <mc:Choice xmlns:v="urn:schemas-microsoft-com:vml" Requires="v">
                <p:oleObj spid="_x0000_s272392" name="公式" r:id="rId14" imgW="126835" imgH="202936" progId="Equation.3">
                  <p:embed/>
                </p:oleObj>
              </mc:Choice>
              <mc:Fallback>
                <p:oleObj name="公式" r:id="rId14" imgW="126835" imgH="202936" progId="Equation.3">
                  <p:embed/>
                  <p:pic>
                    <p:nvPicPr>
                      <p:cNvPr id="52" name="对象 16">
                        <a:extLst>
                          <a:ext uri="{FF2B5EF4-FFF2-40B4-BE49-F238E27FC236}">
                            <a16:creationId xmlns:a16="http://schemas.microsoft.com/office/drawing/2014/main" id="{36DF7386-1270-4F35-966E-8C5051CCBD2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73479" y="3845029"/>
                        <a:ext cx="304577" cy="489064"/>
                      </a:xfrm>
                      <a:prstGeom prst="rect">
                        <a:avLst/>
                      </a:prstGeom>
                      <a:noFill/>
                      <a:ln>
                        <a:noFill/>
                      </a:ln>
                    </p:spPr>
                  </p:pic>
                </p:oleObj>
              </mc:Fallback>
            </mc:AlternateContent>
          </a:graphicData>
        </a:graphic>
      </p:graphicFrame>
      <p:cxnSp>
        <p:nvCxnSpPr>
          <p:cNvPr id="8" name="直接箭头连接符 7">
            <a:extLst>
              <a:ext uri="{FF2B5EF4-FFF2-40B4-BE49-F238E27FC236}">
                <a16:creationId xmlns:a16="http://schemas.microsoft.com/office/drawing/2014/main" id="{B5F9F197-6DF6-46A5-A945-90D0B4EB65EC}"/>
              </a:ext>
            </a:extLst>
          </p:cNvPr>
          <p:cNvCxnSpPr/>
          <p:nvPr/>
        </p:nvCxnSpPr>
        <p:spPr>
          <a:xfrm>
            <a:off x="10332242" y="3667304"/>
            <a:ext cx="323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CECA2F9-242B-4164-BBBC-DD08C9ACA36B}"/>
              </a:ext>
            </a:extLst>
          </p:cNvPr>
          <p:cNvSpPr txBox="1"/>
          <p:nvPr/>
        </p:nvSpPr>
        <p:spPr>
          <a:xfrm>
            <a:off x="9653065" y="3881418"/>
            <a:ext cx="1252266" cy="369332"/>
          </a:xfrm>
          <a:prstGeom prst="rect">
            <a:avLst/>
          </a:prstGeom>
          <a:noFill/>
        </p:spPr>
        <p:txBody>
          <a:bodyPr wrap="none" rtlCol="0">
            <a:spAutoFit/>
          </a:bodyPr>
          <a:lstStyle/>
          <a:p>
            <a:r>
              <a:rPr lang="zh-CN" altLang="en-US" dirty="0"/>
              <a:t>与      无关</a:t>
            </a:r>
          </a:p>
        </p:txBody>
      </p:sp>
    </p:spTree>
    <p:extLst>
      <p:ext uri="{BB962C8B-B14F-4D97-AF65-F5344CB8AC3E}">
        <p14:creationId xmlns:p14="http://schemas.microsoft.com/office/powerpoint/2010/main" val="3902154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Box 3">
            <a:extLst>
              <a:ext uri="{FF2B5EF4-FFF2-40B4-BE49-F238E27FC236}">
                <a16:creationId xmlns:a16="http://schemas.microsoft.com/office/drawing/2014/main" id="{D62BD86B-1A56-483C-ABF3-677C1C25D74E}"/>
              </a:ext>
            </a:extLst>
          </p:cNvPr>
          <p:cNvSpPr txBox="1">
            <a:spLocks noChangeArrowheads="1"/>
          </p:cNvSpPr>
          <p:nvPr/>
        </p:nvSpPr>
        <p:spPr bwMode="auto">
          <a:xfrm>
            <a:off x="1785346" y="690702"/>
            <a:ext cx="838883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000000"/>
                </a:solidFill>
                <a:latin typeface="华文中宋" panose="02010600040101010101" pitchFamily="2" charset="-122"/>
                <a:ea typeface="华文中宋" panose="02010600040101010101" pitchFamily="2" charset="-122"/>
              </a:rPr>
              <a:t>特点：</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、当         </a:t>
            </a:r>
            <a:r>
              <a:rPr lang="en-US" altLang="zh-CN" b="1" dirty="0">
                <a:solidFill>
                  <a:srgbClr val="000000"/>
                </a:solidFill>
                <a:latin typeface="华文中宋" panose="02010600040101010101" pitchFamily="2" charset="-122"/>
                <a:ea typeface="华文中宋" panose="02010600040101010101" pitchFamily="2" charset="-122"/>
              </a:rPr>
              <a:t>&lt;&lt; 1 </a:t>
            </a:r>
            <a:r>
              <a:rPr lang="zh-CN" altLang="en-US" b="1" dirty="0">
                <a:solidFill>
                  <a:srgbClr val="000000"/>
                </a:solidFill>
                <a:latin typeface="华文中宋" panose="02010600040101010101" pitchFamily="2" charset="-122"/>
                <a:ea typeface="华文中宋" panose="02010600040101010101" pitchFamily="2" charset="-122"/>
              </a:rPr>
              <a:t>时，接近 </a:t>
            </a:r>
            <a:r>
              <a:rPr lang="en-US" altLang="zh-CN" b="1" dirty="0">
                <a:solidFill>
                  <a:srgbClr val="000000"/>
                </a:solidFill>
                <a:latin typeface="华文中宋" panose="02010600040101010101" pitchFamily="2" charset="-122"/>
                <a:ea typeface="华文中宋" panose="02010600040101010101" pitchFamily="2" charset="-122"/>
              </a:rPr>
              <a:t>0 </a:t>
            </a:r>
            <a:r>
              <a:rPr lang="zh-CN" altLang="en-US" b="1" dirty="0">
                <a:solidFill>
                  <a:srgbClr val="000000"/>
                </a:solidFill>
                <a:latin typeface="华文中宋" panose="02010600040101010101" pitchFamily="2" charset="-122"/>
                <a:ea typeface="华文中宋" panose="02010600040101010101" pitchFamily="2" charset="-122"/>
              </a:rPr>
              <a:t>阶，当      </a:t>
            </a:r>
            <a:r>
              <a:rPr lang="en-US" altLang="zh-CN" b="1" dirty="0">
                <a:solidFill>
                  <a:srgbClr val="000000"/>
                </a:solidFill>
                <a:latin typeface="华文中宋" panose="02010600040101010101" pitchFamily="2" charset="-122"/>
                <a:ea typeface="华文中宋" panose="02010600040101010101" pitchFamily="2" charset="-122"/>
              </a:rPr>
              <a:t>&gt;&gt; 1 </a:t>
            </a:r>
            <a:r>
              <a:rPr lang="zh-CN" altLang="en-US" b="1" dirty="0">
                <a:solidFill>
                  <a:srgbClr val="000000"/>
                </a:solidFill>
                <a:latin typeface="华文中宋" panose="02010600040101010101" pitchFamily="2" charset="-122"/>
                <a:ea typeface="华文中宋" panose="02010600040101010101" pitchFamily="2" charset="-122"/>
              </a:rPr>
              <a:t>时，无响应。</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2</a:t>
            </a:r>
            <a:r>
              <a:rPr lang="zh-CN" altLang="en-US" b="1" dirty="0">
                <a:solidFill>
                  <a:srgbClr val="000000"/>
                </a:solidFill>
                <a:latin typeface="华文中宋" panose="02010600040101010101" pitchFamily="2" charset="-122"/>
                <a:ea typeface="华文中宋" panose="02010600040101010101" pitchFamily="2" charset="-122"/>
              </a:rPr>
              <a:t>、阻尼对频率特性的影响较大。</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3</a:t>
            </a: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=1 </a:t>
            </a:r>
            <a:r>
              <a:rPr lang="zh-CN" altLang="en-US" b="1" dirty="0">
                <a:solidFill>
                  <a:srgbClr val="000000"/>
                </a:solidFill>
                <a:latin typeface="华文中宋" panose="02010600040101010101" pitchFamily="2" charset="-122"/>
                <a:ea typeface="华文中宋" panose="02010600040101010101" pitchFamily="2" charset="-122"/>
              </a:rPr>
              <a:t>处，有最大增益（    </a:t>
            </a:r>
            <a:r>
              <a:rPr lang="en-US" altLang="zh-CN" b="1" dirty="0">
                <a:solidFill>
                  <a:srgbClr val="000000"/>
                </a:solidFill>
                <a:latin typeface="华文中宋" panose="02010600040101010101" pitchFamily="2" charset="-122"/>
                <a:ea typeface="华文中宋" panose="02010600040101010101" pitchFamily="2" charset="-122"/>
              </a:rPr>
              <a:t>&lt; 0.7</a:t>
            </a:r>
            <a:r>
              <a:rPr lang="zh-CN" altLang="en-US" b="1" dirty="0">
                <a:solidFill>
                  <a:srgbClr val="000000"/>
                </a:solidFill>
                <a:latin typeface="华文中宋" panose="02010600040101010101" pitchFamily="2" charset="-122"/>
                <a:ea typeface="华文中宋" panose="02010600040101010101" pitchFamily="2" charset="-122"/>
              </a:rPr>
              <a:t>），峰值。</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4</a:t>
            </a:r>
            <a:r>
              <a:rPr lang="zh-CN" altLang="en-US" b="1" dirty="0">
                <a:solidFill>
                  <a:srgbClr val="000000"/>
                </a:solidFill>
                <a:latin typeface="华文中宋" panose="02010600040101010101" pitchFamily="2" charset="-122"/>
                <a:ea typeface="华文中宋" panose="02010600040101010101" pitchFamily="2" charset="-122"/>
              </a:rPr>
              <a:t>、增益随      减小而增大。</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5</a:t>
            </a:r>
            <a:r>
              <a:rPr lang="zh-CN" altLang="en-US" b="1" dirty="0">
                <a:solidFill>
                  <a:srgbClr val="000000"/>
                </a:solidFill>
                <a:latin typeface="华文中宋" panose="02010600040101010101" pitchFamily="2" charset="-122"/>
                <a:ea typeface="华文中宋" panose="02010600040101010101" pitchFamily="2" charset="-122"/>
              </a:rPr>
              <a:t>、当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时，增益平直段最宽。</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6</a:t>
            </a:r>
            <a:r>
              <a:rPr lang="zh-CN" altLang="en-US" b="1" dirty="0">
                <a:solidFill>
                  <a:srgbClr val="000000"/>
                </a:solidFill>
                <a:latin typeface="华文中宋" panose="02010600040101010101" pitchFamily="2" charset="-122"/>
                <a:ea typeface="华文中宋" panose="02010600040101010101" pitchFamily="2" charset="-122"/>
              </a:rPr>
              <a:t>、    越大，相位滞后变化越平稳。</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7</a:t>
            </a: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时，相位与      无关。</a:t>
            </a:r>
            <a:endParaRPr lang="en-US" altLang="zh-CN" b="1" dirty="0">
              <a:solidFill>
                <a:srgbClr val="000000"/>
              </a:solidFill>
              <a:latin typeface="华文中宋" panose="02010600040101010101" pitchFamily="2" charset="-122"/>
              <a:ea typeface="华文中宋" panose="02010600040101010101" pitchFamily="2" charset="-122"/>
            </a:endParaRPr>
          </a:p>
        </p:txBody>
      </p:sp>
      <p:graphicFrame>
        <p:nvGraphicFramePr>
          <p:cNvPr id="145411" name="对象 4">
            <a:extLst>
              <a:ext uri="{FF2B5EF4-FFF2-40B4-BE49-F238E27FC236}">
                <a16:creationId xmlns:a16="http://schemas.microsoft.com/office/drawing/2014/main" id="{34D37F7E-4B5D-490F-A6A4-830D77FA08AC}"/>
              </a:ext>
            </a:extLst>
          </p:cNvPr>
          <p:cNvGraphicFramePr>
            <a:graphicFrameLocks noChangeAspect="1"/>
          </p:cNvGraphicFramePr>
          <p:nvPr/>
        </p:nvGraphicFramePr>
        <p:xfrm>
          <a:off x="7269243" y="3321050"/>
          <a:ext cx="127000" cy="215900"/>
        </p:xfrm>
        <a:graphic>
          <a:graphicData uri="http://schemas.openxmlformats.org/presentationml/2006/ole">
            <mc:AlternateContent xmlns:mc="http://schemas.openxmlformats.org/markup-compatibility/2006">
              <mc:Choice xmlns:v="urn:schemas-microsoft-com:vml" Requires="v">
                <p:oleObj spid="_x0000_s273410" name="公式" r:id="rId3" imgW="126780" imgH="215526" progId="Equation.3">
                  <p:embed/>
                </p:oleObj>
              </mc:Choice>
              <mc:Fallback>
                <p:oleObj name="公式" r:id="rId3" imgW="126780" imgH="215526" progId="Equation.3">
                  <p:embed/>
                  <p:pic>
                    <p:nvPicPr>
                      <p:cNvPr id="145411" name="对象 4">
                        <a:extLst>
                          <a:ext uri="{FF2B5EF4-FFF2-40B4-BE49-F238E27FC236}">
                            <a16:creationId xmlns:a16="http://schemas.microsoft.com/office/drawing/2014/main" id="{34D37F7E-4B5D-490F-A6A4-830D77FA0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243" y="3321050"/>
                        <a:ext cx="127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2" name="对象 5">
            <a:extLst>
              <a:ext uri="{FF2B5EF4-FFF2-40B4-BE49-F238E27FC236}">
                <a16:creationId xmlns:a16="http://schemas.microsoft.com/office/drawing/2014/main" id="{450E17C0-78DB-413E-9FCA-140AC887DFAB}"/>
              </a:ext>
            </a:extLst>
          </p:cNvPr>
          <p:cNvGraphicFramePr>
            <a:graphicFrameLocks noChangeAspect="1"/>
          </p:cNvGraphicFramePr>
          <p:nvPr/>
        </p:nvGraphicFramePr>
        <p:xfrm>
          <a:off x="3142008" y="1154655"/>
          <a:ext cx="474662" cy="922337"/>
        </p:xfrm>
        <a:graphic>
          <a:graphicData uri="http://schemas.openxmlformats.org/presentationml/2006/ole">
            <mc:AlternateContent xmlns:mc="http://schemas.openxmlformats.org/markup-compatibility/2006">
              <mc:Choice xmlns:v="urn:schemas-microsoft-com:vml" Requires="v">
                <p:oleObj spid="_x0000_s273411" name="公式" r:id="rId5" imgW="228501" imgH="444307" progId="Equation.3">
                  <p:embed/>
                </p:oleObj>
              </mc:Choice>
              <mc:Fallback>
                <p:oleObj name="公式" r:id="rId5" imgW="228501" imgH="444307" progId="Equation.3">
                  <p:embed/>
                  <p:pic>
                    <p:nvPicPr>
                      <p:cNvPr id="145412" name="对象 5">
                        <a:extLst>
                          <a:ext uri="{FF2B5EF4-FFF2-40B4-BE49-F238E27FC236}">
                            <a16:creationId xmlns:a16="http://schemas.microsoft.com/office/drawing/2014/main" id="{450E17C0-78DB-413E-9FCA-140AC887D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2008" y="1154655"/>
                        <a:ext cx="474662" cy="922337"/>
                      </a:xfrm>
                      <a:prstGeom prst="rect">
                        <a:avLst/>
                      </a:prstGeom>
                      <a:noFill/>
                      <a:ln>
                        <a:noFill/>
                      </a:ln>
                    </p:spPr>
                  </p:pic>
                </p:oleObj>
              </mc:Fallback>
            </mc:AlternateContent>
          </a:graphicData>
        </a:graphic>
      </p:graphicFrame>
      <p:pic>
        <p:nvPicPr>
          <p:cNvPr id="145413" name="Picture 5">
            <a:extLst>
              <a:ext uri="{FF2B5EF4-FFF2-40B4-BE49-F238E27FC236}">
                <a16:creationId xmlns:a16="http://schemas.microsoft.com/office/drawing/2014/main" id="{0FC87AF1-F82A-4DBD-A704-6A0D9BE23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9993" y="1159446"/>
            <a:ext cx="4762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2254"/>
                  </a:outerShdw>
                </a:effectLst>
              </a14:hiddenEffects>
            </a:ext>
          </a:extLst>
        </p:spPr>
      </p:pic>
      <p:pic>
        <p:nvPicPr>
          <p:cNvPr id="145414" name="Picture 6">
            <a:extLst>
              <a:ext uri="{FF2B5EF4-FFF2-40B4-BE49-F238E27FC236}">
                <a16:creationId xmlns:a16="http://schemas.microsoft.com/office/drawing/2014/main" id="{C942D7F2-54B8-4063-BC85-D67BFADEA8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4630" y="2581881"/>
            <a:ext cx="4762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2254"/>
                  </a:outerShdw>
                </a:effectLst>
              </a14:hiddenEffects>
            </a:ext>
          </a:extLst>
        </p:spPr>
      </p:pic>
      <p:graphicFrame>
        <p:nvGraphicFramePr>
          <p:cNvPr id="145415" name="对象 6">
            <a:extLst>
              <a:ext uri="{FF2B5EF4-FFF2-40B4-BE49-F238E27FC236}">
                <a16:creationId xmlns:a16="http://schemas.microsoft.com/office/drawing/2014/main" id="{7D6F84F5-53D3-4EF6-BE1E-0B645016104B}"/>
              </a:ext>
            </a:extLst>
          </p:cNvPr>
          <p:cNvGraphicFramePr>
            <a:graphicFrameLocks noChangeAspect="1"/>
          </p:cNvGraphicFramePr>
          <p:nvPr/>
        </p:nvGraphicFramePr>
        <p:xfrm>
          <a:off x="5979763" y="2922599"/>
          <a:ext cx="277813" cy="444500"/>
        </p:xfrm>
        <a:graphic>
          <a:graphicData uri="http://schemas.openxmlformats.org/presentationml/2006/ole">
            <mc:AlternateContent xmlns:mc="http://schemas.openxmlformats.org/markup-compatibility/2006">
              <mc:Choice xmlns:v="urn:schemas-microsoft-com:vml" Requires="v">
                <p:oleObj spid="_x0000_s273412" name="公式" r:id="rId8" imgW="126835" imgH="202936" progId="Equation.3">
                  <p:embed/>
                </p:oleObj>
              </mc:Choice>
              <mc:Fallback>
                <p:oleObj name="公式" r:id="rId8" imgW="126835" imgH="202936" progId="Equation.3">
                  <p:embed/>
                  <p:pic>
                    <p:nvPicPr>
                      <p:cNvPr id="145415" name="对象 6">
                        <a:extLst>
                          <a:ext uri="{FF2B5EF4-FFF2-40B4-BE49-F238E27FC236}">
                            <a16:creationId xmlns:a16="http://schemas.microsoft.com/office/drawing/2014/main" id="{7D6F84F5-53D3-4EF6-BE1E-0B64501610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9763" y="2922599"/>
                        <a:ext cx="277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6" name="对象 10">
            <a:extLst>
              <a:ext uri="{FF2B5EF4-FFF2-40B4-BE49-F238E27FC236}">
                <a16:creationId xmlns:a16="http://schemas.microsoft.com/office/drawing/2014/main" id="{258A7B35-8EF8-4957-91AC-F8A8D7B5908F}"/>
              </a:ext>
            </a:extLst>
          </p:cNvPr>
          <p:cNvGraphicFramePr>
            <a:graphicFrameLocks noChangeAspect="1"/>
          </p:cNvGraphicFramePr>
          <p:nvPr/>
        </p:nvGraphicFramePr>
        <p:xfrm>
          <a:off x="3476970" y="3672346"/>
          <a:ext cx="279400" cy="446087"/>
        </p:xfrm>
        <a:graphic>
          <a:graphicData uri="http://schemas.openxmlformats.org/presentationml/2006/ole">
            <mc:AlternateContent xmlns:mc="http://schemas.openxmlformats.org/markup-compatibility/2006">
              <mc:Choice xmlns:v="urn:schemas-microsoft-com:vml" Requires="v">
                <p:oleObj spid="_x0000_s273413" name="公式" r:id="rId10" imgW="126835" imgH="202936" progId="Equation.3">
                  <p:embed/>
                </p:oleObj>
              </mc:Choice>
              <mc:Fallback>
                <p:oleObj name="公式" r:id="rId10" imgW="126835" imgH="202936" progId="Equation.3">
                  <p:embed/>
                  <p:pic>
                    <p:nvPicPr>
                      <p:cNvPr id="145416" name="对象 10">
                        <a:extLst>
                          <a:ext uri="{FF2B5EF4-FFF2-40B4-BE49-F238E27FC236}">
                            <a16:creationId xmlns:a16="http://schemas.microsoft.com/office/drawing/2014/main" id="{258A7B35-8EF8-4957-91AC-F8A8D7B590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6970" y="3672346"/>
                        <a:ext cx="2794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7" name="对象 7">
            <a:extLst>
              <a:ext uri="{FF2B5EF4-FFF2-40B4-BE49-F238E27FC236}">
                <a16:creationId xmlns:a16="http://schemas.microsoft.com/office/drawing/2014/main" id="{60B6F806-6FEC-4C89-80CF-6C84C5B0886B}"/>
              </a:ext>
            </a:extLst>
          </p:cNvPr>
          <p:cNvGraphicFramePr>
            <a:graphicFrameLocks noChangeAspect="1"/>
          </p:cNvGraphicFramePr>
          <p:nvPr/>
        </p:nvGraphicFramePr>
        <p:xfrm>
          <a:off x="3445220" y="4221163"/>
          <a:ext cx="622300" cy="601662"/>
        </p:xfrm>
        <a:graphic>
          <a:graphicData uri="http://schemas.openxmlformats.org/presentationml/2006/ole">
            <mc:AlternateContent xmlns:mc="http://schemas.openxmlformats.org/markup-compatibility/2006">
              <mc:Choice xmlns:v="urn:schemas-microsoft-com:vml" Requires="v">
                <p:oleObj spid="_x0000_s273414" name="公式" r:id="rId12" imgW="381000" imgH="368300" progId="Equation.3">
                  <p:embed/>
                </p:oleObj>
              </mc:Choice>
              <mc:Fallback>
                <p:oleObj name="公式" r:id="rId12" imgW="381000" imgH="368300" progId="Equation.3">
                  <p:embed/>
                  <p:pic>
                    <p:nvPicPr>
                      <p:cNvPr id="145417" name="对象 7">
                        <a:extLst>
                          <a:ext uri="{FF2B5EF4-FFF2-40B4-BE49-F238E27FC236}">
                            <a16:creationId xmlns:a16="http://schemas.microsoft.com/office/drawing/2014/main" id="{60B6F806-6FEC-4C89-80CF-6C84C5B088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45220" y="4221163"/>
                        <a:ext cx="6223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8" name="对象 12">
            <a:extLst>
              <a:ext uri="{FF2B5EF4-FFF2-40B4-BE49-F238E27FC236}">
                <a16:creationId xmlns:a16="http://schemas.microsoft.com/office/drawing/2014/main" id="{57223E71-B51A-49F3-BC99-003813F87001}"/>
              </a:ext>
            </a:extLst>
          </p:cNvPr>
          <p:cNvGraphicFramePr>
            <a:graphicFrameLocks noChangeAspect="1"/>
          </p:cNvGraphicFramePr>
          <p:nvPr/>
        </p:nvGraphicFramePr>
        <p:xfrm>
          <a:off x="2905049" y="4378325"/>
          <a:ext cx="279400" cy="444500"/>
        </p:xfrm>
        <a:graphic>
          <a:graphicData uri="http://schemas.openxmlformats.org/presentationml/2006/ole">
            <mc:AlternateContent xmlns:mc="http://schemas.openxmlformats.org/markup-compatibility/2006">
              <mc:Choice xmlns:v="urn:schemas-microsoft-com:vml" Requires="v">
                <p:oleObj spid="_x0000_s273415" name="公式" r:id="rId14" imgW="126835" imgH="202936" progId="Equation.3">
                  <p:embed/>
                </p:oleObj>
              </mc:Choice>
              <mc:Fallback>
                <p:oleObj name="公式" r:id="rId14" imgW="126835" imgH="202936" progId="Equation.3">
                  <p:embed/>
                  <p:pic>
                    <p:nvPicPr>
                      <p:cNvPr id="145418" name="对象 12">
                        <a:extLst>
                          <a:ext uri="{FF2B5EF4-FFF2-40B4-BE49-F238E27FC236}">
                            <a16:creationId xmlns:a16="http://schemas.microsoft.com/office/drawing/2014/main" id="{57223E71-B51A-49F3-BC99-003813F870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05049" y="4378325"/>
                        <a:ext cx="279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9" name="对象 13">
            <a:extLst>
              <a:ext uri="{FF2B5EF4-FFF2-40B4-BE49-F238E27FC236}">
                <a16:creationId xmlns:a16="http://schemas.microsoft.com/office/drawing/2014/main" id="{7271FB24-2A28-4532-977D-55DF1EF0A1CE}"/>
              </a:ext>
            </a:extLst>
          </p:cNvPr>
          <p:cNvGraphicFramePr>
            <a:graphicFrameLocks noChangeAspect="1"/>
          </p:cNvGraphicFramePr>
          <p:nvPr/>
        </p:nvGraphicFramePr>
        <p:xfrm>
          <a:off x="2315724" y="5117656"/>
          <a:ext cx="277812" cy="446087"/>
        </p:xfrm>
        <a:graphic>
          <a:graphicData uri="http://schemas.openxmlformats.org/presentationml/2006/ole">
            <mc:AlternateContent xmlns:mc="http://schemas.openxmlformats.org/markup-compatibility/2006">
              <mc:Choice xmlns:v="urn:schemas-microsoft-com:vml" Requires="v">
                <p:oleObj spid="_x0000_s273416" name="公式" r:id="rId16" imgW="126835" imgH="202936" progId="Equation.3">
                  <p:embed/>
                </p:oleObj>
              </mc:Choice>
              <mc:Fallback>
                <p:oleObj name="公式" r:id="rId16" imgW="126835" imgH="202936" progId="Equation.3">
                  <p:embed/>
                  <p:pic>
                    <p:nvPicPr>
                      <p:cNvPr id="145419" name="对象 13">
                        <a:extLst>
                          <a:ext uri="{FF2B5EF4-FFF2-40B4-BE49-F238E27FC236}">
                            <a16:creationId xmlns:a16="http://schemas.microsoft.com/office/drawing/2014/main" id="{7271FB24-2A28-4532-977D-55DF1EF0A1C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15724" y="5117656"/>
                        <a:ext cx="277812"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0" name="对象 8">
            <a:extLst>
              <a:ext uri="{FF2B5EF4-FFF2-40B4-BE49-F238E27FC236}">
                <a16:creationId xmlns:a16="http://schemas.microsoft.com/office/drawing/2014/main" id="{55A83CFB-AF72-424E-915A-4E8D5915B150}"/>
              </a:ext>
            </a:extLst>
          </p:cNvPr>
          <p:cNvGraphicFramePr>
            <a:graphicFrameLocks noChangeAspect="1"/>
          </p:cNvGraphicFramePr>
          <p:nvPr/>
        </p:nvGraphicFramePr>
        <p:xfrm>
          <a:off x="2390858" y="5849727"/>
          <a:ext cx="392112" cy="360363"/>
        </p:xfrm>
        <a:graphic>
          <a:graphicData uri="http://schemas.openxmlformats.org/presentationml/2006/ole">
            <mc:AlternateContent xmlns:mc="http://schemas.openxmlformats.org/markup-compatibility/2006">
              <mc:Choice xmlns:v="urn:schemas-microsoft-com:vml" Requires="v">
                <p:oleObj spid="_x0000_s273417" name="公式" r:id="rId18" imgW="152334" imgH="139639" progId="Equation.3">
                  <p:embed/>
                </p:oleObj>
              </mc:Choice>
              <mc:Fallback>
                <p:oleObj name="公式" r:id="rId18" imgW="152334" imgH="139639" progId="Equation.3">
                  <p:embed/>
                  <p:pic>
                    <p:nvPicPr>
                      <p:cNvPr id="145420" name="对象 8">
                        <a:extLst>
                          <a:ext uri="{FF2B5EF4-FFF2-40B4-BE49-F238E27FC236}">
                            <a16:creationId xmlns:a16="http://schemas.microsoft.com/office/drawing/2014/main" id="{55A83CFB-AF72-424E-915A-4E8D5915B15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90858" y="5849727"/>
                        <a:ext cx="392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1" name="对象 9">
            <a:extLst>
              <a:ext uri="{FF2B5EF4-FFF2-40B4-BE49-F238E27FC236}">
                <a16:creationId xmlns:a16="http://schemas.microsoft.com/office/drawing/2014/main" id="{A5B04390-3E8E-4207-8842-72815E470E4C}"/>
              </a:ext>
            </a:extLst>
          </p:cNvPr>
          <p:cNvGraphicFramePr>
            <a:graphicFrameLocks noChangeAspect="1"/>
          </p:cNvGraphicFramePr>
          <p:nvPr/>
        </p:nvGraphicFramePr>
        <p:xfrm>
          <a:off x="3124545" y="5662218"/>
          <a:ext cx="492125" cy="590550"/>
        </p:xfrm>
        <a:graphic>
          <a:graphicData uri="http://schemas.openxmlformats.org/presentationml/2006/ole">
            <mc:AlternateContent xmlns:mc="http://schemas.openxmlformats.org/markup-compatibility/2006">
              <mc:Choice xmlns:v="urn:schemas-microsoft-com:vml" Requires="v">
                <p:oleObj spid="_x0000_s273418" name="公式" r:id="rId20" imgW="190500" imgH="228600" progId="Equation.3">
                  <p:embed/>
                </p:oleObj>
              </mc:Choice>
              <mc:Fallback>
                <p:oleObj name="公式" r:id="rId20" imgW="190500" imgH="228600" progId="Equation.3">
                  <p:embed/>
                  <p:pic>
                    <p:nvPicPr>
                      <p:cNvPr id="145421" name="对象 9">
                        <a:extLst>
                          <a:ext uri="{FF2B5EF4-FFF2-40B4-BE49-F238E27FC236}">
                            <a16:creationId xmlns:a16="http://schemas.microsoft.com/office/drawing/2014/main" id="{A5B04390-3E8E-4207-8842-72815E470E4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24545" y="5662218"/>
                        <a:ext cx="4921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2" name="对象 16">
            <a:extLst>
              <a:ext uri="{FF2B5EF4-FFF2-40B4-BE49-F238E27FC236}">
                <a16:creationId xmlns:a16="http://schemas.microsoft.com/office/drawing/2014/main" id="{0794EE82-E508-47BC-9F54-FFF210A46850}"/>
              </a:ext>
            </a:extLst>
          </p:cNvPr>
          <p:cNvGraphicFramePr>
            <a:graphicFrameLocks noChangeAspect="1"/>
          </p:cNvGraphicFramePr>
          <p:nvPr/>
        </p:nvGraphicFramePr>
        <p:xfrm>
          <a:off x="5471051" y="5803373"/>
          <a:ext cx="277813" cy="446088"/>
        </p:xfrm>
        <a:graphic>
          <a:graphicData uri="http://schemas.openxmlformats.org/presentationml/2006/ole">
            <mc:AlternateContent xmlns:mc="http://schemas.openxmlformats.org/markup-compatibility/2006">
              <mc:Choice xmlns:v="urn:schemas-microsoft-com:vml" Requires="v">
                <p:oleObj spid="_x0000_s273419" name="公式" r:id="rId22" imgW="126835" imgH="202936" progId="Equation.3">
                  <p:embed/>
                </p:oleObj>
              </mc:Choice>
              <mc:Fallback>
                <p:oleObj name="公式" r:id="rId22" imgW="126835" imgH="202936" progId="Equation.3">
                  <p:embed/>
                  <p:pic>
                    <p:nvPicPr>
                      <p:cNvPr id="145422" name="对象 16">
                        <a:extLst>
                          <a:ext uri="{FF2B5EF4-FFF2-40B4-BE49-F238E27FC236}">
                            <a16:creationId xmlns:a16="http://schemas.microsoft.com/office/drawing/2014/main" id="{0794EE82-E508-47BC-9F54-FFF210A468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1051" y="5803373"/>
                        <a:ext cx="27781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126865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body" idx="1"/>
          </p:nvPr>
        </p:nvSpPr>
        <p:spPr>
          <a:xfrm>
            <a:off x="1904999" y="457201"/>
            <a:ext cx="9784847" cy="5707063"/>
          </a:xfrm>
        </p:spPr>
        <p:txBody>
          <a:bodyPr>
            <a:normAutofit lnSpcReduction="10000"/>
          </a:bodyPr>
          <a:lstStyle/>
          <a:p>
            <a:pPr eaLnBrk="1" hangingPunct="1">
              <a:lnSpc>
                <a:spcPct val="80000"/>
              </a:lnSpc>
              <a:buFont typeface="Wingdings" pitchFamily="2" charset="2"/>
              <a:buNone/>
            </a:pPr>
            <a:r>
              <a:rPr lang="en-US" altLang="zh-CN" sz="2600" b="1" dirty="0">
                <a:solidFill>
                  <a:srgbClr val="0000CC"/>
                </a:solidFill>
                <a:latin typeface="华文中宋" pitchFamily="2" charset="-122"/>
                <a:ea typeface="华文中宋" pitchFamily="2" charset="-122"/>
              </a:rPr>
              <a:t>3</a:t>
            </a:r>
            <a:r>
              <a:rPr lang="zh-CN" altLang="en-US" sz="2600" b="1" dirty="0">
                <a:solidFill>
                  <a:srgbClr val="0000CC"/>
                </a:solidFill>
                <a:latin typeface="华文中宋" pitchFamily="2" charset="-122"/>
                <a:ea typeface="华文中宋" pitchFamily="2" charset="-122"/>
              </a:rPr>
              <a:t>、 动态特性的评价：</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大多传感器是近似于  0、1、2阶或其组合</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比上述分析复杂。一般是通过实验来表示其动态特性。</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1）与频率响应有关指数：</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(1)频带：增益值保持在一定值内的频率范围</a:t>
            </a:r>
            <a:endParaRPr lang="en-US" altLang="zh-CN" sz="2400" b="1" dirty="0">
              <a:latin typeface="华文中宋" pitchFamily="2" charset="-122"/>
              <a:ea typeface="华文中宋" pitchFamily="2" charset="-122"/>
            </a:endParaRP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(2)时间常数    ：      越小频带越宽</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(3)固有频率：</a:t>
            </a:r>
          </a:p>
          <a:p>
            <a:pPr eaLnBrk="1" hangingPunct="1">
              <a:lnSpc>
                <a:spcPct val="80000"/>
              </a:lnSpc>
              <a:buFont typeface="Wingdings" pitchFamily="2" charset="2"/>
              <a:buNone/>
            </a:pPr>
            <a:r>
              <a:rPr lang="en-US" altLang="zh-CN" sz="2400" b="1" dirty="0">
                <a:latin typeface="华文中宋" pitchFamily="2" charset="-122"/>
                <a:ea typeface="华文中宋" pitchFamily="2" charset="-122"/>
              </a:rPr>
              <a:t>  2</a:t>
            </a:r>
            <a:r>
              <a:rPr lang="zh-CN" altLang="en-US" sz="2400" b="1" dirty="0">
                <a:latin typeface="华文中宋" pitchFamily="2" charset="-122"/>
                <a:ea typeface="华文中宋" pitchFamily="2" charset="-122"/>
              </a:rPr>
              <a:t>）与阶越响应的有关指数：</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(1)时间常数      ： 近似于一阶传感器</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响应曲线上升至稳定值的63.2％时所需时间。</a:t>
            </a:r>
            <a:endParaRPr lang="en-US" altLang="zh-CN" sz="2400" b="1" dirty="0">
              <a:latin typeface="华文中宋" pitchFamily="2" charset="-122"/>
              <a:ea typeface="华文中宋" pitchFamily="2" charset="-122"/>
            </a:endParaRP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(2)上升时间</a:t>
            </a:r>
            <a:r>
              <a:rPr lang="en-US" altLang="zh-CN" sz="2400" b="1" dirty="0">
                <a:latin typeface="华文中宋" pitchFamily="2" charset="-122"/>
                <a:ea typeface="华文中宋" pitchFamily="2" charset="-122"/>
              </a:rPr>
              <a:t>t</a:t>
            </a:r>
            <a:r>
              <a:rPr lang="zh-CN" altLang="en-US" sz="2400" b="1" dirty="0">
                <a:latin typeface="华文中宋" pitchFamily="2" charset="-122"/>
                <a:ea typeface="华文中宋" pitchFamily="2" charset="-122"/>
              </a:rPr>
              <a:t>输出由稳定值10％变化到90％所需时间</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(3)响应时间：输出到达稳定值的95％所需时间</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(4)超调量：输出超出稳定值的最大量</a:t>
            </a:r>
          </a:p>
          <a:p>
            <a:pPr eaLnBrk="1" hangingPunct="1">
              <a:lnSpc>
                <a:spcPct val="80000"/>
              </a:lnSpc>
              <a:buFont typeface="Wingdings" pitchFamily="2" charset="2"/>
              <a:buNone/>
            </a:pPr>
            <a:r>
              <a:rPr lang="en-US" altLang="zh-CN" sz="2400" b="1" dirty="0">
                <a:latin typeface="华文中宋" pitchFamily="2" charset="-122"/>
                <a:ea typeface="华文中宋" pitchFamily="2" charset="-122"/>
              </a:rPr>
              <a:t>       (5)</a:t>
            </a:r>
            <a:r>
              <a:rPr lang="zh-CN" altLang="en-US" sz="2400" b="1" dirty="0">
                <a:latin typeface="华文中宋" pitchFamily="2" charset="-122"/>
                <a:ea typeface="华文中宋" pitchFamily="2" charset="-122"/>
              </a:rPr>
              <a:t>峰值时间：阶越响应达到第一峰值所需时间</a:t>
            </a:r>
            <a:r>
              <a:rPr lang="zh-CN" altLang="en-US" sz="2400" dirty="0"/>
              <a:t>                                </a:t>
            </a:r>
          </a:p>
          <a:p>
            <a:pPr eaLnBrk="1" hangingPunct="1">
              <a:lnSpc>
                <a:spcPct val="80000"/>
              </a:lnSpc>
              <a:buFont typeface="Wingdings" pitchFamily="2" charset="2"/>
              <a:buNone/>
            </a:pPr>
            <a:endParaRPr lang="zh-CN" altLang="en-US" sz="2400" dirty="0"/>
          </a:p>
        </p:txBody>
      </p:sp>
      <p:graphicFrame>
        <p:nvGraphicFramePr>
          <p:cNvPr id="114691" name="Object 4"/>
          <p:cNvGraphicFramePr>
            <a:graphicFrameLocks noChangeAspect="1"/>
          </p:cNvGraphicFramePr>
          <p:nvPr/>
        </p:nvGraphicFramePr>
        <p:xfrm>
          <a:off x="4251709" y="2278424"/>
          <a:ext cx="455612" cy="501650"/>
        </p:xfrm>
        <a:graphic>
          <a:graphicData uri="http://schemas.openxmlformats.org/presentationml/2006/ole">
            <mc:AlternateContent xmlns:mc="http://schemas.openxmlformats.org/markup-compatibility/2006">
              <mc:Choice xmlns:v="urn:schemas-microsoft-com:vml" Requires="v">
                <p:oleObj spid="_x0000_s274434" name="Equation" r:id="rId3" imgW="126835" imgH="139518" progId="Equation.DSMT4">
                  <p:embed/>
                </p:oleObj>
              </mc:Choice>
              <mc:Fallback>
                <p:oleObj name="Equation" r:id="rId3" imgW="126835" imgH="139518" progId="Equation.DSMT4">
                  <p:embed/>
                  <p:pic>
                    <p:nvPicPr>
                      <p:cNvPr id="11469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709" y="2278424"/>
                        <a:ext cx="45561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2" name="Object 5"/>
          <p:cNvGraphicFramePr>
            <a:graphicFrameLocks noChangeAspect="1"/>
          </p:cNvGraphicFramePr>
          <p:nvPr/>
        </p:nvGraphicFramePr>
        <p:xfrm>
          <a:off x="5040031" y="2278424"/>
          <a:ext cx="458788" cy="503237"/>
        </p:xfrm>
        <a:graphic>
          <a:graphicData uri="http://schemas.openxmlformats.org/presentationml/2006/ole">
            <mc:AlternateContent xmlns:mc="http://schemas.openxmlformats.org/markup-compatibility/2006">
              <mc:Choice xmlns:v="urn:schemas-microsoft-com:vml" Requires="v">
                <p:oleObj spid="_x0000_s274435" name="Equation" r:id="rId5" imgW="126835" imgH="139518" progId="Equation.DSMT4">
                  <p:embed/>
                </p:oleObj>
              </mc:Choice>
              <mc:Fallback>
                <p:oleObj name="Equation" r:id="rId5" imgW="126835" imgH="139518" progId="Equation.DSMT4">
                  <p:embed/>
                  <p:pic>
                    <p:nvPicPr>
                      <p:cNvPr id="11469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031" y="2278424"/>
                        <a:ext cx="45878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3" name="Object 6"/>
          <p:cNvGraphicFramePr>
            <a:graphicFrameLocks noChangeAspect="1"/>
          </p:cNvGraphicFramePr>
          <p:nvPr/>
        </p:nvGraphicFramePr>
        <p:xfrm>
          <a:off x="4479515" y="2660213"/>
          <a:ext cx="455612" cy="546100"/>
        </p:xfrm>
        <a:graphic>
          <a:graphicData uri="http://schemas.openxmlformats.org/presentationml/2006/ole">
            <mc:AlternateContent xmlns:mc="http://schemas.openxmlformats.org/markup-compatibility/2006">
              <mc:Choice xmlns:v="urn:schemas-microsoft-com:vml" Requires="v">
                <p:oleObj spid="_x0000_s274436" name="Equation" r:id="rId7" imgW="190500" imgH="228600" progId="Equation.DSMT4">
                  <p:embed/>
                </p:oleObj>
              </mc:Choice>
              <mc:Fallback>
                <p:oleObj name="Equation" r:id="rId7" imgW="190500" imgH="228600" progId="Equation.DSMT4">
                  <p:embed/>
                  <p:pic>
                    <p:nvPicPr>
                      <p:cNvPr id="114693"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9515" y="2660213"/>
                        <a:ext cx="455612"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4" name="Object 7"/>
          <p:cNvGraphicFramePr>
            <a:graphicFrameLocks noChangeAspect="1"/>
          </p:cNvGraphicFramePr>
          <p:nvPr/>
        </p:nvGraphicFramePr>
        <p:xfrm>
          <a:off x="4416169" y="3504194"/>
          <a:ext cx="458787" cy="503237"/>
        </p:xfrm>
        <a:graphic>
          <a:graphicData uri="http://schemas.openxmlformats.org/presentationml/2006/ole">
            <mc:AlternateContent xmlns:mc="http://schemas.openxmlformats.org/markup-compatibility/2006">
              <mc:Choice xmlns:v="urn:schemas-microsoft-com:vml" Requires="v">
                <p:oleObj spid="_x0000_s274437" name="Equation" r:id="rId9" imgW="126835" imgH="139518" progId="Equation.DSMT4">
                  <p:embed/>
                </p:oleObj>
              </mc:Choice>
              <mc:Fallback>
                <p:oleObj name="Equation" r:id="rId9" imgW="126835" imgH="139518" progId="Equation.DSMT4">
                  <p:embed/>
                  <p:pic>
                    <p:nvPicPr>
                      <p:cNvPr id="114694"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169" y="3504194"/>
                        <a:ext cx="4587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895087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Text Box 4"/>
          <p:cNvSpPr txBox="1">
            <a:spLocks noChangeArrowheads="1"/>
          </p:cNvSpPr>
          <p:nvPr/>
        </p:nvSpPr>
        <p:spPr bwMode="auto">
          <a:xfrm>
            <a:off x="1703388" y="188913"/>
            <a:ext cx="8640762" cy="59400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2000" b="1" dirty="0">
                <a:latin typeface="华文中宋" panose="02010600040101010101" pitchFamily="2" charset="-122"/>
                <a:ea typeface="华文中宋" panose="02010600040101010101" pitchFamily="2" charset="-122"/>
              </a:rPr>
              <a:t>                                     本节总结 ：</a:t>
            </a:r>
          </a:p>
          <a:p>
            <a:r>
              <a:rPr lang="en-US" altLang="zh-CN" sz="2000" b="1" dirty="0">
                <a:latin typeface="华文中宋" pitchFamily="2" charset="-122"/>
                <a:ea typeface="华文中宋" panose="02010600040101010101" pitchFamily="2" charset="-122"/>
              </a:rPr>
              <a:t>1</a:t>
            </a:r>
            <a:r>
              <a:rPr lang="zh-CN" altLang="en-US" sz="2000" b="1" dirty="0">
                <a:latin typeface="华文中宋" pitchFamily="2" charset="-122"/>
                <a:ea typeface="华文中宋" panose="02010600040101010101" pitchFamily="2" charset="-122"/>
              </a:rPr>
              <a:t>、要点</a:t>
            </a:r>
          </a:p>
          <a:p>
            <a:r>
              <a:rPr lang="en-US" altLang="zh-CN" sz="2000" b="1" dirty="0">
                <a:latin typeface="华文中宋" pitchFamily="2" charset="-122"/>
                <a:ea typeface="华文中宋" panose="02010600040101010101" pitchFamily="2" charset="-122"/>
              </a:rPr>
              <a:t>     1</a:t>
            </a:r>
            <a:r>
              <a:rPr lang="zh-CN" altLang="en-US" sz="2000" b="1" dirty="0">
                <a:latin typeface="华文中宋" pitchFamily="2" charset="-122"/>
                <a:ea typeface="华文中宋" panose="02010600040101010101" pitchFamily="2" charset="-122"/>
              </a:rPr>
              <a:t>）静态特性指标（灵敏度、分辨率、线性度、、、）</a:t>
            </a:r>
          </a:p>
          <a:p>
            <a:r>
              <a:rPr lang="zh-CN" altLang="en-US" sz="2000" b="1" dirty="0">
                <a:latin typeface="华文中宋" pitchFamily="2" charset="-122"/>
                <a:ea typeface="华文中宋" panose="02010600040101010101" pitchFamily="2" charset="-122"/>
              </a:rPr>
              <a:t>     </a:t>
            </a:r>
            <a:r>
              <a:rPr lang="en-US" altLang="zh-CN" sz="2000" b="1" dirty="0">
                <a:latin typeface="华文中宋" pitchFamily="2" charset="-122"/>
                <a:ea typeface="华文中宋" panose="02010600040101010101" pitchFamily="2" charset="-122"/>
              </a:rPr>
              <a:t>2</a:t>
            </a:r>
            <a:r>
              <a:rPr lang="zh-CN" altLang="en-US" sz="2000" b="1" dirty="0">
                <a:latin typeface="华文中宋" pitchFamily="2" charset="-122"/>
                <a:ea typeface="华文中宋" panose="02010600040101010101" pitchFamily="2" charset="-122"/>
              </a:rPr>
              <a:t>）动态特性指标（分析方法、传递函数及分解、</a:t>
            </a:r>
          </a:p>
          <a:p>
            <a:r>
              <a:rPr lang="zh-CN" altLang="en-US" sz="2000" b="1" dirty="0">
                <a:latin typeface="华文中宋" pitchFamily="2" charset="-122"/>
                <a:ea typeface="华文中宋" panose="02010600040101010101" pitchFamily="2" charset="-122"/>
              </a:rPr>
              <a:t>                                     各阶系统响应特性、                的含义</a:t>
            </a:r>
          </a:p>
          <a:p>
            <a:r>
              <a:rPr lang="zh-CN" altLang="en-US" sz="2000" b="1" dirty="0">
                <a:latin typeface="华文中宋" pitchFamily="2" charset="-122"/>
                <a:ea typeface="华文中宋" panose="02010600040101010101" pitchFamily="2" charset="-122"/>
              </a:rPr>
              <a:t>                                     及伯德图</a:t>
            </a:r>
            <a:endParaRPr lang="en-US" altLang="zh-CN"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en-US" altLang="zh-CN" sz="2000" b="1" dirty="0">
                <a:latin typeface="华文中宋" pitchFamily="2" charset="-122"/>
                <a:ea typeface="华文中宋" panose="02010600040101010101" pitchFamily="2" charset="-122"/>
              </a:rPr>
              <a:t>2</a:t>
            </a:r>
            <a:r>
              <a:rPr lang="zh-CN" altLang="en-US" sz="2000" b="1" dirty="0">
                <a:latin typeface="华文中宋" pitchFamily="2" charset="-122"/>
                <a:ea typeface="华文中宋" panose="02010600040101010101" pitchFamily="2" charset="-122"/>
              </a:rPr>
              <a:t>、已知某传感器静态特性方程               分别用端基法及最小二</a:t>
            </a:r>
          </a:p>
          <a:p>
            <a:r>
              <a:rPr lang="zh-CN" altLang="en-US" sz="2000" b="1" dirty="0">
                <a:latin typeface="华文中宋" pitchFamily="2" charset="-122"/>
                <a:ea typeface="华文中宋" panose="02010600040101010101" pitchFamily="2" charset="-122"/>
              </a:rPr>
              <a:t>     乘法在 </a:t>
            </a:r>
            <a:r>
              <a:rPr lang="en-US" altLang="zh-CN" sz="2000" b="1" dirty="0">
                <a:latin typeface="华文中宋" pitchFamily="2" charset="-122"/>
                <a:ea typeface="华文中宋" panose="02010600040101010101" pitchFamily="2" charset="-122"/>
              </a:rPr>
              <a:t>0&lt;x&lt;1  </a:t>
            </a:r>
            <a:r>
              <a:rPr lang="zh-CN" altLang="en-US" sz="2000" b="1" dirty="0">
                <a:latin typeface="华文中宋" pitchFamily="2" charset="-122"/>
                <a:ea typeface="华文中宋" panose="02010600040101010101" pitchFamily="2" charset="-122"/>
              </a:rPr>
              <a:t>范围内拟合刻度直线方程，并求出相应线性度。</a:t>
            </a:r>
            <a:endParaRPr lang="en-US" altLang="zh-CN"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en-US" altLang="zh-CN" sz="2000" b="1" dirty="0">
                <a:latin typeface="华文中宋" pitchFamily="2" charset="-122"/>
                <a:ea typeface="华文中宋" panose="02010600040101010101" pitchFamily="2" charset="-122"/>
              </a:rPr>
              <a:t>3</a:t>
            </a:r>
            <a:r>
              <a:rPr lang="zh-CN" altLang="en-US" sz="2000" b="1" dirty="0">
                <a:latin typeface="华文中宋" pitchFamily="2" charset="-122"/>
                <a:ea typeface="华文中宋" panose="02010600040101010101" pitchFamily="2" charset="-122"/>
              </a:rPr>
              <a:t>、某压电式加速度计动态特性可用下述微分方程描述：</a:t>
            </a: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zh-CN" altLang="en-US" sz="2000" b="1" dirty="0">
                <a:latin typeface="华文中宋" pitchFamily="2" charset="-122"/>
                <a:ea typeface="华文中宋" panose="02010600040101010101" pitchFamily="2" charset="-122"/>
              </a:rPr>
              <a:t>          </a:t>
            </a:r>
          </a:p>
          <a:p>
            <a:r>
              <a:rPr lang="zh-CN" altLang="en-US" sz="2000" b="1" dirty="0">
                <a:latin typeface="华文中宋" pitchFamily="2" charset="-122"/>
                <a:ea typeface="华文中宋" panose="02010600040101010101" pitchFamily="2" charset="-122"/>
              </a:rPr>
              <a:t>        试确定该加速度计的静态灵敏度系数</a:t>
            </a:r>
            <a:r>
              <a:rPr lang="en-US" altLang="zh-CN" sz="2000" b="1" dirty="0">
                <a:latin typeface="华文中宋" pitchFamily="2" charset="-122"/>
                <a:ea typeface="华文中宋" panose="02010600040101010101" pitchFamily="2" charset="-122"/>
              </a:rPr>
              <a:t>k</a:t>
            </a:r>
            <a:r>
              <a:rPr lang="zh-CN" altLang="en-US" sz="2000" b="1" dirty="0">
                <a:latin typeface="华文中宋" pitchFamily="2" charset="-122"/>
                <a:ea typeface="华文中宋" panose="02010600040101010101" pitchFamily="2" charset="-122"/>
              </a:rPr>
              <a:t>值；测量系统的固有</a:t>
            </a:r>
          </a:p>
          <a:p>
            <a:r>
              <a:rPr lang="zh-CN" altLang="en-US" sz="2000" b="1" dirty="0">
                <a:latin typeface="华文中宋" pitchFamily="2" charset="-122"/>
                <a:ea typeface="华文中宋" panose="02010600040101010101" pitchFamily="2" charset="-122"/>
              </a:rPr>
              <a:t>  振荡频率及阻尼比系数                  。</a:t>
            </a:r>
          </a:p>
        </p:txBody>
      </p:sp>
      <p:graphicFrame>
        <p:nvGraphicFramePr>
          <p:cNvPr id="385029" name="Object 5"/>
          <p:cNvGraphicFramePr>
            <a:graphicFrameLocks noGrp="1" noChangeAspect="1"/>
          </p:cNvGraphicFramePr>
          <p:nvPr>
            <p:ph sz="quarter" idx="1"/>
          </p:nvPr>
        </p:nvGraphicFramePr>
        <p:xfrm>
          <a:off x="7041299" y="1463891"/>
          <a:ext cx="1409700" cy="425450"/>
        </p:xfrm>
        <a:graphic>
          <a:graphicData uri="http://schemas.openxmlformats.org/presentationml/2006/ole">
            <mc:AlternateContent xmlns:mc="http://schemas.openxmlformats.org/markup-compatibility/2006">
              <mc:Choice xmlns:v="urn:schemas-microsoft-com:vml" Requires="v">
                <p:oleObj spid="_x0000_s275458" name="Equation" r:id="rId3" imgW="672840" imgH="203040" progId="Equation.DSMT4">
                  <p:embed/>
                </p:oleObj>
              </mc:Choice>
              <mc:Fallback>
                <p:oleObj name="Equation" r:id="rId3" imgW="672840" imgH="203040" progId="Equation.DSMT4">
                  <p:embed/>
                  <p:pic>
                    <p:nvPicPr>
                      <p:cNvPr id="38502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1299" y="1463891"/>
                        <a:ext cx="14097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1" name="Object 7"/>
          <p:cNvGraphicFramePr>
            <a:graphicFrameLocks noGrp="1" noChangeAspect="1"/>
          </p:cNvGraphicFramePr>
          <p:nvPr>
            <p:ph sz="quarter" idx="2"/>
          </p:nvPr>
        </p:nvGraphicFramePr>
        <p:xfrm>
          <a:off x="5426460" y="2276909"/>
          <a:ext cx="865187" cy="419100"/>
        </p:xfrm>
        <a:graphic>
          <a:graphicData uri="http://schemas.openxmlformats.org/presentationml/2006/ole">
            <mc:AlternateContent xmlns:mc="http://schemas.openxmlformats.org/markup-compatibility/2006">
              <mc:Choice xmlns:v="urn:schemas-microsoft-com:vml" Requires="v">
                <p:oleObj spid="_x0000_s275459" name="Equation" r:id="rId5" imgW="419040" imgH="203040" progId="Equation.DSMT4">
                  <p:embed/>
                </p:oleObj>
              </mc:Choice>
              <mc:Fallback>
                <p:oleObj name="Equation" r:id="rId5" imgW="419040" imgH="203040" progId="Equation.DSMT4">
                  <p:embed/>
                  <p:pic>
                    <p:nvPicPr>
                      <p:cNvPr id="38503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6460" y="2276909"/>
                        <a:ext cx="86518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4" name="Object 10"/>
          <p:cNvGraphicFramePr>
            <a:graphicFrameLocks noGrp="1" noChangeAspect="1"/>
          </p:cNvGraphicFramePr>
          <p:nvPr>
            <p:ph sz="quarter" idx="3"/>
          </p:nvPr>
        </p:nvGraphicFramePr>
        <p:xfrm>
          <a:off x="2585694" y="3682958"/>
          <a:ext cx="6192837" cy="1309688"/>
        </p:xfrm>
        <a:graphic>
          <a:graphicData uri="http://schemas.openxmlformats.org/presentationml/2006/ole">
            <mc:AlternateContent xmlns:mc="http://schemas.openxmlformats.org/markup-compatibility/2006">
              <mc:Choice xmlns:v="urn:schemas-microsoft-com:vml" Requires="v">
                <p:oleObj spid="_x0000_s275460" name="Equation" r:id="rId7" imgW="3124080" imgH="660240" progId="Equation.DSMT4">
                  <p:embed/>
                </p:oleObj>
              </mc:Choice>
              <mc:Fallback>
                <p:oleObj name="Equation" r:id="rId7" imgW="3124080" imgH="660240" progId="Equation.DSMT4">
                  <p:embed/>
                  <p:pic>
                    <p:nvPicPr>
                      <p:cNvPr id="38503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5694" y="3682958"/>
                        <a:ext cx="6192837" cy="130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7" name="Object 13"/>
          <p:cNvGraphicFramePr>
            <a:graphicFrameLocks noGrp="1" noChangeAspect="1"/>
          </p:cNvGraphicFramePr>
          <p:nvPr>
            <p:ph sz="quarter" idx="4"/>
          </p:nvPr>
        </p:nvGraphicFramePr>
        <p:xfrm>
          <a:off x="4922551" y="5697201"/>
          <a:ext cx="814388" cy="431800"/>
        </p:xfrm>
        <a:graphic>
          <a:graphicData uri="http://schemas.openxmlformats.org/presentationml/2006/ole">
            <mc:AlternateContent xmlns:mc="http://schemas.openxmlformats.org/markup-compatibility/2006">
              <mc:Choice xmlns:v="urn:schemas-microsoft-com:vml" Requires="v">
                <p:oleObj spid="_x0000_s275461" name="Equation" r:id="rId9" imgW="431640" imgH="228600" progId="Equation.DSMT4">
                  <p:embed/>
                </p:oleObj>
              </mc:Choice>
              <mc:Fallback>
                <p:oleObj name="Equation" r:id="rId9" imgW="431640" imgH="228600" progId="Equation.DSMT4">
                  <p:embed/>
                  <p:pic>
                    <p:nvPicPr>
                      <p:cNvPr id="385037"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2551" y="5697201"/>
                        <a:ext cx="8143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6663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79577" y="407086"/>
                <a:ext cx="3261855"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当微分体积元 </a:t>
                </a:r>
                <a14:m>
                  <m:oMath xmlns:m="http://schemas.openxmlformats.org/officeDocument/2006/math">
                    <m:r>
                      <a:rPr lang="en-US" altLang="zh-CN" sz="2400" b="1">
                        <a:latin typeface="Cambria Math"/>
                        <a:ea typeface="Cambria Math"/>
                      </a:rPr>
                      <m:t>  </m:t>
                    </m:r>
                    <m:r>
                      <a:rPr lang="en-US" altLang="zh-CN" sz="2400" b="1" i="1">
                        <a:latin typeface="Cambria Math"/>
                        <a:ea typeface="Cambria Math"/>
                      </a:rPr>
                      <m:t>∆</m:t>
                    </m:r>
                    <m:r>
                      <a:rPr lang="en-US" altLang="zh-CN" sz="2400" b="1" i="1">
                        <a:latin typeface="Cambria Math"/>
                        <a:ea typeface="Cambria Math"/>
                      </a:rPr>
                      <m:t>𝑽</m:t>
                    </m:r>
                    <m:r>
                      <a:rPr lang="en-US" altLang="zh-CN" sz="2400" b="1" i="1">
                        <a:latin typeface="Cambria Math"/>
                        <a:ea typeface="Cambria Math"/>
                      </a:rPr>
                      <m:t>→</m:t>
                    </m:r>
                    <m:r>
                      <a:rPr lang="en-US" altLang="zh-CN" sz="2400" b="1" i="1">
                        <a:latin typeface="Cambria Math"/>
                        <a:ea typeface="Cambria Math"/>
                      </a:rPr>
                      <m:t>𝟎</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55576" y="407085"/>
                <a:ext cx="3261855" cy="461665"/>
              </a:xfrm>
              <a:prstGeom prst="rect">
                <a:avLst/>
              </a:prstGeom>
              <a:blipFill rotWithShape="1">
                <a:blip r:embed="rId2"/>
                <a:stretch>
                  <a:fillRect l="-2991"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18541" y="920246"/>
                <a:ext cx="5565947"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体积元  </a:t>
                </a:r>
                <a14:m>
                  <m:oMath xmlns:m="http://schemas.openxmlformats.org/officeDocument/2006/math">
                    <m:r>
                      <a:rPr lang="en-US" altLang="zh-CN" sz="2400" b="1" i="1">
                        <a:latin typeface="Cambria Math"/>
                        <a:ea typeface="Cambria Math"/>
                      </a:rPr>
                      <m:t>→</m:t>
                    </m:r>
                  </m:oMath>
                </a14:m>
                <a:r>
                  <a:rPr lang="zh-CN" altLang="en-US" sz="2400" b="1" dirty="0">
                    <a:latin typeface="华文中宋" panose="02010600040101010101" pitchFamily="2" charset="-122"/>
                    <a:ea typeface="华文中宋" panose="02010600040101010101" pitchFamily="2" charset="-122"/>
                  </a:rPr>
                  <a:t>点，两两平行面看作合二而一</a:t>
                </a:r>
              </a:p>
            </p:txBody>
          </p:sp>
        </mc:Choice>
        <mc:Fallback xmlns="">
          <p:sp>
            <p:nvSpPr>
              <p:cNvPr id="6" name="TextBox 5"/>
              <p:cNvSpPr txBox="1">
                <a:spLocks noRot="1" noChangeAspect="1" noMove="1" noResize="1" noEditPoints="1" noAdjustHandles="1" noChangeArrowheads="1" noChangeShapeType="1" noTextEdit="1"/>
              </p:cNvSpPr>
              <p:nvPr/>
            </p:nvSpPr>
            <p:spPr>
              <a:xfrm>
                <a:off x="794540" y="920245"/>
                <a:ext cx="5565947" cy="461665"/>
              </a:xfrm>
              <a:prstGeom prst="rect">
                <a:avLst/>
              </a:prstGeom>
              <a:blipFill rotWithShape="1">
                <a:blip r:embed="rId3"/>
                <a:stretch>
                  <a:fillRect l="-1643" t="-10526" r="-1095"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08934" y="3703886"/>
                <a:ext cx="6058005"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𝒙𝒚</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𝒙𝒚</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𝒙𝒛</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𝒙𝒚</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184933" y="3703885"/>
                <a:ext cx="6058005" cy="759823"/>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758800" y="4500196"/>
                <a:ext cx="6024341"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𝒚𝒛</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𝒚𝒛</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𝒚𝒙</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𝒚𝒛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234799" y="4500195"/>
                <a:ext cx="6024341" cy="759823"/>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720394" y="5229200"/>
                <a:ext cx="5992281" cy="747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𝒛𝒙</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𝒛𝒙</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𝒛𝒚</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𝒛𝒙</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96393" y="5229200"/>
                <a:ext cx="5992281" cy="74719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683524" y="1484784"/>
                <a:ext cx="4298676" cy="705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𝒙𝒙</m:t>
                          </m:r>
                        </m:sub>
                      </m:sSub>
                      <m:r>
                        <a:rPr lang="en-US" altLang="zh-CN" sz="2800" b="1" i="1">
                          <a:latin typeface="Cambria Math"/>
                        </a:rPr>
                        <m:t>=</m:t>
                      </m:r>
                      <m:r>
                        <a:rPr lang="zh-CN" altLang="en-US" sz="2800" b="1" i="1">
                          <a:latin typeface="Cambria Math"/>
                        </a:rPr>
                        <m:t>垂直</m:t>
                      </m:r>
                      <m:r>
                        <a:rPr lang="en-US" altLang="zh-CN" sz="2800" b="1" i="1">
                          <a:latin typeface="Cambria Math"/>
                        </a:rPr>
                        <m:t>𝒚𝒛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59524" y="1484784"/>
                <a:ext cx="4298676" cy="70596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46655" y="2187465"/>
                <a:ext cx="4303486"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𝒚𝒚</m:t>
                          </m:r>
                        </m:sub>
                      </m:sSub>
                      <m:r>
                        <a:rPr lang="en-US" altLang="zh-CN" sz="2800" b="1" i="1">
                          <a:latin typeface="Cambria Math"/>
                        </a:rPr>
                        <m:t>=</m:t>
                      </m:r>
                      <m:r>
                        <a:rPr lang="zh-CN" altLang="en-US" sz="2800" b="1" i="1">
                          <a:latin typeface="Cambria Math"/>
                        </a:rPr>
                        <m:t>垂直</m:t>
                      </m:r>
                      <m:r>
                        <a:rPr lang="en-US" altLang="zh-CN" sz="2800" b="1" i="1">
                          <a:latin typeface="Cambria Math"/>
                        </a:rPr>
                        <m:t>𝒙𝒛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22655" y="2187464"/>
                <a:ext cx="4303486" cy="759823"/>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758799" y="2940551"/>
                <a:ext cx="4287456" cy="7039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𝒛𝒛</m:t>
                          </m:r>
                        </m:sub>
                      </m:sSub>
                      <m:r>
                        <a:rPr lang="en-US" altLang="zh-CN" sz="2800" b="1" i="1">
                          <a:latin typeface="Cambria Math"/>
                        </a:rPr>
                        <m:t>=</m:t>
                      </m:r>
                      <m:r>
                        <a:rPr lang="zh-CN" altLang="en-US" sz="2800" b="1" i="1">
                          <a:latin typeface="Cambria Math"/>
                        </a:rPr>
                        <m:t>垂直</m:t>
                      </m:r>
                      <m:r>
                        <a:rPr lang="en-US" altLang="zh-CN" sz="2800" b="1" i="1">
                          <a:latin typeface="Cambria Math"/>
                        </a:rPr>
                        <m:t>𝒙𝒚</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234799" y="2940550"/>
                <a:ext cx="4287456" cy="703911"/>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104967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369BB27A-732D-4A19-8A4E-A3E375A3868D}"/>
              </a:ext>
            </a:extLst>
          </p:cNvPr>
          <p:cNvSpPr>
            <a:spLocks noGrp="1" noChangeArrowheads="1"/>
          </p:cNvSpPr>
          <p:nvPr>
            <p:ph type="ctrTitle" idx="4294967295"/>
          </p:nvPr>
        </p:nvSpPr>
        <p:spPr>
          <a:xfrm>
            <a:off x="4150433" y="2255416"/>
            <a:ext cx="7215657" cy="1470025"/>
          </a:xfrm>
        </p:spPr>
        <p:txBody>
          <a:bodyPr/>
          <a:lstStyle/>
          <a:p>
            <a:r>
              <a:rPr lang="zh-CN" altLang="en-US" sz="3600" b="1" dirty="0">
                <a:solidFill>
                  <a:srgbClr val="0033CC"/>
                </a:solidFill>
                <a:latin typeface="微软雅黑" panose="020B0503020204020204" pitchFamily="34" charset="-122"/>
                <a:ea typeface="微软雅黑" panose="020B0503020204020204" pitchFamily="34" charset="-122"/>
              </a:rPr>
              <a:t>第</a:t>
            </a:r>
            <a:r>
              <a:rPr lang="en-US" altLang="zh-CN" sz="3600" b="1" dirty="0">
                <a:solidFill>
                  <a:srgbClr val="0033CC"/>
                </a:solidFill>
                <a:latin typeface="微软雅黑" panose="020B0503020204020204" pitchFamily="34" charset="-122"/>
                <a:ea typeface="微软雅黑" panose="020B0503020204020204" pitchFamily="34" charset="-122"/>
              </a:rPr>
              <a:t>11</a:t>
            </a:r>
            <a:r>
              <a:rPr lang="zh-CN" altLang="en-US" sz="3600" b="1" dirty="0">
                <a:solidFill>
                  <a:srgbClr val="0033CC"/>
                </a:solidFill>
                <a:latin typeface="微软雅黑" panose="020B0503020204020204" pitchFamily="34" charset="-122"/>
                <a:ea typeface="微软雅黑" panose="020B0503020204020204" pitchFamily="34" charset="-122"/>
              </a:rPr>
              <a:t>节    生物传感器简介</a:t>
            </a:r>
          </a:p>
        </p:txBody>
      </p:sp>
    </p:spTree>
    <p:extLst>
      <p:ext uri="{BB962C8B-B14F-4D97-AF65-F5344CB8AC3E}">
        <p14:creationId xmlns:p14="http://schemas.microsoft.com/office/powerpoint/2010/main" val="206585626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Rectangle 4">
            <a:extLst>
              <a:ext uri="{FF2B5EF4-FFF2-40B4-BE49-F238E27FC236}">
                <a16:creationId xmlns:a16="http://schemas.microsoft.com/office/drawing/2014/main" id="{9AC5CF9E-4771-4398-8FC4-9DCDEAFFC83B}"/>
              </a:ext>
            </a:extLst>
          </p:cNvPr>
          <p:cNvSpPr>
            <a:spLocks noChangeArrowheads="1"/>
          </p:cNvSpPr>
          <p:nvPr/>
        </p:nvSpPr>
        <p:spPr bwMode="auto">
          <a:xfrm>
            <a:off x="2063751" y="3396626"/>
            <a:ext cx="713849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0002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0000CC"/>
                </a:solidFill>
                <a:latin typeface="华文中宋" panose="02010600040101010101" pitchFamily="2" charset="-122"/>
                <a:ea typeface="华文中宋" panose="02010600040101010101" pitchFamily="2" charset="-122"/>
              </a:rPr>
              <a:t>生物传感器主要由两部分组成：</a:t>
            </a:r>
          </a:p>
          <a:p>
            <a:r>
              <a:rPr lang="zh-CN" altLang="en-US" sz="2000" b="1" dirty="0">
                <a:latin typeface="华文中宋" panose="02010600040101010101" pitchFamily="2" charset="-122"/>
                <a:ea typeface="华文中宋" panose="02010600040101010101" pitchFamily="2" charset="-122"/>
              </a:rPr>
              <a:t>       产生信号的</a:t>
            </a:r>
            <a:r>
              <a:rPr lang="zh-CN" altLang="en-US" sz="2000" b="1" dirty="0">
                <a:solidFill>
                  <a:srgbClr val="FF0000"/>
                </a:solidFill>
                <a:latin typeface="华文中宋" panose="02010600040101010101" pitchFamily="2" charset="-122"/>
                <a:ea typeface="华文中宋" panose="02010600040101010101" pitchFamily="2" charset="-122"/>
              </a:rPr>
              <a:t>敏感组件</a:t>
            </a:r>
            <a:r>
              <a:rPr lang="zh-CN" altLang="en-US" sz="2000" b="1" dirty="0">
                <a:latin typeface="华文中宋" panose="02010600040101010101" pitchFamily="2" charset="-122"/>
                <a:ea typeface="华文中宋" panose="02010600040101010101" pitchFamily="2" charset="-122"/>
              </a:rPr>
              <a:t>和处理信号的</a:t>
            </a:r>
            <a:r>
              <a:rPr lang="zh-CN" altLang="en-US" sz="2000" b="1" dirty="0">
                <a:solidFill>
                  <a:srgbClr val="FF0000"/>
                </a:solidFill>
                <a:latin typeface="华文中宋" panose="02010600040101010101" pitchFamily="2" charset="-122"/>
                <a:ea typeface="华文中宋" panose="02010600040101010101" pitchFamily="2" charset="-122"/>
              </a:rPr>
              <a:t>辅助仪器</a:t>
            </a:r>
          </a:p>
          <a:p>
            <a:r>
              <a:rPr lang="zh-CN" altLang="en-US" sz="2000" b="1" dirty="0">
                <a:solidFill>
                  <a:srgbClr val="FF0000"/>
                </a:solidFill>
                <a:latin typeface="华文中宋" panose="02010600040101010101" pitchFamily="2" charset="-122"/>
                <a:ea typeface="华文中宋" panose="02010600040101010101" pitchFamily="2" charset="-122"/>
              </a:rPr>
              <a:t>敏感组件是整个生物传感器的核心</a:t>
            </a:r>
          </a:p>
          <a:p>
            <a:r>
              <a:rPr lang="zh-CN" altLang="en-US" sz="2000" b="1" dirty="0">
                <a:latin typeface="华文中宋" panose="02010600040101010101" pitchFamily="2" charset="-122"/>
                <a:ea typeface="华文中宋" panose="02010600040101010101" pitchFamily="2" charset="-122"/>
              </a:rPr>
              <a:t>       包括两个部分：</a:t>
            </a:r>
            <a:r>
              <a:rPr lang="zh-CN" altLang="en-US" sz="2000" b="1" dirty="0">
                <a:solidFill>
                  <a:srgbClr val="0000CC"/>
                </a:solidFill>
                <a:latin typeface="华文中宋" panose="02010600040101010101" pitchFamily="2" charset="-122"/>
                <a:ea typeface="华文中宋" panose="02010600040101010101" pitchFamily="2" charset="-122"/>
              </a:rPr>
              <a:t>敏感元件和换能器</a:t>
            </a:r>
          </a:p>
          <a:p>
            <a:r>
              <a:rPr lang="zh-CN" altLang="en-US" sz="2000" b="1" dirty="0">
                <a:solidFill>
                  <a:srgbClr val="0000CC"/>
                </a:solidFill>
                <a:latin typeface="华文中宋" panose="02010600040101010101" pitchFamily="2" charset="-122"/>
                <a:ea typeface="华文中宋" panose="02010600040101010101" pitchFamily="2" charset="-122"/>
              </a:rPr>
              <a:t>敏感元件：</a:t>
            </a:r>
            <a:r>
              <a:rPr lang="zh-CN" altLang="en-US" sz="2000" b="1" dirty="0">
                <a:latin typeface="华文中宋" panose="02010600040101010101" pitchFamily="2" charset="-122"/>
                <a:ea typeface="华文中宋" panose="02010600040101010101" pitchFamily="2" charset="-122"/>
              </a:rPr>
              <a:t>是指对目标物进行选择性作用的</a:t>
            </a:r>
            <a:r>
              <a:rPr lang="zh-CN" altLang="en-US" sz="2000" b="1" dirty="0">
                <a:solidFill>
                  <a:srgbClr val="0033CC"/>
                </a:solidFill>
                <a:latin typeface="华文中宋" panose="02010600040101010101" pitchFamily="2" charset="-122"/>
                <a:ea typeface="华文中宋" panose="02010600040101010101" pitchFamily="2" charset="-122"/>
              </a:rPr>
              <a:t>生物活性</a:t>
            </a:r>
            <a:r>
              <a:rPr lang="zh-CN" altLang="en-US" sz="2000" b="1" dirty="0">
                <a:latin typeface="华文中宋" panose="02010600040101010101" pitchFamily="2" charset="-122"/>
                <a:ea typeface="华文中宋" panose="02010600040101010101" pitchFamily="2" charset="-122"/>
              </a:rPr>
              <a:t>单元</a:t>
            </a:r>
          </a:p>
          <a:p>
            <a:r>
              <a:rPr lang="zh-CN" altLang="en-US" sz="2000" b="1" dirty="0">
                <a:latin typeface="华文中宋" panose="02010600040101010101" pitchFamily="2" charset="-122"/>
                <a:ea typeface="华文中宋" panose="02010600040101010101" pitchFamily="2" charset="-122"/>
              </a:rPr>
              <a:t>                具有选择特异性功能的酶、抗体、</a:t>
            </a:r>
            <a:r>
              <a:rPr lang="en-US" altLang="zh-CN" sz="2000" b="1" dirty="0">
                <a:latin typeface="华文中宋" panose="02010600040101010101" pitchFamily="2" charset="-122"/>
                <a:ea typeface="华文中宋" panose="02010600040101010101" pitchFamily="2" charset="-122"/>
              </a:rPr>
              <a:t>DNA</a:t>
            </a:r>
            <a:r>
              <a:rPr lang="zh-CN" altLang="en-US" sz="2000" b="1" dirty="0">
                <a:latin typeface="华文中宋" panose="02010600040101010101" pitchFamily="2" charset="-122"/>
                <a:ea typeface="华文中宋" panose="02010600040101010101" pitchFamily="2" charset="-122"/>
              </a:rPr>
              <a:t>、核酸、</a:t>
            </a:r>
          </a:p>
          <a:p>
            <a:r>
              <a:rPr lang="zh-CN" altLang="en-US" sz="2000" b="1" dirty="0">
                <a:latin typeface="华文中宋" panose="02010600040101010101" pitchFamily="2" charset="-122"/>
                <a:ea typeface="华文中宋" panose="02010600040101010101" pitchFamily="2" charset="-122"/>
              </a:rPr>
              <a:t>                                                细胞受体和完整细胞等</a:t>
            </a:r>
          </a:p>
          <a:p>
            <a:r>
              <a:rPr lang="zh-CN" altLang="en-US" sz="2000" b="1" dirty="0">
                <a:solidFill>
                  <a:srgbClr val="0000CC"/>
                </a:solidFill>
                <a:latin typeface="华文中宋" panose="02010600040101010101" pitchFamily="2" charset="-122"/>
                <a:ea typeface="华文中宋" panose="02010600040101010101" pitchFamily="2" charset="-122"/>
              </a:rPr>
              <a:t>换能器：</a:t>
            </a:r>
            <a:r>
              <a:rPr lang="zh-CN" altLang="en-US" sz="2000" b="1" dirty="0">
                <a:latin typeface="华文中宋" panose="02010600040101010101" pitchFamily="2" charset="-122"/>
                <a:ea typeface="华文中宋" panose="02010600040101010101" pitchFamily="2" charset="-122"/>
              </a:rPr>
              <a:t>能捕捉敏感元件与目标物之间的</a:t>
            </a:r>
            <a:r>
              <a:rPr lang="zh-CN" altLang="en-US" sz="2000" b="1" dirty="0">
                <a:solidFill>
                  <a:srgbClr val="0033CC"/>
                </a:solidFill>
                <a:latin typeface="华文中宋" panose="02010600040101010101" pitchFamily="2" charset="-122"/>
                <a:ea typeface="华文中宋" panose="02010600040101010101" pitchFamily="2" charset="-122"/>
              </a:rPr>
              <a:t>作用过程</a:t>
            </a:r>
          </a:p>
          <a:p>
            <a:r>
              <a:rPr lang="zh-CN" altLang="en-US" sz="2000" b="1" dirty="0">
                <a:latin typeface="华文中宋" panose="02010600040101010101" pitchFamily="2" charset="-122"/>
                <a:ea typeface="华文中宋" panose="02010600040101010101" pitchFamily="2" charset="-122"/>
              </a:rPr>
              <a:t>              将其表达为物理信号的组件</a:t>
            </a:r>
          </a:p>
          <a:p>
            <a:r>
              <a:rPr lang="zh-CN" altLang="en-US" sz="2000" b="1" dirty="0">
                <a:latin typeface="华文中宋" panose="02010600040101010101" pitchFamily="2" charset="-122"/>
                <a:ea typeface="华文中宋" panose="02010600040101010101" pitchFamily="2" charset="-122"/>
              </a:rPr>
              <a:t>              主要有：电化学器件、光学器件、热敏器件、</a:t>
            </a:r>
          </a:p>
          <a:p>
            <a:r>
              <a:rPr lang="zh-CN" altLang="en-US" sz="2000" b="1" dirty="0">
                <a:latin typeface="华文中宋" panose="02010600040101010101" pitchFamily="2" charset="-122"/>
                <a:ea typeface="华文中宋" panose="02010600040101010101" pitchFamily="2" charset="-122"/>
              </a:rPr>
              <a:t>                             声波器件、压电器件等</a:t>
            </a:r>
          </a:p>
        </p:txBody>
      </p:sp>
      <p:pic>
        <p:nvPicPr>
          <p:cNvPr id="184326" name="Picture 6" descr="W020120522329190058887">
            <a:extLst>
              <a:ext uri="{FF2B5EF4-FFF2-40B4-BE49-F238E27FC236}">
                <a16:creationId xmlns:a16="http://schemas.microsoft.com/office/drawing/2014/main" id="{F35BF992-8DB2-4F30-B716-778F3CDBA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914" y="20637"/>
            <a:ext cx="7127875" cy="34083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354FC1E-A4F2-409F-859C-A3F198F0894B}"/>
              </a:ext>
            </a:extLst>
          </p:cNvPr>
          <p:cNvSpPr/>
          <p:nvPr/>
        </p:nvSpPr>
        <p:spPr>
          <a:xfrm>
            <a:off x="138147" y="479687"/>
            <a:ext cx="3137905" cy="161171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9E3BCB8-D81F-4CA8-A352-8EC7EA8084B9}"/>
              </a:ext>
            </a:extLst>
          </p:cNvPr>
          <p:cNvSpPr txBox="1"/>
          <p:nvPr/>
        </p:nvSpPr>
        <p:spPr>
          <a:xfrm>
            <a:off x="328921" y="709155"/>
            <a:ext cx="2448106" cy="1015663"/>
          </a:xfrm>
          <a:prstGeom prst="rect">
            <a:avLst/>
          </a:prstGeom>
          <a:noFill/>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传感器：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zh-CN" altLang="en-US" sz="2000" b="1" dirty="0">
                <a:solidFill>
                  <a:srgbClr val="0033CC"/>
                </a:solidFill>
                <a:latin typeface="微软雅黑" panose="020B0503020204020204" pitchFamily="34" charset="-122"/>
                <a:ea typeface="微软雅黑" panose="020B0503020204020204" pitchFamily="34" charset="-122"/>
              </a:rPr>
              <a:t>感受   转换</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zh-CN" altLang="en-US" sz="2000" b="1" dirty="0">
                <a:solidFill>
                  <a:srgbClr val="0033CC"/>
                </a:solidFill>
                <a:latin typeface="微软雅黑" panose="020B0503020204020204" pitchFamily="34" charset="-122"/>
                <a:ea typeface="微软雅黑" panose="020B0503020204020204" pitchFamily="34" charset="-122"/>
              </a:rPr>
              <a:t>敏感元件   转换元件</a:t>
            </a:r>
          </a:p>
        </p:txBody>
      </p:sp>
    </p:spTree>
    <p:extLst>
      <p:ext uri="{BB962C8B-B14F-4D97-AF65-F5344CB8AC3E}">
        <p14:creationId xmlns:p14="http://schemas.microsoft.com/office/powerpoint/2010/main" val="3678128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9" name="Picture 5" descr="34">
            <a:extLst>
              <a:ext uri="{FF2B5EF4-FFF2-40B4-BE49-F238E27FC236}">
                <a16:creationId xmlns:a16="http://schemas.microsoft.com/office/drawing/2014/main" id="{D1596E24-7AA5-44BC-A834-82B87822B3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130" y="357001"/>
            <a:ext cx="3011487" cy="2532062"/>
          </a:xfrm>
          <a:prstGeom prst="rect">
            <a:avLst/>
          </a:prstGeom>
          <a:noFill/>
          <a:extLst>
            <a:ext uri="{909E8E84-426E-40DD-AFC4-6F175D3DCCD1}">
              <a14:hiddenFill xmlns:a14="http://schemas.microsoft.com/office/drawing/2010/main">
                <a:solidFill>
                  <a:srgbClr val="FFFFFF"/>
                </a:solidFill>
              </a14:hiddenFill>
            </a:ext>
          </a:extLst>
        </p:spPr>
      </p:pic>
      <p:sp>
        <p:nvSpPr>
          <p:cNvPr id="185353" name="Oval 9">
            <a:extLst>
              <a:ext uri="{FF2B5EF4-FFF2-40B4-BE49-F238E27FC236}">
                <a16:creationId xmlns:a16="http://schemas.microsoft.com/office/drawing/2014/main" id="{7EA70E12-B08C-4357-BD16-062D01A730E9}"/>
              </a:ext>
            </a:extLst>
          </p:cNvPr>
          <p:cNvSpPr>
            <a:spLocks noChangeArrowheads="1"/>
          </p:cNvSpPr>
          <p:nvPr/>
        </p:nvSpPr>
        <p:spPr bwMode="auto">
          <a:xfrm rot="19184338">
            <a:off x="2314654" y="3466914"/>
            <a:ext cx="188912" cy="4429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4" name="Rectangle 10">
            <a:extLst>
              <a:ext uri="{FF2B5EF4-FFF2-40B4-BE49-F238E27FC236}">
                <a16:creationId xmlns:a16="http://schemas.microsoft.com/office/drawing/2014/main" id="{E0AEF372-E924-4887-B205-A7B960AEE22E}"/>
              </a:ext>
            </a:extLst>
          </p:cNvPr>
          <p:cNvSpPr>
            <a:spLocks noChangeArrowheads="1"/>
          </p:cNvSpPr>
          <p:nvPr/>
        </p:nvSpPr>
        <p:spPr bwMode="auto">
          <a:xfrm rot="18793712">
            <a:off x="1516141" y="3847913"/>
            <a:ext cx="1079500" cy="431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6" name="Oval 12">
            <a:extLst>
              <a:ext uri="{FF2B5EF4-FFF2-40B4-BE49-F238E27FC236}">
                <a16:creationId xmlns:a16="http://schemas.microsoft.com/office/drawing/2014/main" id="{0266EF25-3B08-4CF9-A4F3-34580F527936}"/>
              </a:ext>
            </a:extLst>
          </p:cNvPr>
          <p:cNvSpPr>
            <a:spLocks noChangeArrowheads="1"/>
          </p:cNvSpPr>
          <p:nvPr/>
        </p:nvSpPr>
        <p:spPr bwMode="auto">
          <a:xfrm rot="19184338">
            <a:off x="1552655" y="4244788"/>
            <a:ext cx="287337" cy="431800"/>
          </a:xfrm>
          <a:prstGeom prst="ellipse">
            <a:avLst/>
          </a:prstGeom>
          <a:solidFill>
            <a:srgbClr val="66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7" name="Line 13">
            <a:extLst>
              <a:ext uri="{FF2B5EF4-FFF2-40B4-BE49-F238E27FC236}">
                <a16:creationId xmlns:a16="http://schemas.microsoft.com/office/drawing/2014/main" id="{4A483194-2481-4B4B-9F87-1F0CEF149DDF}"/>
              </a:ext>
            </a:extLst>
          </p:cNvPr>
          <p:cNvSpPr>
            <a:spLocks noChangeShapeType="1"/>
          </p:cNvSpPr>
          <p:nvPr/>
        </p:nvSpPr>
        <p:spPr bwMode="auto">
          <a:xfrm flipV="1">
            <a:off x="1408191" y="644338"/>
            <a:ext cx="3816350" cy="4103688"/>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59" name="Rectangle 15">
            <a:extLst>
              <a:ext uri="{FF2B5EF4-FFF2-40B4-BE49-F238E27FC236}">
                <a16:creationId xmlns:a16="http://schemas.microsoft.com/office/drawing/2014/main" id="{ABD8AE35-B023-479F-A0F8-7A5A471F7627}"/>
              </a:ext>
            </a:extLst>
          </p:cNvPr>
          <p:cNvSpPr>
            <a:spLocks noChangeArrowheads="1"/>
          </p:cNvSpPr>
          <p:nvPr/>
        </p:nvSpPr>
        <p:spPr bwMode="auto">
          <a:xfrm rot="18796263">
            <a:off x="2743279" y="3012888"/>
            <a:ext cx="431800" cy="21590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1" name="Rectangle 17">
            <a:extLst>
              <a:ext uri="{FF2B5EF4-FFF2-40B4-BE49-F238E27FC236}">
                <a16:creationId xmlns:a16="http://schemas.microsoft.com/office/drawing/2014/main" id="{490E0460-93A8-499E-A8BF-005D616A92CB}"/>
              </a:ext>
            </a:extLst>
          </p:cNvPr>
          <p:cNvSpPr>
            <a:spLocks noChangeArrowheads="1"/>
          </p:cNvSpPr>
          <p:nvPr/>
        </p:nvSpPr>
        <p:spPr bwMode="auto">
          <a:xfrm rot="2578794">
            <a:off x="2989342" y="2774763"/>
            <a:ext cx="288925" cy="2667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3" name="Rectangle 19">
            <a:extLst>
              <a:ext uri="{FF2B5EF4-FFF2-40B4-BE49-F238E27FC236}">
                <a16:creationId xmlns:a16="http://schemas.microsoft.com/office/drawing/2014/main" id="{C2B79FFE-B509-428C-9DB9-24B2204A0A25}"/>
              </a:ext>
            </a:extLst>
          </p:cNvPr>
          <p:cNvSpPr>
            <a:spLocks noChangeArrowheads="1"/>
          </p:cNvSpPr>
          <p:nvPr/>
        </p:nvSpPr>
        <p:spPr bwMode="auto">
          <a:xfrm rot="18796263">
            <a:off x="4307761" y="1200758"/>
            <a:ext cx="538163" cy="288925"/>
          </a:xfrm>
          <a:prstGeom prst="rect">
            <a:avLst/>
          </a:prstGeom>
          <a:solidFill>
            <a:srgbClr val="4D4D4D"/>
          </a:solidFill>
          <a:ln w="9525">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4" name="Oval 20">
            <a:extLst>
              <a:ext uri="{FF2B5EF4-FFF2-40B4-BE49-F238E27FC236}">
                <a16:creationId xmlns:a16="http://schemas.microsoft.com/office/drawing/2014/main" id="{8745E70E-1E1E-4970-8B20-480E5EC01315}"/>
              </a:ext>
            </a:extLst>
          </p:cNvPr>
          <p:cNvSpPr>
            <a:spLocks noChangeArrowheads="1"/>
          </p:cNvSpPr>
          <p:nvPr/>
        </p:nvSpPr>
        <p:spPr bwMode="auto">
          <a:xfrm rot="19184338">
            <a:off x="4360942" y="1147577"/>
            <a:ext cx="233363" cy="5032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6" name="Rectangle 22">
            <a:extLst>
              <a:ext uri="{FF2B5EF4-FFF2-40B4-BE49-F238E27FC236}">
                <a16:creationId xmlns:a16="http://schemas.microsoft.com/office/drawing/2014/main" id="{83DF1DB8-F51B-4144-927C-D08C1CDFAD8A}"/>
              </a:ext>
            </a:extLst>
          </p:cNvPr>
          <p:cNvSpPr>
            <a:spLocks noChangeArrowheads="1"/>
          </p:cNvSpPr>
          <p:nvPr/>
        </p:nvSpPr>
        <p:spPr bwMode="auto">
          <a:xfrm rot="2490519">
            <a:off x="3713242" y="1220601"/>
            <a:ext cx="581025" cy="14414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8" name="Oval 24">
            <a:extLst>
              <a:ext uri="{FF2B5EF4-FFF2-40B4-BE49-F238E27FC236}">
                <a16:creationId xmlns:a16="http://schemas.microsoft.com/office/drawing/2014/main" id="{144C23EB-FC43-4436-BB98-1B9AE2951AA3}"/>
              </a:ext>
            </a:extLst>
          </p:cNvPr>
          <p:cNvSpPr>
            <a:spLocks noChangeArrowheads="1"/>
          </p:cNvSpPr>
          <p:nvPr/>
        </p:nvSpPr>
        <p:spPr bwMode="auto">
          <a:xfrm rot="18798919">
            <a:off x="3433048" y="2218345"/>
            <a:ext cx="200025" cy="50641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9" name="Rectangle 25">
            <a:extLst>
              <a:ext uri="{FF2B5EF4-FFF2-40B4-BE49-F238E27FC236}">
                <a16:creationId xmlns:a16="http://schemas.microsoft.com/office/drawing/2014/main" id="{F3A241E5-209E-4E00-A741-76D39E934DA5}"/>
              </a:ext>
            </a:extLst>
          </p:cNvPr>
          <p:cNvSpPr>
            <a:spLocks noChangeArrowheads="1"/>
          </p:cNvSpPr>
          <p:nvPr/>
        </p:nvSpPr>
        <p:spPr bwMode="auto">
          <a:xfrm rot="18796263">
            <a:off x="3119517" y="2460439"/>
            <a:ext cx="538163" cy="360363"/>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70" name="Text Box 26">
            <a:extLst>
              <a:ext uri="{FF2B5EF4-FFF2-40B4-BE49-F238E27FC236}">
                <a16:creationId xmlns:a16="http://schemas.microsoft.com/office/drawing/2014/main" id="{0A388BE7-5FD0-4D70-AC1D-3B399E288E15}"/>
              </a:ext>
            </a:extLst>
          </p:cNvPr>
          <p:cNvSpPr txBox="1">
            <a:spLocks noChangeArrowheads="1"/>
          </p:cNvSpPr>
          <p:nvPr/>
        </p:nvSpPr>
        <p:spPr bwMode="auto">
          <a:xfrm>
            <a:off x="1839992" y="489248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透氧膜</a:t>
            </a:r>
          </a:p>
        </p:txBody>
      </p:sp>
      <p:sp>
        <p:nvSpPr>
          <p:cNvPr id="185371" name="Line 27">
            <a:extLst>
              <a:ext uri="{FF2B5EF4-FFF2-40B4-BE49-F238E27FC236}">
                <a16:creationId xmlns:a16="http://schemas.microsoft.com/office/drawing/2014/main" id="{5A735D1E-040D-4D89-9804-D159DDA59DF4}"/>
              </a:ext>
            </a:extLst>
          </p:cNvPr>
          <p:cNvSpPr>
            <a:spLocks noChangeShapeType="1"/>
          </p:cNvSpPr>
          <p:nvPr/>
        </p:nvSpPr>
        <p:spPr bwMode="auto">
          <a:xfrm flipH="1" flipV="1">
            <a:off x="1697117" y="4533714"/>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2" name="Text Box 28">
            <a:extLst>
              <a:ext uri="{FF2B5EF4-FFF2-40B4-BE49-F238E27FC236}">
                <a16:creationId xmlns:a16="http://schemas.microsoft.com/office/drawing/2014/main" id="{F25062EE-8CCE-4E96-A5A3-5A23E9E465F7}"/>
              </a:ext>
            </a:extLst>
          </p:cNvPr>
          <p:cNvSpPr txBox="1">
            <a:spLocks noChangeArrowheads="1"/>
          </p:cNvSpPr>
          <p:nvPr/>
        </p:nvSpPr>
        <p:spPr bwMode="auto">
          <a:xfrm>
            <a:off x="2560717" y="4244788"/>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护套</a:t>
            </a:r>
          </a:p>
        </p:txBody>
      </p:sp>
      <p:sp>
        <p:nvSpPr>
          <p:cNvPr id="185373" name="Line 29">
            <a:extLst>
              <a:ext uri="{FF2B5EF4-FFF2-40B4-BE49-F238E27FC236}">
                <a16:creationId xmlns:a16="http://schemas.microsoft.com/office/drawing/2014/main" id="{BB282F61-4536-4DEE-9379-793BF261CDC8}"/>
              </a:ext>
            </a:extLst>
          </p:cNvPr>
          <p:cNvSpPr>
            <a:spLocks noChangeShapeType="1"/>
          </p:cNvSpPr>
          <p:nvPr/>
        </p:nvSpPr>
        <p:spPr bwMode="auto">
          <a:xfrm flipH="1" flipV="1">
            <a:off x="2200355" y="4173352"/>
            <a:ext cx="2889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4" name="Text Box 30">
            <a:extLst>
              <a:ext uri="{FF2B5EF4-FFF2-40B4-BE49-F238E27FC236}">
                <a16:creationId xmlns:a16="http://schemas.microsoft.com/office/drawing/2014/main" id="{8500A4A8-8ABA-4491-8BB8-7F2B88758E78}"/>
              </a:ext>
            </a:extLst>
          </p:cNvPr>
          <p:cNvSpPr txBox="1">
            <a:spLocks noChangeArrowheads="1"/>
          </p:cNvSpPr>
          <p:nvPr/>
        </p:nvSpPr>
        <p:spPr bwMode="auto">
          <a:xfrm>
            <a:off x="3008391" y="3659001"/>
            <a:ext cx="11366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阴极</a:t>
            </a:r>
          </a:p>
        </p:txBody>
      </p:sp>
      <p:sp>
        <p:nvSpPr>
          <p:cNvPr id="185375" name="Line 31">
            <a:extLst>
              <a:ext uri="{FF2B5EF4-FFF2-40B4-BE49-F238E27FC236}">
                <a16:creationId xmlns:a16="http://schemas.microsoft.com/office/drawing/2014/main" id="{41568947-91FE-493A-BAB9-6D2C87D6A986}"/>
              </a:ext>
            </a:extLst>
          </p:cNvPr>
          <p:cNvSpPr>
            <a:spLocks noChangeShapeType="1"/>
          </p:cNvSpPr>
          <p:nvPr/>
        </p:nvSpPr>
        <p:spPr bwMode="auto">
          <a:xfrm flipH="1" flipV="1">
            <a:off x="2992516" y="3236726"/>
            <a:ext cx="21590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6" name="Text Box 32">
            <a:extLst>
              <a:ext uri="{FF2B5EF4-FFF2-40B4-BE49-F238E27FC236}">
                <a16:creationId xmlns:a16="http://schemas.microsoft.com/office/drawing/2014/main" id="{6C0F09E8-68D3-4B85-B0DE-1BD16CD60083}"/>
              </a:ext>
            </a:extLst>
          </p:cNvPr>
          <p:cNvSpPr txBox="1">
            <a:spLocks noChangeArrowheads="1"/>
          </p:cNvSpPr>
          <p:nvPr/>
        </p:nvSpPr>
        <p:spPr bwMode="auto">
          <a:xfrm>
            <a:off x="3476705" y="2970026"/>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阳极</a:t>
            </a:r>
          </a:p>
        </p:txBody>
      </p:sp>
      <p:sp>
        <p:nvSpPr>
          <p:cNvPr id="185377" name="Line 33">
            <a:extLst>
              <a:ext uri="{FF2B5EF4-FFF2-40B4-BE49-F238E27FC236}">
                <a16:creationId xmlns:a16="http://schemas.microsoft.com/office/drawing/2014/main" id="{935DD25C-4DFE-4FFC-8F93-C537CF74B2B3}"/>
              </a:ext>
            </a:extLst>
          </p:cNvPr>
          <p:cNvSpPr>
            <a:spLocks noChangeShapeType="1"/>
          </p:cNvSpPr>
          <p:nvPr/>
        </p:nvSpPr>
        <p:spPr bwMode="auto">
          <a:xfrm flipH="1" flipV="1">
            <a:off x="3279855" y="3092264"/>
            <a:ext cx="28892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8" name="Text Box 34">
            <a:extLst>
              <a:ext uri="{FF2B5EF4-FFF2-40B4-BE49-F238E27FC236}">
                <a16:creationId xmlns:a16="http://schemas.microsoft.com/office/drawing/2014/main" id="{143983FA-B041-415F-B301-18B413F4C5D7}"/>
              </a:ext>
            </a:extLst>
          </p:cNvPr>
          <p:cNvSpPr txBox="1">
            <a:spLocks noChangeArrowheads="1"/>
          </p:cNvSpPr>
          <p:nvPr/>
        </p:nvSpPr>
        <p:spPr bwMode="auto">
          <a:xfrm>
            <a:off x="4629229" y="217786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电极主杆</a:t>
            </a:r>
          </a:p>
        </p:txBody>
      </p:sp>
      <p:sp>
        <p:nvSpPr>
          <p:cNvPr id="185379" name="Line 35">
            <a:extLst>
              <a:ext uri="{FF2B5EF4-FFF2-40B4-BE49-F238E27FC236}">
                <a16:creationId xmlns:a16="http://schemas.microsoft.com/office/drawing/2014/main" id="{72A010E6-4707-4855-86B2-37C7191DDB2E}"/>
              </a:ext>
            </a:extLst>
          </p:cNvPr>
          <p:cNvSpPr>
            <a:spLocks noChangeShapeType="1"/>
          </p:cNvSpPr>
          <p:nvPr/>
        </p:nvSpPr>
        <p:spPr bwMode="auto">
          <a:xfrm flipH="1" flipV="1">
            <a:off x="4360942" y="2228664"/>
            <a:ext cx="360363"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80" name="Text Box 36">
            <a:extLst>
              <a:ext uri="{FF2B5EF4-FFF2-40B4-BE49-F238E27FC236}">
                <a16:creationId xmlns:a16="http://schemas.microsoft.com/office/drawing/2014/main" id="{E44A8DCD-E959-4FAC-A7E3-FE87E6BEE8F6}"/>
              </a:ext>
            </a:extLst>
          </p:cNvPr>
          <p:cNvSpPr txBox="1">
            <a:spLocks noChangeArrowheads="1"/>
          </p:cNvSpPr>
          <p:nvPr/>
        </p:nvSpPr>
        <p:spPr bwMode="auto">
          <a:xfrm>
            <a:off x="4988004" y="953901"/>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引线插口</a:t>
            </a:r>
          </a:p>
        </p:txBody>
      </p:sp>
      <p:sp>
        <p:nvSpPr>
          <p:cNvPr id="185381" name="Line 37">
            <a:extLst>
              <a:ext uri="{FF2B5EF4-FFF2-40B4-BE49-F238E27FC236}">
                <a16:creationId xmlns:a16="http://schemas.microsoft.com/office/drawing/2014/main" id="{12E40F97-F693-4937-B2AC-CECE237C71A4}"/>
              </a:ext>
            </a:extLst>
          </p:cNvPr>
          <p:cNvSpPr>
            <a:spLocks noChangeShapeType="1"/>
          </p:cNvSpPr>
          <p:nvPr/>
        </p:nvSpPr>
        <p:spPr bwMode="auto">
          <a:xfrm flipH="1">
            <a:off x="4864179" y="1149163"/>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82" name="Rectangle 38">
            <a:extLst>
              <a:ext uri="{FF2B5EF4-FFF2-40B4-BE49-F238E27FC236}">
                <a16:creationId xmlns:a16="http://schemas.microsoft.com/office/drawing/2014/main" id="{7F3C6A69-AAF3-4088-AD39-A05BFB7464E2}"/>
              </a:ext>
            </a:extLst>
          </p:cNvPr>
          <p:cNvSpPr>
            <a:spLocks noChangeArrowheads="1"/>
          </p:cNvSpPr>
          <p:nvPr/>
        </p:nvSpPr>
        <p:spPr bwMode="auto">
          <a:xfrm>
            <a:off x="1674298" y="6017510"/>
            <a:ext cx="140294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1">
                <a:solidFill>
                  <a:srgbClr val="0000CC"/>
                </a:solidFill>
              </a:rPr>
              <a:t>溶解氧电极 </a:t>
            </a:r>
          </a:p>
        </p:txBody>
      </p:sp>
      <p:pic>
        <p:nvPicPr>
          <p:cNvPr id="185384" name="Picture 40" descr="1140794_20130327165750">
            <a:extLst>
              <a:ext uri="{FF2B5EF4-FFF2-40B4-BE49-F238E27FC236}">
                <a16:creationId xmlns:a16="http://schemas.microsoft.com/office/drawing/2014/main" id="{66B87F7A-63A5-440A-9FC4-DB65C1D22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985" y="114948"/>
            <a:ext cx="4564998" cy="331405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593A397B-3AB3-4839-A90A-5E58891F5A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567" y="2385463"/>
            <a:ext cx="5753100" cy="4013200"/>
          </a:xfrm>
          <a:prstGeom prst="rect">
            <a:avLst/>
          </a:prstGeom>
        </p:spPr>
      </p:pic>
      <p:sp>
        <p:nvSpPr>
          <p:cNvPr id="4" name="矩形 3">
            <a:extLst>
              <a:ext uri="{FF2B5EF4-FFF2-40B4-BE49-F238E27FC236}">
                <a16:creationId xmlns:a16="http://schemas.microsoft.com/office/drawing/2014/main" id="{C34887F2-0DFF-47CA-8F77-43F567D1EC51}"/>
              </a:ext>
            </a:extLst>
          </p:cNvPr>
          <p:cNvSpPr/>
          <p:nvPr/>
        </p:nvSpPr>
        <p:spPr>
          <a:xfrm>
            <a:off x="9912323" y="6006771"/>
            <a:ext cx="1569660" cy="369332"/>
          </a:xfrm>
          <a:prstGeom prst="rect">
            <a:avLst/>
          </a:prstGeom>
        </p:spPr>
        <p:txBody>
          <a:bodyPr wrap="none">
            <a:spAutoFit/>
          </a:bodyPr>
          <a:lstStyle/>
          <a:p>
            <a:r>
              <a:rPr lang="zh-CN" altLang="en-US" dirty="0">
                <a:solidFill>
                  <a:srgbClr val="666666"/>
                </a:solidFill>
                <a:latin typeface="微软雅黑" panose="020B0503020204020204" pitchFamily="34" charset="-122"/>
                <a:ea typeface="微软雅黑" panose="020B0503020204020204" pitchFamily="34" charset="-122"/>
              </a:rPr>
              <a:t>美国哈希公司</a:t>
            </a:r>
            <a:endParaRPr lang="zh-CN" altLang="en-US" dirty="0"/>
          </a:p>
        </p:txBody>
      </p:sp>
    </p:spTree>
    <p:extLst>
      <p:ext uri="{BB962C8B-B14F-4D97-AF65-F5344CB8AC3E}">
        <p14:creationId xmlns:p14="http://schemas.microsoft.com/office/powerpoint/2010/main" val="419148202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AutoShape 2">
            <a:extLst>
              <a:ext uri="{FF2B5EF4-FFF2-40B4-BE49-F238E27FC236}">
                <a16:creationId xmlns:a16="http://schemas.microsoft.com/office/drawing/2014/main" id="{96EA13BA-B5B6-4C6A-A6E3-CE9E2CB3E04C}"/>
              </a:ext>
            </a:extLst>
          </p:cNvPr>
          <p:cNvSpPr>
            <a:spLocks noChangeArrowheads="1"/>
          </p:cNvSpPr>
          <p:nvPr/>
        </p:nvSpPr>
        <p:spPr bwMode="auto">
          <a:xfrm>
            <a:off x="750887" y="3041744"/>
            <a:ext cx="976313" cy="863600"/>
          </a:xfrm>
          <a:prstGeom prst="rightArrow">
            <a:avLst>
              <a:gd name="adj1" fmla="val 50000"/>
              <a:gd name="adj2" fmla="val 28263"/>
            </a:avLst>
          </a:prstGeom>
          <a:gradFill rotWithShape="1">
            <a:gsLst>
              <a:gs pos="0">
                <a:schemeClr val="accent1">
                  <a:alpha val="30000"/>
                </a:schemeClr>
              </a:gs>
              <a:gs pos="100000">
                <a:schemeClr val="accent1">
                  <a:gamma/>
                  <a:shade val="94902"/>
                  <a:invGamma/>
                  <a:alpha val="30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5" name="Text Box 3">
            <a:extLst>
              <a:ext uri="{FF2B5EF4-FFF2-40B4-BE49-F238E27FC236}">
                <a16:creationId xmlns:a16="http://schemas.microsoft.com/office/drawing/2014/main" id="{A1C65F17-56F6-45FE-9883-3A92B79A2F95}"/>
              </a:ext>
            </a:extLst>
          </p:cNvPr>
          <p:cNvSpPr txBox="1">
            <a:spLocks noChangeArrowheads="1"/>
          </p:cNvSpPr>
          <p:nvPr/>
        </p:nvSpPr>
        <p:spPr bwMode="auto">
          <a:xfrm>
            <a:off x="750887" y="3257644"/>
            <a:ext cx="874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微软雅黑" panose="020B0503020204020204" pitchFamily="34" charset="-122"/>
                <a:ea typeface="微软雅黑" panose="020B0503020204020204" pitchFamily="34" charset="-122"/>
              </a:rPr>
              <a:t>被测物</a:t>
            </a:r>
          </a:p>
        </p:txBody>
      </p:sp>
      <p:sp>
        <p:nvSpPr>
          <p:cNvPr id="187396" name="Rectangle 4">
            <a:extLst>
              <a:ext uri="{FF2B5EF4-FFF2-40B4-BE49-F238E27FC236}">
                <a16:creationId xmlns:a16="http://schemas.microsoft.com/office/drawing/2014/main" id="{C388E798-ACF9-4F2A-92CA-8D35A8E515DF}"/>
              </a:ext>
            </a:extLst>
          </p:cNvPr>
          <p:cNvSpPr>
            <a:spLocks noChangeArrowheads="1"/>
          </p:cNvSpPr>
          <p:nvPr/>
        </p:nvSpPr>
        <p:spPr bwMode="auto">
          <a:xfrm>
            <a:off x="2008187" y="1573306"/>
            <a:ext cx="431800" cy="4897437"/>
          </a:xfrm>
          <a:prstGeom prst="rect">
            <a:avLst/>
          </a:prstGeom>
          <a:gradFill rotWithShape="1">
            <a:gsLst>
              <a:gs pos="0">
                <a:srgbClr val="FF0000">
                  <a:alpha val="39999"/>
                </a:srgbClr>
              </a:gs>
              <a:gs pos="100000">
                <a:srgbClr val="FF0000">
                  <a:gamma/>
                  <a:shade val="46275"/>
                  <a:invGamma/>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7" name="Text Box 5">
            <a:extLst>
              <a:ext uri="{FF2B5EF4-FFF2-40B4-BE49-F238E27FC236}">
                <a16:creationId xmlns:a16="http://schemas.microsoft.com/office/drawing/2014/main" id="{A9BDAF32-71A6-40CE-A0B8-D763D790CA1F}"/>
              </a:ext>
            </a:extLst>
          </p:cNvPr>
          <p:cNvSpPr txBox="1">
            <a:spLocks noChangeArrowheads="1"/>
          </p:cNvSpPr>
          <p:nvPr/>
        </p:nvSpPr>
        <p:spPr bwMode="auto">
          <a:xfrm>
            <a:off x="1593849" y="1149445"/>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敏感膜</a:t>
            </a:r>
          </a:p>
        </p:txBody>
      </p:sp>
      <p:sp>
        <p:nvSpPr>
          <p:cNvPr id="187398" name="Rectangle 6">
            <a:extLst>
              <a:ext uri="{FF2B5EF4-FFF2-40B4-BE49-F238E27FC236}">
                <a16:creationId xmlns:a16="http://schemas.microsoft.com/office/drawing/2014/main" id="{FD84FC9B-7B02-4B3B-A842-156DC40C3F47}"/>
              </a:ext>
            </a:extLst>
          </p:cNvPr>
          <p:cNvSpPr>
            <a:spLocks noChangeArrowheads="1"/>
          </p:cNvSpPr>
          <p:nvPr/>
        </p:nvSpPr>
        <p:spPr bwMode="auto">
          <a:xfrm>
            <a:off x="3990974" y="1530444"/>
            <a:ext cx="360362"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9" name="Rectangle 7">
            <a:extLst>
              <a:ext uri="{FF2B5EF4-FFF2-40B4-BE49-F238E27FC236}">
                <a16:creationId xmlns:a16="http://schemas.microsoft.com/office/drawing/2014/main" id="{5507BDA2-928E-4F91-BD93-9522F0DF2F42}"/>
              </a:ext>
            </a:extLst>
          </p:cNvPr>
          <p:cNvSpPr>
            <a:spLocks noChangeArrowheads="1"/>
          </p:cNvSpPr>
          <p:nvPr/>
        </p:nvSpPr>
        <p:spPr bwMode="auto">
          <a:xfrm>
            <a:off x="3990974" y="2538507"/>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0" name="Rectangle 8">
            <a:extLst>
              <a:ext uri="{FF2B5EF4-FFF2-40B4-BE49-F238E27FC236}">
                <a16:creationId xmlns:a16="http://schemas.microsoft.com/office/drawing/2014/main" id="{4FC37AA3-3EB6-44FE-9838-2B0E9A2BEEEA}"/>
              </a:ext>
            </a:extLst>
          </p:cNvPr>
          <p:cNvSpPr>
            <a:spLocks noChangeArrowheads="1"/>
          </p:cNvSpPr>
          <p:nvPr/>
        </p:nvSpPr>
        <p:spPr bwMode="auto">
          <a:xfrm>
            <a:off x="3990974" y="3762469"/>
            <a:ext cx="360362"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1" name="Rectangle 9">
            <a:extLst>
              <a:ext uri="{FF2B5EF4-FFF2-40B4-BE49-F238E27FC236}">
                <a16:creationId xmlns:a16="http://schemas.microsoft.com/office/drawing/2014/main" id="{C644BF51-A768-41C2-BD3A-93F78012B46F}"/>
              </a:ext>
            </a:extLst>
          </p:cNvPr>
          <p:cNvSpPr>
            <a:spLocks noChangeArrowheads="1"/>
          </p:cNvSpPr>
          <p:nvPr/>
        </p:nvSpPr>
        <p:spPr bwMode="auto">
          <a:xfrm>
            <a:off x="3990974" y="4770532"/>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2" name="Text Box 10">
            <a:extLst>
              <a:ext uri="{FF2B5EF4-FFF2-40B4-BE49-F238E27FC236}">
                <a16:creationId xmlns:a16="http://schemas.microsoft.com/office/drawing/2014/main" id="{C5E4D759-67E4-486C-B8BC-57B89E9BB40B}"/>
              </a:ext>
            </a:extLst>
          </p:cNvPr>
          <p:cNvSpPr txBox="1">
            <a:spLocks noChangeArrowheads="1"/>
          </p:cNvSpPr>
          <p:nvPr/>
        </p:nvSpPr>
        <p:spPr bwMode="auto">
          <a:xfrm>
            <a:off x="3702049" y="102562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微软雅黑" panose="020B0503020204020204" pitchFamily="34" charset="-122"/>
                <a:ea typeface="微软雅黑" panose="020B0503020204020204" pitchFamily="34" charset="-122"/>
              </a:rPr>
              <a:t>透气膜</a:t>
            </a:r>
          </a:p>
        </p:txBody>
      </p:sp>
      <p:sp>
        <p:nvSpPr>
          <p:cNvPr id="187403" name="Text Box 11">
            <a:extLst>
              <a:ext uri="{FF2B5EF4-FFF2-40B4-BE49-F238E27FC236}">
                <a16:creationId xmlns:a16="http://schemas.microsoft.com/office/drawing/2014/main" id="{473F001C-1CDB-4A3A-8EAB-23E820CA6C36}"/>
              </a:ext>
            </a:extLst>
          </p:cNvPr>
          <p:cNvSpPr txBox="1">
            <a:spLocks noChangeArrowheads="1"/>
          </p:cNvSpPr>
          <p:nvPr/>
        </p:nvSpPr>
        <p:spPr bwMode="auto">
          <a:xfrm>
            <a:off x="3559174" y="2106707"/>
            <a:ext cx="1258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微软雅黑" panose="020B0503020204020204" pitchFamily="34" charset="-122"/>
                <a:ea typeface="微软雅黑" panose="020B0503020204020204" pitchFamily="34" charset="-122"/>
              </a:rPr>
              <a:t>O</a:t>
            </a:r>
            <a:r>
              <a:rPr lang="en-US" altLang="zh-CN" sz="1200" b="1">
                <a:solidFill>
                  <a:srgbClr val="0000CC"/>
                </a:solidFill>
                <a:latin typeface="微软雅黑" panose="020B0503020204020204" pitchFamily="34" charset="-122"/>
                <a:ea typeface="微软雅黑" panose="020B0503020204020204" pitchFamily="34" charset="-122"/>
              </a:rPr>
              <a:t>2</a:t>
            </a:r>
            <a:r>
              <a:rPr lang="zh-CN" altLang="en-US" sz="2000" b="1">
                <a:solidFill>
                  <a:srgbClr val="0000CC"/>
                </a:solidFill>
                <a:latin typeface="微软雅黑" panose="020B0503020204020204" pitchFamily="34" charset="-122"/>
                <a:ea typeface="微软雅黑" panose="020B0503020204020204" pitchFamily="34" charset="-122"/>
              </a:rPr>
              <a:t>透过膜</a:t>
            </a:r>
          </a:p>
        </p:txBody>
      </p:sp>
      <p:sp>
        <p:nvSpPr>
          <p:cNvPr id="187404" name="Text Box 12">
            <a:extLst>
              <a:ext uri="{FF2B5EF4-FFF2-40B4-BE49-F238E27FC236}">
                <a16:creationId xmlns:a16="http://schemas.microsoft.com/office/drawing/2014/main" id="{19F282B5-9CAE-48EF-9B65-15AB18C18E15}"/>
              </a:ext>
            </a:extLst>
          </p:cNvPr>
          <p:cNvSpPr txBox="1">
            <a:spLocks noChangeArrowheads="1"/>
          </p:cNvSpPr>
          <p:nvPr/>
        </p:nvSpPr>
        <p:spPr bwMode="auto">
          <a:xfrm>
            <a:off x="3559174" y="3257644"/>
            <a:ext cx="15408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CC"/>
                </a:solidFill>
                <a:latin typeface="微软雅黑" panose="020B0503020204020204" pitchFamily="34" charset="-122"/>
                <a:ea typeface="微软雅黑" panose="020B0503020204020204" pitchFamily="34" charset="-122"/>
              </a:rPr>
              <a:t>H2O2</a:t>
            </a:r>
            <a:r>
              <a:rPr lang="zh-CN" altLang="en-US" b="1">
                <a:solidFill>
                  <a:srgbClr val="0000CC"/>
                </a:solidFill>
                <a:latin typeface="微软雅黑" panose="020B0503020204020204" pitchFamily="34" charset="-122"/>
                <a:ea typeface="微软雅黑" panose="020B0503020204020204" pitchFamily="34" charset="-122"/>
              </a:rPr>
              <a:t>透过膜</a:t>
            </a:r>
          </a:p>
        </p:txBody>
      </p:sp>
      <p:sp>
        <p:nvSpPr>
          <p:cNvPr id="187405" name="Text Box 13">
            <a:extLst>
              <a:ext uri="{FF2B5EF4-FFF2-40B4-BE49-F238E27FC236}">
                <a16:creationId xmlns:a16="http://schemas.microsoft.com/office/drawing/2014/main" id="{30DB5BAE-6D1D-42DC-80AD-9D0CB210C0C4}"/>
              </a:ext>
            </a:extLst>
          </p:cNvPr>
          <p:cNvSpPr txBox="1">
            <a:spLocks noChangeArrowheads="1"/>
          </p:cNvSpPr>
          <p:nvPr/>
        </p:nvSpPr>
        <p:spPr bwMode="auto">
          <a:xfrm>
            <a:off x="3775074" y="4410169"/>
            <a:ext cx="874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latin typeface="微软雅黑" panose="020B0503020204020204" pitchFamily="34" charset="-122"/>
                <a:ea typeface="微软雅黑" panose="020B0503020204020204" pitchFamily="34" charset="-122"/>
              </a:rPr>
              <a:t>玻璃膜</a:t>
            </a:r>
          </a:p>
        </p:txBody>
      </p:sp>
      <p:sp>
        <p:nvSpPr>
          <p:cNvPr id="187406" name="Text Box 14">
            <a:extLst>
              <a:ext uri="{FF2B5EF4-FFF2-40B4-BE49-F238E27FC236}">
                <a16:creationId xmlns:a16="http://schemas.microsoft.com/office/drawing/2014/main" id="{2646315A-40CF-4C9B-B7DC-E2D6AE1B6515}"/>
              </a:ext>
            </a:extLst>
          </p:cNvPr>
          <p:cNvSpPr txBox="1">
            <a:spLocks noChangeArrowheads="1"/>
          </p:cNvSpPr>
          <p:nvPr/>
        </p:nvSpPr>
        <p:spPr bwMode="auto">
          <a:xfrm>
            <a:off x="3702049" y="5418232"/>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latin typeface="微软雅黑" panose="020B0503020204020204" pitchFamily="34" charset="-122"/>
                <a:ea typeface="微软雅黑" panose="020B0503020204020204" pitchFamily="34" charset="-122"/>
              </a:rPr>
              <a:t>透气膜</a:t>
            </a:r>
          </a:p>
        </p:txBody>
      </p:sp>
      <p:sp>
        <p:nvSpPr>
          <p:cNvPr id="187407" name="Rectangle 15">
            <a:extLst>
              <a:ext uri="{FF2B5EF4-FFF2-40B4-BE49-F238E27FC236}">
                <a16:creationId xmlns:a16="http://schemas.microsoft.com/office/drawing/2014/main" id="{67CF1E7F-9F25-4D1B-97DB-CF032328F5B7}"/>
              </a:ext>
            </a:extLst>
          </p:cNvPr>
          <p:cNvSpPr>
            <a:spLocks noChangeArrowheads="1"/>
          </p:cNvSpPr>
          <p:nvPr/>
        </p:nvSpPr>
        <p:spPr bwMode="auto">
          <a:xfrm>
            <a:off x="3990974" y="5850032"/>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8" name="Line 16">
            <a:extLst>
              <a:ext uri="{FF2B5EF4-FFF2-40B4-BE49-F238E27FC236}">
                <a16:creationId xmlns:a16="http://schemas.microsoft.com/office/drawing/2014/main" id="{B4645C4E-462C-45C0-A1E6-82CBF7F649DD}"/>
              </a:ext>
            </a:extLst>
          </p:cNvPr>
          <p:cNvSpPr>
            <a:spLocks noChangeShapeType="1"/>
          </p:cNvSpPr>
          <p:nvPr/>
        </p:nvSpPr>
        <p:spPr bwMode="auto">
          <a:xfrm flipV="1">
            <a:off x="2333625" y="1817781"/>
            <a:ext cx="433387"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09" name="Line 17">
            <a:extLst>
              <a:ext uri="{FF2B5EF4-FFF2-40B4-BE49-F238E27FC236}">
                <a16:creationId xmlns:a16="http://schemas.microsoft.com/office/drawing/2014/main" id="{A8B030F1-1E01-4B43-8707-43B35CA621C4}"/>
              </a:ext>
            </a:extLst>
          </p:cNvPr>
          <p:cNvSpPr>
            <a:spLocks noChangeShapeType="1"/>
          </p:cNvSpPr>
          <p:nvPr/>
        </p:nvSpPr>
        <p:spPr bwMode="auto">
          <a:xfrm>
            <a:off x="3486149" y="1817781"/>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0" name="Line 18">
            <a:extLst>
              <a:ext uri="{FF2B5EF4-FFF2-40B4-BE49-F238E27FC236}">
                <a16:creationId xmlns:a16="http://schemas.microsoft.com/office/drawing/2014/main" id="{A350A773-9C0B-4E17-AF5E-58A9A82AB3DB}"/>
              </a:ext>
            </a:extLst>
          </p:cNvPr>
          <p:cNvSpPr>
            <a:spLocks noChangeShapeType="1"/>
          </p:cNvSpPr>
          <p:nvPr/>
        </p:nvSpPr>
        <p:spPr bwMode="auto">
          <a:xfrm flipV="1">
            <a:off x="2333625" y="2897281"/>
            <a:ext cx="433387" cy="2174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1" name="Line 19">
            <a:extLst>
              <a:ext uri="{FF2B5EF4-FFF2-40B4-BE49-F238E27FC236}">
                <a16:creationId xmlns:a16="http://schemas.microsoft.com/office/drawing/2014/main" id="{8B0C5D73-9732-4EB0-B6CC-C35D10BAF5C4}"/>
              </a:ext>
            </a:extLst>
          </p:cNvPr>
          <p:cNvSpPr>
            <a:spLocks noChangeShapeType="1"/>
          </p:cNvSpPr>
          <p:nvPr/>
        </p:nvSpPr>
        <p:spPr bwMode="auto">
          <a:xfrm>
            <a:off x="3414711" y="2825844"/>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2" name="Line 20">
            <a:extLst>
              <a:ext uri="{FF2B5EF4-FFF2-40B4-BE49-F238E27FC236}">
                <a16:creationId xmlns:a16="http://schemas.microsoft.com/office/drawing/2014/main" id="{F8082334-FBEF-4229-80C4-A2B108DD637B}"/>
              </a:ext>
            </a:extLst>
          </p:cNvPr>
          <p:cNvSpPr>
            <a:spLocks noChangeShapeType="1"/>
          </p:cNvSpPr>
          <p:nvPr/>
        </p:nvSpPr>
        <p:spPr bwMode="auto">
          <a:xfrm>
            <a:off x="2333624" y="404980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3" name="Line 21">
            <a:extLst>
              <a:ext uri="{FF2B5EF4-FFF2-40B4-BE49-F238E27FC236}">
                <a16:creationId xmlns:a16="http://schemas.microsoft.com/office/drawing/2014/main" id="{35302B14-3ED3-4318-BBF0-38BB92C790C2}"/>
              </a:ext>
            </a:extLst>
          </p:cNvPr>
          <p:cNvSpPr>
            <a:spLocks noChangeShapeType="1"/>
          </p:cNvSpPr>
          <p:nvPr/>
        </p:nvSpPr>
        <p:spPr bwMode="auto">
          <a:xfrm>
            <a:off x="3486149" y="404980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4" name="Line 22">
            <a:extLst>
              <a:ext uri="{FF2B5EF4-FFF2-40B4-BE49-F238E27FC236}">
                <a16:creationId xmlns:a16="http://schemas.microsoft.com/office/drawing/2014/main" id="{EE42E514-74BC-47C3-AE60-5CB541116C2B}"/>
              </a:ext>
            </a:extLst>
          </p:cNvPr>
          <p:cNvSpPr>
            <a:spLocks noChangeShapeType="1"/>
          </p:cNvSpPr>
          <p:nvPr/>
        </p:nvSpPr>
        <p:spPr bwMode="auto">
          <a:xfrm>
            <a:off x="2333625" y="4841969"/>
            <a:ext cx="288925"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5" name="Line 23">
            <a:extLst>
              <a:ext uri="{FF2B5EF4-FFF2-40B4-BE49-F238E27FC236}">
                <a16:creationId xmlns:a16="http://schemas.microsoft.com/office/drawing/2014/main" id="{A32D9582-69CB-40CC-B177-A08665B4B5F3}"/>
              </a:ext>
            </a:extLst>
          </p:cNvPr>
          <p:cNvSpPr>
            <a:spLocks noChangeShapeType="1"/>
          </p:cNvSpPr>
          <p:nvPr/>
        </p:nvSpPr>
        <p:spPr bwMode="auto">
          <a:xfrm>
            <a:off x="3486149" y="5057869"/>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6" name="Line 24">
            <a:extLst>
              <a:ext uri="{FF2B5EF4-FFF2-40B4-BE49-F238E27FC236}">
                <a16:creationId xmlns:a16="http://schemas.microsoft.com/office/drawing/2014/main" id="{3AE00F1A-6A39-4A77-AC9B-0598D5C432DC}"/>
              </a:ext>
            </a:extLst>
          </p:cNvPr>
          <p:cNvSpPr>
            <a:spLocks noChangeShapeType="1"/>
          </p:cNvSpPr>
          <p:nvPr/>
        </p:nvSpPr>
        <p:spPr bwMode="auto">
          <a:xfrm>
            <a:off x="2333625" y="5778594"/>
            <a:ext cx="433387"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7" name="Line 25">
            <a:extLst>
              <a:ext uri="{FF2B5EF4-FFF2-40B4-BE49-F238E27FC236}">
                <a16:creationId xmlns:a16="http://schemas.microsoft.com/office/drawing/2014/main" id="{2A46C3B0-2B7A-43F8-A961-2242F82557D6}"/>
              </a:ext>
            </a:extLst>
          </p:cNvPr>
          <p:cNvSpPr>
            <a:spLocks noChangeShapeType="1"/>
          </p:cNvSpPr>
          <p:nvPr/>
        </p:nvSpPr>
        <p:spPr bwMode="auto">
          <a:xfrm>
            <a:off x="3486149" y="6065931"/>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8" name="Text Box 26">
            <a:extLst>
              <a:ext uri="{FF2B5EF4-FFF2-40B4-BE49-F238E27FC236}">
                <a16:creationId xmlns:a16="http://schemas.microsoft.com/office/drawing/2014/main" id="{33F699B3-CAE0-4614-8926-20B308D6C5D9}"/>
              </a:ext>
            </a:extLst>
          </p:cNvPr>
          <p:cNvSpPr txBox="1">
            <a:spLocks noChangeArrowheads="1"/>
          </p:cNvSpPr>
          <p:nvPr/>
        </p:nvSpPr>
        <p:spPr bwMode="auto">
          <a:xfrm>
            <a:off x="2817811" y="1547906"/>
            <a:ext cx="5164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O2</a:t>
            </a:r>
          </a:p>
        </p:txBody>
      </p:sp>
      <p:sp>
        <p:nvSpPr>
          <p:cNvPr id="187420" name="Text Box 28">
            <a:extLst>
              <a:ext uri="{FF2B5EF4-FFF2-40B4-BE49-F238E27FC236}">
                <a16:creationId xmlns:a16="http://schemas.microsoft.com/office/drawing/2014/main" id="{34A3B7DE-B188-4EF5-8D74-F938EBD9EC59}"/>
              </a:ext>
            </a:extLst>
          </p:cNvPr>
          <p:cNvSpPr txBox="1">
            <a:spLocks noChangeArrowheads="1"/>
          </p:cNvSpPr>
          <p:nvPr/>
        </p:nvSpPr>
        <p:spPr bwMode="auto">
          <a:xfrm>
            <a:off x="2679699" y="2672103"/>
            <a:ext cx="8899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H</a:t>
            </a:r>
            <a:r>
              <a:rPr lang="en-US" altLang="zh-CN" b="1">
                <a:latin typeface="微软雅黑" panose="020B0503020204020204" pitchFamily="34" charset="-122"/>
                <a:ea typeface="微软雅黑" panose="020B0503020204020204" pitchFamily="34" charset="-122"/>
              </a:rPr>
              <a:t>2</a:t>
            </a:r>
            <a:r>
              <a:rPr lang="en-US" altLang="zh-CN" sz="2000" b="1">
                <a:latin typeface="微软雅黑" panose="020B0503020204020204" pitchFamily="34" charset="-122"/>
                <a:ea typeface="微软雅黑" panose="020B0503020204020204" pitchFamily="34" charset="-122"/>
              </a:rPr>
              <a:t>O</a:t>
            </a:r>
            <a:r>
              <a:rPr lang="en-US" altLang="zh-CN" b="1">
                <a:latin typeface="微软雅黑" panose="020B0503020204020204" pitchFamily="34" charset="-122"/>
                <a:ea typeface="微软雅黑" panose="020B0503020204020204" pitchFamily="34" charset="-122"/>
              </a:rPr>
              <a:t>2</a:t>
            </a:r>
          </a:p>
        </p:txBody>
      </p:sp>
      <p:sp>
        <p:nvSpPr>
          <p:cNvPr id="187421" name="Text Box 29">
            <a:extLst>
              <a:ext uri="{FF2B5EF4-FFF2-40B4-BE49-F238E27FC236}">
                <a16:creationId xmlns:a16="http://schemas.microsoft.com/office/drawing/2014/main" id="{FDC0674E-66E1-4B51-9E59-3179AAC40143}"/>
              </a:ext>
            </a:extLst>
          </p:cNvPr>
          <p:cNvSpPr txBox="1">
            <a:spLocks noChangeArrowheads="1"/>
          </p:cNvSpPr>
          <p:nvPr/>
        </p:nvSpPr>
        <p:spPr bwMode="auto">
          <a:xfrm>
            <a:off x="2746374" y="3781519"/>
            <a:ext cx="3738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H</a:t>
            </a:r>
          </a:p>
        </p:txBody>
      </p:sp>
      <p:sp>
        <p:nvSpPr>
          <p:cNvPr id="187422" name="Text Box 30">
            <a:extLst>
              <a:ext uri="{FF2B5EF4-FFF2-40B4-BE49-F238E27FC236}">
                <a16:creationId xmlns:a16="http://schemas.microsoft.com/office/drawing/2014/main" id="{2D491D73-4179-449A-BA40-30DDD0EF3C52}"/>
              </a:ext>
            </a:extLst>
          </p:cNvPr>
          <p:cNvSpPr txBox="1">
            <a:spLocks noChangeArrowheads="1"/>
          </p:cNvSpPr>
          <p:nvPr/>
        </p:nvSpPr>
        <p:spPr bwMode="auto">
          <a:xfrm>
            <a:off x="2674936" y="4764182"/>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NH</a:t>
            </a:r>
            <a:r>
              <a:rPr lang="en-US" altLang="zh-CN" b="1">
                <a:latin typeface="微软雅黑" panose="020B0503020204020204" pitchFamily="34" charset="-122"/>
                <a:ea typeface="微软雅黑" panose="020B0503020204020204" pitchFamily="34" charset="-122"/>
              </a:rPr>
              <a:t>3</a:t>
            </a:r>
          </a:p>
        </p:txBody>
      </p:sp>
      <p:sp>
        <p:nvSpPr>
          <p:cNvPr id="187423" name="Text Box 31">
            <a:extLst>
              <a:ext uri="{FF2B5EF4-FFF2-40B4-BE49-F238E27FC236}">
                <a16:creationId xmlns:a16="http://schemas.microsoft.com/office/drawing/2014/main" id="{378824C2-DBFA-4BEE-8228-6D52F4C2D4E2}"/>
              </a:ext>
            </a:extLst>
          </p:cNvPr>
          <p:cNvSpPr txBox="1">
            <a:spLocks noChangeArrowheads="1"/>
          </p:cNvSpPr>
          <p:nvPr/>
        </p:nvSpPr>
        <p:spPr bwMode="auto">
          <a:xfrm>
            <a:off x="2890837" y="5845269"/>
            <a:ext cx="707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CO</a:t>
            </a:r>
            <a:r>
              <a:rPr lang="en-US" altLang="zh-CN" b="1">
                <a:latin typeface="微软雅黑" panose="020B0503020204020204" pitchFamily="34" charset="-122"/>
                <a:ea typeface="微软雅黑" panose="020B0503020204020204" pitchFamily="34" charset="-122"/>
              </a:rPr>
              <a:t>2</a:t>
            </a:r>
          </a:p>
        </p:txBody>
      </p:sp>
      <p:sp>
        <p:nvSpPr>
          <p:cNvPr id="187424" name="Line 32">
            <a:extLst>
              <a:ext uri="{FF2B5EF4-FFF2-40B4-BE49-F238E27FC236}">
                <a16:creationId xmlns:a16="http://schemas.microsoft.com/office/drawing/2014/main" id="{58B7E396-EDF2-4455-8518-4F20EDA0EBEB}"/>
              </a:ext>
            </a:extLst>
          </p:cNvPr>
          <p:cNvSpPr>
            <a:spLocks noChangeShapeType="1"/>
          </p:cNvSpPr>
          <p:nvPr/>
        </p:nvSpPr>
        <p:spPr bwMode="auto">
          <a:xfrm>
            <a:off x="4494212" y="1746344"/>
            <a:ext cx="5048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5" name="Line 33">
            <a:extLst>
              <a:ext uri="{FF2B5EF4-FFF2-40B4-BE49-F238E27FC236}">
                <a16:creationId xmlns:a16="http://schemas.microsoft.com/office/drawing/2014/main" id="{3FD39C48-F1F4-4191-9FF5-D2778F3BE46C}"/>
              </a:ext>
            </a:extLst>
          </p:cNvPr>
          <p:cNvSpPr>
            <a:spLocks noChangeShapeType="1"/>
          </p:cNvSpPr>
          <p:nvPr/>
        </p:nvSpPr>
        <p:spPr bwMode="auto">
          <a:xfrm>
            <a:off x="4494212" y="2825844"/>
            <a:ext cx="5048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6" name="Line 34">
            <a:extLst>
              <a:ext uri="{FF2B5EF4-FFF2-40B4-BE49-F238E27FC236}">
                <a16:creationId xmlns:a16="http://schemas.microsoft.com/office/drawing/2014/main" id="{03013AEE-8B8E-49D3-A234-7CB4F8DBCE70}"/>
              </a:ext>
            </a:extLst>
          </p:cNvPr>
          <p:cNvSpPr>
            <a:spLocks noChangeShapeType="1"/>
          </p:cNvSpPr>
          <p:nvPr/>
        </p:nvSpPr>
        <p:spPr bwMode="auto">
          <a:xfrm>
            <a:off x="4422774" y="4049806"/>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7" name="Line 35">
            <a:extLst>
              <a:ext uri="{FF2B5EF4-FFF2-40B4-BE49-F238E27FC236}">
                <a16:creationId xmlns:a16="http://schemas.microsoft.com/office/drawing/2014/main" id="{98FC8B39-1380-4B1C-9788-79650BF54D35}"/>
              </a:ext>
            </a:extLst>
          </p:cNvPr>
          <p:cNvSpPr>
            <a:spLocks noChangeShapeType="1"/>
          </p:cNvSpPr>
          <p:nvPr/>
        </p:nvSpPr>
        <p:spPr bwMode="auto">
          <a:xfrm>
            <a:off x="4422774" y="5057869"/>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8" name="Line 36">
            <a:extLst>
              <a:ext uri="{FF2B5EF4-FFF2-40B4-BE49-F238E27FC236}">
                <a16:creationId xmlns:a16="http://schemas.microsoft.com/office/drawing/2014/main" id="{3CF4F973-7DA8-4BCD-BCBF-7091051C8830}"/>
              </a:ext>
            </a:extLst>
          </p:cNvPr>
          <p:cNvSpPr>
            <a:spLocks noChangeShapeType="1"/>
          </p:cNvSpPr>
          <p:nvPr/>
        </p:nvSpPr>
        <p:spPr bwMode="auto">
          <a:xfrm>
            <a:off x="4422774" y="613895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9" name="Rectangle 37">
            <a:extLst>
              <a:ext uri="{FF2B5EF4-FFF2-40B4-BE49-F238E27FC236}">
                <a16:creationId xmlns:a16="http://schemas.microsoft.com/office/drawing/2014/main" id="{284A1DAB-5117-4BFF-8688-291F1C004BD4}"/>
              </a:ext>
            </a:extLst>
          </p:cNvPr>
          <p:cNvSpPr>
            <a:spLocks noChangeArrowheads="1"/>
          </p:cNvSpPr>
          <p:nvPr/>
        </p:nvSpPr>
        <p:spPr bwMode="auto">
          <a:xfrm>
            <a:off x="4854574" y="4841969"/>
            <a:ext cx="144462" cy="431800"/>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30" name="Rectangle 38">
            <a:extLst>
              <a:ext uri="{FF2B5EF4-FFF2-40B4-BE49-F238E27FC236}">
                <a16:creationId xmlns:a16="http://schemas.microsoft.com/office/drawing/2014/main" id="{5B801A6E-145B-49CE-B55B-A63809092120}"/>
              </a:ext>
            </a:extLst>
          </p:cNvPr>
          <p:cNvSpPr>
            <a:spLocks noChangeArrowheads="1"/>
          </p:cNvSpPr>
          <p:nvPr/>
        </p:nvSpPr>
        <p:spPr bwMode="auto">
          <a:xfrm>
            <a:off x="4854574" y="5923056"/>
            <a:ext cx="144462" cy="431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31" name="Line 39">
            <a:extLst>
              <a:ext uri="{FF2B5EF4-FFF2-40B4-BE49-F238E27FC236}">
                <a16:creationId xmlns:a16="http://schemas.microsoft.com/office/drawing/2014/main" id="{373E8E67-DE83-43CA-97C5-B47589D64FF5}"/>
              </a:ext>
            </a:extLst>
          </p:cNvPr>
          <p:cNvSpPr>
            <a:spLocks noChangeShapeType="1"/>
          </p:cNvSpPr>
          <p:nvPr/>
        </p:nvSpPr>
        <p:spPr bwMode="auto">
          <a:xfrm>
            <a:off x="5070474" y="5057869"/>
            <a:ext cx="1444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32" name="Line 40">
            <a:extLst>
              <a:ext uri="{FF2B5EF4-FFF2-40B4-BE49-F238E27FC236}">
                <a16:creationId xmlns:a16="http://schemas.microsoft.com/office/drawing/2014/main" id="{C898D5F2-5792-4FED-AFD3-830CF009F00D}"/>
              </a:ext>
            </a:extLst>
          </p:cNvPr>
          <p:cNvSpPr>
            <a:spLocks noChangeShapeType="1"/>
          </p:cNvSpPr>
          <p:nvPr/>
        </p:nvSpPr>
        <p:spPr bwMode="auto">
          <a:xfrm>
            <a:off x="5070474" y="6138956"/>
            <a:ext cx="1444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33" name="Text Box 41">
            <a:extLst>
              <a:ext uri="{FF2B5EF4-FFF2-40B4-BE49-F238E27FC236}">
                <a16:creationId xmlns:a16="http://schemas.microsoft.com/office/drawing/2014/main" id="{9A8118A9-999F-41AC-B006-C8282B440558}"/>
              </a:ext>
            </a:extLst>
          </p:cNvPr>
          <p:cNvSpPr txBox="1">
            <a:spLocks noChangeArrowheads="1"/>
          </p:cNvSpPr>
          <p:nvPr/>
        </p:nvSpPr>
        <p:spPr bwMode="auto">
          <a:xfrm>
            <a:off x="4978400" y="1478056"/>
            <a:ext cx="9733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Pt</a:t>
            </a:r>
            <a:r>
              <a:rPr lang="zh-CN" altLang="en-US" b="1">
                <a:latin typeface="微软雅黑" panose="020B0503020204020204" pitchFamily="34" charset="-122"/>
                <a:ea typeface="微软雅黑" panose="020B0503020204020204" pitchFamily="34" charset="-122"/>
              </a:rPr>
              <a:t>阴极</a:t>
            </a:r>
          </a:p>
          <a:p>
            <a:r>
              <a:rPr lang="en-US" altLang="zh-CN" b="1">
                <a:latin typeface="微软雅黑" panose="020B0503020204020204" pitchFamily="34" charset="-122"/>
                <a:ea typeface="微软雅黑" panose="020B0503020204020204" pitchFamily="34" charset="-122"/>
              </a:rPr>
              <a:t>Ag</a:t>
            </a:r>
            <a:r>
              <a:rPr lang="zh-CN" altLang="en-US" b="1">
                <a:latin typeface="微软雅黑" panose="020B0503020204020204" pitchFamily="34" charset="-122"/>
                <a:ea typeface="微软雅黑" panose="020B0503020204020204" pitchFamily="34" charset="-122"/>
              </a:rPr>
              <a:t>阳极</a:t>
            </a:r>
          </a:p>
        </p:txBody>
      </p:sp>
      <p:sp>
        <p:nvSpPr>
          <p:cNvPr id="187434" name="Text Box 42">
            <a:extLst>
              <a:ext uri="{FF2B5EF4-FFF2-40B4-BE49-F238E27FC236}">
                <a16:creationId xmlns:a16="http://schemas.microsoft.com/office/drawing/2014/main" id="{357238F7-4856-4350-B93A-7E9DF07A0E32}"/>
              </a:ext>
            </a:extLst>
          </p:cNvPr>
          <p:cNvSpPr txBox="1">
            <a:spLocks noChangeArrowheads="1"/>
          </p:cNvSpPr>
          <p:nvPr/>
        </p:nvSpPr>
        <p:spPr bwMode="auto">
          <a:xfrm>
            <a:off x="5122862" y="2486119"/>
            <a:ext cx="9733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Pt</a:t>
            </a:r>
            <a:r>
              <a:rPr lang="zh-CN" altLang="en-US" b="1">
                <a:latin typeface="微软雅黑" panose="020B0503020204020204" pitchFamily="34" charset="-122"/>
                <a:ea typeface="微软雅黑" panose="020B0503020204020204" pitchFamily="34" charset="-122"/>
              </a:rPr>
              <a:t>阳极</a:t>
            </a:r>
          </a:p>
          <a:p>
            <a:r>
              <a:rPr lang="en-US" altLang="zh-CN" b="1">
                <a:latin typeface="微软雅黑" panose="020B0503020204020204" pitchFamily="34" charset="-122"/>
                <a:ea typeface="微软雅黑" panose="020B0503020204020204" pitchFamily="34" charset="-122"/>
              </a:rPr>
              <a:t>Ag</a:t>
            </a:r>
            <a:r>
              <a:rPr lang="zh-CN" altLang="en-US" b="1">
                <a:latin typeface="微软雅黑" panose="020B0503020204020204" pitchFamily="34" charset="-122"/>
                <a:ea typeface="微软雅黑" panose="020B0503020204020204" pitchFamily="34" charset="-122"/>
              </a:rPr>
              <a:t>阴极</a:t>
            </a:r>
          </a:p>
        </p:txBody>
      </p:sp>
      <p:sp>
        <p:nvSpPr>
          <p:cNvPr id="187435" name="Text Box 43">
            <a:extLst>
              <a:ext uri="{FF2B5EF4-FFF2-40B4-BE49-F238E27FC236}">
                <a16:creationId xmlns:a16="http://schemas.microsoft.com/office/drawing/2014/main" id="{EA4BB4CD-590F-41D0-B411-14CB1D52ACE6}"/>
              </a:ext>
            </a:extLst>
          </p:cNvPr>
          <p:cNvSpPr txBox="1">
            <a:spLocks noChangeArrowheads="1"/>
          </p:cNvSpPr>
          <p:nvPr/>
        </p:nvSpPr>
        <p:spPr bwMode="auto">
          <a:xfrm>
            <a:off x="5070475" y="383390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6" name="Text Box 44">
            <a:extLst>
              <a:ext uri="{FF2B5EF4-FFF2-40B4-BE49-F238E27FC236}">
                <a16:creationId xmlns:a16="http://schemas.microsoft.com/office/drawing/2014/main" id="{D855AE0B-564C-4F70-92D0-BEA0F977809E}"/>
              </a:ext>
            </a:extLst>
          </p:cNvPr>
          <p:cNvSpPr txBox="1">
            <a:spLocks noChangeArrowheads="1"/>
          </p:cNvSpPr>
          <p:nvPr/>
        </p:nvSpPr>
        <p:spPr bwMode="auto">
          <a:xfrm>
            <a:off x="5194300" y="486260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7" name="Text Box 45">
            <a:extLst>
              <a:ext uri="{FF2B5EF4-FFF2-40B4-BE49-F238E27FC236}">
                <a16:creationId xmlns:a16="http://schemas.microsoft.com/office/drawing/2014/main" id="{2484C830-656C-4EC5-A9C7-AF49799A5DC2}"/>
              </a:ext>
            </a:extLst>
          </p:cNvPr>
          <p:cNvSpPr txBox="1">
            <a:spLocks noChangeArrowheads="1"/>
          </p:cNvSpPr>
          <p:nvPr/>
        </p:nvSpPr>
        <p:spPr bwMode="auto">
          <a:xfrm>
            <a:off x="5194299" y="5927819"/>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b="1">
              <a:latin typeface="微软雅黑" panose="020B0503020204020204" pitchFamily="34" charset="-122"/>
              <a:ea typeface="微软雅黑" panose="020B0503020204020204" pitchFamily="34" charset="-122"/>
            </a:endParaRPr>
          </a:p>
        </p:txBody>
      </p:sp>
      <p:sp>
        <p:nvSpPr>
          <p:cNvPr id="187438" name="Text Box 46">
            <a:extLst>
              <a:ext uri="{FF2B5EF4-FFF2-40B4-BE49-F238E27FC236}">
                <a16:creationId xmlns:a16="http://schemas.microsoft.com/office/drawing/2014/main" id="{9842424D-7EE2-4109-BB55-586886B04592}"/>
              </a:ext>
            </a:extLst>
          </p:cNvPr>
          <p:cNvSpPr txBox="1">
            <a:spLocks noChangeArrowheads="1"/>
          </p:cNvSpPr>
          <p:nvPr/>
        </p:nvSpPr>
        <p:spPr bwMode="auto">
          <a:xfrm>
            <a:off x="5286375" y="592305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9" name="AutoShape 47">
            <a:extLst>
              <a:ext uri="{FF2B5EF4-FFF2-40B4-BE49-F238E27FC236}">
                <a16:creationId xmlns:a16="http://schemas.microsoft.com/office/drawing/2014/main" id="{1C82BFC6-B42B-47B5-9720-B1A7BB748B97}"/>
              </a:ext>
            </a:extLst>
          </p:cNvPr>
          <p:cNvSpPr>
            <a:spLocks noChangeArrowheads="1"/>
          </p:cNvSpPr>
          <p:nvPr/>
        </p:nvSpPr>
        <p:spPr bwMode="auto">
          <a:xfrm>
            <a:off x="6222999" y="1601882"/>
            <a:ext cx="647700" cy="288925"/>
          </a:xfrm>
          <a:prstGeom prst="rightArrow">
            <a:avLst>
              <a:gd name="adj1" fmla="val 50000"/>
              <a:gd name="adj2" fmla="val 56044"/>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0" name="AutoShape 48">
            <a:extLst>
              <a:ext uri="{FF2B5EF4-FFF2-40B4-BE49-F238E27FC236}">
                <a16:creationId xmlns:a16="http://schemas.microsoft.com/office/drawing/2014/main" id="{9BB4347C-72E9-44EA-84D5-95713CCEC1A3}"/>
              </a:ext>
            </a:extLst>
          </p:cNvPr>
          <p:cNvSpPr>
            <a:spLocks noChangeArrowheads="1"/>
          </p:cNvSpPr>
          <p:nvPr/>
        </p:nvSpPr>
        <p:spPr bwMode="auto">
          <a:xfrm>
            <a:off x="6294437" y="5994494"/>
            <a:ext cx="576263" cy="215900"/>
          </a:xfrm>
          <a:prstGeom prst="rightArrow">
            <a:avLst>
              <a:gd name="adj1" fmla="val 50000"/>
              <a:gd name="adj2" fmla="val 66728"/>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1" name="AutoShape 49">
            <a:extLst>
              <a:ext uri="{FF2B5EF4-FFF2-40B4-BE49-F238E27FC236}">
                <a16:creationId xmlns:a16="http://schemas.microsoft.com/office/drawing/2014/main" id="{B07C1D3A-11F5-4184-98EE-CE9D4F3BAC75}"/>
              </a:ext>
            </a:extLst>
          </p:cNvPr>
          <p:cNvSpPr>
            <a:spLocks noChangeArrowheads="1"/>
          </p:cNvSpPr>
          <p:nvPr/>
        </p:nvSpPr>
        <p:spPr bwMode="auto">
          <a:xfrm>
            <a:off x="6294437" y="4914995"/>
            <a:ext cx="576263" cy="287337"/>
          </a:xfrm>
          <a:prstGeom prst="rightArrow">
            <a:avLst>
              <a:gd name="adj1" fmla="val 50000"/>
              <a:gd name="adj2" fmla="val 50138"/>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2" name="AutoShape 50">
            <a:extLst>
              <a:ext uri="{FF2B5EF4-FFF2-40B4-BE49-F238E27FC236}">
                <a16:creationId xmlns:a16="http://schemas.microsoft.com/office/drawing/2014/main" id="{25F7F0ED-519E-4B86-8027-C333D1DA675C}"/>
              </a:ext>
            </a:extLst>
          </p:cNvPr>
          <p:cNvSpPr>
            <a:spLocks noChangeArrowheads="1"/>
          </p:cNvSpPr>
          <p:nvPr/>
        </p:nvSpPr>
        <p:spPr bwMode="auto">
          <a:xfrm>
            <a:off x="6294436" y="2609944"/>
            <a:ext cx="647700" cy="215900"/>
          </a:xfrm>
          <a:prstGeom prst="rightArrow">
            <a:avLst>
              <a:gd name="adj1" fmla="val 50000"/>
              <a:gd name="adj2" fmla="val 75000"/>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3" name="AutoShape 51">
            <a:extLst>
              <a:ext uri="{FF2B5EF4-FFF2-40B4-BE49-F238E27FC236}">
                <a16:creationId xmlns:a16="http://schemas.microsoft.com/office/drawing/2014/main" id="{511DB43C-980E-4DF2-93C7-7B7A68799D8F}"/>
              </a:ext>
            </a:extLst>
          </p:cNvPr>
          <p:cNvSpPr>
            <a:spLocks noChangeArrowheads="1"/>
          </p:cNvSpPr>
          <p:nvPr/>
        </p:nvSpPr>
        <p:spPr bwMode="auto">
          <a:xfrm>
            <a:off x="6222999" y="3833906"/>
            <a:ext cx="647700" cy="215900"/>
          </a:xfrm>
          <a:prstGeom prst="rightArrow">
            <a:avLst>
              <a:gd name="adj1" fmla="val 50000"/>
              <a:gd name="adj2" fmla="val 75000"/>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4" name="Text Box 52">
            <a:extLst>
              <a:ext uri="{FF2B5EF4-FFF2-40B4-BE49-F238E27FC236}">
                <a16:creationId xmlns:a16="http://schemas.microsoft.com/office/drawing/2014/main" id="{958F2412-45D3-4455-AF58-FA8E1BC8D5A5}"/>
              </a:ext>
            </a:extLst>
          </p:cNvPr>
          <p:cNvSpPr txBox="1">
            <a:spLocks noChangeArrowheads="1"/>
          </p:cNvSpPr>
          <p:nvPr/>
        </p:nvSpPr>
        <p:spPr bwMode="auto">
          <a:xfrm>
            <a:off x="7067550" y="136534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5" name="Text Box 53">
            <a:extLst>
              <a:ext uri="{FF2B5EF4-FFF2-40B4-BE49-F238E27FC236}">
                <a16:creationId xmlns:a16="http://schemas.microsoft.com/office/drawing/2014/main" id="{D8B9B1D2-45A0-4F15-8A92-014F44E1237C}"/>
              </a:ext>
            </a:extLst>
          </p:cNvPr>
          <p:cNvSpPr txBox="1">
            <a:spLocks noChangeArrowheads="1"/>
          </p:cNvSpPr>
          <p:nvPr/>
        </p:nvSpPr>
        <p:spPr bwMode="auto">
          <a:xfrm>
            <a:off x="7159625" y="253850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6" name="Text Box 54">
            <a:extLst>
              <a:ext uri="{FF2B5EF4-FFF2-40B4-BE49-F238E27FC236}">
                <a16:creationId xmlns:a16="http://schemas.microsoft.com/office/drawing/2014/main" id="{832AF367-5BBF-4C0E-8C40-D29A18050868}"/>
              </a:ext>
            </a:extLst>
          </p:cNvPr>
          <p:cNvSpPr txBox="1">
            <a:spLocks noChangeArrowheads="1"/>
          </p:cNvSpPr>
          <p:nvPr/>
        </p:nvSpPr>
        <p:spPr bwMode="auto">
          <a:xfrm>
            <a:off x="7086600" y="491499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7" name="Text Box 55">
            <a:extLst>
              <a:ext uri="{FF2B5EF4-FFF2-40B4-BE49-F238E27FC236}">
                <a16:creationId xmlns:a16="http://schemas.microsoft.com/office/drawing/2014/main" id="{F5CBF095-B392-49C1-AD15-40A32D89ADFE}"/>
              </a:ext>
            </a:extLst>
          </p:cNvPr>
          <p:cNvSpPr txBox="1">
            <a:spLocks noChangeArrowheads="1"/>
          </p:cNvSpPr>
          <p:nvPr/>
        </p:nvSpPr>
        <p:spPr bwMode="auto">
          <a:xfrm>
            <a:off x="7086600" y="592305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8" name="Text Box 56">
            <a:extLst>
              <a:ext uri="{FF2B5EF4-FFF2-40B4-BE49-F238E27FC236}">
                <a16:creationId xmlns:a16="http://schemas.microsoft.com/office/drawing/2014/main" id="{E1BBAC9E-A92E-42BD-9B8C-5ABE867D4A38}"/>
              </a:ext>
            </a:extLst>
          </p:cNvPr>
          <p:cNvSpPr txBox="1">
            <a:spLocks noChangeArrowheads="1"/>
          </p:cNvSpPr>
          <p:nvPr/>
        </p:nvSpPr>
        <p:spPr bwMode="auto">
          <a:xfrm>
            <a:off x="7159625" y="376247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电位</a:t>
            </a:r>
          </a:p>
        </p:txBody>
      </p:sp>
      <p:sp>
        <p:nvSpPr>
          <p:cNvPr id="187468" name="Line 76">
            <a:extLst>
              <a:ext uri="{FF2B5EF4-FFF2-40B4-BE49-F238E27FC236}">
                <a16:creationId xmlns:a16="http://schemas.microsoft.com/office/drawing/2014/main" id="{6FBF8BF5-360A-4A7E-80F5-0ECFE2A1EE3D}"/>
              </a:ext>
            </a:extLst>
          </p:cNvPr>
          <p:cNvSpPr>
            <a:spLocks noChangeShapeType="1"/>
          </p:cNvSpPr>
          <p:nvPr/>
        </p:nvSpPr>
        <p:spPr bwMode="auto">
          <a:xfrm flipH="1">
            <a:off x="5896535" y="396969"/>
            <a:ext cx="2538051" cy="3254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69" name="Text Box 77">
            <a:extLst>
              <a:ext uri="{FF2B5EF4-FFF2-40B4-BE49-F238E27FC236}">
                <a16:creationId xmlns:a16="http://schemas.microsoft.com/office/drawing/2014/main" id="{B4D4836C-91A0-44D7-B205-296089BF3A9A}"/>
              </a:ext>
            </a:extLst>
          </p:cNvPr>
          <p:cNvSpPr txBox="1">
            <a:spLocks noChangeArrowheads="1"/>
          </p:cNvSpPr>
          <p:nvPr/>
        </p:nvSpPr>
        <p:spPr bwMode="auto">
          <a:xfrm>
            <a:off x="4954199" y="577056"/>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CC6600"/>
                </a:solidFill>
                <a:latin typeface="微软雅黑" panose="020B0503020204020204" pitchFamily="34" charset="-122"/>
                <a:ea typeface="微软雅黑" panose="020B0503020204020204" pitchFamily="34" charset="-122"/>
              </a:rPr>
              <a:t>转换器</a:t>
            </a:r>
          </a:p>
        </p:txBody>
      </p:sp>
      <p:sp>
        <p:nvSpPr>
          <p:cNvPr id="187470" name="Text Box 78">
            <a:extLst>
              <a:ext uri="{FF2B5EF4-FFF2-40B4-BE49-F238E27FC236}">
                <a16:creationId xmlns:a16="http://schemas.microsoft.com/office/drawing/2014/main" id="{701FA406-3FE5-4FB9-B5CA-35EA7FB88F49}"/>
              </a:ext>
            </a:extLst>
          </p:cNvPr>
          <p:cNvSpPr txBox="1">
            <a:spLocks noChangeArrowheads="1"/>
          </p:cNvSpPr>
          <p:nvPr/>
        </p:nvSpPr>
        <p:spPr bwMode="auto">
          <a:xfrm>
            <a:off x="4926011" y="1241519"/>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铂</a:t>
            </a:r>
          </a:p>
        </p:txBody>
      </p:sp>
      <p:sp>
        <p:nvSpPr>
          <p:cNvPr id="187471" name="Text Box 79">
            <a:extLst>
              <a:ext uri="{FF2B5EF4-FFF2-40B4-BE49-F238E27FC236}">
                <a16:creationId xmlns:a16="http://schemas.microsoft.com/office/drawing/2014/main" id="{9A808094-F696-4C05-BC83-5BD99292DB8D}"/>
              </a:ext>
            </a:extLst>
          </p:cNvPr>
          <p:cNvSpPr txBox="1">
            <a:spLocks noChangeArrowheads="1"/>
          </p:cNvSpPr>
          <p:nvPr/>
        </p:nvSpPr>
        <p:spPr bwMode="auto">
          <a:xfrm>
            <a:off x="4926011" y="1962244"/>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微软雅黑" panose="020B0503020204020204" pitchFamily="34" charset="-122"/>
                <a:ea typeface="微软雅黑" panose="020B0503020204020204" pitchFamily="34" charset="-122"/>
              </a:rPr>
              <a:t>银</a:t>
            </a:r>
          </a:p>
        </p:txBody>
      </p:sp>
      <p:sp>
        <p:nvSpPr>
          <p:cNvPr id="3" name="矩形 2">
            <a:extLst>
              <a:ext uri="{FF2B5EF4-FFF2-40B4-BE49-F238E27FC236}">
                <a16:creationId xmlns:a16="http://schemas.microsoft.com/office/drawing/2014/main" id="{1C7AC44E-576A-489E-A329-B785710D370F}"/>
              </a:ext>
            </a:extLst>
          </p:cNvPr>
          <p:cNvSpPr/>
          <p:nvPr/>
        </p:nvSpPr>
        <p:spPr>
          <a:xfrm>
            <a:off x="9265173" y="3692064"/>
            <a:ext cx="2225677" cy="1631216"/>
          </a:xfrm>
          <a:prstGeom prst="rect">
            <a:avLst/>
          </a:prstGeom>
        </p:spPr>
        <p:txBody>
          <a:bodyPr wrap="square">
            <a:spAutoFit/>
          </a:bodyPr>
          <a:lstStyle/>
          <a:p>
            <a:r>
              <a:rPr lang="en-US" altLang="zh-CN" sz="2000" b="1" dirty="0">
                <a:solidFill>
                  <a:srgbClr val="404040"/>
                </a:solidFill>
                <a:latin typeface="微软雅黑" panose="020B0503020204020204" pitchFamily="34" charset="-122"/>
                <a:ea typeface="微软雅黑" panose="020B0503020204020204" pitchFamily="34" charset="-122"/>
              </a:rPr>
              <a:t>1799</a:t>
            </a:r>
            <a:r>
              <a:rPr lang="zh-CN" altLang="en-US" sz="2000" b="1" dirty="0">
                <a:solidFill>
                  <a:srgbClr val="404040"/>
                </a:solidFill>
                <a:latin typeface="微软雅黑" panose="020B0503020204020204" pitchFamily="34" charset="-122"/>
                <a:ea typeface="微软雅黑" panose="020B0503020204020204" pitchFamily="34" charset="-122"/>
              </a:rPr>
              <a:t>年，伏特把一块锌板和一块银板浸在盐水里，发现连接两块金属的导线中有电流通过。</a:t>
            </a:r>
            <a:endParaRPr lang="zh-CN" altLang="en-US"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5E42CD64-9DE6-429C-B1DB-DB887DE25DCE}"/>
              </a:ext>
            </a:extLst>
          </p:cNvPr>
          <p:cNvSpPr/>
          <p:nvPr/>
        </p:nvSpPr>
        <p:spPr>
          <a:xfrm>
            <a:off x="9309072" y="5323280"/>
            <a:ext cx="2137880" cy="923330"/>
          </a:xfrm>
          <a:prstGeom prst="rect">
            <a:avLst/>
          </a:prstGeom>
        </p:spPr>
        <p:txBody>
          <a:bodyPr wrap="square">
            <a:spAutoFit/>
          </a:bodyPr>
          <a:lstStyle/>
          <a:p>
            <a:r>
              <a:rPr lang="en-US" altLang="zh-CN" b="1" dirty="0">
                <a:solidFill>
                  <a:srgbClr val="404040"/>
                </a:solidFill>
                <a:latin typeface="Microsoft Yahei" panose="020B0503020204020204" pitchFamily="34" charset="-122"/>
                <a:ea typeface="Microsoft Yahei" panose="020B0503020204020204" pitchFamily="34" charset="-122"/>
              </a:rPr>
              <a:t>1836</a:t>
            </a:r>
            <a:r>
              <a:rPr lang="zh-CN" altLang="en-US" b="1" dirty="0">
                <a:solidFill>
                  <a:srgbClr val="404040"/>
                </a:solidFill>
                <a:latin typeface="Microsoft Yahei" panose="020B0503020204020204" pitchFamily="34" charset="-122"/>
                <a:ea typeface="Microsoft Yahei" panose="020B0503020204020204" pitchFamily="34" charset="-122"/>
              </a:rPr>
              <a:t>年，英国的丹尼尔对 </a:t>
            </a:r>
            <a:r>
              <a:rPr lang="zh-CN" altLang="en-US" b="1" dirty="0">
                <a:solidFill>
                  <a:srgbClr val="404040"/>
                </a:solidFill>
                <a:latin typeface="微软雅黑" panose="020B0503020204020204" pitchFamily="34" charset="-122"/>
                <a:ea typeface="微软雅黑" panose="020B0503020204020204" pitchFamily="34" charset="-122"/>
              </a:rPr>
              <a:t>“伏特电堆”</a:t>
            </a:r>
            <a:r>
              <a:rPr lang="zh-CN" altLang="en-US" b="1" dirty="0">
                <a:solidFill>
                  <a:srgbClr val="404040"/>
                </a:solidFill>
                <a:latin typeface="Microsoft Yahei" panose="020B0503020204020204" pitchFamily="34" charset="-122"/>
                <a:ea typeface="Microsoft Yahei" panose="020B0503020204020204" pitchFamily="34" charset="-122"/>
              </a:rPr>
              <a:t>进行了改良。</a:t>
            </a:r>
            <a:endParaRPr lang="zh-CN" altLang="en-US" b="1" dirty="0"/>
          </a:p>
        </p:txBody>
      </p:sp>
      <p:pic>
        <p:nvPicPr>
          <p:cNvPr id="6" name="图片 5">
            <a:extLst>
              <a:ext uri="{FF2B5EF4-FFF2-40B4-BE49-F238E27FC236}">
                <a16:creationId xmlns:a16="http://schemas.microsoft.com/office/drawing/2014/main" id="{2D6F845A-A6C5-4AE1-A9F8-C6A266679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418" y="196694"/>
            <a:ext cx="3363400" cy="2564593"/>
          </a:xfrm>
          <a:prstGeom prst="rect">
            <a:avLst/>
          </a:prstGeom>
        </p:spPr>
      </p:pic>
      <p:sp>
        <p:nvSpPr>
          <p:cNvPr id="7" name="矩形 6">
            <a:extLst>
              <a:ext uri="{FF2B5EF4-FFF2-40B4-BE49-F238E27FC236}">
                <a16:creationId xmlns:a16="http://schemas.microsoft.com/office/drawing/2014/main" id="{08E07AD5-1542-46F3-8788-08E36D018E2B}"/>
              </a:ext>
            </a:extLst>
          </p:cNvPr>
          <p:cNvSpPr/>
          <p:nvPr/>
        </p:nvSpPr>
        <p:spPr>
          <a:xfrm>
            <a:off x="9479934" y="2821219"/>
            <a:ext cx="1452642" cy="369332"/>
          </a:xfrm>
          <a:prstGeom prst="rect">
            <a:avLst/>
          </a:prstGeom>
        </p:spPr>
        <p:txBody>
          <a:bodyPr wrap="none">
            <a:spAutoFit/>
          </a:bodyPr>
          <a:lstStyle/>
          <a:p>
            <a:r>
              <a:rPr lang="en-US" altLang="zh-CN" b="1" dirty="0" err="1">
                <a:solidFill>
                  <a:srgbClr val="404040"/>
                </a:solidFill>
                <a:latin typeface="Microsoft Yahei" panose="020B0503020204020204" pitchFamily="34" charset="-122"/>
                <a:ea typeface="Microsoft Yahei" panose="020B0503020204020204" pitchFamily="34" charset="-122"/>
              </a:rPr>
              <a:t>Daniell</a:t>
            </a:r>
            <a:r>
              <a:rPr lang="zh-CN" altLang="en-US" b="1" dirty="0">
                <a:solidFill>
                  <a:srgbClr val="404040"/>
                </a:solidFill>
                <a:latin typeface="Microsoft Yahei" panose="020B0503020204020204" pitchFamily="34" charset="-122"/>
                <a:ea typeface="Microsoft Yahei" panose="020B0503020204020204" pitchFamily="34" charset="-122"/>
              </a:rPr>
              <a:t>电池</a:t>
            </a:r>
            <a:endParaRPr lang="zh-CN" altLang="en-US" b="1" dirty="0"/>
          </a:p>
        </p:txBody>
      </p:sp>
    </p:spTree>
    <p:extLst>
      <p:ext uri="{BB962C8B-B14F-4D97-AF65-F5344CB8AC3E}">
        <p14:creationId xmlns:p14="http://schemas.microsoft.com/office/powerpoint/2010/main" val="23137212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a:extLst>
              <a:ext uri="{FF2B5EF4-FFF2-40B4-BE49-F238E27FC236}">
                <a16:creationId xmlns:a16="http://schemas.microsoft.com/office/drawing/2014/main" id="{05308299-C52E-436B-821C-0C2A0F1A0769}"/>
              </a:ext>
            </a:extLst>
          </p:cNvPr>
          <p:cNvSpPr>
            <a:spLocks noGrp="1" noChangeArrowheads="1"/>
          </p:cNvSpPr>
          <p:nvPr>
            <p:ph type="body" idx="4294967295"/>
          </p:nvPr>
        </p:nvSpPr>
        <p:spPr>
          <a:xfrm>
            <a:off x="1981201" y="404814"/>
            <a:ext cx="8291513" cy="6048375"/>
          </a:xfrm>
        </p:spPr>
        <p:txBody>
          <a:bodyPr>
            <a:normAutofit lnSpcReduction="10000"/>
          </a:bodyPr>
          <a:lstStyle/>
          <a:p>
            <a:pPr>
              <a:lnSpc>
                <a:spcPct val="80000"/>
              </a:lnSpc>
              <a:buFontTx/>
              <a:buNone/>
            </a:pPr>
            <a:r>
              <a:rPr lang="zh-CN" altLang="en-US" b="1" dirty="0">
                <a:solidFill>
                  <a:srgbClr val="FF0000"/>
                </a:solidFill>
                <a:latin typeface="华文中宋" panose="02010600040101010101" pitchFamily="2" charset="-122"/>
                <a:ea typeface="华文中宋" panose="02010600040101010101" pitchFamily="2" charset="-122"/>
              </a:rPr>
              <a:t>一、概论</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生物传感器</a:t>
            </a:r>
            <a:r>
              <a:rPr lang="en-US" altLang="zh-CN"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化学、生物学、物理学、电子学</a:t>
            </a:r>
            <a:r>
              <a:rPr lang="en-US" altLang="zh-CN" sz="2400" b="1" dirty="0">
                <a:solidFill>
                  <a:srgbClr val="FF0000"/>
                </a:solidFill>
                <a:latin typeface="华文中宋" panose="02010600040101010101" pitchFamily="2" charset="-122"/>
                <a:ea typeface="华文中宋" panose="02010600040101010101" pitchFamily="2" charset="-122"/>
              </a:rPr>
              <a:t>…..) </a:t>
            </a:r>
          </a:p>
          <a:p>
            <a:pPr>
              <a:lnSpc>
                <a:spcPct val="11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生物传感器是利用生物关联物质选择分子的功能的化学传感器（敏感元件：生物材料，转换元件：电极）</a:t>
            </a:r>
          </a:p>
          <a:p>
            <a:pPr>
              <a:lnSpc>
                <a:spcPct val="80000"/>
              </a:lnSpc>
              <a:buFontTx/>
              <a:buNone/>
            </a:pPr>
            <a:endParaRPr lang="zh-CN" altLang="en-US" sz="2400" b="1" dirty="0">
              <a:solidFill>
                <a:srgbClr val="0000CC"/>
              </a:solidFill>
              <a:latin typeface="华文中宋" panose="02010600040101010101" pitchFamily="2" charset="-122"/>
              <a:ea typeface="华文中宋" panose="02010600040101010101" pitchFamily="2" charset="-122"/>
            </a:endParaRPr>
          </a:p>
          <a:p>
            <a:pPr>
              <a:lnSpc>
                <a:spcPct val="80000"/>
              </a:lnSpc>
              <a:buFontTx/>
              <a:buNone/>
            </a:pPr>
            <a:r>
              <a:rPr lang="zh-CN" altLang="en-US" sz="2400" b="1" dirty="0">
                <a:latin typeface="华文中宋" panose="02010600040101010101" pitchFamily="2" charset="-122"/>
                <a:ea typeface="华文中宋" panose="02010600040101010101" pitchFamily="2" charset="-122"/>
              </a:rPr>
              <a:t>   生物感应元件的专一性</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能够产生和待测物浓度成比例的信号传导器</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与其它传感器不同的是生物传感器是：</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以生物学组件作为主要功能性元件</a:t>
            </a:r>
            <a:r>
              <a:rPr lang="zh-CN" altLang="en-US" sz="2400" b="1" dirty="0">
                <a:latin typeface="华文中宋" panose="02010600040101010101" pitchFamily="2" charset="-122"/>
                <a:ea typeface="华文中宋" panose="02010600040101010101" pitchFamily="2" charset="-122"/>
              </a:rPr>
              <a:t>，能够</a:t>
            </a:r>
            <a:r>
              <a:rPr lang="zh-CN" altLang="en-US" sz="2400" b="1" dirty="0">
                <a:solidFill>
                  <a:srgbClr val="FF0000"/>
                </a:solidFill>
                <a:latin typeface="华文中宋" panose="02010600040101010101" pitchFamily="2" charset="-122"/>
                <a:ea typeface="华文中宋" panose="02010600040101010101" pitchFamily="2" charset="-122"/>
              </a:rPr>
              <a:t>感受规定的</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被测量</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是基于它的</a:t>
            </a:r>
            <a:r>
              <a:rPr lang="zh-CN" altLang="en-US" sz="2400" b="1" dirty="0">
                <a:solidFill>
                  <a:srgbClr val="FF0000"/>
                </a:solidFill>
                <a:latin typeface="华文中宋" panose="02010600040101010101" pitchFamily="2" charset="-122"/>
                <a:ea typeface="华文中宋" panose="02010600040101010101" pitchFamily="2" charset="-122"/>
              </a:rPr>
              <a:t>生物敏感材料来自生物体</a:t>
            </a:r>
            <a:r>
              <a:rPr lang="zh-CN" altLang="en-US" sz="2400" b="1" dirty="0">
                <a:latin typeface="华文中宋" panose="02010600040101010101" pitchFamily="2" charset="-122"/>
                <a:ea typeface="华文中宋" panose="02010600040101010101" pitchFamily="2" charset="-122"/>
              </a:rPr>
              <a:t>。</a:t>
            </a:r>
          </a:p>
          <a:p>
            <a:pPr>
              <a:lnSpc>
                <a:spcPct val="8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80000"/>
              </a:lnSpc>
              <a:buFontTx/>
              <a:buNone/>
            </a:pPr>
            <a:r>
              <a:rPr lang="zh-CN" altLang="en-US" sz="2400" b="1" dirty="0">
                <a:latin typeface="华文中宋" panose="02010600040101010101" pitchFamily="2" charset="-122"/>
                <a:ea typeface="华文中宋" panose="02010600040101010101" pitchFamily="2" charset="-122"/>
              </a:rPr>
              <a:t>   生物传感器的工作原理：</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决定于生物敏感元件与待测物质之间的相互作用。</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a:t>
            </a:r>
            <a:endParaRPr lang="zh-CN" altLang="en-US" sz="2400" b="1" dirty="0">
              <a:solidFill>
                <a:srgbClr val="0000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0317026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a:extLst>
              <a:ext uri="{FF2B5EF4-FFF2-40B4-BE49-F238E27FC236}">
                <a16:creationId xmlns:a16="http://schemas.microsoft.com/office/drawing/2014/main" id="{781F3339-102F-4A47-B831-FDB1BB1EF9E4}"/>
              </a:ext>
            </a:extLst>
          </p:cNvPr>
          <p:cNvSpPr>
            <a:spLocks noChangeArrowheads="1"/>
          </p:cNvSpPr>
          <p:nvPr/>
        </p:nvSpPr>
        <p:spPr bwMode="auto">
          <a:xfrm>
            <a:off x="2208213" y="2781300"/>
            <a:ext cx="76327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特点：</a:t>
            </a:r>
          </a:p>
          <a:p>
            <a:r>
              <a:rPr lang="zh-CN" altLang="en-US" sz="2000" b="1" dirty="0">
                <a:solidFill>
                  <a:srgbClr val="0000CC"/>
                </a:solidFill>
                <a:latin typeface="微软雅黑" panose="020B0503020204020204" pitchFamily="34" charset="-122"/>
                <a:ea typeface="微软雅黑" panose="020B0503020204020204" pitchFamily="34" charset="-122"/>
              </a:rPr>
              <a:t>          选择性好、噪声低、重复性好、</a:t>
            </a:r>
          </a:p>
          <a:p>
            <a:r>
              <a:rPr lang="zh-CN" altLang="en-US" sz="2000" b="1" dirty="0">
                <a:solidFill>
                  <a:srgbClr val="0000CC"/>
                </a:solidFill>
                <a:latin typeface="微软雅黑" panose="020B0503020204020204" pitchFamily="34" charset="-122"/>
                <a:ea typeface="微软雅黑" panose="020B0503020204020204" pitchFamily="34" charset="-122"/>
              </a:rPr>
              <a:t>          能以电信号直接输出</a:t>
            </a:r>
          </a:p>
          <a:p>
            <a:r>
              <a:rPr lang="zh-CN" altLang="en-US" sz="2000" b="1" dirty="0">
                <a:solidFill>
                  <a:srgbClr val="FF0000"/>
                </a:solidFill>
                <a:latin typeface="微软雅黑" panose="020B0503020204020204" pitchFamily="34" charset="-122"/>
                <a:ea typeface="微软雅黑" panose="020B0503020204020204" pitchFamily="34" charset="-122"/>
              </a:rPr>
              <a:t>测量范围：</a:t>
            </a:r>
          </a:p>
          <a:p>
            <a:r>
              <a:rPr lang="zh-CN" altLang="en-US" sz="2000" b="1" dirty="0">
                <a:solidFill>
                  <a:srgbClr val="0000CC"/>
                </a:solidFill>
                <a:latin typeface="微软雅黑" panose="020B0503020204020204" pitchFamily="34" charset="-122"/>
                <a:ea typeface="微软雅黑" panose="020B0503020204020204" pitchFamily="34" charset="-122"/>
              </a:rPr>
              <a:t>          低分子</a:t>
            </a:r>
            <a:r>
              <a:rPr lang="en-US" altLang="zh-CN" sz="2000" b="1" dirty="0">
                <a:solidFill>
                  <a:srgbClr val="0000CC"/>
                </a:solidFill>
                <a:latin typeface="微软雅黑" panose="020B0503020204020204" pitchFamily="34" charset="-122"/>
                <a:ea typeface="微软雅黑" panose="020B0503020204020204" pitchFamily="34" charset="-122"/>
              </a:rPr>
              <a:t>—</a:t>
            </a:r>
            <a:r>
              <a:rPr lang="zh-CN" altLang="en-US" sz="2000" b="1" dirty="0">
                <a:solidFill>
                  <a:srgbClr val="0000CC"/>
                </a:solidFill>
                <a:latin typeface="微软雅黑" panose="020B0503020204020204" pitchFamily="34" charset="-122"/>
                <a:ea typeface="微软雅黑" panose="020B0503020204020204" pitchFamily="34" charset="-122"/>
              </a:rPr>
              <a:t>高分子：酶、微生物、免疫体、</a:t>
            </a:r>
          </a:p>
          <a:p>
            <a:r>
              <a:rPr lang="zh-CN" altLang="en-US" sz="2000" b="1" dirty="0">
                <a:solidFill>
                  <a:srgbClr val="0000CC"/>
                </a:solidFill>
                <a:latin typeface="微软雅黑" panose="020B0503020204020204" pitchFamily="34" charset="-122"/>
                <a:ea typeface="微软雅黑" panose="020B0503020204020204" pitchFamily="34" charset="-122"/>
              </a:rPr>
              <a:t>          复杂蛋白质等</a:t>
            </a:r>
          </a:p>
          <a:p>
            <a:r>
              <a:rPr lang="zh-CN" altLang="en-US" sz="2000" b="1" dirty="0">
                <a:solidFill>
                  <a:srgbClr val="FF0000"/>
                </a:solidFill>
                <a:latin typeface="微软雅黑" panose="020B0503020204020204" pitchFamily="34" charset="-122"/>
                <a:ea typeface="微软雅黑" panose="020B0503020204020204" pitchFamily="34" charset="-122"/>
              </a:rPr>
              <a:t>现有传感器：</a:t>
            </a:r>
          </a:p>
          <a:p>
            <a:r>
              <a:rPr lang="zh-CN" altLang="en-US" sz="2000" b="1" dirty="0">
                <a:solidFill>
                  <a:srgbClr val="0000CC"/>
                </a:solidFill>
                <a:latin typeface="微软雅黑" panose="020B0503020204020204" pitchFamily="34" charset="-122"/>
                <a:ea typeface="微软雅黑" panose="020B0503020204020204" pitchFamily="34" charset="-122"/>
              </a:rPr>
              <a:t>          酶传感器、微生物传感器、免疫传感器、</a:t>
            </a:r>
          </a:p>
          <a:p>
            <a:r>
              <a:rPr lang="zh-CN" altLang="en-US" sz="2000" b="1" dirty="0">
                <a:solidFill>
                  <a:srgbClr val="0000CC"/>
                </a:solidFill>
                <a:latin typeface="微软雅黑" panose="020B0503020204020204" pitchFamily="34" charset="-122"/>
                <a:ea typeface="微软雅黑" panose="020B0503020204020204" pitchFamily="34" charset="-122"/>
              </a:rPr>
              <a:t>          半导体生物传感器、热生物传感器、</a:t>
            </a:r>
          </a:p>
          <a:p>
            <a:r>
              <a:rPr lang="zh-CN" altLang="en-US" sz="2000" b="1" dirty="0">
                <a:solidFill>
                  <a:srgbClr val="0000CC"/>
                </a:solidFill>
                <a:latin typeface="微软雅黑" panose="020B0503020204020204" pitchFamily="34" charset="-122"/>
                <a:ea typeface="微软雅黑" panose="020B0503020204020204" pitchFamily="34" charset="-122"/>
              </a:rPr>
              <a:t>          光生物传感器、压电生物传感器</a:t>
            </a:r>
          </a:p>
        </p:txBody>
      </p:sp>
      <p:sp>
        <p:nvSpPr>
          <p:cNvPr id="181253" name="Rectangle 5">
            <a:extLst>
              <a:ext uri="{FF2B5EF4-FFF2-40B4-BE49-F238E27FC236}">
                <a16:creationId xmlns:a16="http://schemas.microsoft.com/office/drawing/2014/main" id="{0A698FF4-90C6-4BE9-9167-DF873451DCD6}"/>
              </a:ext>
            </a:extLst>
          </p:cNvPr>
          <p:cNvSpPr>
            <a:spLocks noChangeArrowheads="1"/>
          </p:cNvSpPr>
          <p:nvPr/>
        </p:nvSpPr>
        <p:spPr bwMode="auto">
          <a:xfrm>
            <a:off x="2208214" y="260351"/>
            <a:ext cx="813593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生物传感器的工作原理：</a:t>
            </a:r>
          </a:p>
          <a:p>
            <a:r>
              <a:rPr lang="zh-CN" altLang="en-US" sz="2000" b="1" dirty="0">
                <a:latin typeface="微软雅黑" panose="020B0503020204020204" pitchFamily="34" charset="-122"/>
                <a:ea typeface="微软雅黑" panose="020B0503020204020204" pitchFamily="34" charset="-122"/>
              </a:rPr>
              <a:t>         决定于生物敏感元件与待测物质之间的相互作用。</a:t>
            </a:r>
          </a:p>
          <a:p>
            <a:r>
              <a:rPr lang="zh-CN" altLang="en-US" sz="2000" b="1" dirty="0">
                <a:latin typeface="微软雅黑" panose="020B0503020204020204" pitchFamily="34" charset="-122"/>
                <a:ea typeface="微软雅黑" panose="020B0503020204020204" pitchFamily="34" charset="-122"/>
              </a:rPr>
              <a:t>         主要有：</a:t>
            </a:r>
          </a:p>
          <a:p>
            <a:r>
              <a:rPr lang="zh-CN" altLang="en-US" sz="2000" b="1" dirty="0">
                <a:latin typeface="微软雅黑" panose="020B0503020204020204" pitchFamily="34" charset="-122"/>
                <a:ea typeface="微软雅黑" panose="020B0503020204020204" pitchFamily="34" charset="-122"/>
              </a:rPr>
              <a:t>                  化学变化</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latin typeface="微软雅黑" panose="020B0503020204020204" pitchFamily="34" charset="-122"/>
                <a:ea typeface="微软雅黑" panose="020B0503020204020204" pitchFamily="34" charset="-122"/>
              </a:rPr>
              <a:t>                  将热变化</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latin typeface="微软雅黑" panose="020B0503020204020204" pitchFamily="34" charset="-122"/>
                <a:ea typeface="微软雅黑" panose="020B0503020204020204" pitchFamily="34" charset="-122"/>
              </a:rPr>
              <a:t>                  将光效应</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solidFill>
                  <a:srgbClr val="FF0000"/>
                </a:solidFill>
                <a:latin typeface="微软雅黑" panose="020B0503020204020204" pitchFamily="34" charset="-122"/>
                <a:ea typeface="微软雅黑" panose="020B0503020204020204" pitchFamily="34" charset="-122"/>
              </a:rPr>
              <a:t>                                直接</a:t>
            </a:r>
            <a:r>
              <a:rPr lang="zh-CN" altLang="en-US" sz="2000" b="1" dirty="0">
                <a:latin typeface="微软雅黑" panose="020B0503020204020204" pitchFamily="34" charset="-122"/>
                <a:ea typeface="微软雅黑" panose="020B0503020204020204" pitchFamily="34" charset="-122"/>
              </a:rPr>
              <a:t>产生电信号方式等方式 </a:t>
            </a:r>
          </a:p>
        </p:txBody>
      </p:sp>
    </p:spTree>
    <p:extLst>
      <p:ext uri="{BB962C8B-B14F-4D97-AF65-F5344CB8AC3E}">
        <p14:creationId xmlns:p14="http://schemas.microsoft.com/office/powerpoint/2010/main" val="29447382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Box 4">
            <a:extLst>
              <a:ext uri="{FF2B5EF4-FFF2-40B4-BE49-F238E27FC236}">
                <a16:creationId xmlns:a16="http://schemas.microsoft.com/office/drawing/2014/main" id="{1B4E13A6-55A4-4BFF-9515-2733D6FA55F7}"/>
              </a:ext>
            </a:extLst>
          </p:cNvPr>
          <p:cNvSpPr txBox="1">
            <a:spLocks noChangeArrowheads="1"/>
          </p:cNvSpPr>
          <p:nvPr/>
        </p:nvSpPr>
        <p:spPr bwMode="auto">
          <a:xfrm>
            <a:off x="6959600" y="765175"/>
            <a:ext cx="1107996"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酶传感器</a:t>
            </a:r>
          </a:p>
        </p:txBody>
      </p:sp>
      <p:sp>
        <p:nvSpPr>
          <p:cNvPr id="182277" name="Text Box 5">
            <a:extLst>
              <a:ext uri="{FF2B5EF4-FFF2-40B4-BE49-F238E27FC236}">
                <a16:creationId xmlns:a16="http://schemas.microsoft.com/office/drawing/2014/main" id="{AF0FBF8A-1F8A-49B7-9A26-4707A8E037A8}"/>
              </a:ext>
            </a:extLst>
          </p:cNvPr>
          <p:cNvSpPr txBox="1">
            <a:spLocks noChangeArrowheads="1"/>
          </p:cNvSpPr>
          <p:nvPr/>
        </p:nvSpPr>
        <p:spPr bwMode="auto">
          <a:xfrm>
            <a:off x="6959600" y="1341438"/>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葡萄糖传感器</a:t>
            </a:r>
          </a:p>
        </p:txBody>
      </p:sp>
      <p:sp>
        <p:nvSpPr>
          <p:cNvPr id="182278" name="Text Box 6">
            <a:extLst>
              <a:ext uri="{FF2B5EF4-FFF2-40B4-BE49-F238E27FC236}">
                <a16:creationId xmlns:a16="http://schemas.microsoft.com/office/drawing/2014/main" id="{AE0AC856-7EB0-46BD-9463-B58F30C7CD05}"/>
              </a:ext>
            </a:extLst>
          </p:cNvPr>
          <p:cNvSpPr txBox="1">
            <a:spLocks noChangeArrowheads="1"/>
          </p:cNvSpPr>
          <p:nvPr/>
        </p:nvSpPr>
        <p:spPr bwMode="auto">
          <a:xfrm>
            <a:off x="6959600" y="1916113"/>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微生物传感器</a:t>
            </a:r>
          </a:p>
        </p:txBody>
      </p:sp>
      <p:sp>
        <p:nvSpPr>
          <p:cNvPr id="182279" name="Text Box 7">
            <a:extLst>
              <a:ext uri="{FF2B5EF4-FFF2-40B4-BE49-F238E27FC236}">
                <a16:creationId xmlns:a16="http://schemas.microsoft.com/office/drawing/2014/main" id="{451F7517-1151-4852-A5D6-EF9BC7B4E20E}"/>
              </a:ext>
            </a:extLst>
          </p:cNvPr>
          <p:cNvSpPr txBox="1">
            <a:spLocks noChangeArrowheads="1"/>
          </p:cNvSpPr>
          <p:nvPr/>
        </p:nvSpPr>
        <p:spPr bwMode="auto">
          <a:xfrm>
            <a:off x="6959600" y="2492375"/>
            <a:ext cx="1338828"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免疫传感器</a:t>
            </a:r>
          </a:p>
        </p:txBody>
      </p:sp>
      <p:sp>
        <p:nvSpPr>
          <p:cNvPr id="182280" name="Text Box 8">
            <a:extLst>
              <a:ext uri="{FF2B5EF4-FFF2-40B4-BE49-F238E27FC236}">
                <a16:creationId xmlns:a16="http://schemas.microsoft.com/office/drawing/2014/main" id="{EDD68F27-2D2C-49B3-8962-96A7F17DC4A6}"/>
              </a:ext>
            </a:extLst>
          </p:cNvPr>
          <p:cNvSpPr txBox="1">
            <a:spLocks noChangeArrowheads="1"/>
          </p:cNvSpPr>
          <p:nvPr/>
        </p:nvSpPr>
        <p:spPr bwMode="auto">
          <a:xfrm>
            <a:off x="6959601" y="3213100"/>
            <a:ext cx="777777"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酶</a:t>
            </a:r>
            <a:r>
              <a:rPr lang="en-US" altLang="zh-CN" b="1"/>
              <a:t>FET</a:t>
            </a:r>
          </a:p>
        </p:txBody>
      </p:sp>
      <p:sp>
        <p:nvSpPr>
          <p:cNvPr id="182281" name="Text Box 9">
            <a:extLst>
              <a:ext uri="{FF2B5EF4-FFF2-40B4-BE49-F238E27FC236}">
                <a16:creationId xmlns:a16="http://schemas.microsoft.com/office/drawing/2014/main" id="{70B1CC4E-1C5D-4967-99AD-948D9037A56B}"/>
              </a:ext>
            </a:extLst>
          </p:cNvPr>
          <p:cNvSpPr txBox="1">
            <a:spLocks noChangeArrowheads="1"/>
          </p:cNvSpPr>
          <p:nvPr/>
        </p:nvSpPr>
        <p:spPr bwMode="auto">
          <a:xfrm>
            <a:off x="6959600" y="3716338"/>
            <a:ext cx="1239442"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尿素酶</a:t>
            </a:r>
            <a:r>
              <a:rPr lang="en-US" altLang="zh-CN" b="1"/>
              <a:t>FET</a:t>
            </a:r>
          </a:p>
        </p:txBody>
      </p:sp>
      <p:sp>
        <p:nvSpPr>
          <p:cNvPr id="182283" name="Text Box 11">
            <a:extLst>
              <a:ext uri="{FF2B5EF4-FFF2-40B4-BE49-F238E27FC236}">
                <a16:creationId xmlns:a16="http://schemas.microsoft.com/office/drawing/2014/main" id="{6D0E411C-117F-4D11-87AB-B4186D77451A}"/>
              </a:ext>
            </a:extLst>
          </p:cNvPr>
          <p:cNvSpPr txBox="1">
            <a:spLocks noChangeArrowheads="1"/>
          </p:cNvSpPr>
          <p:nvPr/>
        </p:nvSpPr>
        <p:spPr bwMode="auto">
          <a:xfrm>
            <a:off x="6959601" y="4221163"/>
            <a:ext cx="1008609"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免疫</a:t>
            </a:r>
            <a:r>
              <a:rPr lang="en-US" altLang="zh-CN" b="1"/>
              <a:t>FET</a:t>
            </a:r>
          </a:p>
        </p:txBody>
      </p:sp>
      <p:sp>
        <p:nvSpPr>
          <p:cNvPr id="182284" name="Text Box 12">
            <a:extLst>
              <a:ext uri="{FF2B5EF4-FFF2-40B4-BE49-F238E27FC236}">
                <a16:creationId xmlns:a16="http://schemas.microsoft.com/office/drawing/2014/main" id="{AB68259F-6638-4339-910A-D2259D918BC2}"/>
              </a:ext>
            </a:extLst>
          </p:cNvPr>
          <p:cNvSpPr txBox="1">
            <a:spLocks noChangeArrowheads="1"/>
          </p:cNvSpPr>
          <p:nvPr/>
        </p:nvSpPr>
        <p:spPr bwMode="auto">
          <a:xfrm>
            <a:off x="6959600" y="4868863"/>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热生物传感器</a:t>
            </a:r>
          </a:p>
        </p:txBody>
      </p:sp>
      <p:sp>
        <p:nvSpPr>
          <p:cNvPr id="182285" name="Text Box 13">
            <a:extLst>
              <a:ext uri="{FF2B5EF4-FFF2-40B4-BE49-F238E27FC236}">
                <a16:creationId xmlns:a16="http://schemas.microsoft.com/office/drawing/2014/main" id="{EED5F835-386B-48D4-B3B3-FA4ACB67FBA7}"/>
              </a:ext>
            </a:extLst>
          </p:cNvPr>
          <p:cNvSpPr txBox="1">
            <a:spLocks noChangeArrowheads="1"/>
          </p:cNvSpPr>
          <p:nvPr/>
        </p:nvSpPr>
        <p:spPr bwMode="auto">
          <a:xfrm>
            <a:off x="6959600" y="5445125"/>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光生物传感器</a:t>
            </a:r>
          </a:p>
        </p:txBody>
      </p:sp>
      <p:sp>
        <p:nvSpPr>
          <p:cNvPr id="182286" name="Text Box 14">
            <a:extLst>
              <a:ext uri="{FF2B5EF4-FFF2-40B4-BE49-F238E27FC236}">
                <a16:creationId xmlns:a16="http://schemas.microsoft.com/office/drawing/2014/main" id="{B88D316E-C2B1-4E17-9880-7134CB71CB71}"/>
              </a:ext>
            </a:extLst>
          </p:cNvPr>
          <p:cNvSpPr txBox="1">
            <a:spLocks noChangeArrowheads="1"/>
          </p:cNvSpPr>
          <p:nvPr/>
        </p:nvSpPr>
        <p:spPr bwMode="auto">
          <a:xfrm>
            <a:off x="6959601" y="6021388"/>
            <a:ext cx="1800493"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压电晶体传感器</a:t>
            </a:r>
          </a:p>
        </p:txBody>
      </p:sp>
      <p:sp>
        <p:nvSpPr>
          <p:cNvPr id="182287" name="Text Box 15">
            <a:extLst>
              <a:ext uri="{FF2B5EF4-FFF2-40B4-BE49-F238E27FC236}">
                <a16:creationId xmlns:a16="http://schemas.microsoft.com/office/drawing/2014/main" id="{4DF20740-4DF5-4178-A6E7-E9CE7CFB3174}"/>
              </a:ext>
            </a:extLst>
          </p:cNvPr>
          <p:cNvSpPr txBox="1">
            <a:spLocks noChangeArrowheads="1"/>
          </p:cNvSpPr>
          <p:nvPr/>
        </p:nvSpPr>
        <p:spPr bwMode="auto">
          <a:xfrm>
            <a:off x="3719514" y="1628775"/>
            <a:ext cx="1890261"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生物关联模式     </a:t>
            </a:r>
          </a:p>
        </p:txBody>
      </p:sp>
      <p:sp>
        <p:nvSpPr>
          <p:cNvPr id="182288" name="Text Box 16">
            <a:extLst>
              <a:ext uri="{FF2B5EF4-FFF2-40B4-BE49-F238E27FC236}">
                <a16:creationId xmlns:a16="http://schemas.microsoft.com/office/drawing/2014/main" id="{95E3564F-6652-4151-B77A-EE1466F7BBCC}"/>
              </a:ext>
            </a:extLst>
          </p:cNvPr>
          <p:cNvSpPr txBox="1">
            <a:spLocks noChangeArrowheads="1"/>
          </p:cNvSpPr>
          <p:nvPr/>
        </p:nvSpPr>
        <p:spPr bwMode="auto">
          <a:xfrm>
            <a:off x="3648076" y="3716338"/>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半导体复合模式   </a:t>
            </a:r>
          </a:p>
        </p:txBody>
      </p:sp>
      <p:sp>
        <p:nvSpPr>
          <p:cNvPr id="182290" name="Text Box 18">
            <a:extLst>
              <a:ext uri="{FF2B5EF4-FFF2-40B4-BE49-F238E27FC236}">
                <a16:creationId xmlns:a16="http://schemas.microsoft.com/office/drawing/2014/main" id="{E1DBF2A6-2AA1-4DDA-9E8D-22C621EC136A}"/>
              </a:ext>
            </a:extLst>
          </p:cNvPr>
          <p:cNvSpPr txBox="1">
            <a:spLocks noChangeArrowheads="1"/>
          </p:cNvSpPr>
          <p:nvPr/>
        </p:nvSpPr>
        <p:spPr bwMode="auto">
          <a:xfrm>
            <a:off x="3648076" y="4868863"/>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半导体复合模式   </a:t>
            </a:r>
          </a:p>
        </p:txBody>
      </p:sp>
      <p:sp>
        <p:nvSpPr>
          <p:cNvPr id="182291" name="Text Box 19">
            <a:extLst>
              <a:ext uri="{FF2B5EF4-FFF2-40B4-BE49-F238E27FC236}">
                <a16:creationId xmlns:a16="http://schemas.microsoft.com/office/drawing/2014/main" id="{007983A1-DDE4-4FAA-BA5B-8CA8A9BFD650}"/>
              </a:ext>
            </a:extLst>
          </p:cNvPr>
          <p:cNvSpPr txBox="1">
            <a:spLocks noChangeArrowheads="1"/>
          </p:cNvSpPr>
          <p:nvPr/>
        </p:nvSpPr>
        <p:spPr bwMode="auto">
          <a:xfrm>
            <a:off x="3648076" y="5445125"/>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光电导复合模式   </a:t>
            </a:r>
          </a:p>
        </p:txBody>
      </p:sp>
      <p:sp>
        <p:nvSpPr>
          <p:cNvPr id="182292" name="Text Box 20">
            <a:extLst>
              <a:ext uri="{FF2B5EF4-FFF2-40B4-BE49-F238E27FC236}">
                <a16:creationId xmlns:a16="http://schemas.microsoft.com/office/drawing/2014/main" id="{A2F0CFF8-E468-485C-817A-973D53E0CA31}"/>
              </a:ext>
            </a:extLst>
          </p:cNvPr>
          <p:cNvSpPr txBox="1">
            <a:spLocks noChangeArrowheads="1"/>
          </p:cNvSpPr>
          <p:nvPr/>
        </p:nvSpPr>
        <p:spPr bwMode="auto">
          <a:xfrm>
            <a:off x="3648076" y="6021388"/>
            <a:ext cx="2031325"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压电晶体复合模式</a:t>
            </a:r>
          </a:p>
        </p:txBody>
      </p:sp>
      <p:sp>
        <p:nvSpPr>
          <p:cNvPr id="182293" name="Text Box 21">
            <a:extLst>
              <a:ext uri="{FF2B5EF4-FFF2-40B4-BE49-F238E27FC236}">
                <a16:creationId xmlns:a16="http://schemas.microsoft.com/office/drawing/2014/main" id="{86D64C23-CD12-43CA-975D-32C0CCFDA550}"/>
              </a:ext>
            </a:extLst>
          </p:cNvPr>
          <p:cNvSpPr txBox="1">
            <a:spLocks noChangeArrowheads="1"/>
          </p:cNvSpPr>
          <p:nvPr/>
        </p:nvSpPr>
        <p:spPr bwMode="auto">
          <a:xfrm>
            <a:off x="2016523" y="2708275"/>
            <a:ext cx="615553" cy="188769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2800" b="1">
                <a:solidFill>
                  <a:srgbClr val="FF0000"/>
                </a:solidFill>
              </a:rPr>
              <a:t>生物传感器</a:t>
            </a:r>
          </a:p>
        </p:txBody>
      </p:sp>
      <p:sp>
        <p:nvSpPr>
          <p:cNvPr id="182294" name="Line 22">
            <a:extLst>
              <a:ext uri="{FF2B5EF4-FFF2-40B4-BE49-F238E27FC236}">
                <a16:creationId xmlns:a16="http://schemas.microsoft.com/office/drawing/2014/main" id="{C0068493-0A85-4D75-AFB4-9D7CB1F1F464}"/>
              </a:ext>
            </a:extLst>
          </p:cNvPr>
          <p:cNvSpPr>
            <a:spLocks noChangeShapeType="1"/>
          </p:cNvSpPr>
          <p:nvPr/>
        </p:nvSpPr>
        <p:spPr bwMode="auto">
          <a:xfrm>
            <a:off x="3216275" y="1844675"/>
            <a:ext cx="503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5" name="Line 23">
            <a:extLst>
              <a:ext uri="{FF2B5EF4-FFF2-40B4-BE49-F238E27FC236}">
                <a16:creationId xmlns:a16="http://schemas.microsoft.com/office/drawing/2014/main" id="{234B42B7-D93D-4A2C-A757-C5274802196C}"/>
              </a:ext>
            </a:extLst>
          </p:cNvPr>
          <p:cNvSpPr>
            <a:spLocks noChangeShapeType="1"/>
          </p:cNvSpPr>
          <p:nvPr/>
        </p:nvSpPr>
        <p:spPr bwMode="auto">
          <a:xfrm>
            <a:off x="3216275" y="1844676"/>
            <a:ext cx="0" cy="4392613"/>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6" name="Line 24">
            <a:extLst>
              <a:ext uri="{FF2B5EF4-FFF2-40B4-BE49-F238E27FC236}">
                <a16:creationId xmlns:a16="http://schemas.microsoft.com/office/drawing/2014/main" id="{BB6C8364-0A86-475B-8611-32275916CFF4}"/>
              </a:ext>
            </a:extLst>
          </p:cNvPr>
          <p:cNvSpPr>
            <a:spLocks noChangeShapeType="1"/>
          </p:cNvSpPr>
          <p:nvPr/>
        </p:nvSpPr>
        <p:spPr bwMode="auto">
          <a:xfrm>
            <a:off x="3216275" y="6237288"/>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7" name="Line 25">
            <a:extLst>
              <a:ext uri="{FF2B5EF4-FFF2-40B4-BE49-F238E27FC236}">
                <a16:creationId xmlns:a16="http://schemas.microsoft.com/office/drawing/2014/main" id="{A24E44A4-E7DB-499D-BEDE-92DD01DA9BE4}"/>
              </a:ext>
            </a:extLst>
          </p:cNvPr>
          <p:cNvSpPr>
            <a:spLocks noChangeShapeType="1"/>
          </p:cNvSpPr>
          <p:nvPr/>
        </p:nvSpPr>
        <p:spPr bwMode="auto">
          <a:xfrm>
            <a:off x="3216275" y="3933825"/>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8" name="Line 26">
            <a:extLst>
              <a:ext uri="{FF2B5EF4-FFF2-40B4-BE49-F238E27FC236}">
                <a16:creationId xmlns:a16="http://schemas.microsoft.com/office/drawing/2014/main" id="{8EFCD343-CB0A-4DA6-AE28-5BB8DCB62FC3}"/>
              </a:ext>
            </a:extLst>
          </p:cNvPr>
          <p:cNvSpPr>
            <a:spLocks noChangeShapeType="1"/>
          </p:cNvSpPr>
          <p:nvPr/>
        </p:nvSpPr>
        <p:spPr bwMode="auto">
          <a:xfrm>
            <a:off x="3216275" y="5084763"/>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9" name="Line 27">
            <a:extLst>
              <a:ext uri="{FF2B5EF4-FFF2-40B4-BE49-F238E27FC236}">
                <a16:creationId xmlns:a16="http://schemas.microsoft.com/office/drawing/2014/main" id="{1CF9BE21-E548-4A29-B25B-4F5194580F37}"/>
              </a:ext>
            </a:extLst>
          </p:cNvPr>
          <p:cNvSpPr>
            <a:spLocks noChangeShapeType="1"/>
          </p:cNvSpPr>
          <p:nvPr/>
        </p:nvSpPr>
        <p:spPr bwMode="auto">
          <a:xfrm>
            <a:off x="3216275" y="5661025"/>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0" name="Line 28">
            <a:extLst>
              <a:ext uri="{FF2B5EF4-FFF2-40B4-BE49-F238E27FC236}">
                <a16:creationId xmlns:a16="http://schemas.microsoft.com/office/drawing/2014/main" id="{FFE26434-E0F0-40D1-BD43-0C205EB2F0E0}"/>
              </a:ext>
            </a:extLst>
          </p:cNvPr>
          <p:cNvSpPr>
            <a:spLocks noChangeShapeType="1"/>
          </p:cNvSpPr>
          <p:nvPr/>
        </p:nvSpPr>
        <p:spPr bwMode="auto">
          <a:xfrm>
            <a:off x="2640013" y="3933825"/>
            <a:ext cx="57626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1" name="Line 29">
            <a:extLst>
              <a:ext uri="{FF2B5EF4-FFF2-40B4-BE49-F238E27FC236}">
                <a16:creationId xmlns:a16="http://schemas.microsoft.com/office/drawing/2014/main" id="{30B52147-2D79-4AB6-9D65-505CE479F235}"/>
              </a:ext>
            </a:extLst>
          </p:cNvPr>
          <p:cNvSpPr>
            <a:spLocks noChangeShapeType="1"/>
          </p:cNvSpPr>
          <p:nvPr/>
        </p:nvSpPr>
        <p:spPr bwMode="auto">
          <a:xfrm>
            <a:off x="6672264" y="981075"/>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2" name="Line 30">
            <a:extLst>
              <a:ext uri="{FF2B5EF4-FFF2-40B4-BE49-F238E27FC236}">
                <a16:creationId xmlns:a16="http://schemas.microsoft.com/office/drawing/2014/main" id="{9AE7DCF1-FBFE-4EBE-B176-A9D9D8939D52}"/>
              </a:ext>
            </a:extLst>
          </p:cNvPr>
          <p:cNvSpPr>
            <a:spLocks noChangeShapeType="1"/>
          </p:cNvSpPr>
          <p:nvPr/>
        </p:nvSpPr>
        <p:spPr bwMode="auto">
          <a:xfrm>
            <a:off x="6672263" y="981076"/>
            <a:ext cx="0" cy="1800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3" name="Line 31">
            <a:extLst>
              <a:ext uri="{FF2B5EF4-FFF2-40B4-BE49-F238E27FC236}">
                <a16:creationId xmlns:a16="http://schemas.microsoft.com/office/drawing/2014/main" id="{505CC9D1-8F0A-455D-A4A0-6511B9A97BAE}"/>
              </a:ext>
            </a:extLst>
          </p:cNvPr>
          <p:cNvSpPr>
            <a:spLocks noChangeShapeType="1"/>
          </p:cNvSpPr>
          <p:nvPr/>
        </p:nvSpPr>
        <p:spPr bwMode="auto">
          <a:xfrm flipV="1">
            <a:off x="6672264" y="278130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4" name="Line 32">
            <a:extLst>
              <a:ext uri="{FF2B5EF4-FFF2-40B4-BE49-F238E27FC236}">
                <a16:creationId xmlns:a16="http://schemas.microsoft.com/office/drawing/2014/main" id="{686DD0D3-849A-4D68-9CB6-4DC4559193B5}"/>
              </a:ext>
            </a:extLst>
          </p:cNvPr>
          <p:cNvSpPr>
            <a:spLocks noChangeShapeType="1"/>
          </p:cNvSpPr>
          <p:nvPr/>
        </p:nvSpPr>
        <p:spPr bwMode="auto">
          <a:xfrm>
            <a:off x="6672264" y="1628775"/>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5" name="Line 33">
            <a:extLst>
              <a:ext uri="{FF2B5EF4-FFF2-40B4-BE49-F238E27FC236}">
                <a16:creationId xmlns:a16="http://schemas.microsoft.com/office/drawing/2014/main" id="{C9681F03-9B25-488B-8D47-7BBA59CA2E4E}"/>
              </a:ext>
            </a:extLst>
          </p:cNvPr>
          <p:cNvSpPr>
            <a:spLocks noChangeShapeType="1"/>
          </p:cNvSpPr>
          <p:nvPr/>
        </p:nvSpPr>
        <p:spPr bwMode="auto">
          <a:xfrm>
            <a:off x="6672264" y="2205038"/>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6" name="Line 34">
            <a:extLst>
              <a:ext uri="{FF2B5EF4-FFF2-40B4-BE49-F238E27FC236}">
                <a16:creationId xmlns:a16="http://schemas.microsoft.com/office/drawing/2014/main" id="{7F81E619-5CB9-4808-A815-EC847F119276}"/>
              </a:ext>
            </a:extLst>
          </p:cNvPr>
          <p:cNvSpPr>
            <a:spLocks noChangeShapeType="1"/>
          </p:cNvSpPr>
          <p:nvPr/>
        </p:nvSpPr>
        <p:spPr bwMode="auto">
          <a:xfrm>
            <a:off x="6672264" y="3500438"/>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7" name="Line 35">
            <a:extLst>
              <a:ext uri="{FF2B5EF4-FFF2-40B4-BE49-F238E27FC236}">
                <a16:creationId xmlns:a16="http://schemas.microsoft.com/office/drawing/2014/main" id="{2A9FA65F-EE64-4444-8F4D-4EC37310F575}"/>
              </a:ext>
            </a:extLst>
          </p:cNvPr>
          <p:cNvSpPr>
            <a:spLocks noChangeShapeType="1"/>
          </p:cNvSpPr>
          <p:nvPr/>
        </p:nvSpPr>
        <p:spPr bwMode="auto">
          <a:xfrm flipH="1">
            <a:off x="6672264" y="450850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8" name="Line 36">
            <a:extLst>
              <a:ext uri="{FF2B5EF4-FFF2-40B4-BE49-F238E27FC236}">
                <a16:creationId xmlns:a16="http://schemas.microsoft.com/office/drawing/2014/main" id="{869609D9-9CCD-49AB-9A2C-B3F9CF0AA67C}"/>
              </a:ext>
            </a:extLst>
          </p:cNvPr>
          <p:cNvSpPr>
            <a:spLocks noChangeShapeType="1"/>
          </p:cNvSpPr>
          <p:nvPr/>
        </p:nvSpPr>
        <p:spPr bwMode="auto">
          <a:xfrm>
            <a:off x="6672263" y="3500438"/>
            <a:ext cx="0"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9" name="Line 37">
            <a:extLst>
              <a:ext uri="{FF2B5EF4-FFF2-40B4-BE49-F238E27FC236}">
                <a16:creationId xmlns:a16="http://schemas.microsoft.com/office/drawing/2014/main" id="{4AFEE0E8-CC51-4640-9497-89D0693E1E6F}"/>
              </a:ext>
            </a:extLst>
          </p:cNvPr>
          <p:cNvSpPr>
            <a:spLocks noChangeShapeType="1"/>
          </p:cNvSpPr>
          <p:nvPr/>
        </p:nvSpPr>
        <p:spPr bwMode="auto">
          <a:xfrm>
            <a:off x="6672264" y="4005263"/>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0" name="Line 38">
            <a:extLst>
              <a:ext uri="{FF2B5EF4-FFF2-40B4-BE49-F238E27FC236}">
                <a16:creationId xmlns:a16="http://schemas.microsoft.com/office/drawing/2014/main" id="{21252B3E-8CB1-4D02-BD3A-3F6A85EB8D0B}"/>
              </a:ext>
            </a:extLst>
          </p:cNvPr>
          <p:cNvSpPr>
            <a:spLocks noChangeShapeType="1"/>
          </p:cNvSpPr>
          <p:nvPr/>
        </p:nvSpPr>
        <p:spPr bwMode="auto">
          <a:xfrm>
            <a:off x="6240464" y="5084763"/>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2" name="Line 40">
            <a:extLst>
              <a:ext uri="{FF2B5EF4-FFF2-40B4-BE49-F238E27FC236}">
                <a16:creationId xmlns:a16="http://schemas.microsoft.com/office/drawing/2014/main" id="{332BE610-9561-405A-927D-D73E05AC2F39}"/>
              </a:ext>
            </a:extLst>
          </p:cNvPr>
          <p:cNvSpPr>
            <a:spLocks noChangeShapeType="1"/>
          </p:cNvSpPr>
          <p:nvPr/>
        </p:nvSpPr>
        <p:spPr bwMode="auto">
          <a:xfrm>
            <a:off x="6240464" y="6308725"/>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3" name="Line 41">
            <a:extLst>
              <a:ext uri="{FF2B5EF4-FFF2-40B4-BE49-F238E27FC236}">
                <a16:creationId xmlns:a16="http://schemas.microsoft.com/office/drawing/2014/main" id="{F21C4BAF-6056-44F3-AD1F-E6A9DCDD5348}"/>
              </a:ext>
            </a:extLst>
          </p:cNvPr>
          <p:cNvSpPr>
            <a:spLocks noChangeShapeType="1"/>
          </p:cNvSpPr>
          <p:nvPr/>
        </p:nvSpPr>
        <p:spPr bwMode="auto">
          <a:xfrm>
            <a:off x="6240464" y="5661025"/>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4" name="Line 42">
            <a:extLst>
              <a:ext uri="{FF2B5EF4-FFF2-40B4-BE49-F238E27FC236}">
                <a16:creationId xmlns:a16="http://schemas.microsoft.com/office/drawing/2014/main" id="{4C34E645-BD1F-49B3-B278-3B0AA92D55CA}"/>
              </a:ext>
            </a:extLst>
          </p:cNvPr>
          <p:cNvSpPr>
            <a:spLocks noChangeShapeType="1"/>
          </p:cNvSpPr>
          <p:nvPr/>
        </p:nvSpPr>
        <p:spPr bwMode="auto">
          <a:xfrm>
            <a:off x="6167439" y="1844675"/>
            <a:ext cx="504825"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5" name="Line 43">
            <a:extLst>
              <a:ext uri="{FF2B5EF4-FFF2-40B4-BE49-F238E27FC236}">
                <a16:creationId xmlns:a16="http://schemas.microsoft.com/office/drawing/2014/main" id="{8A22FFF5-B843-4A4B-BD77-A32BD2202C01}"/>
              </a:ext>
            </a:extLst>
          </p:cNvPr>
          <p:cNvSpPr>
            <a:spLocks noChangeShapeType="1"/>
          </p:cNvSpPr>
          <p:nvPr/>
        </p:nvSpPr>
        <p:spPr bwMode="auto">
          <a:xfrm>
            <a:off x="6240463" y="4005263"/>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7" name="Rectangle 45">
            <a:extLst>
              <a:ext uri="{FF2B5EF4-FFF2-40B4-BE49-F238E27FC236}">
                <a16:creationId xmlns:a16="http://schemas.microsoft.com/office/drawing/2014/main" id="{C7C229CD-DDC3-4D15-A520-C986D73D0C19}"/>
              </a:ext>
            </a:extLst>
          </p:cNvPr>
          <p:cNvSpPr>
            <a:spLocks noChangeArrowheads="1"/>
          </p:cNvSpPr>
          <p:nvPr/>
        </p:nvSpPr>
        <p:spPr bwMode="auto">
          <a:xfrm>
            <a:off x="1774825" y="211138"/>
            <a:ext cx="3582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0000"/>
                </a:solidFill>
              </a:rPr>
              <a:t>生物传感器的分类</a:t>
            </a:r>
            <a:r>
              <a:rPr lang="en-US" altLang="zh-CN" sz="2800" b="1">
                <a:solidFill>
                  <a:srgbClr val="FF0000"/>
                </a:solidFill>
              </a:rPr>
              <a:t>1</a:t>
            </a:r>
            <a:r>
              <a:rPr lang="zh-CN" altLang="en-US" sz="2800">
                <a:solidFill>
                  <a:srgbClr val="FF0000"/>
                </a:solidFill>
              </a:rPr>
              <a:t>：</a:t>
            </a:r>
          </a:p>
        </p:txBody>
      </p:sp>
      <p:sp>
        <p:nvSpPr>
          <p:cNvPr id="182318" name="Text Box 5">
            <a:extLst>
              <a:ext uri="{FF2B5EF4-FFF2-40B4-BE49-F238E27FC236}">
                <a16:creationId xmlns:a16="http://schemas.microsoft.com/office/drawing/2014/main" id="{C846D86F-C933-406E-811C-0BE04A77EE02}"/>
              </a:ext>
            </a:extLst>
          </p:cNvPr>
          <p:cNvSpPr txBox="1">
            <a:spLocks noChangeArrowheads="1"/>
          </p:cNvSpPr>
          <p:nvPr/>
        </p:nvSpPr>
        <p:spPr bwMode="auto">
          <a:xfrm>
            <a:off x="9622136" y="836614"/>
            <a:ext cx="46166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CC"/>
                </a:solidFill>
              </a:rPr>
              <a:t>按识别功能膜分类</a:t>
            </a:r>
          </a:p>
        </p:txBody>
      </p:sp>
      <p:sp>
        <p:nvSpPr>
          <p:cNvPr id="182319" name="Text Box 11">
            <a:extLst>
              <a:ext uri="{FF2B5EF4-FFF2-40B4-BE49-F238E27FC236}">
                <a16:creationId xmlns:a16="http://schemas.microsoft.com/office/drawing/2014/main" id="{DB67BF37-0421-4A19-A59A-0A5BE693A4BF}"/>
              </a:ext>
            </a:extLst>
          </p:cNvPr>
          <p:cNvSpPr txBox="1">
            <a:spLocks noChangeArrowheads="1"/>
          </p:cNvSpPr>
          <p:nvPr/>
        </p:nvSpPr>
        <p:spPr bwMode="auto">
          <a:xfrm>
            <a:off x="9696450" y="3284539"/>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b="1">
                <a:solidFill>
                  <a:srgbClr val="0000CC"/>
                </a:solidFill>
                <a:ea typeface="华文中宋" panose="02010600040101010101" pitchFamily="2" charset="-122"/>
              </a:rPr>
              <a:t>按</a:t>
            </a:r>
          </a:p>
          <a:p>
            <a:pPr>
              <a:spcBef>
                <a:spcPct val="50000"/>
              </a:spcBef>
            </a:pPr>
            <a:r>
              <a:rPr lang="zh-CN" altLang="en-US" sz="2000" b="1">
                <a:solidFill>
                  <a:srgbClr val="0000CC"/>
                </a:solidFill>
                <a:ea typeface="华文中宋" panose="02010600040101010101" pitchFamily="2" charset="-122"/>
              </a:rPr>
              <a:t>材</a:t>
            </a:r>
          </a:p>
          <a:p>
            <a:pPr>
              <a:spcBef>
                <a:spcPct val="50000"/>
              </a:spcBef>
            </a:pPr>
            <a:r>
              <a:rPr lang="zh-CN" altLang="en-US" sz="2000" b="1">
                <a:solidFill>
                  <a:srgbClr val="0000CC"/>
                </a:solidFill>
                <a:ea typeface="华文中宋" panose="02010600040101010101" pitchFamily="2" charset="-122"/>
              </a:rPr>
              <a:t>料</a:t>
            </a:r>
          </a:p>
        </p:txBody>
      </p:sp>
      <p:sp>
        <p:nvSpPr>
          <p:cNvPr id="182320" name="Text Box 8">
            <a:extLst>
              <a:ext uri="{FF2B5EF4-FFF2-40B4-BE49-F238E27FC236}">
                <a16:creationId xmlns:a16="http://schemas.microsoft.com/office/drawing/2014/main" id="{0C1FB32C-9778-4FEB-8505-E264251E2BC4}"/>
              </a:ext>
            </a:extLst>
          </p:cNvPr>
          <p:cNvSpPr txBox="1">
            <a:spLocks noChangeArrowheads="1"/>
          </p:cNvSpPr>
          <p:nvPr/>
        </p:nvSpPr>
        <p:spPr bwMode="auto">
          <a:xfrm>
            <a:off x="9545520" y="4868863"/>
            <a:ext cx="800219"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0000CC"/>
                </a:solidFill>
                <a:ea typeface="华文中宋" panose="02010600040101010101" pitchFamily="2" charset="-122"/>
              </a:rPr>
              <a:t>按信号转换分类</a:t>
            </a:r>
          </a:p>
        </p:txBody>
      </p:sp>
      <p:sp>
        <p:nvSpPr>
          <p:cNvPr id="2" name="右大括号 1">
            <a:extLst>
              <a:ext uri="{FF2B5EF4-FFF2-40B4-BE49-F238E27FC236}">
                <a16:creationId xmlns:a16="http://schemas.microsoft.com/office/drawing/2014/main" id="{58BAB8D6-C5A4-4E12-9749-3BCB18D24631}"/>
              </a:ext>
            </a:extLst>
          </p:cNvPr>
          <p:cNvSpPr/>
          <p:nvPr/>
        </p:nvSpPr>
        <p:spPr>
          <a:xfrm>
            <a:off x="9308459" y="631527"/>
            <a:ext cx="190765" cy="2230173"/>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右大括号 2">
            <a:extLst>
              <a:ext uri="{FF2B5EF4-FFF2-40B4-BE49-F238E27FC236}">
                <a16:creationId xmlns:a16="http://schemas.microsoft.com/office/drawing/2014/main" id="{979457F7-3304-42BF-B95C-EC385E742E10}"/>
              </a:ext>
            </a:extLst>
          </p:cNvPr>
          <p:cNvSpPr/>
          <p:nvPr/>
        </p:nvSpPr>
        <p:spPr>
          <a:xfrm>
            <a:off x="9307147" y="3278187"/>
            <a:ext cx="223771" cy="1311275"/>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右大括号 4">
            <a:extLst>
              <a:ext uri="{FF2B5EF4-FFF2-40B4-BE49-F238E27FC236}">
                <a16:creationId xmlns:a16="http://schemas.microsoft.com/office/drawing/2014/main" id="{32F28C63-AC9C-46F0-B908-CD061FD224DB}"/>
              </a:ext>
            </a:extLst>
          </p:cNvPr>
          <p:cNvSpPr/>
          <p:nvPr/>
        </p:nvSpPr>
        <p:spPr>
          <a:xfrm>
            <a:off x="9328073" y="4950237"/>
            <a:ext cx="151536" cy="1276236"/>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571349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5BBC775E-FA5E-41B1-B55D-196BC9827473}"/>
              </a:ext>
            </a:extLst>
          </p:cNvPr>
          <p:cNvSpPr>
            <a:spLocks noGrp="1" noChangeArrowheads="1"/>
          </p:cNvSpPr>
          <p:nvPr>
            <p:ph type="title" idx="4294967295"/>
          </p:nvPr>
        </p:nvSpPr>
        <p:spPr>
          <a:xfrm>
            <a:off x="1981201" y="274638"/>
            <a:ext cx="4259263" cy="633412"/>
          </a:xfrm>
        </p:spPr>
        <p:txBody>
          <a:bodyPr/>
          <a:lstStyle/>
          <a:p>
            <a:r>
              <a:rPr lang="zh-CN" altLang="en-US" sz="2800" b="1">
                <a:solidFill>
                  <a:srgbClr val="FF0000"/>
                </a:solidFill>
                <a:latin typeface="华文中宋" panose="02010600040101010101" pitchFamily="2" charset="-122"/>
                <a:ea typeface="华文中宋" panose="02010600040101010101" pitchFamily="2" charset="-122"/>
              </a:rPr>
              <a:t>生物传感器的分类</a:t>
            </a:r>
            <a:r>
              <a:rPr lang="en-US" altLang="zh-CN" sz="2800" b="1">
                <a:solidFill>
                  <a:srgbClr val="FF0000"/>
                </a:solidFill>
                <a:latin typeface="华文中宋" panose="02010600040101010101" pitchFamily="2" charset="-122"/>
                <a:ea typeface="华文中宋" panose="02010600040101010101" pitchFamily="2" charset="-122"/>
              </a:rPr>
              <a:t>2</a:t>
            </a:r>
            <a:r>
              <a:rPr lang="zh-CN" altLang="en-US" sz="2800">
                <a:solidFill>
                  <a:srgbClr val="FF0000"/>
                </a:solidFill>
                <a:latin typeface="华文中宋" panose="02010600040101010101" pitchFamily="2" charset="-122"/>
                <a:ea typeface="华文中宋" panose="02010600040101010101" pitchFamily="2" charset="-122"/>
              </a:rPr>
              <a:t>：</a:t>
            </a:r>
          </a:p>
        </p:txBody>
      </p:sp>
      <p:sp>
        <p:nvSpPr>
          <p:cNvPr id="159747" name="Rectangle 3">
            <a:extLst>
              <a:ext uri="{FF2B5EF4-FFF2-40B4-BE49-F238E27FC236}">
                <a16:creationId xmlns:a16="http://schemas.microsoft.com/office/drawing/2014/main" id="{787B3E76-8996-472A-A08B-C6B62F3B92D0}"/>
              </a:ext>
            </a:extLst>
          </p:cNvPr>
          <p:cNvSpPr>
            <a:spLocks noGrp="1" noChangeArrowheads="1"/>
          </p:cNvSpPr>
          <p:nvPr>
            <p:ph type="body" idx="4294967295"/>
          </p:nvPr>
        </p:nvSpPr>
        <p:spPr>
          <a:xfrm>
            <a:off x="1981200" y="908050"/>
            <a:ext cx="8229600" cy="5675312"/>
          </a:xfrm>
        </p:spPr>
        <p:txBody>
          <a:bodyPr>
            <a:noAutofit/>
          </a:bodyPr>
          <a:lstStyle/>
          <a:p>
            <a:pPr>
              <a:lnSpc>
                <a:spcPct val="90000"/>
              </a:lnSpc>
            </a:pPr>
            <a:r>
              <a:rPr lang="zh-CN" altLang="en-US" sz="2400" b="1" dirty="0">
                <a:latin typeface="华文中宋" panose="02010600040101010101" pitchFamily="2" charset="-122"/>
                <a:ea typeface="华文中宋" panose="02010600040101010101" pitchFamily="2" charset="-122"/>
              </a:rPr>
              <a:t>根据被测物与分子识别元件相互作用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产生传感器输出信号的方式分类：</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）生物亲和型生物传感器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被测物</a:t>
            </a:r>
            <a:r>
              <a:rPr lang="zh-CN" altLang="en-US" sz="2400" b="1" dirty="0">
                <a:latin typeface="华文中宋" panose="02010600040101010101" pitchFamily="2" charset="-122"/>
                <a:ea typeface="华文中宋" panose="02010600040101010101" pitchFamily="2" charset="-122"/>
              </a:rPr>
              <a:t>与</a:t>
            </a:r>
            <a:r>
              <a:rPr lang="zh-CN" altLang="en-US" sz="2400" b="1" dirty="0">
                <a:solidFill>
                  <a:srgbClr val="FF0000"/>
                </a:solidFill>
                <a:latin typeface="华文中宋" panose="02010600040101010101" pitchFamily="2" charset="-122"/>
                <a:ea typeface="华文中宋" panose="02010600040101010101" pitchFamily="2" charset="-122"/>
              </a:rPr>
              <a:t>分子识别元件</a:t>
            </a:r>
            <a:r>
              <a:rPr lang="zh-CN" altLang="en-US" sz="2400" b="1" dirty="0">
                <a:latin typeface="华文中宋" panose="02010600040101010101" pitchFamily="2" charset="-122"/>
                <a:ea typeface="华文中宋" panose="02010600040101010101" pitchFamily="2" charset="-122"/>
              </a:rPr>
              <a:t>上敏感物质具有</a:t>
            </a:r>
            <a:r>
              <a:rPr lang="zh-CN" altLang="en-US" sz="2400" b="1" dirty="0">
                <a:solidFill>
                  <a:srgbClr val="FF0000"/>
                </a:solidFill>
                <a:latin typeface="华文中宋" panose="02010600040101010101" pitchFamily="2" charset="-122"/>
                <a:ea typeface="华文中宋" panose="02010600040101010101" pitchFamily="2" charset="-122"/>
              </a:rPr>
              <a:t>生物亲和作用</a:t>
            </a:r>
            <a:r>
              <a:rPr lang="zh-CN" altLang="en-US" sz="2400" b="1" dirty="0">
                <a:latin typeface="华文中宋" panose="02010600040101010101" pitchFamily="2" charset="-122"/>
                <a:ea typeface="华文中宋" panose="02010600040101010101" pitchFamily="2" charset="-122"/>
              </a:rPr>
              <a:t>。即二者间能特异地相结合，同时引起敏感材料上生物分子的结构和固定介质</a:t>
            </a:r>
            <a:r>
              <a:rPr lang="zh-CN" altLang="en-US" sz="2400" b="1" dirty="0">
                <a:solidFill>
                  <a:srgbClr val="0033CC"/>
                </a:solidFill>
                <a:latin typeface="华文中宋" panose="02010600040101010101" pitchFamily="2" charset="-122"/>
                <a:ea typeface="华文中宋" panose="02010600040101010101" pitchFamily="2" charset="-122"/>
              </a:rPr>
              <a:t>发生物理变化</a:t>
            </a:r>
            <a:r>
              <a:rPr lang="zh-CN" altLang="en-US" sz="2400" b="1" dirty="0">
                <a:latin typeface="华文中宋" panose="02010600040101010101" pitchFamily="2" charset="-122"/>
                <a:ea typeface="华文中宋" panose="02010600040101010101" pitchFamily="2" charset="-122"/>
              </a:rPr>
              <a:t>，例如电荷、厚度、温度、光学性质</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颜色或荧光</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等变化。这类传感器称为生物亲和型生物传感器。</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）代谢型或催化型生物传感器</a:t>
            </a:r>
            <a:r>
              <a:rPr lang="zh-CN" altLang="en-US" sz="2400"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被测物</a:t>
            </a:r>
            <a:r>
              <a:rPr lang="zh-CN" altLang="en-US" sz="2400" b="1" dirty="0">
                <a:latin typeface="华文中宋" panose="02010600040101010101" pitchFamily="2" charset="-122"/>
                <a:ea typeface="华文中宋" panose="02010600040101010101" pitchFamily="2" charset="-122"/>
              </a:rPr>
              <a:t>与</a:t>
            </a:r>
            <a:r>
              <a:rPr lang="zh-CN" altLang="en-US" sz="2400" b="1" dirty="0">
                <a:solidFill>
                  <a:srgbClr val="FF0000"/>
                </a:solidFill>
                <a:latin typeface="华文中宋" panose="02010600040101010101" pitchFamily="2" charset="-122"/>
                <a:ea typeface="华文中宋" panose="02010600040101010101" pitchFamily="2" charset="-122"/>
              </a:rPr>
              <a:t>分子识别元件</a:t>
            </a:r>
            <a:r>
              <a:rPr lang="zh-CN" altLang="en-US" sz="2400" b="1" dirty="0">
                <a:latin typeface="华文中宋" panose="02010600040101010101" pitchFamily="2" charset="-122"/>
                <a:ea typeface="华文中宋" panose="02010600040101010101" pitchFamily="2" charset="-122"/>
              </a:rPr>
              <a:t>上的敏感物质相作用并</a:t>
            </a:r>
            <a:r>
              <a:rPr lang="zh-CN" altLang="en-US" sz="2400" b="1" dirty="0">
                <a:solidFill>
                  <a:srgbClr val="FF0000"/>
                </a:solidFill>
                <a:latin typeface="华文中宋" panose="02010600040101010101" pitchFamily="2" charset="-122"/>
                <a:ea typeface="华文中宋" panose="02010600040101010101" pitchFamily="2" charset="-122"/>
              </a:rPr>
              <a:t>产生产物</a:t>
            </a:r>
            <a:r>
              <a:rPr lang="zh-CN" altLang="en-US" sz="2400" b="1" dirty="0">
                <a:latin typeface="华文中宋" panose="02010600040101010101" pitchFamily="2" charset="-122"/>
                <a:ea typeface="华文中宋" panose="02010600040101010101" pitchFamily="2" charset="-122"/>
              </a:rPr>
              <a:t>，信号</a:t>
            </a:r>
            <a:r>
              <a:rPr lang="zh-CN" altLang="en-US" sz="2400" b="1" dirty="0">
                <a:solidFill>
                  <a:srgbClr val="FF0000"/>
                </a:solidFill>
                <a:latin typeface="华文中宋" panose="02010600040101010101" pitchFamily="2" charset="-122"/>
                <a:ea typeface="华文中宋" panose="02010600040101010101" pitchFamily="2" charset="-122"/>
              </a:rPr>
              <a:t>换能器</a:t>
            </a:r>
            <a:r>
              <a:rPr lang="zh-CN" altLang="en-US" sz="2400" b="1" dirty="0">
                <a:latin typeface="华文中宋" panose="02010600040101010101" pitchFamily="2" charset="-122"/>
                <a:ea typeface="华文中宋" panose="02010600040101010101" pitchFamily="2" charset="-122"/>
              </a:rPr>
              <a:t>将底物的消耗或产物的增加</a:t>
            </a:r>
            <a:r>
              <a:rPr lang="zh-CN" altLang="en-US" sz="2400" b="1" dirty="0">
                <a:solidFill>
                  <a:srgbClr val="FF0000"/>
                </a:solidFill>
                <a:latin typeface="华文中宋" panose="02010600040101010101" pitchFamily="2" charset="-122"/>
                <a:ea typeface="华文中宋" panose="02010600040101010101" pitchFamily="2" charset="-122"/>
              </a:rPr>
              <a:t>转变</a:t>
            </a:r>
            <a:r>
              <a:rPr lang="zh-CN" altLang="en-US" sz="2400" b="1" dirty="0">
                <a:latin typeface="华文中宋" panose="02010600040101010101" pitchFamily="2" charset="-122"/>
                <a:ea typeface="华文中宋" panose="02010600040101010101" pitchFamily="2" charset="-122"/>
              </a:rPr>
              <a:t>为输出信号，这类传感器称为代谢型或催化型生物传感器。 </a:t>
            </a:r>
          </a:p>
        </p:txBody>
      </p:sp>
    </p:spTree>
    <p:extLst>
      <p:ext uri="{BB962C8B-B14F-4D97-AF65-F5344CB8AC3E}">
        <p14:creationId xmlns:p14="http://schemas.microsoft.com/office/powerpoint/2010/main" val="316020629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3">
            <a:extLst>
              <a:ext uri="{FF2B5EF4-FFF2-40B4-BE49-F238E27FC236}">
                <a16:creationId xmlns:a16="http://schemas.microsoft.com/office/drawing/2014/main" id="{0DBCF11A-864D-45DC-ABE6-399C571E929A}"/>
              </a:ext>
            </a:extLst>
          </p:cNvPr>
          <p:cNvSpPr>
            <a:spLocks noGrp="1" noChangeArrowheads="1"/>
          </p:cNvSpPr>
          <p:nvPr>
            <p:ph type="body" idx="4294967295"/>
          </p:nvPr>
        </p:nvSpPr>
        <p:spPr>
          <a:xfrm>
            <a:off x="1919288" y="765175"/>
            <a:ext cx="8229600" cy="5721350"/>
          </a:xfrm>
        </p:spPr>
        <p:txBody>
          <a:bodyPr>
            <a:normAutofit lnSpcReduction="10000"/>
          </a:bodyPr>
          <a:lstStyle/>
          <a:p>
            <a:pPr>
              <a:lnSpc>
                <a:spcPct val="90000"/>
              </a:lnSpc>
              <a:buFontTx/>
              <a:buNone/>
            </a:pPr>
            <a:r>
              <a:rPr lang="zh-CN" altLang="en-US" b="1" dirty="0">
                <a:ea typeface="华文中宋" panose="02010600040101010101" pitchFamily="2" charset="-122"/>
              </a:rPr>
              <a:t>二、</a:t>
            </a:r>
            <a:r>
              <a:rPr lang="zh-CN" altLang="en-US" b="1" dirty="0">
                <a:solidFill>
                  <a:srgbClr val="0000CC"/>
                </a:solidFill>
                <a:ea typeface="华文中宋" panose="02010600040101010101" pitchFamily="2" charset="-122"/>
              </a:rPr>
              <a:t>生物传感器的工作原理</a:t>
            </a:r>
          </a:p>
          <a:p>
            <a:pPr>
              <a:lnSpc>
                <a:spcPct val="90000"/>
              </a:lnSpc>
              <a:buFontTx/>
              <a:buNone/>
            </a:pPr>
            <a:r>
              <a:rPr lang="zh-CN" altLang="en-US" b="1" dirty="0">
                <a:solidFill>
                  <a:srgbClr val="0000CC"/>
                </a:solidFill>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、生物识别功能</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生物体内</a:t>
            </a:r>
            <a:r>
              <a:rPr lang="zh-CN" altLang="en-US" sz="2400" b="1" dirty="0">
                <a:latin typeface="华文中宋" panose="02010600040101010101" pitchFamily="2" charset="-122"/>
                <a:ea typeface="华文中宋" panose="02010600040101010101" pitchFamily="2" charset="-122"/>
              </a:rPr>
              <a:t>具有各种</a:t>
            </a:r>
            <a:r>
              <a:rPr lang="zh-CN" altLang="en-US" sz="2400" b="1" dirty="0">
                <a:solidFill>
                  <a:srgbClr val="FF0000"/>
                </a:solidFill>
                <a:latin typeface="华文中宋" panose="02010600040101010101" pitchFamily="2" charset="-122"/>
                <a:ea typeface="华文中宋" panose="02010600040101010101" pitchFamily="2" charset="-122"/>
              </a:rPr>
              <a:t>选择性</a:t>
            </a:r>
            <a:r>
              <a:rPr lang="zh-CN" altLang="en-US" sz="2400" b="1" dirty="0">
                <a:latin typeface="华文中宋" panose="02010600040101010101" pitchFamily="2" charset="-122"/>
                <a:ea typeface="华文中宋" panose="02010600040101010101" pitchFamily="2" charset="-122"/>
              </a:rPr>
              <a:t>地识别</a:t>
            </a:r>
            <a:r>
              <a:rPr lang="zh-CN" altLang="en-US" sz="2400" b="1" dirty="0">
                <a:solidFill>
                  <a:srgbClr val="FF0000"/>
                </a:solidFill>
                <a:latin typeface="华文中宋" panose="02010600040101010101" pitchFamily="2" charset="-122"/>
                <a:ea typeface="华文中宋" panose="02010600040101010101" pitchFamily="2" charset="-122"/>
              </a:rPr>
              <a:t>特定化学物质</a:t>
            </a:r>
            <a:r>
              <a:rPr lang="zh-CN" altLang="en-US" sz="2400" b="1" dirty="0">
                <a:latin typeface="华文中宋" panose="02010600040101010101" pitchFamily="2" charset="-122"/>
                <a:ea typeface="华文中宋" panose="02010600040101010101" pitchFamily="2" charset="-122"/>
              </a:rPr>
              <a:t>的</a:t>
            </a:r>
            <a:r>
              <a:rPr lang="zh-CN" altLang="en-US" sz="2400" b="1" dirty="0">
                <a:solidFill>
                  <a:srgbClr val="FF0000"/>
                </a:solidFill>
                <a:latin typeface="华文中宋" panose="02010600040101010101" pitchFamily="2" charset="-122"/>
                <a:ea typeface="华文中宋" panose="02010600040101010101" pitchFamily="2" charset="-122"/>
              </a:rPr>
              <a:t>化学受体</a:t>
            </a:r>
          </a:p>
          <a:p>
            <a:pPr>
              <a:lnSpc>
                <a:spcPct val="90000"/>
              </a:lnSpc>
              <a:buFontTx/>
              <a:buNone/>
            </a:pPr>
            <a:r>
              <a:rPr lang="zh-CN" altLang="en-US" sz="2400" b="1" dirty="0">
                <a:solidFill>
                  <a:srgbClr val="0033CC"/>
                </a:solidFill>
                <a:latin typeface="华文中宋" panose="02010600040101010101" pitchFamily="2" charset="-122"/>
                <a:ea typeface="华文中宋" panose="02010600040101010101" pitchFamily="2" charset="-122"/>
              </a:rPr>
              <a:t>           化学受体：</a:t>
            </a:r>
            <a:r>
              <a:rPr lang="zh-CN" altLang="en-US" sz="2400" b="1" dirty="0">
                <a:latin typeface="华文中宋" panose="02010600040101010101" pitchFamily="2" charset="-122"/>
                <a:ea typeface="华文中宋" panose="02010600040101010101" pitchFamily="2" charset="-122"/>
              </a:rPr>
              <a:t>分子识别部位</a:t>
            </a:r>
            <a:r>
              <a:rPr lang="zh-CN" altLang="en-US" sz="2400" b="1" dirty="0">
                <a:solidFill>
                  <a:srgbClr val="FF0000"/>
                </a:solidFill>
                <a:latin typeface="华文中宋" panose="02010600040101010101" pitchFamily="2" charset="-122"/>
                <a:ea typeface="华文中宋" panose="02010600040101010101" pitchFamily="2" charset="-122"/>
              </a:rPr>
              <a:t>或</a:t>
            </a:r>
            <a:r>
              <a:rPr lang="zh-CN" altLang="en-US" sz="2400" b="1" dirty="0">
                <a:latin typeface="华文中宋" panose="02010600040101010101" pitchFamily="2" charset="-122"/>
                <a:ea typeface="华文中宋" panose="02010600040101010101" pitchFamily="2" charset="-122"/>
              </a:rPr>
              <a:t>信号转换部位</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识别功能物质：</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酶</a:t>
            </a:r>
            <a:r>
              <a:rPr lang="zh-CN" altLang="en-US" sz="2400" b="1" dirty="0">
                <a:latin typeface="华文中宋" panose="02010600040101010101" pitchFamily="2" charset="-122"/>
                <a:ea typeface="华文中宋" panose="02010600040101010101" pitchFamily="2" charset="-122"/>
              </a:rPr>
              <a:t>  高选择性、起催化作用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氧化还原酶     水解酶</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（葡萄糖氧化酶）  （尿素酶）</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抗体  </a:t>
            </a:r>
            <a:r>
              <a:rPr lang="zh-CN" altLang="en-US" sz="2400" b="1" dirty="0">
                <a:solidFill>
                  <a:schemeClr val="tx2"/>
                </a:solidFill>
                <a:latin typeface="华文中宋" panose="02010600040101010101" pitchFamily="2" charset="-122"/>
                <a:ea typeface="华文中宋" panose="02010600040101010101" pitchFamily="2" charset="-122"/>
              </a:rPr>
              <a:t>与免疫有关</a:t>
            </a:r>
          </a:p>
          <a:p>
            <a:pPr>
              <a:lnSpc>
                <a:spcPct val="90000"/>
              </a:lnSpc>
              <a:buFontTx/>
              <a:buNone/>
            </a:pPr>
            <a:r>
              <a:rPr lang="zh-CN" altLang="en-US" sz="2400" b="1" dirty="0">
                <a:solidFill>
                  <a:schemeClr val="tx2"/>
                </a:solidFill>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激素受体 、结合蛋白质</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微生物</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特殊酶活性的小器官</a:t>
            </a:r>
          </a:p>
          <a:p>
            <a:pPr>
              <a:lnSpc>
                <a:spcPct val="90000"/>
              </a:lnSpc>
              <a:buFontTx/>
              <a:buNone/>
            </a:pPr>
            <a:r>
              <a:rPr lang="zh-CN" altLang="en-US" sz="2400" b="1" dirty="0"/>
              <a:t>                                          </a:t>
            </a:r>
          </a:p>
        </p:txBody>
      </p:sp>
    </p:spTree>
    <p:extLst>
      <p:ext uri="{BB962C8B-B14F-4D97-AF65-F5344CB8AC3E}">
        <p14:creationId xmlns:p14="http://schemas.microsoft.com/office/powerpoint/2010/main" val="325240688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3">
            <a:extLst>
              <a:ext uri="{FF2B5EF4-FFF2-40B4-BE49-F238E27FC236}">
                <a16:creationId xmlns:a16="http://schemas.microsoft.com/office/drawing/2014/main" id="{766EB4CA-BBC6-4D9F-9C1A-D54293C41C52}"/>
              </a:ext>
            </a:extLst>
          </p:cNvPr>
          <p:cNvSpPr>
            <a:spLocks noGrp="1" noChangeArrowheads="1"/>
          </p:cNvSpPr>
          <p:nvPr>
            <p:ph type="body" idx="4294967295"/>
          </p:nvPr>
        </p:nvSpPr>
        <p:spPr>
          <a:xfrm>
            <a:off x="1774826" y="333376"/>
            <a:ext cx="8507413" cy="6524625"/>
          </a:xfrm>
        </p:spPr>
        <p:txBody>
          <a:bodyPr/>
          <a:lstStyle/>
          <a:p>
            <a:pPr>
              <a:buFontTx/>
              <a:buNone/>
            </a:pPr>
            <a:r>
              <a:rPr lang="en-US" altLang="zh-CN" sz="4000" dirty="0"/>
              <a:t>   </a:t>
            </a:r>
            <a:r>
              <a:rPr lang="en-US" altLang="zh-CN" b="1" dirty="0">
                <a:solidFill>
                  <a:srgbClr val="FF0000"/>
                </a:solidFill>
                <a:latin typeface="华文中宋" panose="02010600040101010101" pitchFamily="2" charset="-122"/>
                <a:ea typeface="华文中宋" panose="02010600040101010101" pitchFamily="2" charset="-122"/>
              </a:rPr>
              <a:t>2</a:t>
            </a:r>
            <a:r>
              <a:rPr lang="zh-CN" altLang="en-US" b="1" dirty="0">
                <a:solidFill>
                  <a:srgbClr val="FF0000"/>
                </a:solidFill>
                <a:latin typeface="华文中宋" panose="02010600040101010101" pitchFamily="2" charset="-122"/>
                <a:ea typeface="华文中宋" panose="02010600040101010101" pitchFamily="2" charset="-122"/>
              </a:rPr>
              <a:t>、生物信号转换方式</a:t>
            </a:r>
          </a:p>
          <a:p>
            <a:pPr>
              <a:buFontTx/>
              <a:buNone/>
            </a:pPr>
            <a:r>
              <a:rPr lang="zh-CN" altLang="en-US" sz="36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）化学变化转换为电信号方式</a:t>
            </a:r>
          </a:p>
          <a:p>
            <a:pPr>
              <a:buFontTx/>
              <a:buNone/>
            </a:pPr>
            <a:r>
              <a:rPr lang="zh-CN" altLang="en-US" sz="2400" b="1" dirty="0">
                <a:latin typeface="华文中宋" panose="02010600040101010101" pitchFamily="2" charset="-122"/>
                <a:ea typeface="华文中宋" panose="02010600040101010101" pitchFamily="2" charset="-122"/>
              </a:rPr>
              <a:t>          酶与被识别分子发生特异反应，产生特定物质的增减，</a:t>
            </a:r>
          </a:p>
          <a:p>
            <a:pPr>
              <a:buFontTx/>
              <a:buNone/>
            </a:pPr>
            <a:r>
              <a:rPr lang="zh-CN" altLang="en-US" sz="2400" b="1" dirty="0">
                <a:latin typeface="华文中宋" panose="02010600040101010101" pitchFamily="2" charset="-122"/>
                <a:ea typeface="华文中宋" panose="02010600040101010101" pitchFamily="2" charset="-122"/>
              </a:rPr>
              <a:t>          并将特定物质的增减量转换为电信号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）热转换为电信号方式</a:t>
            </a:r>
          </a:p>
          <a:p>
            <a:pPr>
              <a:buFontTx/>
              <a:buNone/>
            </a:pPr>
            <a:r>
              <a:rPr lang="zh-CN" altLang="en-US" sz="2400" b="1" dirty="0">
                <a:latin typeface="华文中宋" panose="02010600040101010101" pitchFamily="2" charset="-122"/>
                <a:ea typeface="华文中宋" panose="02010600040101010101" pitchFamily="2" charset="-122"/>
              </a:rPr>
              <a:t>          进行分子识别时产生热变化，并将热变化转换为电信号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）光转换为电信号方式</a:t>
            </a:r>
          </a:p>
          <a:p>
            <a:pPr>
              <a:buFontTx/>
              <a:buNone/>
            </a:pPr>
            <a:r>
              <a:rPr lang="zh-CN" altLang="en-US" sz="2400" b="1" dirty="0">
                <a:latin typeface="华文中宋" panose="02010600040101010101" pitchFamily="2" charset="-122"/>
                <a:ea typeface="华文中宋" panose="02010600040101010101" pitchFamily="2" charset="-122"/>
              </a:rPr>
              <a:t>          很多酶进行分子识别时产生化学发光，并将光变化转换</a:t>
            </a:r>
          </a:p>
          <a:p>
            <a:pPr>
              <a:buFontTx/>
              <a:buNone/>
            </a:pPr>
            <a:r>
              <a:rPr lang="zh-CN" altLang="en-US" sz="2400" b="1" dirty="0">
                <a:latin typeface="华文中宋" panose="02010600040101010101" pitchFamily="2" charset="-122"/>
                <a:ea typeface="华文中宋" panose="02010600040101010101" pitchFamily="2" charset="-122"/>
              </a:rPr>
              <a:t>          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4</a:t>
            </a:r>
            <a:r>
              <a:rPr lang="zh-CN" altLang="en-US" sz="2400" b="1" dirty="0">
                <a:solidFill>
                  <a:srgbClr val="0000CC"/>
                </a:solidFill>
                <a:latin typeface="华文中宋" panose="02010600040101010101" pitchFamily="2" charset="-122"/>
                <a:ea typeface="华文中宋" panose="02010600040101010101" pitchFamily="2" charset="-122"/>
              </a:rPr>
              <a:t>）直接诱导式电信号</a:t>
            </a:r>
          </a:p>
          <a:p>
            <a:pPr>
              <a:buFontTx/>
              <a:buNone/>
            </a:pPr>
            <a:r>
              <a:rPr lang="zh-CN" altLang="en-US" sz="2400" b="1" dirty="0">
                <a:latin typeface="华文中宋" panose="02010600040101010101" pitchFamily="2" charset="-122"/>
                <a:ea typeface="华文中宋" panose="02010600040101010101" pitchFamily="2" charset="-122"/>
              </a:rPr>
              <a:t>          进行分子识别时产生电信号变化</a:t>
            </a:r>
          </a:p>
        </p:txBody>
      </p:sp>
    </p:spTree>
    <p:extLst>
      <p:ext uri="{BB962C8B-B14F-4D97-AF65-F5344CB8AC3E}">
        <p14:creationId xmlns:p14="http://schemas.microsoft.com/office/powerpoint/2010/main" val="2150622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585" y="908721"/>
            <a:ext cx="7574509" cy="1200329"/>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应变：用来表征材料受力时内部各质点之间的相对位移</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应变类型：（各向同性材料）</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拉伸应变、压缩应变、剪切应变</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 name="TextBox 2"/>
              <p:cNvSpPr txBox="1"/>
              <p:nvPr/>
            </p:nvSpPr>
            <p:spPr>
              <a:xfrm>
                <a:off x="4485239" y="5050696"/>
                <a:ext cx="1359282" cy="8961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r>
                            <a:rPr lang="zh-CN" altLang="en-US" sz="2800" b="1" i="1">
                              <a:latin typeface="Cambria Math"/>
                            </a:rPr>
                            <m:t>𝜺</m:t>
                          </m:r>
                        </m:e>
                        <m:sub>
                          <m:r>
                            <a:rPr lang="en-US" altLang="zh-CN" sz="2800" b="1" i="1">
                              <a:latin typeface="Cambria Math"/>
                            </a:rPr>
                            <m:t>𝟏</m:t>
                          </m:r>
                        </m:sub>
                      </m:sSub>
                      <m:r>
                        <a:rPr lang="en-US" altLang="zh-CN" sz="2800" b="1" i="1">
                          <a:latin typeface="Cambria Math"/>
                        </a:rPr>
                        <m:t>=</m:t>
                      </m:r>
                      <m:f>
                        <m:fPr>
                          <m:ctrlPr>
                            <a:rPr lang="en-US" altLang="zh-CN" sz="2800" b="1" i="1">
                              <a:latin typeface="Cambria Math" panose="02040503050406030204" pitchFamily="18" charset="0"/>
                            </a:rPr>
                          </m:ctrlPr>
                        </m:fPr>
                        <m:num>
                          <m:r>
                            <a:rPr lang="en-US" altLang="zh-CN" sz="2800" b="1" i="1">
                              <a:latin typeface="Cambria Math"/>
                            </a:rPr>
                            <m:t>𝑭</m:t>
                          </m:r>
                        </m:num>
                        <m:den>
                          <m:r>
                            <a:rPr lang="en-US" altLang="zh-CN" sz="2800" b="1" i="1">
                              <a:latin typeface="Cambria Math"/>
                            </a:rPr>
                            <m:t>𝑬</m:t>
                          </m:r>
                        </m:den>
                      </m:f>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961239" y="5050695"/>
                <a:ext cx="1359282" cy="896143"/>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589278" y="6114404"/>
                <a:ext cx="4480650" cy="470000"/>
              </a:xfrm>
              <a:prstGeom prst="rect">
                <a:avLst/>
              </a:prstGeom>
              <a:noFill/>
            </p:spPr>
            <p:txBody>
              <a:bodyPr wrap="none" rtlCol="0">
                <a:spAutoFit/>
              </a:bodyPr>
              <a:lstStyle/>
              <a:p>
                <a14:m>
                  <m:oMath xmlns:m="http://schemas.openxmlformats.org/officeDocument/2006/math">
                    <m:r>
                      <a:rPr lang="en-US" altLang="zh-CN" sz="2400" b="1" i="1">
                        <a:latin typeface="Cambria Math"/>
                      </a:rPr>
                      <m:t>𝑬</m:t>
                    </m:r>
                    <m:r>
                      <a:rPr lang="zh-CN" altLang="en-US" sz="2400" b="1" i="1">
                        <a:latin typeface="Cambria Math"/>
                      </a:rPr>
                      <m:t>：</m:t>
                    </m:r>
                  </m:oMath>
                </a14:m>
                <a:r>
                  <a:rPr lang="zh-CN" altLang="en-US" sz="2400" b="1" dirty="0">
                    <a:latin typeface="华文中宋" panose="02010600040101010101" pitchFamily="2" charset="-122"/>
                    <a:ea typeface="华文中宋" panose="02010600040101010101" pitchFamily="2" charset="-122"/>
                  </a:rPr>
                  <a:t>材料的弹性模量  （</a:t>
                </a:r>
                <a14:m>
                  <m:oMath xmlns:m="http://schemas.openxmlformats.org/officeDocument/2006/math">
                    <m:r>
                      <a:rPr lang="en-US" altLang="zh-CN" sz="2400" b="1" i="1">
                        <a:latin typeface="Cambria Math"/>
                      </a:rPr>
                      <m:t>𝑵</m:t>
                    </m:r>
                    <m:r>
                      <a:rPr lang="en-US" altLang="zh-CN" sz="2400" b="1" i="1">
                        <a:latin typeface="Cambria Math"/>
                      </a:rPr>
                      <m:t>/</m:t>
                    </m:r>
                    <m:sSup>
                      <m:sSupPr>
                        <m:ctrlPr>
                          <a:rPr lang="en-US" altLang="zh-CN" sz="2400" b="1" i="1">
                            <a:latin typeface="Cambria Math" panose="02040503050406030204" pitchFamily="18" charset="0"/>
                          </a:rPr>
                        </m:ctrlPr>
                      </m:sSupPr>
                      <m:e>
                        <m:r>
                          <a:rPr lang="en-US" altLang="zh-CN" sz="2400" b="1" i="1">
                            <a:latin typeface="Cambria Math"/>
                          </a:rPr>
                          <m:t>𝒎</m:t>
                        </m:r>
                      </m:e>
                      <m:sup>
                        <m:r>
                          <a:rPr lang="en-US" altLang="zh-CN" sz="2400" b="1" i="1">
                            <a:latin typeface="Cambria Math"/>
                          </a:rPr>
                          <m:t>𝟐</m:t>
                        </m:r>
                      </m:sup>
                    </m:sSup>
                    <m:r>
                      <a:rPr lang="zh-CN" altLang="en-US" sz="2400" b="1" i="1">
                        <a:latin typeface="Cambria Math"/>
                      </a:rPr>
                      <m:t>）</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65278" y="6114404"/>
                <a:ext cx="4480650" cy="470000"/>
              </a:xfrm>
              <a:prstGeom prst="rect">
                <a:avLst/>
              </a:prstGeom>
              <a:blipFill rotWithShape="1">
                <a:blip r:embed="rId3"/>
                <a:stretch>
                  <a:fillRect l="-408" t="-7792" r="-136" b="-29870"/>
                </a:stretch>
              </a:blipFill>
            </p:spPr>
            <p:txBody>
              <a:bodyPr/>
              <a:lstStyle/>
              <a:p>
                <a:r>
                  <a:rPr lang="zh-CN" altLang="en-US">
                    <a:noFill/>
                  </a:rPr>
                  <a:t> </a:t>
                </a:r>
              </a:p>
            </p:txBody>
          </p:sp>
        </mc:Fallback>
      </mc:AlternateContent>
      <p:sp>
        <p:nvSpPr>
          <p:cNvPr id="6" name="TextBox 5"/>
          <p:cNvSpPr txBox="1"/>
          <p:nvPr/>
        </p:nvSpPr>
        <p:spPr>
          <a:xfrm>
            <a:off x="1953305" y="5388301"/>
            <a:ext cx="2646878" cy="461665"/>
          </a:xfrm>
          <a:prstGeom prst="rect">
            <a:avLst/>
          </a:prstGeom>
          <a:noFill/>
        </p:spPr>
        <p:txBody>
          <a:bodyPr wrap="none" rtlCol="0">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正应变</a:t>
            </a:r>
            <a:r>
              <a:rPr lang="zh-CN" altLang="en-US"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（拉伸）：</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
        <p:nvSpPr>
          <p:cNvPr id="7" name="立方体 6"/>
          <p:cNvSpPr/>
          <p:nvPr/>
        </p:nvSpPr>
        <p:spPr>
          <a:xfrm>
            <a:off x="2351584" y="2352315"/>
            <a:ext cx="2736304" cy="396044"/>
          </a:xfrm>
          <a:prstGeom prst="cub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p:cNvSpPr/>
          <p:nvPr/>
        </p:nvSpPr>
        <p:spPr>
          <a:xfrm>
            <a:off x="2351584" y="4121460"/>
            <a:ext cx="2329886" cy="422698"/>
          </a:xfrm>
          <a:prstGeom prst="cube">
            <a:avLst>
              <a:gd name="adj" fmla="val 26127"/>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p:cNvSpPr/>
          <p:nvPr/>
        </p:nvSpPr>
        <p:spPr>
          <a:xfrm>
            <a:off x="6938030" y="2352316"/>
            <a:ext cx="2038290" cy="1267663"/>
          </a:xfrm>
          <a:prstGeom prst="cube">
            <a:avLst>
              <a:gd name="adj" fmla="val 26127"/>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p:cNvSpPr/>
          <p:nvPr/>
        </p:nvSpPr>
        <p:spPr>
          <a:xfrm>
            <a:off x="2351583" y="2965392"/>
            <a:ext cx="3161823" cy="416557"/>
          </a:xfrm>
          <a:prstGeom prst="cub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351584" y="2109050"/>
            <a:ext cx="0" cy="20124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785299" y="3176973"/>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663952" y="3173546"/>
            <a:ext cx="62920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1717665" y="2550096"/>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20" name="矩形 19"/>
              <p:cNvSpPr>
                <a:spLocks noRot="1" noChangeAspect="1" noMove="1" noResize="1" noEditPoints="1" noAdjustHandles="1" noChangeArrowheads="1" noChangeShapeType="1" noTextEdit="1"/>
              </p:cNvSpPr>
              <p:nvPr/>
            </p:nvSpPr>
            <p:spPr>
              <a:xfrm>
                <a:off x="193664" y="2550095"/>
                <a:ext cx="453201" cy="46166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751956" y="2610200"/>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21" name="矩形 20"/>
              <p:cNvSpPr>
                <a:spLocks noRot="1" noChangeAspect="1" noMove="1" noResize="1" noEditPoints="1" noAdjustHandles="1" noChangeArrowheads="1" noChangeShapeType="1" noTextEdit="1"/>
              </p:cNvSpPr>
              <p:nvPr/>
            </p:nvSpPr>
            <p:spPr>
              <a:xfrm>
                <a:off x="4227955" y="2610199"/>
                <a:ext cx="453201" cy="461665"/>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24" name="直接连接符 23"/>
          <p:cNvCxnSpPr/>
          <p:nvPr/>
        </p:nvCxnSpPr>
        <p:spPr>
          <a:xfrm>
            <a:off x="5015880" y="2109050"/>
            <a:ext cx="0" cy="1616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351584" y="2204865"/>
            <a:ext cx="2664296" cy="1"/>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75920" y="2841031"/>
            <a:ext cx="0" cy="2163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351584" y="3933056"/>
            <a:ext cx="3024336" cy="0"/>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015880" y="3573016"/>
            <a:ext cx="360040"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p:cNvSpPr/>
              <p:nvPr/>
            </p:nvSpPr>
            <p:spPr>
              <a:xfrm>
                <a:off x="4968467" y="3573017"/>
                <a:ext cx="5501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ea typeface="Cambria Math"/>
                        </a:rPr>
                        <m:t>∆</m:t>
                      </m:r>
                      <m:r>
                        <a:rPr lang="en-US" altLang="zh-CN" sz="2400" b="1" i="1">
                          <a:latin typeface="Cambria Math"/>
                          <a:ea typeface="Cambria Math"/>
                        </a:rPr>
                        <m:t>𝒍</m:t>
                      </m:r>
                    </m:oMath>
                  </m:oMathPara>
                </a14:m>
                <a:endParaRPr lang="zh-CN" altLang="en-US" sz="2400" b="1" dirty="0"/>
              </a:p>
            </p:txBody>
          </p:sp>
        </mc:Choice>
        <mc:Fallback xmlns="">
          <p:sp>
            <p:nvSpPr>
              <p:cNvPr id="43" name="矩形 42"/>
              <p:cNvSpPr>
                <a:spLocks noRot="1" noChangeAspect="1" noMove="1" noResize="1" noEditPoints="1" noAdjustHandles="1" noChangeArrowheads="1" noChangeShapeType="1" noTextEdit="1"/>
              </p:cNvSpPr>
              <p:nvPr/>
            </p:nvSpPr>
            <p:spPr>
              <a:xfrm>
                <a:off x="3444466" y="3573016"/>
                <a:ext cx="550151"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3225578" y="3418290"/>
                <a:ext cx="5821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𝟏</m:t>
                          </m:r>
                        </m:sub>
                      </m:sSub>
                      <m:r>
                        <a:rPr lang="en-US" altLang="zh-CN" sz="2400" b="1" i="1">
                          <a:latin typeface="Cambria Math"/>
                        </a:rPr>
                        <m:t> </m:t>
                      </m:r>
                    </m:oMath>
                  </m:oMathPara>
                </a14:m>
                <a:endParaRPr lang="zh-CN" altLang="en-US" sz="2400" b="1" dirty="0"/>
              </a:p>
            </p:txBody>
          </p:sp>
        </mc:Choice>
        <mc:Fallback xmlns="">
          <p:sp>
            <p:nvSpPr>
              <p:cNvPr id="45" name="矩形 44"/>
              <p:cNvSpPr>
                <a:spLocks noRot="1" noChangeAspect="1" noMove="1" noResize="1" noEditPoints="1" noAdjustHandles="1" noChangeArrowheads="1" noChangeShapeType="1" noTextEdit="1"/>
              </p:cNvSpPr>
              <p:nvPr/>
            </p:nvSpPr>
            <p:spPr>
              <a:xfrm>
                <a:off x="1701577" y="3418289"/>
                <a:ext cx="582147" cy="461665"/>
              </a:xfrm>
              <a:prstGeom prst="rect">
                <a:avLst/>
              </a:prstGeom>
              <a:blipFill rotWithShape="1">
                <a:blip r:embed="rId10"/>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225577" y="1753497"/>
                <a:ext cx="5148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𝟎</m:t>
                          </m:r>
                        </m:sub>
                      </m:sSub>
                    </m:oMath>
                  </m:oMathPara>
                </a14:m>
                <a:endParaRPr lang="zh-CN" altLang="en-US" sz="2400" b="1" dirty="0"/>
              </a:p>
            </p:txBody>
          </p:sp>
        </mc:Choice>
        <mc:Fallback xmlns="">
          <p:sp>
            <p:nvSpPr>
              <p:cNvPr id="46" name="矩形 45"/>
              <p:cNvSpPr>
                <a:spLocks noRot="1" noChangeAspect="1" noMove="1" noResize="1" noEditPoints="1" noAdjustHandles="1" noChangeArrowheads="1" noChangeShapeType="1" noTextEdit="1"/>
              </p:cNvSpPr>
              <p:nvPr/>
            </p:nvSpPr>
            <p:spPr>
              <a:xfrm>
                <a:off x="1701577" y="1753496"/>
                <a:ext cx="514820" cy="461665"/>
              </a:xfrm>
              <a:prstGeom prst="rect">
                <a:avLst/>
              </a:prstGeom>
              <a:blipFill rotWithShape="1">
                <a:blip r:embed="rId11"/>
                <a:stretch>
                  <a:fillRect b="-2667"/>
                </a:stretch>
              </a:blipFill>
            </p:spPr>
            <p:txBody>
              <a:bodyPr/>
              <a:lstStyle/>
              <a:p>
                <a:r>
                  <a:rPr lang="zh-CN" altLang="en-US">
                    <a:noFill/>
                  </a:rPr>
                  <a:t> </a:t>
                </a:r>
              </a:p>
            </p:txBody>
          </p:sp>
        </mc:Fallback>
      </mc:AlternateContent>
      <p:cxnSp>
        <p:nvCxnSpPr>
          <p:cNvPr id="52" name="直接连接符 51"/>
          <p:cNvCxnSpPr/>
          <p:nvPr/>
        </p:nvCxnSpPr>
        <p:spPr>
          <a:xfrm flipV="1">
            <a:off x="7177792" y="2352315"/>
            <a:ext cx="381008" cy="30509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6938030" y="3354466"/>
            <a:ext cx="382106" cy="265512"/>
          </a:xfrm>
          <a:prstGeom prst="line">
            <a:avLst/>
          </a:prstGeom>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a:off x="6938030" y="2657408"/>
            <a:ext cx="2038290" cy="954943"/>
          </a:xfrm>
          <a:prstGeom prst="parallelogram">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7" name="矩形 66"/>
              <p:cNvSpPr/>
              <p:nvPr/>
            </p:nvSpPr>
            <p:spPr>
              <a:xfrm>
                <a:off x="2639617" y="4788932"/>
                <a:ext cx="8433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𝟎</m:t>
                          </m:r>
                        </m:sub>
                      </m:sSub>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𝟏</m:t>
                          </m:r>
                        </m:sub>
                      </m:sSub>
                      <m:r>
                        <a:rPr lang="en-US" altLang="zh-CN" sz="2400" b="1" i="1">
                          <a:latin typeface="Cambria Math"/>
                        </a:rPr>
                        <m:t> </m:t>
                      </m:r>
                    </m:oMath>
                  </m:oMathPara>
                </a14:m>
                <a:endParaRPr lang="zh-CN" altLang="en-US" sz="2400" b="1" dirty="0"/>
              </a:p>
            </p:txBody>
          </p:sp>
        </mc:Choice>
        <mc:Fallback xmlns="">
          <p:sp>
            <p:nvSpPr>
              <p:cNvPr id="67" name="矩形 66"/>
              <p:cNvSpPr>
                <a:spLocks noRot="1" noChangeAspect="1" noMove="1" noResize="1" noEditPoints="1" noAdjustHandles="1" noChangeArrowheads="1" noChangeShapeType="1" noTextEdit="1"/>
              </p:cNvSpPr>
              <p:nvPr/>
            </p:nvSpPr>
            <p:spPr>
              <a:xfrm>
                <a:off x="1115616" y="4788931"/>
                <a:ext cx="843371" cy="461665"/>
              </a:xfrm>
              <a:prstGeom prst="rect">
                <a:avLst/>
              </a:prstGeom>
              <a:blipFill rotWithShape="1">
                <a:blip r:embed="rId12"/>
                <a:stretch>
                  <a:fillRect b="-2667"/>
                </a:stretch>
              </a:blipFill>
            </p:spPr>
            <p:txBody>
              <a:bodyPr/>
              <a:lstStyle/>
              <a:p>
                <a:r>
                  <a:rPr lang="zh-CN" altLang="en-US">
                    <a:noFill/>
                  </a:rPr>
                  <a:t> </a:t>
                </a:r>
              </a:p>
            </p:txBody>
          </p:sp>
        </mc:Fallback>
      </mc:AlternateContent>
      <p:sp>
        <p:nvSpPr>
          <p:cNvPr id="69" name="平行四边形 68"/>
          <p:cNvSpPr/>
          <p:nvPr/>
        </p:nvSpPr>
        <p:spPr>
          <a:xfrm>
            <a:off x="7320137" y="2352316"/>
            <a:ext cx="1847237" cy="1002151"/>
          </a:xfrm>
          <a:prstGeom prst="parallelogram">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flipV="1">
            <a:off x="8976321" y="2352315"/>
            <a:ext cx="191053" cy="25788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9071847" y="2481257"/>
            <a:ext cx="944505" cy="236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p:cNvSpPr/>
              <p:nvPr/>
            </p:nvSpPr>
            <p:spPr>
              <a:xfrm>
                <a:off x="9472892" y="1974033"/>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79" name="矩形 78"/>
              <p:cNvSpPr>
                <a:spLocks noRot="1" noChangeAspect="1" noMove="1" noResize="1" noEditPoints="1" noAdjustHandles="1" noChangeArrowheads="1" noChangeShapeType="1" noTextEdit="1"/>
              </p:cNvSpPr>
              <p:nvPr/>
            </p:nvSpPr>
            <p:spPr>
              <a:xfrm>
                <a:off x="7948891" y="1974032"/>
                <a:ext cx="453201" cy="461665"/>
              </a:xfrm>
              <a:prstGeom prst="rect">
                <a:avLst/>
              </a:prstGeom>
              <a:blipFill rotWithShape="1">
                <a:blip r:embed="rId13"/>
                <a:stretch>
                  <a:fillRect/>
                </a:stretch>
              </a:blipFill>
            </p:spPr>
            <p:txBody>
              <a:bodyPr/>
              <a:lstStyle/>
              <a:p>
                <a:r>
                  <a:rPr lang="zh-CN" altLang="en-US">
                    <a:noFill/>
                  </a:rPr>
                  <a:t> </a:t>
                </a:r>
              </a:p>
            </p:txBody>
          </p:sp>
        </mc:Fallback>
      </mc:AlternateContent>
      <p:cxnSp>
        <p:nvCxnSpPr>
          <p:cNvPr id="81" name="直接箭头连接符 80"/>
          <p:cNvCxnSpPr/>
          <p:nvPr/>
        </p:nvCxnSpPr>
        <p:spPr>
          <a:xfrm flipV="1">
            <a:off x="6917249" y="2859306"/>
            <a:ext cx="211834" cy="16869"/>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矩形 81"/>
              <p:cNvSpPr/>
              <p:nvPr/>
            </p:nvSpPr>
            <p:spPr>
              <a:xfrm>
                <a:off x="7092314" y="3187457"/>
                <a:ext cx="4459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1" i="1">
                          <a:latin typeface="Cambria Math"/>
                        </a:rPr>
                        <m:t>𝜽</m:t>
                      </m:r>
                    </m:oMath>
                  </m:oMathPara>
                </a14:m>
                <a:endParaRPr lang="zh-CN" altLang="en-US" sz="2400" b="1" dirty="0"/>
              </a:p>
            </p:txBody>
          </p:sp>
        </mc:Choice>
        <mc:Fallback xmlns="">
          <p:sp>
            <p:nvSpPr>
              <p:cNvPr id="82" name="矩形 81"/>
              <p:cNvSpPr>
                <a:spLocks noRot="1" noChangeAspect="1" noMove="1" noResize="1" noEditPoints="1" noAdjustHandles="1" noChangeArrowheads="1" noChangeShapeType="1" noTextEdit="1"/>
              </p:cNvSpPr>
              <p:nvPr/>
            </p:nvSpPr>
            <p:spPr>
              <a:xfrm>
                <a:off x="5568313" y="3187456"/>
                <a:ext cx="445955" cy="461665"/>
              </a:xfrm>
              <a:prstGeom prst="rect">
                <a:avLst/>
              </a:prstGeom>
              <a:blipFill rotWithShape="1">
                <a:blip r:embed="rId14"/>
                <a:stretch>
                  <a:fillRect/>
                </a:stretch>
              </a:blipFill>
            </p:spPr>
            <p:txBody>
              <a:bodyPr/>
              <a:lstStyle/>
              <a:p>
                <a:r>
                  <a:rPr lang="zh-CN" altLang="en-US">
                    <a:noFill/>
                  </a:rPr>
                  <a:t> </a:t>
                </a:r>
              </a:p>
            </p:txBody>
          </p:sp>
        </mc:Fallback>
      </mc:AlternateContent>
      <p:cxnSp>
        <p:nvCxnSpPr>
          <p:cNvPr id="84" name="直接箭头连接符 83"/>
          <p:cNvCxnSpPr/>
          <p:nvPr/>
        </p:nvCxnSpPr>
        <p:spPr>
          <a:xfrm flipH="1">
            <a:off x="6592020" y="3612350"/>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矩形 84"/>
              <p:cNvSpPr/>
              <p:nvPr/>
            </p:nvSpPr>
            <p:spPr>
              <a:xfrm>
                <a:off x="6205157" y="3418290"/>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85" name="矩形 84"/>
              <p:cNvSpPr>
                <a:spLocks noRot="1" noChangeAspect="1" noMove="1" noResize="1" noEditPoints="1" noAdjustHandles="1" noChangeArrowheads="1" noChangeShapeType="1" noTextEdit="1"/>
              </p:cNvSpPr>
              <p:nvPr/>
            </p:nvSpPr>
            <p:spPr>
              <a:xfrm>
                <a:off x="4681156" y="3418289"/>
                <a:ext cx="453201" cy="461665"/>
              </a:xfrm>
              <a:prstGeom prst="rect">
                <a:avLst/>
              </a:prstGeom>
              <a:blipFill rotWithShape="1">
                <a:blip r:embed="rId15"/>
                <a:stretch>
                  <a:fillRect/>
                </a:stretch>
              </a:blipFill>
            </p:spPr>
            <p:txBody>
              <a:bodyPr/>
              <a:lstStyle/>
              <a:p>
                <a:r>
                  <a:rPr lang="zh-CN" altLang="en-US">
                    <a:noFill/>
                  </a:rPr>
                  <a:t> </a:t>
                </a:r>
              </a:p>
            </p:txBody>
          </p:sp>
        </mc:Fallback>
      </mc:AlternateContent>
      <p:cxnSp>
        <p:nvCxnSpPr>
          <p:cNvPr id="86" name="直接箭头连接符 85"/>
          <p:cNvCxnSpPr/>
          <p:nvPr/>
        </p:nvCxnSpPr>
        <p:spPr>
          <a:xfrm>
            <a:off x="1690737" y="4431287"/>
            <a:ext cx="62920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H="1">
            <a:off x="4681470" y="4364387"/>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528126" y="3687911"/>
            <a:ext cx="0" cy="1316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541472" y="4869160"/>
            <a:ext cx="834448"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矩形 96"/>
              <p:cNvSpPr/>
              <p:nvPr/>
            </p:nvSpPr>
            <p:spPr>
              <a:xfrm>
                <a:off x="4735198" y="4431288"/>
                <a:ext cx="5501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ea typeface="Cambria Math"/>
                        </a:rPr>
                        <m:t>∆</m:t>
                      </m:r>
                      <m:r>
                        <a:rPr lang="en-US" altLang="zh-CN" sz="2400" b="1" i="1">
                          <a:latin typeface="Cambria Math"/>
                          <a:ea typeface="Cambria Math"/>
                        </a:rPr>
                        <m:t>𝒍</m:t>
                      </m:r>
                    </m:oMath>
                  </m:oMathPara>
                </a14:m>
                <a:endParaRPr lang="zh-CN" altLang="en-US" sz="2400" b="1" dirty="0"/>
              </a:p>
            </p:txBody>
          </p:sp>
        </mc:Choice>
        <mc:Fallback xmlns="">
          <p:sp>
            <p:nvSpPr>
              <p:cNvPr id="97" name="矩形 96"/>
              <p:cNvSpPr>
                <a:spLocks noRot="1" noChangeAspect="1" noMove="1" noResize="1" noEditPoints="1" noAdjustHandles="1" noChangeArrowheads="1" noChangeShapeType="1" noTextEdit="1"/>
              </p:cNvSpPr>
              <p:nvPr/>
            </p:nvSpPr>
            <p:spPr>
              <a:xfrm>
                <a:off x="3211197" y="4431287"/>
                <a:ext cx="550151" cy="461665"/>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6996806" y="2656305"/>
                <a:ext cx="5052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zh-CN" altLang="en-US" sz="2400" b="1" i="1">
                              <a:solidFill>
                                <a:srgbClr val="FF0000"/>
                              </a:solidFill>
                              <a:latin typeface="Cambria Math"/>
                            </a:rPr>
                            <m:t>𝜽</m:t>
                          </m:r>
                        </m:e>
                        <m:sup>
                          <m:r>
                            <a:rPr lang="en-US" altLang="zh-CN" sz="2400" b="1" i="1">
                              <a:solidFill>
                                <a:srgbClr val="FF0000"/>
                              </a:solidFill>
                              <a:latin typeface="Cambria Math"/>
                            </a:rPr>
                            <m:t>,</m:t>
                          </m:r>
                        </m:sup>
                      </m:sSup>
                    </m:oMath>
                  </m:oMathPara>
                </a14:m>
                <a:endParaRPr lang="zh-CN" altLang="en-US" sz="2400" b="1" dirty="0">
                  <a:solidFill>
                    <a:srgbClr val="FF0000"/>
                  </a:solidFill>
                </a:endParaRPr>
              </a:p>
            </p:txBody>
          </p:sp>
        </mc:Choice>
        <mc:Fallback xmlns="">
          <p:sp>
            <p:nvSpPr>
              <p:cNvPr id="104" name="矩形 103"/>
              <p:cNvSpPr>
                <a:spLocks noRot="1" noChangeAspect="1" noMove="1" noResize="1" noEditPoints="1" noAdjustHandles="1" noChangeArrowheads="1" noChangeShapeType="1" noTextEdit="1"/>
              </p:cNvSpPr>
              <p:nvPr/>
            </p:nvSpPr>
            <p:spPr>
              <a:xfrm>
                <a:off x="5472805" y="2656304"/>
                <a:ext cx="505203" cy="461665"/>
              </a:xfrm>
              <a:prstGeom prst="rect">
                <a:avLst/>
              </a:prstGeom>
              <a:blipFill rotWithShape="1">
                <a:blip r:embed="rId23"/>
                <a:stretch>
                  <a:fillRect/>
                </a:stretch>
              </a:blipFill>
            </p:spPr>
            <p:txBody>
              <a:bodyPr/>
              <a:lstStyle/>
              <a:p>
                <a:r>
                  <a:rPr lang="zh-CN" altLang="en-US">
                    <a:noFill/>
                  </a:rPr>
                  <a:t> </a:t>
                </a:r>
              </a:p>
            </p:txBody>
          </p:sp>
        </mc:Fallback>
      </mc:AlternateContent>
      <p:sp>
        <p:nvSpPr>
          <p:cNvPr id="105" name="矩形 104"/>
          <p:cNvSpPr/>
          <p:nvPr/>
        </p:nvSpPr>
        <p:spPr>
          <a:xfrm>
            <a:off x="6936050" y="3340813"/>
            <a:ext cx="237583" cy="271536"/>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123205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a:extLst>
              <a:ext uri="{FF2B5EF4-FFF2-40B4-BE49-F238E27FC236}">
                <a16:creationId xmlns:a16="http://schemas.microsoft.com/office/drawing/2014/main" id="{D342E94B-3AD3-4544-B045-A6FA81EAA7D3}"/>
              </a:ext>
            </a:extLst>
          </p:cNvPr>
          <p:cNvSpPr>
            <a:spLocks noGrp="1" noChangeArrowheads="1"/>
          </p:cNvSpPr>
          <p:nvPr>
            <p:ph type="body" idx="4294967295"/>
          </p:nvPr>
        </p:nvSpPr>
        <p:spPr>
          <a:xfrm>
            <a:off x="800957" y="225148"/>
            <a:ext cx="8229600" cy="1847053"/>
          </a:xfrm>
        </p:spPr>
        <p:txBody>
          <a:bodyPr>
            <a:noAutofit/>
          </a:bodyPr>
          <a:lstStyle/>
          <a:p>
            <a:pPr>
              <a:buFontTx/>
              <a:buNone/>
            </a:pPr>
            <a:r>
              <a:rPr lang="en-US" altLang="zh-CN" sz="2000" dirty="0"/>
              <a:t>   </a:t>
            </a:r>
            <a:r>
              <a:rPr lang="en-US" altLang="zh-CN" sz="2000" b="1" dirty="0">
                <a:solidFill>
                  <a:srgbClr val="0000CC"/>
                </a:solidFill>
              </a:rPr>
              <a:t>3</a:t>
            </a:r>
            <a:r>
              <a:rPr lang="zh-CN" altLang="en-US" sz="2000" b="1" dirty="0">
                <a:solidFill>
                  <a:srgbClr val="0000CC"/>
                </a:solidFill>
                <a:latin typeface="华文中宋" panose="02010600040101010101" pitchFamily="2" charset="-122"/>
                <a:ea typeface="华文中宋" panose="02010600040101010101" pitchFamily="2" charset="-122"/>
              </a:rPr>
              <a:t>、 换能器</a:t>
            </a:r>
          </a:p>
          <a:p>
            <a:pPr>
              <a:buFontTx/>
              <a:buNone/>
            </a:pPr>
            <a:r>
              <a:rPr lang="zh-CN" altLang="en-US" sz="2000" dirty="0"/>
              <a:t>       </a:t>
            </a:r>
            <a:r>
              <a:rPr lang="zh-CN" altLang="en-US" sz="2000" b="1" dirty="0">
                <a:latin typeface="华文中宋" panose="02010600040101010101" pitchFamily="2" charset="-122"/>
                <a:ea typeface="华文中宋" panose="02010600040101010101" pitchFamily="2" charset="-122"/>
              </a:rPr>
              <a:t>感知分子识别时的变化，转变成可以记录的信号</a:t>
            </a:r>
          </a:p>
          <a:p>
            <a:pPr>
              <a:buFontTx/>
              <a:buNone/>
            </a:pPr>
            <a:r>
              <a:rPr lang="zh-CN" altLang="en-US" sz="2000" dirty="0">
                <a:latin typeface="华文中宋" panose="02010600040101010101" pitchFamily="2" charset="-122"/>
                <a:ea typeface="华文中宋" panose="02010600040101010101" pitchFamily="2" charset="-122"/>
              </a:rPr>
              <a:t>   </a:t>
            </a:r>
            <a:r>
              <a:rPr lang="en-US" altLang="zh-CN" sz="2000" b="1" dirty="0">
                <a:solidFill>
                  <a:srgbClr val="0000CC"/>
                </a:solidFill>
                <a:latin typeface="华文中宋" panose="02010600040101010101" pitchFamily="2" charset="-122"/>
                <a:ea typeface="华文中宋" panose="02010600040101010101" pitchFamily="2" charset="-122"/>
              </a:rPr>
              <a:t>4</a:t>
            </a:r>
            <a:r>
              <a:rPr lang="zh-CN" altLang="en-US" sz="2000" b="1" dirty="0">
                <a:solidFill>
                  <a:srgbClr val="0000CC"/>
                </a:solidFill>
                <a:latin typeface="华文中宋" panose="02010600040101010101" pitchFamily="2" charset="-122"/>
                <a:ea typeface="华文中宋" panose="02010600040101010101" pitchFamily="2" charset="-122"/>
              </a:rPr>
              <a:t>、固定化技术</a:t>
            </a:r>
          </a:p>
          <a:p>
            <a:pPr>
              <a:buFontTx/>
              <a:buNone/>
            </a:pPr>
            <a:r>
              <a:rPr lang="zh-CN" altLang="en-US" sz="2000" b="1" dirty="0">
                <a:latin typeface="华文中宋" panose="02010600040101010101" pitchFamily="2" charset="-122"/>
                <a:ea typeface="华文中宋" panose="02010600040101010101" pitchFamily="2" charset="-122"/>
              </a:rPr>
              <a:t>        酶、抗体、微生物通常是水溶性的，与适当的载体结合变成不溶于水的并制成传感器用的识别功能膜，这种技术成为固定化技术。</a:t>
            </a:r>
          </a:p>
          <a:p>
            <a:pPr>
              <a:buFontTx/>
              <a:buNone/>
            </a:pPr>
            <a:endParaRPr lang="zh-CN" altLang="en-US" sz="2000" b="1" dirty="0">
              <a:latin typeface="华文中宋" panose="02010600040101010101" pitchFamily="2" charset="-122"/>
              <a:ea typeface="华文中宋" panose="02010600040101010101" pitchFamily="2" charset="-122"/>
            </a:endParaRPr>
          </a:p>
          <a:p>
            <a:pPr>
              <a:buFontTx/>
              <a:buNone/>
            </a:pPr>
            <a:endParaRPr lang="zh-CN" altLang="en-US" sz="2000" b="1" dirty="0"/>
          </a:p>
          <a:p>
            <a:pPr>
              <a:buFontTx/>
              <a:buNone/>
            </a:pPr>
            <a:r>
              <a:rPr lang="zh-CN" altLang="en-US" sz="2000" dirty="0"/>
              <a:t>        </a:t>
            </a:r>
          </a:p>
        </p:txBody>
      </p:sp>
      <p:pic>
        <p:nvPicPr>
          <p:cNvPr id="162819" name="Picture 4">
            <a:extLst>
              <a:ext uri="{FF2B5EF4-FFF2-40B4-BE49-F238E27FC236}">
                <a16:creationId xmlns:a16="http://schemas.microsoft.com/office/drawing/2014/main" id="{47896ED4-090B-4A9B-ABCB-89C2BACB6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063">
            <a:off x="1898365" y="2314942"/>
            <a:ext cx="8207375"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3EA13642-9872-4517-9267-C2A957B55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57" y="2309022"/>
            <a:ext cx="9143886" cy="4002616"/>
          </a:xfrm>
          <a:prstGeom prst="rect">
            <a:avLst/>
          </a:prstGeom>
        </p:spPr>
      </p:pic>
      <p:sp>
        <p:nvSpPr>
          <p:cNvPr id="4" name="文本框 3">
            <a:extLst>
              <a:ext uri="{FF2B5EF4-FFF2-40B4-BE49-F238E27FC236}">
                <a16:creationId xmlns:a16="http://schemas.microsoft.com/office/drawing/2014/main" id="{E848C6D3-3503-46A7-A896-C79DD3CE9661}"/>
              </a:ext>
            </a:extLst>
          </p:cNvPr>
          <p:cNvSpPr txBox="1"/>
          <p:nvPr/>
        </p:nvSpPr>
        <p:spPr>
          <a:xfrm>
            <a:off x="9624225" y="2453750"/>
            <a:ext cx="697627"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受体</a:t>
            </a:r>
          </a:p>
        </p:txBody>
      </p:sp>
      <p:cxnSp>
        <p:nvCxnSpPr>
          <p:cNvPr id="6" name="直接箭头连接符 5">
            <a:extLst>
              <a:ext uri="{FF2B5EF4-FFF2-40B4-BE49-F238E27FC236}">
                <a16:creationId xmlns:a16="http://schemas.microsoft.com/office/drawing/2014/main" id="{BFA2AF75-34A1-43DD-BBC1-88C7B9C90036}"/>
              </a:ext>
            </a:extLst>
          </p:cNvPr>
          <p:cNvCxnSpPr/>
          <p:nvPr/>
        </p:nvCxnSpPr>
        <p:spPr>
          <a:xfrm flipH="1">
            <a:off x="9321617" y="2874768"/>
            <a:ext cx="493382" cy="315764"/>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
        <p:nvSpPr>
          <p:cNvPr id="10" name="文本框 9">
            <a:extLst>
              <a:ext uri="{FF2B5EF4-FFF2-40B4-BE49-F238E27FC236}">
                <a16:creationId xmlns:a16="http://schemas.microsoft.com/office/drawing/2014/main" id="{EABC724B-A4FF-4A71-A013-D30C0FBC1F69}"/>
              </a:ext>
            </a:extLst>
          </p:cNvPr>
          <p:cNvSpPr txBox="1"/>
          <p:nvPr/>
        </p:nvSpPr>
        <p:spPr>
          <a:xfrm>
            <a:off x="6934749" y="2408287"/>
            <a:ext cx="1210588"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高分子膜</a:t>
            </a:r>
          </a:p>
        </p:txBody>
      </p:sp>
      <p:cxnSp>
        <p:nvCxnSpPr>
          <p:cNvPr id="11" name="直接箭头连接符 10">
            <a:extLst>
              <a:ext uri="{FF2B5EF4-FFF2-40B4-BE49-F238E27FC236}">
                <a16:creationId xmlns:a16="http://schemas.microsoft.com/office/drawing/2014/main" id="{537F1990-20C1-4227-8CF5-5E271B7CBCD7}"/>
              </a:ext>
            </a:extLst>
          </p:cNvPr>
          <p:cNvCxnSpPr>
            <a:cxnSpLocks/>
          </p:cNvCxnSpPr>
          <p:nvPr/>
        </p:nvCxnSpPr>
        <p:spPr>
          <a:xfrm>
            <a:off x="7579671" y="2808397"/>
            <a:ext cx="444937" cy="620603"/>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
        <p:nvSpPr>
          <p:cNvPr id="13" name="文本框 12">
            <a:extLst>
              <a:ext uri="{FF2B5EF4-FFF2-40B4-BE49-F238E27FC236}">
                <a16:creationId xmlns:a16="http://schemas.microsoft.com/office/drawing/2014/main" id="{19B56FEB-A2FA-42C9-9979-1ECFBEA46835}"/>
              </a:ext>
            </a:extLst>
          </p:cNvPr>
          <p:cNvSpPr txBox="1"/>
          <p:nvPr/>
        </p:nvSpPr>
        <p:spPr>
          <a:xfrm>
            <a:off x="4021606" y="5956068"/>
            <a:ext cx="1467068"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高分子网络</a:t>
            </a:r>
          </a:p>
        </p:txBody>
      </p:sp>
      <p:cxnSp>
        <p:nvCxnSpPr>
          <p:cNvPr id="14" name="直接箭头连接符 13">
            <a:extLst>
              <a:ext uri="{FF2B5EF4-FFF2-40B4-BE49-F238E27FC236}">
                <a16:creationId xmlns:a16="http://schemas.microsoft.com/office/drawing/2014/main" id="{88A733C3-9913-4EB9-9EDC-BF2F5969FBA3}"/>
              </a:ext>
            </a:extLst>
          </p:cNvPr>
          <p:cNvCxnSpPr>
            <a:cxnSpLocks/>
          </p:cNvCxnSpPr>
          <p:nvPr/>
        </p:nvCxnSpPr>
        <p:spPr>
          <a:xfrm flipV="1">
            <a:off x="4834081" y="5328518"/>
            <a:ext cx="343133" cy="672818"/>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5846383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a:extLst>
              <a:ext uri="{FF2B5EF4-FFF2-40B4-BE49-F238E27FC236}">
                <a16:creationId xmlns:a16="http://schemas.microsoft.com/office/drawing/2014/main" id="{27595650-FD7D-4F54-A9C4-A56F76DCD6E9}"/>
              </a:ext>
            </a:extLst>
          </p:cNvPr>
          <p:cNvSpPr>
            <a:spLocks noGrp="1" noChangeArrowheads="1"/>
          </p:cNvSpPr>
          <p:nvPr>
            <p:ph type="body" idx="4294967295"/>
          </p:nvPr>
        </p:nvSpPr>
        <p:spPr>
          <a:xfrm>
            <a:off x="1992313" y="836613"/>
            <a:ext cx="8229600" cy="5256212"/>
          </a:xfrm>
        </p:spPr>
        <p:txBody>
          <a:bodyPr>
            <a:normAutofit lnSpcReduction="10000"/>
          </a:bodyPr>
          <a:lstStyle/>
          <a:p>
            <a:pPr>
              <a:lnSpc>
                <a:spcPct val="90000"/>
              </a:lnSpc>
              <a:buFontTx/>
              <a:buNone/>
            </a:pPr>
            <a:r>
              <a:rPr lang="en-US" altLang="zh-CN" sz="2400" b="1" dirty="0">
                <a:solidFill>
                  <a:srgbClr val="0000CC"/>
                </a:solidFill>
              </a:rPr>
              <a:t>    </a:t>
            </a:r>
            <a:r>
              <a:rPr lang="en-US" altLang="zh-CN" sz="2400" b="1" dirty="0">
                <a:solidFill>
                  <a:srgbClr val="0000CC"/>
                </a:solidFill>
                <a:latin typeface="华文中宋" panose="02010600040101010101" pitchFamily="2" charset="-122"/>
                <a:ea typeface="华文中宋" panose="02010600040101010101" pitchFamily="2" charset="-122"/>
              </a:rPr>
              <a:t>5</a:t>
            </a:r>
            <a:r>
              <a:rPr lang="zh-CN" altLang="en-US" sz="2400" b="1" dirty="0">
                <a:solidFill>
                  <a:srgbClr val="0000CC"/>
                </a:solidFill>
                <a:latin typeface="华文中宋" panose="02010600040101010101" pitchFamily="2" charset="-122"/>
                <a:ea typeface="华文中宋" panose="02010600040101010101" pitchFamily="2" charset="-122"/>
              </a:rPr>
              <a:t>、电极与测量方式</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）电极：   </a:t>
            </a:r>
            <a:r>
              <a:rPr lang="zh-CN" altLang="en-US" sz="2400" b="1" dirty="0">
                <a:latin typeface="华文中宋" panose="02010600040101010101" pitchFamily="2" charset="-122"/>
                <a:ea typeface="华文中宋" panose="02010600040101010101" pitchFamily="2" charset="-122"/>
              </a:rPr>
              <a:t>氧电极</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PH</a:t>
            </a:r>
            <a:r>
              <a:rPr lang="zh-CN" altLang="en-US" sz="2400" b="1" dirty="0">
                <a:latin typeface="华文中宋" panose="02010600040101010101" pitchFamily="2" charset="-122"/>
                <a:ea typeface="华文中宋" panose="02010600040101010101" pitchFamily="2" charset="-122"/>
              </a:rPr>
              <a:t>电极</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电极（氨根）</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）测量方式</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（被测物浓度变化转换成电信号方式）：</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电流法</a:t>
            </a:r>
            <a:r>
              <a:rPr lang="zh-CN" altLang="en-US" sz="2400" b="1" dirty="0">
                <a:latin typeface="华文中宋" panose="02010600040101010101" pitchFamily="2" charset="-122"/>
                <a:ea typeface="华文中宋" panose="02010600040101010101" pitchFamily="2" charset="-122"/>
              </a:rPr>
              <a:t>    生化反应消耗或生成的电极活性</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物质的电极板反应产生电流</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氧电极</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电压法</a:t>
            </a:r>
            <a:r>
              <a:rPr lang="zh-CN" altLang="en-US" sz="2400" b="1" dirty="0">
                <a:latin typeface="华文中宋" panose="02010600040101010101" pitchFamily="2" charset="-122"/>
                <a:ea typeface="华文中宋" panose="02010600040101010101" pitchFamily="2" charset="-122"/>
              </a:rPr>
              <a:t>    生化反应的粒子在识别功能膜上</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产生的膜电位</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电极</a:t>
            </a:r>
            <a:endParaRPr lang="zh-CN" altLang="en-US" sz="2400" b="1" dirty="0">
              <a:solidFill>
                <a:srgbClr val="0000CC"/>
              </a:solidFill>
            </a:endParaRPr>
          </a:p>
        </p:txBody>
      </p:sp>
    </p:spTree>
    <p:extLst>
      <p:ext uri="{BB962C8B-B14F-4D97-AF65-F5344CB8AC3E}">
        <p14:creationId xmlns:p14="http://schemas.microsoft.com/office/powerpoint/2010/main" val="12961113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a:extLst>
              <a:ext uri="{FF2B5EF4-FFF2-40B4-BE49-F238E27FC236}">
                <a16:creationId xmlns:a16="http://schemas.microsoft.com/office/drawing/2014/main" id="{CB3A1BA9-0F79-43F8-9C70-EF1FF7DEC058}"/>
              </a:ext>
            </a:extLst>
          </p:cNvPr>
          <p:cNvSpPr>
            <a:spLocks noGrp="1" noChangeArrowheads="1"/>
          </p:cNvSpPr>
          <p:nvPr>
            <p:ph type="body" idx="4294967295"/>
          </p:nvPr>
        </p:nvSpPr>
        <p:spPr>
          <a:xfrm>
            <a:off x="1609700" y="169319"/>
            <a:ext cx="8229600" cy="5903912"/>
          </a:xfrm>
        </p:spPr>
        <p:txBody>
          <a:bodyPr>
            <a:normAutofit/>
          </a:bodyPr>
          <a:lstStyle/>
          <a:p>
            <a:pPr>
              <a:buFontTx/>
              <a:buNone/>
            </a:pPr>
            <a:r>
              <a:rPr lang="en-US" altLang="zh-CN" sz="2400" dirty="0"/>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）静态测量法：</a:t>
            </a:r>
            <a:r>
              <a:rPr lang="zh-CN" altLang="en-US" sz="2400" b="1" dirty="0">
                <a:latin typeface="华文中宋" panose="02010600040101010101" pitchFamily="2" charset="-122"/>
                <a:ea typeface="华文中宋" panose="02010600040101010101" pitchFamily="2" charset="-122"/>
              </a:rPr>
              <a:t>生物传感器插入试液，边搅拌边测量</a:t>
            </a:r>
          </a:p>
          <a:p>
            <a:pPr>
              <a:buFontTx/>
              <a:buNone/>
            </a:pPr>
            <a:r>
              <a:rPr lang="zh-CN" altLang="en-US" sz="2400" b="1" dirty="0">
                <a:solidFill>
                  <a:srgbClr val="0000CC"/>
                </a:solidFill>
                <a:latin typeface="华文中宋" panose="02010600040101010101" pitchFamily="2" charset="-122"/>
                <a:ea typeface="华文中宋" panose="02010600040101010101" pitchFamily="2" charset="-122"/>
              </a:rPr>
              <a:t>            动态测量法：</a:t>
            </a:r>
            <a:r>
              <a:rPr lang="zh-CN" altLang="en-US" sz="2400" b="1" dirty="0">
                <a:latin typeface="华文中宋" panose="02010600040101010101" pitchFamily="2" charset="-122"/>
                <a:ea typeface="华文中宋" panose="02010600040101010101" pitchFamily="2" charset="-122"/>
              </a:rPr>
              <a:t>生物传感器插入试液池，让缓冲液连续流过测量池，在一定时间内将试液 注入测量。</a:t>
            </a:r>
          </a:p>
          <a:p>
            <a:pPr>
              <a:buFontTx/>
              <a:buNone/>
            </a:pPr>
            <a:endParaRPr lang="zh-CN" altLang="en-US" sz="2400" b="1" dirty="0">
              <a:latin typeface="华文中宋" panose="02010600040101010101" pitchFamily="2" charset="-122"/>
              <a:ea typeface="华文中宋" panose="02010600040101010101" pitchFamily="2" charset="-122"/>
            </a:endParaRPr>
          </a:p>
          <a:p>
            <a:pPr>
              <a:buFontTx/>
              <a:buNone/>
            </a:pPr>
            <a:endParaRPr lang="en-US" altLang="zh-CN" sz="2400" b="1" dirty="0"/>
          </a:p>
        </p:txBody>
      </p:sp>
      <p:sp>
        <p:nvSpPr>
          <p:cNvPr id="164869" name="Rectangle 6">
            <a:extLst>
              <a:ext uri="{FF2B5EF4-FFF2-40B4-BE49-F238E27FC236}">
                <a16:creationId xmlns:a16="http://schemas.microsoft.com/office/drawing/2014/main" id="{A1393190-0504-4478-B7E6-EE71A33BC43A}"/>
              </a:ext>
            </a:extLst>
          </p:cNvPr>
          <p:cNvSpPr>
            <a:spLocks noChangeArrowheads="1"/>
          </p:cNvSpPr>
          <p:nvPr/>
        </p:nvSpPr>
        <p:spPr bwMode="auto">
          <a:xfrm>
            <a:off x="7319964" y="4076700"/>
            <a:ext cx="1081087" cy="647700"/>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2" name="矩形 1">
            <a:extLst>
              <a:ext uri="{FF2B5EF4-FFF2-40B4-BE49-F238E27FC236}">
                <a16:creationId xmlns:a16="http://schemas.microsoft.com/office/drawing/2014/main" id="{87942A39-E076-45D7-A9E6-C28BE506B35B}"/>
              </a:ext>
            </a:extLst>
          </p:cNvPr>
          <p:cNvSpPr/>
          <p:nvPr/>
        </p:nvSpPr>
        <p:spPr>
          <a:xfrm>
            <a:off x="1368379" y="3575721"/>
            <a:ext cx="1282792" cy="1148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EF2D6A9-F50A-4488-A951-93E045DECB43}"/>
              </a:ext>
            </a:extLst>
          </p:cNvPr>
          <p:cNvSpPr/>
          <p:nvPr/>
        </p:nvSpPr>
        <p:spPr>
          <a:xfrm>
            <a:off x="1493302" y="3716806"/>
            <a:ext cx="1052546" cy="901243"/>
          </a:xfrm>
          <a:prstGeom prst="rect">
            <a:avLst/>
          </a:prstGeom>
          <a:pattFill prst="smConfetti">
            <a:fgClr>
              <a:srgbClr val="00CC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7F7947E-CEF3-494F-B0E0-2DB5E3BC793E}"/>
              </a:ext>
            </a:extLst>
          </p:cNvPr>
          <p:cNvSpPr/>
          <p:nvPr/>
        </p:nvSpPr>
        <p:spPr>
          <a:xfrm>
            <a:off x="1820465" y="4439455"/>
            <a:ext cx="378619" cy="1785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2F58F3-DD77-4759-A63F-EF29F482B052}"/>
              </a:ext>
            </a:extLst>
          </p:cNvPr>
          <p:cNvSpPr/>
          <p:nvPr/>
        </p:nvSpPr>
        <p:spPr>
          <a:xfrm>
            <a:off x="1783557" y="3896206"/>
            <a:ext cx="428625" cy="359894"/>
          </a:xfrm>
          <a:prstGeom prst="rect">
            <a:avLst/>
          </a:prstGeom>
          <a:pattFill prst="wdUpDiag">
            <a:fgClr>
              <a:srgbClr val="00B0F0"/>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延期 7">
            <a:extLst>
              <a:ext uri="{FF2B5EF4-FFF2-40B4-BE49-F238E27FC236}">
                <a16:creationId xmlns:a16="http://schemas.microsoft.com/office/drawing/2014/main" id="{B93BF557-137A-4899-919D-A9009CA26FDD}"/>
              </a:ext>
            </a:extLst>
          </p:cNvPr>
          <p:cNvSpPr/>
          <p:nvPr/>
        </p:nvSpPr>
        <p:spPr>
          <a:xfrm rot="16200000">
            <a:off x="1787630" y="2982100"/>
            <a:ext cx="446844" cy="402261"/>
          </a:xfrm>
          <a:prstGeom prst="flowChartDelay">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2A3190C-B6D0-4DC8-B471-B97FD76E7AF9}"/>
              </a:ext>
            </a:extLst>
          </p:cNvPr>
          <p:cNvSpPr/>
          <p:nvPr/>
        </p:nvSpPr>
        <p:spPr>
          <a:xfrm>
            <a:off x="1899046" y="3266184"/>
            <a:ext cx="221456" cy="9012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6E14549-FB51-43EC-BCAC-09A7129E1FE7}"/>
              </a:ext>
            </a:extLst>
          </p:cNvPr>
          <p:cNvSpPr/>
          <p:nvPr/>
        </p:nvSpPr>
        <p:spPr>
          <a:xfrm>
            <a:off x="1307306" y="4724400"/>
            <a:ext cx="1414463" cy="554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8AD094C-EC45-4B6A-8B43-2244A967015A}"/>
              </a:ext>
            </a:extLst>
          </p:cNvPr>
          <p:cNvSpPr/>
          <p:nvPr/>
        </p:nvSpPr>
        <p:spPr>
          <a:xfrm>
            <a:off x="1721644" y="4879181"/>
            <a:ext cx="528637" cy="2786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091112FD-F58F-405A-8ED5-3B6CB2FCCEDF}"/>
              </a:ext>
            </a:extLst>
          </p:cNvPr>
          <p:cNvCxnSpPr/>
          <p:nvPr/>
        </p:nvCxnSpPr>
        <p:spPr>
          <a:xfrm flipH="1">
            <a:off x="1721644" y="4893468"/>
            <a:ext cx="490538" cy="2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999E0F9-C2BA-4367-AA8D-8C9A5376AA0E}"/>
              </a:ext>
            </a:extLst>
          </p:cNvPr>
          <p:cNvCxnSpPr>
            <a:cxnSpLocks/>
          </p:cNvCxnSpPr>
          <p:nvPr/>
        </p:nvCxnSpPr>
        <p:spPr>
          <a:xfrm>
            <a:off x="1721644" y="4865485"/>
            <a:ext cx="521494" cy="278015"/>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53E290D-E4E1-456C-B52B-07E0BC8572E7}"/>
              </a:ext>
            </a:extLst>
          </p:cNvPr>
          <p:cNvSpPr txBox="1"/>
          <p:nvPr/>
        </p:nvSpPr>
        <p:spPr>
          <a:xfrm>
            <a:off x="2877384" y="2032056"/>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24" name="等腰三角形 23">
            <a:extLst>
              <a:ext uri="{FF2B5EF4-FFF2-40B4-BE49-F238E27FC236}">
                <a16:creationId xmlns:a16="http://schemas.microsoft.com/office/drawing/2014/main" id="{7AEA3A36-1319-409A-BD63-BE09C0646992}"/>
              </a:ext>
            </a:extLst>
          </p:cNvPr>
          <p:cNvSpPr/>
          <p:nvPr/>
        </p:nvSpPr>
        <p:spPr>
          <a:xfrm rot="5400000">
            <a:off x="2179293" y="2007014"/>
            <a:ext cx="485194" cy="419417"/>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连接符: 肘形 26">
            <a:extLst>
              <a:ext uri="{FF2B5EF4-FFF2-40B4-BE49-F238E27FC236}">
                <a16:creationId xmlns:a16="http://schemas.microsoft.com/office/drawing/2014/main" id="{D08F5553-2CB0-4A0D-A3DD-826B7891DDD3}"/>
              </a:ext>
            </a:extLst>
          </p:cNvPr>
          <p:cNvCxnSpPr>
            <a:cxnSpLocks/>
          </p:cNvCxnSpPr>
          <p:nvPr/>
        </p:nvCxnSpPr>
        <p:spPr>
          <a:xfrm rot="5400000" flipH="1" flipV="1">
            <a:off x="1571102" y="2418778"/>
            <a:ext cx="1008781" cy="279171"/>
          </a:xfrm>
          <a:prstGeom prst="bentConnector3">
            <a:avLst>
              <a:gd name="adj1" fmla="val 93906"/>
            </a:avLst>
          </a:prstGeom>
        </p:spPr>
        <p:style>
          <a:lnRef idx="1">
            <a:schemeClr val="accent1"/>
          </a:lnRef>
          <a:fillRef idx="0">
            <a:schemeClr val="accent1"/>
          </a:fillRef>
          <a:effectRef idx="0">
            <a:schemeClr val="accent1"/>
          </a:effectRef>
          <a:fontRef idx="minor">
            <a:schemeClr val="tx1"/>
          </a:fontRef>
        </p:style>
      </p:cxnSp>
      <p:cxnSp>
        <p:nvCxnSpPr>
          <p:cNvPr id="164866" name="连接符: 肘形 164865">
            <a:extLst>
              <a:ext uri="{FF2B5EF4-FFF2-40B4-BE49-F238E27FC236}">
                <a16:creationId xmlns:a16="http://schemas.microsoft.com/office/drawing/2014/main" id="{9D58D723-257B-4498-AD4E-D7347F0F0C53}"/>
              </a:ext>
            </a:extLst>
          </p:cNvPr>
          <p:cNvCxnSpPr>
            <a:cxnSpLocks/>
          </p:cNvCxnSpPr>
          <p:nvPr/>
        </p:nvCxnSpPr>
        <p:spPr>
          <a:xfrm rot="5400000" flipH="1" flipV="1">
            <a:off x="1728118" y="2603687"/>
            <a:ext cx="805031" cy="113101"/>
          </a:xfrm>
          <a:prstGeom prst="bentConnector3">
            <a:avLst>
              <a:gd name="adj1" fmla="val 98806"/>
            </a:avLst>
          </a:prstGeom>
        </p:spPr>
        <p:style>
          <a:lnRef idx="1">
            <a:schemeClr val="accent1"/>
          </a:lnRef>
          <a:fillRef idx="0">
            <a:schemeClr val="accent1"/>
          </a:fillRef>
          <a:effectRef idx="0">
            <a:schemeClr val="accent1"/>
          </a:effectRef>
          <a:fontRef idx="minor">
            <a:schemeClr val="tx1"/>
          </a:fontRef>
        </p:style>
      </p:cxnSp>
      <p:cxnSp>
        <p:nvCxnSpPr>
          <p:cNvPr id="164878" name="直接连接符 164877">
            <a:extLst>
              <a:ext uri="{FF2B5EF4-FFF2-40B4-BE49-F238E27FC236}">
                <a16:creationId xmlns:a16="http://schemas.microsoft.com/office/drawing/2014/main" id="{1A921B82-459D-4D8B-8BC7-A538ECB90420}"/>
              </a:ext>
            </a:extLst>
          </p:cNvPr>
          <p:cNvCxnSpPr>
            <a:stCxn id="24" idx="0"/>
            <a:endCxn id="17" idx="1"/>
          </p:cNvCxnSpPr>
          <p:nvPr/>
        </p:nvCxnSpPr>
        <p:spPr>
          <a:xfrm flipV="1">
            <a:off x="2631599" y="2216722"/>
            <a:ext cx="245785" cy="1"/>
          </a:xfrm>
          <a:prstGeom prst="line">
            <a:avLst/>
          </a:prstGeom>
        </p:spPr>
        <p:style>
          <a:lnRef idx="1">
            <a:schemeClr val="accent1"/>
          </a:lnRef>
          <a:fillRef idx="0">
            <a:schemeClr val="accent1"/>
          </a:fillRef>
          <a:effectRef idx="0">
            <a:schemeClr val="accent1"/>
          </a:effectRef>
          <a:fontRef idx="minor">
            <a:schemeClr val="tx1"/>
          </a:fontRef>
        </p:style>
      </p:cxnSp>
      <p:sp>
        <p:nvSpPr>
          <p:cNvPr id="164880" name="文本框 164879">
            <a:extLst>
              <a:ext uri="{FF2B5EF4-FFF2-40B4-BE49-F238E27FC236}">
                <a16:creationId xmlns:a16="http://schemas.microsoft.com/office/drawing/2014/main" id="{56722102-7F03-47B1-863C-58664F5DBDC6}"/>
              </a:ext>
            </a:extLst>
          </p:cNvPr>
          <p:cNvSpPr txBox="1"/>
          <p:nvPr/>
        </p:nvSpPr>
        <p:spPr>
          <a:xfrm>
            <a:off x="1843028" y="1703294"/>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放大器</a:t>
            </a:r>
          </a:p>
        </p:txBody>
      </p:sp>
      <p:sp>
        <p:nvSpPr>
          <p:cNvPr id="49" name="文本框 48">
            <a:extLst>
              <a:ext uri="{FF2B5EF4-FFF2-40B4-BE49-F238E27FC236}">
                <a16:creationId xmlns:a16="http://schemas.microsoft.com/office/drawing/2014/main" id="{2FE10FD1-CAC1-4D96-8CCE-B6532B9DBA25}"/>
              </a:ext>
            </a:extLst>
          </p:cNvPr>
          <p:cNvSpPr txBox="1"/>
          <p:nvPr/>
        </p:nvSpPr>
        <p:spPr>
          <a:xfrm>
            <a:off x="2212597" y="2951998"/>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sp>
        <p:nvSpPr>
          <p:cNvPr id="164881" name="文本框 164880">
            <a:extLst>
              <a:ext uri="{FF2B5EF4-FFF2-40B4-BE49-F238E27FC236}">
                <a16:creationId xmlns:a16="http://schemas.microsoft.com/office/drawing/2014/main" id="{F8CB64EC-218B-4F94-BDAA-14775D7CA974}"/>
              </a:ext>
            </a:extLst>
          </p:cNvPr>
          <p:cNvSpPr txBox="1"/>
          <p:nvPr/>
        </p:nvSpPr>
        <p:spPr>
          <a:xfrm>
            <a:off x="2877384" y="3575721"/>
            <a:ext cx="1338828" cy="646331"/>
          </a:xfrm>
          <a:prstGeom prst="rect">
            <a:avLst/>
          </a:prstGeom>
          <a:noFill/>
        </p:spPr>
        <p:txBody>
          <a:bodyPr wrap="none" rtlCol="0">
            <a:spAutoFit/>
          </a:bodyPr>
          <a:lstStyle/>
          <a:p>
            <a:r>
              <a:rPr lang="zh-CN" altLang="en-US" b="1" dirty="0"/>
              <a:t>固定化</a:t>
            </a:r>
            <a:endParaRPr lang="en-US" altLang="zh-CN" b="1" dirty="0"/>
          </a:p>
          <a:p>
            <a:r>
              <a:rPr lang="zh-CN" altLang="en-US" b="1" dirty="0"/>
              <a:t>生物功能膜</a:t>
            </a:r>
          </a:p>
        </p:txBody>
      </p:sp>
      <p:cxnSp>
        <p:nvCxnSpPr>
          <p:cNvPr id="164883" name="直接箭头连接符 164882">
            <a:extLst>
              <a:ext uri="{FF2B5EF4-FFF2-40B4-BE49-F238E27FC236}">
                <a16:creationId xmlns:a16="http://schemas.microsoft.com/office/drawing/2014/main" id="{C9313115-A6D6-4783-AE39-28F8C6E85138}"/>
              </a:ext>
            </a:extLst>
          </p:cNvPr>
          <p:cNvCxnSpPr>
            <a:stCxn id="164881" idx="1"/>
          </p:cNvCxnSpPr>
          <p:nvPr/>
        </p:nvCxnSpPr>
        <p:spPr>
          <a:xfrm flipH="1">
            <a:off x="2130633" y="3898887"/>
            <a:ext cx="746751" cy="26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A3BF854D-83BA-41AB-BBF8-CE5C5F1B3BC2}"/>
              </a:ext>
            </a:extLst>
          </p:cNvPr>
          <p:cNvSpPr txBox="1"/>
          <p:nvPr/>
        </p:nvSpPr>
        <p:spPr>
          <a:xfrm>
            <a:off x="4785892" y="2073056"/>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164885" name="矩形 164884">
            <a:extLst>
              <a:ext uri="{FF2B5EF4-FFF2-40B4-BE49-F238E27FC236}">
                <a16:creationId xmlns:a16="http://schemas.microsoft.com/office/drawing/2014/main" id="{43A76962-6BDD-456C-B76F-D8B5B3AD0846}"/>
              </a:ext>
            </a:extLst>
          </p:cNvPr>
          <p:cNvSpPr/>
          <p:nvPr/>
        </p:nvSpPr>
        <p:spPr>
          <a:xfrm>
            <a:off x="5629253" y="3712280"/>
            <a:ext cx="1042987" cy="1007595"/>
          </a:xfrm>
          <a:prstGeom prst="rect">
            <a:avLst/>
          </a:prstGeom>
          <a:pattFill prst="smConfetti">
            <a:fgClr>
              <a:srgbClr val="00CC0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6" name="矩形 164885">
            <a:extLst>
              <a:ext uri="{FF2B5EF4-FFF2-40B4-BE49-F238E27FC236}">
                <a16:creationId xmlns:a16="http://schemas.microsoft.com/office/drawing/2014/main" id="{089696AD-55D7-4F20-A385-3B022E706C1F}"/>
              </a:ext>
            </a:extLst>
          </p:cNvPr>
          <p:cNvSpPr/>
          <p:nvPr/>
        </p:nvSpPr>
        <p:spPr>
          <a:xfrm>
            <a:off x="5869776" y="4021931"/>
            <a:ext cx="609605" cy="7024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7" name="矩形 164886">
            <a:extLst>
              <a:ext uri="{FF2B5EF4-FFF2-40B4-BE49-F238E27FC236}">
                <a16:creationId xmlns:a16="http://schemas.microsoft.com/office/drawing/2014/main" id="{C39CDB09-ACF7-4228-B3DA-453643A5D182}"/>
              </a:ext>
            </a:extLst>
          </p:cNvPr>
          <p:cNvSpPr/>
          <p:nvPr/>
        </p:nvSpPr>
        <p:spPr>
          <a:xfrm>
            <a:off x="5757863" y="4724400"/>
            <a:ext cx="821531" cy="4333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8" name="椭圆 164887">
            <a:extLst>
              <a:ext uri="{FF2B5EF4-FFF2-40B4-BE49-F238E27FC236}">
                <a16:creationId xmlns:a16="http://schemas.microsoft.com/office/drawing/2014/main" id="{B66021C5-ED0F-447A-A4DF-DA627E8C926A}"/>
              </a:ext>
            </a:extLst>
          </p:cNvPr>
          <p:cNvSpPr/>
          <p:nvPr/>
        </p:nvSpPr>
        <p:spPr>
          <a:xfrm>
            <a:off x="6045990" y="4788658"/>
            <a:ext cx="257175" cy="24435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9" name="矩形 164888">
            <a:extLst>
              <a:ext uri="{FF2B5EF4-FFF2-40B4-BE49-F238E27FC236}">
                <a16:creationId xmlns:a16="http://schemas.microsoft.com/office/drawing/2014/main" id="{DAB00A2B-9960-4E42-9709-A987FD2602C4}"/>
              </a:ext>
            </a:extLst>
          </p:cNvPr>
          <p:cNvSpPr/>
          <p:nvPr/>
        </p:nvSpPr>
        <p:spPr>
          <a:xfrm>
            <a:off x="6045990" y="3121275"/>
            <a:ext cx="257175" cy="1318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0" name="矩形 164889">
            <a:extLst>
              <a:ext uri="{FF2B5EF4-FFF2-40B4-BE49-F238E27FC236}">
                <a16:creationId xmlns:a16="http://schemas.microsoft.com/office/drawing/2014/main" id="{64F9DD80-FCC5-4347-818A-3191C7F4990B}"/>
              </a:ext>
            </a:extLst>
          </p:cNvPr>
          <p:cNvSpPr/>
          <p:nvPr/>
        </p:nvSpPr>
        <p:spPr>
          <a:xfrm>
            <a:off x="6045990" y="4326256"/>
            <a:ext cx="257175" cy="113199"/>
          </a:xfrm>
          <a:prstGeom prst="rect">
            <a:avLst/>
          </a:prstGeom>
          <a:pattFill prst="wdUpDiag">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64891" name="矩形 164890">
            <a:extLst>
              <a:ext uri="{FF2B5EF4-FFF2-40B4-BE49-F238E27FC236}">
                <a16:creationId xmlns:a16="http://schemas.microsoft.com/office/drawing/2014/main" id="{C9EF66D0-D939-4552-AB9F-2B2A698953C2}"/>
              </a:ext>
            </a:extLst>
          </p:cNvPr>
          <p:cNvSpPr/>
          <p:nvPr/>
        </p:nvSpPr>
        <p:spPr>
          <a:xfrm>
            <a:off x="6006104" y="2996498"/>
            <a:ext cx="336946" cy="3910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8575">
                <a:solidFill>
                  <a:sysClr val="windowText" lastClr="000000"/>
                </a:solidFill>
              </a:ln>
            </a:endParaRPr>
          </a:p>
        </p:txBody>
      </p:sp>
      <p:sp>
        <p:nvSpPr>
          <p:cNvPr id="164892" name="矩形 164891">
            <a:extLst>
              <a:ext uri="{FF2B5EF4-FFF2-40B4-BE49-F238E27FC236}">
                <a16:creationId xmlns:a16="http://schemas.microsoft.com/office/drawing/2014/main" id="{7961BAF1-4542-43FF-BCE7-9F52A12EBC80}"/>
              </a:ext>
            </a:extLst>
          </p:cNvPr>
          <p:cNvSpPr/>
          <p:nvPr/>
        </p:nvSpPr>
        <p:spPr>
          <a:xfrm flipH="1">
            <a:off x="7010878" y="2771775"/>
            <a:ext cx="211454" cy="8993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3" name="椭圆 164892">
            <a:extLst>
              <a:ext uri="{FF2B5EF4-FFF2-40B4-BE49-F238E27FC236}">
                <a16:creationId xmlns:a16="http://schemas.microsoft.com/office/drawing/2014/main" id="{1792A387-896D-4B08-AE96-CBB08A3C21D9}"/>
              </a:ext>
            </a:extLst>
          </p:cNvPr>
          <p:cNvSpPr/>
          <p:nvPr/>
        </p:nvSpPr>
        <p:spPr>
          <a:xfrm>
            <a:off x="6998348" y="3283932"/>
            <a:ext cx="223984" cy="207169"/>
          </a:xfrm>
          <a:prstGeom prst="ellips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6756BBBB-8B12-4B15-A55C-A7A91F5C756A}"/>
              </a:ext>
            </a:extLst>
          </p:cNvPr>
          <p:cNvSpPr/>
          <p:nvPr/>
        </p:nvSpPr>
        <p:spPr>
          <a:xfrm>
            <a:off x="7004613" y="2951998"/>
            <a:ext cx="223984" cy="207169"/>
          </a:xfrm>
          <a:prstGeom prst="ellips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4" name="椭圆 164893">
            <a:extLst>
              <a:ext uri="{FF2B5EF4-FFF2-40B4-BE49-F238E27FC236}">
                <a16:creationId xmlns:a16="http://schemas.microsoft.com/office/drawing/2014/main" id="{CAC14BB0-274F-4704-B107-6067E840AF74}"/>
              </a:ext>
            </a:extLst>
          </p:cNvPr>
          <p:cNvSpPr/>
          <p:nvPr/>
        </p:nvSpPr>
        <p:spPr>
          <a:xfrm>
            <a:off x="7392163" y="2257722"/>
            <a:ext cx="550069" cy="541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连接符: 肘形 31">
            <a:extLst>
              <a:ext uri="{FF2B5EF4-FFF2-40B4-BE49-F238E27FC236}">
                <a16:creationId xmlns:a16="http://schemas.microsoft.com/office/drawing/2014/main" id="{CD2BBD9A-DB0B-405D-8C9D-0795A18E8956}"/>
              </a:ext>
            </a:extLst>
          </p:cNvPr>
          <p:cNvCxnSpPr>
            <a:cxnSpLocks/>
          </p:cNvCxnSpPr>
          <p:nvPr/>
        </p:nvCxnSpPr>
        <p:spPr>
          <a:xfrm flipV="1">
            <a:off x="6909854" y="2565534"/>
            <a:ext cx="719449" cy="497219"/>
          </a:xfrm>
          <a:prstGeom prst="bentConnector3">
            <a:avLst>
              <a:gd name="adj1" fmla="val 10262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0E0C29B-E780-4C63-8C3A-63ACDD2B5443}"/>
              </a:ext>
            </a:extLst>
          </p:cNvPr>
          <p:cNvCxnSpPr>
            <a:cxnSpLocks/>
          </p:cNvCxnSpPr>
          <p:nvPr/>
        </p:nvCxnSpPr>
        <p:spPr>
          <a:xfrm>
            <a:off x="7536488" y="2724389"/>
            <a:ext cx="2608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6E8BDC6-B73C-4999-8E0E-9CCD800D6A25}"/>
              </a:ext>
            </a:extLst>
          </p:cNvPr>
          <p:cNvCxnSpPr>
            <a:cxnSpLocks/>
          </p:cNvCxnSpPr>
          <p:nvPr/>
        </p:nvCxnSpPr>
        <p:spPr>
          <a:xfrm flipV="1">
            <a:off x="7558088" y="2552348"/>
            <a:ext cx="0" cy="1720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E6C4095-29CC-4B10-BAF2-C9B668061238}"/>
              </a:ext>
            </a:extLst>
          </p:cNvPr>
          <p:cNvCxnSpPr/>
          <p:nvPr/>
        </p:nvCxnSpPr>
        <p:spPr>
          <a:xfrm flipV="1">
            <a:off x="7797292" y="2420483"/>
            <a:ext cx="0" cy="303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01559BA3-64B7-48A9-8EFE-BDE29E72571F}"/>
              </a:ext>
            </a:extLst>
          </p:cNvPr>
          <p:cNvCxnSpPr>
            <a:cxnSpLocks/>
          </p:cNvCxnSpPr>
          <p:nvPr/>
        </p:nvCxnSpPr>
        <p:spPr>
          <a:xfrm rot="16200000" flipH="1">
            <a:off x="6790384" y="3182527"/>
            <a:ext cx="836683" cy="610565"/>
          </a:xfrm>
          <a:prstGeom prst="bentConnector3">
            <a:avLst>
              <a:gd name="adj1" fmla="val 10037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899C29EE-380D-4191-A09F-B3FFA8D131D5}"/>
              </a:ext>
            </a:extLst>
          </p:cNvPr>
          <p:cNvCxnSpPr/>
          <p:nvPr/>
        </p:nvCxnSpPr>
        <p:spPr>
          <a:xfrm flipH="1">
            <a:off x="6629400" y="3387516"/>
            <a:ext cx="1037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8A866C6B-B261-4D34-8332-CA4C267A8565}"/>
              </a:ext>
            </a:extLst>
          </p:cNvPr>
          <p:cNvCxnSpPr/>
          <p:nvPr/>
        </p:nvCxnSpPr>
        <p:spPr>
          <a:xfrm rot="5400000">
            <a:off x="6021278" y="3774182"/>
            <a:ext cx="1051939" cy="278606"/>
          </a:xfrm>
          <a:prstGeom prst="bentConnector3">
            <a:avLst>
              <a:gd name="adj1" fmla="val 42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E3211530-AA9A-48B8-82CA-BA4A7BC380C1}"/>
              </a:ext>
            </a:extLst>
          </p:cNvPr>
          <p:cNvCxnSpPr>
            <a:cxnSpLocks/>
          </p:cNvCxnSpPr>
          <p:nvPr/>
        </p:nvCxnSpPr>
        <p:spPr>
          <a:xfrm flipH="1" flipV="1">
            <a:off x="7392163" y="3055582"/>
            <a:ext cx="144325" cy="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D34B8810-4C01-4084-A4D9-E764EC3B7D03}"/>
              </a:ext>
            </a:extLst>
          </p:cNvPr>
          <p:cNvCxnSpPr/>
          <p:nvPr/>
        </p:nvCxnSpPr>
        <p:spPr>
          <a:xfrm flipH="1">
            <a:off x="7392163" y="3913485"/>
            <a:ext cx="23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连接符: 肘形 73">
            <a:extLst>
              <a:ext uri="{FF2B5EF4-FFF2-40B4-BE49-F238E27FC236}">
                <a16:creationId xmlns:a16="http://schemas.microsoft.com/office/drawing/2014/main" id="{1E2A9722-E8CF-4380-8DEA-874BD3AC4D23}"/>
              </a:ext>
            </a:extLst>
          </p:cNvPr>
          <p:cNvCxnSpPr/>
          <p:nvPr/>
        </p:nvCxnSpPr>
        <p:spPr>
          <a:xfrm rot="16200000" flipV="1">
            <a:off x="5103752" y="3553558"/>
            <a:ext cx="993897" cy="700088"/>
          </a:xfrm>
          <a:prstGeom prst="bentConnector3">
            <a:avLst>
              <a:gd name="adj1" fmla="val 1003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F28A5942-0ED5-4449-881A-3226AB055A51}"/>
              </a:ext>
            </a:extLst>
          </p:cNvPr>
          <p:cNvCxnSpPr>
            <a:cxnSpLocks/>
          </p:cNvCxnSpPr>
          <p:nvPr/>
        </p:nvCxnSpPr>
        <p:spPr>
          <a:xfrm flipH="1">
            <a:off x="5200238" y="3709453"/>
            <a:ext cx="766804" cy="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26E68C90-C5FC-4A9D-B27E-FDDC78242A5D}"/>
              </a:ext>
            </a:extLst>
          </p:cNvPr>
          <p:cNvSpPr/>
          <p:nvPr/>
        </p:nvSpPr>
        <p:spPr>
          <a:xfrm>
            <a:off x="6109099" y="4616209"/>
            <a:ext cx="119058" cy="110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6167112B-D03A-4D3C-AA3D-3FE215BDA21C}"/>
              </a:ext>
            </a:extLst>
          </p:cNvPr>
          <p:cNvSpPr txBox="1"/>
          <p:nvPr/>
        </p:nvSpPr>
        <p:spPr>
          <a:xfrm>
            <a:off x="7190721" y="1909842"/>
            <a:ext cx="800219" cy="338554"/>
          </a:xfrm>
          <a:prstGeom prst="rect">
            <a:avLst/>
          </a:prstGeom>
          <a:noFill/>
        </p:spPr>
        <p:txBody>
          <a:bodyPr wrap="none" rtlCol="0">
            <a:spAutoFit/>
          </a:bodyPr>
          <a:lstStyle/>
          <a:p>
            <a:r>
              <a:rPr lang="zh-CN" altLang="en-US" sz="1600" b="1" dirty="0">
                <a:latin typeface="华文中宋" panose="02010600040101010101" pitchFamily="2" charset="-122"/>
                <a:ea typeface="华文中宋" panose="02010600040101010101" pitchFamily="2" charset="-122"/>
              </a:rPr>
              <a:t>取样器</a:t>
            </a:r>
          </a:p>
        </p:txBody>
      </p:sp>
      <p:sp>
        <p:nvSpPr>
          <p:cNvPr id="113" name="文本框 112">
            <a:extLst>
              <a:ext uri="{FF2B5EF4-FFF2-40B4-BE49-F238E27FC236}">
                <a16:creationId xmlns:a16="http://schemas.microsoft.com/office/drawing/2014/main" id="{A83F73D1-C13A-40FD-B385-008E333A44BF}"/>
              </a:ext>
            </a:extLst>
          </p:cNvPr>
          <p:cNvSpPr txBox="1"/>
          <p:nvPr/>
        </p:nvSpPr>
        <p:spPr>
          <a:xfrm>
            <a:off x="6612930" y="2410122"/>
            <a:ext cx="800219" cy="338554"/>
          </a:xfrm>
          <a:prstGeom prst="rect">
            <a:avLst/>
          </a:prstGeom>
          <a:noFill/>
        </p:spPr>
        <p:txBody>
          <a:bodyPr wrap="none" rtlCol="0">
            <a:spAutoFit/>
          </a:bodyPr>
          <a:lstStyle/>
          <a:p>
            <a:r>
              <a:rPr lang="zh-CN" altLang="en-US" sz="1600" b="1" dirty="0">
                <a:latin typeface="华文中宋" panose="02010600040101010101" pitchFamily="2" charset="-122"/>
                <a:ea typeface="华文中宋" panose="02010600040101010101" pitchFamily="2" charset="-122"/>
              </a:rPr>
              <a:t>压缩泵</a:t>
            </a:r>
          </a:p>
        </p:txBody>
      </p:sp>
      <p:sp>
        <p:nvSpPr>
          <p:cNvPr id="114" name="文本框 113">
            <a:extLst>
              <a:ext uri="{FF2B5EF4-FFF2-40B4-BE49-F238E27FC236}">
                <a16:creationId xmlns:a16="http://schemas.microsoft.com/office/drawing/2014/main" id="{FB6E17DA-04EA-4900-8CA3-60C483D1C508}"/>
              </a:ext>
            </a:extLst>
          </p:cNvPr>
          <p:cNvSpPr txBox="1"/>
          <p:nvPr/>
        </p:nvSpPr>
        <p:spPr>
          <a:xfrm>
            <a:off x="5514865" y="2860053"/>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cxnSp>
        <p:nvCxnSpPr>
          <p:cNvPr id="82" name="连接符: 肘形 81">
            <a:extLst>
              <a:ext uri="{FF2B5EF4-FFF2-40B4-BE49-F238E27FC236}">
                <a16:creationId xmlns:a16="http://schemas.microsoft.com/office/drawing/2014/main" id="{9C131C27-0ED7-4860-9F10-C1134841CFAB}"/>
              </a:ext>
            </a:extLst>
          </p:cNvPr>
          <p:cNvCxnSpPr>
            <a:stCxn id="54" idx="3"/>
            <a:endCxn id="164891" idx="0"/>
          </p:cNvCxnSpPr>
          <p:nvPr/>
        </p:nvCxnSpPr>
        <p:spPr>
          <a:xfrm>
            <a:off x="5715419" y="2257722"/>
            <a:ext cx="459158" cy="738776"/>
          </a:xfrm>
          <a:prstGeom prst="bentConnector2">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03D452E0-4BBD-428D-A4CA-A3757C76391F}"/>
              </a:ext>
            </a:extLst>
          </p:cNvPr>
          <p:cNvSpPr txBox="1"/>
          <p:nvPr/>
        </p:nvSpPr>
        <p:spPr>
          <a:xfrm>
            <a:off x="6915471" y="4309926"/>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流动槽</a:t>
            </a:r>
          </a:p>
        </p:txBody>
      </p:sp>
      <p:cxnSp>
        <p:nvCxnSpPr>
          <p:cNvPr id="84" name="直接箭头连接符 83">
            <a:extLst>
              <a:ext uri="{FF2B5EF4-FFF2-40B4-BE49-F238E27FC236}">
                <a16:creationId xmlns:a16="http://schemas.microsoft.com/office/drawing/2014/main" id="{F0A59E81-5D42-40E2-9D98-4F390369EEBB}"/>
              </a:ext>
            </a:extLst>
          </p:cNvPr>
          <p:cNvCxnSpPr>
            <a:stCxn id="117" idx="1"/>
          </p:cNvCxnSpPr>
          <p:nvPr/>
        </p:nvCxnSpPr>
        <p:spPr>
          <a:xfrm flipH="1">
            <a:off x="6574626" y="4479203"/>
            <a:ext cx="340845" cy="1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0A9EF825-6570-4609-AC93-7A10990E7BFD}"/>
              </a:ext>
            </a:extLst>
          </p:cNvPr>
          <p:cNvSpPr txBox="1"/>
          <p:nvPr/>
        </p:nvSpPr>
        <p:spPr>
          <a:xfrm>
            <a:off x="6636682" y="4783824"/>
            <a:ext cx="1210588"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电磁搅拌器</a:t>
            </a:r>
          </a:p>
        </p:txBody>
      </p:sp>
      <p:cxnSp>
        <p:nvCxnSpPr>
          <p:cNvPr id="86" name="直接箭头连接符 85">
            <a:extLst>
              <a:ext uri="{FF2B5EF4-FFF2-40B4-BE49-F238E27FC236}">
                <a16:creationId xmlns:a16="http://schemas.microsoft.com/office/drawing/2014/main" id="{67E5F6CE-4303-4BEC-9717-C916C21CCC05}"/>
              </a:ext>
            </a:extLst>
          </p:cNvPr>
          <p:cNvCxnSpPr>
            <a:stCxn id="120" idx="1"/>
          </p:cNvCxnSpPr>
          <p:nvPr/>
        </p:nvCxnSpPr>
        <p:spPr>
          <a:xfrm flipH="1" flipV="1">
            <a:off x="6343050" y="4941094"/>
            <a:ext cx="293632" cy="1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A91DF47D-6B1A-44BE-ACDF-E3A7A5313B8F}"/>
              </a:ext>
            </a:extLst>
          </p:cNvPr>
          <p:cNvSpPr txBox="1"/>
          <p:nvPr/>
        </p:nvSpPr>
        <p:spPr>
          <a:xfrm>
            <a:off x="4920830" y="4338912"/>
            <a:ext cx="389850"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水</a:t>
            </a:r>
          </a:p>
        </p:txBody>
      </p:sp>
      <p:cxnSp>
        <p:nvCxnSpPr>
          <p:cNvPr id="88" name="直接箭头连接符 87">
            <a:extLst>
              <a:ext uri="{FF2B5EF4-FFF2-40B4-BE49-F238E27FC236}">
                <a16:creationId xmlns:a16="http://schemas.microsoft.com/office/drawing/2014/main" id="{3BB8E1D0-1BAD-4A01-9E7F-AE7188D43197}"/>
              </a:ext>
            </a:extLst>
          </p:cNvPr>
          <p:cNvCxnSpPr>
            <a:stCxn id="123" idx="3"/>
          </p:cNvCxnSpPr>
          <p:nvPr/>
        </p:nvCxnSpPr>
        <p:spPr>
          <a:xfrm>
            <a:off x="5310680" y="4508189"/>
            <a:ext cx="272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1B72D09F-0C74-4901-9627-71B2E69F34F4}"/>
              </a:ext>
            </a:extLst>
          </p:cNvPr>
          <p:cNvSpPr txBox="1"/>
          <p:nvPr/>
        </p:nvSpPr>
        <p:spPr>
          <a:xfrm>
            <a:off x="4688507" y="3382261"/>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废液</a:t>
            </a:r>
          </a:p>
        </p:txBody>
      </p:sp>
      <p:sp>
        <p:nvSpPr>
          <p:cNvPr id="89" name="等腰三角形 88">
            <a:extLst>
              <a:ext uri="{FF2B5EF4-FFF2-40B4-BE49-F238E27FC236}">
                <a16:creationId xmlns:a16="http://schemas.microsoft.com/office/drawing/2014/main" id="{0B264A94-49CB-491F-A0F0-18529F8A8696}"/>
              </a:ext>
            </a:extLst>
          </p:cNvPr>
          <p:cNvSpPr/>
          <p:nvPr/>
        </p:nvSpPr>
        <p:spPr>
          <a:xfrm rot="5400000">
            <a:off x="8584207" y="4400550"/>
            <a:ext cx="278630" cy="237845"/>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a:extLst>
              <a:ext uri="{FF2B5EF4-FFF2-40B4-BE49-F238E27FC236}">
                <a16:creationId xmlns:a16="http://schemas.microsoft.com/office/drawing/2014/main" id="{F2AAFCC5-CCF3-42AA-97D7-C85FD01B6232}"/>
              </a:ext>
            </a:extLst>
          </p:cNvPr>
          <p:cNvSpPr/>
          <p:nvPr/>
        </p:nvSpPr>
        <p:spPr>
          <a:xfrm rot="16200000">
            <a:off x="8755265" y="4376933"/>
            <a:ext cx="230701" cy="277936"/>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箭头连接符 91">
            <a:extLst>
              <a:ext uri="{FF2B5EF4-FFF2-40B4-BE49-F238E27FC236}">
                <a16:creationId xmlns:a16="http://schemas.microsoft.com/office/drawing/2014/main" id="{7B6077C9-DD24-46D8-BF05-93F3A1E58715}"/>
              </a:ext>
            </a:extLst>
          </p:cNvPr>
          <p:cNvCxnSpPr>
            <a:cxnSpLocks/>
          </p:cNvCxnSpPr>
          <p:nvPr/>
        </p:nvCxnSpPr>
        <p:spPr>
          <a:xfrm>
            <a:off x="8885640" y="4525287"/>
            <a:ext cx="355994" cy="16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椭圆 93">
            <a:extLst>
              <a:ext uri="{FF2B5EF4-FFF2-40B4-BE49-F238E27FC236}">
                <a16:creationId xmlns:a16="http://schemas.microsoft.com/office/drawing/2014/main" id="{C846E915-2F78-4BB3-B25E-942A82001AA7}"/>
              </a:ext>
            </a:extLst>
          </p:cNvPr>
          <p:cNvSpPr/>
          <p:nvPr/>
        </p:nvSpPr>
        <p:spPr>
          <a:xfrm>
            <a:off x="9090437" y="4400859"/>
            <a:ext cx="302394" cy="2819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a:extLst>
              <a:ext uri="{FF2B5EF4-FFF2-40B4-BE49-F238E27FC236}">
                <a16:creationId xmlns:a16="http://schemas.microsoft.com/office/drawing/2014/main" id="{C1EF0CAB-9BE4-4FA5-8F65-32C203296A67}"/>
              </a:ext>
            </a:extLst>
          </p:cNvPr>
          <p:cNvCxnSpPr/>
          <p:nvPr/>
        </p:nvCxnSpPr>
        <p:spPr>
          <a:xfrm>
            <a:off x="9241634" y="4541828"/>
            <a:ext cx="481010" cy="0"/>
          </a:xfrm>
          <a:prstGeom prst="line">
            <a:avLst/>
          </a:prstGeom>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A86DD295-F6DD-41AA-BAC7-EF9EA2ECBBCE}"/>
              </a:ext>
            </a:extLst>
          </p:cNvPr>
          <p:cNvSpPr/>
          <p:nvPr/>
        </p:nvSpPr>
        <p:spPr>
          <a:xfrm>
            <a:off x="9656703" y="4194640"/>
            <a:ext cx="458040" cy="6988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77F5AD71-5708-49E7-A850-1260D0CE004C}"/>
              </a:ext>
            </a:extLst>
          </p:cNvPr>
          <p:cNvSpPr/>
          <p:nvPr/>
        </p:nvSpPr>
        <p:spPr>
          <a:xfrm>
            <a:off x="9731357" y="4201463"/>
            <a:ext cx="318708" cy="677718"/>
          </a:xfrm>
          <a:prstGeom prst="rect">
            <a:avLst/>
          </a:prstGeom>
          <a:pattFill prst="dotDmnd">
            <a:fgClr>
              <a:srgbClr val="00CC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840F0423-E8B5-4C70-8876-82B68A400FEB}"/>
              </a:ext>
            </a:extLst>
          </p:cNvPr>
          <p:cNvCxnSpPr>
            <a:stCxn id="99" idx="3"/>
          </p:cNvCxnSpPr>
          <p:nvPr/>
        </p:nvCxnSpPr>
        <p:spPr>
          <a:xfrm>
            <a:off x="10050065" y="4540322"/>
            <a:ext cx="1144191" cy="150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流程图: 终止 103">
            <a:extLst>
              <a:ext uri="{FF2B5EF4-FFF2-40B4-BE49-F238E27FC236}">
                <a16:creationId xmlns:a16="http://schemas.microsoft.com/office/drawing/2014/main" id="{087667A3-8683-4C1F-BB74-410223F01006}"/>
              </a:ext>
            </a:extLst>
          </p:cNvPr>
          <p:cNvSpPr/>
          <p:nvPr/>
        </p:nvSpPr>
        <p:spPr>
          <a:xfrm>
            <a:off x="10378616" y="4508189"/>
            <a:ext cx="414384" cy="106514"/>
          </a:xfrm>
          <a:prstGeom prst="flowChartTerminator">
            <a:avLst/>
          </a:prstGeom>
          <a:pattFill prst="wdUpDiag">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F3C91711-030A-4FF0-8814-78FCDA11F2EB}"/>
              </a:ext>
            </a:extLst>
          </p:cNvPr>
          <p:cNvSpPr/>
          <p:nvPr/>
        </p:nvSpPr>
        <p:spPr>
          <a:xfrm>
            <a:off x="10435295" y="3652581"/>
            <a:ext cx="289149" cy="847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45C5019D-16A0-4513-B3A2-07F979705D84}"/>
              </a:ext>
            </a:extLst>
          </p:cNvPr>
          <p:cNvSpPr txBox="1"/>
          <p:nvPr/>
        </p:nvSpPr>
        <p:spPr>
          <a:xfrm>
            <a:off x="11194823" y="4392169"/>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sp>
        <p:nvSpPr>
          <p:cNvPr id="151" name="文本框 150">
            <a:extLst>
              <a:ext uri="{FF2B5EF4-FFF2-40B4-BE49-F238E27FC236}">
                <a16:creationId xmlns:a16="http://schemas.microsoft.com/office/drawing/2014/main" id="{6BE83D66-F34E-4511-AEC8-E526B87C3145}"/>
              </a:ext>
            </a:extLst>
          </p:cNvPr>
          <p:cNvSpPr txBox="1"/>
          <p:nvPr/>
        </p:nvSpPr>
        <p:spPr>
          <a:xfrm>
            <a:off x="10731021" y="3847503"/>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放大器</a:t>
            </a:r>
          </a:p>
        </p:txBody>
      </p:sp>
      <p:sp>
        <p:nvSpPr>
          <p:cNvPr id="153" name="文本框 152">
            <a:extLst>
              <a:ext uri="{FF2B5EF4-FFF2-40B4-BE49-F238E27FC236}">
                <a16:creationId xmlns:a16="http://schemas.microsoft.com/office/drawing/2014/main" id="{68D90A84-437D-4A8C-9132-4AA2A6D2B521}"/>
              </a:ext>
            </a:extLst>
          </p:cNvPr>
          <p:cNvSpPr txBox="1"/>
          <p:nvPr/>
        </p:nvSpPr>
        <p:spPr>
          <a:xfrm>
            <a:off x="9219101" y="2643338"/>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154" name="文本框 153">
            <a:extLst>
              <a:ext uri="{FF2B5EF4-FFF2-40B4-BE49-F238E27FC236}">
                <a16:creationId xmlns:a16="http://schemas.microsoft.com/office/drawing/2014/main" id="{77519C8C-75B0-404F-8409-FE86788ED240}"/>
              </a:ext>
            </a:extLst>
          </p:cNvPr>
          <p:cNvSpPr txBox="1"/>
          <p:nvPr/>
        </p:nvSpPr>
        <p:spPr>
          <a:xfrm>
            <a:off x="9277304" y="4973122"/>
            <a:ext cx="1351976" cy="369332"/>
          </a:xfrm>
          <a:prstGeom prst="rect">
            <a:avLst/>
          </a:prstGeom>
          <a:noFill/>
          <a:ln w="19050">
            <a:noFill/>
          </a:ln>
        </p:spPr>
        <p:txBody>
          <a:bodyPr wrap="square" rtlCol="0">
            <a:spAutoFit/>
          </a:bodyPr>
          <a:lstStyle/>
          <a:p>
            <a:r>
              <a:rPr lang="zh-CN" altLang="en-US" b="1" dirty="0"/>
              <a:t>生物催化剂</a:t>
            </a:r>
          </a:p>
        </p:txBody>
      </p:sp>
      <p:cxnSp>
        <p:nvCxnSpPr>
          <p:cNvPr id="115" name="连接符: 肘形 114">
            <a:extLst>
              <a:ext uri="{FF2B5EF4-FFF2-40B4-BE49-F238E27FC236}">
                <a16:creationId xmlns:a16="http://schemas.microsoft.com/office/drawing/2014/main" id="{ECC4BBD2-D358-4ED1-8840-2EDB037B9598}"/>
              </a:ext>
            </a:extLst>
          </p:cNvPr>
          <p:cNvCxnSpPr>
            <a:stCxn id="153" idx="3"/>
            <a:endCxn id="110" idx="0"/>
          </p:cNvCxnSpPr>
          <p:nvPr/>
        </p:nvCxnSpPr>
        <p:spPr>
          <a:xfrm>
            <a:off x="10148628" y="2828004"/>
            <a:ext cx="431242" cy="82457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C558C6F5-A745-4912-8E43-697CE0B4E9DC}"/>
              </a:ext>
            </a:extLst>
          </p:cNvPr>
          <p:cNvSpPr txBox="1"/>
          <p:nvPr/>
        </p:nvSpPr>
        <p:spPr>
          <a:xfrm>
            <a:off x="1554811" y="5569484"/>
            <a:ext cx="929527" cy="646331"/>
          </a:xfrm>
          <a:prstGeom prst="rect">
            <a:avLst/>
          </a:prstGeom>
          <a:noFill/>
          <a:ln w="19050">
            <a:noFill/>
          </a:ln>
        </p:spPr>
        <p:txBody>
          <a:bodyPr wrap="square" rtlCol="0">
            <a:spAutoFit/>
          </a:bodyPr>
          <a:lstStyle/>
          <a:p>
            <a:r>
              <a:rPr lang="zh-CN" altLang="en-US" b="1" dirty="0"/>
              <a:t>（</a:t>
            </a:r>
            <a:r>
              <a:rPr lang="en-US" altLang="zh-CN" b="1" dirty="0"/>
              <a:t>a</a:t>
            </a:r>
            <a:r>
              <a:rPr lang="zh-CN" altLang="en-US" b="1" dirty="0"/>
              <a:t>）静态式</a:t>
            </a:r>
          </a:p>
        </p:txBody>
      </p:sp>
      <p:sp>
        <p:nvSpPr>
          <p:cNvPr id="158" name="文本框 157">
            <a:extLst>
              <a:ext uri="{FF2B5EF4-FFF2-40B4-BE49-F238E27FC236}">
                <a16:creationId xmlns:a16="http://schemas.microsoft.com/office/drawing/2014/main" id="{9659AC0F-8738-4879-B925-8755EDA6F342}"/>
              </a:ext>
            </a:extLst>
          </p:cNvPr>
          <p:cNvSpPr txBox="1"/>
          <p:nvPr/>
        </p:nvSpPr>
        <p:spPr>
          <a:xfrm>
            <a:off x="5878286" y="5500511"/>
            <a:ext cx="929527" cy="646331"/>
          </a:xfrm>
          <a:prstGeom prst="rect">
            <a:avLst/>
          </a:prstGeom>
          <a:noFill/>
          <a:ln w="19050">
            <a:noFill/>
          </a:ln>
        </p:spPr>
        <p:txBody>
          <a:bodyPr wrap="square" rtlCol="0">
            <a:spAutoFit/>
          </a:bodyPr>
          <a:lstStyle/>
          <a:p>
            <a:r>
              <a:rPr lang="zh-CN" altLang="en-US" b="1" dirty="0"/>
              <a:t>（</a:t>
            </a:r>
            <a:r>
              <a:rPr lang="en-US" altLang="zh-CN" b="1" dirty="0"/>
              <a:t>b</a:t>
            </a:r>
            <a:r>
              <a:rPr lang="zh-CN" altLang="en-US" b="1" dirty="0"/>
              <a:t>）动态式</a:t>
            </a:r>
          </a:p>
        </p:txBody>
      </p:sp>
      <p:sp>
        <p:nvSpPr>
          <p:cNvPr id="159" name="文本框 158">
            <a:extLst>
              <a:ext uri="{FF2B5EF4-FFF2-40B4-BE49-F238E27FC236}">
                <a16:creationId xmlns:a16="http://schemas.microsoft.com/office/drawing/2014/main" id="{7B97E6A5-C0EA-48B0-A1A6-B0CB328C095F}"/>
              </a:ext>
            </a:extLst>
          </p:cNvPr>
          <p:cNvSpPr txBox="1"/>
          <p:nvPr/>
        </p:nvSpPr>
        <p:spPr>
          <a:xfrm>
            <a:off x="9553699" y="5484850"/>
            <a:ext cx="1407395" cy="646331"/>
          </a:xfrm>
          <a:prstGeom prst="rect">
            <a:avLst/>
          </a:prstGeom>
          <a:noFill/>
          <a:ln w="19050">
            <a:noFill/>
          </a:ln>
        </p:spPr>
        <p:txBody>
          <a:bodyPr wrap="square" rtlCol="0">
            <a:spAutoFit/>
          </a:bodyPr>
          <a:lstStyle/>
          <a:p>
            <a:r>
              <a:rPr lang="zh-CN" altLang="en-US" b="1" dirty="0"/>
              <a:t>（</a:t>
            </a:r>
            <a:r>
              <a:rPr lang="en-US" altLang="zh-CN" b="1" dirty="0"/>
              <a:t>c</a:t>
            </a:r>
            <a:r>
              <a:rPr lang="zh-CN" altLang="en-US" b="1" dirty="0"/>
              <a:t>）</a:t>
            </a:r>
            <a:endParaRPr lang="en-US" altLang="zh-CN" b="1" dirty="0"/>
          </a:p>
          <a:p>
            <a:r>
              <a:rPr lang="zh-CN" altLang="en-US" b="1" dirty="0"/>
              <a:t>反应器式</a:t>
            </a:r>
          </a:p>
        </p:txBody>
      </p:sp>
    </p:spTree>
    <p:extLst>
      <p:ext uri="{BB962C8B-B14F-4D97-AF65-F5344CB8AC3E}">
        <p14:creationId xmlns:p14="http://schemas.microsoft.com/office/powerpoint/2010/main" val="192875377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5">
            <a:extLst>
              <a:ext uri="{FF2B5EF4-FFF2-40B4-BE49-F238E27FC236}">
                <a16:creationId xmlns:a16="http://schemas.microsoft.com/office/drawing/2014/main" id="{AB11F176-1F40-4312-8541-B4B546AC68BF}"/>
              </a:ext>
            </a:extLst>
          </p:cNvPr>
          <p:cNvSpPr>
            <a:spLocks noGrp="1" noChangeArrowheads="1"/>
          </p:cNvSpPr>
          <p:nvPr>
            <p:ph type="body" idx="4294967295"/>
          </p:nvPr>
        </p:nvSpPr>
        <p:spPr>
          <a:xfrm>
            <a:off x="377162" y="967356"/>
            <a:ext cx="8266878" cy="4663770"/>
          </a:xfrm>
        </p:spPr>
        <p:txBody>
          <a:bodyPr>
            <a:normAutofit/>
          </a:bodyPr>
          <a:lstStyle/>
          <a:p>
            <a:pPr>
              <a:lnSpc>
                <a:spcPct val="100000"/>
              </a:lnSpc>
              <a:buFontTx/>
              <a:buNone/>
            </a:pPr>
            <a:r>
              <a:rPr lang="en-US" altLang="zh-CN" sz="2400" dirty="0"/>
              <a:t>     </a:t>
            </a:r>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）例：</a:t>
            </a:r>
          </a:p>
          <a:p>
            <a:pPr>
              <a:lnSpc>
                <a:spcPct val="100000"/>
              </a:lnSpc>
              <a:buFontTx/>
              <a:buNone/>
            </a:pP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酶电极</a:t>
            </a:r>
            <a:br>
              <a:rPr lang="zh-CN" altLang="en-US" sz="2400" b="1" dirty="0">
                <a:latin typeface="华文中宋" panose="02010600040101010101" pitchFamily="2" charset="-122"/>
                <a:ea typeface="华文中宋" panose="02010600040101010101" pitchFamily="2" charset="-122"/>
              </a:rPr>
            </a:br>
            <a:r>
              <a:rPr lang="zh-CN" altLang="en-US" sz="2400" b="1" dirty="0">
                <a:latin typeface="华文中宋" panose="02010600040101010101" pitchFamily="2" charset="-122"/>
                <a:ea typeface="华文中宋" panose="02010600040101010101" pitchFamily="2" charset="-122"/>
              </a:rPr>
              <a:t>葡萄糖氧化酶</a:t>
            </a:r>
            <a:r>
              <a:rPr lang="en-US" altLang="zh-CN" sz="2400" b="1" dirty="0">
                <a:solidFill>
                  <a:srgbClr val="FF0000"/>
                </a:solidFill>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电极</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en-US" altLang="zh-CN" sz="2400" b="1" dirty="0">
                <a:solidFill>
                  <a:srgbClr val="0033CC"/>
                </a:solidFill>
                <a:latin typeface="华文中宋" panose="02010600040101010101" pitchFamily="2" charset="-122"/>
                <a:ea typeface="华文中宋" panose="02010600040101010101" pitchFamily="2" charset="-122"/>
              </a:rPr>
              <a:t>GOD</a:t>
            </a:r>
            <a:r>
              <a:rPr lang="zh-CN" altLang="en-US" sz="2400" b="1" dirty="0">
                <a:solidFill>
                  <a:srgbClr val="0033CC"/>
                </a:solidFill>
                <a:latin typeface="华文中宋" panose="02010600040101010101" pitchFamily="2" charset="-122"/>
                <a:ea typeface="华文中宋" panose="02010600040101010101" pitchFamily="2" charset="-122"/>
              </a:rPr>
              <a:t>的催化</a:t>
            </a:r>
            <a:r>
              <a:rPr lang="zh-CN" altLang="en-US" sz="2400" b="1" dirty="0">
                <a:latin typeface="华文中宋" panose="02010600040101010101" pitchFamily="2" charset="-122"/>
                <a:ea typeface="华文中宋" panose="02010600040101010101" pitchFamily="2" charset="-122"/>
              </a:rPr>
              <a:t>：葡萄糖</a:t>
            </a:r>
            <a:r>
              <a:rPr lang="en-US" altLang="zh-CN" sz="2400" b="1" dirty="0">
                <a:latin typeface="华文中宋" panose="02010600040101010101" pitchFamily="2" charset="-122"/>
                <a:ea typeface="华文中宋" panose="02010600040101010101" pitchFamily="2" charset="-122"/>
              </a:rPr>
              <a:t>(C6H12O6)</a:t>
            </a:r>
            <a:r>
              <a:rPr lang="zh-CN" altLang="en-US" sz="2400" b="1" dirty="0">
                <a:latin typeface="华文中宋" panose="02010600040101010101" pitchFamily="2" charset="-122"/>
                <a:ea typeface="华文中宋" panose="02010600040101010101" pitchFamily="2" charset="-122"/>
              </a:rPr>
              <a:t>被氧化生成葡萄糖酸</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(C6H12O7)</a:t>
            </a:r>
            <a:r>
              <a:rPr lang="zh-CN" altLang="en-US" sz="2400" b="1" dirty="0">
                <a:latin typeface="华文中宋" panose="02010600040101010101" pitchFamily="2" charset="-122"/>
                <a:ea typeface="华文中宋" panose="02010600040101010101" pitchFamily="2" charset="-122"/>
              </a:rPr>
              <a:t>和过氧化氢。</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solidFill>
                  <a:srgbClr val="0033CC"/>
                </a:solidFill>
                <a:latin typeface="华文中宋" panose="02010600040101010101" pitchFamily="2" charset="-122"/>
                <a:ea typeface="华文中宋" panose="02010600040101010101" pitchFamily="2" charset="-122"/>
              </a:rPr>
              <a:t>  </a:t>
            </a:r>
            <a:r>
              <a:rPr lang="zh-CN" altLang="en-US" sz="2400" b="1" dirty="0">
                <a:solidFill>
                  <a:srgbClr val="0033CC"/>
                </a:solidFill>
                <a:latin typeface="华文中宋" panose="02010600040101010101" pitchFamily="2" charset="-122"/>
                <a:ea typeface="华文中宋" panose="02010600040101010101" pitchFamily="2" charset="-122"/>
              </a:rPr>
              <a:t>测量：</a:t>
            </a:r>
            <a:r>
              <a:rPr lang="zh-CN" altLang="en-US" sz="2400" b="1" dirty="0">
                <a:latin typeface="华文中宋" panose="02010600040101010101" pitchFamily="2" charset="-122"/>
                <a:ea typeface="华文中宋" panose="02010600040101010101" pitchFamily="2" charset="-122"/>
              </a:rPr>
              <a:t>通过氧电极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测氧的消耗</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、过氧化氢电极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a:t>
            </a:r>
            <a:r>
              <a:rPr lang="en-US" altLang="zh-CN" sz="2400" b="1" dirty="0">
                <a:latin typeface="华文中宋" panose="02010600040101010101" pitchFamily="2" charset="-122"/>
                <a:ea typeface="华文中宋" panose="02010600040101010101" pitchFamily="2" charset="-122"/>
              </a:rPr>
              <a:t>H2O2</a:t>
            </a:r>
            <a:r>
              <a:rPr lang="zh-CN" altLang="en-US" sz="2400" b="1" dirty="0">
                <a:latin typeface="华文中宋" panose="02010600040101010101" pitchFamily="2" charset="-122"/>
                <a:ea typeface="华文中宋" panose="02010600040101010101" pitchFamily="2" charset="-122"/>
              </a:rPr>
              <a:t>的</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产生</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和</a:t>
            </a:r>
            <a:r>
              <a:rPr lang="en-US" altLang="zh-CN" sz="2400" b="1" dirty="0">
                <a:latin typeface="华文中宋" panose="02010600040101010101" pitchFamily="2" charset="-122"/>
                <a:ea typeface="华文中宋" panose="02010600040101010101" pitchFamily="2" charset="-122"/>
              </a:rPr>
              <a:t>pH</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测酸度变化</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来间接测定葡萄糖的含量。</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33CC"/>
                </a:solidFill>
                <a:latin typeface="华文中宋" panose="02010600040101010101" pitchFamily="2" charset="-122"/>
                <a:ea typeface="华文中宋" panose="02010600040101010101" pitchFamily="2" charset="-122"/>
              </a:rPr>
              <a:t>构成：</a:t>
            </a:r>
            <a:r>
              <a:rPr lang="zh-CN" altLang="en-US" sz="2400" b="1" dirty="0">
                <a:solidFill>
                  <a:srgbClr val="FF0000"/>
                </a:solidFill>
                <a:latin typeface="华文中宋" panose="02010600040101010101" pitchFamily="2" charset="-122"/>
                <a:ea typeface="华文中宋" panose="02010600040101010101" pitchFamily="2" charset="-122"/>
              </a:rPr>
              <a:t>将</a:t>
            </a:r>
            <a:r>
              <a:rPr lang="en-US" altLang="zh-CN" sz="2400" b="1" dirty="0">
                <a:solidFill>
                  <a:srgbClr val="FF0000"/>
                </a:solidFill>
                <a:latin typeface="华文中宋" panose="02010600040101010101" pitchFamily="2" charset="-122"/>
                <a:ea typeface="华文中宋" panose="02010600040101010101" pitchFamily="2" charset="-122"/>
              </a:rPr>
              <a:t>GOD</a:t>
            </a:r>
            <a:r>
              <a:rPr lang="zh-CN" altLang="en-US" sz="2400" b="1" dirty="0">
                <a:solidFill>
                  <a:srgbClr val="FF0000"/>
                </a:solidFill>
                <a:latin typeface="华文中宋" panose="02010600040101010101" pitchFamily="2" charset="-122"/>
                <a:ea typeface="华文中宋" panose="02010600040101010101" pitchFamily="2" charset="-122"/>
              </a:rPr>
              <a:t>固定在上述电极表面</a:t>
            </a:r>
            <a:endParaRPr lang="en-US" altLang="zh-CN" sz="2400" b="1" dirty="0">
              <a:solidFill>
                <a:srgbClr val="FF0000"/>
              </a:solidFill>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solidFill>
                  <a:srgbClr val="FF0000"/>
                </a:solidFill>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即可构成测葡萄糖的</a:t>
            </a:r>
            <a:r>
              <a:rPr lang="en-US" altLang="zh-CN" sz="2400" b="1" dirty="0">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传感器。</a:t>
            </a:r>
          </a:p>
        </p:txBody>
      </p:sp>
      <p:pic>
        <p:nvPicPr>
          <p:cNvPr id="3" name="图片 2">
            <a:extLst>
              <a:ext uri="{FF2B5EF4-FFF2-40B4-BE49-F238E27FC236}">
                <a16:creationId xmlns:a16="http://schemas.microsoft.com/office/drawing/2014/main" id="{AA7A410E-1590-4526-989B-5C1551627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2390" y="967355"/>
            <a:ext cx="3394281" cy="2260591"/>
          </a:xfrm>
          <a:prstGeom prst="rect">
            <a:avLst/>
          </a:prstGeom>
        </p:spPr>
      </p:pic>
      <p:sp>
        <p:nvSpPr>
          <p:cNvPr id="4" name="矩形 3">
            <a:extLst>
              <a:ext uri="{FF2B5EF4-FFF2-40B4-BE49-F238E27FC236}">
                <a16:creationId xmlns:a16="http://schemas.microsoft.com/office/drawing/2014/main" id="{69C4D322-4060-4DF0-8A49-7BC11BA081AA}"/>
              </a:ext>
            </a:extLst>
          </p:cNvPr>
          <p:cNvSpPr/>
          <p:nvPr/>
        </p:nvSpPr>
        <p:spPr>
          <a:xfrm>
            <a:off x="9369859" y="3770254"/>
            <a:ext cx="2444979" cy="1477328"/>
          </a:xfrm>
          <a:prstGeom prst="rect">
            <a:avLst/>
          </a:prstGeom>
        </p:spPr>
        <p:txBody>
          <a:bodyPr wrap="square">
            <a:spAutoFit/>
          </a:bodyPr>
          <a:lstStyle/>
          <a:p>
            <a:r>
              <a:rPr lang="zh-CN" altLang="en-US" b="1" dirty="0">
                <a:solidFill>
                  <a:srgbClr val="0033CC"/>
                </a:solidFill>
                <a:latin typeface="华文中宋" panose="02010600040101010101" pitchFamily="2" charset="-122"/>
                <a:ea typeface="华文中宋" panose="02010600040101010101" pitchFamily="2" charset="-122"/>
              </a:rPr>
              <a:t>香港理工大学成功研发极灵敏的生物传感器，能针对性地反映唾液中的糖分水平。香港</a:t>
            </a:r>
            <a:r>
              <a:rPr lang="en-US" altLang="zh-CN" b="1" dirty="0">
                <a:solidFill>
                  <a:srgbClr val="0033CC"/>
                </a:solidFill>
                <a:latin typeface="华文中宋" panose="02010600040101010101" pitchFamily="2" charset="-122"/>
                <a:ea typeface="华文中宋" panose="02010600040101010101" pitchFamily="2" charset="-122"/>
              </a:rPr>
              <a:t>《</a:t>
            </a:r>
            <a:r>
              <a:rPr lang="zh-CN" altLang="en-US" b="1" dirty="0">
                <a:solidFill>
                  <a:srgbClr val="0033CC"/>
                </a:solidFill>
                <a:latin typeface="华文中宋" panose="02010600040101010101" pitchFamily="2" charset="-122"/>
                <a:ea typeface="华文中宋" panose="02010600040101010101" pitchFamily="2" charset="-122"/>
              </a:rPr>
              <a:t>文汇报</a:t>
            </a:r>
            <a:r>
              <a:rPr lang="en-US" altLang="zh-CN" b="1" dirty="0">
                <a:solidFill>
                  <a:srgbClr val="0033CC"/>
                </a:solidFill>
                <a:latin typeface="华文中宋" panose="02010600040101010101" pitchFamily="2" charset="-122"/>
                <a:ea typeface="华文中宋" panose="02010600040101010101" pitchFamily="2" charset="-122"/>
              </a:rPr>
              <a:t>》</a:t>
            </a:r>
            <a:endParaRPr lang="zh-CN" altLang="en-US" b="1" dirty="0">
              <a:solidFill>
                <a:srgbClr val="00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156712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D1A7D321-B56C-4D96-8090-A77BFEA29BB4}"/>
              </a:ext>
            </a:extLst>
          </p:cNvPr>
          <p:cNvSpPr>
            <a:spLocks noChangeArrowheads="1"/>
          </p:cNvSpPr>
          <p:nvPr/>
        </p:nvSpPr>
        <p:spPr bwMode="auto">
          <a:xfrm>
            <a:off x="663473" y="181410"/>
            <a:ext cx="7920037" cy="625004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0" hangingPunct="0">
              <a:lnSpc>
                <a:spcPct val="140000"/>
              </a:lnSpc>
              <a:spcBef>
                <a:spcPct val="20000"/>
              </a:spcBef>
              <a:buFont typeface="Arial" panose="020B0604020202020204"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(2) </a:t>
            </a:r>
            <a:r>
              <a:rPr lang="zh-CN" altLang="en-US" sz="2400" b="1" dirty="0">
                <a:solidFill>
                  <a:srgbClr val="0000CC"/>
                </a:solidFill>
                <a:latin typeface="微软雅黑" panose="020B0503020204020204" pitchFamily="34" charset="-122"/>
                <a:ea typeface="微软雅黑" panose="020B0503020204020204" pitchFamily="34" charset="-122"/>
              </a:rPr>
              <a:t>微生物电极</a:t>
            </a:r>
            <a:r>
              <a:rPr lang="zh-CN" altLang="en-US" sz="2400" b="1" dirty="0">
                <a:latin typeface="微软雅黑" panose="020B0503020204020204" pitchFamily="34" charset="-122"/>
                <a:ea typeface="微软雅黑" panose="020B0503020204020204" pitchFamily="34" charset="-122"/>
              </a:rPr>
              <a:t> </a:t>
            </a:r>
            <a:br>
              <a:rPr lang="zh-CN" altLang="en-US" sz="2400" b="1"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将微生物</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常用的主要是细菌和酵母菌</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作为敏感材料</a:t>
            </a:r>
          </a:p>
          <a:p>
            <a:pPr eaLnBrk="0" hangingPunct="0">
              <a:lnSpc>
                <a:spcPct val="140000"/>
              </a:lnSpc>
              <a:spcBef>
                <a:spcPct val="20000"/>
              </a:spcBef>
              <a:buFont typeface="Arial" panose="020B0604020202020204" pitchFamily="34" charset="0"/>
              <a:buNone/>
            </a:pPr>
            <a:r>
              <a:rPr lang="zh-CN" altLang="en-US" sz="2400" b="1" dirty="0">
                <a:solidFill>
                  <a:srgbClr val="FF0000"/>
                </a:solidFill>
                <a:latin typeface="微软雅黑" panose="020B0503020204020204" pitchFamily="34" charset="-122"/>
                <a:ea typeface="微软雅黑" panose="020B0503020204020204" pitchFamily="34" charset="-122"/>
              </a:rPr>
              <a:t>固定在电极表面</a:t>
            </a:r>
            <a:r>
              <a:rPr lang="zh-CN" altLang="en-US"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zh-CN" altLang="en-US" sz="2400" b="1" dirty="0">
                <a:solidFill>
                  <a:srgbClr val="0000CC"/>
                </a:solidFill>
                <a:latin typeface="微软雅黑" panose="020B0503020204020204" pitchFamily="34" charset="-122"/>
                <a:ea typeface="微软雅黑" panose="020B0503020204020204" pitchFamily="34" charset="-122"/>
              </a:rPr>
              <a:t>工作原理：</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其一</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利用微生物体内含有的酶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单一酶或复合酶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系来识别分子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这种类型与酶电极类似</a:t>
            </a:r>
            <a:r>
              <a:rPr lang="en-US" altLang="zh-CN"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其二</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利用微生物对有机物的同化作用</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通过检测其</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呼吸活性</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摄氧量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的提高</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即通过氧电极测量体系中氧的</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减少间接测定有机物的浓度</a:t>
            </a:r>
            <a:r>
              <a:rPr lang="en-US" altLang="zh-CN"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其三</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通过测定电极敏感的代谢产物间接测定一些能被厌氧微生物所同化的有机物。 </a:t>
            </a:r>
          </a:p>
        </p:txBody>
      </p:sp>
      <p:pic>
        <p:nvPicPr>
          <p:cNvPr id="3" name="图片 2">
            <a:extLst>
              <a:ext uri="{FF2B5EF4-FFF2-40B4-BE49-F238E27FC236}">
                <a16:creationId xmlns:a16="http://schemas.microsoft.com/office/drawing/2014/main" id="{1826426B-2B58-45AF-924A-E339AE886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5635" y="628742"/>
            <a:ext cx="3271095" cy="2417065"/>
          </a:xfrm>
          <a:prstGeom prst="rect">
            <a:avLst/>
          </a:prstGeom>
        </p:spPr>
      </p:pic>
      <p:sp>
        <p:nvSpPr>
          <p:cNvPr id="4" name="矩形 3">
            <a:extLst>
              <a:ext uri="{FF2B5EF4-FFF2-40B4-BE49-F238E27FC236}">
                <a16:creationId xmlns:a16="http://schemas.microsoft.com/office/drawing/2014/main" id="{2B15EF8C-6315-456C-858C-5B92B1528EF8}"/>
              </a:ext>
            </a:extLst>
          </p:cNvPr>
          <p:cNvSpPr/>
          <p:nvPr/>
        </p:nvSpPr>
        <p:spPr>
          <a:xfrm>
            <a:off x="9027659" y="3327812"/>
            <a:ext cx="2587045" cy="646331"/>
          </a:xfrm>
          <a:prstGeom prst="rect">
            <a:avLst/>
          </a:prstGeom>
        </p:spPr>
        <p:txBody>
          <a:bodyPr wrap="square">
            <a:spAutoFit/>
          </a:bodyPr>
          <a:lstStyle/>
          <a:p>
            <a:r>
              <a:rPr lang="zh-CN" altLang="en-US" b="1" dirty="0">
                <a:solidFill>
                  <a:srgbClr val="0033CC"/>
                </a:solidFill>
                <a:latin typeface="Simsun" panose="02010600030101010101" pitchFamily="2" charset="-122"/>
                <a:ea typeface="Simsun" panose="02010600030101010101" pitchFamily="2" charset="-122"/>
              </a:rPr>
              <a:t>生物传感器是由固定化的生物敏感材料作识别</a:t>
            </a:r>
            <a:endParaRPr lang="zh-CN" altLang="en-US" b="1" dirty="0">
              <a:solidFill>
                <a:srgbClr val="0033CC"/>
              </a:solidFill>
            </a:endParaRPr>
          </a:p>
        </p:txBody>
      </p:sp>
    </p:spTree>
    <p:extLst>
      <p:ext uri="{BB962C8B-B14F-4D97-AF65-F5344CB8AC3E}">
        <p14:creationId xmlns:p14="http://schemas.microsoft.com/office/powerpoint/2010/main" val="7137117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91B2B52-3F1B-471F-9A9D-AF3FA377339A}"/>
              </a:ext>
            </a:extLst>
          </p:cNvPr>
          <p:cNvSpPr/>
          <p:nvPr/>
        </p:nvSpPr>
        <p:spPr>
          <a:xfrm>
            <a:off x="6382018" y="999744"/>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不完整圆 3">
            <a:extLst>
              <a:ext uri="{FF2B5EF4-FFF2-40B4-BE49-F238E27FC236}">
                <a16:creationId xmlns:a16="http://schemas.microsoft.com/office/drawing/2014/main" id="{6A157CF0-567E-412B-A166-66CCFC28AE51}"/>
              </a:ext>
            </a:extLst>
          </p:cNvPr>
          <p:cNvSpPr/>
          <p:nvPr/>
        </p:nvSpPr>
        <p:spPr>
          <a:xfrm rot="1877708">
            <a:off x="9081483" y="2859794"/>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不完整圆 4">
            <a:extLst>
              <a:ext uri="{FF2B5EF4-FFF2-40B4-BE49-F238E27FC236}">
                <a16:creationId xmlns:a16="http://schemas.microsoft.com/office/drawing/2014/main" id="{0DAB2A1D-4C31-4830-B67C-FB6CC1243C8B}"/>
              </a:ext>
            </a:extLst>
          </p:cNvPr>
          <p:cNvSpPr/>
          <p:nvPr/>
        </p:nvSpPr>
        <p:spPr>
          <a:xfrm rot="1877708">
            <a:off x="7961211" y="103800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不完整圆 5">
            <a:extLst>
              <a:ext uri="{FF2B5EF4-FFF2-40B4-BE49-F238E27FC236}">
                <a16:creationId xmlns:a16="http://schemas.microsoft.com/office/drawing/2014/main" id="{CE824BC3-E7FE-4F9D-BA77-993D6D03FC25}"/>
              </a:ext>
            </a:extLst>
          </p:cNvPr>
          <p:cNvSpPr/>
          <p:nvPr/>
        </p:nvSpPr>
        <p:spPr>
          <a:xfrm rot="1877708">
            <a:off x="10301684" y="319609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不完整圆 6">
            <a:extLst>
              <a:ext uri="{FF2B5EF4-FFF2-40B4-BE49-F238E27FC236}">
                <a16:creationId xmlns:a16="http://schemas.microsoft.com/office/drawing/2014/main" id="{03998002-A355-4054-8718-37B92E827C9B}"/>
              </a:ext>
            </a:extLst>
          </p:cNvPr>
          <p:cNvSpPr/>
          <p:nvPr/>
        </p:nvSpPr>
        <p:spPr>
          <a:xfrm rot="1877708">
            <a:off x="10301683" y="285979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不完整圆 7">
            <a:extLst>
              <a:ext uri="{FF2B5EF4-FFF2-40B4-BE49-F238E27FC236}">
                <a16:creationId xmlns:a16="http://schemas.microsoft.com/office/drawing/2014/main" id="{28AFE3E3-E38D-451A-8FF1-98BBCABCAF80}"/>
              </a:ext>
            </a:extLst>
          </p:cNvPr>
          <p:cNvSpPr/>
          <p:nvPr/>
        </p:nvSpPr>
        <p:spPr>
          <a:xfrm rot="1877708">
            <a:off x="9080995" y="3584858"/>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不完整圆 8">
            <a:extLst>
              <a:ext uri="{FF2B5EF4-FFF2-40B4-BE49-F238E27FC236}">
                <a16:creationId xmlns:a16="http://schemas.microsoft.com/office/drawing/2014/main" id="{7D05CE28-32E3-4518-AF4C-82E2E69D73EE}"/>
              </a:ext>
            </a:extLst>
          </p:cNvPr>
          <p:cNvSpPr/>
          <p:nvPr/>
        </p:nvSpPr>
        <p:spPr>
          <a:xfrm rot="1877708">
            <a:off x="9080994" y="3235705"/>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不完整圆 9">
            <a:extLst>
              <a:ext uri="{FF2B5EF4-FFF2-40B4-BE49-F238E27FC236}">
                <a16:creationId xmlns:a16="http://schemas.microsoft.com/office/drawing/2014/main" id="{2433BE50-423F-4E36-BCD5-7DFBCFCE06A6}"/>
              </a:ext>
            </a:extLst>
          </p:cNvPr>
          <p:cNvSpPr/>
          <p:nvPr/>
        </p:nvSpPr>
        <p:spPr>
          <a:xfrm rot="1877708">
            <a:off x="6419555" y="2923776"/>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不完整圆 10">
            <a:extLst>
              <a:ext uri="{FF2B5EF4-FFF2-40B4-BE49-F238E27FC236}">
                <a16:creationId xmlns:a16="http://schemas.microsoft.com/office/drawing/2014/main" id="{32C12CDC-A999-4143-9FDA-A6058380329D}"/>
              </a:ext>
            </a:extLst>
          </p:cNvPr>
          <p:cNvSpPr/>
          <p:nvPr/>
        </p:nvSpPr>
        <p:spPr>
          <a:xfrm rot="1877708">
            <a:off x="7769943" y="359962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不完整圆 11">
            <a:extLst>
              <a:ext uri="{FF2B5EF4-FFF2-40B4-BE49-F238E27FC236}">
                <a16:creationId xmlns:a16="http://schemas.microsoft.com/office/drawing/2014/main" id="{40596CB6-67E5-4B52-B9B6-E870BA609D9B}"/>
              </a:ext>
            </a:extLst>
          </p:cNvPr>
          <p:cNvSpPr/>
          <p:nvPr/>
        </p:nvSpPr>
        <p:spPr>
          <a:xfrm rot="1877708">
            <a:off x="7769942" y="3235704"/>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不完整圆 12">
            <a:extLst>
              <a:ext uri="{FF2B5EF4-FFF2-40B4-BE49-F238E27FC236}">
                <a16:creationId xmlns:a16="http://schemas.microsoft.com/office/drawing/2014/main" id="{9F9E5B6C-41ED-4B2D-B8FD-1CA7DCE96046}"/>
              </a:ext>
            </a:extLst>
          </p:cNvPr>
          <p:cNvSpPr/>
          <p:nvPr/>
        </p:nvSpPr>
        <p:spPr>
          <a:xfrm rot="1877708">
            <a:off x="7772515" y="287044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不完整圆 13">
            <a:extLst>
              <a:ext uri="{FF2B5EF4-FFF2-40B4-BE49-F238E27FC236}">
                <a16:creationId xmlns:a16="http://schemas.microsoft.com/office/drawing/2014/main" id="{D8B896BE-4C1F-4CE6-B3AE-1AE3E2775D1A}"/>
              </a:ext>
            </a:extLst>
          </p:cNvPr>
          <p:cNvSpPr/>
          <p:nvPr/>
        </p:nvSpPr>
        <p:spPr>
          <a:xfrm rot="1877708">
            <a:off x="6418363" y="359962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不完整圆 14">
            <a:extLst>
              <a:ext uri="{FF2B5EF4-FFF2-40B4-BE49-F238E27FC236}">
                <a16:creationId xmlns:a16="http://schemas.microsoft.com/office/drawing/2014/main" id="{1D07307B-3A79-457B-9975-B416E964C6B1}"/>
              </a:ext>
            </a:extLst>
          </p:cNvPr>
          <p:cNvSpPr/>
          <p:nvPr/>
        </p:nvSpPr>
        <p:spPr>
          <a:xfrm rot="1877708">
            <a:off x="6418362" y="3257652"/>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a:extLst>
              <a:ext uri="{FF2B5EF4-FFF2-40B4-BE49-F238E27FC236}">
                <a16:creationId xmlns:a16="http://schemas.microsoft.com/office/drawing/2014/main" id="{2AEB6D75-B153-43E5-BB72-B4F764138447}"/>
              </a:ext>
            </a:extLst>
          </p:cNvPr>
          <p:cNvSpPr/>
          <p:nvPr/>
        </p:nvSpPr>
        <p:spPr>
          <a:xfrm>
            <a:off x="7761152" y="1016413"/>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8E49F40-2554-419A-AD2A-7F33B4CEEE61}"/>
              </a:ext>
            </a:extLst>
          </p:cNvPr>
          <p:cNvSpPr/>
          <p:nvPr/>
        </p:nvSpPr>
        <p:spPr>
          <a:xfrm>
            <a:off x="9466480" y="1021278"/>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8FEDFE8-C059-460B-A5ED-439DA60ED221}"/>
              </a:ext>
            </a:extLst>
          </p:cNvPr>
          <p:cNvSpPr/>
          <p:nvPr/>
        </p:nvSpPr>
        <p:spPr>
          <a:xfrm>
            <a:off x="10095466" y="2854130"/>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F6436A5-969D-4F40-970D-9F0EBC354823}"/>
              </a:ext>
            </a:extLst>
          </p:cNvPr>
          <p:cNvSpPr/>
          <p:nvPr/>
        </p:nvSpPr>
        <p:spPr>
          <a:xfrm>
            <a:off x="8877739" y="2830842"/>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5E00278-32B4-494C-B41E-369273E0A568}"/>
              </a:ext>
            </a:extLst>
          </p:cNvPr>
          <p:cNvSpPr/>
          <p:nvPr/>
        </p:nvSpPr>
        <p:spPr>
          <a:xfrm>
            <a:off x="7560141" y="2821531"/>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C8CF1BB-B4CE-4105-8FBA-97F0FC290D63}"/>
              </a:ext>
            </a:extLst>
          </p:cNvPr>
          <p:cNvSpPr/>
          <p:nvPr/>
        </p:nvSpPr>
        <p:spPr>
          <a:xfrm>
            <a:off x="6213991" y="2832181"/>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不完整圆 22">
            <a:extLst>
              <a:ext uri="{FF2B5EF4-FFF2-40B4-BE49-F238E27FC236}">
                <a16:creationId xmlns:a16="http://schemas.microsoft.com/office/drawing/2014/main" id="{971D461B-EA93-45AD-B692-C4DAB1050862}"/>
              </a:ext>
            </a:extLst>
          </p:cNvPr>
          <p:cNvSpPr/>
          <p:nvPr/>
        </p:nvSpPr>
        <p:spPr>
          <a:xfrm rot="1877708">
            <a:off x="9672810" y="1800987"/>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不完整圆 23">
            <a:extLst>
              <a:ext uri="{FF2B5EF4-FFF2-40B4-BE49-F238E27FC236}">
                <a16:creationId xmlns:a16="http://schemas.microsoft.com/office/drawing/2014/main" id="{8BBBA774-6C77-4493-B495-0E90FCDA2D6C}"/>
              </a:ext>
            </a:extLst>
          </p:cNvPr>
          <p:cNvSpPr/>
          <p:nvPr/>
        </p:nvSpPr>
        <p:spPr>
          <a:xfrm rot="1877708">
            <a:off x="9674797" y="1452760"/>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不完整圆 24">
            <a:extLst>
              <a:ext uri="{FF2B5EF4-FFF2-40B4-BE49-F238E27FC236}">
                <a16:creationId xmlns:a16="http://schemas.microsoft.com/office/drawing/2014/main" id="{4C4FB953-338D-442C-B2A1-5025AAE74A43}"/>
              </a:ext>
            </a:extLst>
          </p:cNvPr>
          <p:cNvSpPr/>
          <p:nvPr/>
        </p:nvSpPr>
        <p:spPr>
          <a:xfrm rot="1877708">
            <a:off x="9645871" y="100564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不完整圆 25">
            <a:extLst>
              <a:ext uri="{FF2B5EF4-FFF2-40B4-BE49-F238E27FC236}">
                <a16:creationId xmlns:a16="http://schemas.microsoft.com/office/drawing/2014/main" id="{9F9EF8E7-10B8-4ED9-8829-827FBCA2EC12}"/>
              </a:ext>
            </a:extLst>
          </p:cNvPr>
          <p:cNvSpPr/>
          <p:nvPr/>
        </p:nvSpPr>
        <p:spPr>
          <a:xfrm rot="1877708">
            <a:off x="7979803" y="174616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不完整圆 26">
            <a:extLst>
              <a:ext uri="{FF2B5EF4-FFF2-40B4-BE49-F238E27FC236}">
                <a16:creationId xmlns:a16="http://schemas.microsoft.com/office/drawing/2014/main" id="{66B7FFA6-A71B-4ABB-A43A-7D2FB1A6B54B}"/>
              </a:ext>
            </a:extLst>
          </p:cNvPr>
          <p:cNvSpPr/>
          <p:nvPr/>
        </p:nvSpPr>
        <p:spPr>
          <a:xfrm rot="1877708">
            <a:off x="7961212" y="135345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不完整圆 27">
            <a:extLst>
              <a:ext uri="{FF2B5EF4-FFF2-40B4-BE49-F238E27FC236}">
                <a16:creationId xmlns:a16="http://schemas.microsoft.com/office/drawing/2014/main" id="{120F534F-73B6-4C32-BD92-EB535357B022}"/>
              </a:ext>
            </a:extLst>
          </p:cNvPr>
          <p:cNvSpPr/>
          <p:nvPr/>
        </p:nvSpPr>
        <p:spPr>
          <a:xfrm rot="1877708">
            <a:off x="6583025" y="176334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不完整圆 28">
            <a:extLst>
              <a:ext uri="{FF2B5EF4-FFF2-40B4-BE49-F238E27FC236}">
                <a16:creationId xmlns:a16="http://schemas.microsoft.com/office/drawing/2014/main" id="{0739724B-8955-4D82-BCC4-01DC9D7EC0B7}"/>
              </a:ext>
            </a:extLst>
          </p:cNvPr>
          <p:cNvSpPr/>
          <p:nvPr/>
        </p:nvSpPr>
        <p:spPr>
          <a:xfrm rot="1877708">
            <a:off x="6584099" y="1403267"/>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不完整圆 29">
            <a:extLst>
              <a:ext uri="{FF2B5EF4-FFF2-40B4-BE49-F238E27FC236}">
                <a16:creationId xmlns:a16="http://schemas.microsoft.com/office/drawing/2014/main" id="{70CF679D-D963-4F90-9F78-7B8F3264DC7D}"/>
              </a:ext>
            </a:extLst>
          </p:cNvPr>
          <p:cNvSpPr/>
          <p:nvPr/>
        </p:nvSpPr>
        <p:spPr>
          <a:xfrm rot="1877708">
            <a:off x="6584099" y="105467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a:extLst>
              <a:ext uri="{FF2B5EF4-FFF2-40B4-BE49-F238E27FC236}">
                <a16:creationId xmlns:a16="http://schemas.microsoft.com/office/drawing/2014/main" id="{01C3E17A-9CC5-4839-9193-ED1CB84E2C63}"/>
              </a:ext>
            </a:extLst>
          </p:cNvPr>
          <p:cNvSpPr/>
          <p:nvPr/>
        </p:nvSpPr>
        <p:spPr>
          <a:xfrm>
            <a:off x="6864528" y="1117312"/>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A26257AF-FAC0-4C2A-9B00-6F4589A41A43}"/>
              </a:ext>
            </a:extLst>
          </p:cNvPr>
          <p:cNvSpPr/>
          <p:nvPr/>
        </p:nvSpPr>
        <p:spPr>
          <a:xfrm>
            <a:off x="7153899" y="120932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3FD4595-2A98-4058-B57C-EA394F3C9583}"/>
              </a:ext>
            </a:extLst>
          </p:cNvPr>
          <p:cNvSpPr/>
          <p:nvPr/>
        </p:nvSpPr>
        <p:spPr>
          <a:xfrm>
            <a:off x="7476441" y="117100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935F90A-BEB0-4385-A242-DFF58747688E}"/>
              </a:ext>
            </a:extLst>
          </p:cNvPr>
          <p:cNvSpPr/>
          <p:nvPr/>
        </p:nvSpPr>
        <p:spPr>
          <a:xfrm>
            <a:off x="8313786" y="1463376"/>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B7E9333-6A84-42AF-B417-A0DF0CBE23DF}"/>
              </a:ext>
            </a:extLst>
          </p:cNvPr>
          <p:cNvSpPr/>
          <p:nvPr/>
        </p:nvSpPr>
        <p:spPr>
          <a:xfrm>
            <a:off x="10789960" y="295498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83DCDC55-6FC5-4936-B262-C56861C11475}"/>
              </a:ext>
            </a:extLst>
          </p:cNvPr>
          <p:cNvSpPr/>
          <p:nvPr/>
        </p:nvSpPr>
        <p:spPr>
          <a:xfrm>
            <a:off x="9564246" y="371593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ADED5653-EE41-4465-9418-804982C988E0}"/>
              </a:ext>
            </a:extLst>
          </p:cNvPr>
          <p:cNvSpPr/>
          <p:nvPr/>
        </p:nvSpPr>
        <p:spPr>
          <a:xfrm>
            <a:off x="9515313" y="2936972"/>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8F61940D-D921-4EEA-8C1B-CA63A32A84F8}"/>
              </a:ext>
            </a:extLst>
          </p:cNvPr>
          <p:cNvSpPr/>
          <p:nvPr/>
        </p:nvSpPr>
        <p:spPr>
          <a:xfrm>
            <a:off x="10023100" y="1514549"/>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E3EB4075-82BB-4511-AB56-133C2E675717}"/>
              </a:ext>
            </a:extLst>
          </p:cNvPr>
          <p:cNvSpPr/>
          <p:nvPr/>
        </p:nvSpPr>
        <p:spPr>
          <a:xfrm>
            <a:off x="8453927" y="3134826"/>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A97547F-280A-4370-89E3-E7E3077621C8}"/>
              </a:ext>
            </a:extLst>
          </p:cNvPr>
          <p:cNvSpPr/>
          <p:nvPr/>
        </p:nvSpPr>
        <p:spPr>
          <a:xfrm>
            <a:off x="8585361" y="2843231"/>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D938561-4051-4B46-B106-0C8DBDB6F6A0}"/>
              </a:ext>
            </a:extLst>
          </p:cNvPr>
          <p:cNvSpPr/>
          <p:nvPr/>
        </p:nvSpPr>
        <p:spPr>
          <a:xfrm>
            <a:off x="8180190" y="2537945"/>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新月形 57">
            <a:extLst>
              <a:ext uri="{FF2B5EF4-FFF2-40B4-BE49-F238E27FC236}">
                <a16:creationId xmlns:a16="http://schemas.microsoft.com/office/drawing/2014/main" id="{D16B244F-147B-4A70-B949-D58186A6663B}"/>
              </a:ext>
            </a:extLst>
          </p:cNvPr>
          <p:cNvSpPr/>
          <p:nvPr/>
        </p:nvSpPr>
        <p:spPr>
          <a:xfrm rot="4329632">
            <a:off x="8208836" y="2558890"/>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新月形 58">
            <a:extLst>
              <a:ext uri="{FF2B5EF4-FFF2-40B4-BE49-F238E27FC236}">
                <a16:creationId xmlns:a16="http://schemas.microsoft.com/office/drawing/2014/main" id="{26190C54-9F16-4908-AEA8-1FC6193351F0}"/>
              </a:ext>
            </a:extLst>
          </p:cNvPr>
          <p:cNvSpPr/>
          <p:nvPr/>
        </p:nvSpPr>
        <p:spPr>
          <a:xfrm rot="10800000">
            <a:off x="9453298" y="3636768"/>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新月形 59">
            <a:extLst>
              <a:ext uri="{FF2B5EF4-FFF2-40B4-BE49-F238E27FC236}">
                <a16:creationId xmlns:a16="http://schemas.microsoft.com/office/drawing/2014/main" id="{327828EC-F9C9-41B2-ABA6-3E2B633A290B}"/>
              </a:ext>
            </a:extLst>
          </p:cNvPr>
          <p:cNvSpPr/>
          <p:nvPr/>
        </p:nvSpPr>
        <p:spPr>
          <a:xfrm rot="11051798">
            <a:off x="10640495" y="3605044"/>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新月形 60">
            <a:extLst>
              <a:ext uri="{FF2B5EF4-FFF2-40B4-BE49-F238E27FC236}">
                <a16:creationId xmlns:a16="http://schemas.microsoft.com/office/drawing/2014/main" id="{3E6EC374-DC1E-4C2A-9329-4AFD9EB28512}"/>
              </a:ext>
            </a:extLst>
          </p:cNvPr>
          <p:cNvSpPr/>
          <p:nvPr/>
        </p:nvSpPr>
        <p:spPr>
          <a:xfrm rot="11134397">
            <a:off x="10675902" y="2882934"/>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新月形 63">
            <a:extLst>
              <a:ext uri="{FF2B5EF4-FFF2-40B4-BE49-F238E27FC236}">
                <a16:creationId xmlns:a16="http://schemas.microsoft.com/office/drawing/2014/main" id="{5248DC17-83C2-4866-853B-951BC7C31D9E}"/>
              </a:ext>
            </a:extLst>
          </p:cNvPr>
          <p:cNvSpPr/>
          <p:nvPr/>
        </p:nvSpPr>
        <p:spPr>
          <a:xfrm rot="16034293">
            <a:off x="8451945" y="2964531"/>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新月形 64">
            <a:extLst>
              <a:ext uri="{FF2B5EF4-FFF2-40B4-BE49-F238E27FC236}">
                <a16:creationId xmlns:a16="http://schemas.microsoft.com/office/drawing/2014/main" id="{5D4762E6-C5FD-433C-92D1-8C9763748910}"/>
              </a:ext>
            </a:extLst>
          </p:cNvPr>
          <p:cNvSpPr/>
          <p:nvPr/>
        </p:nvSpPr>
        <p:spPr>
          <a:xfrm rot="16490148">
            <a:off x="8585208" y="2700086"/>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泪滴形 66">
            <a:extLst>
              <a:ext uri="{FF2B5EF4-FFF2-40B4-BE49-F238E27FC236}">
                <a16:creationId xmlns:a16="http://schemas.microsoft.com/office/drawing/2014/main" id="{CCE02EC0-E433-4026-8418-C487C8133717}"/>
              </a:ext>
            </a:extLst>
          </p:cNvPr>
          <p:cNvSpPr/>
          <p:nvPr/>
        </p:nvSpPr>
        <p:spPr>
          <a:xfrm rot="13574224">
            <a:off x="7242259" y="73342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心形 67">
            <a:extLst>
              <a:ext uri="{FF2B5EF4-FFF2-40B4-BE49-F238E27FC236}">
                <a16:creationId xmlns:a16="http://schemas.microsoft.com/office/drawing/2014/main" id="{74919E8A-BE42-43BD-AB02-B87633D37EE6}"/>
              </a:ext>
            </a:extLst>
          </p:cNvPr>
          <p:cNvSpPr/>
          <p:nvPr/>
        </p:nvSpPr>
        <p:spPr>
          <a:xfrm rot="5577824">
            <a:off x="8186273" y="1087522"/>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心形 68">
            <a:extLst>
              <a:ext uri="{FF2B5EF4-FFF2-40B4-BE49-F238E27FC236}">
                <a16:creationId xmlns:a16="http://schemas.microsoft.com/office/drawing/2014/main" id="{CF0145FF-A3C0-4193-8D0A-AFB8ACA54935}"/>
              </a:ext>
            </a:extLst>
          </p:cNvPr>
          <p:cNvSpPr/>
          <p:nvPr/>
        </p:nvSpPr>
        <p:spPr>
          <a:xfrm rot="13237614">
            <a:off x="6859645" y="998177"/>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新月形 69">
            <a:extLst>
              <a:ext uri="{FF2B5EF4-FFF2-40B4-BE49-F238E27FC236}">
                <a16:creationId xmlns:a16="http://schemas.microsoft.com/office/drawing/2014/main" id="{3ADC3C71-B6EA-4BEA-A70B-A91254AD97AE}"/>
              </a:ext>
            </a:extLst>
          </p:cNvPr>
          <p:cNvSpPr/>
          <p:nvPr/>
        </p:nvSpPr>
        <p:spPr>
          <a:xfrm rot="11099304">
            <a:off x="9426610" y="2865889"/>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心形 70">
            <a:extLst>
              <a:ext uri="{FF2B5EF4-FFF2-40B4-BE49-F238E27FC236}">
                <a16:creationId xmlns:a16="http://schemas.microsoft.com/office/drawing/2014/main" id="{0ACD0629-F482-4CE6-BDCA-6E3F2E1A47CE}"/>
              </a:ext>
            </a:extLst>
          </p:cNvPr>
          <p:cNvSpPr/>
          <p:nvPr/>
        </p:nvSpPr>
        <p:spPr>
          <a:xfrm rot="5577824">
            <a:off x="8160331" y="1422176"/>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心形 71">
            <a:extLst>
              <a:ext uri="{FF2B5EF4-FFF2-40B4-BE49-F238E27FC236}">
                <a16:creationId xmlns:a16="http://schemas.microsoft.com/office/drawing/2014/main" id="{ED0BB9B2-C130-4291-855E-9D82AEA96D24}"/>
              </a:ext>
            </a:extLst>
          </p:cNvPr>
          <p:cNvSpPr/>
          <p:nvPr/>
        </p:nvSpPr>
        <p:spPr>
          <a:xfrm rot="1730627">
            <a:off x="9045686" y="1758649"/>
            <a:ext cx="162932" cy="177551"/>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心形 72">
            <a:extLst>
              <a:ext uri="{FF2B5EF4-FFF2-40B4-BE49-F238E27FC236}">
                <a16:creationId xmlns:a16="http://schemas.microsoft.com/office/drawing/2014/main" id="{15C54F69-7A93-4ECE-9E54-A5BA0F807AF0}"/>
              </a:ext>
            </a:extLst>
          </p:cNvPr>
          <p:cNvSpPr/>
          <p:nvPr/>
        </p:nvSpPr>
        <p:spPr>
          <a:xfrm rot="10800000">
            <a:off x="6963151" y="2877090"/>
            <a:ext cx="222692" cy="204327"/>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心形 73">
            <a:extLst>
              <a:ext uri="{FF2B5EF4-FFF2-40B4-BE49-F238E27FC236}">
                <a16:creationId xmlns:a16="http://schemas.microsoft.com/office/drawing/2014/main" id="{6D91766D-392E-4218-ADB6-0F0415ABFAFD}"/>
              </a:ext>
            </a:extLst>
          </p:cNvPr>
          <p:cNvSpPr/>
          <p:nvPr/>
        </p:nvSpPr>
        <p:spPr>
          <a:xfrm rot="5577824">
            <a:off x="7983264" y="3650210"/>
            <a:ext cx="204047" cy="179494"/>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心形 74">
            <a:extLst>
              <a:ext uri="{FF2B5EF4-FFF2-40B4-BE49-F238E27FC236}">
                <a16:creationId xmlns:a16="http://schemas.microsoft.com/office/drawing/2014/main" id="{9438678F-F448-4B24-8CBC-67BD897EAC31}"/>
              </a:ext>
            </a:extLst>
          </p:cNvPr>
          <p:cNvSpPr/>
          <p:nvPr/>
        </p:nvSpPr>
        <p:spPr>
          <a:xfrm rot="5577824">
            <a:off x="9233429" y="3638639"/>
            <a:ext cx="190657" cy="189795"/>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心形 75">
            <a:extLst>
              <a:ext uri="{FF2B5EF4-FFF2-40B4-BE49-F238E27FC236}">
                <a16:creationId xmlns:a16="http://schemas.microsoft.com/office/drawing/2014/main" id="{BC1D1683-015A-4099-A6C5-568A03D060AE}"/>
              </a:ext>
            </a:extLst>
          </p:cNvPr>
          <p:cNvSpPr/>
          <p:nvPr/>
        </p:nvSpPr>
        <p:spPr>
          <a:xfrm rot="5577824">
            <a:off x="10443901" y="3650557"/>
            <a:ext cx="183881" cy="178801"/>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心形 79">
            <a:extLst>
              <a:ext uri="{FF2B5EF4-FFF2-40B4-BE49-F238E27FC236}">
                <a16:creationId xmlns:a16="http://schemas.microsoft.com/office/drawing/2014/main" id="{382855B2-7CA3-421C-8486-BEC9EA1E1732}"/>
              </a:ext>
            </a:extLst>
          </p:cNvPr>
          <p:cNvSpPr/>
          <p:nvPr/>
        </p:nvSpPr>
        <p:spPr>
          <a:xfrm rot="20512501">
            <a:off x="6843463" y="700278"/>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心形 80">
            <a:extLst>
              <a:ext uri="{FF2B5EF4-FFF2-40B4-BE49-F238E27FC236}">
                <a16:creationId xmlns:a16="http://schemas.microsoft.com/office/drawing/2014/main" id="{0BFC0AAC-ACAD-4E92-90B7-33F6EB266818}"/>
              </a:ext>
            </a:extLst>
          </p:cNvPr>
          <p:cNvSpPr/>
          <p:nvPr/>
        </p:nvSpPr>
        <p:spPr>
          <a:xfrm rot="11987022" flipH="1">
            <a:off x="6966897" y="1286276"/>
            <a:ext cx="139920" cy="140885"/>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心形 81">
            <a:extLst>
              <a:ext uri="{FF2B5EF4-FFF2-40B4-BE49-F238E27FC236}">
                <a16:creationId xmlns:a16="http://schemas.microsoft.com/office/drawing/2014/main" id="{5EC7BF8E-D675-4FEB-957A-4B59CEFAE586}"/>
              </a:ext>
            </a:extLst>
          </p:cNvPr>
          <p:cNvSpPr/>
          <p:nvPr/>
        </p:nvSpPr>
        <p:spPr>
          <a:xfrm rot="1645808">
            <a:off x="7371439" y="1221690"/>
            <a:ext cx="202063" cy="183884"/>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心形 82">
            <a:extLst>
              <a:ext uri="{FF2B5EF4-FFF2-40B4-BE49-F238E27FC236}">
                <a16:creationId xmlns:a16="http://schemas.microsoft.com/office/drawing/2014/main" id="{5EABD341-FE58-4589-90E3-D49F66CDFDF2}"/>
              </a:ext>
            </a:extLst>
          </p:cNvPr>
          <p:cNvSpPr/>
          <p:nvPr/>
        </p:nvSpPr>
        <p:spPr>
          <a:xfrm rot="5577824">
            <a:off x="9825183" y="1007636"/>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心形 83">
            <a:extLst>
              <a:ext uri="{FF2B5EF4-FFF2-40B4-BE49-F238E27FC236}">
                <a16:creationId xmlns:a16="http://schemas.microsoft.com/office/drawing/2014/main" id="{1CEF05B8-16C5-4356-8A3A-27BBF3FDC935}"/>
              </a:ext>
            </a:extLst>
          </p:cNvPr>
          <p:cNvSpPr/>
          <p:nvPr/>
        </p:nvSpPr>
        <p:spPr>
          <a:xfrm rot="5577824">
            <a:off x="9867047" y="1836967"/>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心形 84">
            <a:extLst>
              <a:ext uri="{FF2B5EF4-FFF2-40B4-BE49-F238E27FC236}">
                <a16:creationId xmlns:a16="http://schemas.microsoft.com/office/drawing/2014/main" id="{F9DB27F5-6CE5-4DBC-8D89-D511E71BC264}"/>
              </a:ext>
            </a:extLst>
          </p:cNvPr>
          <p:cNvSpPr/>
          <p:nvPr/>
        </p:nvSpPr>
        <p:spPr>
          <a:xfrm rot="5577824" flipH="1">
            <a:off x="7924679" y="2902933"/>
            <a:ext cx="204600" cy="168799"/>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心形 85">
            <a:extLst>
              <a:ext uri="{FF2B5EF4-FFF2-40B4-BE49-F238E27FC236}">
                <a16:creationId xmlns:a16="http://schemas.microsoft.com/office/drawing/2014/main" id="{FB425E2F-051D-4299-B3D6-FE89455EF59E}"/>
              </a:ext>
            </a:extLst>
          </p:cNvPr>
          <p:cNvSpPr/>
          <p:nvPr/>
        </p:nvSpPr>
        <p:spPr>
          <a:xfrm rot="5577824">
            <a:off x="9236710" y="2885051"/>
            <a:ext cx="185737" cy="188406"/>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心形 86">
            <a:extLst>
              <a:ext uri="{FF2B5EF4-FFF2-40B4-BE49-F238E27FC236}">
                <a16:creationId xmlns:a16="http://schemas.microsoft.com/office/drawing/2014/main" id="{1D1E8022-3FEA-4756-9279-C1D15BE4576E}"/>
              </a:ext>
            </a:extLst>
          </p:cNvPr>
          <p:cNvSpPr/>
          <p:nvPr/>
        </p:nvSpPr>
        <p:spPr>
          <a:xfrm rot="5577824">
            <a:off x="10459042" y="2902724"/>
            <a:ext cx="182229" cy="150220"/>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泪滴形 90">
            <a:extLst>
              <a:ext uri="{FF2B5EF4-FFF2-40B4-BE49-F238E27FC236}">
                <a16:creationId xmlns:a16="http://schemas.microsoft.com/office/drawing/2014/main" id="{1D25BD78-A4C0-460D-ADE3-411040053D04}"/>
              </a:ext>
            </a:extLst>
          </p:cNvPr>
          <p:cNvSpPr/>
          <p:nvPr/>
        </p:nvSpPr>
        <p:spPr>
          <a:xfrm rot="19878040">
            <a:off x="7157117" y="108161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泪滴形 91">
            <a:extLst>
              <a:ext uri="{FF2B5EF4-FFF2-40B4-BE49-F238E27FC236}">
                <a16:creationId xmlns:a16="http://schemas.microsoft.com/office/drawing/2014/main" id="{75474825-541A-40DF-A9C8-A0F6FEF397F0}"/>
              </a:ext>
            </a:extLst>
          </p:cNvPr>
          <p:cNvSpPr/>
          <p:nvPr/>
        </p:nvSpPr>
        <p:spPr>
          <a:xfrm rot="13574224">
            <a:off x="8174166" y="1812263"/>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泪滴形 94">
            <a:extLst>
              <a:ext uri="{FF2B5EF4-FFF2-40B4-BE49-F238E27FC236}">
                <a16:creationId xmlns:a16="http://schemas.microsoft.com/office/drawing/2014/main" id="{8A0F8099-E833-4D69-9739-86F99D16FDEC}"/>
              </a:ext>
            </a:extLst>
          </p:cNvPr>
          <p:cNvSpPr/>
          <p:nvPr/>
        </p:nvSpPr>
        <p:spPr>
          <a:xfrm rot="13574224">
            <a:off x="9880717" y="150063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不完整圆 95">
            <a:extLst>
              <a:ext uri="{FF2B5EF4-FFF2-40B4-BE49-F238E27FC236}">
                <a16:creationId xmlns:a16="http://schemas.microsoft.com/office/drawing/2014/main" id="{1E6EF0BA-EF48-497E-882B-59614C111FC5}"/>
              </a:ext>
            </a:extLst>
          </p:cNvPr>
          <p:cNvSpPr/>
          <p:nvPr/>
        </p:nvSpPr>
        <p:spPr>
          <a:xfrm rot="1877708">
            <a:off x="10301683" y="3610091"/>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96">
            <a:extLst>
              <a:ext uri="{FF2B5EF4-FFF2-40B4-BE49-F238E27FC236}">
                <a16:creationId xmlns:a16="http://schemas.microsoft.com/office/drawing/2014/main" id="{00FE996C-2CFC-49EE-BCCF-AEE9A2575310}"/>
              </a:ext>
            </a:extLst>
          </p:cNvPr>
          <p:cNvSpPr/>
          <p:nvPr/>
        </p:nvSpPr>
        <p:spPr>
          <a:xfrm>
            <a:off x="10770550" y="3677425"/>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箭头连接符 98">
            <a:extLst>
              <a:ext uri="{FF2B5EF4-FFF2-40B4-BE49-F238E27FC236}">
                <a16:creationId xmlns:a16="http://schemas.microsoft.com/office/drawing/2014/main" id="{30758F34-00A4-43E4-BB26-23647DB7EAE1}"/>
              </a:ext>
            </a:extLst>
          </p:cNvPr>
          <p:cNvCxnSpPr>
            <a:cxnSpLocks/>
          </p:cNvCxnSpPr>
          <p:nvPr/>
        </p:nvCxnSpPr>
        <p:spPr>
          <a:xfrm flipV="1">
            <a:off x="7978285" y="3360734"/>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BCEAE844-4C17-43D1-8D03-9FABE812D335}"/>
              </a:ext>
            </a:extLst>
          </p:cNvPr>
          <p:cNvCxnSpPr>
            <a:cxnSpLocks/>
          </p:cNvCxnSpPr>
          <p:nvPr/>
        </p:nvCxnSpPr>
        <p:spPr>
          <a:xfrm flipV="1">
            <a:off x="9257462" y="3348006"/>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9A79A9FF-848C-45D5-ABDB-048FAA859642}"/>
              </a:ext>
            </a:extLst>
          </p:cNvPr>
          <p:cNvCxnSpPr>
            <a:cxnSpLocks/>
          </p:cNvCxnSpPr>
          <p:nvPr/>
        </p:nvCxnSpPr>
        <p:spPr>
          <a:xfrm flipV="1">
            <a:off x="6860631" y="1600649"/>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AF3E0BE1-A5B8-4A88-9A3B-4AE856885E2C}"/>
              </a:ext>
            </a:extLst>
          </p:cNvPr>
          <p:cNvCxnSpPr>
            <a:cxnSpLocks/>
          </p:cNvCxnSpPr>
          <p:nvPr/>
        </p:nvCxnSpPr>
        <p:spPr>
          <a:xfrm flipV="1">
            <a:off x="8529174" y="1499837"/>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E46462B2-C934-4E16-A5C9-A4E4111393C4}"/>
              </a:ext>
            </a:extLst>
          </p:cNvPr>
          <p:cNvCxnSpPr>
            <a:cxnSpLocks/>
          </p:cNvCxnSpPr>
          <p:nvPr/>
        </p:nvCxnSpPr>
        <p:spPr>
          <a:xfrm flipV="1">
            <a:off x="6626550" y="3371293"/>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任意多边形: 形状 114">
            <a:extLst>
              <a:ext uri="{FF2B5EF4-FFF2-40B4-BE49-F238E27FC236}">
                <a16:creationId xmlns:a16="http://schemas.microsoft.com/office/drawing/2014/main" id="{C5574CA8-9660-4AD8-9BA4-05DC465A4B71}"/>
              </a:ext>
            </a:extLst>
          </p:cNvPr>
          <p:cNvSpPr/>
          <p:nvPr/>
        </p:nvSpPr>
        <p:spPr>
          <a:xfrm rot="20764723">
            <a:off x="7115174" y="1421606"/>
            <a:ext cx="157163" cy="143394"/>
          </a:xfrm>
          <a:custGeom>
            <a:avLst/>
            <a:gdLst>
              <a:gd name="connsiteX0" fmla="*/ 0 w 157163"/>
              <a:gd name="connsiteY0" fmla="*/ 0 h 143394"/>
              <a:gd name="connsiteX1" fmla="*/ 64294 w 157163"/>
              <a:gd name="connsiteY1" fmla="*/ 121444 h 143394"/>
              <a:gd name="connsiteX2" fmla="*/ 157163 w 157163"/>
              <a:gd name="connsiteY2" fmla="*/ 142875 h 143394"/>
            </a:gdLst>
            <a:ahLst/>
            <a:cxnLst>
              <a:cxn ang="0">
                <a:pos x="connsiteX0" y="connsiteY0"/>
              </a:cxn>
              <a:cxn ang="0">
                <a:pos x="connsiteX1" y="connsiteY1"/>
              </a:cxn>
              <a:cxn ang="0">
                <a:pos x="connsiteX2" y="connsiteY2"/>
              </a:cxn>
            </a:cxnLst>
            <a:rect l="l" t="t" r="r" b="b"/>
            <a:pathLst>
              <a:path w="157163" h="143394">
                <a:moveTo>
                  <a:pt x="0" y="0"/>
                </a:moveTo>
                <a:cubicBezTo>
                  <a:pt x="19050" y="48816"/>
                  <a:pt x="38100" y="97632"/>
                  <a:pt x="64294" y="121444"/>
                </a:cubicBezTo>
                <a:cubicBezTo>
                  <a:pt x="90488" y="145256"/>
                  <a:pt x="123825" y="144065"/>
                  <a:pt x="157163" y="142875"/>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3D9C35D6-B03A-44A2-9873-FC93D3A1361D}"/>
              </a:ext>
            </a:extLst>
          </p:cNvPr>
          <p:cNvSpPr/>
          <p:nvPr/>
        </p:nvSpPr>
        <p:spPr>
          <a:xfrm>
            <a:off x="8758237" y="1157287"/>
            <a:ext cx="364331" cy="264319"/>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8E77B2FD-45DB-4A47-BFB3-80504E07DF03}"/>
              </a:ext>
            </a:extLst>
          </p:cNvPr>
          <p:cNvSpPr/>
          <p:nvPr/>
        </p:nvSpPr>
        <p:spPr>
          <a:xfrm>
            <a:off x="8515349" y="1593056"/>
            <a:ext cx="407194" cy="157162"/>
          </a:xfrm>
          <a:custGeom>
            <a:avLst/>
            <a:gdLst>
              <a:gd name="connsiteX0" fmla="*/ 0 w 407194"/>
              <a:gd name="connsiteY0" fmla="*/ 0 h 157162"/>
              <a:gd name="connsiteX1" fmla="*/ 200025 w 407194"/>
              <a:gd name="connsiteY1" fmla="*/ 14287 h 157162"/>
              <a:gd name="connsiteX2" fmla="*/ 307182 w 407194"/>
              <a:gd name="connsiteY2" fmla="*/ 64294 h 157162"/>
              <a:gd name="connsiteX3" fmla="*/ 407194 w 407194"/>
              <a:gd name="connsiteY3" fmla="*/ 157162 h 157162"/>
            </a:gdLst>
            <a:ahLst/>
            <a:cxnLst>
              <a:cxn ang="0">
                <a:pos x="connsiteX0" y="connsiteY0"/>
              </a:cxn>
              <a:cxn ang="0">
                <a:pos x="connsiteX1" y="connsiteY1"/>
              </a:cxn>
              <a:cxn ang="0">
                <a:pos x="connsiteX2" y="connsiteY2"/>
              </a:cxn>
              <a:cxn ang="0">
                <a:pos x="connsiteX3" y="connsiteY3"/>
              </a:cxn>
            </a:cxnLst>
            <a:rect l="l" t="t" r="r" b="b"/>
            <a:pathLst>
              <a:path w="407194" h="157162">
                <a:moveTo>
                  <a:pt x="0" y="0"/>
                </a:moveTo>
                <a:cubicBezTo>
                  <a:pt x="74414" y="1785"/>
                  <a:pt x="148828" y="3571"/>
                  <a:pt x="200025" y="14287"/>
                </a:cubicBezTo>
                <a:cubicBezTo>
                  <a:pt x="251222" y="25003"/>
                  <a:pt x="272654" y="40482"/>
                  <a:pt x="307182" y="64294"/>
                </a:cubicBezTo>
                <a:cubicBezTo>
                  <a:pt x="341710" y="88107"/>
                  <a:pt x="374452" y="122634"/>
                  <a:pt x="407194" y="157162"/>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心形 117">
            <a:extLst>
              <a:ext uri="{FF2B5EF4-FFF2-40B4-BE49-F238E27FC236}">
                <a16:creationId xmlns:a16="http://schemas.microsoft.com/office/drawing/2014/main" id="{549742B5-2CC6-458F-8B83-2587714FD95E}"/>
              </a:ext>
            </a:extLst>
          </p:cNvPr>
          <p:cNvSpPr/>
          <p:nvPr/>
        </p:nvSpPr>
        <p:spPr>
          <a:xfrm rot="18399685">
            <a:off x="6700857" y="2651478"/>
            <a:ext cx="228910" cy="212550"/>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心形 118">
            <a:extLst>
              <a:ext uri="{FF2B5EF4-FFF2-40B4-BE49-F238E27FC236}">
                <a16:creationId xmlns:a16="http://schemas.microsoft.com/office/drawing/2014/main" id="{9DE37D18-DB47-4BE7-A37D-76F7EF518BAA}"/>
              </a:ext>
            </a:extLst>
          </p:cNvPr>
          <p:cNvSpPr/>
          <p:nvPr/>
        </p:nvSpPr>
        <p:spPr>
          <a:xfrm rot="20004683">
            <a:off x="8655203" y="1807927"/>
            <a:ext cx="176867" cy="156866"/>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泪滴形 119">
            <a:extLst>
              <a:ext uri="{FF2B5EF4-FFF2-40B4-BE49-F238E27FC236}">
                <a16:creationId xmlns:a16="http://schemas.microsoft.com/office/drawing/2014/main" id="{ECA8A264-506C-4B06-B2D2-E64DC9CFAA87}"/>
              </a:ext>
            </a:extLst>
          </p:cNvPr>
          <p:cNvSpPr/>
          <p:nvPr/>
        </p:nvSpPr>
        <p:spPr>
          <a:xfrm rot="18436235">
            <a:off x="8860231" y="1958868"/>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7AF874D-F4EE-4747-B3D0-FB4D9CBF2FDF}"/>
              </a:ext>
            </a:extLst>
          </p:cNvPr>
          <p:cNvSpPr/>
          <p:nvPr/>
        </p:nvSpPr>
        <p:spPr>
          <a:xfrm>
            <a:off x="8890787" y="209426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B0C7EECE-A1CB-4ABD-8FA1-16CBBFF80059}"/>
              </a:ext>
            </a:extLst>
          </p:cNvPr>
          <p:cNvSpPr/>
          <p:nvPr/>
        </p:nvSpPr>
        <p:spPr>
          <a:xfrm rot="20871633">
            <a:off x="10218014" y="1293018"/>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C8F10D14-6A18-4A2C-BF16-D1F9BB92C2F0}"/>
              </a:ext>
            </a:extLst>
          </p:cNvPr>
          <p:cNvSpPr/>
          <p:nvPr/>
        </p:nvSpPr>
        <p:spPr>
          <a:xfrm>
            <a:off x="6965156" y="2486025"/>
            <a:ext cx="200025" cy="250031"/>
          </a:xfrm>
          <a:custGeom>
            <a:avLst/>
            <a:gdLst>
              <a:gd name="connsiteX0" fmla="*/ 200025 w 200025"/>
              <a:gd name="connsiteY0" fmla="*/ 0 h 250031"/>
              <a:gd name="connsiteX1" fmla="*/ 142875 w 200025"/>
              <a:gd name="connsiteY1" fmla="*/ 150018 h 250031"/>
              <a:gd name="connsiteX2" fmla="*/ 0 w 200025"/>
              <a:gd name="connsiteY2" fmla="*/ 250031 h 250031"/>
            </a:gdLst>
            <a:ahLst/>
            <a:cxnLst>
              <a:cxn ang="0">
                <a:pos x="connsiteX0" y="connsiteY0"/>
              </a:cxn>
              <a:cxn ang="0">
                <a:pos x="connsiteX1" y="connsiteY1"/>
              </a:cxn>
              <a:cxn ang="0">
                <a:pos x="connsiteX2" y="connsiteY2"/>
              </a:cxn>
            </a:cxnLst>
            <a:rect l="l" t="t" r="r" b="b"/>
            <a:pathLst>
              <a:path w="200025" h="250031">
                <a:moveTo>
                  <a:pt x="200025" y="0"/>
                </a:moveTo>
                <a:cubicBezTo>
                  <a:pt x="188119" y="54173"/>
                  <a:pt x="176213" y="108346"/>
                  <a:pt x="142875" y="150018"/>
                </a:cubicBezTo>
                <a:cubicBezTo>
                  <a:pt x="109537" y="191690"/>
                  <a:pt x="54768" y="220860"/>
                  <a:pt x="0" y="250031"/>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3FFED02F-CB62-42FA-BF24-477DFEF42801}"/>
              </a:ext>
            </a:extLst>
          </p:cNvPr>
          <p:cNvSpPr/>
          <p:nvPr/>
        </p:nvSpPr>
        <p:spPr>
          <a:xfrm>
            <a:off x="6829424" y="3143250"/>
            <a:ext cx="400050" cy="192881"/>
          </a:xfrm>
          <a:custGeom>
            <a:avLst/>
            <a:gdLst>
              <a:gd name="connsiteX0" fmla="*/ 0 w 400050"/>
              <a:gd name="connsiteY0" fmla="*/ 0 h 192881"/>
              <a:gd name="connsiteX1" fmla="*/ 92869 w 400050"/>
              <a:gd name="connsiteY1" fmla="*/ 114300 h 192881"/>
              <a:gd name="connsiteX2" fmla="*/ 242888 w 400050"/>
              <a:gd name="connsiteY2" fmla="*/ 178593 h 192881"/>
              <a:gd name="connsiteX3" fmla="*/ 400050 w 400050"/>
              <a:gd name="connsiteY3" fmla="*/ 192881 h 192881"/>
            </a:gdLst>
            <a:ahLst/>
            <a:cxnLst>
              <a:cxn ang="0">
                <a:pos x="connsiteX0" y="connsiteY0"/>
              </a:cxn>
              <a:cxn ang="0">
                <a:pos x="connsiteX1" y="connsiteY1"/>
              </a:cxn>
              <a:cxn ang="0">
                <a:pos x="connsiteX2" y="connsiteY2"/>
              </a:cxn>
              <a:cxn ang="0">
                <a:pos x="connsiteX3" y="connsiteY3"/>
              </a:cxn>
            </a:cxnLst>
            <a:rect l="l" t="t" r="r" b="b"/>
            <a:pathLst>
              <a:path w="400050" h="192881">
                <a:moveTo>
                  <a:pt x="0" y="0"/>
                </a:moveTo>
                <a:cubicBezTo>
                  <a:pt x="26194" y="42267"/>
                  <a:pt x="52388" y="84535"/>
                  <a:pt x="92869" y="114300"/>
                </a:cubicBezTo>
                <a:cubicBezTo>
                  <a:pt x="133350" y="144065"/>
                  <a:pt x="191691" y="165496"/>
                  <a:pt x="242888" y="178593"/>
                </a:cubicBezTo>
                <a:cubicBezTo>
                  <a:pt x="294085" y="191690"/>
                  <a:pt x="347067" y="192285"/>
                  <a:pt x="400050" y="19288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242C3A65-1BD6-431E-9E51-091BB80D5DC5}"/>
              </a:ext>
            </a:extLst>
          </p:cNvPr>
          <p:cNvSpPr/>
          <p:nvPr/>
        </p:nvSpPr>
        <p:spPr>
          <a:xfrm>
            <a:off x="8119145" y="3131814"/>
            <a:ext cx="400050" cy="192881"/>
          </a:xfrm>
          <a:custGeom>
            <a:avLst/>
            <a:gdLst>
              <a:gd name="connsiteX0" fmla="*/ 0 w 400050"/>
              <a:gd name="connsiteY0" fmla="*/ 0 h 192881"/>
              <a:gd name="connsiteX1" fmla="*/ 92869 w 400050"/>
              <a:gd name="connsiteY1" fmla="*/ 114300 h 192881"/>
              <a:gd name="connsiteX2" fmla="*/ 242888 w 400050"/>
              <a:gd name="connsiteY2" fmla="*/ 178593 h 192881"/>
              <a:gd name="connsiteX3" fmla="*/ 400050 w 400050"/>
              <a:gd name="connsiteY3" fmla="*/ 192881 h 192881"/>
            </a:gdLst>
            <a:ahLst/>
            <a:cxnLst>
              <a:cxn ang="0">
                <a:pos x="connsiteX0" y="connsiteY0"/>
              </a:cxn>
              <a:cxn ang="0">
                <a:pos x="connsiteX1" y="connsiteY1"/>
              </a:cxn>
              <a:cxn ang="0">
                <a:pos x="connsiteX2" y="connsiteY2"/>
              </a:cxn>
              <a:cxn ang="0">
                <a:pos x="connsiteX3" y="connsiteY3"/>
              </a:cxn>
            </a:cxnLst>
            <a:rect l="l" t="t" r="r" b="b"/>
            <a:pathLst>
              <a:path w="400050" h="192881">
                <a:moveTo>
                  <a:pt x="0" y="0"/>
                </a:moveTo>
                <a:cubicBezTo>
                  <a:pt x="26194" y="42267"/>
                  <a:pt x="52388" y="84535"/>
                  <a:pt x="92869" y="114300"/>
                </a:cubicBezTo>
                <a:cubicBezTo>
                  <a:pt x="133350" y="144065"/>
                  <a:pt x="191691" y="165496"/>
                  <a:pt x="242888" y="178593"/>
                </a:cubicBezTo>
                <a:cubicBezTo>
                  <a:pt x="294085" y="191690"/>
                  <a:pt x="347067" y="192285"/>
                  <a:pt x="400050" y="19288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366F0101-7775-46A2-A4EB-DCEC004EA097}"/>
              </a:ext>
            </a:extLst>
          </p:cNvPr>
          <p:cNvSpPr/>
          <p:nvPr/>
        </p:nvSpPr>
        <p:spPr>
          <a:xfrm>
            <a:off x="8759610" y="1157469"/>
            <a:ext cx="364331" cy="264319"/>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538D02E4-20AC-4EBD-ACBE-F333E6FD516B}"/>
              </a:ext>
            </a:extLst>
          </p:cNvPr>
          <p:cNvSpPr/>
          <p:nvPr/>
        </p:nvSpPr>
        <p:spPr>
          <a:xfrm>
            <a:off x="9722256" y="2925014"/>
            <a:ext cx="200025" cy="252093"/>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ECCE9CCB-8879-4783-9564-2C8E3247659F}"/>
              </a:ext>
            </a:extLst>
          </p:cNvPr>
          <p:cNvSpPr/>
          <p:nvPr/>
        </p:nvSpPr>
        <p:spPr>
          <a:xfrm>
            <a:off x="9358868" y="3440024"/>
            <a:ext cx="407194" cy="157162"/>
          </a:xfrm>
          <a:custGeom>
            <a:avLst/>
            <a:gdLst>
              <a:gd name="connsiteX0" fmla="*/ 0 w 407194"/>
              <a:gd name="connsiteY0" fmla="*/ 0 h 157162"/>
              <a:gd name="connsiteX1" fmla="*/ 200025 w 407194"/>
              <a:gd name="connsiteY1" fmla="*/ 14287 h 157162"/>
              <a:gd name="connsiteX2" fmla="*/ 307182 w 407194"/>
              <a:gd name="connsiteY2" fmla="*/ 64294 h 157162"/>
              <a:gd name="connsiteX3" fmla="*/ 407194 w 407194"/>
              <a:gd name="connsiteY3" fmla="*/ 157162 h 157162"/>
            </a:gdLst>
            <a:ahLst/>
            <a:cxnLst>
              <a:cxn ang="0">
                <a:pos x="connsiteX0" y="connsiteY0"/>
              </a:cxn>
              <a:cxn ang="0">
                <a:pos x="connsiteX1" y="connsiteY1"/>
              </a:cxn>
              <a:cxn ang="0">
                <a:pos x="connsiteX2" y="connsiteY2"/>
              </a:cxn>
              <a:cxn ang="0">
                <a:pos x="connsiteX3" y="connsiteY3"/>
              </a:cxn>
            </a:cxnLst>
            <a:rect l="l" t="t" r="r" b="b"/>
            <a:pathLst>
              <a:path w="407194" h="157162">
                <a:moveTo>
                  <a:pt x="0" y="0"/>
                </a:moveTo>
                <a:cubicBezTo>
                  <a:pt x="74414" y="1785"/>
                  <a:pt x="148828" y="3571"/>
                  <a:pt x="200025" y="14287"/>
                </a:cubicBezTo>
                <a:cubicBezTo>
                  <a:pt x="251222" y="25003"/>
                  <a:pt x="272654" y="40482"/>
                  <a:pt x="307182" y="64294"/>
                </a:cubicBezTo>
                <a:cubicBezTo>
                  <a:pt x="341710" y="88107"/>
                  <a:pt x="374452" y="122634"/>
                  <a:pt x="407194" y="157162"/>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C8C138CF-BC37-4248-A7E1-A5898C51DCC9}"/>
              </a:ext>
            </a:extLst>
          </p:cNvPr>
          <p:cNvSpPr/>
          <p:nvPr/>
        </p:nvSpPr>
        <p:spPr>
          <a:xfrm rot="16200000">
            <a:off x="9745294" y="376261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新月形 131">
            <a:extLst>
              <a:ext uri="{FF2B5EF4-FFF2-40B4-BE49-F238E27FC236}">
                <a16:creationId xmlns:a16="http://schemas.microsoft.com/office/drawing/2014/main" id="{587D9E3E-2982-4384-9F98-ED39C6DB21BF}"/>
              </a:ext>
            </a:extLst>
          </p:cNvPr>
          <p:cNvSpPr/>
          <p:nvPr/>
        </p:nvSpPr>
        <p:spPr>
          <a:xfrm rot="5400000">
            <a:off x="9719854" y="3778655"/>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箭头连接符 133">
            <a:extLst>
              <a:ext uri="{FF2B5EF4-FFF2-40B4-BE49-F238E27FC236}">
                <a16:creationId xmlns:a16="http://schemas.microsoft.com/office/drawing/2014/main" id="{25B4E00B-475E-4968-A4CA-F35D3C3CF143}"/>
              </a:ext>
            </a:extLst>
          </p:cNvPr>
          <p:cNvCxnSpPr/>
          <p:nvPr/>
        </p:nvCxnSpPr>
        <p:spPr>
          <a:xfrm>
            <a:off x="6536557" y="783759"/>
            <a:ext cx="125164" cy="18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0FBD64B-9B56-4987-8B20-0CEBF0934F4A}"/>
              </a:ext>
            </a:extLst>
          </p:cNvPr>
          <p:cNvCxnSpPr/>
          <p:nvPr/>
        </p:nvCxnSpPr>
        <p:spPr>
          <a:xfrm>
            <a:off x="6963151" y="485775"/>
            <a:ext cx="0" cy="180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E9551C7E-078F-4353-BC1E-F08FBBAFEFBC}"/>
              </a:ext>
            </a:extLst>
          </p:cNvPr>
          <p:cNvCxnSpPr/>
          <p:nvPr/>
        </p:nvCxnSpPr>
        <p:spPr>
          <a:xfrm flipH="1">
            <a:off x="7533591" y="815089"/>
            <a:ext cx="70907" cy="30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任意多边形: 形状 138">
            <a:extLst>
              <a:ext uri="{FF2B5EF4-FFF2-40B4-BE49-F238E27FC236}">
                <a16:creationId xmlns:a16="http://schemas.microsoft.com/office/drawing/2014/main" id="{105C20FF-379C-4651-8852-7E3D6E9DA707}"/>
              </a:ext>
            </a:extLst>
          </p:cNvPr>
          <p:cNvSpPr/>
          <p:nvPr/>
        </p:nvSpPr>
        <p:spPr>
          <a:xfrm rot="20871633">
            <a:off x="10991784" y="3529463"/>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94F7B23C-432B-4ECB-9270-933AAE79DC61}"/>
              </a:ext>
            </a:extLst>
          </p:cNvPr>
          <p:cNvSpPr/>
          <p:nvPr/>
        </p:nvSpPr>
        <p:spPr>
          <a:xfrm rot="20871633">
            <a:off x="10989367" y="2782919"/>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ACC81C0F-3E1D-4364-AFFB-921073973B23}"/>
              </a:ext>
            </a:extLst>
          </p:cNvPr>
          <p:cNvSpPr txBox="1"/>
          <p:nvPr/>
        </p:nvSpPr>
        <p:spPr>
          <a:xfrm>
            <a:off x="6072709" y="481834"/>
            <a:ext cx="646331" cy="369332"/>
          </a:xfrm>
          <a:prstGeom prst="rect">
            <a:avLst/>
          </a:prstGeom>
          <a:noFill/>
        </p:spPr>
        <p:txBody>
          <a:bodyPr wrap="none" rtlCol="0">
            <a:spAutoFit/>
          </a:bodyPr>
          <a:lstStyle/>
          <a:p>
            <a:r>
              <a:rPr lang="zh-CN" altLang="en-US" b="1" dirty="0"/>
              <a:t>抗体</a:t>
            </a:r>
          </a:p>
        </p:txBody>
      </p:sp>
      <p:sp>
        <p:nvSpPr>
          <p:cNvPr id="142" name="文本框 141">
            <a:extLst>
              <a:ext uri="{FF2B5EF4-FFF2-40B4-BE49-F238E27FC236}">
                <a16:creationId xmlns:a16="http://schemas.microsoft.com/office/drawing/2014/main" id="{DF5F9BC0-4222-45EA-ADA5-8EB3FC177B6E}"/>
              </a:ext>
            </a:extLst>
          </p:cNvPr>
          <p:cNvSpPr txBox="1"/>
          <p:nvPr/>
        </p:nvSpPr>
        <p:spPr>
          <a:xfrm>
            <a:off x="6400736" y="142242"/>
            <a:ext cx="1338828" cy="369332"/>
          </a:xfrm>
          <a:prstGeom prst="rect">
            <a:avLst/>
          </a:prstGeom>
          <a:noFill/>
        </p:spPr>
        <p:txBody>
          <a:bodyPr wrap="none" rtlCol="0">
            <a:spAutoFit/>
          </a:bodyPr>
          <a:lstStyle/>
          <a:p>
            <a:r>
              <a:rPr lang="zh-CN" altLang="en-US" b="1" dirty="0"/>
              <a:t>非标识抗原</a:t>
            </a:r>
          </a:p>
        </p:txBody>
      </p:sp>
      <p:sp>
        <p:nvSpPr>
          <p:cNvPr id="143" name="文本框 142">
            <a:extLst>
              <a:ext uri="{FF2B5EF4-FFF2-40B4-BE49-F238E27FC236}">
                <a16:creationId xmlns:a16="http://schemas.microsoft.com/office/drawing/2014/main" id="{D00B79BB-8E1F-43AF-BA34-35D393FB11C9}"/>
              </a:ext>
            </a:extLst>
          </p:cNvPr>
          <p:cNvSpPr txBox="1"/>
          <p:nvPr/>
        </p:nvSpPr>
        <p:spPr>
          <a:xfrm>
            <a:off x="8241013" y="2309984"/>
            <a:ext cx="1107996" cy="369332"/>
          </a:xfrm>
          <a:prstGeom prst="rect">
            <a:avLst/>
          </a:prstGeom>
          <a:noFill/>
        </p:spPr>
        <p:txBody>
          <a:bodyPr wrap="none" rtlCol="0">
            <a:spAutoFit/>
          </a:bodyPr>
          <a:lstStyle/>
          <a:p>
            <a:r>
              <a:rPr lang="zh-CN" altLang="en-US" b="1" dirty="0"/>
              <a:t>标识抗体</a:t>
            </a:r>
          </a:p>
        </p:txBody>
      </p:sp>
      <p:sp>
        <p:nvSpPr>
          <p:cNvPr id="144" name="文本框 143">
            <a:extLst>
              <a:ext uri="{FF2B5EF4-FFF2-40B4-BE49-F238E27FC236}">
                <a16:creationId xmlns:a16="http://schemas.microsoft.com/office/drawing/2014/main" id="{CA408212-5D1A-4BE6-9453-6C32C57A9E71}"/>
              </a:ext>
            </a:extLst>
          </p:cNvPr>
          <p:cNvSpPr txBox="1"/>
          <p:nvPr/>
        </p:nvSpPr>
        <p:spPr>
          <a:xfrm>
            <a:off x="7402208" y="561023"/>
            <a:ext cx="1107996" cy="369332"/>
          </a:xfrm>
          <a:prstGeom prst="rect">
            <a:avLst/>
          </a:prstGeom>
          <a:noFill/>
        </p:spPr>
        <p:txBody>
          <a:bodyPr wrap="none" rtlCol="0">
            <a:spAutoFit/>
          </a:bodyPr>
          <a:lstStyle/>
          <a:p>
            <a:r>
              <a:rPr lang="zh-CN" altLang="en-US" b="1" dirty="0"/>
              <a:t>标识抗原</a:t>
            </a:r>
          </a:p>
        </p:txBody>
      </p:sp>
      <p:cxnSp>
        <p:nvCxnSpPr>
          <p:cNvPr id="146" name="直接箭头连接符 145">
            <a:extLst>
              <a:ext uri="{FF2B5EF4-FFF2-40B4-BE49-F238E27FC236}">
                <a16:creationId xmlns:a16="http://schemas.microsoft.com/office/drawing/2014/main" id="{FEDC802F-A251-48FA-BE02-91DD905128D8}"/>
              </a:ext>
            </a:extLst>
          </p:cNvPr>
          <p:cNvCxnSpPr>
            <a:stCxn id="143" idx="2"/>
          </p:cNvCxnSpPr>
          <p:nvPr/>
        </p:nvCxnSpPr>
        <p:spPr>
          <a:xfrm flipH="1">
            <a:off x="8651287" y="2679316"/>
            <a:ext cx="143724" cy="56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174ACAD2-26B3-4E43-BCBF-B4B043728489}"/>
              </a:ext>
            </a:extLst>
          </p:cNvPr>
          <p:cNvSpPr txBox="1"/>
          <p:nvPr/>
        </p:nvSpPr>
        <p:spPr>
          <a:xfrm>
            <a:off x="6538237" y="2223841"/>
            <a:ext cx="1338828" cy="369332"/>
          </a:xfrm>
          <a:prstGeom prst="rect">
            <a:avLst/>
          </a:prstGeom>
          <a:noFill/>
        </p:spPr>
        <p:txBody>
          <a:bodyPr wrap="none" rtlCol="0">
            <a:spAutoFit/>
          </a:bodyPr>
          <a:lstStyle/>
          <a:p>
            <a:r>
              <a:rPr lang="zh-CN" altLang="en-US" b="1" dirty="0"/>
              <a:t>非标识抗原</a:t>
            </a:r>
          </a:p>
        </p:txBody>
      </p:sp>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0DAE3285-182C-4CF4-B164-98B79FCC00DA}"/>
                  </a:ext>
                </a:extLst>
              </p:cNvPr>
              <p:cNvSpPr txBox="1"/>
              <p:nvPr/>
            </p:nvSpPr>
            <p:spPr>
              <a:xfrm>
                <a:off x="10392744" y="114432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48" name="文本框 147">
                <a:extLst>
                  <a:ext uri="{FF2B5EF4-FFF2-40B4-BE49-F238E27FC236}">
                    <a16:creationId xmlns:a16="http://schemas.microsoft.com/office/drawing/2014/main" id="{0DAE3285-182C-4CF4-B164-98B79FCC00DA}"/>
                  </a:ext>
                </a:extLst>
              </p:cNvPr>
              <p:cNvSpPr txBox="1">
                <a:spLocks noRot="1" noChangeAspect="1" noMove="1" noResize="1" noEditPoints="1" noAdjustHandles="1" noChangeArrowheads="1" noChangeShapeType="1" noTextEdit="1"/>
              </p:cNvSpPr>
              <p:nvPr/>
            </p:nvSpPr>
            <p:spPr>
              <a:xfrm>
                <a:off x="10392744" y="1144329"/>
                <a:ext cx="577338" cy="276999"/>
              </a:xfrm>
              <a:prstGeom prst="rect">
                <a:avLst/>
              </a:prstGeom>
              <a:blipFill>
                <a:blip r:embed="rId2"/>
                <a:stretch>
                  <a:fillRect l="-9474" r="-2105"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DEF79839-E492-41D9-B279-BBDC280DBA77}"/>
                  </a:ext>
                </a:extLst>
              </p:cNvPr>
              <p:cNvSpPr txBox="1"/>
              <p:nvPr/>
            </p:nvSpPr>
            <p:spPr>
              <a:xfrm>
                <a:off x="11146932" y="2627845"/>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49" name="文本框 148">
                <a:extLst>
                  <a:ext uri="{FF2B5EF4-FFF2-40B4-BE49-F238E27FC236}">
                    <a16:creationId xmlns:a16="http://schemas.microsoft.com/office/drawing/2014/main" id="{DEF79839-E492-41D9-B279-BBDC280DBA77}"/>
                  </a:ext>
                </a:extLst>
              </p:cNvPr>
              <p:cNvSpPr txBox="1">
                <a:spLocks noRot="1" noChangeAspect="1" noMove="1" noResize="1" noEditPoints="1" noAdjustHandles="1" noChangeArrowheads="1" noChangeShapeType="1" noTextEdit="1"/>
              </p:cNvSpPr>
              <p:nvPr/>
            </p:nvSpPr>
            <p:spPr>
              <a:xfrm>
                <a:off x="11146932" y="2627845"/>
                <a:ext cx="577338" cy="276999"/>
              </a:xfrm>
              <a:prstGeom prst="rect">
                <a:avLst/>
              </a:prstGeom>
              <a:blipFill>
                <a:blip r:embed="rId3"/>
                <a:stretch>
                  <a:fillRect l="-9574" r="-3191"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5403282D-C7EC-4925-8972-F6640234B56D}"/>
                  </a:ext>
                </a:extLst>
              </p:cNvPr>
              <p:cNvSpPr txBox="1"/>
              <p:nvPr/>
            </p:nvSpPr>
            <p:spPr>
              <a:xfrm>
                <a:off x="11170895" y="333477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0" name="文本框 149">
                <a:extLst>
                  <a:ext uri="{FF2B5EF4-FFF2-40B4-BE49-F238E27FC236}">
                    <a16:creationId xmlns:a16="http://schemas.microsoft.com/office/drawing/2014/main" id="{5403282D-C7EC-4925-8972-F6640234B56D}"/>
                  </a:ext>
                </a:extLst>
              </p:cNvPr>
              <p:cNvSpPr txBox="1">
                <a:spLocks noRot="1" noChangeAspect="1" noMove="1" noResize="1" noEditPoints="1" noAdjustHandles="1" noChangeArrowheads="1" noChangeShapeType="1" noTextEdit="1"/>
              </p:cNvSpPr>
              <p:nvPr/>
            </p:nvSpPr>
            <p:spPr>
              <a:xfrm>
                <a:off x="11170895" y="3334779"/>
                <a:ext cx="577338" cy="276999"/>
              </a:xfrm>
              <a:prstGeom prst="rect">
                <a:avLst/>
              </a:prstGeom>
              <a:blipFill>
                <a:blip r:embed="rId4"/>
                <a:stretch>
                  <a:fillRect l="-8421" r="-3158"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28F70714-1C67-4F71-A9BF-0D07DBFF5741}"/>
                  </a:ext>
                </a:extLst>
              </p:cNvPr>
              <p:cNvSpPr txBox="1"/>
              <p:nvPr/>
            </p:nvSpPr>
            <p:spPr>
              <a:xfrm>
                <a:off x="11238366" y="3800492"/>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1" name="文本框 150">
                <a:extLst>
                  <a:ext uri="{FF2B5EF4-FFF2-40B4-BE49-F238E27FC236}">
                    <a16:creationId xmlns:a16="http://schemas.microsoft.com/office/drawing/2014/main" id="{28F70714-1C67-4F71-A9BF-0D07DBFF5741}"/>
                  </a:ext>
                </a:extLst>
              </p:cNvPr>
              <p:cNvSpPr txBox="1">
                <a:spLocks noRot="1" noChangeAspect="1" noMove="1" noResize="1" noEditPoints="1" noAdjustHandles="1" noChangeArrowheads="1" noChangeShapeType="1" noTextEdit="1"/>
              </p:cNvSpPr>
              <p:nvPr/>
            </p:nvSpPr>
            <p:spPr>
              <a:xfrm>
                <a:off x="11238366" y="3800492"/>
                <a:ext cx="315214" cy="276999"/>
              </a:xfrm>
              <a:prstGeom prst="rect">
                <a:avLst/>
              </a:prstGeom>
              <a:blipFill>
                <a:blip r:embed="rId5"/>
                <a:stretch>
                  <a:fillRect l="-17647" r="-588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id="{8576D3CF-0DA4-416F-8C88-24A2003773C0}"/>
                  </a:ext>
                </a:extLst>
              </p:cNvPr>
              <p:cNvSpPr txBox="1"/>
              <p:nvPr/>
            </p:nvSpPr>
            <p:spPr>
              <a:xfrm>
                <a:off x="10531212" y="1591566"/>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文本框 151">
                <a:extLst>
                  <a:ext uri="{FF2B5EF4-FFF2-40B4-BE49-F238E27FC236}">
                    <a16:creationId xmlns:a16="http://schemas.microsoft.com/office/drawing/2014/main" id="{8576D3CF-0DA4-416F-8C88-24A2003773C0}"/>
                  </a:ext>
                </a:extLst>
              </p:cNvPr>
              <p:cNvSpPr txBox="1">
                <a:spLocks noRot="1" noChangeAspect="1" noMove="1" noResize="1" noEditPoints="1" noAdjustHandles="1" noChangeArrowheads="1" noChangeShapeType="1" noTextEdit="1"/>
              </p:cNvSpPr>
              <p:nvPr/>
            </p:nvSpPr>
            <p:spPr>
              <a:xfrm>
                <a:off x="10531212" y="1591566"/>
                <a:ext cx="315214" cy="276999"/>
              </a:xfrm>
              <a:prstGeom prst="rect">
                <a:avLst/>
              </a:prstGeom>
              <a:blipFill>
                <a:blip r:embed="rId6"/>
                <a:stretch>
                  <a:fillRect l="-17647" r="-588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BD21984D-89FC-4651-914C-2E8D0FB4B2AA}"/>
                  </a:ext>
                </a:extLst>
              </p:cNvPr>
              <p:cNvSpPr txBox="1"/>
              <p:nvPr/>
            </p:nvSpPr>
            <p:spPr>
              <a:xfrm>
                <a:off x="11261401" y="3051060"/>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3" name="文本框 152">
                <a:extLst>
                  <a:ext uri="{FF2B5EF4-FFF2-40B4-BE49-F238E27FC236}">
                    <a16:creationId xmlns:a16="http://schemas.microsoft.com/office/drawing/2014/main" id="{BD21984D-89FC-4651-914C-2E8D0FB4B2AA}"/>
                  </a:ext>
                </a:extLst>
              </p:cNvPr>
              <p:cNvSpPr txBox="1">
                <a:spLocks noRot="1" noChangeAspect="1" noMove="1" noResize="1" noEditPoints="1" noAdjustHandles="1" noChangeArrowheads="1" noChangeShapeType="1" noTextEdit="1"/>
              </p:cNvSpPr>
              <p:nvPr/>
            </p:nvSpPr>
            <p:spPr>
              <a:xfrm>
                <a:off x="11261401" y="3051060"/>
                <a:ext cx="315214" cy="276999"/>
              </a:xfrm>
              <a:prstGeom prst="rect">
                <a:avLst/>
              </a:prstGeom>
              <a:blipFill>
                <a:blip r:embed="rId7"/>
                <a:stretch>
                  <a:fillRect l="-15385" r="-5769" b="-15556"/>
                </a:stretch>
              </a:blipFill>
            </p:spPr>
            <p:txBody>
              <a:bodyPr/>
              <a:lstStyle/>
              <a:p>
                <a:r>
                  <a:rPr lang="zh-CN" altLang="en-US">
                    <a:noFill/>
                  </a:rPr>
                  <a:t> </a:t>
                </a:r>
              </a:p>
            </p:txBody>
          </p:sp>
        </mc:Fallback>
      </mc:AlternateContent>
      <p:sp>
        <p:nvSpPr>
          <p:cNvPr id="154" name="文本框 153">
            <a:extLst>
              <a:ext uri="{FF2B5EF4-FFF2-40B4-BE49-F238E27FC236}">
                <a16:creationId xmlns:a16="http://schemas.microsoft.com/office/drawing/2014/main" id="{15E86358-C0EE-46D7-8602-0D5022141911}"/>
              </a:ext>
            </a:extLst>
          </p:cNvPr>
          <p:cNvSpPr txBox="1"/>
          <p:nvPr/>
        </p:nvSpPr>
        <p:spPr>
          <a:xfrm>
            <a:off x="7022721" y="4331765"/>
            <a:ext cx="3079689" cy="646331"/>
          </a:xfrm>
          <a:prstGeom prst="rect">
            <a:avLst/>
          </a:prstGeom>
          <a:noFill/>
        </p:spPr>
        <p:txBody>
          <a:bodyPr wrap="none" rtlCol="0">
            <a:spAutoFit/>
          </a:bodyPr>
          <a:lstStyle/>
          <a:p>
            <a:r>
              <a:rPr lang="zh-CN" altLang="en-US" b="1" dirty="0"/>
              <a:t>    标记型免疫传感器原理   </a:t>
            </a:r>
            <a:endParaRPr lang="en-US" altLang="zh-CN" b="1" dirty="0"/>
          </a:p>
          <a:p>
            <a:r>
              <a:rPr lang="zh-CN" altLang="en-US" b="1" dirty="0"/>
              <a:t>上图：竞争法  下图：夹心法</a:t>
            </a:r>
          </a:p>
        </p:txBody>
      </p:sp>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D510D602-2CE8-4BDF-AE0B-000F914DD95C}"/>
                  </a:ext>
                </a:extLst>
              </p:cNvPr>
              <p:cNvSpPr txBox="1"/>
              <p:nvPr/>
            </p:nvSpPr>
            <p:spPr>
              <a:xfrm>
                <a:off x="8457188" y="92506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5" name="文本框 154">
                <a:extLst>
                  <a:ext uri="{FF2B5EF4-FFF2-40B4-BE49-F238E27FC236}">
                    <a16:creationId xmlns:a16="http://schemas.microsoft.com/office/drawing/2014/main" id="{D510D602-2CE8-4BDF-AE0B-000F914DD95C}"/>
                  </a:ext>
                </a:extLst>
              </p:cNvPr>
              <p:cNvSpPr txBox="1">
                <a:spLocks noRot="1" noChangeAspect="1" noMove="1" noResize="1" noEditPoints="1" noAdjustHandles="1" noChangeArrowheads="1" noChangeShapeType="1" noTextEdit="1"/>
              </p:cNvSpPr>
              <p:nvPr/>
            </p:nvSpPr>
            <p:spPr>
              <a:xfrm>
                <a:off x="8457188" y="925069"/>
                <a:ext cx="577338" cy="276999"/>
              </a:xfrm>
              <a:prstGeom prst="rect">
                <a:avLst/>
              </a:prstGeom>
              <a:blipFill>
                <a:blip r:embed="rId8"/>
                <a:stretch>
                  <a:fillRect l="-8421" r="-3158" b="-15556"/>
                </a:stretch>
              </a:blipFill>
            </p:spPr>
            <p:txBody>
              <a:bodyPr/>
              <a:lstStyle/>
              <a:p>
                <a:r>
                  <a:rPr lang="zh-CN" altLang="en-US">
                    <a:noFill/>
                  </a:rPr>
                  <a:t> </a:t>
                </a:r>
              </a:p>
            </p:txBody>
          </p:sp>
        </mc:Fallback>
      </mc:AlternateContent>
      <p:cxnSp>
        <p:nvCxnSpPr>
          <p:cNvPr id="156" name="直接箭头连接符 155">
            <a:extLst>
              <a:ext uri="{FF2B5EF4-FFF2-40B4-BE49-F238E27FC236}">
                <a16:creationId xmlns:a16="http://schemas.microsoft.com/office/drawing/2014/main" id="{CE4F01B8-E03C-4AC6-9F4E-BB91FF983E45}"/>
              </a:ext>
            </a:extLst>
          </p:cNvPr>
          <p:cNvCxnSpPr/>
          <p:nvPr/>
        </p:nvCxnSpPr>
        <p:spPr>
          <a:xfrm>
            <a:off x="6372915" y="2680830"/>
            <a:ext cx="125164" cy="18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95AAC902-02C6-4141-86B0-3F802D9B8540}"/>
              </a:ext>
            </a:extLst>
          </p:cNvPr>
          <p:cNvSpPr txBox="1"/>
          <p:nvPr/>
        </p:nvSpPr>
        <p:spPr>
          <a:xfrm>
            <a:off x="5909067" y="2378905"/>
            <a:ext cx="646331" cy="369332"/>
          </a:xfrm>
          <a:prstGeom prst="rect">
            <a:avLst/>
          </a:prstGeom>
          <a:noFill/>
        </p:spPr>
        <p:txBody>
          <a:bodyPr wrap="none" rtlCol="0">
            <a:spAutoFit/>
          </a:bodyPr>
          <a:lstStyle/>
          <a:p>
            <a:r>
              <a:rPr lang="zh-CN" altLang="en-US" b="1" dirty="0"/>
              <a:t>抗体</a:t>
            </a:r>
          </a:p>
        </p:txBody>
      </p:sp>
      <p:sp>
        <p:nvSpPr>
          <p:cNvPr id="158" name="矩形 157">
            <a:extLst>
              <a:ext uri="{FF2B5EF4-FFF2-40B4-BE49-F238E27FC236}">
                <a16:creationId xmlns:a16="http://schemas.microsoft.com/office/drawing/2014/main" id="{E7C31ECC-8775-427B-9281-A124189DA2DC}"/>
              </a:ext>
            </a:extLst>
          </p:cNvPr>
          <p:cNvSpPr/>
          <p:nvPr/>
        </p:nvSpPr>
        <p:spPr>
          <a:xfrm>
            <a:off x="5921909" y="4973718"/>
            <a:ext cx="5281312" cy="923330"/>
          </a:xfrm>
          <a:prstGeom prst="rect">
            <a:avLst/>
          </a:prstGeom>
        </p:spPr>
        <p:txBody>
          <a:bodyPr wrap="square">
            <a:spAutoFit/>
          </a:bodyPr>
          <a:lstStyle/>
          <a:p>
            <a:r>
              <a:rPr lang="zh-CN" altLang="en-US" b="1" dirty="0">
                <a:solidFill>
                  <a:srgbClr val="5E5E5E"/>
                </a:solidFill>
                <a:latin typeface="华文中宋" panose="02010600040101010101" pitchFamily="2" charset="-122"/>
                <a:ea typeface="华文中宋" panose="02010600040101010101" pitchFamily="2" charset="-122"/>
              </a:rPr>
              <a:t>在测定溶液中加入过氧化氢酶抗原，然后将抗体膜免疫传感器插入上述溶液中，这时传感器显示的电流值是由测定溶液中的溶解氧决定的</a:t>
            </a:r>
            <a:endParaRPr lang="zh-CN" altLang="en-US" b="1" dirty="0">
              <a:latin typeface="华文中宋" panose="02010600040101010101" pitchFamily="2" charset="-122"/>
              <a:ea typeface="华文中宋" panose="02010600040101010101" pitchFamily="2" charset="-122"/>
            </a:endParaRPr>
          </a:p>
        </p:txBody>
      </p:sp>
      <p:sp>
        <p:nvSpPr>
          <p:cNvPr id="159" name="矩形 158">
            <a:extLst>
              <a:ext uri="{FF2B5EF4-FFF2-40B4-BE49-F238E27FC236}">
                <a16:creationId xmlns:a16="http://schemas.microsoft.com/office/drawing/2014/main" id="{8FED4269-49C8-4A21-84CC-D870F4A7AFB6}"/>
              </a:ext>
            </a:extLst>
          </p:cNvPr>
          <p:cNvSpPr/>
          <p:nvPr/>
        </p:nvSpPr>
        <p:spPr>
          <a:xfrm>
            <a:off x="5870213" y="6002765"/>
            <a:ext cx="5544596" cy="646331"/>
          </a:xfrm>
          <a:prstGeom prst="rect">
            <a:avLst/>
          </a:prstGeom>
        </p:spPr>
        <p:txBody>
          <a:bodyPr wrap="square">
            <a:spAutoFit/>
          </a:bodyPr>
          <a:lstStyle/>
          <a:p>
            <a:r>
              <a:rPr lang="zh-CN" altLang="en-US" dirty="0">
                <a:solidFill>
                  <a:srgbClr val="333333"/>
                </a:solidFill>
                <a:latin typeface="arial" panose="020B0604020202020204" pitchFamily="34" charset="0"/>
              </a:rPr>
              <a:t>酶标法的基本原理是将抗原或抗体与酶用胶联剂结合</a:t>
            </a:r>
            <a:endParaRPr lang="en-US" altLang="zh-CN" dirty="0">
              <a:solidFill>
                <a:srgbClr val="333333"/>
              </a:solidFill>
              <a:latin typeface="arial" panose="020B0604020202020204" pitchFamily="34" charset="0"/>
            </a:endParaRPr>
          </a:p>
          <a:p>
            <a:r>
              <a:rPr lang="zh-CN" altLang="en-US" dirty="0">
                <a:solidFill>
                  <a:srgbClr val="333333"/>
                </a:solidFill>
                <a:latin typeface="arial" panose="020B0604020202020204" pitchFamily="34" charset="0"/>
              </a:rPr>
              <a:t>为酶标抗原或抗体</a:t>
            </a:r>
            <a:endParaRPr lang="zh-CN" altLang="en-US" dirty="0"/>
          </a:p>
        </p:txBody>
      </p:sp>
      <p:sp>
        <p:nvSpPr>
          <p:cNvPr id="160" name="Rectangle 3">
            <a:extLst>
              <a:ext uri="{FF2B5EF4-FFF2-40B4-BE49-F238E27FC236}">
                <a16:creationId xmlns:a16="http://schemas.microsoft.com/office/drawing/2014/main" id="{933C9F7C-0256-420A-9E1E-886249620D4E}"/>
              </a:ext>
            </a:extLst>
          </p:cNvPr>
          <p:cNvSpPr txBox="1">
            <a:spLocks noChangeArrowheads="1"/>
          </p:cNvSpPr>
          <p:nvPr/>
        </p:nvSpPr>
        <p:spPr>
          <a:xfrm>
            <a:off x="269239" y="684108"/>
            <a:ext cx="5280223" cy="44484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Tx/>
              <a:buNone/>
            </a:pPr>
            <a:r>
              <a:rPr lang="en-US" altLang="zh-CN" sz="2400" b="1">
                <a:solidFill>
                  <a:srgbClr val="0000CC"/>
                </a:solidFill>
                <a:latin typeface="华文中宋" panose="02010600040101010101" pitchFamily="2" charset="-122"/>
                <a:ea typeface="华文中宋" panose="02010600040101010101" pitchFamily="2" charset="-122"/>
              </a:rPr>
              <a:t>(3) </a:t>
            </a:r>
            <a:r>
              <a:rPr lang="zh-CN" altLang="en-US" sz="2400" b="1">
                <a:solidFill>
                  <a:srgbClr val="0000CC"/>
                </a:solidFill>
                <a:latin typeface="华文中宋" panose="02010600040101010101" pitchFamily="2" charset="-122"/>
                <a:ea typeface="华文中宋" panose="02010600040101010101" pitchFamily="2" charset="-122"/>
              </a:rPr>
              <a:t>电化学免疫电极</a:t>
            </a:r>
            <a:r>
              <a:rPr lang="zh-CN" altLang="en-US" sz="2400">
                <a:latin typeface="华文中宋" panose="02010600040101010101" pitchFamily="2" charset="-122"/>
                <a:ea typeface="华文中宋" panose="02010600040101010101" pitchFamily="2" charset="-122"/>
              </a:rPr>
              <a:t> </a:t>
            </a:r>
            <a:br>
              <a:rPr lang="zh-CN" altLang="en-US" sz="2400">
                <a:latin typeface="华文中宋" panose="02010600040101010101" pitchFamily="2" charset="-122"/>
                <a:ea typeface="华文中宋" panose="02010600040101010101" pitchFamily="2" charset="-122"/>
              </a:rPr>
            </a:br>
            <a:r>
              <a:rPr lang="zh-CN" altLang="en-US" sz="2400" b="1">
                <a:solidFill>
                  <a:srgbClr val="FF0000"/>
                </a:solidFill>
                <a:latin typeface="华文中宋" panose="02010600040101010101" pitchFamily="2" charset="-122"/>
                <a:ea typeface="华文中宋" panose="02010600040101010101" pitchFamily="2" charset="-122"/>
              </a:rPr>
              <a:t>将抗体或抗原直接固定在电极表面上。</a:t>
            </a:r>
          </a:p>
          <a:p>
            <a:pPr>
              <a:lnSpc>
                <a:spcPct val="160000"/>
              </a:lnSpc>
              <a:buFontTx/>
              <a:buNone/>
            </a:pPr>
            <a:r>
              <a:rPr lang="zh-CN" altLang="en-US" sz="2400" b="1">
                <a:solidFill>
                  <a:srgbClr val="FF0000"/>
                </a:solidFill>
                <a:latin typeface="华文中宋" panose="02010600040101010101" pitchFamily="2" charset="-122"/>
                <a:ea typeface="华文中宋" panose="02010600040101010101" pitchFamily="2" charset="-122"/>
              </a:rPr>
              <a:t>    </a:t>
            </a:r>
            <a:r>
              <a:rPr lang="zh-CN" altLang="en-US" sz="2400" b="1">
                <a:solidFill>
                  <a:srgbClr val="0000CC"/>
                </a:solidFill>
                <a:latin typeface="华文中宋" panose="02010600040101010101" pitchFamily="2" charset="-122"/>
                <a:ea typeface="华文中宋" panose="02010600040101010101" pitchFamily="2" charset="-122"/>
              </a:rPr>
              <a:t>传感器与相应的抗体或抗原发生结合的同时产生电势改变直接转变成电信号。</a:t>
            </a:r>
          </a:p>
          <a:p>
            <a:pPr>
              <a:lnSpc>
                <a:spcPct val="160000"/>
              </a:lnSpc>
              <a:buFontTx/>
              <a:buNone/>
            </a:pPr>
            <a:r>
              <a:rPr lang="zh-CN" altLang="en-US" sz="2400" b="1">
                <a:latin typeface="华文中宋" panose="02010600040101010101" pitchFamily="2" charset="-122"/>
                <a:ea typeface="华文中宋" panose="02010600040101010101" pitchFamily="2" charset="-122"/>
              </a:rPr>
              <a:t> </a:t>
            </a:r>
            <a:r>
              <a:rPr lang="zh-CN" altLang="en-US" sz="2400" b="1">
                <a:solidFill>
                  <a:srgbClr val="FF0000"/>
                </a:solidFill>
                <a:latin typeface="华文中宋" panose="02010600040101010101" pitchFamily="2" charset="-122"/>
                <a:ea typeface="华文中宋" panose="02010600040101010101" pitchFamily="2" charset="-122"/>
              </a:rPr>
              <a:t>诊断：  </a:t>
            </a:r>
            <a:endParaRPr lang="en-US" altLang="zh-CN" sz="2400" b="1">
              <a:solidFill>
                <a:srgbClr val="FF0000"/>
              </a:solidFill>
              <a:latin typeface="华文中宋" panose="02010600040101010101" pitchFamily="2" charset="-122"/>
              <a:ea typeface="华文中宋" panose="02010600040101010101" pitchFamily="2" charset="-122"/>
            </a:endParaRPr>
          </a:p>
          <a:p>
            <a:pPr>
              <a:lnSpc>
                <a:spcPct val="160000"/>
              </a:lnSpc>
              <a:buFontTx/>
              <a:buNone/>
            </a:pPr>
            <a:r>
              <a:rPr lang="zh-CN" altLang="en-US" sz="2400" b="1">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原发性肝癌的甲胎蛋白</a:t>
            </a:r>
            <a:r>
              <a:rPr lang="en-US" altLang="zh-CN" sz="2400" b="1">
                <a:solidFill>
                  <a:srgbClr val="0033CC"/>
                </a:solidFill>
                <a:latin typeface="华文中宋" panose="02010600040101010101" pitchFamily="2" charset="-122"/>
                <a:ea typeface="华文中宋" panose="02010600040101010101" pitchFamily="2" charset="-122"/>
              </a:rPr>
              <a:t>(AFP</a:t>
            </a:r>
            <a:r>
              <a:rPr lang="zh-CN" altLang="en-US" sz="2400" b="1">
                <a:solidFill>
                  <a:srgbClr val="0033CC"/>
                </a:solidFill>
                <a:latin typeface="华文中宋" panose="02010600040101010101" pitchFamily="2" charset="-122"/>
                <a:ea typeface="华文中宋" panose="02010600040101010101" pitchFamily="2" charset="-122"/>
              </a:rPr>
              <a:t>或</a:t>
            </a:r>
            <a:r>
              <a:rPr lang="en-US" altLang="zh-CN" sz="2400" b="1">
                <a:solidFill>
                  <a:srgbClr val="0033CC"/>
                </a:solidFill>
                <a:latin typeface="华文中宋" panose="02010600040101010101" pitchFamily="2" charset="-122"/>
                <a:ea typeface="华文中宋" panose="02010600040101010101" pitchFamily="2" charset="-122"/>
              </a:rPr>
              <a:t>αFP); </a:t>
            </a:r>
          </a:p>
          <a:p>
            <a:pPr>
              <a:lnSpc>
                <a:spcPct val="160000"/>
              </a:lnSpc>
              <a:buFontTx/>
              <a:buNone/>
            </a:pPr>
            <a:r>
              <a:rPr lang="en-US" altLang="zh-CN" sz="2400" b="1">
                <a:solidFill>
                  <a:srgbClr val="0033CC"/>
                </a:solidFill>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诊断早期妊娠的</a:t>
            </a:r>
            <a:r>
              <a:rPr lang="en-US" altLang="zh-CN" sz="2400" b="1">
                <a:solidFill>
                  <a:srgbClr val="0033CC"/>
                </a:solidFill>
                <a:latin typeface="华文中宋" panose="02010600040101010101" pitchFamily="2" charset="-122"/>
                <a:ea typeface="华文中宋" panose="02010600040101010101" pitchFamily="2" charset="-122"/>
              </a:rPr>
              <a:t>hCG</a:t>
            </a:r>
            <a:r>
              <a:rPr lang="zh-CN" altLang="en-US" sz="2400" b="1">
                <a:solidFill>
                  <a:srgbClr val="0033CC"/>
                </a:solidFill>
                <a:latin typeface="华文中宋" panose="02010600040101010101" pitchFamily="2" charset="-122"/>
                <a:ea typeface="华文中宋" panose="02010600040101010101" pitchFamily="2" charset="-122"/>
              </a:rPr>
              <a:t>免疫</a:t>
            </a:r>
            <a:r>
              <a:rPr lang="en-US" altLang="zh-CN" sz="2400" b="1">
                <a:solidFill>
                  <a:srgbClr val="0033CC"/>
                </a:solidFill>
                <a:latin typeface="华文中宋" panose="02010600040101010101" pitchFamily="2" charset="-122"/>
                <a:ea typeface="华文中宋" panose="02010600040101010101" pitchFamily="2" charset="-122"/>
              </a:rPr>
              <a:t>;</a:t>
            </a:r>
          </a:p>
          <a:p>
            <a:pPr>
              <a:lnSpc>
                <a:spcPct val="160000"/>
              </a:lnSpc>
              <a:buFontTx/>
              <a:buNone/>
            </a:pPr>
            <a:r>
              <a:rPr lang="en-US" altLang="zh-CN" sz="2400" b="1">
                <a:solidFill>
                  <a:srgbClr val="0033CC"/>
                </a:solidFill>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测定人血清蛋白</a:t>
            </a:r>
            <a:r>
              <a:rPr lang="en-US" altLang="zh-CN" sz="2400" b="1">
                <a:solidFill>
                  <a:srgbClr val="0033CC"/>
                </a:solidFill>
                <a:latin typeface="华文中宋" panose="02010600040101010101" pitchFamily="2" charset="-122"/>
                <a:ea typeface="华文中宋" panose="02010600040101010101" pitchFamily="2" charset="-122"/>
              </a:rPr>
              <a:t>(HSA</a:t>
            </a:r>
            <a:r>
              <a:rPr lang="zh-CN" altLang="en-US" sz="2400" b="1">
                <a:solidFill>
                  <a:srgbClr val="0033CC"/>
                </a:solidFill>
                <a:latin typeface="华文中宋" panose="02010600040101010101" pitchFamily="2" charset="-122"/>
                <a:ea typeface="华文中宋" panose="02010600040101010101" pitchFamily="2" charset="-122"/>
              </a:rPr>
              <a:t>、胰岛素等等</a:t>
            </a:r>
            <a:r>
              <a:rPr lang="zh-CN" altLang="en-US" sz="2400">
                <a:solidFill>
                  <a:srgbClr val="0033CC"/>
                </a:solidFill>
                <a:latin typeface="华文中宋" panose="02010600040101010101" pitchFamily="2" charset="-122"/>
                <a:ea typeface="华文中宋" panose="02010600040101010101" pitchFamily="2" charset="-122"/>
              </a:rPr>
              <a:t>。</a:t>
            </a:r>
            <a:endParaRPr lang="zh-CN" altLang="en-US" sz="2400" dirty="0">
              <a:solidFill>
                <a:srgbClr val="00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816036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A1A4337B-411F-4C67-BD29-990889274D71}"/>
              </a:ext>
            </a:extLst>
          </p:cNvPr>
          <p:cNvSpPr>
            <a:spLocks noChangeArrowheads="1"/>
          </p:cNvSpPr>
          <p:nvPr/>
        </p:nvSpPr>
        <p:spPr bwMode="auto">
          <a:xfrm>
            <a:off x="687935" y="203771"/>
            <a:ext cx="10962441" cy="390504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(4) </a:t>
            </a:r>
            <a:r>
              <a:rPr lang="zh-CN" altLang="en-US" sz="2400" b="1" dirty="0">
                <a:solidFill>
                  <a:srgbClr val="0000CC"/>
                </a:solidFill>
                <a:latin typeface="微软雅黑" panose="020B0503020204020204" pitchFamily="34" charset="-122"/>
                <a:ea typeface="微软雅黑" panose="020B0503020204020204" pitchFamily="34" charset="-122"/>
              </a:rPr>
              <a:t>电化学</a:t>
            </a:r>
            <a:r>
              <a:rPr lang="en-US" altLang="zh-CN" sz="2400" b="1" dirty="0">
                <a:solidFill>
                  <a:srgbClr val="0000CC"/>
                </a:solidFill>
                <a:latin typeface="微软雅黑" panose="020B0503020204020204" pitchFamily="34" charset="-122"/>
                <a:ea typeface="微软雅黑" panose="020B0503020204020204" pitchFamily="34" charset="-122"/>
              </a:rPr>
              <a:t>DNA</a:t>
            </a:r>
            <a:r>
              <a:rPr lang="zh-CN" altLang="en-US" sz="2400" b="1" dirty="0">
                <a:solidFill>
                  <a:srgbClr val="0000CC"/>
                </a:solidFill>
                <a:latin typeface="微软雅黑" panose="020B0503020204020204" pitchFamily="34" charset="-122"/>
                <a:ea typeface="微软雅黑" panose="020B0503020204020204" pitchFamily="34" charset="-122"/>
              </a:rPr>
              <a:t>电极</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利用单链</a:t>
            </a:r>
            <a:r>
              <a:rPr lang="en-US" altLang="zh-CN" sz="2400" b="1" dirty="0">
                <a:solidFill>
                  <a:srgbClr val="FF0000"/>
                </a:solidFill>
                <a:latin typeface="微软雅黑" panose="020B0503020204020204" pitchFamily="34" charset="-122"/>
                <a:ea typeface="微软雅黑" panose="020B0503020204020204" pitchFamily="34" charset="-122"/>
              </a:rPr>
              <a:t>DNA(ssDNA)</a:t>
            </a:r>
            <a:r>
              <a:rPr lang="zh-CN" altLang="en-US" sz="2400" b="1" dirty="0">
                <a:solidFill>
                  <a:srgbClr val="FF0000"/>
                </a:solidFill>
                <a:latin typeface="微软雅黑" panose="020B0503020204020204" pitchFamily="34" charset="-122"/>
                <a:ea typeface="微软雅黑" panose="020B0503020204020204" pitchFamily="34" charset="-122"/>
              </a:rPr>
              <a:t>或基因探针作为敏感元件固定在固体电极表面</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固定在电极表面的某一特定序列的</a:t>
            </a:r>
            <a:r>
              <a:rPr lang="en-US" altLang="zh-CN" sz="2400" b="1" dirty="0">
                <a:solidFill>
                  <a:srgbClr val="0000CC"/>
                </a:solidFill>
                <a:latin typeface="微软雅黑" panose="020B0503020204020204" pitchFamily="34" charset="-122"/>
                <a:ea typeface="微软雅黑" panose="020B0503020204020204" pitchFamily="34" charset="-122"/>
              </a:rPr>
              <a:t>ssDNA</a:t>
            </a:r>
          </a:p>
          <a:p>
            <a:pPr>
              <a:lnSpc>
                <a:spcPct val="150000"/>
              </a:lnSpc>
            </a:pPr>
            <a:r>
              <a:rPr lang="zh-CN" altLang="en-US" sz="2400" b="1" dirty="0">
                <a:solidFill>
                  <a:srgbClr val="0000CC"/>
                </a:solidFill>
                <a:latin typeface="微软雅黑" panose="020B0503020204020204" pitchFamily="34" charset="-122"/>
                <a:ea typeface="微软雅黑" panose="020B0503020204020204" pitchFamily="34" charset="-122"/>
              </a:rPr>
              <a:t>   与溶液中的同源序列的特异识别作用</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分子杂交</a:t>
            </a:r>
            <a:r>
              <a:rPr lang="en-US" altLang="zh-CN" sz="2400" b="1" dirty="0">
                <a:solidFill>
                  <a:srgbClr val="0000CC"/>
                </a:solidFill>
                <a:latin typeface="微软雅黑" panose="020B0503020204020204" pitchFamily="34" charset="-122"/>
                <a:ea typeface="微软雅黑" panose="020B0503020204020204" pitchFamily="34" charset="-122"/>
              </a:rPr>
              <a:t>)</a:t>
            </a:r>
          </a:p>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形成双链</a:t>
            </a:r>
            <a:r>
              <a:rPr lang="en-US" altLang="zh-CN" sz="2400" b="1" dirty="0">
                <a:solidFill>
                  <a:srgbClr val="0000CC"/>
                </a:solidFill>
                <a:latin typeface="微软雅黑" panose="020B0503020204020204" pitchFamily="34" charset="-122"/>
                <a:ea typeface="微软雅黑" panose="020B0503020204020204" pitchFamily="34" charset="-122"/>
              </a:rPr>
              <a:t>DNA(dsDNA)(</a:t>
            </a:r>
            <a:r>
              <a:rPr lang="zh-CN" altLang="en-US" sz="2400" b="1" dirty="0">
                <a:solidFill>
                  <a:srgbClr val="0000CC"/>
                </a:solidFill>
                <a:latin typeface="微软雅黑" panose="020B0503020204020204" pitchFamily="34" charset="-122"/>
                <a:ea typeface="微软雅黑" panose="020B0503020204020204" pitchFamily="34" charset="-122"/>
              </a:rPr>
              <a:t>电极表面性质改变</a:t>
            </a:r>
            <a:r>
              <a:rPr lang="en-US" altLang="zh-CN" sz="2400" b="1" dirty="0">
                <a:solidFill>
                  <a:srgbClr val="0000CC"/>
                </a:solidFill>
                <a:latin typeface="微软雅黑" panose="020B0503020204020204" pitchFamily="34" charset="-122"/>
                <a:ea typeface="微软雅黑" panose="020B0503020204020204" pitchFamily="34" charset="-122"/>
              </a:rPr>
              <a:t>),</a:t>
            </a:r>
          </a:p>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同时借助一能识别</a:t>
            </a:r>
            <a:r>
              <a:rPr lang="en-US" altLang="zh-CN" sz="2400" b="1" dirty="0">
                <a:solidFill>
                  <a:srgbClr val="0000CC"/>
                </a:solidFill>
                <a:latin typeface="微软雅黑" panose="020B0503020204020204" pitchFamily="34" charset="-122"/>
                <a:ea typeface="微软雅黑" panose="020B0503020204020204" pitchFamily="34" charset="-122"/>
              </a:rPr>
              <a:t>ssDNA</a:t>
            </a:r>
            <a:r>
              <a:rPr lang="zh-CN" altLang="en-US" sz="2400" b="1" dirty="0">
                <a:solidFill>
                  <a:srgbClr val="0000CC"/>
                </a:solidFill>
                <a:latin typeface="微软雅黑" panose="020B0503020204020204" pitchFamily="34" charset="-122"/>
                <a:ea typeface="微软雅黑" panose="020B0503020204020204" pitchFamily="34" charset="-122"/>
              </a:rPr>
              <a:t>和</a:t>
            </a:r>
            <a:r>
              <a:rPr lang="en-US" altLang="zh-CN" sz="2400" b="1" dirty="0">
                <a:solidFill>
                  <a:srgbClr val="0000CC"/>
                </a:solidFill>
                <a:latin typeface="微软雅黑" panose="020B0503020204020204" pitchFamily="34" charset="-122"/>
                <a:ea typeface="微软雅黑" panose="020B0503020204020204" pitchFamily="34" charset="-122"/>
              </a:rPr>
              <a:t>dsDNA</a:t>
            </a:r>
            <a:r>
              <a:rPr lang="zh-CN" altLang="en-US" sz="2400" b="1" dirty="0">
                <a:solidFill>
                  <a:srgbClr val="0000CC"/>
                </a:solidFill>
                <a:latin typeface="微软雅黑" panose="020B0503020204020204" pitchFamily="34" charset="-122"/>
                <a:ea typeface="微软雅黑" panose="020B0503020204020204" pitchFamily="34" charset="-122"/>
              </a:rPr>
              <a:t>的杂交指示剂改变电流响应</a:t>
            </a:r>
            <a:br>
              <a:rPr lang="zh-CN" altLang="en-US" sz="2400" b="1" dirty="0">
                <a:solidFill>
                  <a:srgbClr val="0000CC"/>
                </a:solidFill>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检测基因及一些能与</a:t>
            </a:r>
            <a:r>
              <a:rPr lang="en-US" altLang="zh-CN" sz="2400" b="1" dirty="0">
                <a:latin typeface="微软雅黑" panose="020B0503020204020204" pitchFamily="34" charset="-122"/>
                <a:ea typeface="微软雅黑" panose="020B0503020204020204" pitchFamily="34" charset="-122"/>
              </a:rPr>
              <a:t>DNA</a:t>
            </a:r>
            <a:r>
              <a:rPr lang="zh-CN" altLang="en-US" sz="2400" b="1" dirty="0">
                <a:latin typeface="微软雅黑" panose="020B0503020204020204" pitchFamily="34" charset="-122"/>
                <a:ea typeface="微软雅黑" panose="020B0503020204020204" pitchFamily="34" charset="-122"/>
              </a:rPr>
              <a:t>发生特殊相互作用的物质</a:t>
            </a:r>
            <a:r>
              <a:rPr lang="zh-CN" altLang="en-US" sz="2400"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194ABF6C-6AD6-444E-A642-EC4D096B0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936" y="3983163"/>
            <a:ext cx="5491502" cy="2802950"/>
          </a:xfrm>
          <a:prstGeom prst="rect">
            <a:avLst/>
          </a:prstGeom>
        </p:spPr>
      </p:pic>
      <p:sp>
        <p:nvSpPr>
          <p:cNvPr id="4" name="矩形 3">
            <a:extLst>
              <a:ext uri="{FF2B5EF4-FFF2-40B4-BE49-F238E27FC236}">
                <a16:creationId xmlns:a16="http://schemas.microsoft.com/office/drawing/2014/main" id="{F2EC983F-1849-4C28-8055-E573181EC606}"/>
              </a:ext>
            </a:extLst>
          </p:cNvPr>
          <p:cNvSpPr/>
          <p:nvPr/>
        </p:nvSpPr>
        <p:spPr>
          <a:xfrm>
            <a:off x="918180" y="4346802"/>
            <a:ext cx="4232721" cy="1135054"/>
          </a:xfrm>
          <a:prstGeom prst="rect">
            <a:avLst/>
          </a:prstGeom>
        </p:spPr>
        <p:txBody>
          <a:bodyPr wrap="square">
            <a:spAutoFit/>
          </a:body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特点：电极、识别敏感物</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   质固定在电极上</a:t>
            </a:r>
          </a:p>
        </p:txBody>
      </p:sp>
      <p:sp>
        <p:nvSpPr>
          <p:cNvPr id="5" name="矩形 4">
            <a:extLst>
              <a:ext uri="{FF2B5EF4-FFF2-40B4-BE49-F238E27FC236}">
                <a16:creationId xmlns:a16="http://schemas.microsoft.com/office/drawing/2014/main" id="{609E3F49-8310-4CB1-A333-4784B6F2A273}"/>
              </a:ext>
            </a:extLst>
          </p:cNvPr>
          <p:cNvSpPr/>
          <p:nvPr/>
        </p:nvSpPr>
        <p:spPr>
          <a:xfrm>
            <a:off x="6229761" y="6492898"/>
            <a:ext cx="5420615" cy="414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形状 1">
            <a:extLst>
              <a:ext uri="{FF2B5EF4-FFF2-40B4-BE49-F238E27FC236}">
                <a16:creationId xmlns:a16="http://schemas.microsoft.com/office/drawing/2014/main" id="{CA394083-BB83-42C5-B778-521E258CBC90}"/>
              </a:ext>
            </a:extLst>
          </p:cNvPr>
          <p:cNvSpPr/>
          <p:nvPr/>
        </p:nvSpPr>
        <p:spPr>
          <a:xfrm>
            <a:off x="10036968" y="2735246"/>
            <a:ext cx="871538" cy="181644"/>
          </a:xfrm>
          <a:custGeom>
            <a:avLst/>
            <a:gdLst>
              <a:gd name="connsiteX0" fmla="*/ 0 w 871538"/>
              <a:gd name="connsiteY0" fmla="*/ 87518 h 181644"/>
              <a:gd name="connsiteX1" fmla="*/ 71438 w 871538"/>
              <a:gd name="connsiteY1" fmla="*/ 30368 h 181644"/>
              <a:gd name="connsiteX2" fmla="*/ 135732 w 871538"/>
              <a:gd name="connsiteY2" fmla="*/ 1793 h 181644"/>
              <a:gd name="connsiteX3" fmla="*/ 264319 w 871538"/>
              <a:gd name="connsiteY3" fmla="*/ 80374 h 181644"/>
              <a:gd name="connsiteX4" fmla="*/ 342900 w 871538"/>
              <a:gd name="connsiteY4" fmla="*/ 173243 h 181644"/>
              <a:gd name="connsiteX5" fmla="*/ 435769 w 871538"/>
              <a:gd name="connsiteY5" fmla="*/ 173243 h 181644"/>
              <a:gd name="connsiteX6" fmla="*/ 542925 w 871538"/>
              <a:gd name="connsiteY6" fmla="*/ 137524 h 181644"/>
              <a:gd name="connsiteX7" fmla="*/ 642938 w 871538"/>
              <a:gd name="connsiteY7" fmla="*/ 73231 h 181644"/>
              <a:gd name="connsiteX8" fmla="*/ 757238 w 871538"/>
              <a:gd name="connsiteY8" fmla="*/ 37512 h 181644"/>
              <a:gd name="connsiteX9" fmla="*/ 871538 w 871538"/>
              <a:gd name="connsiteY9" fmla="*/ 116093 h 18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1538" h="181644">
                <a:moveTo>
                  <a:pt x="0" y="87518"/>
                </a:moveTo>
                <a:cubicBezTo>
                  <a:pt x="24408" y="66086"/>
                  <a:pt x="48816" y="44655"/>
                  <a:pt x="71438" y="30368"/>
                </a:cubicBezTo>
                <a:cubicBezTo>
                  <a:pt x="94060" y="16081"/>
                  <a:pt x="103585" y="-6541"/>
                  <a:pt x="135732" y="1793"/>
                </a:cubicBezTo>
                <a:cubicBezTo>
                  <a:pt x="167879" y="10127"/>
                  <a:pt x="229791" y="51799"/>
                  <a:pt x="264319" y="80374"/>
                </a:cubicBezTo>
                <a:cubicBezTo>
                  <a:pt x="298847" y="108949"/>
                  <a:pt x="314325" y="157765"/>
                  <a:pt x="342900" y="173243"/>
                </a:cubicBezTo>
                <a:cubicBezTo>
                  <a:pt x="371475" y="188721"/>
                  <a:pt x="402432" y="179196"/>
                  <a:pt x="435769" y="173243"/>
                </a:cubicBezTo>
                <a:cubicBezTo>
                  <a:pt x="469106" y="167290"/>
                  <a:pt x="508397" y="154193"/>
                  <a:pt x="542925" y="137524"/>
                </a:cubicBezTo>
                <a:cubicBezTo>
                  <a:pt x="577453" y="120855"/>
                  <a:pt x="607219" y="89900"/>
                  <a:pt x="642938" y="73231"/>
                </a:cubicBezTo>
                <a:cubicBezTo>
                  <a:pt x="678657" y="56562"/>
                  <a:pt x="719138" y="30368"/>
                  <a:pt x="757238" y="37512"/>
                </a:cubicBezTo>
                <a:cubicBezTo>
                  <a:pt x="795338" y="44656"/>
                  <a:pt x="833438" y="80374"/>
                  <a:pt x="871538" y="1160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765787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3">
            <a:extLst>
              <a:ext uri="{FF2B5EF4-FFF2-40B4-BE49-F238E27FC236}">
                <a16:creationId xmlns:a16="http://schemas.microsoft.com/office/drawing/2014/main" id="{086A202A-580C-4D68-8ECF-2B44C7A57731}"/>
              </a:ext>
            </a:extLst>
          </p:cNvPr>
          <p:cNvSpPr>
            <a:spLocks noGrp="1" noChangeArrowheads="1"/>
          </p:cNvSpPr>
          <p:nvPr>
            <p:ph type="body" idx="4294967295"/>
          </p:nvPr>
        </p:nvSpPr>
        <p:spPr>
          <a:xfrm>
            <a:off x="1981200" y="207962"/>
            <a:ext cx="8229600" cy="6528594"/>
          </a:xfrm>
          <a:ln>
            <a:noFill/>
          </a:ln>
        </p:spPr>
        <p:txBody>
          <a:bodyPr>
            <a:normAutofit lnSpcReduction="10000"/>
          </a:bodyPr>
          <a:lstStyle/>
          <a:p>
            <a:pPr>
              <a:lnSpc>
                <a:spcPct val="90000"/>
              </a:lnSpc>
              <a:buFontTx/>
              <a:buNone/>
            </a:pPr>
            <a:r>
              <a:rPr lang="en-US" altLang="zh-CN" b="1" dirty="0">
                <a:solidFill>
                  <a:srgbClr val="0000CC"/>
                </a:solidFill>
              </a:rPr>
              <a:t>6</a:t>
            </a:r>
            <a:r>
              <a:rPr lang="zh-CN" altLang="en-US" b="1" dirty="0">
                <a:solidFill>
                  <a:srgbClr val="0000CC"/>
                </a:solidFill>
              </a:rPr>
              <a:t>、生物传感器的工作原理</a:t>
            </a:r>
          </a:p>
          <a:p>
            <a:pPr>
              <a:lnSpc>
                <a:spcPct val="90000"/>
              </a:lnSpc>
              <a:buFontTx/>
              <a:buNone/>
            </a:pPr>
            <a:endParaRPr lang="zh-CN" altLang="en-US" b="1" dirty="0">
              <a:ln w="28575">
                <a:solidFill>
                  <a:sysClr val="windowText" lastClr="000000"/>
                </a:solidFill>
              </a:ln>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r>
              <a:rPr lang="zh-CN" altLang="en-US" b="1" dirty="0">
                <a:solidFill>
                  <a:srgbClr val="0000CC"/>
                </a:solidFill>
                <a:latin typeface="华文中宋" panose="02010600040101010101" pitchFamily="2" charset="-122"/>
                <a:ea typeface="华文中宋" panose="02010600040101010101" pitchFamily="2" charset="-122"/>
              </a:rPr>
              <a:t>被测溶液中</a:t>
            </a:r>
            <a:r>
              <a:rPr lang="zh-CN" altLang="en-US" b="1" dirty="0">
                <a:solidFill>
                  <a:srgbClr val="FF0000"/>
                </a:solidFill>
                <a:latin typeface="华文中宋" panose="02010600040101010101" pitchFamily="2" charset="-122"/>
                <a:ea typeface="华文中宋" panose="02010600040101010101" pitchFamily="2" charset="-122"/>
              </a:rPr>
              <a:t>待测物质</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扩散进入</a:t>
            </a:r>
            <a:r>
              <a:rPr lang="zh-CN" altLang="en-US" b="1" dirty="0">
                <a:solidFill>
                  <a:srgbClr val="FF0000"/>
                </a:solidFill>
                <a:latin typeface="华文中宋" panose="02010600040101010101" pitchFamily="2" charset="-122"/>
                <a:ea typeface="华文中宋" panose="02010600040101010101" pitchFamily="2" charset="-122"/>
              </a:rPr>
              <a:t>生物功能膜</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功能膜中敏感物质进行</a:t>
            </a:r>
            <a:r>
              <a:rPr lang="zh-CN" altLang="en-US" b="1" dirty="0">
                <a:solidFill>
                  <a:srgbClr val="FF0000"/>
                </a:solidFill>
                <a:latin typeface="华文中宋" panose="02010600040101010101" pitchFamily="2" charset="-122"/>
                <a:ea typeface="华文中宋" panose="02010600040101010101" pitchFamily="2" charset="-122"/>
              </a:rPr>
              <a:t>分子识别</a:t>
            </a:r>
            <a:r>
              <a:rPr lang="zh-CN" altLang="en-US" b="1" dirty="0">
                <a:solidFill>
                  <a:srgbClr val="0000CC"/>
                </a:solidFill>
                <a:latin typeface="华文中宋" panose="02010600040101010101" pitchFamily="2" charset="-122"/>
                <a:ea typeface="华文中宋" panose="02010600040101010101" pitchFamily="2" charset="-122"/>
              </a:rPr>
              <a:t>或生物学反应</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基于化学、物理原理</a:t>
            </a:r>
            <a:r>
              <a:rPr lang="zh-CN" altLang="en-US" b="1" dirty="0">
                <a:solidFill>
                  <a:srgbClr val="FF0000"/>
                </a:solidFill>
                <a:latin typeface="华文中宋" panose="02010600040101010101" pitchFamily="2" charset="-122"/>
                <a:ea typeface="华文中宋" panose="02010600040101010101" pitchFamily="2" charset="-122"/>
              </a:rPr>
              <a:t>转变</a:t>
            </a:r>
            <a:r>
              <a:rPr lang="zh-CN" altLang="en-US" b="1" dirty="0">
                <a:solidFill>
                  <a:srgbClr val="0000CC"/>
                </a:solidFill>
                <a:latin typeface="华文中宋" panose="02010600040101010101" pitchFamily="2" charset="-122"/>
                <a:ea typeface="华文中宋" panose="02010600040101010101" pitchFamily="2" charset="-122"/>
              </a:rPr>
              <a:t>成相应比例电信号</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FF0000"/>
                </a:solidFill>
                <a:latin typeface="华文中宋" panose="02010600040101010101" pitchFamily="2" charset="-122"/>
                <a:ea typeface="华文中宋" panose="02010600040101010101" pitchFamily="2" charset="-122"/>
              </a:rPr>
              <a:t>输出</a:t>
            </a:r>
            <a:r>
              <a:rPr lang="zh-CN" altLang="en-US" b="1" dirty="0">
                <a:solidFill>
                  <a:srgbClr val="CC6600"/>
                </a:solidFill>
              </a:rPr>
              <a:t>      </a:t>
            </a:r>
          </a:p>
        </p:txBody>
      </p:sp>
      <p:sp>
        <p:nvSpPr>
          <p:cNvPr id="169989" name="Rectangle 5">
            <a:extLst>
              <a:ext uri="{FF2B5EF4-FFF2-40B4-BE49-F238E27FC236}">
                <a16:creationId xmlns:a16="http://schemas.microsoft.com/office/drawing/2014/main" id="{EAD2CCBE-58FD-47CF-A3D6-5415DAE1D49D}"/>
              </a:ext>
            </a:extLst>
          </p:cNvPr>
          <p:cNvSpPr>
            <a:spLocks noChangeArrowheads="1"/>
          </p:cNvSpPr>
          <p:nvPr/>
        </p:nvSpPr>
        <p:spPr bwMode="auto">
          <a:xfrm>
            <a:off x="2927350" y="1125538"/>
            <a:ext cx="2160588" cy="2519362"/>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0" name="Rectangle 6">
            <a:extLst>
              <a:ext uri="{FF2B5EF4-FFF2-40B4-BE49-F238E27FC236}">
                <a16:creationId xmlns:a16="http://schemas.microsoft.com/office/drawing/2014/main" id="{6D955DDD-A00F-4150-ADA9-FBD18F2C9C3B}"/>
              </a:ext>
            </a:extLst>
          </p:cNvPr>
          <p:cNvSpPr>
            <a:spLocks noChangeArrowheads="1"/>
          </p:cNvSpPr>
          <p:nvPr/>
        </p:nvSpPr>
        <p:spPr bwMode="auto">
          <a:xfrm>
            <a:off x="5407492" y="2109240"/>
            <a:ext cx="1439863" cy="659361"/>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1" name="AutoShape 7">
            <a:extLst>
              <a:ext uri="{FF2B5EF4-FFF2-40B4-BE49-F238E27FC236}">
                <a16:creationId xmlns:a16="http://schemas.microsoft.com/office/drawing/2014/main" id="{3363C805-B180-4363-A7DE-AD8F32C93AE2}"/>
              </a:ext>
            </a:extLst>
          </p:cNvPr>
          <p:cNvSpPr>
            <a:spLocks/>
          </p:cNvSpPr>
          <p:nvPr/>
        </p:nvSpPr>
        <p:spPr bwMode="auto">
          <a:xfrm>
            <a:off x="7633696" y="1337066"/>
            <a:ext cx="1223962" cy="358775"/>
          </a:xfrm>
          <a:prstGeom prst="borderCallout1">
            <a:avLst>
              <a:gd name="adj1" fmla="val 31856"/>
              <a:gd name="adj2" fmla="val -6227"/>
              <a:gd name="adj3" fmla="val 223009"/>
              <a:gd name="adj4" fmla="val -6913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t>换能器</a:t>
            </a:r>
          </a:p>
        </p:txBody>
      </p:sp>
      <p:sp>
        <p:nvSpPr>
          <p:cNvPr id="169992" name="AutoShape 8">
            <a:extLst>
              <a:ext uri="{FF2B5EF4-FFF2-40B4-BE49-F238E27FC236}">
                <a16:creationId xmlns:a16="http://schemas.microsoft.com/office/drawing/2014/main" id="{182397D2-AD2E-4FD7-AA7E-856EA4252BF9}"/>
              </a:ext>
            </a:extLst>
          </p:cNvPr>
          <p:cNvSpPr>
            <a:spLocks/>
          </p:cNvSpPr>
          <p:nvPr/>
        </p:nvSpPr>
        <p:spPr bwMode="auto">
          <a:xfrm rot="10800000">
            <a:off x="1112689" y="928688"/>
            <a:ext cx="1008062" cy="393700"/>
          </a:xfrm>
          <a:prstGeom prst="borderCallout1">
            <a:avLst>
              <a:gd name="adj1" fmla="val 70968"/>
              <a:gd name="adj2" fmla="val -7560"/>
              <a:gd name="adj3" fmla="val -183875"/>
              <a:gd name="adj4" fmla="val -7354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r>
              <a:rPr lang="zh-CN" altLang="en-US" sz="2000" b="1" dirty="0"/>
              <a:t>感受器</a:t>
            </a:r>
          </a:p>
        </p:txBody>
      </p:sp>
      <p:sp>
        <p:nvSpPr>
          <p:cNvPr id="2" name="矩形 1">
            <a:extLst>
              <a:ext uri="{FF2B5EF4-FFF2-40B4-BE49-F238E27FC236}">
                <a16:creationId xmlns:a16="http://schemas.microsoft.com/office/drawing/2014/main" id="{7610B4EA-41DA-4DE9-9EE9-B76ABED10431}"/>
              </a:ext>
            </a:extLst>
          </p:cNvPr>
          <p:cNvSpPr/>
          <p:nvPr/>
        </p:nvSpPr>
        <p:spPr>
          <a:xfrm>
            <a:off x="4067991" y="1573705"/>
            <a:ext cx="592057" cy="1677497"/>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新月形 2">
            <a:extLst>
              <a:ext uri="{FF2B5EF4-FFF2-40B4-BE49-F238E27FC236}">
                <a16:creationId xmlns:a16="http://schemas.microsoft.com/office/drawing/2014/main" id="{68882482-1AE9-4725-8239-8B6C31F0AC02}"/>
              </a:ext>
            </a:extLst>
          </p:cNvPr>
          <p:cNvSpPr/>
          <p:nvPr/>
        </p:nvSpPr>
        <p:spPr>
          <a:xfrm>
            <a:off x="11294269" y="4286250"/>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新月形 9">
            <a:extLst>
              <a:ext uri="{FF2B5EF4-FFF2-40B4-BE49-F238E27FC236}">
                <a16:creationId xmlns:a16="http://schemas.microsoft.com/office/drawing/2014/main" id="{77D47EB7-7D5B-46FB-983B-C79B0D0DE12D}"/>
              </a:ext>
            </a:extLst>
          </p:cNvPr>
          <p:cNvSpPr/>
          <p:nvPr/>
        </p:nvSpPr>
        <p:spPr>
          <a:xfrm>
            <a:off x="3836217" y="2672010"/>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新月形 10">
            <a:extLst>
              <a:ext uri="{FF2B5EF4-FFF2-40B4-BE49-F238E27FC236}">
                <a16:creationId xmlns:a16="http://schemas.microsoft.com/office/drawing/2014/main" id="{881AB999-2912-4D74-9D60-DE768EDD5297}"/>
              </a:ext>
            </a:extLst>
          </p:cNvPr>
          <p:cNvSpPr/>
          <p:nvPr/>
        </p:nvSpPr>
        <p:spPr>
          <a:xfrm>
            <a:off x="3836217" y="2275928"/>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新月形 11">
            <a:extLst>
              <a:ext uri="{FF2B5EF4-FFF2-40B4-BE49-F238E27FC236}">
                <a16:creationId xmlns:a16="http://schemas.microsoft.com/office/drawing/2014/main" id="{79EB6D67-9AF1-42B0-ABAC-988D55494E42}"/>
              </a:ext>
            </a:extLst>
          </p:cNvPr>
          <p:cNvSpPr/>
          <p:nvPr/>
        </p:nvSpPr>
        <p:spPr>
          <a:xfrm>
            <a:off x="3836217" y="1836191"/>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54D2664-E94C-45FB-A231-974EA44E6713}"/>
              </a:ext>
            </a:extLst>
          </p:cNvPr>
          <p:cNvSpPr/>
          <p:nvPr/>
        </p:nvSpPr>
        <p:spPr>
          <a:xfrm>
            <a:off x="4032272" y="1886991"/>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EB730D5-990A-483A-BD3F-8F437CB825A5}"/>
              </a:ext>
            </a:extLst>
          </p:cNvPr>
          <p:cNvSpPr/>
          <p:nvPr/>
        </p:nvSpPr>
        <p:spPr>
          <a:xfrm>
            <a:off x="4042212" y="2369590"/>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E30E112-CAD0-4AA8-BF92-7458D60E447A}"/>
              </a:ext>
            </a:extLst>
          </p:cNvPr>
          <p:cNvSpPr/>
          <p:nvPr/>
        </p:nvSpPr>
        <p:spPr>
          <a:xfrm>
            <a:off x="4032272" y="2768601"/>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25AF3060-E94D-4137-B6A6-AFA6E9EC6631}"/>
              </a:ext>
            </a:extLst>
          </p:cNvPr>
          <p:cNvSpPr/>
          <p:nvPr/>
        </p:nvSpPr>
        <p:spPr>
          <a:xfrm rot="16200000">
            <a:off x="4713760" y="2115408"/>
            <a:ext cx="484632" cy="592057"/>
          </a:xfrm>
          <a:prstGeom prst="down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56E928A-CE25-45E4-AE6A-294544974D95}"/>
              </a:ext>
            </a:extLst>
          </p:cNvPr>
          <p:cNvSpPr txBox="1"/>
          <p:nvPr/>
        </p:nvSpPr>
        <p:spPr>
          <a:xfrm>
            <a:off x="5060951" y="853959"/>
            <a:ext cx="761747" cy="646331"/>
          </a:xfrm>
          <a:prstGeom prst="rect">
            <a:avLst/>
          </a:prstGeom>
          <a:noFill/>
        </p:spPr>
        <p:txBody>
          <a:bodyPr wrap="none" rtlCol="0">
            <a:spAutoFit/>
          </a:bodyPr>
          <a:lstStyle/>
          <a:p>
            <a:r>
              <a:rPr lang="en-US" altLang="zh-CN" b="1" dirty="0"/>
              <a:t>         </a:t>
            </a:r>
          </a:p>
          <a:p>
            <a:r>
              <a:rPr lang="zh-CN" altLang="en-US" b="1" dirty="0"/>
              <a:t>受体</a:t>
            </a:r>
          </a:p>
        </p:txBody>
      </p:sp>
      <p:sp>
        <p:nvSpPr>
          <p:cNvPr id="7" name="左大括号 6">
            <a:extLst>
              <a:ext uri="{FF2B5EF4-FFF2-40B4-BE49-F238E27FC236}">
                <a16:creationId xmlns:a16="http://schemas.microsoft.com/office/drawing/2014/main" id="{F1C14438-A207-4580-AB78-26D8ED49CC5B}"/>
              </a:ext>
            </a:extLst>
          </p:cNvPr>
          <p:cNvSpPr/>
          <p:nvPr/>
        </p:nvSpPr>
        <p:spPr>
          <a:xfrm>
            <a:off x="5650866" y="802182"/>
            <a:ext cx="45719" cy="100439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ysClr val="windowText" lastClr="000000"/>
                </a:solidFill>
              </a:ln>
            </a:endParaRPr>
          </a:p>
        </p:txBody>
      </p:sp>
      <p:sp>
        <p:nvSpPr>
          <p:cNvPr id="8" name="文本框 7">
            <a:extLst>
              <a:ext uri="{FF2B5EF4-FFF2-40B4-BE49-F238E27FC236}">
                <a16:creationId xmlns:a16="http://schemas.microsoft.com/office/drawing/2014/main" id="{18F58EA7-AFEC-4B3D-BF97-06279EF8FA7C}"/>
              </a:ext>
            </a:extLst>
          </p:cNvPr>
          <p:cNvSpPr txBox="1"/>
          <p:nvPr/>
        </p:nvSpPr>
        <p:spPr>
          <a:xfrm>
            <a:off x="5691403" y="733643"/>
            <a:ext cx="1338828" cy="1200329"/>
          </a:xfrm>
          <a:prstGeom prst="rect">
            <a:avLst/>
          </a:prstGeom>
          <a:noFill/>
        </p:spPr>
        <p:txBody>
          <a:bodyPr wrap="none" rtlCol="0">
            <a:spAutoFit/>
          </a:bodyPr>
          <a:lstStyle/>
          <a:p>
            <a:r>
              <a:rPr lang="zh-CN" altLang="en-US" b="1" dirty="0"/>
              <a:t>酶</a:t>
            </a:r>
            <a:endParaRPr lang="en-US" altLang="zh-CN" b="1" dirty="0"/>
          </a:p>
          <a:p>
            <a:r>
              <a:rPr lang="zh-CN" altLang="en-US" b="1" dirty="0"/>
              <a:t>微生物</a:t>
            </a:r>
            <a:endParaRPr lang="en-US" altLang="zh-CN" b="1" dirty="0"/>
          </a:p>
          <a:p>
            <a:r>
              <a:rPr lang="zh-CN" altLang="en-US" b="1" dirty="0"/>
              <a:t>线粒体</a:t>
            </a:r>
            <a:endParaRPr lang="en-US" altLang="zh-CN" b="1" dirty="0"/>
          </a:p>
          <a:p>
            <a:r>
              <a:rPr lang="zh-CN" altLang="en-US" b="1" dirty="0"/>
              <a:t>抗体或抗原</a:t>
            </a:r>
          </a:p>
        </p:txBody>
      </p:sp>
      <p:sp>
        <p:nvSpPr>
          <p:cNvPr id="9" name="矩形 8">
            <a:extLst>
              <a:ext uri="{FF2B5EF4-FFF2-40B4-BE49-F238E27FC236}">
                <a16:creationId xmlns:a16="http://schemas.microsoft.com/office/drawing/2014/main" id="{0C685116-3472-418A-8553-99184C27097D}"/>
              </a:ext>
            </a:extLst>
          </p:cNvPr>
          <p:cNvSpPr/>
          <p:nvPr/>
        </p:nvSpPr>
        <p:spPr>
          <a:xfrm>
            <a:off x="5426586" y="2256471"/>
            <a:ext cx="1467068" cy="369332"/>
          </a:xfrm>
          <a:prstGeom prst="rect">
            <a:avLst/>
          </a:prstGeom>
        </p:spPr>
        <p:txBody>
          <a:bodyPr wrap="none">
            <a:spAutoFit/>
          </a:bodyPr>
          <a:lstStyle/>
          <a:p>
            <a:pPr>
              <a:lnSpc>
                <a:spcPct val="90000"/>
              </a:lnSpc>
              <a:buFontTx/>
              <a:buNone/>
            </a:pPr>
            <a:r>
              <a:rPr lang="zh-CN" altLang="en-US" sz="2000" b="1" dirty="0">
                <a:solidFill>
                  <a:srgbClr val="0000CC"/>
                </a:solidFill>
                <a:latin typeface="微软雅黑" panose="020B0503020204020204" pitchFamily="34" charset="-122"/>
                <a:ea typeface="微软雅黑" panose="020B0503020204020204" pitchFamily="34" charset="-122"/>
              </a:rPr>
              <a:t>电化学装置</a:t>
            </a:r>
          </a:p>
        </p:txBody>
      </p:sp>
      <p:cxnSp>
        <p:nvCxnSpPr>
          <p:cNvPr id="16" name="直接箭头连接符 15">
            <a:extLst>
              <a:ext uri="{FF2B5EF4-FFF2-40B4-BE49-F238E27FC236}">
                <a16:creationId xmlns:a16="http://schemas.microsoft.com/office/drawing/2014/main" id="{89EA6CC0-C56D-4933-8EB4-8B04611D0301}"/>
              </a:ext>
            </a:extLst>
          </p:cNvPr>
          <p:cNvCxnSpPr/>
          <p:nvPr/>
        </p:nvCxnSpPr>
        <p:spPr>
          <a:xfrm>
            <a:off x="7030231" y="2411436"/>
            <a:ext cx="4707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3E334A5-044C-4A9A-BF3F-3FABBC6DE8DB}"/>
              </a:ext>
            </a:extLst>
          </p:cNvPr>
          <p:cNvSpPr txBox="1"/>
          <p:nvPr/>
        </p:nvSpPr>
        <p:spPr>
          <a:xfrm>
            <a:off x="7576263" y="2226770"/>
            <a:ext cx="1338828" cy="369332"/>
          </a:xfrm>
          <a:prstGeom prst="rect">
            <a:avLst/>
          </a:prstGeom>
          <a:noFill/>
          <a:ln>
            <a:solidFill>
              <a:schemeClr val="tx1"/>
            </a:solidFill>
          </a:ln>
        </p:spPr>
        <p:txBody>
          <a:bodyPr wrap="none" rtlCol="0">
            <a:spAutoFit/>
          </a:bodyPr>
          <a:lstStyle/>
          <a:p>
            <a:r>
              <a:rPr lang="zh-CN" altLang="en-US" b="1" dirty="0">
                <a:latin typeface="微软雅黑" panose="020B0503020204020204" pitchFamily="34" charset="-122"/>
                <a:ea typeface="微软雅黑" panose="020B0503020204020204" pitchFamily="34" charset="-122"/>
              </a:rPr>
              <a:t>电信号输出</a:t>
            </a:r>
          </a:p>
        </p:txBody>
      </p:sp>
      <p:sp>
        <p:nvSpPr>
          <p:cNvPr id="18" name="左大括号 17">
            <a:extLst>
              <a:ext uri="{FF2B5EF4-FFF2-40B4-BE49-F238E27FC236}">
                <a16:creationId xmlns:a16="http://schemas.microsoft.com/office/drawing/2014/main" id="{AA9B3AD6-5D28-49B7-BEC0-83304C9F9262}"/>
              </a:ext>
            </a:extLst>
          </p:cNvPr>
          <p:cNvSpPr/>
          <p:nvPr/>
        </p:nvSpPr>
        <p:spPr>
          <a:xfrm>
            <a:off x="9128887" y="2084014"/>
            <a:ext cx="64016" cy="65484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AA02CC64-55E6-45A5-BBF8-BB1F23AA7143}"/>
              </a:ext>
            </a:extLst>
          </p:cNvPr>
          <p:cNvSpPr txBox="1"/>
          <p:nvPr/>
        </p:nvSpPr>
        <p:spPr>
          <a:xfrm>
            <a:off x="9158780" y="2041007"/>
            <a:ext cx="1107996" cy="646331"/>
          </a:xfrm>
          <a:prstGeom prst="rect">
            <a:avLst/>
          </a:prstGeom>
          <a:noFill/>
        </p:spPr>
        <p:txBody>
          <a:bodyPr wrap="none" rtlCol="0">
            <a:spAutoFit/>
          </a:bodyPr>
          <a:lstStyle/>
          <a:p>
            <a:r>
              <a:rPr lang="zh-CN" altLang="en-US" b="1" dirty="0"/>
              <a:t>电压输出</a:t>
            </a:r>
            <a:endParaRPr lang="en-US" altLang="zh-CN" b="1" dirty="0"/>
          </a:p>
          <a:p>
            <a:r>
              <a:rPr lang="zh-CN" altLang="en-US" b="1" dirty="0"/>
              <a:t>电流输出</a:t>
            </a:r>
          </a:p>
        </p:txBody>
      </p:sp>
      <p:cxnSp>
        <p:nvCxnSpPr>
          <p:cNvPr id="21" name="直接箭头连接符 20">
            <a:extLst>
              <a:ext uri="{FF2B5EF4-FFF2-40B4-BE49-F238E27FC236}">
                <a16:creationId xmlns:a16="http://schemas.microsoft.com/office/drawing/2014/main" id="{81AA0804-9697-426C-A9B7-ED858FF589D7}"/>
              </a:ext>
            </a:extLst>
          </p:cNvPr>
          <p:cNvCxnSpPr/>
          <p:nvPr/>
        </p:nvCxnSpPr>
        <p:spPr>
          <a:xfrm flipV="1">
            <a:off x="3536156" y="2455315"/>
            <a:ext cx="250032" cy="489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DB123A3-8763-498B-B3C7-68D2255F3B96}"/>
              </a:ext>
            </a:extLst>
          </p:cNvPr>
          <p:cNvSpPr txBox="1"/>
          <p:nvPr/>
        </p:nvSpPr>
        <p:spPr>
          <a:xfrm>
            <a:off x="2982158" y="2955116"/>
            <a:ext cx="1107996" cy="369332"/>
          </a:xfrm>
          <a:prstGeom prst="rect">
            <a:avLst/>
          </a:prstGeom>
          <a:noFill/>
        </p:spPr>
        <p:txBody>
          <a:bodyPr wrap="none" rtlCol="0">
            <a:spAutoFit/>
          </a:bodyPr>
          <a:lstStyle/>
          <a:p>
            <a:r>
              <a:rPr lang="zh-CN" altLang="en-US" b="1" dirty="0"/>
              <a:t>被测对象</a:t>
            </a:r>
          </a:p>
        </p:txBody>
      </p:sp>
      <p:sp>
        <p:nvSpPr>
          <p:cNvPr id="23" name="文本框 22">
            <a:extLst>
              <a:ext uri="{FF2B5EF4-FFF2-40B4-BE49-F238E27FC236}">
                <a16:creationId xmlns:a16="http://schemas.microsoft.com/office/drawing/2014/main" id="{7ACD34AB-D51E-4E04-87D0-26C6B6C04B57}"/>
              </a:ext>
            </a:extLst>
          </p:cNvPr>
          <p:cNvSpPr txBox="1"/>
          <p:nvPr/>
        </p:nvSpPr>
        <p:spPr>
          <a:xfrm>
            <a:off x="4546283" y="3870983"/>
            <a:ext cx="2954655" cy="369332"/>
          </a:xfrm>
          <a:prstGeom prst="rect">
            <a:avLst/>
          </a:prstGeom>
          <a:noFill/>
        </p:spPr>
        <p:txBody>
          <a:bodyPr wrap="none" rtlCol="0">
            <a:spAutoFit/>
          </a:bodyPr>
          <a:lstStyle/>
          <a:p>
            <a:r>
              <a:rPr lang="zh-CN" altLang="en-US" dirty="0"/>
              <a:t>生物传感器工作原理示意图</a:t>
            </a:r>
          </a:p>
        </p:txBody>
      </p:sp>
      <p:cxnSp>
        <p:nvCxnSpPr>
          <p:cNvPr id="25" name="直接箭头连接符 24">
            <a:extLst>
              <a:ext uri="{FF2B5EF4-FFF2-40B4-BE49-F238E27FC236}">
                <a16:creationId xmlns:a16="http://schemas.microsoft.com/office/drawing/2014/main" id="{C3C9A927-2AF9-4CFC-A2A0-8DE9D4356318}"/>
              </a:ext>
            </a:extLst>
          </p:cNvPr>
          <p:cNvCxnSpPr>
            <a:cxnSpLocks/>
          </p:cNvCxnSpPr>
          <p:nvPr/>
        </p:nvCxnSpPr>
        <p:spPr>
          <a:xfrm flipH="1">
            <a:off x="4186238" y="1322389"/>
            <a:ext cx="1065868" cy="5646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9656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a:extLst>
              <a:ext uri="{FF2B5EF4-FFF2-40B4-BE49-F238E27FC236}">
                <a16:creationId xmlns:a16="http://schemas.microsoft.com/office/drawing/2014/main" id="{F65A84E1-054B-4A3F-A81A-584DADE7C33B}"/>
              </a:ext>
            </a:extLst>
          </p:cNvPr>
          <p:cNvSpPr>
            <a:spLocks noGrp="1" noChangeArrowheads="1"/>
          </p:cNvSpPr>
          <p:nvPr>
            <p:ph type="body" idx="4294967295"/>
          </p:nvPr>
        </p:nvSpPr>
        <p:spPr>
          <a:xfrm>
            <a:off x="1981200" y="404813"/>
            <a:ext cx="8229600" cy="5721350"/>
          </a:xfrm>
        </p:spPr>
        <p:txBody>
          <a:bodyPr/>
          <a:lstStyle/>
          <a:p>
            <a:pPr>
              <a:buFontTx/>
              <a:buNone/>
            </a:pPr>
            <a:r>
              <a:rPr lang="zh-CN" altLang="en-US" b="1">
                <a:solidFill>
                  <a:srgbClr val="0000CC"/>
                </a:solidFill>
                <a:ea typeface="华文中宋" panose="02010600040101010101" pitchFamily="2" charset="-122"/>
              </a:rPr>
              <a:t>三、常用生物传感器</a:t>
            </a:r>
          </a:p>
          <a:p>
            <a:pPr>
              <a:buFontTx/>
              <a:buNone/>
            </a:pPr>
            <a:r>
              <a:rPr lang="zh-CN" altLang="en-US" b="1"/>
              <a:t>   </a:t>
            </a:r>
            <a:r>
              <a:rPr lang="en-US" altLang="zh-CN" b="1">
                <a:solidFill>
                  <a:srgbClr val="0000CC"/>
                </a:solidFill>
              </a:rPr>
              <a:t>1</a:t>
            </a:r>
            <a:r>
              <a:rPr lang="zh-CN" altLang="en-US" b="1">
                <a:solidFill>
                  <a:srgbClr val="0000CC"/>
                </a:solidFill>
              </a:rPr>
              <a:t>、酶传感器</a:t>
            </a:r>
          </a:p>
          <a:p>
            <a:pPr>
              <a:buFontTx/>
              <a:buNone/>
            </a:pPr>
            <a:r>
              <a:rPr lang="zh-CN" altLang="en-US" b="1"/>
              <a:t>       </a:t>
            </a:r>
            <a:r>
              <a:rPr lang="zh-CN" altLang="en-US" b="1">
                <a:solidFill>
                  <a:srgbClr val="0000CC"/>
                </a:solidFill>
              </a:rPr>
              <a:t>原理：</a:t>
            </a:r>
            <a:r>
              <a:rPr lang="zh-CN" altLang="en-US" b="1"/>
              <a:t>被测物质    固定化酶膜    催化化学反应     生成消耗电极活性物质（</a:t>
            </a:r>
            <a:r>
              <a:rPr lang="en-US" altLang="zh-CN" b="1"/>
              <a:t>O</a:t>
            </a:r>
            <a:r>
              <a:rPr lang="en-US" altLang="zh-CN" sz="2000" b="1"/>
              <a:t>2</a:t>
            </a:r>
            <a:r>
              <a:rPr lang="zh-CN" altLang="en-US" b="1"/>
              <a:t>、</a:t>
            </a:r>
            <a:r>
              <a:rPr lang="en-US" altLang="zh-CN" b="1"/>
              <a:t>H</a:t>
            </a:r>
            <a:r>
              <a:rPr lang="en-US" altLang="zh-CN" sz="2000" b="1"/>
              <a:t>2</a:t>
            </a:r>
            <a:r>
              <a:rPr lang="en-US" altLang="zh-CN" b="1"/>
              <a:t>O</a:t>
            </a:r>
            <a:r>
              <a:rPr lang="en-US" altLang="zh-CN" sz="2000" b="1"/>
              <a:t>2</a:t>
            </a:r>
            <a:r>
              <a:rPr lang="zh-CN" altLang="en-US" b="1"/>
              <a:t>、</a:t>
            </a:r>
            <a:r>
              <a:rPr lang="en-US" altLang="zh-CN" b="1"/>
              <a:t>CO</a:t>
            </a:r>
            <a:r>
              <a:rPr lang="en-US" altLang="zh-CN" sz="2000" b="1"/>
              <a:t>2</a:t>
            </a:r>
            <a:r>
              <a:rPr lang="zh-CN" altLang="en-US" b="1"/>
              <a:t>、</a:t>
            </a:r>
            <a:r>
              <a:rPr lang="en-US" altLang="zh-CN" b="1"/>
              <a:t>NH</a:t>
            </a:r>
            <a:r>
              <a:rPr lang="en-US" altLang="zh-CN" sz="2000" b="1"/>
              <a:t>3</a:t>
            </a:r>
            <a:r>
              <a:rPr lang="zh-CN" altLang="en-US" b="1"/>
              <a:t>等</a:t>
            </a:r>
            <a:r>
              <a:rPr lang="en-US" altLang="zh-CN" b="1"/>
              <a:t>)      </a:t>
            </a:r>
            <a:r>
              <a:rPr lang="zh-CN" altLang="en-US" b="1"/>
              <a:t>电化测量装置（电极）   电信号</a:t>
            </a:r>
          </a:p>
          <a:p>
            <a:pPr>
              <a:buFontTx/>
              <a:buNone/>
            </a:pPr>
            <a:endParaRPr lang="en-US" altLang="zh-CN" b="1"/>
          </a:p>
        </p:txBody>
      </p:sp>
      <p:pic>
        <p:nvPicPr>
          <p:cNvPr id="172036" name="Picture 4">
            <a:extLst>
              <a:ext uri="{FF2B5EF4-FFF2-40B4-BE49-F238E27FC236}">
                <a16:creationId xmlns:a16="http://schemas.microsoft.com/office/drawing/2014/main" id="{37551008-82B8-4FA3-91BF-D7249F62E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3068638"/>
            <a:ext cx="67675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Line 5">
            <a:extLst>
              <a:ext uri="{FF2B5EF4-FFF2-40B4-BE49-F238E27FC236}">
                <a16:creationId xmlns:a16="http://schemas.microsoft.com/office/drawing/2014/main" id="{1B767BCD-184F-48E8-9C95-BE5D0DF3CD70}"/>
              </a:ext>
            </a:extLst>
          </p:cNvPr>
          <p:cNvSpPr>
            <a:spLocks noChangeShapeType="1"/>
          </p:cNvSpPr>
          <p:nvPr/>
        </p:nvSpPr>
        <p:spPr bwMode="auto">
          <a:xfrm>
            <a:off x="5099855" y="1640692"/>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38" name="Line 6">
            <a:extLst>
              <a:ext uri="{FF2B5EF4-FFF2-40B4-BE49-F238E27FC236}">
                <a16:creationId xmlns:a16="http://schemas.microsoft.com/office/drawing/2014/main" id="{265D7AFF-7884-4BE0-96AB-06CD4F14E97B}"/>
              </a:ext>
            </a:extLst>
          </p:cNvPr>
          <p:cNvSpPr>
            <a:spLocks noChangeShapeType="1"/>
          </p:cNvSpPr>
          <p:nvPr/>
        </p:nvSpPr>
        <p:spPr bwMode="auto">
          <a:xfrm>
            <a:off x="7319964" y="1640692"/>
            <a:ext cx="28733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39" name="Line 7">
            <a:extLst>
              <a:ext uri="{FF2B5EF4-FFF2-40B4-BE49-F238E27FC236}">
                <a16:creationId xmlns:a16="http://schemas.microsoft.com/office/drawing/2014/main" id="{DAA037D7-0AF9-4A7F-BB1F-096EFA627932}"/>
              </a:ext>
            </a:extLst>
          </p:cNvPr>
          <p:cNvSpPr>
            <a:spLocks noChangeShapeType="1"/>
          </p:cNvSpPr>
          <p:nvPr/>
        </p:nvSpPr>
        <p:spPr bwMode="auto">
          <a:xfrm>
            <a:off x="1790777" y="2395709"/>
            <a:ext cx="431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40" name="Line 8">
            <a:extLst>
              <a:ext uri="{FF2B5EF4-FFF2-40B4-BE49-F238E27FC236}">
                <a16:creationId xmlns:a16="http://schemas.microsoft.com/office/drawing/2014/main" id="{B4F86101-61F1-4B4E-B970-D23846A16FB2}"/>
              </a:ext>
            </a:extLst>
          </p:cNvPr>
          <p:cNvSpPr>
            <a:spLocks noChangeShapeType="1"/>
          </p:cNvSpPr>
          <p:nvPr/>
        </p:nvSpPr>
        <p:spPr bwMode="auto">
          <a:xfrm>
            <a:off x="5758762" y="2406726"/>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8382723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a:extLst>
              <a:ext uri="{FF2B5EF4-FFF2-40B4-BE49-F238E27FC236}">
                <a16:creationId xmlns:a16="http://schemas.microsoft.com/office/drawing/2014/main" id="{E724C1C7-6FC4-4FA4-88C4-7259E2C6EE64}"/>
              </a:ext>
            </a:extLst>
          </p:cNvPr>
          <p:cNvSpPr>
            <a:spLocks noGrp="1" noChangeArrowheads="1"/>
          </p:cNvSpPr>
          <p:nvPr>
            <p:ph type="body" idx="4294967295"/>
          </p:nvPr>
        </p:nvSpPr>
        <p:spPr>
          <a:xfrm>
            <a:off x="1981200" y="444500"/>
            <a:ext cx="8229600" cy="5721350"/>
          </a:xfrm>
        </p:spPr>
        <p:txBody>
          <a:bodyPr/>
          <a:lstStyle/>
          <a:p>
            <a:pPr>
              <a:buFontTx/>
              <a:buNone/>
            </a:pPr>
            <a:r>
              <a:rPr lang="en-US" altLang="zh-CN" b="1" dirty="0">
                <a:solidFill>
                  <a:srgbClr val="0000CC"/>
                </a:solidFill>
              </a:rPr>
              <a:t>     2</a:t>
            </a:r>
            <a:r>
              <a:rPr lang="zh-CN" altLang="en-US" b="1" dirty="0">
                <a:solidFill>
                  <a:srgbClr val="0000CC"/>
                </a:solidFill>
              </a:rPr>
              <a:t>、葡萄糖传感器</a:t>
            </a:r>
          </a:p>
          <a:p>
            <a:pPr>
              <a:buFontTx/>
              <a:buNone/>
            </a:pPr>
            <a:r>
              <a:rPr lang="zh-CN" altLang="en-US" b="1" dirty="0"/>
              <a:t>           </a:t>
            </a:r>
            <a:r>
              <a:rPr lang="zh-CN" altLang="en-US" sz="2400" b="1" dirty="0">
                <a:solidFill>
                  <a:srgbClr val="0000CC"/>
                </a:solidFill>
                <a:latin typeface="华文中宋" panose="02010600040101010101" pitchFamily="2" charset="-122"/>
                <a:ea typeface="华文中宋" panose="02010600040101010101" pitchFamily="2" charset="-122"/>
              </a:rPr>
              <a:t>原理：</a:t>
            </a:r>
            <a:r>
              <a:rPr lang="zh-CN" altLang="en-US" sz="2400" b="1" dirty="0">
                <a:latin typeface="华文中宋" panose="02010600040101010101" pitchFamily="2" charset="-122"/>
                <a:ea typeface="华文中宋" panose="02010600040101010101" pitchFamily="2" charset="-122"/>
              </a:rPr>
              <a:t> 葡萄糖（被测物）    葡萄糖氧化酶（</a:t>
            </a:r>
            <a:r>
              <a:rPr lang="en-US" altLang="zh-CN" sz="2400" b="1" dirty="0">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敏感膜）     氧化     氧减少     氧电极（隔膜型</a:t>
            </a:r>
            <a:r>
              <a:rPr lang="en-US" altLang="zh-CN" sz="2400" b="1" dirty="0">
                <a:latin typeface="华文中宋" panose="02010600040101010101" pitchFamily="2" charset="-122"/>
                <a:ea typeface="华文中宋" panose="02010600040101010101" pitchFamily="2" charset="-122"/>
              </a:rPr>
              <a:t>Pt</a:t>
            </a:r>
            <a:r>
              <a:rPr lang="zh-CN" altLang="en-US" sz="2400" b="1" dirty="0">
                <a:latin typeface="华文中宋" panose="02010600040101010101" pitchFamily="2" charset="-122"/>
                <a:ea typeface="华文中宋" panose="02010600040101010101" pitchFamily="2" charset="-122"/>
              </a:rPr>
              <a:t>阴电极  浸入</a:t>
            </a:r>
            <a:r>
              <a:rPr lang="en-US" altLang="zh-CN" sz="2400" b="1" dirty="0">
                <a:latin typeface="华文中宋" panose="02010600040101010101" pitchFamily="2" charset="-122"/>
                <a:ea typeface="华文中宋" panose="02010600040101010101" pitchFamily="2" charset="-122"/>
              </a:rPr>
              <a:t>NaOH</a:t>
            </a:r>
            <a:r>
              <a:rPr lang="zh-CN" altLang="en-US" sz="2400" b="1" dirty="0">
                <a:latin typeface="华文中宋" panose="02010600040101010101" pitchFamily="2" charset="-122"/>
                <a:ea typeface="华文中宋" panose="02010600040101010101" pitchFamily="2" charset="-122"/>
              </a:rPr>
              <a:t>溶液</a:t>
            </a: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氧穿过隔膜到达</a:t>
            </a:r>
            <a:r>
              <a:rPr lang="en-US" altLang="zh-CN" sz="2400" b="1" dirty="0">
                <a:latin typeface="华文中宋" panose="02010600040101010101" pitchFamily="2" charset="-122"/>
                <a:ea typeface="华文中宋" panose="02010600040101010101" pitchFamily="2" charset="-122"/>
              </a:rPr>
              <a:t>Pt</a:t>
            </a:r>
            <a:r>
              <a:rPr lang="zh-CN" altLang="en-US" sz="2400" b="1" dirty="0">
                <a:latin typeface="华文中宋" panose="02010600040101010101" pitchFamily="2" charset="-122"/>
                <a:ea typeface="华文中宋" panose="02010600040101010101" pitchFamily="2" charset="-122"/>
              </a:rPr>
              <a:t>被还原      形成阴极电流       </a:t>
            </a:r>
            <a:r>
              <a:rPr lang="en-US" altLang="zh-CN" sz="2400" b="1" dirty="0">
                <a:latin typeface="华文中宋" panose="02010600040101010101" pitchFamily="2" charset="-122"/>
                <a:ea typeface="华文中宋" panose="02010600040101010101" pitchFamily="2" charset="-122"/>
              </a:rPr>
              <a:t>C</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12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                  C</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10</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p>
          <a:p>
            <a:pPr>
              <a:buFontTx/>
              <a:buNone/>
            </a:pPr>
            <a:r>
              <a:rPr lang="en-US" altLang="zh-CN"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+2H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O+4e             4OH-</a:t>
            </a:r>
          </a:p>
          <a:p>
            <a:pPr>
              <a:buFontTx/>
              <a:buNone/>
            </a:pPr>
            <a:endParaRPr lang="en-US" altLang="zh-CN" sz="2400" b="1" dirty="0">
              <a:latin typeface="华文中宋" panose="02010600040101010101" pitchFamily="2" charset="-122"/>
              <a:ea typeface="华文中宋" panose="02010600040101010101" pitchFamily="2" charset="-122"/>
            </a:endParaRPr>
          </a:p>
          <a:p>
            <a:pPr>
              <a:buFontTx/>
              <a:buNone/>
            </a:pPr>
            <a:endParaRPr lang="en-US" altLang="zh-CN" sz="2400" dirty="0"/>
          </a:p>
        </p:txBody>
      </p:sp>
      <p:pic>
        <p:nvPicPr>
          <p:cNvPr id="173060" name="Picture 4">
            <a:extLst>
              <a:ext uri="{FF2B5EF4-FFF2-40B4-BE49-F238E27FC236}">
                <a16:creationId xmlns:a16="http://schemas.microsoft.com/office/drawing/2014/main" id="{8E1C7DF2-37A2-4DBC-990B-14B605325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050" y="3500438"/>
            <a:ext cx="56896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Line 5">
            <a:extLst>
              <a:ext uri="{FF2B5EF4-FFF2-40B4-BE49-F238E27FC236}">
                <a16:creationId xmlns:a16="http://schemas.microsoft.com/office/drawing/2014/main" id="{23C101F7-A220-4338-90D0-79AF686E7089}"/>
              </a:ext>
            </a:extLst>
          </p:cNvPr>
          <p:cNvSpPr>
            <a:spLocks noChangeShapeType="1"/>
          </p:cNvSpPr>
          <p:nvPr/>
        </p:nvSpPr>
        <p:spPr bwMode="auto">
          <a:xfrm>
            <a:off x="5738311" y="2179519"/>
            <a:ext cx="12239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2" name="Line 6">
            <a:extLst>
              <a:ext uri="{FF2B5EF4-FFF2-40B4-BE49-F238E27FC236}">
                <a16:creationId xmlns:a16="http://schemas.microsoft.com/office/drawing/2014/main" id="{F19FF0C8-4D1D-4A5F-A009-8BE6443435A1}"/>
              </a:ext>
            </a:extLst>
          </p:cNvPr>
          <p:cNvSpPr>
            <a:spLocks noChangeShapeType="1"/>
          </p:cNvSpPr>
          <p:nvPr/>
        </p:nvSpPr>
        <p:spPr bwMode="auto">
          <a:xfrm>
            <a:off x="6025649" y="2700509"/>
            <a:ext cx="9366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3" name="Line 7">
            <a:extLst>
              <a:ext uri="{FF2B5EF4-FFF2-40B4-BE49-F238E27FC236}">
                <a16:creationId xmlns:a16="http://schemas.microsoft.com/office/drawing/2014/main" id="{B4A3E433-6230-4224-8BA4-1162D2FC6C62}"/>
              </a:ext>
            </a:extLst>
          </p:cNvPr>
          <p:cNvSpPr>
            <a:spLocks noChangeShapeType="1"/>
          </p:cNvSpPr>
          <p:nvPr/>
        </p:nvSpPr>
        <p:spPr bwMode="auto">
          <a:xfrm>
            <a:off x="6381810" y="1196209"/>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4" name="Line 8">
            <a:extLst>
              <a:ext uri="{FF2B5EF4-FFF2-40B4-BE49-F238E27FC236}">
                <a16:creationId xmlns:a16="http://schemas.microsoft.com/office/drawing/2014/main" id="{50B572AE-F454-4924-A659-582DBA24B9BF}"/>
              </a:ext>
            </a:extLst>
          </p:cNvPr>
          <p:cNvSpPr>
            <a:spLocks noChangeShapeType="1"/>
          </p:cNvSpPr>
          <p:nvPr/>
        </p:nvSpPr>
        <p:spPr bwMode="auto">
          <a:xfrm>
            <a:off x="3286125" y="1545313"/>
            <a:ext cx="288925"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5" name="Line 9">
            <a:extLst>
              <a:ext uri="{FF2B5EF4-FFF2-40B4-BE49-F238E27FC236}">
                <a16:creationId xmlns:a16="http://schemas.microsoft.com/office/drawing/2014/main" id="{3D0E9493-D7D6-496C-A7E9-959B1DC172BC}"/>
              </a:ext>
            </a:extLst>
          </p:cNvPr>
          <p:cNvSpPr>
            <a:spLocks noChangeShapeType="1"/>
          </p:cNvSpPr>
          <p:nvPr/>
        </p:nvSpPr>
        <p:spPr bwMode="auto">
          <a:xfrm>
            <a:off x="4419104" y="1545313"/>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6" name="Line 10">
            <a:extLst>
              <a:ext uri="{FF2B5EF4-FFF2-40B4-BE49-F238E27FC236}">
                <a16:creationId xmlns:a16="http://schemas.microsoft.com/office/drawing/2014/main" id="{C88C355C-5B2E-4788-8CA6-91C6178B77D5}"/>
              </a:ext>
            </a:extLst>
          </p:cNvPr>
          <p:cNvSpPr>
            <a:spLocks noChangeShapeType="1"/>
          </p:cNvSpPr>
          <p:nvPr/>
        </p:nvSpPr>
        <p:spPr bwMode="auto">
          <a:xfrm>
            <a:off x="5881980" y="1537248"/>
            <a:ext cx="28733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7" name="Line 11">
            <a:extLst>
              <a:ext uri="{FF2B5EF4-FFF2-40B4-BE49-F238E27FC236}">
                <a16:creationId xmlns:a16="http://schemas.microsoft.com/office/drawing/2014/main" id="{7C376A1E-A754-4929-A3AE-3018176B1129}"/>
              </a:ext>
            </a:extLst>
          </p:cNvPr>
          <p:cNvSpPr>
            <a:spLocks noChangeShapeType="1"/>
          </p:cNvSpPr>
          <p:nvPr/>
        </p:nvSpPr>
        <p:spPr bwMode="auto">
          <a:xfrm>
            <a:off x="4328821" y="1869801"/>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8" name="Line 12">
            <a:extLst>
              <a:ext uri="{FF2B5EF4-FFF2-40B4-BE49-F238E27FC236}">
                <a16:creationId xmlns:a16="http://schemas.microsoft.com/office/drawing/2014/main" id="{427B8FF8-5D1E-4BDD-9672-96C4A1A756A0}"/>
              </a:ext>
            </a:extLst>
          </p:cNvPr>
          <p:cNvSpPr>
            <a:spLocks noChangeShapeType="1"/>
          </p:cNvSpPr>
          <p:nvPr/>
        </p:nvSpPr>
        <p:spPr bwMode="auto">
          <a:xfrm>
            <a:off x="8220502" y="1869801"/>
            <a:ext cx="43338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601467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7033" y="188641"/>
            <a:ext cx="6624736" cy="461665"/>
          </a:xfrm>
          <a:prstGeom prst="rect">
            <a:avLst/>
          </a:prstGeom>
        </p:spPr>
        <p:txBody>
          <a:bodyPr wrap="square">
            <a:spAutoFit/>
          </a:bodyPr>
          <a:lstStyle/>
          <a:p>
            <a:pPr>
              <a:buClr>
                <a:schemeClr val="tx1"/>
              </a:buClr>
            </a:pPr>
            <a:r>
              <a:rPr lang="zh-CN" altLang="en-US" sz="2400" b="1" dirty="0">
                <a:solidFill>
                  <a:srgbClr val="FF0000"/>
                </a:solidFill>
                <a:latin typeface="华文中宋" panose="02010600040101010101" pitchFamily="2" charset="-122"/>
                <a:ea typeface="华文中宋" panose="02010600040101010101" pitchFamily="2" charset="-122"/>
              </a:rPr>
              <a:t>切应变</a:t>
            </a:r>
            <a:r>
              <a:rPr lang="el-GR" altLang="zh-CN" sz="2400" b="1" dirty="0">
                <a:solidFill>
                  <a:srgbClr val="FF0000"/>
                </a:solidFill>
                <a:latin typeface="华文中宋" panose="02010600040101010101" pitchFamily="2" charset="-122"/>
                <a:ea typeface="华文中宋" panose="02010600040101010101" pitchFamily="2" charset="-122"/>
              </a:rPr>
              <a:t>ε</a:t>
            </a:r>
            <a:r>
              <a:rPr lang="el-GR" altLang="zh-CN" sz="2400" b="1" baseline="-25000" dirty="0">
                <a:solidFill>
                  <a:srgbClr val="FF0000"/>
                </a:solidFill>
                <a:latin typeface="华文中宋" panose="02010600040101010101" pitchFamily="2" charset="-122"/>
                <a:ea typeface="华文中宋" panose="02010600040101010101" pitchFamily="2" charset="-122"/>
              </a:rPr>
              <a:t>t</a:t>
            </a:r>
            <a:r>
              <a:rPr lang="zh-CN" altLang="el-GR"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正交线段构成的直角角度改变量</a:t>
            </a:r>
          </a:p>
        </p:txBody>
      </p:sp>
      <mc:AlternateContent xmlns:mc="http://schemas.openxmlformats.org/markup-compatibility/2006" xmlns:a14="http://schemas.microsoft.com/office/drawing/2010/main">
        <mc:Choice Requires="a14">
          <p:sp>
            <p:nvSpPr>
              <p:cNvPr id="4" name="TextBox 3"/>
              <p:cNvSpPr txBox="1"/>
              <p:nvPr/>
            </p:nvSpPr>
            <p:spPr>
              <a:xfrm>
                <a:off x="3823238" y="1338021"/>
                <a:ext cx="20226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r>
                            <a:rPr lang="zh-CN" altLang="en-US" sz="2800" b="1" i="1">
                              <a:latin typeface="Cambria Math"/>
                            </a:rPr>
                            <m:t>𝜺</m:t>
                          </m:r>
                        </m:e>
                        <m:sub>
                          <m:r>
                            <a:rPr lang="en-US" altLang="zh-CN" sz="2800" b="1" i="1">
                              <a:latin typeface="Cambria Math"/>
                            </a:rPr>
                            <m:t>𝒕</m:t>
                          </m:r>
                        </m:sub>
                      </m:sSub>
                      <m:r>
                        <a:rPr lang="en-US" altLang="zh-CN" sz="2800" b="1" i="1">
                          <a:latin typeface="Cambria Math"/>
                        </a:rPr>
                        <m:t>=</m:t>
                      </m:r>
                      <m:r>
                        <a:rPr lang="zh-CN" altLang="en-US" sz="2800" b="1" i="1">
                          <a:latin typeface="Cambria Math"/>
                        </a:rPr>
                        <m:t>𝜽</m:t>
                      </m:r>
                      <m:r>
                        <a:rPr lang="en-US" altLang="zh-CN" sz="2800" b="1" i="1">
                          <a:latin typeface="Cambria Math"/>
                        </a:rPr>
                        <m:t>−</m:t>
                      </m:r>
                      <m:sSup>
                        <m:sSupPr>
                          <m:ctrlPr>
                            <a:rPr lang="en-US" altLang="zh-CN" sz="2800" b="1" i="1">
                              <a:solidFill>
                                <a:srgbClr val="FF0000"/>
                              </a:solidFill>
                              <a:latin typeface="Cambria Math" panose="02040503050406030204" pitchFamily="18" charset="0"/>
                            </a:rPr>
                          </m:ctrlPr>
                        </m:sSupPr>
                        <m:e>
                          <m:r>
                            <a:rPr lang="zh-CN" altLang="en-US" sz="2800" b="1" i="1">
                              <a:solidFill>
                                <a:srgbClr val="FF0000"/>
                              </a:solidFill>
                              <a:latin typeface="Cambria Math"/>
                            </a:rPr>
                            <m:t>𝜽</m:t>
                          </m:r>
                        </m:e>
                        <m:sup>
                          <m:r>
                            <a:rPr lang="en-US" altLang="zh-CN" sz="2800" b="1" i="1">
                              <a:solidFill>
                                <a:srgbClr val="FF0000"/>
                              </a:solidFill>
                              <a:latin typeface="Cambria Math"/>
                            </a:rPr>
                            <m:t>,</m:t>
                          </m:r>
                        </m:sup>
                      </m:sSup>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299237" y="1338021"/>
                <a:ext cx="2022605" cy="52322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823237" y="684610"/>
                <a:ext cx="5278368" cy="581378"/>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起始夹角为 </a:t>
                </a:r>
                <a14:m>
                  <m:oMath xmlns:m="http://schemas.openxmlformats.org/officeDocument/2006/math">
                    <m:r>
                      <a:rPr lang="zh-CN" altLang="en-US" sz="2400" b="1" i="1">
                        <a:latin typeface="Cambria Math"/>
                        <a:ea typeface="华文中宋" panose="02010600040101010101" pitchFamily="2" charset="-122"/>
                      </a:rPr>
                      <m:t>𝛉</m:t>
                    </m:r>
                    <m:r>
                      <a:rPr lang="en-US" altLang="zh-CN" sz="2400" b="1" i="1">
                        <a:latin typeface="Cambria Math"/>
                        <a:ea typeface="华文中宋" panose="02010600040101010101" pitchFamily="2" charset="-122"/>
                      </a:rPr>
                      <m:t>=</m:t>
                    </m:r>
                    <m:f>
                      <m:fPr>
                        <m:ctrlPr>
                          <a:rPr lang="el-GR" altLang="zh-CN" sz="2400" b="1" i="1">
                            <a:latin typeface="Cambria Math" panose="02040503050406030204" pitchFamily="18" charset="0"/>
                            <a:ea typeface="华文中宋" panose="02010600040101010101" pitchFamily="2" charset="-122"/>
                          </a:rPr>
                        </m:ctrlPr>
                      </m:fPr>
                      <m:num>
                        <m:r>
                          <a:rPr lang="el-GR" altLang="zh-CN" sz="2400" b="1" i="1">
                            <a:latin typeface="Cambria Math"/>
                            <a:ea typeface="华文中宋" panose="02010600040101010101" pitchFamily="2" charset="-122"/>
                          </a:rPr>
                          <m:t>𝝅</m:t>
                        </m:r>
                      </m:num>
                      <m:den>
                        <m:r>
                          <a:rPr lang="el-GR" altLang="zh-CN" sz="2400" b="1" i="1">
                            <a:latin typeface="Cambria Math"/>
                            <a:ea typeface="华文中宋" panose="02010600040101010101" pitchFamily="2" charset="-122"/>
                          </a:rPr>
                          <m:t>𝟐</m:t>
                        </m:r>
                      </m:den>
                    </m:f>
                    <m:r>
                      <a:rPr lang="zh-CN" altLang="en-US" sz="2400" b="1" i="1">
                        <a:latin typeface="Cambria Math"/>
                        <a:ea typeface="华文中宋" panose="02010600040101010101" pitchFamily="2" charset="-122"/>
                      </a:rPr>
                      <m:t>，</m:t>
                    </m:r>
                  </m:oMath>
                </a14:m>
                <a:r>
                  <a:rPr lang="zh-CN" altLang="en-US" sz="2400" b="1" dirty="0">
                    <a:latin typeface="华文中宋" panose="02010600040101010101" pitchFamily="2" charset="-122"/>
                    <a:ea typeface="华文中宋" panose="02010600040101010101" pitchFamily="2" charset="-122"/>
                  </a:rPr>
                  <a:t>位移后夹角为</a:t>
                </a:r>
                <a14:m>
                  <m:oMath xmlns:m="http://schemas.openxmlformats.org/officeDocument/2006/math">
                    <m:sSup>
                      <m:sSupPr>
                        <m:ctrlPr>
                          <a:rPr lang="en-US" altLang="zh-CN" sz="2400" b="1" i="1">
                            <a:solidFill>
                              <a:srgbClr val="FF0000"/>
                            </a:solidFill>
                            <a:latin typeface="Cambria Math" panose="02040503050406030204" pitchFamily="18" charset="0"/>
                            <a:ea typeface="华文中宋" panose="02010600040101010101" pitchFamily="2" charset="-122"/>
                          </a:rPr>
                        </m:ctrlPr>
                      </m:sSupPr>
                      <m:e>
                        <m:r>
                          <a:rPr lang="zh-CN" altLang="en-US" sz="2400" b="1" i="1">
                            <a:solidFill>
                              <a:srgbClr val="FF0000"/>
                            </a:solidFill>
                            <a:latin typeface="Cambria Math"/>
                            <a:ea typeface="华文中宋" panose="02010600040101010101" pitchFamily="2" charset="-122"/>
                          </a:rPr>
                          <m:t>𝜽</m:t>
                        </m:r>
                      </m:e>
                      <m:sup>
                        <m:r>
                          <a:rPr lang="zh-CN" altLang="en-US" sz="2400" b="1" i="1">
                            <a:solidFill>
                              <a:srgbClr val="FF0000"/>
                            </a:solidFill>
                            <a:latin typeface="Cambria Math"/>
                            <a:ea typeface="华文中宋" panose="02010600040101010101" pitchFamily="2" charset="-122"/>
                          </a:rPr>
                          <m:t>，</m:t>
                        </m:r>
                      </m:sup>
                    </m:sSup>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299237" y="684610"/>
                <a:ext cx="5278368" cy="581378"/>
              </a:xfrm>
              <a:prstGeom prst="rect">
                <a:avLst/>
              </a:prstGeom>
              <a:blipFill rotWithShape="1">
                <a:blip r:embed="rId4"/>
                <a:stretch>
                  <a:fillRect l="-1732" t="-2083"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75550" y="1202382"/>
                <a:ext cx="1635448" cy="830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a:rPr>
                        <m:t>=</m:t>
                      </m:r>
                      <m:f>
                        <m:fPr>
                          <m:ctrlPr>
                            <a:rPr lang="el-GR" altLang="zh-CN" sz="2800" b="1" i="1">
                              <a:latin typeface="Cambria Math" panose="02040503050406030204" pitchFamily="18" charset="0"/>
                            </a:rPr>
                          </m:ctrlPr>
                        </m:fPr>
                        <m:num>
                          <m:r>
                            <a:rPr lang="el-GR" altLang="zh-CN" sz="2800" b="1" i="1">
                              <a:latin typeface="Cambria Math"/>
                            </a:rPr>
                            <m:t>𝝅</m:t>
                          </m:r>
                        </m:num>
                        <m:den>
                          <m:r>
                            <a:rPr lang="el-GR" altLang="zh-CN" sz="2800" b="1" i="1">
                              <a:latin typeface="Cambria Math"/>
                            </a:rPr>
                            <m:t>𝟐</m:t>
                          </m:r>
                        </m:den>
                      </m:f>
                      <m:r>
                        <a:rPr lang="en-US" altLang="zh-CN" sz="2800" b="1" i="1">
                          <a:latin typeface="Cambria Math"/>
                        </a:rPr>
                        <m:t>−</m:t>
                      </m:r>
                      <m:sSup>
                        <m:sSupPr>
                          <m:ctrlPr>
                            <a:rPr lang="en-US" altLang="zh-CN" sz="2800" b="1" i="1">
                              <a:solidFill>
                                <a:srgbClr val="FF0000"/>
                              </a:solidFill>
                              <a:latin typeface="Cambria Math" panose="02040503050406030204" pitchFamily="18" charset="0"/>
                            </a:rPr>
                          </m:ctrlPr>
                        </m:sSupPr>
                        <m:e>
                          <m:r>
                            <a:rPr lang="zh-CN" altLang="en-US" sz="2800" b="1" i="1">
                              <a:solidFill>
                                <a:srgbClr val="FF0000"/>
                              </a:solidFill>
                              <a:latin typeface="Cambria Math"/>
                            </a:rPr>
                            <m:t>𝜽</m:t>
                          </m:r>
                        </m:e>
                        <m:sup>
                          <m:r>
                            <a:rPr lang="en-US" altLang="zh-CN" sz="2800" b="1" i="1">
                              <a:solidFill>
                                <a:srgbClr val="FF0000"/>
                              </a:solidFill>
                              <a:latin typeface="Cambria Math"/>
                            </a:rPr>
                            <m:t>,</m:t>
                          </m:r>
                        </m:sup>
                      </m:sSup>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051550" y="1202381"/>
                <a:ext cx="1635448" cy="830805"/>
              </a:xfrm>
              <a:prstGeom prst="rect">
                <a:avLst/>
              </a:prstGeom>
              <a:blipFill rotWithShape="1">
                <a:blip r:embed="rId5"/>
                <a:stretch>
                  <a:fillRect/>
                </a:stretch>
              </a:blipFill>
            </p:spPr>
            <p:txBody>
              <a:bodyPr/>
              <a:lstStyle/>
              <a:p>
                <a:r>
                  <a:rPr lang="zh-CN" altLang="en-US">
                    <a:noFill/>
                  </a:rPr>
                  <a:t> </a:t>
                </a:r>
              </a:p>
            </p:txBody>
          </p:sp>
        </mc:Fallback>
      </mc:AlternateContent>
      <p:sp>
        <p:nvSpPr>
          <p:cNvPr id="8" name="矩形 7"/>
          <p:cNvSpPr/>
          <p:nvPr/>
        </p:nvSpPr>
        <p:spPr>
          <a:xfrm>
            <a:off x="1524000" y="2033187"/>
            <a:ext cx="4572000" cy="1200329"/>
          </a:xfrm>
          <a:prstGeom prst="rect">
            <a:avLst/>
          </a:prstGeom>
        </p:spPr>
        <p:txBody>
          <a:bodyPr>
            <a:spAutoFit/>
          </a:bodyPr>
          <a:lstStyle/>
          <a:p>
            <a:pPr>
              <a:buClr>
                <a:schemeClr val="tx1"/>
              </a:buClr>
              <a:buFont typeface="Wingdings" pitchFamily="2" charset="2"/>
              <a:buChar char="l"/>
            </a:pPr>
            <a:r>
              <a:rPr lang="zh-CN" altLang="en-US" sz="2400" b="1" dirty="0">
                <a:latin typeface="华文中宋" panose="02010600040101010101" pitchFamily="2" charset="-122"/>
                <a:ea typeface="华文中宋" panose="02010600040101010101" pitchFamily="2" charset="-122"/>
              </a:rPr>
              <a:t>直角坐标系下的应变描述   </a:t>
            </a:r>
            <a:r>
              <a:rPr lang="en-US" altLang="zh-CN" sz="2400" b="1" dirty="0">
                <a:latin typeface="华文中宋" panose="02010600040101010101" pitchFamily="2" charset="-122"/>
                <a:ea typeface="华文中宋" panose="02010600040101010101" pitchFamily="2" charset="-122"/>
              </a:rPr>
              <a:t>P</a:t>
            </a:r>
            <a:r>
              <a:rPr lang="zh-CN" altLang="en-US" sz="2400" b="1" dirty="0">
                <a:latin typeface="华文中宋" panose="02010600040101010101" pitchFamily="2" charset="-122"/>
                <a:ea typeface="华文中宋" panose="02010600040101010101" pitchFamily="2" charset="-122"/>
              </a:rPr>
              <a:t>点</a:t>
            </a:r>
            <a:endParaRPr lang="en-US" altLang="zh-CN" sz="2400" b="1" dirty="0">
              <a:latin typeface="华文中宋" panose="02010600040101010101" pitchFamily="2" charset="-122"/>
              <a:ea typeface="华文中宋" panose="02010600040101010101" pitchFamily="2" charset="-122"/>
            </a:endParaRPr>
          </a:p>
          <a:p>
            <a:pPr>
              <a:buClr>
                <a:schemeClr val="tx1"/>
              </a:buClr>
            </a:pPr>
            <a:r>
              <a:rPr lang="zh-CN" altLang="en-US" sz="2400" b="1" dirty="0">
                <a:latin typeface="华文中宋" panose="02010600040101010101" pitchFamily="2" charset="-122"/>
                <a:ea typeface="华文中宋" panose="02010600040101010101" pitchFamily="2" charset="-122"/>
              </a:rPr>
              <a:t>        一点</a:t>
            </a:r>
            <a:r>
              <a:rPr lang="en-US" altLang="zh-CN" sz="2400" b="1" dirty="0">
                <a:latin typeface="华文中宋" panose="02010600040101010101" pitchFamily="2" charset="-122"/>
                <a:ea typeface="华文中宋" panose="02010600040101010101" pitchFamily="2" charset="-122"/>
              </a:rPr>
              <a:t>P</a:t>
            </a:r>
            <a:r>
              <a:rPr lang="zh-CN" altLang="en-US" sz="2400" b="1" dirty="0">
                <a:latin typeface="华文中宋" panose="02010600040101010101" pitchFamily="2" charset="-122"/>
                <a:ea typeface="华文中宋" panose="02010600040101010101" pitchFamily="2" charset="-122"/>
              </a:rPr>
              <a:t>有六个独立应变分量</a:t>
            </a:r>
          </a:p>
          <a:p>
            <a:pPr>
              <a:buClr>
                <a:schemeClr val="tx1"/>
              </a:buClr>
            </a:pPr>
            <a:r>
              <a:rPr lang="zh-CN" altLang="en-US" sz="2400" b="1" dirty="0">
                <a:latin typeface="华文中宋" panose="02010600040101010101" pitchFamily="2" charset="-122"/>
                <a:ea typeface="华文中宋" panose="02010600040101010101" pitchFamily="2" charset="-122"/>
              </a:rPr>
              <a:t>        三个正应变，三个切应变</a:t>
            </a:r>
          </a:p>
        </p:txBody>
      </p:sp>
      <p:graphicFrame>
        <p:nvGraphicFramePr>
          <p:cNvPr id="9" name="对象 8"/>
          <p:cNvGraphicFramePr>
            <a:graphicFrameLocks noChangeAspect="1"/>
          </p:cNvGraphicFramePr>
          <p:nvPr/>
        </p:nvGraphicFramePr>
        <p:xfrm>
          <a:off x="2567608" y="3356993"/>
          <a:ext cx="2710576" cy="1005393"/>
        </p:xfrm>
        <a:graphic>
          <a:graphicData uri="http://schemas.openxmlformats.org/presentationml/2006/ole">
            <mc:AlternateContent xmlns:mc="http://schemas.openxmlformats.org/markup-compatibility/2006">
              <mc:Choice xmlns:v="urn:schemas-microsoft-com:vml" Requires="v">
                <p:oleObj spid="_x0000_s2050" name="Equation" r:id="rId6" imgW="507780" imgH="393529" progId="Equation.DSMT4">
                  <p:embed/>
                </p:oleObj>
              </mc:Choice>
              <mc:Fallback>
                <p:oleObj name="Equation" r:id="rId6" imgW="507780"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7608" y="3356993"/>
                        <a:ext cx="2710576" cy="1005393"/>
                      </a:xfrm>
                      <a:prstGeom prst="rect">
                        <a:avLst/>
                      </a:prstGeom>
                      <a:noFill/>
                      <a:ln>
                        <a:noFill/>
                      </a:ln>
                    </p:spPr>
                  </p:pic>
                </p:oleObj>
              </mc:Fallback>
            </mc:AlternateContent>
          </a:graphicData>
        </a:graphic>
      </p:graphicFrame>
      <p:graphicFrame>
        <p:nvGraphicFramePr>
          <p:cNvPr id="10" name="对象 9"/>
          <p:cNvGraphicFramePr>
            <a:graphicFrameLocks noChangeAspect="1"/>
          </p:cNvGraphicFramePr>
          <p:nvPr/>
        </p:nvGraphicFramePr>
        <p:xfrm>
          <a:off x="2442809" y="4365105"/>
          <a:ext cx="2760856" cy="1008253"/>
        </p:xfrm>
        <a:graphic>
          <a:graphicData uri="http://schemas.openxmlformats.org/presentationml/2006/ole">
            <mc:AlternateContent xmlns:mc="http://schemas.openxmlformats.org/markup-compatibility/2006">
              <mc:Choice xmlns:v="urn:schemas-microsoft-com:vml" Requires="v">
                <p:oleObj spid="_x0000_s2051" name="Equation" r:id="rId8" imgW="508000" imgH="419100" progId="Equation.DSMT4">
                  <p:embed/>
                </p:oleObj>
              </mc:Choice>
              <mc:Fallback>
                <p:oleObj name="Equation" r:id="rId8" imgW="508000" imgH="4191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2809" y="4365105"/>
                        <a:ext cx="2760856" cy="1008253"/>
                      </a:xfrm>
                      <a:prstGeom prst="rect">
                        <a:avLst/>
                      </a:prstGeom>
                      <a:noFill/>
                      <a:ln>
                        <a:noFill/>
                      </a:ln>
                      <a:effectLst/>
                    </p:spPr>
                  </p:pic>
                </p:oleObj>
              </mc:Fallback>
            </mc:AlternateContent>
          </a:graphicData>
        </a:graphic>
      </p:graphicFrame>
      <p:graphicFrame>
        <p:nvGraphicFramePr>
          <p:cNvPr id="11" name="对象 10"/>
          <p:cNvGraphicFramePr>
            <a:graphicFrameLocks noChangeAspect="1"/>
          </p:cNvGraphicFramePr>
          <p:nvPr/>
        </p:nvGraphicFramePr>
        <p:xfrm>
          <a:off x="2327034" y="5445224"/>
          <a:ext cx="2841759" cy="1005998"/>
        </p:xfrm>
        <a:graphic>
          <a:graphicData uri="http://schemas.openxmlformats.org/presentationml/2006/ole">
            <mc:AlternateContent xmlns:mc="http://schemas.openxmlformats.org/markup-compatibility/2006">
              <mc:Choice xmlns:v="urn:schemas-microsoft-com:vml" Requires="v">
                <p:oleObj spid="_x0000_s2052" name="Equation" r:id="rId10" imgW="520474" imgH="393529" progId="Equation.DSMT4">
                  <p:embed/>
                </p:oleObj>
              </mc:Choice>
              <mc:Fallback>
                <p:oleObj name="Equation" r:id="rId10" imgW="520474"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7034" y="5445224"/>
                        <a:ext cx="2841759" cy="1005998"/>
                      </a:xfrm>
                      <a:prstGeom prst="rect">
                        <a:avLst/>
                      </a:prstGeom>
                      <a:noFill/>
                      <a:ln>
                        <a:noFill/>
                      </a:ln>
                      <a:effec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886804620"/>
              </p:ext>
            </p:extLst>
          </p:nvPr>
        </p:nvGraphicFramePr>
        <p:xfrm>
          <a:off x="5674773" y="3356993"/>
          <a:ext cx="4841875" cy="3233737"/>
        </p:xfrm>
        <a:graphic>
          <a:graphicData uri="http://schemas.openxmlformats.org/presentationml/2006/ole">
            <mc:AlternateContent xmlns:mc="http://schemas.openxmlformats.org/markup-compatibility/2006">
              <mc:Choice xmlns:v="urn:schemas-microsoft-com:vml" Requires="v">
                <p:oleObj spid="_x0000_s2053" name="公式" r:id="rId12" imgW="2108160" imgH="1638000" progId="Equation.3">
                  <p:embed/>
                </p:oleObj>
              </mc:Choice>
              <mc:Fallback>
                <p:oleObj name="公式" r:id="rId12" imgW="2108160" imgH="1638000" progId="Equation.3">
                  <p:embed/>
                  <p:pic>
                    <p:nvPicPr>
                      <p:cNvPr id="0" name=""/>
                      <p:cNvPicPr>
                        <a:picLocks noChangeAspect="1" noChangeArrowheads="1"/>
                      </p:cNvPicPr>
                      <p:nvPr/>
                    </p:nvPicPr>
                    <p:blipFill>
                      <a:blip r:embed="rId13"/>
                      <a:srcRect/>
                      <a:stretch>
                        <a:fillRect/>
                      </a:stretch>
                    </p:blipFill>
                    <p:spPr bwMode="auto">
                      <a:xfrm>
                        <a:off x="5674773" y="3356993"/>
                        <a:ext cx="4841875" cy="32337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417433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a:extLst>
              <a:ext uri="{FF2B5EF4-FFF2-40B4-BE49-F238E27FC236}">
                <a16:creationId xmlns:a16="http://schemas.microsoft.com/office/drawing/2014/main" id="{0417E7F1-3512-43B9-8493-B61BD54CBB2D}"/>
              </a:ext>
            </a:extLst>
          </p:cNvPr>
          <p:cNvSpPr>
            <a:spLocks noGrp="1" noChangeArrowheads="1"/>
          </p:cNvSpPr>
          <p:nvPr>
            <p:ph type="body" idx="4294967295"/>
          </p:nvPr>
        </p:nvSpPr>
        <p:spPr>
          <a:xfrm>
            <a:off x="1981200" y="404813"/>
            <a:ext cx="8229600" cy="5721350"/>
          </a:xfrm>
        </p:spPr>
        <p:txBody>
          <a:bodyPr/>
          <a:lstStyle/>
          <a:p>
            <a:pPr>
              <a:buFontTx/>
              <a:buNone/>
            </a:pPr>
            <a:r>
              <a:rPr lang="en-US" altLang="zh-CN" b="1">
                <a:solidFill>
                  <a:srgbClr val="0000CC"/>
                </a:solidFill>
              </a:rPr>
              <a:t>3</a:t>
            </a:r>
            <a:r>
              <a:rPr lang="zh-CN" altLang="en-US" b="1">
                <a:solidFill>
                  <a:srgbClr val="0000CC"/>
                </a:solidFill>
              </a:rPr>
              <a:t>、微生物传感器</a:t>
            </a:r>
          </a:p>
          <a:p>
            <a:pPr>
              <a:buFontTx/>
              <a:buNone/>
            </a:pPr>
            <a:r>
              <a:rPr lang="zh-CN" altLang="en-US" b="1"/>
              <a:t>           </a:t>
            </a:r>
            <a:r>
              <a:rPr lang="zh-CN" altLang="en-US" sz="2400" b="1">
                <a:latin typeface="华文中宋" panose="02010600040101010101" pitchFamily="2" charset="-122"/>
                <a:ea typeface="华文中宋" panose="02010600040101010101" pitchFamily="2" charset="-122"/>
              </a:rPr>
              <a:t>原理：有机化合物溶液（被测物）      微生物膜摄取（敏感膜）     吸入氧气放出二氧化碳     剩余氧气到达氧电极           阴极电流</a:t>
            </a:r>
          </a:p>
          <a:p>
            <a:pPr>
              <a:buFontTx/>
              <a:buNone/>
            </a:pPr>
            <a:endParaRPr lang="zh-CN" altLang="en-US" sz="2400" b="1">
              <a:latin typeface="华文中宋" panose="02010600040101010101" pitchFamily="2" charset="-122"/>
              <a:ea typeface="华文中宋" panose="02010600040101010101" pitchFamily="2" charset="-122"/>
            </a:endParaRPr>
          </a:p>
          <a:p>
            <a:pPr>
              <a:buFontTx/>
              <a:buNone/>
            </a:pPr>
            <a:r>
              <a:rPr lang="zh-CN" altLang="en-US" sz="2400" b="1"/>
              <a:t>                             </a:t>
            </a:r>
          </a:p>
        </p:txBody>
      </p:sp>
      <p:sp>
        <p:nvSpPr>
          <p:cNvPr id="174084" name="Line 4">
            <a:extLst>
              <a:ext uri="{FF2B5EF4-FFF2-40B4-BE49-F238E27FC236}">
                <a16:creationId xmlns:a16="http://schemas.microsoft.com/office/drawing/2014/main" id="{2D1F3315-D8DC-46F4-8521-07AC53B9D812}"/>
              </a:ext>
            </a:extLst>
          </p:cNvPr>
          <p:cNvSpPr>
            <a:spLocks noChangeShapeType="1"/>
          </p:cNvSpPr>
          <p:nvPr/>
        </p:nvSpPr>
        <p:spPr bwMode="auto">
          <a:xfrm>
            <a:off x="7519617" y="1161176"/>
            <a:ext cx="50323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5" name="Line 5">
            <a:extLst>
              <a:ext uri="{FF2B5EF4-FFF2-40B4-BE49-F238E27FC236}">
                <a16:creationId xmlns:a16="http://schemas.microsoft.com/office/drawing/2014/main" id="{5CBB494C-5584-4C82-8601-CFCF6000483E}"/>
              </a:ext>
            </a:extLst>
          </p:cNvPr>
          <p:cNvSpPr>
            <a:spLocks noChangeShapeType="1"/>
          </p:cNvSpPr>
          <p:nvPr/>
        </p:nvSpPr>
        <p:spPr bwMode="auto">
          <a:xfrm>
            <a:off x="3721101" y="1459718"/>
            <a:ext cx="50323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6" name="Line 6">
            <a:extLst>
              <a:ext uri="{FF2B5EF4-FFF2-40B4-BE49-F238E27FC236}">
                <a16:creationId xmlns:a16="http://schemas.microsoft.com/office/drawing/2014/main" id="{9CEBBD1F-BD56-4D49-BA04-A48B645B5F6B}"/>
              </a:ext>
            </a:extLst>
          </p:cNvPr>
          <p:cNvSpPr>
            <a:spLocks noChangeShapeType="1"/>
          </p:cNvSpPr>
          <p:nvPr/>
        </p:nvSpPr>
        <p:spPr bwMode="auto">
          <a:xfrm>
            <a:off x="7519617" y="1500241"/>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7" name="Line 7">
            <a:extLst>
              <a:ext uri="{FF2B5EF4-FFF2-40B4-BE49-F238E27FC236}">
                <a16:creationId xmlns:a16="http://schemas.microsoft.com/office/drawing/2014/main" id="{EDD142B0-CDFC-4F81-AD63-550BECED90A4}"/>
              </a:ext>
            </a:extLst>
          </p:cNvPr>
          <p:cNvSpPr>
            <a:spLocks noChangeShapeType="1"/>
          </p:cNvSpPr>
          <p:nvPr/>
        </p:nvSpPr>
        <p:spPr bwMode="auto">
          <a:xfrm>
            <a:off x="3214575" y="1837835"/>
            <a:ext cx="7207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74088" name="Picture 8">
            <a:extLst>
              <a:ext uri="{FF2B5EF4-FFF2-40B4-BE49-F238E27FC236}">
                <a16:creationId xmlns:a16="http://schemas.microsoft.com/office/drawing/2014/main" id="{D8603579-D90A-47C8-809F-03B460468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1" y="2636838"/>
            <a:ext cx="6913563"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49922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a:extLst>
              <a:ext uri="{FF2B5EF4-FFF2-40B4-BE49-F238E27FC236}">
                <a16:creationId xmlns:a16="http://schemas.microsoft.com/office/drawing/2014/main" id="{6CC68335-C50F-436A-8820-095FDE20095E}"/>
              </a:ext>
            </a:extLst>
          </p:cNvPr>
          <p:cNvSpPr>
            <a:spLocks noGrp="1" noChangeArrowheads="1"/>
          </p:cNvSpPr>
          <p:nvPr>
            <p:ph type="body" idx="4294967295"/>
          </p:nvPr>
        </p:nvSpPr>
        <p:spPr>
          <a:xfrm>
            <a:off x="1981200" y="260351"/>
            <a:ext cx="8229600" cy="5865813"/>
          </a:xfrm>
        </p:spPr>
        <p:txBody>
          <a:bodyPr/>
          <a:lstStyle/>
          <a:p>
            <a:pPr>
              <a:buFontTx/>
              <a:buNone/>
            </a:pPr>
            <a:r>
              <a:rPr lang="en-US" altLang="zh-CN" b="1" dirty="0">
                <a:solidFill>
                  <a:srgbClr val="0000CC"/>
                </a:solidFill>
                <a:latin typeface="华文中宋" panose="02010600040101010101" pitchFamily="2" charset="-122"/>
                <a:ea typeface="华文中宋" panose="02010600040101010101" pitchFamily="2" charset="-122"/>
              </a:rPr>
              <a:t>4</a:t>
            </a:r>
            <a:r>
              <a:rPr lang="zh-CN" altLang="en-US" b="1" dirty="0">
                <a:solidFill>
                  <a:srgbClr val="0000CC"/>
                </a:solidFill>
                <a:latin typeface="华文中宋" panose="02010600040101010101" pitchFamily="2" charset="-122"/>
                <a:ea typeface="华文中宋" panose="02010600040101010101" pitchFamily="2" charset="-122"/>
              </a:rPr>
              <a:t>、半导体复合模式传感器</a:t>
            </a:r>
          </a:p>
          <a:p>
            <a:pPr>
              <a:buFontTx/>
              <a:buNone/>
            </a:pPr>
            <a:r>
              <a:rPr lang="zh-CN" altLang="en-US"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生物场效应晶体管</a:t>
            </a:r>
          </a:p>
          <a:p>
            <a:pPr>
              <a:buFontTx/>
              <a:buNone/>
            </a:pPr>
            <a:r>
              <a:rPr lang="zh-CN" altLang="en-US"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离子感应膜或生物功能膜代替栅极金属膜</a:t>
            </a:r>
          </a:p>
          <a:p>
            <a:pPr>
              <a:buFontTx/>
              <a:buNone/>
            </a:pPr>
            <a:r>
              <a:rPr lang="zh-CN" altLang="en-US"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检测对象被吸附在功能膜受体上致使膜电位发生变化，漏电流发生变化。</a:t>
            </a:r>
          </a:p>
          <a:p>
            <a:pPr>
              <a:buFontTx/>
              <a:buNone/>
            </a:pPr>
            <a:endParaRPr lang="zh-CN" altLang="en-US" sz="2400" b="1" dirty="0">
              <a:latin typeface="华文中宋" panose="02010600040101010101" pitchFamily="2" charset="-122"/>
              <a:ea typeface="华文中宋" panose="02010600040101010101" pitchFamily="2" charset="-122"/>
            </a:endParaRPr>
          </a:p>
          <a:p>
            <a:pPr>
              <a:buFontTx/>
              <a:buNone/>
            </a:pPr>
            <a:endParaRPr lang="zh-CN" altLang="en-US" b="1" dirty="0">
              <a:latin typeface="华文中宋" panose="02010600040101010101" pitchFamily="2" charset="-122"/>
              <a:ea typeface="华文中宋" panose="02010600040101010101" pitchFamily="2" charset="-122"/>
            </a:endParaRPr>
          </a:p>
          <a:p>
            <a:pPr>
              <a:buFontTx/>
              <a:buNone/>
            </a:pPr>
            <a:endParaRPr lang="zh-CN" altLang="en-US" b="1" dirty="0"/>
          </a:p>
          <a:p>
            <a:pPr>
              <a:buFontTx/>
              <a:buNone/>
            </a:pPr>
            <a:endParaRPr lang="en-US" altLang="zh-CN" sz="2400" b="1" dirty="0"/>
          </a:p>
        </p:txBody>
      </p:sp>
      <p:pic>
        <p:nvPicPr>
          <p:cNvPr id="175108" name="Picture 4">
            <a:extLst>
              <a:ext uri="{FF2B5EF4-FFF2-40B4-BE49-F238E27FC236}">
                <a16:creationId xmlns:a16="http://schemas.microsoft.com/office/drawing/2014/main" id="{EF2F3D03-4A12-4225-8B48-2121C9141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2924176"/>
            <a:ext cx="5400675"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16982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a:extLst>
              <a:ext uri="{FF2B5EF4-FFF2-40B4-BE49-F238E27FC236}">
                <a16:creationId xmlns:a16="http://schemas.microsoft.com/office/drawing/2014/main" id="{12C5C0C6-80E1-44B9-BCE7-71431309A2D7}"/>
              </a:ext>
            </a:extLst>
          </p:cNvPr>
          <p:cNvSpPr>
            <a:spLocks noGrp="1" noChangeArrowheads="1"/>
          </p:cNvSpPr>
          <p:nvPr>
            <p:ph type="body" idx="4294967295"/>
          </p:nvPr>
        </p:nvSpPr>
        <p:spPr>
          <a:xfrm>
            <a:off x="1902522" y="384732"/>
            <a:ext cx="8229600" cy="5649913"/>
          </a:xfrm>
        </p:spPr>
        <p:txBody>
          <a:bodyPr/>
          <a:lstStyle/>
          <a:p>
            <a:pPr>
              <a:buFontTx/>
              <a:buNone/>
            </a:pPr>
            <a:r>
              <a:rPr lang="en-US" altLang="zh-CN" b="1" dirty="0">
                <a:solidFill>
                  <a:srgbClr val="0000CC"/>
                </a:solidFill>
              </a:rPr>
              <a:t> 1</a:t>
            </a:r>
            <a:r>
              <a:rPr lang="zh-CN" altLang="en-US" b="1" dirty="0">
                <a:solidFill>
                  <a:srgbClr val="0000CC"/>
                </a:solidFill>
              </a:rPr>
              <a:t>）酶</a:t>
            </a:r>
            <a:r>
              <a:rPr lang="en-US" altLang="zh-CN" b="1" dirty="0">
                <a:solidFill>
                  <a:srgbClr val="0000CC"/>
                </a:solidFill>
              </a:rPr>
              <a:t>FET:</a:t>
            </a:r>
            <a:r>
              <a:rPr lang="en-US" altLang="zh-CN" b="1" dirty="0"/>
              <a:t>   </a:t>
            </a:r>
          </a:p>
        </p:txBody>
      </p:sp>
      <p:sp>
        <p:nvSpPr>
          <p:cNvPr id="2" name="矩形 1">
            <a:extLst>
              <a:ext uri="{FF2B5EF4-FFF2-40B4-BE49-F238E27FC236}">
                <a16:creationId xmlns:a16="http://schemas.microsoft.com/office/drawing/2014/main" id="{3F7B86B8-5ACC-410D-A453-493EC17DBEE3}"/>
              </a:ext>
            </a:extLst>
          </p:cNvPr>
          <p:cNvSpPr/>
          <p:nvPr/>
        </p:nvSpPr>
        <p:spPr>
          <a:xfrm>
            <a:off x="5070088" y="2282283"/>
            <a:ext cx="2111297" cy="223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92D3D7C-2CC0-469B-82D9-BA471A4A00FF}"/>
              </a:ext>
            </a:extLst>
          </p:cNvPr>
          <p:cNvSpPr/>
          <p:nvPr/>
        </p:nvSpPr>
        <p:spPr>
          <a:xfrm>
            <a:off x="5070088" y="2505307"/>
            <a:ext cx="2111297" cy="2230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3C7A170-50CC-434D-A95B-777DB223F5CB}"/>
              </a:ext>
            </a:extLst>
          </p:cNvPr>
          <p:cNvSpPr/>
          <p:nvPr/>
        </p:nvSpPr>
        <p:spPr>
          <a:xfrm>
            <a:off x="5070088" y="2728331"/>
            <a:ext cx="2111297" cy="2230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0482577-C528-4ED2-B3B7-D39010F5BE0B}"/>
              </a:ext>
            </a:extLst>
          </p:cNvPr>
          <p:cNvSpPr/>
          <p:nvPr/>
        </p:nvSpPr>
        <p:spPr>
          <a:xfrm>
            <a:off x="2895600" y="2943920"/>
            <a:ext cx="6400800" cy="1338148"/>
          </a:xfrm>
          <a:prstGeom prst="rect">
            <a:avLst/>
          </a:prstGeom>
          <a:solidFill>
            <a:schemeClr val="bg1">
              <a:lumMod val="75000"/>
              <a:alpha val="19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4989655-A061-41E6-916F-DEE0588890D8}"/>
              </a:ext>
            </a:extLst>
          </p:cNvPr>
          <p:cNvSpPr/>
          <p:nvPr/>
        </p:nvSpPr>
        <p:spPr>
          <a:xfrm>
            <a:off x="3988419" y="2957781"/>
            <a:ext cx="1509131" cy="446049"/>
          </a:xfrm>
          <a:prstGeom prst="rect">
            <a:avLst/>
          </a:prstGeom>
          <a:solidFill>
            <a:schemeClr val="accent1">
              <a:lumMod val="60000"/>
              <a:lumOff val="4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E90B552-6752-4A81-9EC4-84E0C779A356}"/>
              </a:ext>
            </a:extLst>
          </p:cNvPr>
          <p:cNvSpPr/>
          <p:nvPr/>
        </p:nvSpPr>
        <p:spPr>
          <a:xfrm>
            <a:off x="6753922" y="2943920"/>
            <a:ext cx="1509131" cy="446049"/>
          </a:xfrm>
          <a:prstGeom prst="rect">
            <a:avLst/>
          </a:prstGeom>
          <a:solidFill>
            <a:schemeClr val="accent1">
              <a:lumMod val="60000"/>
              <a:lumOff val="4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599BCEE-DE25-40E4-B7E8-AD52A081392A}"/>
                  </a:ext>
                </a:extLst>
              </p:cNvPr>
              <p:cNvSpPr/>
              <p:nvPr/>
            </p:nvSpPr>
            <p:spPr>
              <a:xfrm>
                <a:off x="5497550" y="3714657"/>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14" name="矩形 13">
                <a:extLst>
                  <a:ext uri="{FF2B5EF4-FFF2-40B4-BE49-F238E27FC236}">
                    <a16:creationId xmlns:a16="http://schemas.microsoft.com/office/drawing/2014/main" id="{1599BCEE-DE25-40E4-B7E8-AD52A081392A}"/>
                  </a:ext>
                </a:extLst>
              </p:cNvPr>
              <p:cNvSpPr>
                <a:spLocks noRot="1" noChangeAspect="1" noMove="1" noResize="1" noEditPoints="1" noAdjustHandles="1" noChangeArrowheads="1" noChangeShapeType="1" noTextEdit="1"/>
              </p:cNvSpPr>
              <p:nvPr/>
            </p:nvSpPr>
            <p:spPr>
              <a:xfrm>
                <a:off x="5497550" y="3714657"/>
                <a:ext cx="888384"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7C0A7E8-0C38-4F1F-B8D9-866753B50D67}"/>
                  </a:ext>
                </a:extLst>
              </p:cNvPr>
              <p:cNvSpPr/>
              <p:nvPr/>
            </p:nvSpPr>
            <p:spPr>
              <a:xfrm>
                <a:off x="7291916" y="2974959"/>
                <a:ext cx="543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𝑵</m:t>
                          </m:r>
                        </m:e>
                        <m:sup>
                          <m:r>
                            <a:rPr lang="en-US" altLang="zh-CN" b="1" i="1">
                              <a:latin typeface="Cambria Math" panose="02040503050406030204" pitchFamily="18" charset="0"/>
                            </a:rPr>
                            <m:t>+</m:t>
                          </m:r>
                        </m:sup>
                      </m:sSup>
                    </m:oMath>
                  </m:oMathPara>
                </a14:m>
                <a:endParaRPr lang="zh-CN" altLang="en-US" dirty="0"/>
              </a:p>
            </p:txBody>
          </p:sp>
        </mc:Choice>
        <mc:Fallback xmlns="">
          <p:sp>
            <p:nvSpPr>
              <p:cNvPr id="11" name="矩形 10">
                <a:extLst>
                  <a:ext uri="{FF2B5EF4-FFF2-40B4-BE49-F238E27FC236}">
                    <a16:creationId xmlns:a16="http://schemas.microsoft.com/office/drawing/2014/main" id="{77C0A7E8-0C38-4F1F-B8D9-866753B50D67}"/>
                  </a:ext>
                </a:extLst>
              </p:cNvPr>
              <p:cNvSpPr>
                <a:spLocks noRot="1" noChangeAspect="1" noMove="1" noResize="1" noEditPoints="1" noAdjustHandles="1" noChangeArrowheads="1" noChangeShapeType="1" noTextEdit="1"/>
              </p:cNvSpPr>
              <p:nvPr/>
            </p:nvSpPr>
            <p:spPr>
              <a:xfrm>
                <a:off x="7291916" y="2974959"/>
                <a:ext cx="543674"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C3655DA-B53F-4154-BCDF-B3CF73935C33}"/>
                  </a:ext>
                </a:extLst>
              </p:cNvPr>
              <p:cNvSpPr/>
              <p:nvPr/>
            </p:nvSpPr>
            <p:spPr>
              <a:xfrm>
                <a:off x="4471147" y="2953393"/>
                <a:ext cx="543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𝑵</m:t>
                          </m:r>
                        </m:e>
                        <m:sup>
                          <m:r>
                            <a:rPr lang="en-US" altLang="zh-CN" b="1" i="1">
                              <a:latin typeface="Cambria Math" panose="02040503050406030204" pitchFamily="18" charset="0"/>
                            </a:rPr>
                            <m:t>+</m:t>
                          </m:r>
                        </m:sup>
                      </m:sSup>
                    </m:oMath>
                  </m:oMathPara>
                </a14:m>
                <a:endParaRPr lang="zh-CN" altLang="en-US" dirty="0"/>
              </a:p>
            </p:txBody>
          </p:sp>
        </mc:Choice>
        <mc:Fallback xmlns="">
          <p:sp>
            <p:nvSpPr>
              <p:cNvPr id="12" name="矩形 11">
                <a:extLst>
                  <a:ext uri="{FF2B5EF4-FFF2-40B4-BE49-F238E27FC236}">
                    <a16:creationId xmlns:a16="http://schemas.microsoft.com/office/drawing/2014/main" id="{6C3655DA-B53F-4154-BCDF-B3CF73935C33}"/>
                  </a:ext>
                </a:extLst>
              </p:cNvPr>
              <p:cNvSpPr>
                <a:spLocks noRot="1" noChangeAspect="1" noMove="1" noResize="1" noEditPoints="1" noAdjustHandles="1" noChangeArrowheads="1" noChangeShapeType="1" noTextEdit="1"/>
              </p:cNvSpPr>
              <p:nvPr/>
            </p:nvSpPr>
            <p:spPr>
              <a:xfrm>
                <a:off x="4471147" y="2953393"/>
                <a:ext cx="54367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115B5FE-3C53-4DFE-A9A0-325584071257}"/>
                  </a:ext>
                </a:extLst>
              </p:cNvPr>
              <p:cNvSpPr/>
              <p:nvPr/>
            </p:nvSpPr>
            <p:spPr>
              <a:xfrm>
                <a:off x="7356150" y="1929207"/>
                <a:ext cx="796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m:t>
                          </m:r>
                        </m:e>
                        <m:sub>
                          <m:r>
                            <a:rPr lang="en-US" altLang="zh-CN" i="1">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4</m:t>
                          </m:r>
                        </m:sub>
                      </m:sSub>
                    </m:oMath>
                  </m:oMathPara>
                </a14:m>
                <a:endParaRPr lang="zh-CN" altLang="en-US" dirty="0"/>
              </a:p>
            </p:txBody>
          </p:sp>
        </mc:Choice>
        <mc:Fallback xmlns="">
          <p:sp>
            <p:nvSpPr>
              <p:cNvPr id="17" name="矩形 16">
                <a:extLst>
                  <a:ext uri="{FF2B5EF4-FFF2-40B4-BE49-F238E27FC236}">
                    <a16:creationId xmlns:a16="http://schemas.microsoft.com/office/drawing/2014/main" id="{3115B5FE-3C53-4DFE-A9A0-325584071257}"/>
                  </a:ext>
                </a:extLst>
              </p:cNvPr>
              <p:cNvSpPr>
                <a:spLocks noRot="1" noChangeAspect="1" noMove="1" noResize="1" noEditPoints="1" noAdjustHandles="1" noChangeArrowheads="1" noChangeShapeType="1" noTextEdit="1"/>
              </p:cNvSpPr>
              <p:nvPr/>
            </p:nvSpPr>
            <p:spPr>
              <a:xfrm>
                <a:off x="7356150" y="1929207"/>
                <a:ext cx="796949" cy="369332"/>
              </a:xfrm>
              <a:prstGeom prst="rect">
                <a:avLst/>
              </a:prstGeom>
              <a:blipFill>
                <a:blip r:embed="rId5"/>
                <a:stretch>
                  <a:fillRect/>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C5873EC7-F0DE-48B2-B86E-ED61F8C83033}"/>
              </a:ext>
            </a:extLst>
          </p:cNvPr>
          <p:cNvSpPr/>
          <p:nvPr/>
        </p:nvSpPr>
        <p:spPr>
          <a:xfrm>
            <a:off x="2895600" y="2732912"/>
            <a:ext cx="1509131" cy="20172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4C59956-00A1-48F0-A1F9-E32D8B470192}"/>
              </a:ext>
            </a:extLst>
          </p:cNvPr>
          <p:cNvSpPr/>
          <p:nvPr/>
        </p:nvSpPr>
        <p:spPr>
          <a:xfrm>
            <a:off x="7835590" y="2702986"/>
            <a:ext cx="1457092" cy="2483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5903F9EE-F2A8-41DC-BCE3-812E5427EB73}"/>
              </a:ext>
            </a:extLst>
          </p:cNvPr>
          <p:cNvSpPr/>
          <p:nvPr/>
        </p:nvSpPr>
        <p:spPr>
          <a:xfrm>
            <a:off x="7618634" y="2506856"/>
            <a:ext cx="1509131" cy="230306"/>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8E1DD0A-6B74-454A-A30D-4314D15DAEC6}"/>
              </a:ext>
            </a:extLst>
          </p:cNvPr>
          <p:cNvSpPr/>
          <p:nvPr/>
        </p:nvSpPr>
        <p:spPr>
          <a:xfrm>
            <a:off x="7191916" y="2732912"/>
            <a:ext cx="825191" cy="223024"/>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AB6D968-8934-4DC7-996F-8BEC74E71361}"/>
              </a:ext>
            </a:extLst>
          </p:cNvPr>
          <p:cNvSpPr/>
          <p:nvPr/>
        </p:nvSpPr>
        <p:spPr>
          <a:xfrm>
            <a:off x="3162736" y="2509695"/>
            <a:ext cx="1494263" cy="22302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07C5986-4113-4213-8AFB-8EFE06ADBFDA}"/>
              </a:ext>
            </a:extLst>
          </p:cNvPr>
          <p:cNvSpPr/>
          <p:nvPr/>
        </p:nvSpPr>
        <p:spPr>
          <a:xfrm>
            <a:off x="4410617" y="2720896"/>
            <a:ext cx="654205" cy="22741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736DCE4-CD45-49F0-BA59-F1024325F2BB}"/>
              </a:ext>
            </a:extLst>
          </p:cNvPr>
          <p:cNvSpPr txBox="1"/>
          <p:nvPr/>
        </p:nvSpPr>
        <p:spPr>
          <a:xfrm>
            <a:off x="5568176" y="1561171"/>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酶敏感膜</a:t>
            </a:r>
          </a:p>
        </p:txBody>
      </p:sp>
      <p:sp>
        <p:nvSpPr>
          <p:cNvPr id="18" name="文本框 17">
            <a:extLst>
              <a:ext uri="{FF2B5EF4-FFF2-40B4-BE49-F238E27FC236}">
                <a16:creationId xmlns:a16="http://schemas.microsoft.com/office/drawing/2014/main" id="{C13D84F6-9996-4B94-80A8-58BFF6090680}"/>
              </a:ext>
            </a:extLst>
          </p:cNvPr>
          <p:cNvSpPr txBox="1"/>
          <p:nvPr/>
        </p:nvSpPr>
        <p:spPr>
          <a:xfrm>
            <a:off x="3988419" y="1851102"/>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漏极</a:t>
            </a:r>
          </a:p>
        </p:txBody>
      </p:sp>
      <p:sp>
        <p:nvSpPr>
          <p:cNvPr id="24" name="文本框 23">
            <a:extLst>
              <a:ext uri="{FF2B5EF4-FFF2-40B4-BE49-F238E27FC236}">
                <a16:creationId xmlns:a16="http://schemas.microsoft.com/office/drawing/2014/main" id="{F5122930-FEB0-4253-9227-39515083166F}"/>
              </a:ext>
            </a:extLst>
          </p:cNvPr>
          <p:cNvSpPr txBox="1"/>
          <p:nvPr/>
        </p:nvSpPr>
        <p:spPr>
          <a:xfrm>
            <a:off x="8217334" y="1805383"/>
            <a:ext cx="74081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源极</a:t>
            </a:r>
          </a:p>
        </p:txBody>
      </p:sp>
      <p:sp>
        <p:nvSpPr>
          <p:cNvPr id="25" name="文本框 24">
            <a:extLst>
              <a:ext uri="{FF2B5EF4-FFF2-40B4-BE49-F238E27FC236}">
                <a16:creationId xmlns:a16="http://schemas.microsoft.com/office/drawing/2014/main" id="{0AE94371-5274-46C3-B329-B2AD0A28577A}"/>
              </a:ext>
            </a:extLst>
          </p:cNvPr>
          <p:cNvSpPr txBox="1"/>
          <p:nvPr/>
        </p:nvSpPr>
        <p:spPr>
          <a:xfrm>
            <a:off x="9746166" y="2174715"/>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铝引线</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D3EF2DD-7E59-4C36-B290-18B54FE43B7D}"/>
                  </a:ext>
                </a:extLst>
              </p:cNvPr>
              <p:cNvSpPr/>
              <p:nvPr/>
            </p:nvSpPr>
            <p:spPr>
              <a:xfrm>
                <a:off x="1858506" y="2518320"/>
                <a:ext cx="6858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𝑆𝑖𝑂</m:t>
                          </m:r>
                        </m:e>
                        <m:sub>
                          <m:r>
                            <a:rPr lang="en-US" altLang="zh-CN" i="1">
                              <a:latin typeface="Cambria Math" panose="02040503050406030204" pitchFamily="18" charset="0"/>
                            </a:rPr>
                            <m:t>2</m:t>
                          </m:r>
                        </m:sub>
                      </m:sSub>
                    </m:oMath>
                  </m:oMathPara>
                </a14:m>
                <a:endParaRPr lang="zh-CN" altLang="en-US" dirty="0"/>
              </a:p>
            </p:txBody>
          </p:sp>
        </mc:Choice>
        <mc:Fallback xmlns="">
          <p:sp>
            <p:nvSpPr>
              <p:cNvPr id="26" name="矩形 25">
                <a:extLst>
                  <a:ext uri="{FF2B5EF4-FFF2-40B4-BE49-F238E27FC236}">
                    <a16:creationId xmlns:a16="http://schemas.microsoft.com/office/drawing/2014/main" id="{9D3EF2DD-7E59-4C36-B290-18B54FE43B7D}"/>
                  </a:ext>
                </a:extLst>
              </p:cNvPr>
              <p:cNvSpPr>
                <a:spLocks noRot="1" noChangeAspect="1" noMove="1" noResize="1" noEditPoints="1" noAdjustHandles="1" noChangeArrowheads="1" noChangeShapeType="1" noTextEdit="1"/>
              </p:cNvSpPr>
              <p:nvPr/>
            </p:nvSpPr>
            <p:spPr>
              <a:xfrm>
                <a:off x="1858506" y="2518320"/>
                <a:ext cx="685829" cy="369332"/>
              </a:xfrm>
              <a:prstGeom prst="rect">
                <a:avLst/>
              </a:prstGeom>
              <a:blipFill>
                <a:blip r:embed="rId6"/>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A59660F5-5F17-45C7-BECD-6777E3B5C8C0}"/>
              </a:ext>
            </a:extLst>
          </p:cNvPr>
          <p:cNvCxnSpPr>
            <a:stCxn id="26" idx="3"/>
            <a:endCxn id="15" idx="1"/>
          </p:cNvCxnSpPr>
          <p:nvPr/>
        </p:nvCxnSpPr>
        <p:spPr>
          <a:xfrm>
            <a:off x="2544335" y="2702986"/>
            <a:ext cx="351265" cy="130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D0E19B2-53DB-43A9-87E0-7D8464BE01BF}"/>
              </a:ext>
            </a:extLst>
          </p:cNvPr>
          <p:cNvCxnSpPr>
            <a:stCxn id="16" idx="2"/>
            <a:endCxn id="2" idx="0"/>
          </p:cNvCxnSpPr>
          <p:nvPr/>
        </p:nvCxnSpPr>
        <p:spPr>
          <a:xfrm>
            <a:off x="6122174" y="1930503"/>
            <a:ext cx="3563" cy="3517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6129" name="直接箭头连接符 176128">
            <a:extLst>
              <a:ext uri="{FF2B5EF4-FFF2-40B4-BE49-F238E27FC236}">
                <a16:creationId xmlns:a16="http://schemas.microsoft.com/office/drawing/2014/main" id="{23AF432D-E3B4-40CE-B65F-B560B6DC6D9A}"/>
              </a:ext>
            </a:extLst>
          </p:cNvPr>
          <p:cNvCxnSpPr>
            <a:cxnSpLocks/>
            <a:endCxn id="3" idx="3"/>
          </p:cNvCxnSpPr>
          <p:nvPr/>
        </p:nvCxnSpPr>
        <p:spPr>
          <a:xfrm flipH="1">
            <a:off x="7181385" y="2163788"/>
            <a:ext cx="272332" cy="45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134" name="直接箭头连接符 176133">
            <a:extLst>
              <a:ext uri="{FF2B5EF4-FFF2-40B4-BE49-F238E27FC236}">
                <a16:creationId xmlns:a16="http://schemas.microsoft.com/office/drawing/2014/main" id="{15903D2E-CF6C-4B32-849C-B235636EBBE6}"/>
              </a:ext>
            </a:extLst>
          </p:cNvPr>
          <p:cNvCxnSpPr>
            <a:stCxn id="25" idx="1"/>
            <a:endCxn id="20" idx="3"/>
          </p:cNvCxnSpPr>
          <p:nvPr/>
        </p:nvCxnSpPr>
        <p:spPr>
          <a:xfrm flipH="1">
            <a:off x="9127765" y="2359381"/>
            <a:ext cx="618401" cy="262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6136" name="直接连接符 176135">
            <a:extLst>
              <a:ext uri="{FF2B5EF4-FFF2-40B4-BE49-F238E27FC236}">
                <a16:creationId xmlns:a16="http://schemas.microsoft.com/office/drawing/2014/main" id="{6396F272-C62D-41DF-B999-302A790DF056}"/>
              </a:ext>
            </a:extLst>
          </p:cNvPr>
          <p:cNvCxnSpPr>
            <a:endCxn id="20" idx="0"/>
          </p:cNvCxnSpPr>
          <p:nvPr/>
        </p:nvCxnSpPr>
        <p:spPr>
          <a:xfrm>
            <a:off x="8373199" y="2163788"/>
            <a:ext cx="1" cy="343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138" name="直接连接符 176137">
            <a:extLst>
              <a:ext uri="{FF2B5EF4-FFF2-40B4-BE49-F238E27FC236}">
                <a16:creationId xmlns:a16="http://schemas.microsoft.com/office/drawing/2014/main" id="{E5C1E368-2075-4F9A-B009-469ECF392A82}"/>
              </a:ext>
            </a:extLst>
          </p:cNvPr>
          <p:cNvCxnSpPr>
            <a:cxnSpLocks/>
            <a:stCxn id="18" idx="2"/>
          </p:cNvCxnSpPr>
          <p:nvPr/>
        </p:nvCxnSpPr>
        <p:spPr>
          <a:xfrm flipH="1">
            <a:off x="4311584" y="2220434"/>
            <a:ext cx="1" cy="3219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6140" name="文本框 176139">
            <a:extLst>
              <a:ext uri="{FF2B5EF4-FFF2-40B4-BE49-F238E27FC236}">
                <a16:creationId xmlns:a16="http://schemas.microsoft.com/office/drawing/2014/main" id="{E30645E4-19C9-4A33-B2D5-32C4389910E2}"/>
              </a:ext>
            </a:extLst>
          </p:cNvPr>
          <p:cNvSpPr txBox="1"/>
          <p:nvPr/>
        </p:nvSpPr>
        <p:spPr>
          <a:xfrm>
            <a:off x="5014821" y="4835918"/>
            <a:ext cx="2087623" cy="369332"/>
          </a:xfrm>
          <a:prstGeom prst="rect">
            <a:avLst/>
          </a:prstGeom>
          <a:noFill/>
        </p:spPr>
        <p:txBody>
          <a:bodyPr wrap="none" rtlCol="0">
            <a:spAutoFit/>
          </a:bodyPr>
          <a:lstStyle/>
          <a:p>
            <a:r>
              <a:rPr lang="en-US" altLang="zh-CN" b="1" dirty="0" err="1">
                <a:latin typeface="微软雅黑" panose="020B0503020204020204" pitchFamily="34" charset="-122"/>
                <a:ea typeface="微软雅黑" panose="020B0503020204020204" pitchFamily="34" charset="-122"/>
              </a:rPr>
              <a:t>pHFET</a:t>
            </a:r>
            <a:r>
              <a:rPr lang="zh-CN" altLang="en-US" b="1" dirty="0">
                <a:latin typeface="微软雅黑" panose="020B0503020204020204" pitchFamily="34" charset="-122"/>
                <a:ea typeface="微软雅黑" panose="020B0503020204020204" pitchFamily="34" charset="-122"/>
              </a:rPr>
              <a:t>结构示意图</a:t>
            </a:r>
          </a:p>
        </p:txBody>
      </p:sp>
    </p:spTree>
    <p:extLst>
      <p:ext uri="{BB962C8B-B14F-4D97-AF65-F5344CB8AC3E}">
        <p14:creationId xmlns:p14="http://schemas.microsoft.com/office/powerpoint/2010/main" val="395866625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3">
            <a:extLst>
              <a:ext uri="{FF2B5EF4-FFF2-40B4-BE49-F238E27FC236}">
                <a16:creationId xmlns:a16="http://schemas.microsoft.com/office/drawing/2014/main" id="{66641FAE-A4A4-4495-B9CB-BC312833FBF0}"/>
              </a:ext>
            </a:extLst>
          </p:cNvPr>
          <p:cNvSpPr>
            <a:spLocks noGrp="1" noChangeArrowheads="1"/>
          </p:cNvSpPr>
          <p:nvPr>
            <p:ph type="body" idx="4294967295"/>
          </p:nvPr>
        </p:nvSpPr>
        <p:spPr>
          <a:xfrm>
            <a:off x="2063750" y="549275"/>
            <a:ext cx="8229600" cy="5576888"/>
          </a:xfrm>
        </p:spPr>
        <p:txBody>
          <a:bodyPr/>
          <a:lstStyle/>
          <a:p>
            <a:pPr>
              <a:buFontTx/>
              <a:buNone/>
            </a:pPr>
            <a:r>
              <a:rPr lang="en-US" altLang="zh-CN" b="1" dirty="0">
                <a:solidFill>
                  <a:srgbClr val="0000CC"/>
                </a:solidFill>
              </a:rPr>
              <a:t>2</a:t>
            </a:r>
            <a:r>
              <a:rPr lang="zh-CN" altLang="en-US" b="1" dirty="0">
                <a:solidFill>
                  <a:srgbClr val="0000CC"/>
                </a:solidFill>
              </a:rPr>
              <a:t>）免疫</a:t>
            </a:r>
            <a:r>
              <a:rPr lang="en-US" altLang="zh-CN" b="1" dirty="0">
                <a:solidFill>
                  <a:srgbClr val="0000CC"/>
                </a:solidFill>
              </a:rPr>
              <a:t>FET</a:t>
            </a:r>
          </a:p>
          <a:p>
            <a:pPr>
              <a:buFontTx/>
              <a:buNone/>
            </a:pPr>
            <a:endParaRPr lang="en-US" altLang="zh-CN" b="1" dirty="0"/>
          </a:p>
        </p:txBody>
      </p:sp>
      <p:sp>
        <p:nvSpPr>
          <p:cNvPr id="2" name="矩形 1">
            <a:extLst>
              <a:ext uri="{FF2B5EF4-FFF2-40B4-BE49-F238E27FC236}">
                <a16:creationId xmlns:a16="http://schemas.microsoft.com/office/drawing/2014/main" id="{90A750A6-50E4-43E9-8730-5D978B2828FA}"/>
              </a:ext>
            </a:extLst>
          </p:cNvPr>
          <p:cNvSpPr/>
          <p:nvPr/>
        </p:nvSpPr>
        <p:spPr>
          <a:xfrm>
            <a:off x="2542479" y="2401229"/>
            <a:ext cx="1694986" cy="163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2341860F-AD71-4BC0-AA5B-5016DF06ADE3}"/>
              </a:ext>
            </a:extLst>
          </p:cNvPr>
          <p:cNvSpPr/>
          <p:nvPr/>
        </p:nvSpPr>
        <p:spPr>
          <a:xfrm>
            <a:off x="2542479" y="2564780"/>
            <a:ext cx="1694986" cy="19328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B7847A9-0FFA-4831-AA2F-154E2BC59706}"/>
              </a:ext>
            </a:extLst>
          </p:cNvPr>
          <p:cNvSpPr/>
          <p:nvPr/>
        </p:nvSpPr>
        <p:spPr>
          <a:xfrm>
            <a:off x="2542479" y="2758069"/>
            <a:ext cx="1694986" cy="20867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3E7CC1-41DA-40E7-8F29-355E01D7F53B}"/>
              </a:ext>
            </a:extLst>
          </p:cNvPr>
          <p:cNvSpPr/>
          <p:nvPr/>
        </p:nvSpPr>
        <p:spPr>
          <a:xfrm>
            <a:off x="1935783" y="2990616"/>
            <a:ext cx="3134267" cy="1427354"/>
          </a:xfrm>
          <a:prstGeom prst="rect">
            <a:avLst/>
          </a:prstGeom>
          <a:solidFill>
            <a:schemeClr val="bg2">
              <a:lumMod val="90000"/>
              <a:alpha val="52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C738D54-5D21-4D71-A658-E08EF10A9DA8}"/>
                  </a:ext>
                </a:extLst>
              </p:cNvPr>
              <p:cNvSpPr/>
              <p:nvPr/>
            </p:nvSpPr>
            <p:spPr>
              <a:xfrm>
                <a:off x="2223149" y="2980882"/>
                <a:ext cx="780585" cy="356837"/>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6" name="矩形 5">
                <a:extLst>
                  <a:ext uri="{FF2B5EF4-FFF2-40B4-BE49-F238E27FC236}">
                    <a16:creationId xmlns:a16="http://schemas.microsoft.com/office/drawing/2014/main" id="{3C738D54-5D21-4D71-A658-E08EF10A9DA8}"/>
                  </a:ext>
                </a:extLst>
              </p:cNvPr>
              <p:cNvSpPr>
                <a:spLocks noRot="1" noChangeAspect="1" noMove="1" noResize="1" noEditPoints="1" noAdjustHandles="1" noChangeArrowheads="1" noChangeShapeType="1" noTextEdit="1"/>
              </p:cNvSpPr>
              <p:nvPr/>
            </p:nvSpPr>
            <p:spPr>
              <a:xfrm>
                <a:off x="2223149" y="2980882"/>
                <a:ext cx="780585" cy="356837"/>
              </a:xfrm>
              <a:prstGeom prst="rect">
                <a:avLst/>
              </a:prstGeom>
              <a:blipFill>
                <a:blip r:embed="rId3"/>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EF5353A-7B2C-4353-B4C8-B7F17F96C6F5}"/>
                  </a:ext>
                </a:extLst>
              </p:cNvPr>
              <p:cNvSpPr/>
              <p:nvPr/>
            </p:nvSpPr>
            <p:spPr>
              <a:xfrm>
                <a:off x="3926636" y="2997525"/>
                <a:ext cx="780585" cy="356837"/>
              </a:xfrm>
              <a:prstGeom prst="rect">
                <a:avLst/>
              </a:prstGeom>
              <a:solidFill>
                <a:schemeClr val="accent1">
                  <a:alpha val="22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solidFill>
                    <a:schemeClr val="tx1"/>
                  </a:solidFill>
                </a:endParaRPr>
              </a:p>
            </p:txBody>
          </p:sp>
        </mc:Choice>
        <mc:Fallback xmlns="">
          <p:sp>
            <p:nvSpPr>
              <p:cNvPr id="7" name="矩形 6">
                <a:extLst>
                  <a:ext uri="{FF2B5EF4-FFF2-40B4-BE49-F238E27FC236}">
                    <a16:creationId xmlns:a16="http://schemas.microsoft.com/office/drawing/2014/main" id="{8EF5353A-7B2C-4353-B4C8-B7F17F96C6F5}"/>
                  </a:ext>
                </a:extLst>
              </p:cNvPr>
              <p:cNvSpPr>
                <a:spLocks noRot="1" noChangeAspect="1" noMove="1" noResize="1" noEditPoints="1" noAdjustHandles="1" noChangeArrowheads="1" noChangeShapeType="1" noTextEdit="1"/>
              </p:cNvSpPr>
              <p:nvPr/>
            </p:nvSpPr>
            <p:spPr>
              <a:xfrm>
                <a:off x="3926636" y="2997525"/>
                <a:ext cx="780585" cy="356837"/>
              </a:xfrm>
              <a:prstGeom prst="rect">
                <a:avLst/>
              </a:prstGeom>
              <a:blipFill>
                <a:blip r:embed="rId4"/>
                <a:stretch>
                  <a:fillRect/>
                </a:stretch>
              </a:blipFill>
              <a:ln w="19050">
                <a:solidFill>
                  <a:schemeClr val="tx1"/>
                </a:solidFill>
              </a:ln>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D89633DF-B679-4B81-961B-8372B347462F}"/>
              </a:ext>
            </a:extLst>
          </p:cNvPr>
          <p:cNvCxnSpPr>
            <a:cxnSpLocks/>
          </p:cNvCxnSpPr>
          <p:nvPr/>
        </p:nvCxnSpPr>
        <p:spPr>
          <a:xfrm>
            <a:off x="3010829" y="3114909"/>
            <a:ext cx="914401"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1DD625E-2B07-4FB6-8911-037F7EEE1DC6}"/>
              </a:ext>
            </a:extLst>
          </p:cNvPr>
          <p:cNvSpPr txBox="1"/>
          <p:nvPr/>
        </p:nvSpPr>
        <p:spPr>
          <a:xfrm>
            <a:off x="2936487" y="1765456"/>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抗体</a:t>
            </a:r>
          </a:p>
        </p:txBody>
      </p:sp>
      <p:sp>
        <p:nvSpPr>
          <p:cNvPr id="11" name="文本框 10">
            <a:extLst>
              <a:ext uri="{FF2B5EF4-FFF2-40B4-BE49-F238E27FC236}">
                <a16:creationId xmlns:a16="http://schemas.microsoft.com/office/drawing/2014/main" id="{4BE826B4-035F-4BE2-B591-CE3FC2358389}"/>
              </a:ext>
            </a:extLst>
          </p:cNvPr>
          <p:cNvSpPr txBox="1"/>
          <p:nvPr/>
        </p:nvSpPr>
        <p:spPr>
          <a:xfrm>
            <a:off x="4549700" y="2485382"/>
            <a:ext cx="87716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有机膜</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C08E6DC-249B-41F8-9AAC-2F4FFBE3AFF6}"/>
                  </a:ext>
                </a:extLst>
              </p:cNvPr>
              <p:cNvSpPr txBox="1"/>
              <p:nvPr/>
            </p:nvSpPr>
            <p:spPr>
              <a:xfrm>
                <a:off x="5134671" y="529252"/>
                <a:ext cx="4816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𝑆𝑖𝑂</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𝐷𝑆</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𝐺𝑆</m:t>
                          </m:r>
                        </m:sub>
                      </m:sSub>
                      <m:r>
                        <a:rPr lang="en-US" altLang="zh-CN" i="1" smtClean="0">
                          <a:latin typeface="Cambria Math" panose="02040503050406030204" pitchFamily="18" charset="0"/>
                        </a:rPr>
                        <m:t>𝐴</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𝑆𝑖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𝑆𝑖</m:t>
                          </m:r>
                        </m:e>
                        <m:sub>
                          <m:r>
                            <a:rPr lang="en-US" altLang="zh-CN" b="0" i="1" smtClean="0">
                              <a:latin typeface="Cambria Math" panose="02040503050406030204" pitchFamily="18" charset="0"/>
                            </a:rPr>
                            <m:t>3</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4</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𝐴𝑔</m:t>
                      </m:r>
                      <m:r>
                        <a:rPr lang="en-US" altLang="zh-CN" b="0" i="1" smtClean="0">
                          <a:latin typeface="Cambria Math" panose="02040503050406030204" pitchFamily="18" charset="0"/>
                        </a:rPr>
                        <m:t>−</m:t>
                      </m:r>
                      <m:r>
                        <a:rPr lang="en-US" altLang="zh-CN" b="0" i="1" smtClean="0">
                          <a:latin typeface="Cambria Math" panose="02040503050406030204" pitchFamily="18" charset="0"/>
                        </a:rPr>
                        <m:t>𝐴𝑔𝐶𝐼</m:t>
                      </m:r>
                      <m:r>
                        <a:rPr lang="el-GR" altLang="zh-CN" i="1" smtClean="0">
                          <a:latin typeface="Cambria Math" panose="02040503050406030204" pitchFamily="18" charset="0"/>
                        </a:rPr>
                        <m:t>𝜋</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𝑟</m:t>
                          </m:r>
                        </m:e>
                        <m:sup>
                          <m:r>
                            <a:rPr lang="en-US" altLang="zh-CN" i="1" smtClean="0">
                              <a:latin typeface="Cambria Math" panose="02040503050406030204" pitchFamily="18" charset="0"/>
                            </a:rPr>
                            <m:t>2</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FC08E6DC-249B-41F8-9AAC-2F4FFBE3AFF6}"/>
                  </a:ext>
                </a:extLst>
              </p:cNvPr>
              <p:cNvSpPr txBox="1">
                <a:spLocks noRot="1" noChangeAspect="1" noMove="1" noResize="1" noEditPoints="1" noAdjustHandles="1" noChangeArrowheads="1" noChangeShapeType="1" noTextEdit="1"/>
              </p:cNvSpPr>
              <p:nvPr/>
            </p:nvSpPr>
            <p:spPr>
              <a:xfrm>
                <a:off x="5134671" y="529252"/>
                <a:ext cx="4816255" cy="276999"/>
              </a:xfrm>
              <a:prstGeom prst="rect">
                <a:avLst/>
              </a:prstGeom>
              <a:blipFill>
                <a:blip r:embed="rId5"/>
                <a:stretch>
                  <a:fillRect l="-759" t="-4444" r="-12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F13D1FF-ADE9-434E-8BF4-D659A56479E6}"/>
                  </a:ext>
                </a:extLst>
              </p:cNvPr>
              <p:cNvSpPr/>
              <p:nvPr/>
            </p:nvSpPr>
            <p:spPr>
              <a:xfrm>
                <a:off x="3033549" y="3782756"/>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13" name="矩形 12">
                <a:extLst>
                  <a:ext uri="{FF2B5EF4-FFF2-40B4-BE49-F238E27FC236}">
                    <a16:creationId xmlns:a16="http://schemas.microsoft.com/office/drawing/2014/main" id="{9F13D1FF-ADE9-434E-8BF4-D659A56479E6}"/>
                  </a:ext>
                </a:extLst>
              </p:cNvPr>
              <p:cNvSpPr>
                <a:spLocks noRot="1" noChangeAspect="1" noMove="1" noResize="1" noEditPoints="1" noAdjustHandles="1" noChangeArrowheads="1" noChangeShapeType="1" noTextEdit="1"/>
              </p:cNvSpPr>
              <p:nvPr/>
            </p:nvSpPr>
            <p:spPr>
              <a:xfrm>
                <a:off x="3033549" y="3782756"/>
                <a:ext cx="88838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48EB5085-7072-4402-8BED-5B162EF3BC29}"/>
                  </a:ext>
                </a:extLst>
              </p:cNvPr>
              <p:cNvSpPr/>
              <p:nvPr/>
            </p:nvSpPr>
            <p:spPr>
              <a:xfrm>
                <a:off x="706477" y="5941497"/>
                <a:ext cx="549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𝑁</m:t>
                          </m:r>
                        </m:e>
                        <m:sup>
                          <m:r>
                            <a:rPr lang="en-US" altLang="zh-CN" i="1">
                              <a:latin typeface="Cambria Math" panose="02040503050406030204" pitchFamily="18" charset="0"/>
                            </a:rPr>
                            <m:t>+</m:t>
                          </m:r>
                        </m:sup>
                      </m:sSup>
                    </m:oMath>
                  </m:oMathPara>
                </a14:m>
                <a:endParaRPr lang="zh-CN" altLang="en-US" dirty="0"/>
              </a:p>
            </p:txBody>
          </p:sp>
        </mc:Choice>
        <mc:Fallback xmlns="">
          <p:sp>
            <p:nvSpPr>
              <p:cNvPr id="14" name="矩形 13">
                <a:extLst>
                  <a:ext uri="{FF2B5EF4-FFF2-40B4-BE49-F238E27FC236}">
                    <a16:creationId xmlns:a16="http://schemas.microsoft.com/office/drawing/2014/main" id="{48EB5085-7072-4402-8BED-5B162EF3BC29}"/>
                  </a:ext>
                </a:extLst>
              </p:cNvPr>
              <p:cNvSpPr>
                <a:spLocks noRot="1" noChangeAspect="1" noMove="1" noResize="1" noEditPoints="1" noAdjustHandles="1" noChangeArrowheads="1" noChangeShapeType="1" noTextEdit="1"/>
              </p:cNvSpPr>
              <p:nvPr/>
            </p:nvSpPr>
            <p:spPr>
              <a:xfrm>
                <a:off x="706477" y="5941497"/>
                <a:ext cx="549894"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1C68FF7-0F99-480C-A169-3F5266AE43C3}"/>
                  </a:ext>
                </a:extLst>
              </p:cNvPr>
              <p:cNvSpPr/>
              <p:nvPr/>
            </p:nvSpPr>
            <p:spPr>
              <a:xfrm>
                <a:off x="981424" y="5333329"/>
                <a:ext cx="549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𝑁</m:t>
                          </m:r>
                        </m:e>
                        <m:sup>
                          <m:r>
                            <a:rPr lang="en-US" altLang="zh-CN" i="1">
                              <a:latin typeface="Cambria Math" panose="02040503050406030204" pitchFamily="18" charset="0"/>
                            </a:rPr>
                            <m:t>+</m:t>
                          </m:r>
                        </m:sup>
                      </m:sSup>
                    </m:oMath>
                  </m:oMathPara>
                </a14:m>
                <a:endParaRPr lang="zh-CN" altLang="en-US" dirty="0"/>
              </a:p>
            </p:txBody>
          </p:sp>
        </mc:Choice>
        <mc:Fallback xmlns="">
          <p:sp>
            <p:nvSpPr>
              <p:cNvPr id="15" name="矩形 14">
                <a:extLst>
                  <a:ext uri="{FF2B5EF4-FFF2-40B4-BE49-F238E27FC236}">
                    <a16:creationId xmlns:a16="http://schemas.microsoft.com/office/drawing/2014/main" id="{51C68FF7-0F99-480C-A169-3F5266AE43C3}"/>
                  </a:ext>
                </a:extLst>
              </p:cNvPr>
              <p:cNvSpPr>
                <a:spLocks noRot="1" noChangeAspect="1" noMove="1" noResize="1" noEditPoints="1" noAdjustHandles="1" noChangeArrowheads="1" noChangeShapeType="1" noTextEdit="1"/>
              </p:cNvSpPr>
              <p:nvPr/>
            </p:nvSpPr>
            <p:spPr>
              <a:xfrm>
                <a:off x="981424" y="5333329"/>
                <a:ext cx="549894" cy="369332"/>
              </a:xfrm>
              <a:prstGeom prst="rect">
                <a:avLst/>
              </a:prstGeom>
              <a:blipFill>
                <a:blip r:embed="rId8"/>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04382A92-9A0B-4176-AA84-175D5623F723}"/>
              </a:ext>
            </a:extLst>
          </p:cNvPr>
          <p:cNvSpPr txBox="1"/>
          <p:nvPr/>
        </p:nvSpPr>
        <p:spPr>
          <a:xfrm>
            <a:off x="2706836" y="4819934"/>
            <a:ext cx="1366271"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IMFET</a:t>
            </a:r>
            <a:r>
              <a:rPr lang="zh-CN" altLang="en-US" b="1" dirty="0">
                <a:latin typeface="微软雅黑" panose="020B0503020204020204" pitchFamily="34" charset="-122"/>
                <a:ea typeface="微软雅黑" panose="020B0503020204020204" pitchFamily="34" charset="-122"/>
              </a:rPr>
              <a:t>结构</a:t>
            </a:r>
          </a:p>
        </p:txBody>
      </p:sp>
      <p:sp>
        <p:nvSpPr>
          <p:cNvPr id="17" name="文本框 16">
            <a:extLst>
              <a:ext uri="{FF2B5EF4-FFF2-40B4-BE49-F238E27FC236}">
                <a16:creationId xmlns:a16="http://schemas.microsoft.com/office/drawing/2014/main" id="{BAC34EA5-2BD1-4CA1-98AB-B6553F2F3E8F}"/>
              </a:ext>
            </a:extLst>
          </p:cNvPr>
          <p:cNvSpPr txBox="1"/>
          <p:nvPr/>
        </p:nvSpPr>
        <p:spPr>
          <a:xfrm>
            <a:off x="7055541" y="4908470"/>
            <a:ext cx="182793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IMFET</a:t>
            </a:r>
            <a:r>
              <a:rPr lang="zh-CN" altLang="en-US" b="1" dirty="0">
                <a:latin typeface="微软雅黑" panose="020B0503020204020204" pitchFamily="34" charset="-122"/>
                <a:ea typeface="微软雅黑" panose="020B0503020204020204" pitchFamily="34" charset="-122"/>
              </a:rPr>
              <a:t>测量电路</a:t>
            </a:r>
          </a:p>
        </p:txBody>
      </p:sp>
      <p:sp>
        <p:nvSpPr>
          <p:cNvPr id="18" name="文本框 17">
            <a:extLst>
              <a:ext uri="{FF2B5EF4-FFF2-40B4-BE49-F238E27FC236}">
                <a16:creationId xmlns:a16="http://schemas.microsoft.com/office/drawing/2014/main" id="{D4DDC11E-5F53-4311-808D-A06B092CD087}"/>
              </a:ext>
            </a:extLst>
          </p:cNvPr>
          <p:cNvSpPr txBox="1"/>
          <p:nvPr/>
        </p:nvSpPr>
        <p:spPr>
          <a:xfrm>
            <a:off x="4202707" y="5535830"/>
            <a:ext cx="3038396"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IMFET</a:t>
            </a:r>
            <a:r>
              <a:rPr lang="zh-CN" altLang="en-US" sz="2000" b="1" dirty="0">
                <a:latin typeface="微软雅黑" panose="020B0503020204020204" pitchFamily="34" charset="-122"/>
                <a:ea typeface="微软雅黑" panose="020B0503020204020204" pitchFamily="34" charset="-122"/>
              </a:rPr>
              <a:t>的结构与工作原理</a:t>
            </a:r>
          </a:p>
        </p:txBody>
      </p:sp>
      <p:sp>
        <p:nvSpPr>
          <p:cNvPr id="24" name="矩形 23">
            <a:extLst>
              <a:ext uri="{FF2B5EF4-FFF2-40B4-BE49-F238E27FC236}">
                <a16:creationId xmlns:a16="http://schemas.microsoft.com/office/drawing/2014/main" id="{1F84C0EF-E8F9-4780-9E53-78D131B72F36}"/>
              </a:ext>
            </a:extLst>
          </p:cNvPr>
          <p:cNvSpPr/>
          <p:nvPr/>
        </p:nvSpPr>
        <p:spPr>
          <a:xfrm>
            <a:off x="6815640" y="2854713"/>
            <a:ext cx="1636984" cy="193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27590B8-633A-4367-99B3-59772F2E3B3B}"/>
              </a:ext>
            </a:extLst>
          </p:cNvPr>
          <p:cNvSpPr/>
          <p:nvPr/>
        </p:nvSpPr>
        <p:spPr>
          <a:xfrm>
            <a:off x="6815640" y="3044285"/>
            <a:ext cx="1636984" cy="13009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AEFC60C-7B02-42D3-95AF-DFC0EED360C5}"/>
              </a:ext>
            </a:extLst>
          </p:cNvPr>
          <p:cNvSpPr/>
          <p:nvPr/>
        </p:nvSpPr>
        <p:spPr>
          <a:xfrm>
            <a:off x="6820131" y="3185814"/>
            <a:ext cx="1632493" cy="122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09A60A0-3E25-41BF-85A7-D28EE0A1BC6F}"/>
              </a:ext>
            </a:extLst>
          </p:cNvPr>
          <p:cNvSpPr/>
          <p:nvPr/>
        </p:nvSpPr>
        <p:spPr>
          <a:xfrm>
            <a:off x="6459499" y="3319628"/>
            <a:ext cx="2394569" cy="832460"/>
          </a:xfrm>
          <a:prstGeom prst="rect">
            <a:avLst/>
          </a:prstGeom>
          <a:solidFill>
            <a:schemeClr val="bg2">
              <a:lumMod val="90000"/>
              <a:alpha val="52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B7EE2F7E-CD6C-4D28-9CC1-54FFDC7C2E2F}"/>
                  </a:ext>
                </a:extLst>
              </p:cNvPr>
              <p:cNvSpPr/>
              <p:nvPr/>
            </p:nvSpPr>
            <p:spPr>
              <a:xfrm>
                <a:off x="6579816" y="3331257"/>
                <a:ext cx="471648" cy="185658"/>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28" name="矩形 27">
                <a:extLst>
                  <a:ext uri="{FF2B5EF4-FFF2-40B4-BE49-F238E27FC236}">
                    <a16:creationId xmlns:a16="http://schemas.microsoft.com/office/drawing/2014/main" id="{B7EE2F7E-CD6C-4D28-9CC1-54FFDC7C2E2F}"/>
                  </a:ext>
                </a:extLst>
              </p:cNvPr>
              <p:cNvSpPr>
                <a:spLocks noRot="1" noChangeAspect="1" noMove="1" noResize="1" noEditPoints="1" noAdjustHandles="1" noChangeArrowheads="1" noChangeShapeType="1" noTextEdit="1"/>
              </p:cNvSpPr>
              <p:nvPr/>
            </p:nvSpPr>
            <p:spPr>
              <a:xfrm>
                <a:off x="6579816" y="3331257"/>
                <a:ext cx="471648" cy="185658"/>
              </a:xfrm>
              <a:prstGeom prst="rect">
                <a:avLst/>
              </a:prstGeom>
              <a:blipFill>
                <a:blip r:embed="rId9"/>
                <a:stretch>
                  <a:fillRect l="-3704" t="-14706" b="-26471"/>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EBB9F2D5-03FB-4F01-A20A-7463ABCA2EDB}"/>
                  </a:ext>
                </a:extLst>
              </p:cNvPr>
              <p:cNvSpPr/>
              <p:nvPr/>
            </p:nvSpPr>
            <p:spPr>
              <a:xfrm>
                <a:off x="8236441" y="3339562"/>
                <a:ext cx="471648" cy="185658"/>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29" name="矩形 28">
                <a:extLst>
                  <a:ext uri="{FF2B5EF4-FFF2-40B4-BE49-F238E27FC236}">
                    <a16:creationId xmlns:a16="http://schemas.microsoft.com/office/drawing/2014/main" id="{EBB9F2D5-03FB-4F01-A20A-7463ABCA2EDB}"/>
                  </a:ext>
                </a:extLst>
              </p:cNvPr>
              <p:cNvSpPr>
                <a:spLocks noRot="1" noChangeAspect="1" noMove="1" noResize="1" noEditPoints="1" noAdjustHandles="1" noChangeArrowheads="1" noChangeShapeType="1" noTextEdit="1"/>
              </p:cNvSpPr>
              <p:nvPr/>
            </p:nvSpPr>
            <p:spPr>
              <a:xfrm>
                <a:off x="8236441" y="3339562"/>
                <a:ext cx="471648" cy="185658"/>
              </a:xfrm>
              <a:prstGeom prst="rect">
                <a:avLst/>
              </a:prstGeom>
              <a:blipFill>
                <a:blip r:embed="rId10"/>
                <a:stretch>
                  <a:fillRect l="-3750" t="-18182" b="-27273"/>
                </a:stretch>
              </a:blipFill>
              <a:ln w="19050">
                <a:solidFill>
                  <a:schemeClr val="tx1"/>
                </a:solidFill>
              </a:ln>
            </p:spPr>
            <p:txBody>
              <a:bodyPr/>
              <a:lstStyle/>
              <a:p>
                <a:r>
                  <a:rPr lang="zh-CN" altLang="en-US">
                    <a:noFill/>
                  </a:rPr>
                  <a:t> </a:t>
                </a:r>
              </a:p>
            </p:txBody>
          </p:sp>
        </mc:Fallback>
      </mc:AlternateContent>
      <p:cxnSp>
        <p:nvCxnSpPr>
          <p:cNvPr id="30" name="直接连接符 29">
            <a:extLst>
              <a:ext uri="{FF2B5EF4-FFF2-40B4-BE49-F238E27FC236}">
                <a16:creationId xmlns:a16="http://schemas.microsoft.com/office/drawing/2014/main" id="{10655670-18A8-4FE7-8A29-22F608C801BC}"/>
              </a:ext>
            </a:extLst>
          </p:cNvPr>
          <p:cNvCxnSpPr>
            <a:cxnSpLocks/>
          </p:cNvCxnSpPr>
          <p:nvPr/>
        </p:nvCxnSpPr>
        <p:spPr>
          <a:xfrm>
            <a:off x="7051464" y="3433382"/>
            <a:ext cx="1194887"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2583AC89-2A27-40F5-AC48-7B19C772E8AC}"/>
              </a:ext>
            </a:extLst>
          </p:cNvPr>
          <p:cNvSpPr/>
          <p:nvPr/>
        </p:nvSpPr>
        <p:spPr>
          <a:xfrm>
            <a:off x="6713034" y="1628078"/>
            <a:ext cx="1836233" cy="1619647"/>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353B2423-A3D5-4B65-A23A-099C1A5BDCFB}"/>
              </a:ext>
            </a:extLst>
          </p:cNvPr>
          <p:cNvSpPr/>
          <p:nvPr/>
        </p:nvSpPr>
        <p:spPr>
          <a:xfrm>
            <a:off x="6988098" y="1923985"/>
            <a:ext cx="938585" cy="1387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153" name="直接连接符 177152">
            <a:extLst>
              <a:ext uri="{FF2B5EF4-FFF2-40B4-BE49-F238E27FC236}">
                <a16:creationId xmlns:a16="http://schemas.microsoft.com/office/drawing/2014/main" id="{1268E73B-3D3C-4EA3-A002-4E59BD69809C}"/>
              </a:ext>
            </a:extLst>
          </p:cNvPr>
          <p:cNvCxnSpPr>
            <a:stCxn id="31" idx="1"/>
          </p:cNvCxnSpPr>
          <p:nvPr/>
        </p:nvCxnSpPr>
        <p:spPr>
          <a:xfrm flipH="1">
            <a:off x="6371063" y="1993338"/>
            <a:ext cx="6170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7154" name="矩形 177153">
                <a:extLst>
                  <a:ext uri="{FF2B5EF4-FFF2-40B4-BE49-F238E27FC236}">
                    <a16:creationId xmlns:a16="http://schemas.microsoft.com/office/drawing/2014/main" id="{8956F027-631B-43A4-863A-6F149A1CE9C2}"/>
                  </a:ext>
                </a:extLst>
              </p:cNvPr>
              <p:cNvSpPr/>
              <p:nvPr/>
            </p:nvSpPr>
            <p:spPr>
              <a:xfrm>
                <a:off x="9608371" y="3530144"/>
                <a:ext cx="577209" cy="369332"/>
              </a:xfrm>
              <a:prstGeom prst="rect">
                <a:avLst/>
              </a:prstGeom>
              <a:ln w="19050">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𝐷𝑆</m:t>
                          </m:r>
                        </m:sub>
                      </m:sSub>
                    </m:oMath>
                  </m:oMathPara>
                </a14:m>
                <a:endParaRPr lang="zh-CN" altLang="en-US" dirty="0"/>
              </a:p>
            </p:txBody>
          </p:sp>
        </mc:Choice>
        <mc:Fallback xmlns="">
          <p:sp>
            <p:nvSpPr>
              <p:cNvPr id="177154" name="矩形 177153">
                <a:extLst>
                  <a:ext uri="{FF2B5EF4-FFF2-40B4-BE49-F238E27FC236}">
                    <a16:creationId xmlns:a16="http://schemas.microsoft.com/office/drawing/2014/main" id="{8956F027-631B-43A4-863A-6F149A1CE9C2}"/>
                  </a:ext>
                </a:extLst>
              </p:cNvPr>
              <p:cNvSpPr>
                <a:spLocks noRot="1" noChangeAspect="1" noMove="1" noResize="1" noEditPoints="1" noAdjustHandles="1" noChangeArrowheads="1" noChangeShapeType="1" noTextEdit="1"/>
              </p:cNvSpPr>
              <p:nvPr/>
            </p:nvSpPr>
            <p:spPr>
              <a:xfrm>
                <a:off x="9608371" y="3530144"/>
                <a:ext cx="577209" cy="369332"/>
              </a:xfrm>
              <a:prstGeom prst="rect">
                <a:avLst/>
              </a:prstGeom>
              <a:blipFill>
                <a:blip r:embed="rId11"/>
                <a:stretch>
                  <a:fillRect/>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7" name="矩形 177156">
                <a:extLst>
                  <a:ext uri="{FF2B5EF4-FFF2-40B4-BE49-F238E27FC236}">
                    <a16:creationId xmlns:a16="http://schemas.microsoft.com/office/drawing/2014/main" id="{E6A409AA-1900-4C7E-B3AA-B28414E4A5ED}"/>
                  </a:ext>
                </a:extLst>
              </p:cNvPr>
              <p:cNvSpPr/>
              <p:nvPr/>
            </p:nvSpPr>
            <p:spPr>
              <a:xfrm>
                <a:off x="9608371" y="3172663"/>
                <a:ext cx="486479" cy="369332"/>
              </a:xfrm>
              <a:prstGeom prst="rect">
                <a:avLst/>
              </a:prstGeom>
              <a:ln w="19050">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𝐿</m:t>
                          </m:r>
                        </m:sub>
                      </m:sSub>
                    </m:oMath>
                  </m:oMathPara>
                </a14:m>
                <a:endParaRPr lang="zh-CN" altLang="en-US" dirty="0"/>
              </a:p>
            </p:txBody>
          </p:sp>
        </mc:Choice>
        <mc:Fallback xmlns="">
          <p:sp>
            <p:nvSpPr>
              <p:cNvPr id="177157" name="矩形 177156">
                <a:extLst>
                  <a:ext uri="{FF2B5EF4-FFF2-40B4-BE49-F238E27FC236}">
                    <a16:creationId xmlns:a16="http://schemas.microsoft.com/office/drawing/2014/main" id="{E6A409AA-1900-4C7E-B3AA-B28414E4A5ED}"/>
                  </a:ext>
                </a:extLst>
              </p:cNvPr>
              <p:cNvSpPr>
                <a:spLocks noRot="1" noChangeAspect="1" noMove="1" noResize="1" noEditPoints="1" noAdjustHandles="1" noChangeArrowheads="1" noChangeShapeType="1" noTextEdit="1"/>
              </p:cNvSpPr>
              <p:nvPr/>
            </p:nvSpPr>
            <p:spPr>
              <a:xfrm>
                <a:off x="9608371" y="3172663"/>
                <a:ext cx="486479" cy="369332"/>
              </a:xfrm>
              <a:prstGeom prst="rect">
                <a:avLst/>
              </a:prstGeom>
              <a:blipFill>
                <a:blip r:embed="rId12"/>
                <a:stretch>
                  <a:fillRect/>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8" name="矩形 177157">
                <a:extLst>
                  <a:ext uri="{FF2B5EF4-FFF2-40B4-BE49-F238E27FC236}">
                    <a16:creationId xmlns:a16="http://schemas.microsoft.com/office/drawing/2014/main" id="{D5AB5341-FCA2-43E0-9CBB-B95D91F46A7A}"/>
                  </a:ext>
                </a:extLst>
              </p:cNvPr>
              <p:cNvSpPr/>
              <p:nvPr/>
            </p:nvSpPr>
            <p:spPr>
              <a:xfrm>
                <a:off x="5721905" y="1808672"/>
                <a:ext cx="64360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𝑉</m:t>
                          </m:r>
                        </m:e>
                        <m:sub>
                          <m:r>
                            <a:rPr lang="en-US" altLang="zh-CN" i="1">
                              <a:latin typeface="Cambria Math" panose="02040503050406030204" pitchFamily="18" charset="0"/>
                            </a:rPr>
                            <m:t>𝐺𝑆</m:t>
                          </m:r>
                        </m:sub>
                      </m:sSub>
                    </m:oMath>
                  </m:oMathPara>
                </a14:m>
                <a:endParaRPr lang="zh-CN" altLang="en-US" dirty="0"/>
              </a:p>
            </p:txBody>
          </p:sp>
        </mc:Choice>
        <mc:Fallback xmlns="">
          <p:sp>
            <p:nvSpPr>
              <p:cNvPr id="177158" name="矩形 177157">
                <a:extLst>
                  <a:ext uri="{FF2B5EF4-FFF2-40B4-BE49-F238E27FC236}">
                    <a16:creationId xmlns:a16="http://schemas.microsoft.com/office/drawing/2014/main" id="{D5AB5341-FCA2-43E0-9CBB-B95D91F46A7A}"/>
                  </a:ext>
                </a:extLst>
              </p:cNvPr>
              <p:cNvSpPr>
                <a:spLocks noRot="1" noChangeAspect="1" noMove="1" noResize="1" noEditPoints="1" noAdjustHandles="1" noChangeArrowheads="1" noChangeShapeType="1" noTextEdit="1"/>
              </p:cNvSpPr>
              <p:nvPr/>
            </p:nvSpPr>
            <p:spPr>
              <a:xfrm>
                <a:off x="5721905" y="1808672"/>
                <a:ext cx="643608"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9" name="矩形 177158">
                <a:extLst>
                  <a:ext uri="{FF2B5EF4-FFF2-40B4-BE49-F238E27FC236}">
                    <a16:creationId xmlns:a16="http://schemas.microsoft.com/office/drawing/2014/main" id="{493FF6BA-8FA6-4E0A-964B-3BE450371032}"/>
                  </a:ext>
                </a:extLst>
              </p:cNvPr>
              <p:cNvSpPr/>
              <p:nvPr/>
            </p:nvSpPr>
            <p:spPr>
              <a:xfrm>
                <a:off x="6817962" y="1580198"/>
                <a:ext cx="13244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𝐴𝑔</m:t>
                      </m:r>
                      <m:r>
                        <a:rPr lang="en-US" altLang="zh-CN" i="1">
                          <a:latin typeface="Cambria Math" panose="02040503050406030204" pitchFamily="18" charset="0"/>
                        </a:rPr>
                        <m:t>−</m:t>
                      </m:r>
                      <m:r>
                        <a:rPr lang="en-US" altLang="zh-CN" i="1">
                          <a:latin typeface="Cambria Math" panose="02040503050406030204" pitchFamily="18" charset="0"/>
                        </a:rPr>
                        <m:t>𝐴𝑔𝐶𝐼</m:t>
                      </m:r>
                    </m:oMath>
                  </m:oMathPara>
                </a14:m>
                <a:endParaRPr lang="zh-CN" altLang="en-US" dirty="0"/>
              </a:p>
            </p:txBody>
          </p:sp>
        </mc:Choice>
        <mc:Fallback xmlns="">
          <p:sp>
            <p:nvSpPr>
              <p:cNvPr id="177159" name="矩形 177158">
                <a:extLst>
                  <a:ext uri="{FF2B5EF4-FFF2-40B4-BE49-F238E27FC236}">
                    <a16:creationId xmlns:a16="http://schemas.microsoft.com/office/drawing/2014/main" id="{493FF6BA-8FA6-4E0A-964B-3BE450371032}"/>
                  </a:ext>
                </a:extLst>
              </p:cNvPr>
              <p:cNvSpPr>
                <a:spLocks noRot="1" noChangeAspect="1" noMove="1" noResize="1" noEditPoints="1" noAdjustHandles="1" noChangeArrowheads="1" noChangeShapeType="1" noTextEdit="1"/>
              </p:cNvSpPr>
              <p:nvPr/>
            </p:nvSpPr>
            <p:spPr>
              <a:xfrm>
                <a:off x="6817962" y="1580198"/>
                <a:ext cx="1324465" cy="369332"/>
              </a:xfrm>
              <a:prstGeom prst="rect">
                <a:avLst/>
              </a:prstGeom>
              <a:blipFill>
                <a:blip r:embed="rId14"/>
                <a:stretch>
                  <a:fillRect b="-11475"/>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2C67E5B5-0AB6-49A1-B286-2CEFE09E2D76}"/>
              </a:ext>
            </a:extLst>
          </p:cNvPr>
          <p:cNvSpPr txBox="1"/>
          <p:nvPr/>
        </p:nvSpPr>
        <p:spPr>
          <a:xfrm>
            <a:off x="7157028" y="2277134"/>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抗体</a:t>
            </a:r>
          </a:p>
        </p:txBody>
      </p:sp>
      <p:sp>
        <p:nvSpPr>
          <p:cNvPr id="41" name="文本框 40">
            <a:extLst>
              <a:ext uri="{FF2B5EF4-FFF2-40B4-BE49-F238E27FC236}">
                <a16:creationId xmlns:a16="http://schemas.microsoft.com/office/drawing/2014/main" id="{B686A5B0-60A3-405B-BCA9-CBB471205AB2}"/>
              </a:ext>
            </a:extLst>
          </p:cNvPr>
          <p:cNvSpPr txBox="1"/>
          <p:nvPr/>
        </p:nvSpPr>
        <p:spPr>
          <a:xfrm>
            <a:off x="8711698" y="2573403"/>
            <a:ext cx="87716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有机膜</a:t>
            </a:r>
          </a:p>
        </p:txBody>
      </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282DFFDA-63E3-4F8C-BA7A-140140E735BA}"/>
                  </a:ext>
                </a:extLst>
              </p:cNvPr>
              <p:cNvSpPr/>
              <p:nvPr/>
            </p:nvSpPr>
            <p:spPr>
              <a:xfrm>
                <a:off x="7212591" y="3790788"/>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42" name="矩形 41">
                <a:extLst>
                  <a:ext uri="{FF2B5EF4-FFF2-40B4-BE49-F238E27FC236}">
                    <a16:creationId xmlns:a16="http://schemas.microsoft.com/office/drawing/2014/main" id="{282DFFDA-63E3-4F8C-BA7A-140140E735BA}"/>
                  </a:ext>
                </a:extLst>
              </p:cNvPr>
              <p:cNvSpPr>
                <a:spLocks noRot="1" noChangeAspect="1" noMove="1" noResize="1" noEditPoints="1" noAdjustHandles="1" noChangeArrowheads="1" noChangeShapeType="1" noTextEdit="1"/>
              </p:cNvSpPr>
              <p:nvPr/>
            </p:nvSpPr>
            <p:spPr>
              <a:xfrm>
                <a:off x="7212591" y="3790788"/>
                <a:ext cx="888384" cy="369332"/>
              </a:xfrm>
              <a:prstGeom prst="rect">
                <a:avLst/>
              </a:prstGeom>
              <a:blipFill>
                <a:blip r:embed="rId15"/>
                <a:stretch>
                  <a:fillRect/>
                </a:stretch>
              </a:blipFill>
            </p:spPr>
            <p:txBody>
              <a:bodyPr/>
              <a:lstStyle/>
              <a:p>
                <a:r>
                  <a:rPr lang="zh-CN" altLang="en-US">
                    <a:noFill/>
                  </a:rPr>
                  <a:t> </a:t>
                </a:r>
              </a:p>
            </p:txBody>
          </p:sp>
        </mc:Fallback>
      </mc:AlternateContent>
      <p:sp>
        <p:nvSpPr>
          <p:cNvPr id="177160" name="文本框 177159">
            <a:extLst>
              <a:ext uri="{FF2B5EF4-FFF2-40B4-BE49-F238E27FC236}">
                <a16:creationId xmlns:a16="http://schemas.microsoft.com/office/drawing/2014/main" id="{0A872253-6B74-45B8-B947-20EACA48C5C5}"/>
              </a:ext>
            </a:extLst>
          </p:cNvPr>
          <p:cNvSpPr txBox="1"/>
          <p:nvPr/>
        </p:nvSpPr>
        <p:spPr>
          <a:xfrm>
            <a:off x="9217687" y="1920730"/>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缓冲液</a:t>
            </a:r>
          </a:p>
        </p:txBody>
      </p:sp>
      <p:sp>
        <p:nvSpPr>
          <p:cNvPr id="177161" name="文本框 177160">
            <a:extLst>
              <a:ext uri="{FF2B5EF4-FFF2-40B4-BE49-F238E27FC236}">
                <a16:creationId xmlns:a16="http://schemas.microsoft.com/office/drawing/2014/main" id="{3808AF7F-34BB-446C-80A2-E0DCA0B2B694}"/>
              </a:ext>
            </a:extLst>
          </p:cNvPr>
          <p:cNvSpPr txBox="1"/>
          <p:nvPr/>
        </p:nvSpPr>
        <p:spPr>
          <a:xfrm>
            <a:off x="9980560" y="2684884"/>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输出</a:t>
            </a:r>
          </a:p>
        </p:txBody>
      </p:sp>
      <p:sp>
        <p:nvSpPr>
          <p:cNvPr id="177162" name="矩形 177161">
            <a:extLst>
              <a:ext uri="{FF2B5EF4-FFF2-40B4-BE49-F238E27FC236}">
                <a16:creationId xmlns:a16="http://schemas.microsoft.com/office/drawing/2014/main" id="{6F6BD91F-A65E-428E-AF41-7EF19463F984}"/>
              </a:ext>
            </a:extLst>
          </p:cNvPr>
          <p:cNvSpPr/>
          <p:nvPr/>
        </p:nvSpPr>
        <p:spPr>
          <a:xfrm>
            <a:off x="11188323" y="2814455"/>
            <a:ext cx="89210" cy="276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164" name="直接连接符 177163">
            <a:extLst>
              <a:ext uri="{FF2B5EF4-FFF2-40B4-BE49-F238E27FC236}">
                <a16:creationId xmlns:a16="http://schemas.microsoft.com/office/drawing/2014/main" id="{01914EDB-1E97-4D84-85D3-55E947A02020}"/>
              </a:ext>
            </a:extLst>
          </p:cNvPr>
          <p:cNvCxnSpPr>
            <a:cxnSpLocks/>
          </p:cNvCxnSpPr>
          <p:nvPr/>
        </p:nvCxnSpPr>
        <p:spPr>
          <a:xfrm>
            <a:off x="9514299" y="3054646"/>
            <a:ext cx="0" cy="602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66" name="直接连接符 177165">
            <a:extLst>
              <a:ext uri="{FF2B5EF4-FFF2-40B4-BE49-F238E27FC236}">
                <a16:creationId xmlns:a16="http://schemas.microsoft.com/office/drawing/2014/main" id="{EC19E24B-76F9-4148-A988-1B8AC250CEAF}"/>
              </a:ext>
            </a:extLst>
          </p:cNvPr>
          <p:cNvCxnSpPr>
            <a:cxnSpLocks/>
          </p:cNvCxnSpPr>
          <p:nvPr/>
        </p:nvCxnSpPr>
        <p:spPr>
          <a:xfrm>
            <a:off x="9356775" y="3657600"/>
            <a:ext cx="3150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69" name="直接连接符 177168">
            <a:extLst>
              <a:ext uri="{FF2B5EF4-FFF2-40B4-BE49-F238E27FC236}">
                <a16:creationId xmlns:a16="http://schemas.microsoft.com/office/drawing/2014/main" id="{933CDEB6-2200-4B8B-BC16-7AC1AC74495F}"/>
              </a:ext>
            </a:extLst>
          </p:cNvPr>
          <p:cNvCxnSpPr>
            <a:cxnSpLocks/>
          </p:cNvCxnSpPr>
          <p:nvPr/>
        </p:nvCxnSpPr>
        <p:spPr>
          <a:xfrm flipH="1" flipV="1">
            <a:off x="9426431" y="3714805"/>
            <a:ext cx="181941" cy="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76" name="直接连接符 177175">
            <a:extLst>
              <a:ext uri="{FF2B5EF4-FFF2-40B4-BE49-F238E27FC236}">
                <a16:creationId xmlns:a16="http://schemas.microsoft.com/office/drawing/2014/main" id="{9A54FB9A-3605-4F3C-94D7-7D0C3104A2CE}"/>
              </a:ext>
            </a:extLst>
          </p:cNvPr>
          <p:cNvCxnSpPr/>
          <p:nvPr/>
        </p:nvCxnSpPr>
        <p:spPr>
          <a:xfrm>
            <a:off x="9514299" y="3714805"/>
            <a:ext cx="0" cy="1846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78" name="直接连接符 177177">
            <a:extLst>
              <a:ext uri="{FF2B5EF4-FFF2-40B4-BE49-F238E27FC236}">
                <a16:creationId xmlns:a16="http://schemas.microsoft.com/office/drawing/2014/main" id="{8F80F393-8011-4CCF-B4F9-06BA8AC6B0D6}"/>
              </a:ext>
            </a:extLst>
          </p:cNvPr>
          <p:cNvCxnSpPr/>
          <p:nvPr/>
        </p:nvCxnSpPr>
        <p:spPr>
          <a:xfrm>
            <a:off x="9426431" y="3899476"/>
            <a:ext cx="1819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80" name="连接符: 肘形 177179">
            <a:extLst>
              <a:ext uri="{FF2B5EF4-FFF2-40B4-BE49-F238E27FC236}">
                <a16:creationId xmlns:a16="http://schemas.microsoft.com/office/drawing/2014/main" id="{2BAE5598-2358-4D15-B81F-9DD356559E7F}"/>
              </a:ext>
            </a:extLst>
          </p:cNvPr>
          <p:cNvCxnSpPr/>
          <p:nvPr/>
        </p:nvCxnSpPr>
        <p:spPr>
          <a:xfrm flipV="1">
            <a:off x="8673479" y="3054216"/>
            <a:ext cx="1619871" cy="192788"/>
          </a:xfrm>
          <a:prstGeom prst="bentConnector3">
            <a:avLst>
              <a:gd name="adj1" fmla="val -18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183" name="连接符: 肘形 177182">
            <a:extLst>
              <a:ext uri="{FF2B5EF4-FFF2-40B4-BE49-F238E27FC236}">
                <a16:creationId xmlns:a16="http://schemas.microsoft.com/office/drawing/2014/main" id="{4583EAD3-3FDB-454E-A0A4-ABE5D766EB29}"/>
              </a:ext>
            </a:extLst>
          </p:cNvPr>
          <p:cNvCxnSpPr>
            <a:cxnSpLocks/>
          </p:cNvCxnSpPr>
          <p:nvPr/>
        </p:nvCxnSpPr>
        <p:spPr>
          <a:xfrm rot="5400000">
            <a:off x="5872779" y="3608077"/>
            <a:ext cx="1084174" cy="472630"/>
          </a:xfrm>
          <a:prstGeom prst="bentConnector3">
            <a:avLst>
              <a:gd name="adj1" fmla="val -965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D70BB9C-7970-4290-84B7-481ED97398B6}"/>
              </a:ext>
            </a:extLst>
          </p:cNvPr>
          <p:cNvCxnSpPr/>
          <p:nvPr/>
        </p:nvCxnSpPr>
        <p:spPr>
          <a:xfrm>
            <a:off x="6053792" y="4417970"/>
            <a:ext cx="2707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B16AAA26-773C-44C0-A481-4C9CAF491616}"/>
              </a:ext>
            </a:extLst>
          </p:cNvPr>
          <p:cNvCxnSpPr>
            <a:stCxn id="27" idx="2"/>
          </p:cNvCxnSpPr>
          <p:nvPr/>
        </p:nvCxnSpPr>
        <p:spPr>
          <a:xfrm rot="5400000">
            <a:off x="6874980" y="3455658"/>
            <a:ext cx="85375" cy="147823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CF7BCB61-F532-4B79-8598-58139B812A7E}"/>
              </a:ext>
            </a:extLst>
          </p:cNvPr>
          <p:cNvSpPr/>
          <p:nvPr/>
        </p:nvSpPr>
        <p:spPr>
          <a:xfrm>
            <a:off x="6819399" y="3185814"/>
            <a:ext cx="1632493" cy="122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BF2B01C6-C081-4FC2-BBFD-2190D2CD36CC}"/>
              </a:ext>
            </a:extLst>
          </p:cNvPr>
          <p:cNvCxnSpPr>
            <a:stCxn id="177160" idx="1"/>
          </p:cNvCxnSpPr>
          <p:nvPr/>
        </p:nvCxnSpPr>
        <p:spPr>
          <a:xfrm flipH="1">
            <a:off x="8549268" y="2105396"/>
            <a:ext cx="668419" cy="54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BED2A59-2F35-4B25-AF40-D6DFB49CDD79}"/>
              </a:ext>
            </a:extLst>
          </p:cNvPr>
          <p:cNvCxnSpPr>
            <a:cxnSpLocks/>
          </p:cNvCxnSpPr>
          <p:nvPr/>
        </p:nvCxnSpPr>
        <p:spPr>
          <a:xfrm flipH="1">
            <a:off x="8451893" y="2890823"/>
            <a:ext cx="320791" cy="2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9411A805-33EA-47E6-BB13-C4BEC972D63B}"/>
              </a:ext>
            </a:extLst>
          </p:cNvPr>
          <p:cNvCxnSpPr>
            <a:stCxn id="40" idx="2"/>
            <a:endCxn id="24" idx="0"/>
          </p:cNvCxnSpPr>
          <p:nvPr/>
        </p:nvCxnSpPr>
        <p:spPr>
          <a:xfrm>
            <a:off x="7480194" y="2646466"/>
            <a:ext cx="153938" cy="208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686169FA-009A-4CAC-B9AD-D03ADCBCC712}"/>
                  </a:ext>
                </a:extLst>
              </p:cNvPr>
              <p:cNvSpPr/>
              <p:nvPr/>
            </p:nvSpPr>
            <p:spPr>
              <a:xfrm>
                <a:off x="1540067" y="2538262"/>
                <a:ext cx="796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m:t>
                          </m:r>
                        </m:e>
                        <m:sub>
                          <m:r>
                            <a:rPr lang="en-US" altLang="zh-CN" i="1">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4</m:t>
                          </m:r>
                        </m:sub>
                      </m:sSub>
                    </m:oMath>
                  </m:oMathPara>
                </a14:m>
                <a:endParaRPr lang="zh-CN" altLang="en-US" dirty="0"/>
              </a:p>
            </p:txBody>
          </p:sp>
        </mc:Choice>
        <mc:Fallback xmlns="">
          <p:sp>
            <p:nvSpPr>
              <p:cNvPr id="47" name="矩形 46">
                <a:extLst>
                  <a:ext uri="{FF2B5EF4-FFF2-40B4-BE49-F238E27FC236}">
                    <a16:creationId xmlns:a16="http://schemas.microsoft.com/office/drawing/2014/main" id="{686169FA-009A-4CAC-B9AD-D03ADCBCC712}"/>
                  </a:ext>
                </a:extLst>
              </p:cNvPr>
              <p:cNvSpPr>
                <a:spLocks noRot="1" noChangeAspect="1" noMove="1" noResize="1" noEditPoints="1" noAdjustHandles="1" noChangeArrowheads="1" noChangeShapeType="1" noTextEdit="1"/>
              </p:cNvSpPr>
              <p:nvPr/>
            </p:nvSpPr>
            <p:spPr>
              <a:xfrm>
                <a:off x="1540067" y="2538262"/>
                <a:ext cx="796949" cy="369332"/>
              </a:xfrm>
              <a:prstGeom prst="rect">
                <a:avLst/>
              </a:prstGeom>
              <a:blipFill>
                <a:blip r:embed="rId16"/>
                <a:stretch>
                  <a:fillRect/>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id="{7F2D0BEB-5EE0-45AF-ABB5-31F64BDB99D9}"/>
              </a:ext>
            </a:extLst>
          </p:cNvPr>
          <p:cNvCxnSpPr>
            <a:cxnSpLocks/>
            <a:endCxn id="4" idx="1"/>
          </p:cNvCxnSpPr>
          <p:nvPr/>
        </p:nvCxnSpPr>
        <p:spPr>
          <a:xfrm>
            <a:off x="2208938" y="2719545"/>
            <a:ext cx="333541" cy="14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1D1E9649-69AB-4AE1-920A-B8907F0E46A4}"/>
              </a:ext>
            </a:extLst>
          </p:cNvPr>
          <p:cNvCxnSpPr>
            <a:stCxn id="10" idx="2"/>
          </p:cNvCxnSpPr>
          <p:nvPr/>
        </p:nvCxnSpPr>
        <p:spPr>
          <a:xfrm>
            <a:off x="3259653" y="2134788"/>
            <a:ext cx="243263" cy="214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5B0A76C-3D0D-4741-8CE8-2C66F857C990}"/>
              </a:ext>
            </a:extLst>
          </p:cNvPr>
          <p:cNvCxnSpPr>
            <a:stCxn id="11" idx="1"/>
            <a:endCxn id="3" idx="3"/>
          </p:cNvCxnSpPr>
          <p:nvPr/>
        </p:nvCxnSpPr>
        <p:spPr>
          <a:xfrm flipH="1" flipV="1">
            <a:off x="4237465" y="2661425"/>
            <a:ext cx="312235" cy="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5483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a:extLst>
              <a:ext uri="{FF2B5EF4-FFF2-40B4-BE49-F238E27FC236}">
                <a16:creationId xmlns:a16="http://schemas.microsoft.com/office/drawing/2014/main" id="{0A734AE0-E481-42A6-970B-46A7100893C9}"/>
              </a:ext>
            </a:extLst>
          </p:cNvPr>
          <p:cNvSpPr>
            <a:spLocks noGrp="1" noChangeArrowheads="1"/>
          </p:cNvSpPr>
          <p:nvPr>
            <p:ph type="body" idx="4294967295"/>
          </p:nvPr>
        </p:nvSpPr>
        <p:spPr>
          <a:xfrm>
            <a:off x="1981200" y="476251"/>
            <a:ext cx="8229600" cy="5649913"/>
          </a:xfrm>
        </p:spPr>
        <p:txBody>
          <a:bodyPr/>
          <a:lstStyle/>
          <a:p>
            <a:pPr>
              <a:buFontTx/>
              <a:buNone/>
            </a:pPr>
            <a:r>
              <a:rPr lang="en-US" altLang="zh-CN" b="1" dirty="0">
                <a:solidFill>
                  <a:srgbClr val="0000CC"/>
                </a:solidFill>
                <a:latin typeface="华文中宋" panose="02010600040101010101" pitchFamily="2" charset="-122"/>
                <a:ea typeface="华文中宋" panose="02010600040101010101" pitchFamily="2" charset="-122"/>
              </a:rPr>
              <a:t>3</a:t>
            </a:r>
            <a:r>
              <a:rPr lang="zh-CN" altLang="en-US" b="1" dirty="0">
                <a:solidFill>
                  <a:srgbClr val="0000CC"/>
                </a:solidFill>
                <a:latin typeface="华文中宋" panose="02010600040101010101" pitchFamily="2" charset="-122"/>
                <a:ea typeface="华文中宋" panose="02010600040101010101" pitchFamily="2" charset="-122"/>
              </a:rPr>
              <a:t>、酶光电二极管</a:t>
            </a:r>
          </a:p>
          <a:p>
            <a:pPr>
              <a:buFontTx/>
              <a:buNone/>
            </a:pPr>
            <a:endParaRPr lang="en-US" altLang="zh-CN" b="1" dirty="0">
              <a:latin typeface="华文中宋" panose="02010600040101010101" pitchFamily="2" charset="-122"/>
              <a:ea typeface="华文中宋" panose="02010600040101010101" pitchFamily="2" charset="-122"/>
            </a:endParaRPr>
          </a:p>
        </p:txBody>
      </p:sp>
      <p:sp>
        <p:nvSpPr>
          <p:cNvPr id="178181" name="Text Box 5">
            <a:extLst>
              <a:ext uri="{FF2B5EF4-FFF2-40B4-BE49-F238E27FC236}">
                <a16:creationId xmlns:a16="http://schemas.microsoft.com/office/drawing/2014/main" id="{B122A04D-7294-4E64-993E-3DAEC1AAFEFF}"/>
              </a:ext>
            </a:extLst>
          </p:cNvPr>
          <p:cNvSpPr txBox="1">
            <a:spLocks noChangeArrowheads="1"/>
          </p:cNvSpPr>
          <p:nvPr/>
        </p:nvSpPr>
        <p:spPr bwMode="auto">
          <a:xfrm>
            <a:off x="1347942" y="2442401"/>
            <a:ext cx="26114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催化发光反应酶           检测过氧化氢</a:t>
            </a:r>
          </a:p>
        </p:txBody>
      </p:sp>
      <p:sp>
        <p:nvSpPr>
          <p:cNvPr id="178182" name="Line 6">
            <a:extLst>
              <a:ext uri="{FF2B5EF4-FFF2-40B4-BE49-F238E27FC236}">
                <a16:creationId xmlns:a16="http://schemas.microsoft.com/office/drawing/2014/main" id="{690BE0A2-201A-458D-926E-9E5C4864E4B9}"/>
              </a:ext>
            </a:extLst>
          </p:cNvPr>
          <p:cNvSpPr>
            <a:spLocks noChangeShapeType="1"/>
          </p:cNvSpPr>
          <p:nvPr/>
        </p:nvSpPr>
        <p:spPr bwMode="auto">
          <a:xfrm flipV="1">
            <a:off x="3502574" y="2412054"/>
            <a:ext cx="1746250" cy="26193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a:extLst>
              <a:ext uri="{FF2B5EF4-FFF2-40B4-BE49-F238E27FC236}">
                <a16:creationId xmlns:a16="http://schemas.microsoft.com/office/drawing/2014/main" id="{11A26287-022B-4B7B-89D3-486EBB91F36D}"/>
              </a:ext>
            </a:extLst>
          </p:cNvPr>
          <p:cNvSpPr/>
          <p:nvPr/>
        </p:nvSpPr>
        <p:spPr>
          <a:xfrm>
            <a:off x="5957091" y="2675454"/>
            <a:ext cx="3059459" cy="3712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endParaRPr>
          </a:p>
        </p:txBody>
      </p:sp>
      <p:sp>
        <p:nvSpPr>
          <p:cNvPr id="3" name="等腰三角形 2">
            <a:extLst>
              <a:ext uri="{FF2B5EF4-FFF2-40B4-BE49-F238E27FC236}">
                <a16:creationId xmlns:a16="http://schemas.microsoft.com/office/drawing/2014/main" id="{6D71BFCD-5A22-4356-AC71-7E10C99B9A5F}"/>
              </a:ext>
            </a:extLst>
          </p:cNvPr>
          <p:cNvSpPr/>
          <p:nvPr/>
        </p:nvSpPr>
        <p:spPr>
          <a:xfrm rot="10800000">
            <a:off x="6669064" y="1909737"/>
            <a:ext cx="1635512" cy="765717"/>
          </a:xfrm>
          <a:prstGeom prst="triangle">
            <a:avLst>
              <a:gd name="adj" fmla="val 50246"/>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65845D1-9580-43FF-B437-FE76CA3B6176}"/>
              </a:ext>
            </a:extLst>
          </p:cNvPr>
          <p:cNvSpPr/>
          <p:nvPr/>
        </p:nvSpPr>
        <p:spPr>
          <a:xfrm>
            <a:off x="7251555" y="2467300"/>
            <a:ext cx="470527" cy="208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弦形 5">
            <a:extLst>
              <a:ext uri="{FF2B5EF4-FFF2-40B4-BE49-F238E27FC236}">
                <a16:creationId xmlns:a16="http://schemas.microsoft.com/office/drawing/2014/main" id="{A2A11A5D-54CF-4EFF-AEE6-62F637E0BB12}"/>
              </a:ext>
            </a:extLst>
          </p:cNvPr>
          <p:cNvSpPr/>
          <p:nvPr/>
        </p:nvSpPr>
        <p:spPr>
          <a:xfrm rot="6580536">
            <a:off x="5902156" y="1637950"/>
            <a:ext cx="3045349" cy="2879759"/>
          </a:xfrm>
          <a:prstGeom prst="chord">
            <a:avLst>
              <a:gd name="adj1" fmla="val 7362274"/>
              <a:gd name="adj2" fmla="val 12099167"/>
            </a:avLst>
          </a:prstGeom>
          <a:solidFill>
            <a:srgbClr val="FD999E"/>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FC990B14-16B1-4299-B523-CA8113495BDF}"/>
              </a:ext>
            </a:extLst>
          </p:cNvPr>
          <p:cNvCxnSpPr>
            <a:stCxn id="3" idx="0"/>
            <a:endCxn id="2" idx="2"/>
          </p:cNvCxnSpPr>
          <p:nvPr/>
        </p:nvCxnSpPr>
        <p:spPr>
          <a:xfrm>
            <a:off x="7482797" y="2675454"/>
            <a:ext cx="4024" cy="371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3D865FB6-6BFB-447B-96B0-6A849430F22E}"/>
              </a:ext>
            </a:extLst>
          </p:cNvPr>
          <p:cNvSpPr/>
          <p:nvPr/>
        </p:nvSpPr>
        <p:spPr>
          <a:xfrm>
            <a:off x="6696138" y="4054342"/>
            <a:ext cx="452255" cy="43861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77874EA3-5020-4AD6-845C-EC9B171F1385}"/>
              </a:ext>
            </a:extLst>
          </p:cNvPr>
          <p:cNvCxnSpPr>
            <a:cxnSpLocks/>
          </p:cNvCxnSpPr>
          <p:nvPr/>
        </p:nvCxnSpPr>
        <p:spPr>
          <a:xfrm>
            <a:off x="6066263" y="4007742"/>
            <a:ext cx="0" cy="5089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9FF9169-B489-48FB-A000-63471606515E}"/>
              </a:ext>
            </a:extLst>
          </p:cNvPr>
          <p:cNvCxnSpPr>
            <a:cxnSpLocks/>
          </p:cNvCxnSpPr>
          <p:nvPr/>
        </p:nvCxnSpPr>
        <p:spPr>
          <a:xfrm>
            <a:off x="6204647" y="4183457"/>
            <a:ext cx="0" cy="22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7E24239C-35BC-4354-8B03-3D99942314B9}"/>
              </a:ext>
            </a:extLst>
          </p:cNvPr>
          <p:cNvSpPr/>
          <p:nvPr/>
        </p:nvSpPr>
        <p:spPr>
          <a:xfrm>
            <a:off x="7795625" y="4188158"/>
            <a:ext cx="505522" cy="170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21">
            <a:extLst>
              <a:ext uri="{FF2B5EF4-FFF2-40B4-BE49-F238E27FC236}">
                <a16:creationId xmlns:a16="http://schemas.microsoft.com/office/drawing/2014/main" id="{138BBC8B-84C9-44F3-A0D5-0CB81E38A68F}"/>
              </a:ext>
            </a:extLst>
          </p:cNvPr>
          <p:cNvCxnSpPr>
            <a:cxnSpLocks/>
          </p:cNvCxnSpPr>
          <p:nvPr/>
        </p:nvCxnSpPr>
        <p:spPr>
          <a:xfrm rot="16200000" flipV="1">
            <a:off x="5449017" y="3390496"/>
            <a:ext cx="1125319" cy="109172"/>
          </a:xfrm>
          <a:prstGeom prst="bentConnector4">
            <a:avLst>
              <a:gd name="adj1" fmla="val -25632"/>
              <a:gd name="adj2" fmla="val 67711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1B6F489C-97BB-41FA-A24E-6F2DF90EACD3}"/>
              </a:ext>
            </a:extLst>
          </p:cNvPr>
          <p:cNvCxnSpPr>
            <a:stCxn id="2" idx="3"/>
            <a:endCxn id="18" idx="3"/>
          </p:cNvCxnSpPr>
          <p:nvPr/>
        </p:nvCxnSpPr>
        <p:spPr>
          <a:xfrm flipH="1">
            <a:off x="8301147" y="2861084"/>
            <a:ext cx="715403" cy="1412567"/>
          </a:xfrm>
          <a:prstGeom prst="bentConnector3">
            <a:avLst>
              <a:gd name="adj1" fmla="val -31954"/>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C662974-06A6-4F6A-B733-AE31DA4FB02F}"/>
              </a:ext>
            </a:extLst>
          </p:cNvPr>
          <p:cNvCxnSpPr>
            <a:cxnSpLocks/>
          </p:cNvCxnSpPr>
          <p:nvPr/>
        </p:nvCxnSpPr>
        <p:spPr>
          <a:xfrm>
            <a:off x="6204647" y="4294969"/>
            <a:ext cx="5055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177" name="直接连接符 178176">
            <a:extLst>
              <a:ext uri="{FF2B5EF4-FFF2-40B4-BE49-F238E27FC236}">
                <a16:creationId xmlns:a16="http://schemas.microsoft.com/office/drawing/2014/main" id="{E75A25DF-49B2-4219-BE51-9B0819FE3373}"/>
              </a:ext>
            </a:extLst>
          </p:cNvPr>
          <p:cNvCxnSpPr>
            <a:stCxn id="9" idx="6"/>
            <a:endCxn id="18" idx="1"/>
          </p:cNvCxnSpPr>
          <p:nvPr/>
        </p:nvCxnSpPr>
        <p:spPr>
          <a:xfrm>
            <a:off x="7148393" y="4273650"/>
            <a:ext cx="64723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186" name="直接箭头连接符 178185">
            <a:extLst>
              <a:ext uri="{FF2B5EF4-FFF2-40B4-BE49-F238E27FC236}">
                <a16:creationId xmlns:a16="http://schemas.microsoft.com/office/drawing/2014/main" id="{D66E9437-5227-4CF4-89A2-01DD11FC442A}"/>
              </a:ext>
            </a:extLst>
          </p:cNvPr>
          <p:cNvCxnSpPr>
            <a:stCxn id="9" idx="3"/>
          </p:cNvCxnSpPr>
          <p:nvPr/>
        </p:nvCxnSpPr>
        <p:spPr>
          <a:xfrm flipV="1">
            <a:off x="6762369" y="4183457"/>
            <a:ext cx="248713" cy="2452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187" name="文本框 178186">
            <a:extLst>
              <a:ext uri="{FF2B5EF4-FFF2-40B4-BE49-F238E27FC236}">
                <a16:creationId xmlns:a16="http://schemas.microsoft.com/office/drawing/2014/main" id="{DF365E9D-DBA1-4E3D-B2C8-A8E764CBBAFA}"/>
              </a:ext>
            </a:extLst>
          </p:cNvPr>
          <p:cNvSpPr txBox="1"/>
          <p:nvPr/>
        </p:nvSpPr>
        <p:spPr>
          <a:xfrm>
            <a:off x="8598248" y="1298494"/>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固化酶</a:t>
            </a:r>
          </a:p>
        </p:txBody>
      </p:sp>
      <p:sp>
        <p:nvSpPr>
          <p:cNvPr id="178188" name="文本框 178187">
            <a:extLst>
              <a:ext uri="{FF2B5EF4-FFF2-40B4-BE49-F238E27FC236}">
                <a16:creationId xmlns:a16="http://schemas.microsoft.com/office/drawing/2014/main" id="{F384B2C3-3D2A-4000-B754-4E05DD213B77}"/>
              </a:ext>
            </a:extLst>
          </p:cNvPr>
          <p:cNvSpPr txBox="1"/>
          <p:nvPr/>
        </p:nvSpPr>
        <p:spPr>
          <a:xfrm>
            <a:off x="8713665" y="1968700"/>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透镜</a:t>
            </a:r>
          </a:p>
        </p:txBody>
      </p:sp>
      <p:sp>
        <p:nvSpPr>
          <p:cNvPr id="178189" name="文本框 178188">
            <a:extLst>
              <a:ext uri="{FF2B5EF4-FFF2-40B4-BE49-F238E27FC236}">
                <a16:creationId xmlns:a16="http://schemas.microsoft.com/office/drawing/2014/main" id="{A9745FC3-4C95-4AAA-8750-055F268A8925}"/>
              </a:ext>
            </a:extLst>
          </p:cNvPr>
          <p:cNvSpPr txBox="1"/>
          <p:nvPr/>
        </p:nvSpPr>
        <p:spPr>
          <a:xfrm>
            <a:off x="7082877" y="3116843"/>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结合处</a:t>
            </a:r>
          </a:p>
        </p:txBody>
      </p:sp>
      <p:sp>
        <p:nvSpPr>
          <p:cNvPr id="178190" name="文本框 178189">
            <a:extLst>
              <a:ext uri="{FF2B5EF4-FFF2-40B4-BE49-F238E27FC236}">
                <a16:creationId xmlns:a16="http://schemas.microsoft.com/office/drawing/2014/main" id="{036139BE-7029-498F-AD11-2395C9E36897}"/>
              </a:ext>
            </a:extLst>
          </p:cNvPr>
          <p:cNvSpPr txBox="1"/>
          <p:nvPr/>
        </p:nvSpPr>
        <p:spPr>
          <a:xfrm>
            <a:off x="5670805" y="3219621"/>
            <a:ext cx="679994"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N </a:t>
            </a:r>
            <a:r>
              <a:rPr lang="zh-CN" altLang="en-US" b="1" dirty="0">
                <a:latin typeface="微软雅黑" panose="020B0503020204020204" pitchFamily="34" charset="-122"/>
                <a:ea typeface="微软雅黑" panose="020B0503020204020204" pitchFamily="34" charset="-122"/>
              </a:rPr>
              <a:t>型</a:t>
            </a:r>
          </a:p>
        </p:txBody>
      </p:sp>
      <p:sp>
        <p:nvSpPr>
          <p:cNvPr id="178191" name="文本框 178190">
            <a:extLst>
              <a:ext uri="{FF2B5EF4-FFF2-40B4-BE49-F238E27FC236}">
                <a16:creationId xmlns:a16="http://schemas.microsoft.com/office/drawing/2014/main" id="{11568A70-2305-4E85-B6ED-BE57279DD276}"/>
              </a:ext>
            </a:extLst>
          </p:cNvPr>
          <p:cNvSpPr txBox="1"/>
          <p:nvPr/>
        </p:nvSpPr>
        <p:spPr>
          <a:xfrm>
            <a:off x="8451324" y="3199470"/>
            <a:ext cx="636713"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P </a:t>
            </a:r>
            <a:r>
              <a:rPr lang="zh-CN" altLang="en-US" b="1" dirty="0">
                <a:latin typeface="微软雅黑" panose="020B0503020204020204" pitchFamily="34" charset="-122"/>
                <a:ea typeface="微软雅黑" panose="020B0503020204020204" pitchFamily="34" charset="-122"/>
              </a:rPr>
              <a:t>型</a:t>
            </a:r>
          </a:p>
        </p:txBody>
      </p:sp>
      <p:sp>
        <p:nvSpPr>
          <p:cNvPr id="178192" name="文本框 178191">
            <a:extLst>
              <a:ext uri="{FF2B5EF4-FFF2-40B4-BE49-F238E27FC236}">
                <a16:creationId xmlns:a16="http://schemas.microsoft.com/office/drawing/2014/main" id="{91C9C306-3CAA-42AC-A1FD-27D2CC14221D}"/>
              </a:ext>
            </a:extLst>
          </p:cNvPr>
          <p:cNvSpPr txBox="1"/>
          <p:nvPr/>
        </p:nvSpPr>
        <p:spPr>
          <a:xfrm>
            <a:off x="7919926" y="3748697"/>
            <a:ext cx="34657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R</a:t>
            </a:r>
            <a:endParaRPr lang="zh-CN" altLang="en-US" b="1" dirty="0">
              <a:latin typeface="微软雅黑" panose="020B0503020204020204" pitchFamily="34" charset="-122"/>
              <a:ea typeface="微软雅黑" panose="020B0503020204020204" pitchFamily="34" charset="-122"/>
            </a:endParaRPr>
          </a:p>
        </p:txBody>
      </p:sp>
      <p:sp>
        <p:nvSpPr>
          <p:cNvPr id="178193" name="文本框 178192">
            <a:extLst>
              <a:ext uri="{FF2B5EF4-FFF2-40B4-BE49-F238E27FC236}">
                <a16:creationId xmlns:a16="http://schemas.microsoft.com/office/drawing/2014/main" id="{374C79CD-6BF3-463C-BEB4-FE1C0166AC6C}"/>
              </a:ext>
            </a:extLst>
          </p:cNvPr>
          <p:cNvSpPr txBox="1"/>
          <p:nvPr/>
        </p:nvSpPr>
        <p:spPr>
          <a:xfrm>
            <a:off x="6187888" y="3829580"/>
            <a:ext cx="34977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V</a:t>
            </a:r>
            <a:endParaRPr lang="zh-CN" altLang="en-US" b="1" dirty="0">
              <a:latin typeface="微软雅黑" panose="020B0503020204020204" pitchFamily="34" charset="-122"/>
              <a:ea typeface="微软雅黑" panose="020B0503020204020204" pitchFamily="34" charset="-122"/>
            </a:endParaRPr>
          </a:p>
        </p:txBody>
      </p:sp>
      <p:cxnSp>
        <p:nvCxnSpPr>
          <p:cNvPr id="178195" name="直接箭头连接符 178194">
            <a:extLst>
              <a:ext uri="{FF2B5EF4-FFF2-40B4-BE49-F238E27FC236}">
                <a16:creationId xmlns:a16="http://schemas.microsoft.com/office/drawing/2014/main" id="{C78FD15A-475F-41FE-B610-0B7632CDC32D}"/>
              </a:ext>
            </a:extLst>
          </p:cNvPr>
          <p:cNvCxnSpPr>
            <a:stCxn id="178187" idx="1"/>
          </p:cNvCxnSpPr>
          <p:nvPr/>
        </p:nvCxnSpPr>
        <p:spPr>
          <a:xfrm flipH="1">
            <a:off x="8266496" y="1483160"/>
            <a:ext cx="331752" cy="1846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197" name="直接箭头连接符 178196">
            <a:extLst>
              <a:ext uri="{FF2B5EF4-FFF2-40B4-BE49-F238E27FC236}">
                <a16:creationId xmlns:a16="http://schemas.microsoft.com/office/drawing/2014/main" id="{EE3124B4-1C2D-45E8-B516-2597D5882E0C}"/>
              </a:ext>
            </a:extLst>
          </p:cNvPr>
          <p:cNvCxnSpPr>
            <a:stCxn id="178188" idx="1"/>
          </p:cNvCxnSpPr>
          <p:nvPr/>
        </p:nvCxnSpPr>
        <p:spPr>
          <a:xfrm flipH="1">
            <a:off x="8177561" y="2153366"/>
            <a:ext cx="536104" cy="17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199" name="直接箭头连接符 178198">
            <a:extLst>
              <a:ext uri="{FF2B5EF4-FFF2-40B4-BE49-F238E27FC236}">
                <a16:creationId xmlns:a16="http://schemas.microsoft.com/office/drawing/2014/main" id="{D9AB5BB8-095D-44DB-A91C-7A2860EBA2AD}"/>
              </a:ext>
            </a:extLst>
          </p:cNvPr>
          <p:cNvCxnSpPr>
            <a:stCxn id="178190" idx="0"/>
          </p:cNvCxnSpPr>
          <p:nvPr/>
        </p:nvCxnSpPr>
        <p:spPr>
          <a:xfrm flipV="1">
            <a:off x="6010802" y="3080953"/>
            <a:ext cx="193845" cy="1386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201" name="直接箭头连接符 178200">
            <a:extLst>
              <a:ext uri="{FF2B5EF4-FFF2-40B4-BE49-F238E27FC236}">
                <a16:creationId xmlns:a16="http://schemas.microsoft.com/office/drawing/2014/main" id="{18F4B5BE-D10B-4B99-8882-E4ABA7F13580}"/>
              </a:ext>
            </a:extLst>
          </p:cNvPr>
          <p:cNvCxnSpPr>
            <a:stCxn id="178191" idx="0"/>
          </p:cNvCxnSpPr>
          <p:nvPr/>
        </p:nvCxnSpPr>
        <p:spPr>
          <a:xfrm flipH="1" flipV="1">
            <a:off x="8445613" y="3046714"/>
            <a:ext cx="324068" cy="1527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203" name="连接符: 肘形 178202">
            <a:extLst>
              <a:ext uri="{FF2B5EF4-FFF2-40B4-BE49-F238E27FC236}">
                <a16:creationId xmlns:a16="http://schemas.microsoft.com/office/drawing/2014/main" id="{A24EF036-09D7-490A-9136-A769CF5D7463}"/>
              </a:ext>
            </a:extLst>
          </p:cNvPr>
          <p:cNvCxnSpPr/>
          <p:nvPr/>
        </p:nvCxnSpPr>
        <p:spPr>
          <a:xfrm rot="10800000" flipV="1">
            <a:off x="8713665" y="3748697"/>
            <a:ext cx="374372" cy="369332"/>
          </a:xfrm>
          <a:prstGeom prst="bentConnector3">
            <a:avLst>
              <a:gd name="adj1" fmla="val -16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8205" name="文本框 178204">
                <a:extLst>
                  <a:ext uri="{FF2B5EF4-FFF2-40B4-BE49-F238E27FC236}">
                    <a16:creationId xmlns:a16="http://schemas.microsoft.com/office/drawing/2014/main" id="{D0360CDD-7EF9-49C2-A030-E058BE581513}"/>
                  </a:ext>
                </a:extLst>
              </p:cNvPr>
              <p:cNvSpPr txBox="1"/>
              <p:nvPr/>
            </p:nvSpPr>
            <p:spPr>
              <a:xfrm>
                <a:off x="8801677" y="3696846"/>
                <a:ext cx="2863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𝑰</m:t>
                          </m:r>
                        </m:e>
                        <m:sub>
                          <m:r>
                            <a:rPr lang="en-US" altLang="zh-CN" sz="2000" b="1" i="1" smtClean="0">
                              <a:latin typeface="Cambria Math" panose="02040503050406030204" pitchFamily="18" charset="0"/>
                            </a:rPr>
                            <m:t>𝑳</m:t>
                          </m:r>
                        </m:sub>
                      </m:sSub>
                    </m:oMath>
                  </m:oMathPara>
                </a14:m>
                <a:endParaRPr lang="zh-CN" altLang="en-US" sz="2000" b="1" dirty="0"/>
              </a:p>
            </p:txBody>
          </p:sp>
        </mc:Choice>
        <mc:Fallback xmlns="">
          <p:sp>
            <p:nvSpPr>
              <p:cNvPr id="178205" name="文本框 178204">
                <a:extLst>
                  <a:ext uri="{FF2B5EF4-FFF2-40B4-BE49-F238E27FC236}">
                    <a16:creationId xmlns:a16="http://schemas.microsoft.com/office/drawing/2014/main" id="{D0360CDD-7EF9-49C2-A030-E058BE581513}"/>
                  </a:ext>
                </a:extLst>
              </p:cNvPr>
              <p:cNvSpPr txBox="1">
                <a:spLocks noRot="1" noChangeAspect="1" noMove="1" noResize="1" noEditPoints="1" noAdjustHandles="1" noChangeArrowheads="1" noChangeShapeType="1" noTextEdit="1"/>
              </p:cNvSpPr>
              <p:nvPr/>
            </p:nvSpPr>
            <p:spPr>
              <a:xfrm>
                <a:off x="8801677" y="3696846"/>
                <a:ext cx="286360" cy="307777"/>
              </a:xfrm>
              <a:prstGeom prst="rect">
                <a:avLst/>
              </a:prstGeom>
              <a:blipFill>
                <a:blip r:embed="rId2"/>
                <a:stretch>
                  <a:fillRect l="-21277" r="-10638" b="-15686"/>
                </a:stretch>
              </a:blipFill>
            </p:spPr>
            <p:txBody>
              <a:bodyPr/>
              <a:lstStyle/>
              <a:p>
                <a:r>
                  <a:rPr lang="zh-CN" altLang="en-US">
                    <a:noFill/>
                  </a:rPr>
                  <a:t> </a:t>
                </a:r>
              </a:p>
            </p:txBody>
          </p:sp>
        </mc:Fallback>
      </mc:AlternateContent>
      <p:sp>
        <p:nvSpPr>
          <p:cNvPr id="178206" name="文本框 178205">
            <a:extLst>
              <a:ext uri="{FF2B5EF4-FFF2-40B4-BE49-F238E27FC236}">
                <a16:creationId xmlns:a16="http://schemas.microsoft.com/office/drawing/2014/main" id="{23B31705-44CD-4829-822F-C98BD69FB6AB}"/>
              </a:ext>
            </a:extLst>
          </p:cNvPr>
          <p:cNvSpPr txBox="1"/>
          <p:nvPr/>
        </p:nvSpPr>
        <p:spPr>
          <a:xfrm>
            <a:off x="6217350" y="4895531"/>
            <a:ext cx="191430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酶 光 电 二 极 管</a:t>
            </a:r>
          </a:p>
        </p:txBody>
      </p:sp>
      <p:cxnSp>
        <p:nvCxnSpPr>
          <p:cNvPr id="178208" name="直接连接符 178207">
            <a:extLst>
              <a:ext uri="{FF2B5EF4-FFF2-40B4-BE49-F238E27FC236}">
                <a16:creationId xmlns:a16="http://schemas.microsoft.com/office/drawing/2014/main" id="{3553975E-BC22-4E08-A1F1-F9DE59E98006}"/>
              </a:ext>
            </a:extLst>
          </p:cNvPr>
          <p:cNvCxnSpPr/>
          <p:nvPr/>
        </p:nvCxnSpPr>
        <p:spPr>
          <a:xfrm>
            <a:off x="7251555" y="2627591"/>
            <a:ext cx="0" cy="37272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8210" name="直接连接符 178209">
            <a:extLst>
              <a:ext uri="{FF2B5EF4-FFF2-40B4-BE49-F238E27FC236}">
                <a16:creationId xmlns:a16="http://schemas.microsoft.com/office/drawing/2014/main" id="{403AD294-86B7-4905-81E3-54953E7FDC3B}"/>
              </a:ext>
            </a:extLst>
          </p:cNvPr>
          <p:cNvCxnSpPr/>
          <p:nvPr/>
        </p:nvCxnSpPr>
        <p:spPr>
          <a:xfrm>
            <a:off x="7722082" y="2673990"/>
            <a:ext cx="0" cy="37272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377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a:extLst>
              <a:ext uri="{FF2B5EF4-FFF2-40B4-BE49-F238E27FC236}">
                <a16:creationId xmlns:a16="http://schemas.microsoft.com/office/drawing/2014/main" id="{0B49985E-884A-42B5-BD86-47FDCD0FBA56}"/>
              </a:ext>
            </a:extLst>
          </p:cNvPr>
          <p:cNvSpPr>
            <a:spLocks noGrp="1" noChangeArrowheads="1"/>
          </p:cNvSpPr>
          <p:nvPr>
            <p:ph type="body" idx="4294967295"/>
          </p:nvPr>
        </p:nvSpPr>
        <p:spPr>
          <a:xfrm>
            <a:off x="1981200" y="404813"/>
            <a:ext cx="8229600" cy="5721350"/>
          </a:xfrm>
        </p:spPr>
        <p:txBody>
          <a:bodyPr/>
          <a:lstStyle/>
          <a:p>
            <a:pPr>
              <a:buFontTx/>
              <a:buNone/>
            </a:pPr>
            <a:r>
              <a:rPr lang="en-US" altLang="zh-CN" b="1" dirty="0">
                <a:solidFill>
                  <a:srgbClr val="0000CC"/>
                </a:solidFill>
                <a:latin typeface="微软雅黑" panose="020B0503020204020204" pitchFamily="34" charset="-122"/>
                <a:ea typeface="微软雅黑" panose="020B0503020204020204" pitchFamily="34" charset="-122"/>
              </a:rPr>
              <a:t>4</a:t>
            </a:r>
            <a:r>
              <a:rPr lang="zh-CN" altLang="en-US" b="1" dirty="0">
                <a:solidFill>
                  <a:srgbClr val="0000CC"/>
                </a:solidFill>
                <a:latin typeface="微软雅黑" panose="020B0503020204020204" pitchFamily="34" charset="-122"/>
                <a:ea typeface="微软雅黑" panose="020B0503020204020204" pitchFamily="34" charset="-122"/>
              </a:rPr>
              <a:t>、压电晶体复合模式传感器</a:t>
            </a:r>
          </a:p>
        </p:txBody>
      </p:sp>
      <p:sp>
        <p:nvSpPr>
          <p:cNvPr id="179205" name="Text Box 5">
            <a:extLst>
              <a:ext uri="{FF2B5EF4-FFF2-40B4-BE49-F238E27FC236}">
                <a16:creationId xmlns:a16="http://schemas.microsoft.com/office/drawing/2014/main" id="{DF493C90-7E62-4E13-B16A-E02F4F8B3A92}"/>
              </a:ext>
            </a:extLst>
          </p:cNvPr>
          <p:cNvSpPr txBox="1">
            <a:spLocks noChangeArrowheads="1"/>
          </p:cNvSpPr>
          <p:nvPr/>
        </p:nvSpPr>
        <p:spPr bwMode="auto">
          <a:xfrm>
            <a:off x="2332039" y="1633538"/>
            <a:ext cx="2251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CC"/>
                </a:solidFill>
                <a:ea typeface="华文中宋" panose="02010600040101010101" pitchFamily="2" charset="-122"/>
              </a:rPr>
              <a:t>复着物的变化影响石英晶体的振动谐振频率</a:t>
            </a:r>
          </a:p>
        </p:txBody>
      </p:sp>
      <p:sp>
        <p:nvSpPr>
          <p:cNvPr id="2" name="矩形 1">
            <a:extLst>
              <a:ext uri="{FF2B5EF4-FFF2-40B4-BE49-F238E27FC236}">
                <a16:creationId xmlns:a16="http://schemas.microsoft.com/office/drawing/2014/main" id="{3551D46C-BF73-499E-9849-59B9FBA7B9C2}"/>
              </a:ext>
            </a:extLst>
          </p:cNvPr>
          <p:cNvSpPr/>
          <p:nvPr/>
        </p:nvSpPr>
        <p:spPr>
          <a:xfrm>
            <a:off x="3925229" y="3010829"/>
            <a:ext cx="3397405" cy="245327"/>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CCE63A3-E8F6-4F69-83EF-C9A573862706}"/>
              </a:ext>
            </a:extLst>
          </p:cNvPr>
          <p:cNvSpPr/>
          <p:nvPr/>
        </p:nvSpPr>
        <p:spPr>
          <a:xfrm>
            <a:off x="3925229" y="3256156"/>
            <a:ext cx="3397405" cy="172844"/>
          </a:xfrm>
          <a:prstGeom prst="rect">
            <a:avLst/>
          </a:prstGeom>
          <a:pattFill prst="smChe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3600EAE-00CC-47E0-9828-16898E23A991}"/>
              </a:ext>
            </a:extLst>
          </p:cNvPr>
          <p:cNvSpPr/>
          <p:nvPr/>
        </p:nvSpPr>
        <p:spPr>
          <a:xfrm>
            <a:off x="3925229" y="3429000"/>
            <a:ext cx="3397405" cy="245327"/>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A071623-60FE-439A-918D-F4327C446DB8}"/>
              </a:ext>
            </a:extLst>
          </p:cNvPr>
          <p:cNvSpPr/>
          <p:nvPr/>
        </p:nvSpPr>
        <p:spPr>
          <a:xfrm>
            <a:off x="3501483" y="3674327"/>
            <a:ext cx="4222595" cy="84534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1F3C93B-127D-44F5-9C67-0F8DC5190C01}"/>
              </a:ext>
            </a:extLst>
          </p:cNvPr>
          <p:cNvSpPr txBox="1"/>
          <p:nvPr/>
        </p:nvSpPr>
        <p:spPr>
          <a:xfrm>
            <a:off x="7994540" y="2314997"/>
            <a:ext cx="172354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生物功能分子</a:t>
            </a:r>
          </a:p>
        </p:txBody>
      </p:sp>
      <p:sp>
        <p:nvSpPr>
          <p:cNvPr id="7" name="文本框 6">
            <a:extLst>
              <a:ext uri="{FF2B5EF4-FFF2-40B4-BE49-F238E27FC236}">
                <a16:creationId xmlns:a16="http://schemas.microsoft.com/office/drawing/2014/main" id="{9F9FD3AC-4644-4717-92AD-ABC0488EF575}"/>
              </a:ext>
            </a:extLst>
          </p:cNvPr>
          <p:cNvSpPr txBox="1"/>
          <p:nvPr/>
        </p:nvSpPr>
        <p:spPr>
          <a:xfrm>
            <a:off x="8335829" y="2922666"/>
            <a:ext cx="95410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衬底膜</a:t>
            </a:r>
          </a:p>
        </p:txBody>
      </p:sp>
      <p:sp>
        <p:nvSpPr>
          <p:cNvPr id="8" name="文本框 7">
            <a:extLst>
              <a:ext uri="{FF2B5EF4-FFF2-40B4-BE49-F238E27FC236}">
                <a16:creationId xmlns:a16="http://schemas.microsoft.com/office/drawing/2014/main" id="{BFCE9307-A9D6-4ECD-9430-0C10D5CA5E1C}"/>
              </a:ext>
            </a:extLst>
          </p:cNvPr>
          <p:cNvSpPr txBox="1"/>
          <p:nvPr/>
        </p:nvSpPr>
        <p:spPr>
          <a:xfrm>
            <a:off x="8507500" y="3401789"/>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电极</a:t>
            </a:r>
          </a:p>
        </p:txBody>
      </p:sp>
      <p:sp>
        <p:nvSpPr>
          <p:cNvPr id="9" name="文本框 8">
            <a:extLst>
              <a:ext uri="{FF2B5EF4-FFF2-40B4-BE49-F238E27FC236}">
                <a16:creationId xmlns:a16="http://schemas.microsoft.com/office/drawing/2014/main" id="{B4AE465F-843F-4AE9-8216-B5D63A875412}"/>
              </a:ext>
            </a:extLst>
          </p:cNvPr>
          <p:cNvSpPr txBox="1"/>
          <p:nvPr/>
        </p:nvSpPr>
        <p:spPr>
          <a:xfrm>
            <a:off x="4282069" y="4937841"/>
            <a:ext cx="3262432"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压电免疫传感器结构示意图</a:t>
            </a:r>
          </a:p>
        </p:txBody>
      </p:sp>
      <p:cxnSp>
        <p:nvCxnSpPr>
          <p:cNvPr id="11" name="直接连接符 10">
            <a:extLst>
              <a:ext uri="{FF2B5EF4-FFF2-40B4-BE49-F238E27FC236}">
                <a16:creationId xmlns:a16="http://schemas.microsoft.com/office/drawing/2014/main" id="{81A2FF2D-A787-4E91-BDF8-FA37B2894AF5}"/>
              </a:ext>
            </a:extLst>
          </p:cNvPr>
          <p:cNvCxnSpPr>
            <a:cxnSpLocks/>
            <a:endCxn id="6" idx="1"/>
          </p:cNvCxnSpPr>
          <p:nvPr/>
        </p:nvCxnSpPr>
        <p:spPr>
          <a:xfrm flipV="1">
            <a:off x="7263161" y="2515052"/>
            <a:ext cx="731379" cy="418385"/>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374B0A9-0C42-464C-962E-F00E2EDCB822}"/>
              </a:ext>
            </a:extLst>
          </p:cNvPr>
          <p:cNvCxnSpPr>
            <a:cxnSpLocks/>
            <a:stCxn id="3" idx="3"/>
            <a:endCxn id="7" idx="1"/>
          </p:cNvCxnSpPr>
          <p:nvPr/>
        </p:nvCxnSpPr>
        <p:spPr>
          <a:xfrm flipV="1">
            <a:off x="7322634" y="3122721"/>
            <a:ext cx="1013195" cy="219857"/>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994AE69-9099-4D6F-AC13-86C521001003}"/>
              </a:ext>
            </a:extLst>
          </p:cNvPr>
          <p:cNvCxnSpPr>
            <a:stCxn id="4" idx="3"/>
          </p:cNvCxnSpPr>
          <p:nvPr/>
        </p:nvCxnSpPr>
        <p:spPr>
          <a:xfrm>
            <a:off x="7322634" y="3551664"/>
            <a:ext cx="887401" cy="5018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2803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2DEEEA-7320-4E00-A700-3D5951E247F8}"/>
              </a:ext>
            </a:extLst>
          </p:cNvPr>
          <p:cNvSpPr txBox="1"/>
          <p:nvPr/>
        </p:nvSpPr>
        <p:spPr>
          <a:xfrm>
            <a:off x="2394544" y="1355154"/>
            <a:ext cx="172354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本章小结：</a:t>
            </a:r>
          </a:p>
        </p:txBody>
      </p:sp>
      <p:sp>
        <p:nvSpPr>
          <p:cNvPr id="3" name="文本框 2">
            <a:extLst>
              <a:ext uri="{FF2B5EF4-FFF2-40B4-BE49-F238E27FC236}">
                <a16:creationId xmlns:a16="http://schemas.microsoft.com/office/drawing/2014/main" id="{3F6B2A98-A294-4609-838E-785788CB60B2}"/>
              </a:ext>
            </a:extLst>
          </p:cNvPr>
          <p:cNvSpPr txBox="1"/>
          <p:nvPr/>
        </p:nvSpPr>
        <p:spPr>
          <a:xfrm>
            <a:off x="3888765" y="2048951"/>
            <a:ext cx="3760966" cy="2796920"/>
          </a:xfrm>
          <a:prstGeom prst="rect">
            <a:avLst/>
          </a:prstGeom>
          <a:noFill/>
        </p:spPr>
        <p:txBody>
          <a:bodyPr wrap="non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、生物传感器的工作原理</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、生物传感器的敏感元件</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、换能器的作用</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、固定化技术</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、生物场效应晶体管</a:t>
            </a:r>
          </a:p>
        </p:txBody>
      </p:sp>
    </p:spTree>
    <p:extLst>
      <p:ext uri="{BB962C8B-B14F-4D97-AF65-F5344CB8AC3E}">
        <p14:creationId xmlns:p14="http://schemas.microsoft.com/office/powerpoint/2010/main" val="10627160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EE5FA37-65FC-4131-85B4-107EFD7038B0}"/>
              </a:ext>
            </a:extLst>
          </p:cNvPr>
          <p:cNvSpPr txBox="1"/>
          <p:nvPr/>
        </p:nvSpPr>
        <p:spPr>
          <a:xfrm>
            <a:off x="3539201" y="195809"/>
            <a:ext cx="4562168" cy="523220"/>
          </a:xfrm>
          <a:prstGeom prst="rect">
            <a:avLst/>
          </a:prstGeom>
          <a:noFill/>
        </p:spPr>
        <p:txBody>
          <a:bodyPr wrap="square" rtlCol="0">
            <a:spAutoFit/>
          </a:bodyPr>
          <a:lstStyle/>
          <a:p>
            <a:r>
              <a:rPr lang="zh-CN" altLang="en-US" sz="2800" b="1" dirty="0">
                <a:solidFill>
                  <a:srgbClr val="0033CC"/>
                </a:solidFill>
                <a:latin typeface="华文中宋" panose="02010600040101010101" pitchFamily="2" charset="-122"/>
                <a:ea typeface="华文中宋" panose="02010600040101010101" pitchFamily="2" charset="-122"/>
              </a:rPr>
              <a:t>第</a:t>
            </a:r>
            <a:r>
              <a:rPr lang="en-US" altLang="zh-CN" sz="2800" b="1" dirty="0">
                <a:solidFill>
                  <a:srgbClr val="0033CC"/>
                </a:solidFill>
                <a:latin typeface="华文中宋" panose="02010600040101010101" pitchFamily="2" charset="-122"/>
                <a:ea typeface="华文中宋" panose="02010600040101010101" pitchFamily="2" charset="-122"/>
              </a:rPr>
              <a:t>12</a:t>
            </a:r>
            <a:r>
              <a:rPr lang="zh-CN" altLang="en-US" sz="2800" b="1" dirty="0">
                <a:solidFill>
                  <a:srgbClr val="0033CC"/>
                </a:solidFill>
                <a:latin typeface="华文中宋" panose="02010600040101010101" pitchFamily="2" charset="-122"/>
                <a:ea typeface="华文中宋" panose="02010600040101010101" pitchFamily="2" charset="-122"/>
              </a:rPr>
              <a:t>节   </a:t>
            </a:r>
            <a:r>
              <a:rPr lang="en-US" altLang="zh-CN" sz="2800" b="1" dirty="0">
                <a:solidFill>
                  <a:srgbClr val="0033CC"/>
                </a:solidFill>
                <a:latin typeface="华文中宋" panose="02010600040101010101" pitchFamily="2" charset="-122"/>
                <a:ea typeface="华文中宋" panose="02010600040101010101" pitchFamily="2" charset="-122"/>
              </a:rPr>
              <a:t>MEMS</a:t>
            </a:r>
            <a:r>
              <a:rPr lang="zh-CN" altLang="en-US" sz="2800" b="1" dirty="0">
                <a:solidFill>
                  <a:srgbClr val="0033CC"/>
                </a:solidFill>
                <a:latin typeface="华文中宋" panose="02010600040101010101" pitchFamily="2" charset="-122"/>
                <a:ea typeface="华文中宋" panose="02010600040101010101" pitchFamily="2" charset="-122"/>
              </a:rPr>
              <a:t>传感器</a:t>
            </a:r>
          </a:p>
        </p:txBody>
      </p:sp>
      <p:sp>
        <p:nvSpPr>
          <p:cNvPr id="4" name="矩形 3">
            <a:extLst>
              <a:ext uri="{FF2B5EF4-FFF2-40B4-BE49-F238E27FC236}">
                <a16:creationId xmlns:a16="http://schemas.microsoft.com/office/drawing/2014/main" id="{2CEDE747-AA7B-4347-BDAC-89BB8FA60F58}"/>
              </a:ext>
            </a:extLst>
          </p:cNvPr>
          <p:cNvSpPr/>
          <p:nvPr/>
        </p:nvSpPr>
        <p:spPr>
          <a:xfrm>
            <a:off x="469026" y="623124"/>
            <a:ext cx="11033816" cy="461665"/>
          </a:xfrm>
          <a:prstGeom prst="rect">
            <a:avLst/>
          </a:prstGeom>
        </p:spPr>
        <p:txBody>
          <a:bodyPr wrap="square">
            <a:spAutoFit/>
          </a:bodyPr>
          <a:lstStyle/>
          <a:p>
            <a:r>
              <a:rPr lang="zh-CN" altLang="en-US" sz="2400" b="1" dirty="0">
                <a:latin typeface="华文中宋" panose="02010600040101010101" pitchFamily="2" charset="-122"/>
                <a:ea typeface="华文中宋" panose="02010600040101010101" pitchFamily="2" charset="-122"/>
              </a:rPr>
              <a:t>一、</a:t>
            </a:r>
            <a:r>
              <a:rPr lang="en-US" altLang="zh-CN" sz="2400" b="1" dirty="0">
                <a:solidFill>
                  <a:srgbClr val="FF0000"/>
                </a:solidFill>
                <a:latin typeface="华文中宋" panose="02010600040101010101" pitchFamily="2" charset="-122"/>
                <a:ea typeface="华文中宋" panose="02010600040101010101" pitchFamily="2" charset="-122"/>
              </a:rPr>
              <a:t>MEMS</a:t>
            </a:r>
            <a:r>
              <a:rPr lang="zh-CN" altLang="en-US"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33353C"/>
                </a:solidFill>
                <a:latin typeface="华文中宋" panose="02010600040101010101" pitchFamily="2" charset="-122"/>
                <a:ea typeface="华文中宋" panose="02010600040101010101" pitchFamily="2" charset="-122"/>
              </a:rPr>
              <a:t>微型电子机械系统</a:t>
            </a:r>
            <a:r>
              <a:rPr lang="zh-CN" altLang="en-US" sz="2400" b="1" dirty="0">
                <a:latin typeface="华文中宋" panose="02010600040101010101" pitchFamily="2" charset="-122"/>
                <a:ea typeface="华文中宋" panose="02010600040101010101" pitchFamily="2" charset="-122"/>
              </a:rPr>
              <a:t>（</a:t>
            </a:r>
            <a:r>
              <a:rPr lang="en-US" altLang="zh-CN" sz="2400" b="1" dirty="0">
                <a:solidFill>
                  <a:srgbClr val="33353C"/>
                </a:solidFill>
                <a:latin typeface="华文中宋" panose="02010600040101010101" pitchFamily="2" charset="-122"/>
                <a:ea typeface="华文中宋" panose="02010600040101010101" pitchFamily="2" charset="-122"/>
              </a:rPr>
              <a:t>Micro-Electro Mechanical System</a:t>
            </a:r>
            <a:r>
              <a:rPr lang="zh-CN" altLang="en-US" sz="2400" b="1" dirty="0">
                <a:latin typeface="华文中宋" panose="02010600040101010101" pitchFamily="2" charset="-122"/>
                <a:ea typeface="华文中宋" panose="02010600040101010101" pitchFamily="2" charset="-122"/>
              </a:rPr>
              <a:t>）</a:t>
            </a:r>
          </a:p>
        </p:txBody>
      </p:sp>
      <p:sp>
        <p:nvSpPr>
          <p:cNvPr id="5" name="矩形 4">
            <a:extLst>
              <a:ext uri="{FF2B5EF4-FFF2-40B4-BE49-F238E27FC236}">
                <a16:creationId xmlns:a16="http://schemas.microsoft.com/office/drawing/2014/main" id="{529A6B23-8E8E-4592-B7AA-1AA3F4677FCB}"/>
              </a:ext>
            </a:extLst>
          </p:cNvPr>
          <p:cNvSpPr/>
          <p:nvPr/>
        </p:nvSpPr>
        <p:spPr>
          <a:xfrm>
            <a:off x="1091664" y="1152940"/>
            <a:ext cx="8806308" cy="1422825"/>
          </a:xfrm>
          <a:prstGeom prst="rect">
            <a:avLst/>
          </a:prstGeom>
        </p:spPr>
        <p:txBody>
          <a:bodyPr wrap="square">
            <a:spAutoFit/>
          </a:bodyPr>
          <a:lstStyle/>
          <a:p>
            <a:pPr>
              <a:lnSpc>
                <a:spcPct val="150000"/>
              </a:lnSpc>
            </a:pPr>
            <a:r>
              <a:rPr lang="zh-CN" altLang="en-US" sz="2000" b="1" dirty="0">
                <a:solidFill>
                  <a:srgbClr val="33353C"/>
                </a:solidFill>
                <a:latin typeface="华文中宋" panose="02010600040101010101" pitchFamily="2" charset="-122"/>
                <a:ea typeface="华文中宋" panose="02010600040101010101" pitchFamily="2" charset="-122"/>
              </a:rPr>
              <a:t>     由半导体微加工技术和超精密机械加工技术</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将</a:t>
            </a:r>
            <a:r>
              <a:rPr lang="zh-CN" altLang="en-US" sz="2000" b="1" dirty="0">
                <a:solidFill>
                  <a:srgbClr val="0033CC"/>
                </a:solidFill>
                <a:latin typeface="华文中宋" panose="02010600040101010101" pitchFamily="2" charset="-122"/>
                <a:ea typeface="华文中宋" panose="02010600040101010101" pitchFamily="2" charset="-122"/>
              </a:rPr>
              <a:t>微型传感器</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0033CC"/>
                </a:solidFill>
                <a:latin typeface="华文中宋" panose="02010600040101010101" pitchFamily="2" charset="-122"/>
                <a:ea typeface="华文中宋" panose="02010600040101010101" pitchFamily="2" charset="-122"/>
              </a:rPr>
              <a:t>微型机构、微型执行器</a:t>
            </a:r>
            <a:r>
              <a:rPr lang="zh-CN" altLang="en-US" sz="2000" b="1" dirty="0">
                <a:solidFill>
                  <a:srgbClr val="33353C"/>
                </a:solidFill>
                <a:latin typeface="华文中宋" panose="02010600040101010101" pitchFamily="2" charset="-122"/>
                <a:ea typeface="华文中宋" panose="02010600040101010101" pitchFamily="2" charset="-122"/>
              </a:rPr>
              <a:t>以及</a:t>
            </a:r>
            <a:r>
              <a:rPr lang="zh-CN" altLang="en-US" sz="2000" b="1" dirty="0">
                <a:solidFill>
                  <a:srgbClr val="0033CC"/>
                </a:solidFill>
                <a:latin typeface="华文中宋" panose="02010600040101010101" pitchFamily="2" charset="-122"/>
                <a:ea typeface="华文中宋" panose="02010600040101010101" pitchFamily="2" charset="-122"/>
              </a:rPr>
              <a:t>信号处理</a:t>
            </a:r>
            <a:r>
              <a:rPr lang="zh-CN" altLang="en-US" sz="2000" b="1" dirty="0">
                <a:solidFill>
                  <a:srgbClr val="33353C"/>
                </a:solidFill>
                <a:latin typeface="华文中宋" panose="02010600040101010101" pitchFamily="2" charset="-122"/>
                <a:ea typeface="华文中宋" panose="02010600040101010101" pitchFamily="2" charset="-122"/>
              </a:rPr>
              <a:t>和</a:t>
            </a:r>
            <a:r>
              <a:rPr lang="zh-CN" altLang="en-US" sz="2000" b="1" dirty="0">
                <a:solidFill>
                  <a:srgbClr val="0033CC"/>
                </a:solidFill>
                <a:latin typeface="华文中宋" panose="02010600040101010101" pitchFamily="2" charset="-122"/>
                <a:ea typeface="华文中宋" panose="02010600040101010101" pitchFamily="2" charset="-122"/>
              </a:rPr>
              <a:t>控制电路</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直至接口</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通信和电源等集成于一体的微型器件或系统</a:t>
            </a:r>
            <a:r>
              <a:rPr lang="zh-CN" altLang="en-US" sz="2000" b="1" dirty="0">
                <a:latin typeface="华文中宋" panose="02010600040101010101" pitchFamily="2" charset="-122"/>
                <a:ea typeface="华文中宋" panose="02010600040101010101" pitchFamily="2" charset="-122"/>
              </a:rPr>
              <a:t>。</a:t>
            </a:r>
          </a:p>
        </p:txBody>
      </p:sp>
      <p:sp>
        <p:nvSpPr>
          <p:cNvPr id="7" name="文本框 6">
            <a:extLst>
              <a:ext uri="{FF2B5EF4-FFF2-40B4-BE49-F238E27FC236}">
                <a16:creationId xmlns:a16="http://schemas.microsoft.com/office/drawing/2014/main" id="{65F486A8-C112-4A69-946C-4CBF1F60D22E}"/>
              </a:ext>
            </a:extLst>
          </p:cNvPr>
          <p:cNvSpPr txBox="1"/>
          <p:nvPr/>
        </p:nvSpPr>
        <p:spPr>
          <a:xfrm>
            <a:off x="5739715" y="3427622"/>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信号处理器 </a:t>
            </a:r>
          </a:p>
        </p:txBody>
      </p:sp>
      <p:sp>
        <p:nvSpPr>
          <p:cNvPr id="8" name="文本框 7">
            <a:extLst>
              <a:ext uri="{FF2B5EF4-FFF2-40B4-BE49-F238E27FC236}">
                <a16:creationId xmlns:a16="http://schemas.microsoft.com/office/drawing/2014/main" id="{CBFA0C6E-88CC-4A2A-AC29-8315B3ADACFE}"/>
              </a:ext>
            </a:extLst>
          </p:cNvPr>
          <p:cNvSpPr txBox="1"/>
          <p:nvPr/>
        </p:nvSpPr>
        <p:spPr>
          <a:xfrm>
            <a:off x="6408306" y="3427621"/>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执行器</a:t>
            </a:r>
          </a:p>
        </p:txBody>
      </p:sp>
      <p:sp>
        <p:nvSpPr>
          <p:cNvPr id="9" name="文本框 8">
            <a:extLst>
              <a:ext uri="{FF2B5EF4-FFF2-40B4-BE49-F238E27FC236}">
                <a16:creationId xmlns:a16="http://schemas.microsoft.com/office/drawing/2014/main" id="{61E35FB3-0AD9-4F1A-8CAB-BEA2DAD32B1C}"/>
              </a:ext>
            </a:extLst>
          </p:cNvPr>
          <p:cNvSpPr txBox="1"/>
          <p:nvPr/>
        </p:nvSpPr>
        <p:spPr>
          <a:xfrm>
            <a:off x="5071123" y="3427621"/>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传感器</a:t>
            </a:r>
          </a:p>
        </p:txBody>
      </p:sp>
      <p:sp>
        <p:nvSpPr>
          <p:cNvPr id="10" name="文本框 9">
            <a:extLst>
              <a:ext uri="{FF2B5EF4-FFF2-40B4-BE49-F238E27FC236}">
                <a16:creationId xmlns:a16="http://schemas.microsoft.com/office/drawing/2014/main" id="{A4442254-0678-462E-AC88-7123DB689047}"/>
              </a:ext>
            </a:extLst>
          </p:cNvPr>
          <p:cNvSpPr txBox="1"/>
          <p:nvPr/>
        </p:nvSpPr>
        <p:spPr>
          <a:xfrm>
            <a:off x="5050422" y="2711245"/>
            <a:ext cx="1871025" cy="400110"/>
          </a:xfrm>
          <a:prstGeom prst="rect">
            <a:avLst/>
          </a:prstGeom>
          <a:noFill/>
          <a:ln w="19050">
            <a:solidFill>
              <a:schemeClr val="tx1"/>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   通信</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接口    </a:t>
            </a:r>
          </a:p>
        </p:txBody>
      </p:sp>
      <p:cxnSp>
        <p:nvCxnSpPr>
          <p:cNvPr id="12" name="直接箭头连接符 11">
            <a:extLst>
              <a:ext uri="{FF2B5EF4-FFF2-40B4-BE49-F238E27FC236}">
                <a16:creationId xmlns:a16="http://schemas.microsoft.com/office/drawing/2014/main" id="{2E1DC784-D354-4EE4-A628-291AD39883D8}"/>
              </a:ext>
            </a:extLst>
          </p:cNvPr>
          <p:cNvCxnSpPr>
            <a:cxnSpLocks/>
            <a:stCxn id="9" idx="0"/>
          </p:cNvCxnSpPr>
          <p:nvPr/>
        </p:nvCxnSpPr>
        <p:spPr>
          <a:xfrm flipV="1">
            <a:off x="5317345" y="3111355"/>
            <a:ext cx="0" cy="3162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9F12CD3-B302-46EF-86B1-9569774892ED}"/>
              </a:ext>
            </a:extLst>
          </p:cNvPr>
          <p:cNvCxnSpPr>
            <a:cxnSpLocks/>
            <a:stCxn id="7" idx="0"/>
            <a:endCxn id="10" idx="2"/>
          </p:cNvCxnSpPr>
          <p:nvPr/>
        </p:nvCxnSpPr>
        <p:spPr>
          <a:xfrm flipH="1" flipV="1">
            <a:off x="5985935" y="3111355"/>
            <a:ext cx="2" cy="3162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A082B399-03E6-4EFF-BF5A-FC6DB8FECF4E}"/>
              </a:ext>
            </a:extLst>
          </p:cNvPr>
          <p:cNvCxnSpPr>
            <a:cxnSpLocks/>
            <a:stCxn id="8" idx="0"/>
          </p:cNvCxnSpPr>
          <p:nvPr/>
        </p:nvCxnSpPr>
        <p:spPr>
          <a:xfrm flipV="1">
            <a:off x="6654528" y="3111357"/>
            <a:ext cx="0" cy="316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C7432D5-F073-417A-B456-498888380EF9}"/>
              </a:ext>
            </a:extLst>
          </p:cNvPr>
          <p:cNvSpPr txBox="1"/>
          <p:nvPr/>
        </p:nvSpPr>
        <p:spPr>
          <a:xfrm>
            <a:off x="5050422" y="5402002"/>
            <a:ext cx="1850327" cy="400110"/>
          </a:xfrm>
          <a:prstGeom prst="rect">
            <a:avLst/>
          </a:prstGeom>
          <a:noFill/>
          <a:ln w="19050">
            <a:solidFill>
              <a:schemeClr val="tx1"/>
            </a:solidFill>
          </a:ln>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     控制电路</a:t>
            </a:r>
          </a:p>
        </p:txBody>
      </p:sp>
      <p:cxnSp>
        <p:nvCxnSpPr>
          <p:cNvPr id="22" name="直接箭头连接符 21">
            <a:extLst>
              <a:ext uri="{FF2B5EF4-FFF2-40B4-BE49-F238E27FC236}">
                <a16:creationId xmlns:a16="http://schemas.microsoft.com/office/drawing/2014/main" id="{5BDA8C9B-013F-4D3C-B6C1-6153A1737BAB}"/>
              </a:ext>
            </a:extLst>
          </p:cNvPr>
          <p:cNvCxnSpPr>
            <a:endCxn id="9" idx="2"/>
          </p:cNvCxnSpPr>
          <p:nvPr/>
        </p:nvCxnSpPr>
        <p:spPr>
          <a:xfrm flipV="1">
            <a:off x="5317344" y="5111739"/>
            <a:ext cx="1" cy="316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D8F38AC-89D2-4875-A720-D5EE95602FAB}"/>
              </a:ext>
            </a:extLst>
          </p:cNvPr>
          <p:cNvCxnSpPr>
            <a:stCxn id="20" idx="0"/>
            <a:endCxn id="7" idx="2"/>
          </p:cNvCxnSpPr>
          <p:nvPr/>
        </p:nvCxnSpPr>
        <p:spPr>
          <a:xfrm flipV="1">
            <a:off x="5975586" y="5111740"/>
            <a:ext cx="10351" cy="290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19D7669-4A97-4D5B-A462-768F29BB26E2}"/>
              </a:ext>
            </a:extLst>
          </p:cNvPr>
          <p:cNvCxnSpPr>
            <a:endCxn id="8" idx="2"/>
          </p:cNvCxnSpPr>
          <p:nvPr/>
        </p:nvCxnSpPr>
        <p:spPr>
          <a:xfrm flipV="1">
            <a:off x="6654527" y="5111739"/>
            <a:ext cx="1" cy="290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6B2ABD3C-AAED-49C6-AC3C-81033A18FBF4}"/>
              </a:ext>
            </a:extLst>
          </p:cNvPr>
          <p:cNvSpPr/>
          <p:nvPr/>
        </p:nvSpPr>
        <p:spPr>
          <a:xfrm>
            <a:off x="4776978" y="2348647"/>
            <a:ext cx="2428568" cy="369819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7ED670EB-A28B-483F-85B3-4095D50C3D40}"/>
              </a:ext>
            </a:extLst>
          </p:cNvPr>
          <p:cNvSpPr txBox="1"/>
          <p:nvPr/>
        </p:nvSpPr>
        <p:spPr>
          <a:xfrm>
            <a:off x="3816886" y="3242726"/>
            <a:ext cx="492443" cy="2053907"/>
          </a:xfrm>
          <a:prstGeom prst="rect">
            <a:avLst/>
          </a:prstGeom>
          <a:noFill/>
          <a:ln>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被测量</a:t>
            </a:r>
          </a:p>
        </p:txBody>
      </p:sp>
      <p:cxnSp>
        <p:nvCxnSpPr>
          <p:cNvPr id="30" name="直接箭头连接符 29">
            <a:extLst>
              <a:ext uri="{FF2B5EF4-FFF2-40B4-BE49-F238E27FC236}">
                <a16:creationId xmlns:a16="http://schemas.microsoft.com/office/drawing/2014/main" id="{974F230F-D4D6-4371-86DD-16DCFA7D5099}"/>
              </a:ext>
            </a:extLst>
          </p:cNvPr>
          <p:cNvCxnSpPr>
            <a:stCxn id="28" idx="3"/>
            <a:endCxn id="9" idx="1"/>
          </p:cNvCxnSpPr>
          <p:nvPr/>
        </p:nvCxnSpPr>
        <p:spPr>
          <a:xfrm>
            <a:off x="4309329" y="4269680"/>
            <a:ext cx="761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23C6590-9DAD-47E0-A447-36F16364F8AC}"/>
              </a:ext>
            </a:extLst>
          </p:cNvPr>
          <p:cNvSpPr txBox="1"/>
          <p:nvPr/>
        </p:nvSpPr>
        <p:spPr>
          <a:xfrm>
            <a:off x="7673195" y="3170789"/>
            <a:ext cx="492443" cy="2053907"/>
          </a:xfrm>
          <a:prstGeom prst="rect">
            <a:avLst/>
          </a:prstGeom>
          <a:noFill/>
          <a:ln>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控制目标量</a:t>
            </a:r>
          </a:p>
        </p:txBody>
      </p:sp>
      <p:cxnSp>
        <p:nvCxnSpPr>
          <p:cNvPr id="37" name="直接箭头连接符 36">
            <a:extLst>
              <a:ext uri="{FF2B5EF4-FFF2-40B4-BE49-F238E27FC236}">
                <a16:creationId xmlns:a16="http://schemas.microsoft.com/office/drawing/2014/main" id="{E640F9C1-18E6-409B-A740-B0E63A3EAAED}"/>
              </a:ext>
            </a:extLst>
          </p:cNvPr>
          <p:cNvCxnSpPr>
            <a:stCxn id="27" idx="3"/>
            <a:endCxn id="35" idx="1"/>
          </p:cNvCxnSpPr>
          <p:nvPr/>
        </p:nvCxnSpPr>
        <p:spPr>
          <a:xfrm>
            <a:off x="7205546" y="4197743"/>
            <a:ext cx="467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A26A5CF4-4FEB-40B8-92CB-01F1F9564700}"/>
              </a:ext>
            </a:extLst>
          </p:cNvPr>
          <p:cNvSpPr/>
          <p:nvPr/>
        </p:nvSpPr>
        <p:spPr>
          <a:xfrm>
            <a:off x="9410001" y="4975692"/>
            <a:ext cx="1622560" cy="369332"/>
          </a:xfrm>
          <a:prstGeom prst="rect">
            <a:avLst/>
          </a:prstGeom>
        </p:spPr>
        <p:txBody>
          <a:bodyPr wrap="none">
            <a:spAutoFit/>
          </a:bodyPr>
          <a:lstStyle/>
          <a:p>
            <a:r>
              <a:rPr lang="en-US" altLang="zh-CN" b="1" dirty="0">
                <a:solidFill>
                  <a:srgbClr val="0033CC"/>
                </a:solidFill>
                <a:latin typeface="华文中宋" panose="02010600040101010101" pitchFamily="2" charset="-122"/>
                <a:ea typeface="华文中宋" panose="02010600040101010101" pitchFamily="2" charset="-122"/>
              </a:rPr>
              <a:t>MEMS</a:t>
            </a:r>
            <a:r>
              <a:rPr lang="zh-CN" altLang="en-US" b="1" dirty="0">
                <a:solidFill>
                  <a:srgbClr val="0033CC"/>
                </a:solidFill>
                <a:latin typeface="华文中宋" panose="02010600040101010101" pitchFamily="2" charset="-122"/>
                <a:ea typeface="华文中宋" panose="02010600040101010101" pitchFamily="2" charset="-122"/>
              </a:rPr>
              <a:t>传感器</a:t>
            </a:r>
            <a:endParaRPr lang="zh-CN" altLang="en-US" dirty="0"/>
          </a:p>
        </p:txBody>
      </p:sp>
      <p:sp>
        <p:nvSpPr>
          <p:cNvPr id="40" name="矩形 39">
            <a:extLst>
              <a:ext uri="{FF2B5EF4-FFF2-40B4-BE49-F238E27FC236}">
                <a16:creationId xmlns:a16="http://schemas.microsoft.com/office/drawing/2014/main" id="{25979F31-1097-4B5D-8380-BFF7865C728F}"/>
              </a:ext>
            </a:extLst>
          </p:cNvPr>
          <p:cNvSpPr/>
          <p:nvPr/>
        </p:nvSpPr>
        <p:spPr>
          <a:xfrm>
            <a:off x="9336377" y="3122280"/>
            <a:ext cx="1622560" cy="168131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3CD80FC4-E57B-478D-8D95-2E049990AFD6}"/>
              </a:ext>
            </a:extLst>
          </p:cNvPr>
          <p:cNvSpPr txBox="1"/>
          <p:nvPr/>
        </p:nvSpPr>
        <p:spPr>
          <a:xfrm>
            <a:off x="9557807" y="3319450"/>
            <a:ext cx="492443" cy="1276725"/>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敏感元件</a:t>
            </a:r>
          </a:p>
        </p:txBody>
      </p:sp>
      <p:sp>
        <p:nvSpPr>
          <p:cNvPr id="42" name="文本框 41">
            <a:extLst>
              <a:ext uri="{FF2B5EF4-FFF2-40B4-BE49-F238E27FC236}">
                <a16:creationId xmlns:a16="http://schemas.microsoft.com/office/drawing/2014/main" id="{1485A5BC-615C-466F-A175-D48243706E0C}"/>
              </a:ext>
            </a:extLst>
          </p:cNvPr>
          <p:cNvSpPr txBox="1"/>
          <p:nvPr/>
        </p:nvSpPr>
        <p:spPr>
          <a:xfrm>
            <a:off x="10271680" y="3303622"/>
            <a:ext cx="492443" cy="1276725"/>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检测处理</a:t>
            </a:r>
          </a:p>
        </p:txBody>
      </p:sp>
      <p:cxnSp>
        <p:nvCxnSpPr>
          <p:cNvPr id="44" name="直接箭头连接符 43">
            <a:extLst>
              <a:ext uri="{FF2B5EF4-FFF2-40B4-BE49-F238E27FC236}">
                <a16:creationId xmlns:a16="http://schemas.microsoft.com/office/drawing/2014/main" id="{EC2BF504-4913-4833-9CD1-FA8258AE20DF}"/>
              </a:ext>
            </a:extLst>
          </p:cNvPr>
          <p:cNvCxnSpPr/>
          <p:nvPr/>
        </p:nvCxnSpPr>
        <p:spPr>
          <a:xfrm>
            <a:off x="8608790" y="3962938"/>
            <a:ext cx="949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8EC7049-9DD9-478A-830E-6A93F781BF65}"/>
              </a:ext>
            </a:extLst>
          </p:cNvPr>
          <p:cNvCxnSpPr>
            <a:stCxn id="40" idx="3"/>
          </p:cNvCxnSpPr>
          <p:nvPr/>
        </p:nvCxnSpPr>
        <p:spPr>
          <a:xfrm>
            <a:off x="10958937" y="3962938"/>
            <a:ext cx="773399" cy="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CA24B83-46D1-4066-A76F-4F50462883E9}"/>
              </a:ext>
            </a:extLst>
          </p:cNvPr>
          <p:cNvSpPr/>
          <p:nvPr/>
        </p:nvSpPr>
        <p:spPr>
          <a:xfrm>
            <a:off x="8405352" y="3619888"/>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被测量</a:t>
            </a:r>
            <a:endParaRPr lang="zh-CN" altLang="en-US" dirty="0"/>
          </a:p>
        </p:txBody>
      </p:sp>
      <p:sp>
        <p:nvSpPr>
          <p:cNvPr id="48" name="矩形 47">
            <a:extLst>
              <a:ext uri="{FF2B5EF4-FFF2-40B4-BE49-F238E27FC236}">
                <a16:creationId xmlns:a16="http://schemas.microsoft.com/office/drawing/2014/main" id="{F6FD0171-0EB1-44D1-9151-9CB5B4BD2144}"/>
              </a:ext>
            </a:extLst>
          </p:cNvPr>
          <p:cNvSpPr/>
          <p:nvPr/>
        </p:nvSpPr>
        <p:spPr>
          <a:xfrm>
            <a:off x="11086005" y="3572652"/>
            <a:ext cx="646331"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信号</a:t>
            </a:r>
            <a:endParaRPr lang="zh-CN" altLang="en-US" dirty="0"/>
          </a:p>
        </p:txBody>
      </p:sp>
      <p:sp>
        <p:nvSpPr>
          <p:cNvPr id="49" name="文本框 48">
            <a:extLst>
              <a:ext uri="{FF2B5EF4-FFF2-40B4-BE49-F238E27FC236}">
                <a16:creationId xmlns:a16="http://schemas.microsoft.com/office/drawing/2014/main" id="{C9F79A13-D60B-4141-AB52-78461FC2858B}"/>
              </a:ext>
            </a:extLst>
          </p:cNvPr>
          <p:cNvSpPr txBox="1"/>
          <p:nvPr/>
        </p:nvSpPr>
        <p:spPr>
          <a:xfrm>
            <a:off x="649886" y="3355288"/>
            <a:ext cx="3031599" cy="2246769"/>
          </a:xfrm>
          <a:prstGeom prst="rect">
            <a:avLst/>
          </a:prstGeom>
          <a:noFill/>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特点：</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微型化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多样化（材料、应用）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集成化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微尺度效应</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批量化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endParaRPr lang="zh-CN" altLang="en-US" sz="2000" b="1" dirty="0">
              <a:solidFill>
                <a:srgbClr val="0033CC"/>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CD5E8023-3E3E-45B1-B3FD-6160E9638F06}"/>
              </a:ext>
            </a:extLst>
          </p:cNvPr>
          <p:cNvSpPr/>
          <p:nvPr/>
        </p:nvSpPr>
        <p:spPr>
          <a:xfrm>
            <a:off x="458675" y="3101326"/>
            <a:ext cx="3073939" cy="232667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301418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8D7D41-2E1D-4F5D-A045-D86664FD3965}"/>
              </a:ext>
            </a:extLst>
          </p:cNvPr>
          <p:cNvSpPr/>
          <p:nvPr/>
        </p:nvSpPr>
        <p:spPr>
          <a:xfrm>
            <a:off x="4642558" y="6461878"/>
            <a:ext cx="7428637" cy="584775"/>
          </a:xfrm>
          <a:prstGeom prst="rect">
            <a:avLst/>
          </a:prstGeom>
        </p:spPr>
        <p:txBody>
          <a:bodyPr wrap="none">
            <a:spAutoFit/>
          </a:bodyPr>
          <a:lstStyle/>
          <a:p>
            <a:r>
              <a:rPr lang="zh-CN" altLang="en-US" sz="1600" dirty="0">
                <a:solidFill>
                  <a:srgbClr val="33353C"/>
                </a:solidFill>
                <a:latin typeface="Biaodian Pro Sans GB"/>
              </a:rPr>
              <a:t>作者：以股会友 </a:t>
            </a:r>
            <a:r>
              <a:rPr lang="zh-CN" altLang="en-US" sz="1600" dirty="0">
                <a:solidFill>
                  <a:srgbClr val="909499"/>
                </a:solidFill>
                <a:latin typeface="Biaodian Pro Sans GB"/>
              </a:rPr>
              <a:t>来自雪球</a:t>
            </a:r>
            <a:r>
              <a:rPr lang="zh-CN" altLang="en-US" sz="1600" dirty="0">
                <a:latin typeface="Biaodian Pro Sans GB"/>
                <a:hlinkClick r:id="rId2"/>
              </a:rPr>
              <a:t>发布于</a:t>
            </a:r>
            <a:r>
              <a:rPr lang="en-US" altLang="zh-CN" sz="1600" dirty="0">
                <a:latin typeface="Biaodian Pro Sans GB"/>
                <a:hlinkClick r:id="rId2"/>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pic>
        <p:nvPicPr>
          <p:cNvPr id="4" name="图片 3">
            <a:extLst>
              <a:ext uri="{FF2B5EF4-FFF2-40B4-BE49-F238E27FC236}">
                <a16:creationId xmlns:a16="http://schemas.microsoft.com/office/drawing/2014/main" id="{FCBBD92E-482C-41F7-B0B6-17083051B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023" y="127820"/>
            <a:ext cx="5601481" cy="2659975"/>
          </a:xfrm>
          <a:prstGeom prst="rect">
            <a:avLst/>
          </a:prstGeom>
        </p:spPr>
      </p:pic>
      <p:pic>
        <p:nvPicPr>
          <p:cNvPr id="6" name="图片 5">
            <a:extLst>
              <a:ext uri="{FF2B5EF4-FFF2-40B4-BE49-F238E27FC236}">
                <a16:creationId xmlns:a16="http://schemas.microsoft.com/office/drawing/2014/main" id="{8D706275-DA95-4958-8E1B-A64B63025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921" y="3062492"/>
            <a:ext cx="8293940" cy="3399386"/>
          </a:xfrm>
          <a:prstGeom prst="rect">
            <a:avLst/>
          </a:prstGeom>
        </p:spPr>
      </p:pic>
    </p:spTree>
    <p:extLst>
      <p:ext uri="{BB962C8B-B14F-4D97-AF65-F5344CB8AC3E}">
        <p14:creationId xmlns:p14="http://schemas.microsoft.com/office/powerpoint/2010/main" val="23258636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70342E-F0DB-4CD0-9042-4BFB76267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471" y="253029"/>
            <a:ext cx="8868697" cy="6077792"/>
          </a:xfrm>
          <a:prstGeom prst="rect">
            <a:avLst/>
          </a:prstGeom>
        </p:spPr>
      </p:pic>
      <p:sp>
        <p:nvSpPr>
          <p:cNvPr id="4" name="矩形 3">
            <a:extLst>
              <a:ext uri="{FF2B5EF4-FFF2-40B4-BE49-F238E27FC236}">
                <a16:creationId xmlns:a16="http://schemas.microsoft.com/office/drawing/2014/main" id="{B9B5B352-1F76-4FE9-8DB7-39EE36A2FE55}"/>
              </a:ext>
            </a:extLst>
          </p:cNvPr>
          <p:cNvSpPr/>
          <p:nvPr/>
        </p:nvSpPr>
        <p:spPr>
          <a:xfrm>
            <a:off x="5775379" y="6330821"/>
            <a:ext cx="5992346" cy="584775"/>
          </a:xfrm>
          <a:prstGeom prst="rect">
            <a:avLst/>
          </a:prstGeom>
        </p:spPr>
        <p:txBody>
          <a:bodyPr wrap="none">
            <a:spAutoFit/>
          </a:bodyPr>
          <a:lstStyle/>
          <a:p>
            <a:r>
              <a:rPr lang="zh-CN" altLang="en-US" sz="1600" dirty="0">
                <a:solidFill>
                  <a:srgbClr val="909499"/>
                </a:solidFill>
                <a:latin typeface="Biaodian Pro Sans GB"/>
              </a:rPr>
              <a:t>来自雪球</a:t>
            </a:r>
            <a:r>
              <a:rPr lang="zh-CN" altLang="en-US" sz="1600" dirty="0">
                <a:latin typeface="Biaodian Pro Sans GB"/>
                <a:hlinkClick r:id="rId3"/>
              </a:rPr>
              <a:t>发布于</a:t>
            </a:r>
            <a:r>
              <a:rPr lang="en-US" altLang="zh-CN" sz="1600" dirty="0">
                <a:latin typeface="Biaodian Pro Sans GB"/>
                <a:hlinkClick r:id="rId3"/>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sp>
        <p:nvSpPr>
          <p:cNvPr id="2" name="文本框 1">
            <a:extLst>
              <a:ext uri="{FF2B5EF4-FFF2-40B4-BE49-F238E27FC236}">
                <a16:creationId xmlns:a16="http://schemas.microsoft.com/office/drawing/2014/main" id="{B5C8BA9C-7445-4DAD-BCDB-5A6E74FBBA8E}"/>
              </a:ext>
            </a:extLst>
          </p:cNvPr>
          <p:cNvSpPr txBox="1"/>
          <p:nvPr/>
        </p:nvSpPr>
        <p:spPr>
          <a:xfrm>
            <a:off x="8371204" y="3059668"/>
            <a:ext cx="2236510" cy="400110"/>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三轴加速度传感器</a:t>
            </a:r>
          </a:p>
        </p:txBody>
      </p:sp>
      <p:sp>
        <p:nvSpPr>
          <p:cNvPr id="5" name="文本框 4">
            <a:extLst>
              <a:ext uri="{FF2B5EF4-FFF2-40B4-BE49-F238E27FC236}">
                <a16:creationId xmlns:a16="http://schemas.microsoft.com/office/drawing/2014/main" id="{2A586EA5-9E41-4DDB-9EAA-118EE3761344}"/>
              </a:ext>
            </a:extLst>
          </p:cNvPr>
          <p:cNvSpPr txBox="1"/>
          <p:nvPr/>
        </p:nvSpPr>
        <p:spPr>
          <a:xfrm>
            <a:off x="2694534" y="5916893"/>
            <a:ext cx="2634054" cy="400110"/>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室内导航  压力传感器</a:t>
            </a:r>
          </a:p>
        </p:txBody>
      </p:sp>
      <p:sp>
        <p:nvSpPr>
          <p:cNvPr id="6" name="文本框 5">
            <a:extLst>
              <a:ext uri="{FF2B5EF4-FFF2-40B4-BE49-F238E27FC236}">
                <a16:creationId xmlns:a16="http://schemas.microsoft.com/office/drawing/2014/main" id="{7612A5A3-E059-473A-8916-204100CF46D1}"/>
              </a:ext>
            </a:extLst>
          </p:cNvPr>
          <p:cNvSpPr txBox="1"/>
          <p:nvPr/>
        </p:nvSpPr>
        <p:spPr>
          <a:xfrm>
            <a:off x="8020832" y="4904777"/>
            <a:ext cx="2749471" cy="707886"/>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集成十个加速度传感器</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和陀螺仪</a:t>
            </a:r>
          </a:p>
        </p:txBody>
      </p:sp>
      <p:cxnSp>
        <p:nvCxnSpPr>
          <p:cNvPr id="8" name="直接箭头连接符 7">
            <a:extLst>
              <a:ext uri="{FF2B5EF4-FFF2-40B4-BE49-F238E27FC236}">
                <a16:creationId xmlns:a16="http://schemas.microsoft.com/office/drawing/2014/main" id="{A02F86DB-CAF0-49F6-8D69-D7C4DA27605D}"/>
              </a:ext>
            </a:extLst>
          </p:cNvPr>
          <p:cNvCxnSpPr/>
          <p:nvPr/>
        </p:nvCxnSpPr>
        <p:spPr>
          <a:xfrm flipH="1" flipV="1">
            <a:off x="5093110" y="2438400"/>
            <a:ext cx="3033520" cy="853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389464F-12F7-4198-AAAE-7C3772AF0194}"/>
              </a:ext>
            </a:extLst>
          </p:cNvPr>
          <p:cNvCxnSpPr/>
          <p:nvPr/>
        </p:nvCxnSpPr>
        <p:spPr>
          <a:xfrm flipH="1" flipV="1">
            <a:off x="3323303" y="5152103"/>
            <a:ext cx="688258" cy="8062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14CC61E-A0E1-4163-9001-F267F4CB0076}"/>
              </a:ext>
            </a:extLst>
          </p:cNvPr>
          <p:cNvCxnSpPr/>
          <p:nvPr/>
        </p:nvCxnSpPr>
        <p:spPr>
          <a:xfrm flipH="1" flipV="1">
            <a:off x="6518787" y="4541356"/>
            <a:ext cx="1199536" cy="6992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3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95600" y="2420889"/>
            <a:ext cx="7344816"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本课程讲授</a:t>
            </a:r>
            <a:r>
              <a:rPr lang="en-US" altLang="zh-CN" sz="2000" b="1" dirty="0">
                <a:latin typeface="微软雅黑" panose="020B0503020204020204" pitchFamily="34" charset="-122"/>
                <a:ea typeface="微软雅黑" panose="020B0503020204020204" pitchFamily="34" charset="-122"/>
              </a:rPr>
              <a:t>PPT</a:t>
            </a:r>
            <a:r>
              <a:rPr lang="zh-CN" altLang="en-US" sz="2000" b="1" dirty="0">
                <a:latin typeface="微软雅黑" panose="020B0503020204020204" pitchFamily="34" charset="-122"/>
                <a:ea typeface="微软雅黑" panose="020B0503020204020204" pitchFamily="34" charset="-122"/>
              </a:rPr>
              <a:t>内容中有的资料、图片、数据等来源于网上资料，</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可能有些没有全部注明出处。保证所引用只用于教学。</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375921" y="2051556"/>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说明</a:t>
            </a:r>
          </a:p>
        </p:txBody>
      </p:sp>
    </p:spTree>
    <p:extLst>
      <p:ext uri="{BB962C8B-B14F-4D97-AF65-F5344CB8AC3E}">
        <p14:creationId xmlns:p14="http://schemas.microsoft.com/office/powerpoint/2010/main" val="3354813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body" idx="4294967295"/>
          </p:nvPr>
        </p:nvSpPr>
        <p:spPr>
          <a:xfrm>
            <a:off x="2509934" y="1670180"/>
            <a:ext cx="8843865" cy="4767941"/>
          </a:xfrm>
        </p:spPr>
        <p:txBody>
          <a:bodyPr/>
          <a:lstStyle/>
          <a:p>
            <a:pPr eaLnBrk="1" hangingPunct="1">
              <a:buClr>
                <a:schemeClr val="tx1"/>
              </a:buClr>
              <a:buFontTx/>
              <a:buNone/>
            </a:pPr>
            <a:r>
              <a:rPr lang="en-US" altLang="zh-CN" dirty="0"/>
              <a:t>                         </a:t>
            </a:r>
            <a:r>
              <a:rPr lang="zh-CN" altLang="en-US" dirty="0"/>
              <a:t>           </a:t>
            </a:r>
            <a:r>
              <a:rPr lang="zh-CN" altLang="en-US" b="1" dirty="0"/>
              <a:t>为</a:t>
            </a:r>
            <a:r>
              <a:rPr lang="en-US" altLang="zh-CN" b="1" dirty="0">
                <a:latin typeface="Times New Roman" pitchFamily="18" charset="0"/>
              </a:rPr>
              <a:t>x</a:t>
            </a:r>
            <a:r>
              <a:rPr lang="zh-CN" altLang="en-US" b="1" dirty="0">
                <a:latin typeface="Times New Roman" pitchFamily="18" charset="0"/>
              </a:rPr>
              <a:t>，</a:t>
            </a:r>
            <a:r>
              <a:rPr lang="en-US" altLang="zh-CN" b="1" dirty="0">
                <a:latin typeface="Times New Roman" pitchFamily="18" charset="0"/>
              </a:rPr>
              <a:t>y</a:t>
            </a:r>
            <a:r>
              <a:rPr lang="zh-CN" altLang="en-US" b="1" dirty="0"/>
              <a:t>轴之间切应变</a:t>
            </a:r>
          </a:p>
          <a:p>
            <a:pPr eaLnBrk="1" hangingPunct="1">
              <a:buClr>
                <a:schemeClr val="tx1"/>
              </a:buClr>
              <a:buFontTx/>
              <a:buNone/>
            </a:pPr>
            <a:r>
              <a:rPr lang="zh-CN" altLang="en-US" b="1" dirty="0"/>
              <a:t>                                     </a:t>
            </a:r>
          </a:p>
          <a:p>
            <a:pPr eaLnBrk="1" hangingPunct="1">
              <a:buClr>
                <a:schemeClr val="tx1"/>
              </a:buClr>
              <a:buFontTx/>
              <a:buNone/>
            </a:pPr>
            <a:r>
              <a:rPr lang="zh-CN" altLang="en-US" b="1" dirty="0"/>
              <a:t>                                    为</a:t>
            </a:r>
            <a:r>
              <a:rPr lang="en-US" altLang="zh-CN" b="1" dirty="0">
                <a:latin typeface="Times New Roman" pitchFamily="18" charset="0"/>
              </a:rPr>
              <a:t>y</a:t>
            </a:r>
            <a:r>
              <a:rPr lang="zh-CN" altLang="en-US" b="1" dirty="0">
                <a:latin typeface="Times New Roman" pitchFamily="18" charset="0"/>
              </a:rPr>
              <a:t>，</a:t>
            </a:r>
            <a:r>
              <a:rPr lang="en-US" altLang="zh-CN" b="1" dirty="0">
                <a:latin typeface="Times New Roman" pitchFamily="18" charset="0"/>
              </a:rPr>
              <a:t>z</a:t>
            </a:r>
            <a:r>
              <a:rPr lang="zh-CN" altLang="en-US" b="1" dirty="0"/>
              <a:t>轴之间切应变</a:t>
            </a:r>
          </a:p>
          <a:p>
            <a:pPr eaLnBrk="1" hangingPunct="1">
              <a:buClr>
                <a:schemeClr val="tx1"/>
              </a:buClr>
              <a:buFontTx/>
              <a:buNone/>
            </a:pPr>
            <a:r>
              <a:rPr lang="zh-CN" altLang="en-US" b="1" dirty="0"/>
              <a:t>                                     </a:t>
            </a:r>
          </a:p>
          <a:p>
            <a:pPr eaLnBrk="1" hangingPunct="1">
              <a:buClr>
                <a:schemeClr val="tx1"/>
              </a:buClr>
              <a:buFontTx/>
              <a:buNone/>
            </a:pPr>
            <a:r>
              <a:rPr lang="zh-CN" altLang="en-US" b="1" dirty="0"/>
              <a:t>                                   为</a:t>
            </a:r>
            <a:r>
              <a:rPr lang="en-US" altLang="zh-CN" b="1" dirty="0">
                <a:latin typeface="Times New Roman" pitchFamily="18" charset="0"/>
              </a:rPr>
              <a:t>z</a:t>
            </a:r>
            <a:r>
              <a:rPr lang="zh-CN" altLang="en-US" b="1" dirty="0">
                <a:latin typeface="Times New Roman" pitchFamily="18" charset="0"/>
              </a:rPr>
              <a:t>，</a:t>
            </a:r>
            <a:r>
              <a:rPr lang="en-US" altLang="zh-CN" b="1" dirty="0">
                <a:latin typeface="Times New Roman" pitchFamily="18" charset="0"/>
              </a:rPr>
              <a:t>x</a:t>
            </a:r>
            <a:r>
              <a:rPr lang="zh-CN" altLang="en-US" b="1" dirty="0"/>
              <a:t>轴之间切应变</a:t>
            </a:r>
          </a:p>
          <a:p>
            <a:pPr eaLnBrk="1" hangingPunct="1"/>
            <a:endParaRPr lang="en-US" altLang="zh-CN" b="1" dirty="0"/>
          </a:p>
        </p:txBody>
      </p:sp>
      <p:grpSp>
        <p:nvGrpSpPr>
          <p:cNvPr id="119811" name="Group 8"/>
          <p:cNvGrpSpPr>
            <a:grpSpLocks/>
          </p:cNvGrpSpPr>
          <p:nvPr/>
        </p:nvGrpSpPr>
        <p:grpSpPr bwMode="auto">
          <a:xfrm>
            <a:off x="2881313" y="1428751"/>
            <a:ext cx="1943100" cy="2124075"/>
            <a:chOff x="756" y="1291"/>
            <a:chExt cx="1180" cy="1117"/>
          </a:xfrm>
        </p:grpSpPr>
        <p:graphicFrame>
          <p:nvGraphicFramePr>
            <p:cNvPr id="119814" name="Object 4"/>
            <p:cNvGraphicFramePr>
              <a:graphicFrameLocks noChangeAspect="1"/>
            </p:cNvGraphicFramePr>
            <p:nvPr/>
          </p:nvGraphicFramePr>
          <p:xfrm>
            <a:off x="756" y="1291"/>
            <a:ext cx="1179" cy="585"/>
          </p:xfrm>
          <a:graphic>
            <a:graphicData uri="http://schemas.openxmlformats.org/presentationml/2006/ole">
              <mc:AlternateContent xmlns:mc="http://schemas.openxmlformats.org/markup-compatibility/2006">
                <mc:Choice xmlns:v="urn:schemas-microsoft-com:vml" Requires="v">
                  <p:oleObj spid="_x0000_s3074" name="Equation" r:id="rId3" imgW="850531" imgH="609336" progId="Equation.DSMT4">
                    <p:embed/>
                  </p:oleObj>
                </mc:Choice>
                <mc:Fallback>
                  <p:oleObj name="Equation" r:id="rId3" imgW="850531" imgH="60933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 y="1291"/>
                          <a:ext cx="1179"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15" name="Object 5"/>
            <p:cNvGraphicFramePr>
              <a:graphicFrameLocks noChangeAspect="1"/>
            </p:cNvGraphicFramePr>
            <p:nvPr/>
          </p:nvGraphicFramePr>
          <p:xfrm>
            <a:off x="756" y="2005"/>
            <a:ext cx="1180" cy="403"/>
          </p:xfrm>
          <a:graphic>
            <a:graphicData uri="http://schemas.openxmlformats.org/presentationml/2006/ole">
              <mc:AlternateContent xmlns:mc="http://schemas.openxmlformats.org/markup-compatibility/2006">
                <mc:Choice xmlns:v="urn:schemas-microsoft-com:vml" Requires="v">
                  <p:oleObj spid="_x0000_s3075" name="Equation" r:id="rId5" imgW="876300" imgH="419100" progId="Equation.DSMT4">
                    <p:embed/>
                  </p:oleObj>
                </mc:Choice>
                <mc:Fallback>
                  <p:oleObj name="Equation" r:id="rId5" imgW="8763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 y="2005"/>
                          <a:ext cx="118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19812" name="Object 6"/>
          <p:cNvGraphicFramePr>
            <a:graphicFrameLocks noChangeAspect="1"/>
          </p:cNvGraphicFramePr>
          <p:nvPr/>
        </p:nvGraphicFramePr>
        <p:xfrm>
          <a:off x="2952751" y="3857625"/>
          <a:ext cx="2016125" cy="725488"/>
        </p:xfrm>
        <a:graphic>
          <a:graphicData uri="http://schemas.openxmlformats.org/presentationml/2006/ole">
            <mc:AlternateContent xmlns:mc="http://schemas.openxmlformats.org/markup-compatibility/2006">
              <mc:Choice xmlns:v="urn:schemas-microsoft-com:vml" Requires="v">
                <p:oleObj spid="_x0000_s3076" name="Equation" r:id="rId7" imgW="875920" imgH="393529" progId="Equation.DSMT4">
                  <p:embed/>
                </p:oleObj>
              </mc:Choice>
              <mc:Fallback>
                <p:oleObj name="Equation" r:id="rId7" imgW="875920"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2751" y="3857625"/>
                        <a:ext cx="201612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3" name="Text Box 7"/>
          <p:cNvSpPr txBox="1">
            <a:spLocks noChangeArrowheads="1"/>
          </p:cNvSpPr>
          <p:nvPr/>
        </p:nvSpPr>
        <p:spPr bwMode="auto">
          <a:xfrm>
            <a:off x="2855914" y="5084763"/>
            <a:ext cx="73437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a:t>     </a:t>
            </a:r>
            <a:r>
              <a:rPr lang="zh-CN" altLang="en-US" sz="2800"/>
              <a:t>其中：</a:t>
            </a:r>
            <a:r>
              <a:rPr lang="en-US" altLang="zh-CN" sz="2800">
                <a:latin typeface="Times New Roman" pitchFamily="18" charset="0"/>
              </a:rPr>
              <a:t>u, v, w </a:t>
            </a:r>
            <a:r>
              <a:rPr lang="zh-CN" altLang="en-US" sz="2800"/>
              <a:t>为在</a:t>
            </a:r>
            <a:r>
              <a:rPr lang="en-US" altLang="zh-CN" sz="2800">
                <a:latin typeface="Times New Roman" pitchFamily="18" charset="0"/>
              </a:rPr>
              <a:t>x, y, z </a:t>
            </a:r>
            <a:r>
              <a:rPr lang="zh-CN" altLang="en-US" sz="2800"/>
              <a:t>轴三个方向上的位移分量</a:t>
            </a:r>
          </a:p>
        </p:txBody>
      </p:sp>
    </p:spTree>
    <p:extLst>
      <p:ext uri="{BB962C8B-B14F-4D97-AF65-F5344CB8AC3E}">
        <p14:creationId xmlns:p14="http://schemas.microsoft.com/office/powerpoint/2010/main" val="911220007"/>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3F4910-EDDE-43DC-8E5F-B2EECB4DDA9A}"/>
              </a:ext>
            </a:extLst>
          </p:cNvPr>
          <p:cNvSpPr txBox="1"/>
          <p:nvPr/>
        </p:nvSpPr>
        <p:spPr>
          <a:xfrm flipH="1">
            <a:off x="10361487" y="3864998"/>
            <a:ext cx="492443" cy="2003612"/>
          </a:xfrm>
          <a:prstGeom prst="rect">
            <a:avLst/>
          </a:prstGeom>
          <a:noFill/>
        </p:spPr>
        <p:txBody>
          <a:bodyPr vert="eaVert" wrap="square" rtlCol="0">
            <a:spAutoFit/>
          </a:bodyPr>
          <a:lstStyle/>
          <a:p>
            <a:r>
              <a:rPr lang="zh-CN" altLang="en-US" sz="2000" b="1" dirty="0"/>
              <a:t>触觉传感器</a:t>
            </a:r>
          </a:p>
        </p:txBody>
      </p:sp>
      <p:sp>
        <p:nvSpPr>
          <p:cNvPr id="5" name="文本框 4">
            <a:extLst>
              <a:ext uri="{FF2B5EF4-FFF2-40B4-BE49-F238E27FC236}">
                <a16:creationId xmlns:a16="http://schemas.microsoft.com/office/drawing/2014/main" id="{7774BA81-EF47-42D4-94D1-53E6A24901CA}"/>
              </a:ext>
            </a:extLst>
          </p:cNvPr>
          <p:cNvSpPr txBox="1"/>
          <p:nvPr/>
        </p:nvSpPr>
        <p:spPr>
          <a:xfrm>
            <a:off x="4813942" y="209857"/>
            <a:ext cx="2193229" cy="461665"/>
          </a:xfrm>
          <a:prstGeom prst="rect">
            <a:avLst/>
          </a:prstGeom>
          <a:noFill/>
        </p:spPr>
        <p:txBody>
          <a:bodyPr wrap="non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MEMS </a:t>
            </a:r>
            <a:r>
              <a:rPr lang="zh-CN" altLang="en-US" sz="2400" b="1" dirty="0">
                <a:solidFill>
                  <a:srgbClr val="FF0000"/>
                </a:solidFill>
                <a:latin typeface="微软雅黑" panose="020B0503020204020204" pitchFamily="34" charset="-122"/>
                <a:ea typeface="微软雅黑" panose="020B0503020204020204" pitchFamily="34" charset="-122"/>
              </a:rPr>
              <a:t>传感器</a:t>
            </a:r>
          </a:p>
        </p:txBody>
      </p:sp>
      <p:sp>
        <p:nvSpPr>
          <p:cNvPr id="6" name="右大括号 5">
            <a:extLst>
              <a:ext uri="{FF2B5EF4-FFF2-40B4-BE49-F238E27FC236}">
                <a16:creationId xmlns:a16="http://schemas.microsoft.com/office/drawing/2014/main" id="{050933BB-EBCC-4B94-AA5C-C7479E782063}"/>
              </a:ext>
            </a:extLst>
          </p:cNvPr>
          <p:cNvSpPr/>
          <p:nvPr/>
        </p:nvSpPr>
        <p:spPr>
          <a:xfrm rot="16200000">
            <a:off x="5741512" y="-2031492"/>
            <a:ext cx="258561" cy="586498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rgbClr val="FF0000"/>
              </a:solidFill>
            </a:endParaRPr>
          </a:p>
        </p:txBody>
      </p:sp>
      <p:sp>
        <p:nvSpPr>
          <p:cNvPr id="7" name="文本框 6">
            <a:extLst>
              <a:ext uri="{FF2B5EF4-FFF2-40B4-BE49-F238E27FC236}">
                <a16:creationId xmlns:a16="http://schemas.microsoft.com/office/drawing/2014/main" id="{573DAFF9-3014-49C0-BA02-148B4B9A13CB}"/>
              </a:ext>
            </a:extLst>
          </p:cNvPr>
          <p:cNvSpPr txBox="1"/>
          <p:nvPr/>
        </p:nvSpPr>
        <p:spPr>
          <a:xfrm>
            <a:off x="2275583" y="1102047"/>
            <a:ext cx="1467068" cy="400110"/>
          </a:xfrm>
          <a:prstGeom prst="rect">
            <a:avLst/>
          </a:prstGeom>
          <a:noFill/>
          <a:ln>
            <a:noFill/>
          </a:ln>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物理传感器</a:t>
            </a:r>
          </a:p>
        </p:txBody>
      </p:sp>
      <p:sp>
        <p:nvSpPr>
          <p:cNvPr id="8" name="右大括号 7">
            <a:extLst>
              <a:ext uri="{FF2B5EF4-FFF2-40B4-BE49-F238E27FC236}">
                <a16:creationId xmlns:a16="http://schemas.microsoft.com/office/drawing/2014/main" id="{7E55A656-A64F-465D-9D7C-DB29EDB1EB34}"/>
              </a:ext>
            </a:extLst>
          </p:cNvPr>
          <p:cNvSpPr/>
          <p:nvPr/>
        </p:nvSpPr>
        <p:spPr>
          <a:xfrm rot="16200000">
            <a:off x="1574853" y="2719494"/>
            <a:ext cx="314629" cy="179840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9" name="文本框 8">
            <a:extLst>
              <a:ext uri="{FF2B5EF4-FFF2-40B4-BE49-F238E27FC236}">
                <a16:creationId xmlns:a16="http://schemas.microsoft.com/office/drawing/2014/main" id="{4C32CA43-67A8-480D-8F35-6816BC09058B}"/>
              </a:ext>
            </a:extLst>
          </p:cNvPr>
          <p:cNvSpPr txBox="1"/>
          <p:nvPr/>
        </p:nvSpPr>
        <p:spPr>
          <a:xfrm>
            <a:off x="943457" y="3860444"/>
            <a:ext cx="492443" cy="1631216"/>
          </a:xfrm>
          <a:prstGeom prst="rect">
            <a:avLst/>
          </a:prstGeom>
          <a:noFill/>
        </p:spPr>
        <p:txBody>
          <a:bodyPr vert="eaVert" wrap="none" rtlCol="0">
            <a:spAutoFit/>
          </a:bodyPr>
          <a:lstStyle/>
          <a:p>
            <a:r>
              <a:rPr lang="zh-CN" altLang="en-US" sz="2000" b="1" dirty="0"/>
              <a:t>角速度传感器</a:t>
            </a:r>
          </a:p>
        </p:txBody>
      </p:sp>
      <p:sp>
        <p:nvSpPr>
          <p:cNvPr id="10" name="文本框 9">
            <a:extLst>
              <a:ext uri="{FF2B5EF4-FFF2-40B4-BE49-F238E27FC236}">
                <a16:creationId xmlns:a16="http://schemas.microsoft.com/office/drawing/2014/main" id="{C933CEDC-A33F-426B-8C0E-0A0CE0F6CCAB}"/>
              </a:ext>
            </a:extLst>
          </p:cNvPr>
          <p:cNvSpPr txBox="1"/>
          <p:nvPr/>
        </p:nvSpPr>
        <p:spPr>
          <a:xfrm>
            <a:off x="1304452" y="3869650"/>
            <a:ext cx="492443" cy="1631216"/>
          </a:xfrm>
          <a:prstGeom prst="rect">
            <a:avLst/>
          </a:prstGeom>
          <a:noFill/>
        </p:spPr>
        <p:txBody>
          <a:bodyPr vert="eaVert" wrap="none" rtlCol="0">
            <a:spAutoFit/>
          </a:bodyPr>
          <a:lstStyle/>
          <a:p>
            <a:r>
              <a:rPr lang="zh-CN" altLang="en-US" sz="2000" b="1" dirty="0"/>
              <a:t>惯性测量组合</a:t>
            </a:r>
          </a:p>
        </p:txBody>
      </p:sp>
      <p:sp>
        <p:nvSpPr>
          <p:cNvPr id="11" name="文本框 10">
            <a:extLst>
              <a:ext uri="{FF2B5EF4-FFF2-40B4-BE49-F238E27FC236}">
                <a16:creationId xmlns:a16="http://schemas.microsoft.com/office/drawing/2014/main" id="{72C0282E-8E65-4DCE-A0E9-93CE9488950D}"/>
              </a:ext>
            </a:extLst>
          </p:cNvPr>
          <p:cNvSpPr txBox="1"/>
          <p:nvPr/>
        </p:nvSpPr>
        <p:spPr>
          <a:xfrm>
            <a:off x="1668951" y="3846893"/>
            <a:ext cx="492443" cy="2202658"/>
          </a:xfrm>
          <a:prstGeom prst="rect">
            <a:avLst/>
          </a:prstGeom>
          <a:noFill/>
        </p:spPr>
        <p:txBody>
          <a:bodyPr vert="eaVert" wrap="square" rtlCol="0">
            <a:spAutoFit/>
          </a:bodyPr>
          <a:lstStyle/>
          <a:p>
            <a:r>
              <a:rPr lang="zh-CN" altLang="en-US" sz="2000" b="1" dirty="0"/>
              <a:t>压力传感器</a:t>
            </a:r>
          </a:p>
        </p:txBody>
      </p:sp>
      <p:sp>
        <p:nvSpPr>
          <p:cNvPr id="12" name="文本框 11">
            <a:extLst>
              <a:ext uri="{FF2B5EF4-FFF2-40B4-BE49-F238E27FC236}">
                <a16:creationId xmlns:a16="http://schemas.microsoft.com/office/drawing/2014/main" id="{35D86FE7-A407-4FD1-8741-82D78AB32077}"/>
              </a:ext>
            </a:extLst>
          </p:cNvPr>
          <p:cNvSpPr txBox="1"/>
          <p:nvPr/>
        </p:nvSpPr>
        <p:spPr>
          <a:xfrm>
            <a:off x="1994818" y="3872664"/>
            <a:ext cx="492443" cy="1374735"/>
          </a:xfrm>
          <a:prstGeom prst="rect">
            <a:avLst/>
          </a:prstGeom>
          <a:noFill/>
        </p:spPr>
        <p:txBody>
          <a:bodyPr vert="eaVert" wrap="none" rtlCol="0">
            <a:spAutoFit/>
          </a:bodyPr>
          <a:lstStyle/>
          <a:p>
            <a:r>
              <a:rPr lang="zh-CN" altLang="en-US" sz="2000" b="1" dirty="0"/>
              <a:t>流量传感器</a:t>
            </a:r>
          </a:p>
        </p:txBody>
      </p:sp>
      <p:sp>
        <p:nvSpPr>
          <p:cNvPr id="13" name="文本框 12">
            <a:extLst>
              <a:ext uri="{FF2B5EF4-FFF2-40B4-BE49-F238E27FC236}">
                <a16:creationId xmlns:a16="http://schemas.microsoft.com/office/drawing/2014/main" id="{2A136E6F-8D2D-42B4-AB2B-C4CC725C73EE}"/>
              </a:ext>
            </a:extLst>
          </p:cNvPr>
          <p:cNvSpPr txBox="1"/>
          <p:nvPr/>
        </p:nvSpPr>
        <p:spPr>
          <a:xfrm>
            <a:off x="4494968" y="3848941"/>
            <a:ext cx="492443" cy="1374735"/>
          </a:xfrm>
          <a:prstGeom prst="rect">
            <a:avLst/>
          </a:prstGeom>
          <a:noFill/>
        </p:spPr>
        <p:txBody>
          <a:bodyPr vert="eaVert" wrap="none" rtlCol="0">
            <a:spAutoFit/>
          </a:bodyPr>
          <a:lstStyle/>
          <a:p>
            <a:r>
              <a:rPr lang="zh-CN" altLang="en-US" sz="2000" b="1" dirty="0"/>
              <a:t>温度传感器</a:t>
            </a:r>
          </a:p>
        </p:txBody>
      </p:sp>
      <p:sp>
        <p:nvSpPr>
          <p:cNvPr id="14" name="文本框 13">
            <a:extLst>
              <a:ext uri="{FF2B5EF4-FFF2-40B4-BE49-F238E27FC236}">
                <a16:creationId xmlns:a16="http://schemas.microsoft.com/office/drawing/2014/main" id="{7BC1990E-2557-45B6-BD71-1C715ED62C8A}"/>
              </a:ext>
            </a:extLst>
          </p:cNvPr>
          <p:cNvSpPr txBox="1"/>
          <p:nvPr/>
        </p:nvSpPr>
        <p:spPr>
          <a:xfrm>
            <a:off x="4143519" y="3856735"/>
            <a:ext cx="492443" cy="2626689"/>
          </a:xfrm>
          <a:prstGeom prst="rect">
            <a:avLst/>
          </a:prstGeom>
          <a:noFill/>
        </p:spPr>
        <p:txBody>
          <a:bodyPr vert="eaVert" wrap="square" rtlCol="0">
            <a:spAutoFit/>
          </a:bodyPr>
          <a:lstStyle/>
          <a:p>
            <a:r>
              <a:rPr lang="zh-CN" altLang="en-US" sz="2000" b="1" dirty="0"/>
              <a:t>磁场强度传感器</a:t>
            </a:r>
          </a:p>
        </p:txBody>
      </p:sp>
      <p:sp>
        <p:nvSpPr>
          <p:cNvPr id="15" name="文本框 14">
            <a:extLst>
              <a:ext uri="{FF2B5EF4-FFF2-40B4-BE49-F238E27FC236}">
                <a16:creationId xmlns:a16="http://schemas.microsoft.com/office/drawing/2014/main" id="{59AE4A9F-1470-4155-86EB-2051282F44C7}"/>
              </a:ext>
            </a:extLst>
          </p:cNvPr>
          <p:cNvSpPr txBox="1"/>
          <p:nvPr/>
        </p:nvSpPr>
        <p:spPr>
          <a:xfrm>
            <a:off x="3782666" y="3864998"/>
            <a:ext cx="492443" cy="1374735"/>
          </a:xfrm>
          <a:prstGeom prst="rect">
            <a:avLst/>
          </a:prstGeom>
          <a:noFill/>
        </p:spPr>
        <p:txBody>
          <a:bodyPr vert="eaVert" wrap="none" rtlCol="0">
            <a:spAutoFit/>
          </a:bodyPr>
          <a:lstStyle/>
          <a:p>
            <a:r>
              <a:rPr lang="zh-CN" altLang="en-US" sz="2000" b="1" dirty="0"/>
              <a:t>磁通传感器</a:t>
            </a:r>
          </a:p>
        </p:txBody>
      </p:sp>
      <p:sp>
        <p:nvSpPr>
          <p:cNvPr id="16" name="文本框 15">
            <a:extLst>
              <a:ext uri="{FF2B5EF4-FFF2-40B4-BE49-F238E27FC236}">
                <a16:creationId xmlns:a16="http://schemas.microsoft.com/office/drawing/2014/main" id="{5CC7FC12-289C-4A3E-9756-4ED22A23F79A}"/>
              </a:ext>
            </a:extLst>
          </p:cNvPr>
          <p:cNvSpPr txBox="1"/>
          <p:nvPr/>
        </p:nvSpPr>
        <p:spPr>
          <a:xfrm>
            <a:off x="3452718" y="3871576"/>
            <a:ext cx="492443" cy="1374735"/>
          </a:xfrm>
          <a:prstGeom prst="rect">
            <a:avLst/>
          </a:prstGeom>
          <a:noFill/>
        </p:spPr>
        <p:txBody>
          <a:bodyPr vert="eaVert" wrap="none" rtlCol="0">
            <a:spAutoFit/>
          </a:bodyPr>
          <a:lstStyle/>
          <a:p>
            <a:r>
              <a:rPr lang="zh-CN" altLang="en-US" sz="2000" b="1" dirty="0"/>
              <a:t>电流传感器</a:t>
            </a:r>
          </a:p>
        </p:txBody>
      </p:sp>
      <p:sp>
        <p:nvSpPr>
          <p:cNvPr id="17" name="文本框 16">
            <a:extLst>
              <a:ext uri="{FF2B5EF4-FFF2-40B4-BE49-F238E27FC236}">
                <a16:creationId xmlns:a16="http://schemas.microsoft.com/office/drawing/2014/main" id="{FD237F82-FA5A-4249-BD34-CC1CC68C9C16}"/>
              </a:ext>
            </a:extLst>
          </p:cNvPr>
          <p:cNvSpPr txBox="1"/>
          <p:nvPr/>
        </p:nvSpPr>
        <p:spPr>
          <a:xfrm>
            <a:off x="3098026" y="3846893"/>
            <a:ext cx="492443" cy="1887696"/>
          </a:xfrm>
          <a:prstGeom prst="rect">
            <a:avLst/>
          </a:prstGeom>
          <a:noFill/>
        </p:spPr>
        <p:txBody>
          <a:bodyPr vert="eaVert" wrap="none" rtlCol="0">
            <a:spAutoFit/>
          </a:bodyPr>
          <a:lstStyle/>
          <a:p>
            <a:r>
              <a:rPr lang="zh-CN" altLang="en-US" sz="2000" b="1" dirty="0"/>
              <a:t>电场强度传感器</a:t>
            </a:r>
          </a:p>
        </p:txBody>
      </p:sp>
      <p:sp>
        <p:nvSpPr>
          <p:cNvPr id="18" name="文本框 17">
            <a:extLst>
              <a:ext uri="{FF2B5EF4-FFF2-40B4-BE49-F238E27FC236}">
                <a16:creationId xmlns:a16="http://schemas.microsoft.com/office/drawing/2014/main" id="{89150459-123B-413F-86AA-C83117925314}"/>
              </a:ext>
            </a:extLst>
          </p:cNvPr>
          <p:cNvSpPr txBox="1"/>
          <p:nvPr/>
        </p:nvSpPr>
        <p:spPr>
          <a:xfrm>
            <a:off x="2749703" y="3869650"/>
            <a:ext cx="492443" cy="1374735"/>
          </a:xfrm>
          <a:prstGeom prst="rect">
            <a:avLst/>
          </a:prstGeom>
          <a:noFill/>
        </p:spPr>
        <p:txBody>
          <a:bodyPr vert="eaVert" wrap="none" rtlCol="0">
            <a:spAutoFit/>
          </a:bodyPr>
          <a:lstStyle/>
          <a:p>
            <a:r>
              <a:rPr lang="zh-CN" altLang="en-US" sz="2000" b="1" dirty="0"/>
              <a:t>电场传感器</a:t>
            </a:r>
          </a:p>
        </p:txBody>
      </p:sp>
      <p:sp>
        <p:nvSpPr>
          <p:cNvPr id="19" name="文本框 18">
            <a:extLst>
              <a:ext uri="{FF2B5EF4-FFF2-40B4-BE49-F238E27FC236}">
                <a16:creationId xmlns:a16="http://schemas.microsoft.com/office/drawing/2014/main" id="{7C0DCF4D-F75B-41EE-A8A8-F1BB081C258F}"/>
              </a:ext>
            </a:extLst>
          </p:cNvPr>
          <p:cNvSpPr txBox="1"/>
          <p:nvPr/>
        </p:nvSpPr>
        <p:spPr>
          <a:xfrm>
            <a:off x="2376987" y="3898606"/>
            <a:ext cx="492443" cy="1374735"/>
          </a:xfrm>
          <a:prstGeom prst="rect">
            <a:avLst/>
          </a:prstGeom>
          <a:noFill/>
        </p:spPr>
        <p:txBody>
          <a:bodyPr vert="eaVert" wrap="none" rtlCol="0">
            <a:spAutoFit/>
          </a:bodyPr>
          <a:lstStyle/>
          <a:p>
            <a:r>
              <a:rPr lang="zh-CN" altLang="en-US" sz="2000" b="1" dirty="0"/>
              <a:t>位移传感器</a:t>
            </a:r>
          </a:p>
        </p:txBody>
      </p:sp>
      <p:sp>
        <p:nvSpPr>
          <p:cNvPr id="20" name="文本框 19">
            <a:extLst>
              <a:ext uri="{FF2B5EF4-FFF2-40B4-BE49-F238E27FC236}">
                <a16:creationId xmlns:a16="http://schemas.microsoft.com/office/drawing/2014/main" id="{48B68507-4689-45E8-AB9B-1E7CCC79FA8A}"/>
              </a:ext>
            </a:extLst>
          </p:cNvPr>
          <p:cNvSpPr txBox="1"/>
          <p:nvPr/>
        </p:nvSpPr>
        <p:spPr>
          <a:xfrm>
            <a:off x="6582983" y="3837172"/>
            <a:ext cx="492443" cy="1374735"/>
          </a:xfrm>
          <a:prstGeom prst="rect">
            <a:avLst/>
          </a:prstGeom>
          <a:noFill/>
        </p:spPr>
        <p:txBody>
          <a:bodyPr vert="eaVert" wrap="none" rtlCol="0">
            <a:spAutoFit/>
          </a:bodyPr>
          <a:lstStyle/>
          <a:p>
            <a:r>
              <a:rPr lang="zh-CN" altLang="en-US" sz="2000" b="1" dirty="0"/>
              <a:t>噪声传感器</a:t>
            </a:r>
          </a:p>
        </p:txBody>
      </p:sp>
      <p:sp>
        <p:nvSpPr>
          <p:cNvPr id="21" name="文本框 20">
            <a:extLst>
              <a:ext uri="{FF2B5EF4-FFF2-40B4-BE49-F238E27FC236}">
                <a16:creationId xmlns:a16="http://schemas.microsoft.com/office/drawing/2014/main" id="{D1FBCE2C-4087-4A69-9531-FEB4A5A2D94C}"/>
              </a:ext>
            </a:extLst>
          </p:cNvPr>
          <p:cNvSpPr txBox="1"/>
          <p:nvPr/>
        </p:nvSpPr>
        <p:spPr>
          <a:xfrm>
            <a:off x="6241931" y="3848941"/>
            <a:ext cx="492443" cy="1374735"/>
          </a:xfrm>
          <a:prstGeom prst="rect">
            <a:avLst/>
          </a:prstGeom>
          <a:noFill/>
        </p:spPr>
        <p:txBody>
          <a:bodyPr vert="eaVert" wrap="none" rtlCol="0">
            <a:spAutoFit/>
          </a:bodyPr>
          <a:lstStyle/>
          <a:p>
            <a:r>
              <a:rPr lang="zh-CN" altLang="en-US" sz="2000" b="1" dirty="0"/>
              <a:t>激光传感器</a:t>
            </a:r>
          </a:p>
        </p:txBody>
      </p:sp>
      <p:sp>
        <p:nvSpPr>
          <p:cNvPr id="22" name="文本框 21">
            <a:extLst>
              <a:ext uri="{FF2B5EF4-FFF2-40B4-BE49-F238E27FC236}">
                <a16:creationId xmlns:a16="http://schemas.microsoft.com/office/drawing/2014/main" id="{B05C7C3F-1C38-4C1E-B52E-63229E735383}"/>
              </a:ext>
            </a:extLst>
          </p:cNvPr>
          <p:cNvSpPr txBox="1"/>
          <p:nvPr/>
        </p:nvSpPr>
        <p:spPr>
          <a:xfrm>
            <a:off x="5871909" y="3846743"/>
            <a:ext cx="492443" cy="1631216"/>
          </a:xfrm>
          <a:prstGeom prst="rect">
            <a:avLst/>
          </a:prstGeom>
          <a:noFill/>
        </p:spPr>
        <p:txBody>
          <a:bodyPr vert="eaVert" wrap="none" rtlCol="0">
            <a:spAutoFit/>
          </a:bodyPr>
          <a:lstStyle/>
          <a:p>
            <a:r>
              <a:rPr lang="zh-CN" altLang="en-US" sz="2000" b="1" dirty="0"/>
              <a:t>可见光传感器</a:t>
            </a:r>
          </a:p>
        </p:txBody>
      </p:sp>
      <p:sp>
        <p:nvSpPr>
          <p:cNvPr id="23" name="文本框 22">
            <a:extLst>
              <a:ext uri="{FF2B5EF4-FFF2-40B4-BE49-F238E27FC236}">
                <a16:creationId xmlns:a16="http://schemas.microsoft.com/office/drawing/2014/main" id="{4DE40447-3D40-4DC4-8298-52795F95BD53}"/>
              </a:ext>
            </a:extLst>
          </p:cNvPr>
          <p:cNvSpPr txBox="1"/>
          <p:nvPr/>
        </p:nvSpPr>
        <p:spPr>
          <a:xfrm>
            <a:off x="5529158" y="3860444"/>
            <a:ext cx="492443" cy="1374735"/>
          </a:xfrm>
          <a:prstGeom prst="rect">
            <a:avLst/>
          </a:prstGeom>
          <a:noFill/>
        </p:spPr>
        <p:txBody>
          <a:bodyPr vert="eaVert" wrap="none" rtlCol="0">
            <a:spAutoFit/>
          </a:bodyPr>
          <a:lstStyle/>
          <a:p>
            <a:r>
              <a:rPr lang="zh-CN" altLang="en-US" sz="2000" b="1" dirty="0"/>
              <a:t>红外传感器</a:t>
            </a:r>
          </a:p>
        </p:txBody>
      </p:sp>
      <p:sp>
        <p:nvSpPr>
          <p:cNvPr id="24" name="文本框 23">
            <a:extLst>
              <a:ext uri="{FF2B5EF4-FFF2-40B4-BE49-F238E27FC236}">
                <a16:creationId xmlns:a16="http://schemas.microsoft.com/office/drawing/2014/main" id="{3897233A-C1F1-4E6F-9868-B414D3DDCA95}"/>
              </a:ext>
            </a:extLst>
          </p:cNvPr>
          <p:cNvSpPr txBox="1"/>
          <p:nvPr/>
        </p:nvSpPr>
        <p:spPr>
          <a:xfrm>
            <a:off x="5181108" y="3846743"/>
            <a:ext cx="492443" cy="1631216"/>
          </a:xfrm>
          <a:prstGeom prst="rect">
            <a:avLst/>
          </a:prstGeom>
          <a:noFill/>
        </p:spPr>
        <p:txBody>
          <a:bodyPr vert="eaVert" wrap="none" rtlCol="0">
            <a:spAutoFit/>
          </a:bodyPr>
          <a:lstStyle/>
          <a:p>
            <a:r>
              <a:rPr lang="zh-CN" altLang="en-US" sz="2000" b="1" dirty="0"/>
              <a:t>热导率传感器</a:t>
            </a:r>
          </a:p>
        </p:txBody>
      </p:sp>
      <p:sp>
        <p:nvSpPr>
          <p:cNvPr id="25" name="文本框 24">
            <a:extLst>
              <a:ext uri="{FF2B5EF4-FFF2-40B4-BE49-F238E27FC236}">
                <a16:creationId xmlns:a16="http://schemas.microsoft.com/office/drawing/2014/main" id="{18D662D5-9322-4793-B41F-BB41C07305DC}"/>
              </a:ext>
            </a:extLst>
          </p:cNvPr>
          <p:cNvSpPr txBox="1"/>
          <p:nvPr/>
        </p:nvSpPr>
        <p:spPr>
          <a:xfrm>
            <a:off x="4855125" y="3829600"/>
            <a:ext cx="492443" cy="1374735"/>
          </a:xfrm>
          <a:prstGeom prst="rect">
            <a:avLst/>
          </a:prstGeom>
          <a:noFill/>
        </p:spPr>
        <p:txBody>
          <a:bodyPr vert="eaVert" wrap="none" rtlCol="0">
            <a:spAutoFit/>
          </a:bodyPr>
          <a:lstStyle/>
          <a:p>
            <a:r>
              <a:rPr lang="zh-CN" altLang="en-US" sz="2000" b="1" dirty="0"/>
              <a:t>热流传感器</a:t>
            </a:r>
          </a:p>
        </p:txBody>
      </p:sp>
      <p:sp>
        <p:nvSpPr>
          <p:cNvPr id="26" name="文本框 25">
            <a:extLst>
              <a:ext uri="{FF2B5EF4-FFF2-40B4-BE49-F238E27FC236}">
                <a16:creationId xmlns:a16="http://schemas.microsoft.com/office/drawing/2014/main" id="{8A075F22-DA7A-490B-BB3F-FD54F343E9B4}"/>
              </a:ext>
            </a:extLst>
          </p:cNvPr>
          <p:cNvSpPr txBox="1"/>
          <p:nvPr/>
        </p:nvSpPr>
        <p:spPr>
          <a:xfrm>
            <a:off x="6939723" y="3853238"/>
            <a:ext cx="492443" cy="1887696"/>
          </a:xfrm>
          <a:prstGeom prst="rect">
            <a:avLst/>
          </a:prstGeom>
          <a:noFill/>
        </p:spPr>
        <p:txBody>
          <a:bodyPr vert="eaVert" wrap="none" rtlCol="0">
            <a:spAutoFit/>
          </a:bodyPr>
          <a:lstStyle/>
          <a:p>
            <a:r>
              <a:rPr lang="zh-CN" altLang="en-US" sz="2000" b="1" dirty="0"/>
              <a:t>声表面波传感器</a:t>
            </a:r>
          </a:p>
        </p:txBody>
      </p:sp>
      <p:sp>
        <p:nvSpPr>
          <p:cNvPr id="27" name="文本框 26">
            <a:extLst>
              <a:ext uri="{FF2B5EF4-FFF2-40B4-BE49-F238E27FC236}">
                <a16:creationId xmlns:a16="http://schemas.microsoft.com/office/drawing/2014/main" id="{A8476F5B-D0D8-467B-A44D-EE6309CC14D1}"/>
              </a:ext>
            </a:extLst>
          </p:cNvPr>
          <p:cNvSpPr txBox="1"/>
          <p:nvPr/>
        </p:nvSpPr>
        <p:spPr>
          <a:xfrm>
            <a:off x="7285518" y="3861556"/>
            <a:ext cx="492443" cy="1631216"/>
          </a:xfrm>
          <a:prstGeom prst="rect">
            <a:avLst/>
          </a:prstGeom>
          <a:noFill/>
        </p:spPr>
        <p:txBody>
          <a:bodyPr vert="eaVert" wrap="none" rtlCol="0">
            <a:spAutoFit/>
          </a:bodyPr>
          <a:lstStyle/>
          <a:p>
            <a:r>
              <a:rPr lang="zh-CN" altLang="en-US" sz="2000" b="1" dirty="0"/>
              <a:t>超声波传感器</a:t>
            </a:r>
          </a:p>
        </p:txBody>
      </p:sp>
      <p:sp>
        <p:nvSpPr>
          <p:cNvPr id="28" name="文本框 27">
            <a:extLst>
              <a:ext uri="{FF2B5EF4-FFF2-40B4-BE49-F238E27FC236}">
                <a16:creationId xmlns:a16="http://schemas.microsoft.com/office/drawing/2014/main" id="{200E36C4-44A7-4349-B735-6FDD0DDCDD4D}"/>
              </a:ext>
            </a:extLst>
          </p:cNvPr>
          <p:cNvSpPr txBox="1"/>
          <p:nvPr/>
        </p:nvSpPr>
        <p:spPr>
          <a:xfrm>
            <a:off x="7631313" y="3866693"/>
            <a:ext cx="492443" cy="2144177"/>
          </a:xfrm>
          <a:prstGeom prst="rect">
            <a:avLst/>
          </a:prstGeom>
          <a:noFill/>
        </p:spPr>
        <p:txBody>
          <a:bodyPr vert="eaVert" wrap="none" rtlCol="0">
            <a:spAutoFit/>
          </a:bodyPr>
          <a:lstStyle/>
          <a:p>
            <a:r>
              <a:rPr lang="zh-CN" altLang="en-US" sz="2000" b="1" dirty="0"/>
              <a:t>可燃性气体传感器</a:t>
            </a:r>
          </a:p>
        </p:txBody>
      </p:sp>
      <p:sp>
        <p:nvSpPr>
          <p:cNvPr id="29" name="文本框 28">
            <a:extLst>
              <a:ext uri="{FF2B5EF4-FFF2-40B4-BE49-F238E27FC236}">
                <a16:creationId xmlns:a16="http://schemas.microsoft.com/office/drawing/2014/main" id="{2DD6681A-982F-4244-89B8-A3A021822790}"/>
              </a:ext>
            </a:extLst>
          </p:cNvPr>
          <p:cNvSpPr txBox="1"/>
          <p:nvPr/>
        </p:nvSpPr>
        <p:spPr>
          <a:xfrm>
            <a:off x="8013844" y="3895112"/>
            <a:ext cx="492443" cy="1887696"/>
          </a:xfrm>
          <a:prstGeom prst="rect">
            <a:avLst/>
          </a:prstGeom>
          <a:noFill/>
        </p:spPr>
        <p:txBody>
          <a:bodyPr vert="eaVert" wrap="none" rtlCol="0">
            <a:spAutoFit/>
          </a:bodyPr>
          <a:lstStyle/>
          <a:p>
            <a:r>
              <a:rPr lang="zh-CN" altLang="en-US" sz="2000" b="1" dirty="0"/>
              <a:t>毒性气体传感器</a:t>
            </a:r>
          </a:p>
        </p:txBody>
      </p:sp>
      <p:sp>
        <p:nvSpPr>
          <p:cNvPr id="30" name="文本框 29">
            <a:extLst>
              <a:ext uri="{FF2B5EF4-FFF2-40B4-BE49-F238E27FC236}">
                <a16:creationId xmlns:a16="http://schemas.microsoft.com/office/drawing/2014/main" id="{90A7E6E1-EE6D-4941-B13C-E343C5B12A4A}"/>
              </a:ext>
            </a:extLst>
          </p:cNvPr>
          <p:cNvSpPr txBox="1"/>
          <p:nvPr/>
        </p:nvSpPr>
        <p:spPr>
          <a:xfrm>
            <a:off x="8310841" y="3841403"/>
            <a:ext cx="492443" cy="2400657"/>
          </a:xfrm>
          <a:prstGeom prst="rect">
            <a:avLst/>
          </a:prstGeom>
          <a:noFill/>
        </p:spPr>
        <p:txBody>
          <a:bodyPr vert="eaVert" wrap="none" rtlCol="0">
            <a:spAutoFit/>
          </a:bodyPr>
          <a:lstStyle/>
          <a:p>
            <a:r>
              <a:rPr lang="zh-CN" altLang="en-US" sz="2000" b="1" dirty="0"/>
              <a:t>大气污染气体传感器</a:t>
            </a:r>
          </a:p>
        </p:txBody>
      </p:sp>
      <p:sp>
        <p:nvSpPr>
          <p:cNvPr id="31" name="文本框 30">
            <a:extLst>
              <a:ext uri="{FF2B5EF4-FFF2-40B4-BE49-F238E27FC236}">
                <a16:creationId xmlns:a16="http://schemas.microsoft.com/office/drawing/2014/main" id="{44BB079C-3E34-4E44-9CD0-D9742B10DA6B}"/>
              </a:ext>
            </a:extLst>
          </p:cNvPr>
          <p:cNvSpPr txBox="1"/>
          <p:nvPr/>
        </p:nvSpPr>
        <p:spPr>
          <a:xfrm>
            <a:off x="8646622" y="3895934"/>
            <a:ext cx="492443" cy="1631216"/>
          </a:xfrm>
          <a:prstGeom prst="rect">
            <a:avLst/>
          </a:prstGeom>
          <a:noFill/>
        </p:spPr>
        <p:txBody>
          <a:bodyPr vert="eaVert" wrap="none" rtlCol="0">
            <a:spAutoFit/>
          </a:bodyPr>
          <a:lstStyle/>
          <a:p>
            <a:r>
              <a:rPr lang="zh-CN" altLang="en-US" sz="2000" b="1" dirty="0"/>
              <a:t>汽车用传感器</a:t>
            </a:r>
          </a:p>
        </p:txBody>
      </p:sp>
      <p:sp>
        <p:nvSpPr>
          <p:cNvPr id="32" name="文本框 31">
            <a:extLst>
              <a:ext uri="{FF2B5EF4-FFF2-40B4-BE49-F238E27FC236}">
                <a16:creationId xmlns:a16="http://schemas.microsoft.com/office/drawing/2014/main" id="{016E2A2D-35ED-4DED-9D48-65DC51F9A625}"/>
              </a:ext>
            </a:extLst>
          </p:cNvPr>
          <p:cNvSpPr txBox="1"/>
          <p:nvPr/>
        </p:nvSpPr>
        <p:spPr>
          <a:xfrm>
            <a:off x="9336164" y="3871576"/>
            <a:ext cx="492443" cy="1201611"/>
          </a:xfrm>
          <a:prstGeom prst="rect">
            <a:avLst/>
          </a:prstGeom>
          <a:noFill/>
        </p:spPr>
        <p:txBody>
          <a:bodyPr vert="eaVert" wrap="none" rtlCol="0">
            <a:spAutoFit/>
          </a:bodyPr>
          <a:lstStyle/>
          <a:p>
            <a:r>
              <a:rPr lang="en-US" altLang="zh-CN" sz="2000" b="1" dirty="0"/>
              <a:t>PH</a:t>
            </a:r>
            <a:r>
              <a:rPr lang="zh-CN" altLang="en-US" sz="2000" b="1" dirty="0"/>
              <a:t>传感器</a:t>
            </a:r>
          </a:p>
        </p:txBody>
      </p:sp>
      <p:sp>
        <p:nvSpPr>
          <p:cNvPr id="33" name="文本框 32">
            <a:extLst>
              <a:ext uri="{FF2B5EF4-FFF2-40B4-BE49-F238E27FC236}">
                <a16:creationId xmlns:a16="http://schemas.microsoft.com/office/drawing/2014/main" id="{CBDF86A5-679C-4D8A-8EF0-FB1420A1B22A}"/>
              </a:ext>
            </a:extLst>
          </p:cNvPr>
          <p:cNvSpPr txBox="1"/>
          <p:nvPr/>
        </p:nvSpPr>
        <p:spPr>
          <a:xfrm>
            <a:off x="9681959" y="3864752"/>
            <a:ext cx="492443" cy="1887696"/>
          </a:xfrm>
          <a:prstGeom prst="rect">
            <a:avLst/>
          </a:prstGeom>
          <a:noFill/>
        </p:spPr>
        <p:txBody>
          <a:bodyPr vert="eaVert" wrap="none" rtlCol="0">
            <a:spAutoFit/>
          </a:bodyPr>
          <a:lstStyle/>
          <a:p>
            <a:r>
              <a:rPr lang="zh-CN" altLang="en-US" sz="2000" b="1" dirty="0"/>
              <a:t>离子浓度传感器</a:t>
            </a:r>
          </a:p>
        </p:txBody>
      </p:sp>
      <p:sp>
        <p:nvSpPr>
          <p:cNvPr id="34" name="文本框 33">
            <a:extLst>
              <a:ext uri="{FF2B5EF4-FFF2-40B4-BE49-F238E27FC236}">
                <a16:creationId xmlns:a16="http://schemas.microsoft.com/office/drawing/2014/main" id="{D168CFDA-7AC2-457B-A8CC-B47635111344}"/>
              </a:ext>
            </a:extLst>
          </p:cNvPr>
          <p:cNvSpPr txBox="1"/>
          <p:nvPr/>
        </p:nvSpPr>
        <p:spPr>
          <a:xfrm>
            <a:off x="10049872" y="3864751"/>
            <a:ext cx="492443" cy="1887696"/>
          </a:xfrm>
          <a:prstGeom prst="rect">
            <a:avLst/>
          </a:prstGeom>
          <a:noFill/>
        </p:spPr>
        <p:txBody>
          <a:bodyPr vert="eaVert" wrap="none" rtlCol="0">
            <a:spAutoFit/>
          </a:bodyPr>
          <a:lstStyle/>
          <a:p>
            <a:r>
              <a:rPr lang="zh-CN" altLang="en-US" sz="2000" b="1" dirty="0"/>
              <a:t>生物浓度传感器</a:t>
            </a:r>
          </a:p>
        </p:txBody>
      </p:sp>
      <p:sp>
        <p:nvSpPr>
          <p:cNvPr id="35" name="文本框 34">
            <a:extLst>
              <a:ext uri="{FF2B5EF4-FFF2-40B4-BE49-F238E27FC236}">
                <a16:creationId xmlns:a16="http://schemas.microsoft.com/office/drawing/2014/main" id="{DBE7D8A7-5D09-49BB-A475-496AE3297E5D}"/>
              </a:ext>
            </a:extLst>
          </p:cNvPr>
          <p:cNvSpPr txBox="1"/>
          <p:nvPr/>
        </p:nvSpPr>
        <p:spPr>
          <a:xfrm>
            <a:off x="552969" y="3849990"/>
            <a:ext cx="492443" cy="1631216"/>
          </a:xfrm>
          <a:prstGeom prst="rect">
            <a:avLst/>
          </a:prstGeom>
          <a:noFill/>
        </p:spPr>
        <p:txBody>
          <a:bodyPr vert="eaVert" wrap="none" rtlCol="0">
            <a:spAutoFit/>
          </a:bodyPr>
          <a:lstStyle/>
          <a:p>
            <a:r>
              <a:rPr lang="zh-CN" altLang="en-US" sz="2000" b="1" dirty="0"/>
              <a:t>加速度传感器</a:t>
            </a:r>
          </a:p>
        </p:txBody>
      </p:sp>
      <p:sp>
        <p:nvSpPr>
          <p:cNvPr id="38" name="文本框 37">
            <a:extLst>
              <a:ext uri="{FF2B5EF4-FFF2-40B4-BE49-F238E27FC236}">
                <a16:creationId xmlns:a16="http://schemas.microsoft.com/office/drawing/2014/main" id="{B57FA799-5334-42B0-9AE3-7D059F9EE0E6}"/>
              </a:ext>
            </a:extLst>
          </p:cNvPr>
          <p:cNvSpPr txBox="1"/>
          <p:nvPr/>
        </p:nvSpPr>
        <p:spPr>
          <a:xfrm>
            <a:off x="1463880" y="2087626"/>
            <a:ext cx="492443" cy="1374735"/>
          </a:xfrm>
          <a:prstGeom prst="rect">
            <a:avLst/>
          </a:prstGeom>
          <a:noFill/>
        </p:spPr>
        <p:txBody>
          <a:bodyPr vert="eaVert" wrap="none" rtlCol="0">
            <a:sp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力学传感器</a:t>
            </a:r>
          </a:p>
        </p:txBody>
      </p:sp>
      <p:sp>
        <p:nvSpPr>
          <p:cNvPr id="39" name="文本框 38">
            <a:extLst>
              <a:ext uri="{FF2B5EF4-FFF2-40B4-BE49-F238E27FC236}">
                <a16:creationId xmlns:a16="http://schemas.microsoft.com/office/drawing/2014/main" id="{D9960D2F-A210-4F31-9CCA-F032DF41B1C4}"/>
              </a:ext>
            </a:extLst>
          </p:cNvPr>
          <p:cNvSpPr txBox="1"/>
          <p:nvPr/>
        </p:nvSpPr>
        <p:spPr>
          <a:xfrm>
            <a:off x="3089998" y="2034742"/>
            <a:ext cx="492443" cy="1374735"/>
          </a:xfrm>
          <a:prstGeom prst="rect">
            <a:avLst/>
          </a:prstGeom>
          <a:noFill/>
        </p:spPr>
        <p:txBody>
          <a:bodyPr vert="eaVert" wrap="none" rtlCol="0">
            <a:spAutoFit/>
          </a:bodyPr>
          <a:lstStyle/>
          <a:p>
            <a:r>
              <a:rPr lang="zh-CN" altLang="en-US" sz="2000" b="1" dirty="0">
                <a:solidFill>
                  <a:srgbClr val="0000CC"/>
                </a:solidFill>
              </a:rPr>
              <a:t>电学传感器</a:t>
            </a:r>
          </a:p>
        </p:txBody>
      </p:sp>
      <p:sp>
        <p:nvSpPr>
          <p:cNvPr id="40" name="文本框 39">
            <a:extLst>
              <a:ext uri="{FF2B5EF4-FFF2-40B4-BE49-F238E27FC236}">
                <a16:creationId xmlns:a16="http://schemas.microsoft.com/office/drawing/2014/main" id="{8001EEEF-7665-45CB-8F98-2BC7F42875C3}"/>
              </a:ext>
            </a:extLst>
          </p:cNvPr>
          <p:cNvSpPr txBox="1"/>
          <p:nvPr/>
        </p:nvSpPr>
        <p:spPr>
          <a:xfrm>
            <a:off x="3949129" y="2034742"/>
            <a:ext cx="492443" cy="1374735"/>
          </a:xfrm>
          <a:prstGeom prst="rect">
            <a:avLst/>
          </a:prstGeom>
          <a:noFill/>
        </p:spPr>
        <p:txBody>
          <a:bodyPr vert="eaVert" wrap="none" rtlCol="0">
            <a:spAutoFit/>
          </a:bodyPr>
          <a:lstStyle/>
          <a:p>
            <a:r>
              <a:rPr lang="zh-CN" altLang="en-US" sz="2000" b="1" dirty="0">
                <a:solidFill>
                  <a:srgbClr val="0000CC"/>
                </a:solidFill>
              </a:rPr>
              <a:t>磁学传感器</a:t>
            </a:r>
          </a:p>
        </p:txBody>
      </p:sp>
      <p:sp>
        <p:nvSpPr>
          <p:cNvPr id="41" name="文本框 40">
            <a:extLst>
              <a:ext uri="{FF2B5EF4-FFF2-40B4-BE49-F238E27FC236}">
                <a16:creationId xmlns:a16="http://schemas.microsoft.com/office/drawing/2014/main" id="{1ABB5B38-808C-44FE-AE5B-34D0A4F2E97B}"/>
              </a:ext>
            </a:extLst>
          </p:cNvPr>
          <p:cNvSpPr txBox="1"/>
          <p:nvPr/>
        </p:nvSpPr>
        <p:spPr>
          <a:xfrm>
            <a:off x="4808260" y="2034741"/>
            <a:ext cx="492443" cy="1374735"/>
          </a:xfrm>
          <a:prstGeom prst="rect">
            <a:avLst/>
          </a:prstGeom>
          <a:noFill/>
        </p:spPr>
        <p:txBody>
          <a:bodyPr vert="eaVert" wrap="none" rtlCol="0">
            <a:spAutoFit/>
          </a:bodyPr>
          <a:lstStyle/>
          <a:p>
            <a:r>
              <a:rPr lang="zh-CN" altLang="en-US" sz="2000" b="1" dirty="0">
                <a:solidFill>
                  <a:srgbClr val="0000CC"/>
                </a:solidFill>
              </a:rPr>
              <a:t>热学传感器</a:t>
            </a:r>
          </a:p>
        </p:txBody>
      </p:sp>
      <p:sp>
        <p:nvSpPr>
          <p:cNvPr id="42" name="文本框 41">
            <a:extLst>
              <a:ext uri="{FF2B5EF4-FFF2-40B4-BE49-F238E27FC236}">
                <a16:creationId xmlns:a16="http://schemas.microsoft.com/office/drawing/2014/main" id="{C8955EEE-91F7-4EE6-A5F4-E32922BD1753}"/>
              </a:ext>
            </a:extLst>
          </p:cNvPr>
          <p:cNvSpPr txBox="1"/>
          <p:nvPr/>
        </p:nvSpPr>
        <p:spPr>
          <a:xfrm>
            <a:off x="5853458" y="2034742"/>
            <a:ext cx="492443" cy="1374735"/>
          </a:xfrm>
          <a:prstGeom prst="rect">
            <a:avLst/>
          </a:prstGeom>
          <a:noFill/>
        </p:spPr>
        <p:txBody>
          <a:bodyPr vert="eaVert" wrap="none" rtlCol="0">
            <a:spAutoFit/>
          </a:bodyPr>
          <a:lstStyle/>
          <a:p>
            <a:r>
              <a:rPr lang="zh-CN" altLang="en-US" sz="2000" b="1" dirty="0">
                <a:solidFill>
                  <a:srgbClr val="0000CC"/>
                </a:solidFill>
              </a:rPr>
              <a:t>光学传感器</a:t>
            </a:r>
          </a:p>
        </p:txBody>
      </p:sp>
      <p:sp>
        <p:nvSpPr>
          <p:cNvPr id="43" name="文本框 42">
            <a:extLst>
              <a:ext uri="{FF2B5EF4-FFF2-40B4-BE49-F238E27FC236}">
                <a16:creationId xmlns:a16="http://schemas.microsoft.com/office/drawing/2014/main" id="{E1306D22-9BA4-4BA1-852A-8A846F04350E}"/>
              </a:ext>
            </a:extLst>
          </p:cNvPr>
          <p:cNvSpPr txBox="1"/>
          <p:nvPr/>
        </p:nvSpPr>
        <p:spPr>
          <a:xfrm>
            <a:off x="6958391" y="2034742"/>
            <a:ext cx="492443" cy="1374735"/>
          </a:xfrm>
          <a:prstGeom prst="rect">
            <a:avLst/>
          </a:prstGeom>
          <a:noFill/>
        </p:spPr>
        <p:txBody>
          <a:bodyPr vert="eaVert" wrap="none" rtlCol="0">
            <a:spAutoFit/>
          </a:bodyPr>
          <a:lstStyle/>
          <a:p>
            <a:r>
              <a:rPr lang="zh-CN" altLang="en-US" sz="2000" b="1" dirty="0">
                <a:solidFill>
                  <a:srgbClr val="0000CC"/>
                </a:solidFill>
              </a:rPr>
              <a:t>声学传感器</a:t>
            </a:r>
          </a:p>
        </p:txBody>
      </p:sp>
      <p:sp>
        <p:nvSpPr>
          <p:cNvPr id="44" name="文本框 43">
            <a:extLst>
              <a:ext uri="{FF2B5EF4-FFF2-40B4-BE49-F238E27FC236}">
                <a16:creationId xmlns:a16="http://schemas.microsoft.com/office/drawing/2014/main" id="{03541047-4545-42D3-B592-83A629D58297}"/>
              </a:ext>
            </a:extLst>
          </p:cNvPr>
          <p:cNvSpPr txBox="1"/>
          <p:nvPr/>
        </p:nvSpPr>
        <p:spPr>
          <a:xfrm>
            <a:off x="7941698" y="2087626"/>
            <a:ext cx="492443" cy="1374735"/>
          </a:xfrm>
          <a:prstGeom prst="rect">
            <a:avLst/>
          </a:prstGeom>
          <a:noFill/>
        </p:spPr>
        <p:txBody>
          <a:bodyPr vert="eaVert" wrap="none" rtlCol="0">
            <a:spAutoFit/>
          </a:bodyPr>
          <a:lstStyle/>
          <a:p>
            <a:r>
              <a:rPr lang="zh-CN" altLang="en-US" sz="2000" b="1" dirty="0">
                <a:solidFill>
                  <a:srgbClr val="0000CC"/>
                </a:solidFill>
              </a:rPr>
              <a:t>气体传感器</a:t>
            </a:r>
          </a:p>
        </p:txBody>
      </p:sp>
      <p:sp>
        <p:nvSpPr>
          <p:cNvPr id="45" name="文本框 44">
            <a:extLst>
              <a:ext uri="{FF2B5EF4-FFF2-40B4-BE49-F238E27FC236}">
                <a16:creationId xmlns:a16="http://schemas.microsoft.com/office/drawing/2014/main" id="{094C7AC3-63D4-46D6-8243-5F7D33B72FFB}"/>
              </a:ext>
            </a:extLst>
          </p:cNvPr>
          <p:cNvSpPr txBox="1"/>
          <p:nvPr/>
        </p:nvSpPr>
        <p:spPr>
          <a:xfrm>
            <a:off x="8974822" y="2087626"/>
            <a:ext cx="492443" cy="1374735"/>
          </a:xfrm>
          <a:prstGeom prst="rect">
            <a:avLst/>
          </a:prstGeom>
          <a:noFill/>
        </p:spPr>
        <p:txBody>
          <a:bodyPr vert="eaVert" wrap="none" rtlCol="0">
            <a:spAutoFit/>
          </a:bodyPr>
          <a:lstStyle/>
          <a:p>
            <a:r>
              <a:rPr lang="zh-CN" altLang="en-US" sz="2000" b="1" dirty="0">
                <a:solidFill>
                  <a:srgbClr val="0000CC"/>
                </a:solidFill>
              </a:rPr>
              <a:t>湿度传感器</a:t>
            </a:r>
          </a:p>
        </p:txBody>
      </p:sp>
      <p:sp>
        <p:nvSpPr>
          <p:cNvPr id="46" name="文本框 45">
            <a:extLst>
              <a:ext uri="{FF2B5EF4-FFF2-40B4-BE49-F238E27FC236}">
                <a16:creationId xmlns:a16="http://schemas.microsoft.com/office/drawing/2014/main" id="{1974703E-0FAA-48F1-B176-1B0C5075AF50}"/>
              </a:ext>
            </a:extLst>
          </p:cNvPr>
          <p:cNvSpPr txBox="1"/>
          <p:nvPr/>
        </p:nvSpPr>
        <p:spPr>
          <a:xfrm>
            <a:off x="9486671" y="2087625"/>
            <a:ext cx="492443" cy="1374735"/>
          </a:xfrm>
          <a:prstGeom prst="rect">
            <a:avLst/>
          </a:prstGeom>
          <a:noFill/>
        </p:spPr>
        <p:txBody>
          <a:bodyPr vert="eaVert" wrap="none" rtlCol="0">
            <a:spAutoFit/>
          </a:bodyPr>
          <a:lstStyle/>
          <a:p>
            <a:r>
              <a:rPr lang="zh-CN" altLang="en-US" sz="2000" b="1" dirty="0">
                <a:solidFill>
                  <a:srgbClr val="0000CC"/>
                </a:solidFill>
              </a:rPr>
              <a:t>离子传感器</a:t>
            </a:r>
          </a:p>
        </p:txBody>
      </p:sp>
      <p:sp>
        <p:nvSpPr>
          <p:cNvPr id="47" name="文本框 46">
            <a:extLst>
              <a:ext uri="{FF2B5EF4-FFF2-40B4-BE49-F238E27FC236}">
                <a16:creationId xmlns:a16="http://schemas.microsoft.com/office/drawing/2014/main" id="{77DA42ED-D047-4A0B-A29A-606BCE9690E9}"/>
              </a:ext>
            </a:extLst>
          </p:cNvPr>
          <p:cNvSpPr txBox="1"/>
          <p:nvPr/>
        </p:nvSpPr>
        <p:spPr>
          <a:xfrm>
            <a:off x="10134195" y="2010383"/>
            <a:ext cx="492443" cy="1631216"/>
          </a:xfrm>
          <a:prstGeom prst="rect">
            <a:avLst/>
          </a:prstGeom>
          <a:noFill/>
        </p:spPr>
        <p:txBody>
          <a:bodyPr vert="eaVert" wrap="none" rtlCol="0">
            <a:spAutoFit/>
          </a:bodyPr>
          <a:lstStyle/>
          <a:p>
            <a:r>
              <a:rPr lang="zh-CN" altLang="en-US" sz="2000" b="1" dirty="0">
                <a:solidFill>
                  <a:srgbClr val="0000CC"/>
                </a:solidFill>
              </a:rPr>
              <a:t>生理量传感器</a:t>
            </a:r>
          </a:p>
        </p:txBody>
      </p:sp>
      <p:sp>
        <p:nvSpPr>
          <p:cNvPr id="48" name="文本框 47">
            <a:extLst>
              <a:ext uri="{FF2B5EF4-FFF2-40B4-BE49-F238E27FC236}">
                <a16:creationId xmlns:a16="http://schemas.microsoft.com/office/drawing/2014/main" id="{81D3309D-E406-4327-ABD1-99D753141988}"/>
              </a:ext>
            </a:extLst>
          </p:cNvPr>
          <p:cNvSpPr txBox="1"/>
          <p:nvPr/>
        </p:nvSpPr>
        <p:spPr>
          <a:xfrm>
            <a:off x="10742692" y="2004297"/>
            <a:ext cx="492443" cy="1631216"/>
          </a:xfrm>
          <a:prstGeom prst="rect">
            <a:avLst/>
          </a:prstGeom>
          <a:noFill/>
        </p:spPr>
        <p:txBody>
          <a:bodyPr vert="eaVert" wrap="none" rtlCol="0">
            <a:spAutoFit/>
          </a:bodyPr>
          <a:lstStyle/>
          <a:p>
            <a:r>
              <a:rPr lang="zh-CN" altLang="en-US" sz="2000" b="1" dirty="0">
                <a:solidFill>
                  <a:srgbClr val="0000CC"/>
                </a:solidFill>
              </a:rPr>
              <a:t>生化量传感器</a:t>
            </a:r>
          </a:p>
        </p:txBody>
      </p:sp>
      <p:sp>
        <p:nvSpPr>
          <p:cNvPr id="50" name="右大括号 49">
            <a:extLst>
              <a:ext uri="{FF2B5EF4-FFF2-40B4-BE49-F238E27FC236}">
                <a16:creationId xmlns:a16="http://schemas.microsoft.com/office/drawing/2014/main" id="{90BEF222-8D89-4CA3-B36D-AB8AD334E631}"/>
              </a:ext>
            </a:extLst>
          </p:cNvPr>
          <p:cNvSpPr/>
          <p:nvPr/>
        </p:nvSpPr>
        <p:spPr>
          <a:xfrm rot="16200000">
            <a:off x="3201502" y="3254128"/>
            <a:ext cx="294385" cy="749380"/>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1" name="右大括号 50">
            <a:extLst>
              <a:ext uri="{FF2B5EF4-FFF2-40B4-BE49-F238E27FC236}">
                <a16:creationId xmlns:a16="http://schemas.microsoft.com/office/drawing/2014/main" id="{9206E588-F7B3-43D6-979D-808931FCBE0E}"/>
              </a:ext>
            </a:extLst>
          </p:cNvPr>
          <p:cNvSpPr/>
          <p:nvPr/>
        </p:nvSpPr>
        <p:spPr>
          <a:xfrm rot="16200000">
            <a:off x="4065868" y="3399970"/>
            <a:ext cx="314629" cy="461665"/>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2" name="右大括号 51">
            <a:extLst>
              <a:ext uri="{FF2B5EF4-FFF2-40B4-BE49-F238E27FC236}">
                <a16:creationId xmlns:a16="http://schemas.microsoft.com/office/drawing/2014/main" id="{7056135E-6D1A-4FD3-A789-87C49ECB6F6C}"/>
              </a:ext>
            </a:extLst>
          </p:cNvPr>
          <p:cNvSpPr/>
          <p:nvPr/>
        </p:nvSpPr>
        <p:spPr>
          <a:xfrm rot="16200000">
            <a:off x="4910516" y="3276031"/>
            <a:ext cx="314629" cy="705572"/>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3" name="右大括号 52">
            <a:extLst>
              <a:ext uri="{FF2B5EF4-FFF2-40B4-BE49-F238E27FC236}">
                <a16:creationId xmlns:a16="http://schemas.microsoft.com/office/drawing/2014/main" id="{0A56F9D3-9E59-43E1-8958-7D8528007654}"/>
              </a:ext>
            </a:extLst>
          </p:cNvPr>
          <p:cNvSpPr/>
          <p:nvPr/>
        </p:nvSpPr>
        <p:spPr>
          <a:xfrm rot="16200000">
            <a:off x="5944196" y="3271441"/>
            <a:ext cx="314629" cy="70557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4" name="右大括号 53">
            <a:extLst>
              <a:ext uri="{FF2B5EF4-FFF2-40B4-BE49-F238E27FC236}">
                <a16:creationId xmlns:a16="http://schemas.microsoft.com/office/drawing/2014/main" id="{4A629A47-7E55-416F-8C19-7C87FBF8A6AD}"/>
              </a:ext>
            </a:extLst>
          </p:cNvPr>
          <p:cNvSpPr/>
          <p:nvPr/>
        </p:nvSpPr>
        <p:spPr>
          <a:xfrm rot="16200000">
            <a:off x="7030813" y="3272488"/>
            <a:ext cx="314629" cy="70557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5" name="右大括号 54">
            <a:extLst>
              <a:ext uri="{FF2B5EF4-FFF2-40B4-BE49-F238E27FC236}">
                <a16:creationId xmlns:a16="http://schemas.microsoft.com/office/drawing/2014/main" id="{F0D5D087-B67C-4450-99E5-AF7395655CC6}"/>
              </a:ext>
            </a:extLst>
          </p:cNvPr>
          <p:cNvSpPr/>
          <p:nvPr/>
        </p:nvSpPr>
        <p:spPr>
          <a:xfrm rot="16200000">
            <a:off x="8201628" y="3085378"/>
            <a:ext cx="314629" cy="1070160"/>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6" name="右大括号 55">
            <a:extLst>
              <a:ext uri="{FF2B5EF4-FFF2-40B4-BE49-F238E27FC236}">
                <a16:creationId xmlns:a16="http://schemas.microsoft.com/office/drawing/2014/main" id="{1C01BAAE-AB1C-4C76-BF91-38CF4756EA43}"/>
              </a:ext>
            </a:extLst>
          </p:cNvPr>
          <p:cNvSpPr/>
          <p:nvPr/>
        </p:nvSpPr>
        <p:spPr>
          <a:xfrm rot="16200000">
            <a:off x="9608935" y="3426397"/>
            <a:ext cx="314629" cy="39775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7" name="右大括号 56">
            <a:extLst>
              <a:ext uri="{FF2B5EF4-FFF2-40B4-BE49-F238E27FC236}">
                <a16:creationId xmlns:a16="http://schemas.microsoft.com/office/drawing/2014/main" id="{45E10294-F6F7-427F-A4F7-7FC880C996BB}"/>
              </a:ext>
            </a:extLst>
          </p:cNvPr>
          <p:cNvSpPr/>
          <p:nvPr/>
        </p:nvSpPr>
        <p:spPr>
          <a:xfrm rot="16200000">
            <a:off x="10250934" y="3414316"/>
            <a:ext cx="314629" cy="461665"/>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8" name="文本框 57">
            <a:extLst>
              <a:ext uri="{FF2B5EF4-FFF2-40B4-BE49-F238E27FC236}">
                <a16:creationId xmlns:a16="http://schemas.microsoft.com/office/drawing/2014/main" id="{0E3D541E-55E9-442B-B7B6-A75800343F25}"/>
              </a:ext>
            </a:extLst>
          </p:cNvPr>
          <p:cNvSpPr txBox="1"/>
          <p:nvPr/>
        </p:nvSpPr>
        <p:spPr>
          <a:xfrm>
            <a:off x="8256894" y="1119293"/>
            <a:ext cx="1467068" cy="400110"/>
          </a:xfrm>
          <a:prstGeom prst="rect">
            <a:avLst/>
          </a:prstGeom>
          <a:noFill/>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化学传感器</a:t>
            </a:r>
          </a:p>
        </p:txBody>
      </p:sp>
      <p:sp>
        <p:nvSpPr>
          <p:cNvPr id="59" name="右大括号 58">
            <a:extLst>
              <a:ext uri="{FF2B5EF4-FFF2-40B4-BE49-F238E27FC236}">
                <a16:creationId xmlns:a16="http://schemas.microsoft.com/office/drawing/2014/main" id="{1941CB51-4A8A-464D-918F-89A4F6CB05BF}"/>
              </a:ext>
            </a:extLst>
          </p:cNvPr>
          <p:cNvSpPr/>
          <p:nvPr/>
        </p:nvSpPr>
        <p:spPr>
          <a:xfrm rot="16200000">
            <a:off x="4275994" y="-1053553"/>
            <a:ext cx="311641" cy="5464171"/>
          </a:xfrm>
          <a:prstGeom prst="rightBrace">
            <a:avLst>
              <a:gd name="adj1" fmla="val 8333"/>
              <a:gd name="adj2" fmla="val 25560"/>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0" name="文本框 59">
            <a:extLst>
              <a:ext uri="{FF2B5EF4-FFF2-40B4-BE49-F238E27FC236}">
                <a16:creationId xmlns:a16="http://schemas.microsoft.com/office/drawing/2014/main" id="{68BB9A4E-CF43-47E4-AC61-6E3FA91B96D2}"/>
              </a:ext>
            </a:extLst>
          </p:cNvPr>
          <p:cNvSpPr txBox="1"/>
          <p:nvPr/>
        </p:nvSpPr>
        <p:spPr>
          <a:xfrm>
            <a:off x="10080649" y="1080785"/>
            <a:ext cx="1467068" cy="400110"/>
          </a:xfrm>
          <a:prstGeom prst="rect">
            <a:avLst/>
          </a:prstGeom>
          <a:noFill/>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生物传感器</a:t>
            </a:r>
          </a:p>
        </p:txBody>
      </p:sp>
      <p:sp>
        <p:nvSpPr>
          <p:cNvPr id="61" name="右大括号 60">
            <a:extLst>
              <a:ext uri="{FF2B5EF4-FFF2-40B4-BE49-F238E27FC236}">
                <a16:creationId xmlns:a16="http://schemas.microsoft.com/office/drawing/2014/main" id="{E244D455-A150-4202-9CB1-1A7ECCBB7591}"/>
              </a:ext>
            </a:extLst>
          </p:cNvPr>
          <p:cNvSpPr/>
          <p:nvPr/>
        </p:nvSpPr>
        <p:spPr>
          <a:xfrm rot="16200000">
            <a:off x="8817505" y="831528"/>
            <a:ext cx="314629" cy="1655887"/>
          </a:xfrm>
          <a:prstGeom prst="rightBrace">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2" name="右大括号 61">
            <a:extLst>
              <a:ext uri="{FF2B5EF4-FFF2-40B4-BE49-F238E27FC236}">
                <a16:creationId xmlns:a16="http://schemas.microsoft.com/office/drawing/2014/main" id="{BB75A4BC-5FDF-481A-8A50-7E6B6172D561}"/>
              </a:ext>
            </a:extLst>
          </p:cNvPr>
          <p:cNvSpPr/>
          <p:nvPr/>
        </p:nvSpPr>
        <p:spPr>
          <a:xfrm rot="16200000">
            <a:off x="10558619" y="1141958"/>
            <a:ext cx="314629" cy="1070160"/>
          </a:xfrm>
          <a:prstGeom prst="rightBrace">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3" name="矩形 62">
            <a:extLst>
              <a:ext uri="{FF2B5EF4-FFF2-40B4-BE49-F238E27FC236}">
                <a16:creationId xmlns:a16="http://schemas.microsoft.com/office/drawing/2014/main" id="{8EFA945D-15A1-4370-8D49-7B4ED861D2EF}"/>
              </a:ext>
            </a:extLst>
          </p:cNvPr>
          <p:cNvSpPr/>
          <p:nvPr/>
        </p:nvSpPr>
        <p:spPr>
          <a:xfrm>
            <a:off x="3563697" y="6405193"/>
            <a:ext cx="7428637" cy="584775"/>
          </a:xfrm>
          <a:prstGeom prst="rect">
            <a:avLst/>
          </a:prstGeom>
        </p:spPr>
        <p:txBody>
          <a:bodyPr wrap="none">
            <a:spAutoFit/>
          </a:bodyPr>
          <a:lstStyle/>
          <a:p>
            <a:r>
              <a:rPr lang="zh-CN" altLang="en-US" sz="1600" dirty="0">
                <a:solidFill>
                  <a:srgbClr val="33353C"/>
                </a:solidFill>
                <a:latin typeface="Biaodian Pro Sans GB"/>
              </a:rPr>
              <a:t>作者：以股会友 </a:t>
            </a:r>
            <a:r>
              <a:rPr lang="zh-CN" altLang="en-US" sz="1600" dirty="0">
                <a:solidFill>
                  <a:srgbClr val="909499"/>
                </a:solidFill>
                <a:latin typeface="Biaodian Pro Sans GB"/>
              </a:rPr>
              <a:t>来自雪球</a:t>
            </a:r>
            <a:r>
              <a:rPr lang="zh-CN" altLang="en-US" sz="1600" dirty="0">
                <a:latin typeface="Biaodian Pro Sans GB"/>
                <a:hlinkClick r:id="rId2"/>
              </a:rPr>
              <a:t>发布于</a:t>
            </a:r>
            <a:r>
              <a:rPr lang="en-US" altLang="zh-CN" sz="1600" dirty="0">
                <a:latin typeface="Biaodian Pro Sans GB"/>
                <a:hlinkClick r:id="rId2"/>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spTree>
    <p:extLst>
      <p:ext uri="{BB962C8B-B14F-4D97-AF65-F5344CB8AC3E}">
        <p14:creationId xmlns:p14="http://schemas.microsoft.com/office/powerpoint/2010/main" val="96437198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9941" y="91410"/>
            <a:ext cx="248761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67" name="矩形 4"/>
          <p:cNvSpPr>
            <a:spLocks noChangeArrowheads="1"/>
          </p:cNvSpPr>
          <p:nvPr/>
        </p:nvSpPr>
        <p:spPr bwMode="auto">
          <a:xfrm>
            <a:off x="2867129" y="2440910"/>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美国</a:t>
            </a:r>
            <a:r>
              <a:rPr lang="en-US" altLang="zh-CN" sz="1800">
                <a:solidFill>
                  <a:srgbClr val="000000"/>
                </a:solidFill>
              </a:rPr>
              <a:t>ABM</a:t>
            </a:r>
            <a:r>
              <a:rPr lang="zh-CN" altLang="en-US" sz="1800">
                <a:solidFill>
                  <a:srgbClr val="000000"/>
                </a:solidFill>
              </a:rPr>
              <a:t>正面对准光刻机</a:t>
            </a:r>
            <a:endParaRPr lang="zh-CN" altLang="en-US" sz="1800">
              <a:latin typeface="Calibri" pitchFamily="34" charset="0"/>
            </a:endParaRPr>
          </a:p>
        </p:txBody>
      </p:sp>
      <p:pic>
        <p:nvPicPr>
          <p:cNvPr id="52326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48517" y="459711"/>
            <a:ext cx="4625975"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6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4316" y="2925097"/>
            <a:ext cx="1185862"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7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1066" y="4322097"/>
            <a:ext cx="303371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71" name="文本框 10"/>
          <p:cNvSpPr txBox="1">
            <a:spLocks noChangeArrowheads="1"/>
          </p:cNvSpPr>
          <p:nvPr/>
        </p:nvSpPr>
        <p:spPr bwMode="auto">
          <a:xfrm>
            <a:off x="8369403" y="570639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a:latin typeface="华文中宋" pitchFamily="2" charset="-122"/>
                <a:ea typeface="华文中宋" pitchFamily="2" charset="-122"/>
              </a:rPr>
              <a:t>光刻工艺</a:t>
            </a:r>
          </a:p>
        </p:txBody>
      </p:sp>
      <p:sp>
        <p:nvSpPr>
          <p:cNvPr id="2" name="文本框 1">
            <a:extLst>
              <a:ext uri="{FF2B5EF4-FFF2-40B4-BE49-F238E27FC236}">
                <a16:creationId xmlns:a16="http://schemas.microsoft.com/office/drawing/2014/main" id="{BC3A9F41-B1AA-45D4-9A30-DB8D81A75ADA}"/>
              </a:ext>
            </a:extLst>
          </p:cNvPr>
          <p:cNvSpPr txBox="1"/>
          <p:nvPr/>
        </p:nvSpPr>
        <p:spPr>
          <a:xfrm>
            <a:off x="663510" y="45971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二、工艺</a:t>
            </a:r>
          </a:p>
        </p:txBody>
      </p:sp>
    </p:spTree>
    <p:extLst>
      <p:ext uri="{BB962C8B-B14F-4D97-AF65-F5344CB8AC3E}">
        <p14:creationId xmlns:p14="http://schemas.microsoft.com/office/powerpoint/2010/main" val="152780190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29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5864" y="3514726"/>
            <a:ext cx="29876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227013"/>
            <a:ext cx="261461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3" name="文本框 5"/>
          <p:cNvSpPr txBox="1">
            <a:spLocks noChangeArrowheads="1"/>
          </p:cNvSpPr>
          <p:nvPr/>
        </p:nvSpPr>
        <p:spPr bwMode="auto">
          <a:xfrm>
            <a:off x="3432175" y="242093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latin typeface="华文中宋" pitchFamily="2" charset="-122"/>
                <a:ea typeface="华文中宋" pitchFamily="2" charset="-122"/>
              </a:rPr>
              <a:t>真空镀膜设备</a:t>
            </a:r>
          </a:p>
        </p:txBody>
      </p:sp>
      <p:pic>
        <p:nvPicPr>
          <p:cNvPr id="524294"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401" y="4325938"/>
            <a:ext cx="223202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5"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1676" y="260351"/>
            <a:ext cx="253682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6"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3389" y="3644900"/>
            <a:ext cx="340042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7" name="Text Box 9"/>
          <p:cNvSpPr txBox="1">
            <a:spLocks noChangeArrowheads="1"/>
          </p:cNvSpPr>
          <p:nvPr/>
        </p:nvSpPr>
        <p:spPr bwMode="auto">
          <a:xfrm>
            <a:off x="5016501" y="2997200"/>
            <a:ext cx="1616075" cy="528638"/>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2800">
                <a:solidFill>
                  <a:srgbClr val="0000CC"/>
                </a:solidFill>
              </a:rPr>
              <a:t>薄膜技术</a:t>
            </a:r>
          </a:p>
        </p:txBody>
      </p:sp>
      <p:sp>
        <p:nvSpPr>
          <p:cNvPr id="2" name="矩形 1"/>
          <p:cNvSpPr/>
          <p:nvPr/>
        </p:nvSpPr>
        <p:spPr>
          <a:xfrm>
            <a:off x="7896200" y="1412777"/>
            <a:ext cx="2304256" cy="916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96200" y="1274764"/>
            <a:ext cx="2304256" cy="1380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26292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2970213"/>
            <a:ext cx="228123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0089" y="168276"/>
            <a:ext cx="2930525"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3033714"/>
            <a:ext cx="33131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7"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9638" y="1"/>
            <a:ext cx="40005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318" name="文本框 6"/>
          <p:cNvSpPr txBox="1">
            <a:spLocks noChangeArrowheads="1"/>
          </p:cNvSpPr>
          <p:nvPr/>
        </p:nvSpPr>
        <p:spPr bwMode="auto">
          <a:xfrm>
            <a:off x="5164138" y="6230939"/>
            <a:ext cx="2825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b="1" dirty="0">
                <a:latin typeface="华文中宋" pitchFamily="2" charset="-122"/>
                <a:ea typeface="华文中宋" pitchFamily="2" charset="-122"/>
              </a:rPr>
              <a:t>化学气相外延</a:t>
            </a:r>
          </a:p>
        </p:txBody>
      </p:sp>
    </p:spTree>
    <p:extLst>
      <p:ext uri="{BB962C8B-B14F-4D97-AF65-F5344CB8AC3E}">
        <p14:creationId xmlns:p14="http://schemas.microsoft.com/office/powerpoint/2010/main" val="318901252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33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8975" y="0"/>
            <a:ext cx="8274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328740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78AFF6-8CBA-4764-9512-CC0A19571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03" y="256506"/>
            <a:ext cx="5473244" cy="4062614"/>
          </a:xfrm>
          <a:prstGeom prst="rect">
            <a:avLst/>
          </a:prstGeom>
        </p:spPr>
      </p:pic>
      <p:sp>
        <p:nvSpPr>
          <p:cNvPr id="2" name="文本框 1">
            <a:extLst>
              <a:ext uri="{FF2B5EF4-FFF2-40B4-BE49-F238E27FC236}">
                <a16:creationId xmlns:a16="http://schemas.microsoft.com/office/drawing/2014/main" id="{1B55003A-219C-47E5-8CB6-69BCB60A54B0}"/>
              </a:ext>
            </a:extLst>
          </p:cNvPr>
          <p:cNvSpPr txBox="1"/>
          <p:nvPr/>
        </p:nvSpPr>
        <p:spPr>
          <a:xfrm>
            <a:off x="749940" y="953871"/>
            <a:ext cx="3265638"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solidFill>
                  <a:srgbClr val="0033CC"/>
                </a:solidFill>
                <a:latin typeface="微软雅黑" panose="020B0503020204020204" pitchFamily="34" charset="-122"/>
                <a:ea typeface="微软雅黑" panose="020B0503020204020204" pitchFamily="34" charset="-122"/>
              </a:rPr>
              <a:t>LIGA</a:t>
            </a:r>
            <a:r>
              <a:rPr lang="zh-CN" altLang="en-US" sz="2400" b="1" dirty="0">
                <a:solidFill>
                  <a:srgbClr val="0033CC"/>
                </a:solidFill>
                <a:latin typeface="微软雅黑" panose="020B0503020204020204" pitchFamily="34" charset="-122"/>
                <a:ea typeface="微软雅黑" panose="020B0503020204020204" pitchFamily="34" charset="-122"/>
              </a:rPr>
              <a:t>深层加工技术</a:t>
            </a:r>
          </a:p>
        </p:txBody>
      </p:sp>
      <p:pic>
        <p:nvPicPr>
          <p:cNvPr id="5" name="图片 4">
            <a:extLst>
              <a:ext uri="{FF2B5EF4-FFF2-40B4-BE49-F238E27FC236}">
                <a16:creationId xmlns:a16="http://schemas.microsoft.com/office/drawing/2014/main" id="{DB08CAB7-B34F-4CDB-BC3E-17A0B52FA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 y="2843213"/>
            <a:ext cx="5144323" cy="2490782"/>
          </a:xfrm>
          <a:prstGeom prst="rect">
            <a:avLst/>
          </a:prstGeom>
        </p:spPr>
      </p:pic>
      <p:sp>
        <p:nvSpPr>
          <p:cNvPr id="6" name="矩形 5">
            <a:extLst>
              <a:ext uri="{FF2B5EF4-FFF2-40B4-BE49-F238E27FC236}">
                <a16:creationId xmlns:a16="http://schemas.microsoft.com/office/drawing/2014/main" id="{15C403F9-5149-440C-A9FD-D15E98F1BDDF}"/>
              </a:ext>
            </a:extLst>
          </p:cNvPr>
          <p:cNvSpPr/>
          <p:nvPr/>
        </p:nvSpPr>
        <p:spPr>
          <a:xfrm>
            <a:off x="900645" y="5641102"/>
            <a:ext cx="2813591" cy="307777"/>
          </a:xfrm>
          <a:prstGeom prst="rect">
            <a:avLst/>
          </a:prstGeom>
        </p:spPr>
        <p:txBody>
          <a:bodyPr wrap="none">
            <a:spAutoFit/>
          </a:bodyPr>
          <a:lstStyle/>
          <a:p>
            <a:r>
              <a:rPr lang="zh-CN" altLang="en-US" sz="1400" b="1" dirty="0">
                <a:solidFill>
                  <a:srgbClr val="191919"/>
                </a:solidFill>
                <a:latin typeface="PingFang SC"/>
              </a:rPr>
              <a:t>上海微系统所：</a:t>
            </a:r>
            <a:r>
              <a:rPr lang="en-US" altLang="zh-CN" sz="1400" b="1" dirty="0">
                <a:solidFill>
                  <a:srgbClr val="191919"/>
                </a:solidFill>
                <a:latin typeface="PingFang SC"/>
              </a:rPr>
              <a:t>MEMS/NEMS</a:t>
            </a:r>
            <a:r>
              <a:rPr lang="zh-CN" altLang="en-US" sz="1400" b="1" dirty="0">
                <a:solidFill>
                  <a:srgbClr val="191919"/>
                </a:solidFill>
                <a:latin typeface="PingFang SC"/>
              </a:rPr>
              <a:t>技术</a:t>
            </a:r>
            <a:endParaRPr lang="zh-CN" altLang="en-US" sz="1400" b="1" i="0" dirty="0">
              <a:solidFill>
                <a:srgbClr val="191919"/>
              </a:solidFill>
              <a:effectLst/>
              <a:latin typeface="PingFang SC"/>
            </a:endParaRPr>
          </a:p>
        </p:txBody>
      </p:sp>
      <p:sp>
        <p:nvSpPr>
          <p:cNvPr id="7" name="矩形 6">
            <a:extLst>
              <a:ext uri="{FF2B5EF4-FFF2-40B4-BE49-F238E27FC236}">
                <a16:creationId xmlns:a16="http://schemas.microsoft.com/office/drawing/2014/main" id="{7C08DC9F-0CDF-4502-9183-E2B322720314}"/>
              </a:ext>
            </a:extLst>
          </p:cNvPr>
          <p:cNvSpPr/>
          <p:nvPr/>
        </p:nvSpPr>
        <p:spPr>
          <a:xfrm>
            <a:off x="6294055" y="4501176"/>
            <a:ext cx="4131247" cy="133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0B27C7A-C4A6-494C-9C57-808EB177F03E}"/>
              </a:ext>
            </a:extLst>
          </p:cNvPr>
          <p:cNvSpPr/>
          <p:nvPr/>
        </p:nvSpPr>
        <p:spPr>
          <a:xfrm>
            <a:off x="6294055" y="4173907"/>
            <a:ext cx="486803" cy="328921"/>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58D2E0B-9B70-4BFC-98BD-D17150622A63}"/>
              </a:ext>
            </a:extLst>
          </p:cNvPr>
          <p:cNvSpPr/>
          <p:nvPr/>
        </p:nvSpPr>
        <p:spPr>
          <a:xfrm>
            <a:off x="7340023" y="4168348"/>
            <a:ext cx="81572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8854C77-6856-4F83-B455-FFB31CA4C9CE}"/>
              </a:ext>
            </a:extLst>
          </p:cNvPr>
          <p:cNvSpPr/>
          <p:nvPr/>
        </p:nvSpPr>
        <p:spPr>
          <a:xfrm>
            <a:off x="8320208" y="4168348"/>
            <a:ext cx="684155"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356B00A-3E89-4847-B4CE-2B3D9A8AC80B}"/>
              </a:ext>
            </a:extLst>
          </p:cNvPr>
          <p:cNvSpPr/>
          <p:nvPr/>
        </p:nvSpPr>
        <p:spPr>
          <a:xfrm>
            <a:off x="9524058" y="4173907"/>
            <a:ext cx="55916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A414B65-A3E7-47FC-8A81-983129A892B8}"/>
              </a:ext>
            </a:extLst>
          </p:cNvPr>
          <p:cNvSpPr/>
          <p:nvPr/>
        </p:nvSpPr>
        <p:spPr>
          <a:xfrm>
            <a:off x="10208213" y="4179466"/>
            <a:ext cx="217089"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652E38F-BCAA-4E50-BCCF-2263AE3BBB50}"/>
              </a:ext>
            </a:extLst>
          </p:cNvPr>
          <p:cNvSpPr/>
          <p:nvPr/>
        </p:nvSpPr>
        <p:spPr>
          <a:xfrm>
            <a:off x="6294055" y="4018441"/>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手动操作 13">
            <a:extLst>
              <a:ext uri="{FF2B5EF4-FFF2-40B4-BE49-F238E27FC236}">
                <a16:creationId xmlns:a16="http://schemas.microsoft.com/office/drawing/2014/main" id="{83C11D1A-A83B-47AE-9C9A-CE670AEF74B8}"/>
              </a:ext>
            </a:extLst>
          </p:cNvPr>
          <p:cNvSpPr/>
          <p:nvPr/>
        </p:nvSpPr>
        <p:spPr>
          <a:xfrm>
            <a:off x="6866378" y="4018441"/>
            <a:ext cx="348654" cy="161025"/>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手动操作 14">
            <a:extLst>
              <a:ext uri="{FF2B5EF4-FFF2-40B4-BE49-F238E27FC236}">
                <a16:creationId xmlns:a16="http://schemas.microsoft.com/office/drawing/2014/main" id="{E7CB97D1-93FF-4505-AB26-AC3F077AF4BB}"/>
              </a:ext>
            </a:extLst>
          </p:cNvPr>
          <p:cNvSpPr/>
          <p:nvPr/>
        </p:nvSpPr>
        <p:spPr>
          <a:xfrm>
            <a:off x="9083307" y="4018440"/>
            <a:ext cx="348654" cy="161025"/>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手动操作 15">
            <a:extLst>
              <a:ext uri="{FF2B5EF4-FFF2-40B4-BE49-F238E27FC236}">
                <a16:creationId xmlns:a16="http://schemas.microsoft.com/office/drawing/2014/main" id="{8A88ABA4-5B08-4D6E-804F-F32C394D15AA}"/>
              </a:ext>
            </a:extLst>
          </p:cNvPr>
          <p:cNvSpPr/>
          <p:nvPr/>
        </p:nvSpPr>
        <p:spPr>
          <a:xfrm>
            <a:off x="8155746" y="4018440"/>
            <a:ext cx="164461" cy="162179"/>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手动操作 16">
            <a:extLst>
              <a:ext uri="{FF2B5EF4-FFF2-40B4-BE49-F238E27FC236}">
                <a16:creationId xmlns:a16="http://schemas.microsoft.com/office/drawing/2014/main" id="{1CA5B5D1-7404-48F8-BD60-0EEEC7FE51D9}"/>
              </a:ext>
            </a:extLst>
          </p:cNvPr>
          <p:cNvSpPr/>
          <p:nvPr/>
        </p:nvSpPr>
        <p:spPr>
          <a:xfrm>
            <a:off x="10063487" y="4028265"/>
            <a:ext cx="164461" cy="162179"/>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D53B106-1A87-4DF4-B8E2-7E7B5ABC6914}"/>
              </a:ext>
            </a:extLst>
          </p:cNvPr>
          <p:cNvSpPr txBox="1"/>
          <p:nvPr/>
        </p:nvSpPr>
        <p:spPr>
          <a:xfrm>
            <a:off x="5343525" y="3959105"/>
            <a:ext cx="1005403" cy="338554"/>
          </a:xfrm>
          <a:prstGeom prst="rect">
            <a:avLst/>
          </a:prstGeom>
          <a:noFill/>
        </p:spPr>
        <p:txBody>
          <a:bodyPr wrap="none" rtlCol="0">
            <a:spAutoFit/>
          </a:bodyPr>
          <a:lstStyle/>
          <a:p>
            <a:r>
              <a:rPr lang="zh-CN" altLang="en-US" sz="1600" b="1" dirty="0"/>
              <a:t>进料模板</a:t>
            </a:r>
          </a:p>
        </p:txBody>
      </p:sp>
      <p:sp>
        <p:nvSpPr>
          <p:cNvPr id="19" name="矩形 18">
            <a:extLst>
              <a:ext uri="{FF2B5EF4-FFF2-40B4-BE49-F238E27FC236}">
                <a16:creationId xmlns:a16="http://schemas.microsoft.com/office/drawing/2014/main" id="{EC5EE317-7471-4D0D-9E7B-527549B00BC9}"/>
              </a:ext>
            </a:extLst>
          </p:cNvPr>
          <p:cNvSpPr/>
          <p:nvPr/>
        </p:nvSpPr>
        <p:spPr>
          <a:xfrm>
            <a:off x="6294055" y="5427699"/>
            <a:ext cx="4131247" cy="133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B93F9C7-6290-4905-8DF8-2487357FDBBB}"/>
              </a:ext>
            </a:extLst>
          </p:cNvPr>
          <p:cNvSpPr/>
          <p:nvPr/>
        </p:nvSpPr>
        <p:spPr>
          <a:xfrm>
            <a:off x="6294055" y="5100430"/>
            <a:ext cx="486803" cy="328921"/>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3114C48-3A00-49EC-B1D0-DC55A79A0E44}"/>
              </a:ext>
            </a:extLst>
          </p:cNvPr>
          <p:cNvSpPr/>
          <p:nvPr/>
        </p:nvSpPr>
        <p:spPr>
          <a:xfrm>
            <a:off x="7340023" y="5094871"/>
            <a:ext cx="81572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7C86C40E-488C-49E5-9138-28AACAB8AA7E}"/>
              </a:ext>
            </a:extLst>
          </p:cNvPr>
          <p:cNvSpPr/>
          <p:nvPr/>
        </p:nvSpPr>
        <p:spPr>
          <a:xfrm>
            <a:off x="8320208" y="5094871"/>
            <a:ext cx="684155"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2E9DF95-760C-4DC9-8656-462C207D86F6}"/>
              </a:ext>
            </a:extLst>
          </p:cNvPr>
          <p:cNvSpPr/>
          <p:nvPr/>
        </p:nvSpPr>
        <p:spPr>
          <a:xfrm>
            <a:off x="9524058" y="5100430"/>
            <a:ext cx="55916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D6A978A-2252-4BBA-8DE4-3C6CF8BC47C0}"/>
              </a:ext>
            </a:extLst>
          </p:cNvPr>
          <p:cNvSpPr/>
          <p:nvPr/>
        </p:nvSpPr>
        <p:spPr>
          <a:xfrm>
            <a:off x="10208213" y="5105989"/>
            <a:ext cx="217089"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BE374AA-FD9A-4D62-B781-9B33DC6189FB}"/>
              </a:ext>
            </a:extLst>
          </p:cNvPr>
          <p:cNvSpPr/>
          <p:nvPr/>
        </p:nvSpPr>
        <p:spPr>
          <a:xfrm>
            <a:off x="6294055" y="4944964"/>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手动操作 25">
            <a:extLst>
              <a:ext uri="{FF2B5EF4-FFF2-40B4-BE49-F238E27FC236}">
                <a16:creationId xmlns:a16="http://schemas.microsoft.com/office/drawing/2014/main" id="{C12C424E-8788-46AF-B9AD-9A5476E7A9D0}"/>
              </a:ext>
            </a:extLst>
          </p:cNvPr>
          <p:cNvSpPr/>
          <p:nvPr/>
        </p:nvSpPr>
        <p:spPr>
          <a:xfrm>
            <a:off x="6866378" y="4944964"/>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手动操作 26">
            <a:extLst>
              <a:ext uri="{FF2B5EF4-FFF2-40B4-BE49-F238E27FC236}">
                <a16:creationId xmlns:a16="http://schemas.microsoft.com/office/drawing/2014/main" id="{2DE08A98-26E4-4E0F-8FC6-53FD5BD977E7}"/>
              </a:ext>
            </a:extLst>
          </p:cNvPr>
          <p:cNvSpPr/>
          <p:nvPr/>
        </p:nvSpPr>
        <p:spPr>
          <a:xfrm>
            <a:off x="9083307" y="4944963"/>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手动操作 27">
            <a:extLst>
              <a:ext uri="{FF2B5EF4-FFF2-40B4-BE49-F238E27FC236}">
                <a16:creationId xmlns:a16="http://schemas.microsoft.com/office/drawing/2014/main" id="{7CE9FAE0-3B2A-470A-AFC3-FB4B2C3204AA}"/>
              </a:ext>
            </a:extLst>
          </p:cNvPr>
          <p:cNvSpPr/>
          <p:nvPr/>
        </p:nvSpPr>
        <p:spPr>
          <a:xfrm>
            <a:off x="8155746" y="4944963"/>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手动操作 28">
            <a:extLst>
              <a:ext uri="{FF2B5EF4-FFF2-40B4-BE49-F238E27FC236}">
                <a16:creationId xmlns:a16="http://schemas.microsoft.com/office/drawing/2014/main" id="{B47FA5AD-DAC5-4632-ADD1-6C3CA8B84118}"/>
              </a:ext>
            </a:extLst>
          </p:cNvPr>
          <p:cNvSpPr/>
          <p:nvPr/>
        </p:nvSpPr>
        <p:spPr>
          <a:xfrm>
            <a:off x="10063487" y="4954788"/>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9D5FD5E3-9099-49BD-AFF4-DA3C63AF8BB7}"/>
              </a:ext>
            </a:extLst>
          </p:cNvPr>
          <p:cNvSpPr txBox="1"/>
          <p:nvPr/>
        </p:nvSpPr>
        <p:spPr>
          <a:xfrm>
            <a:off x="5343525" y="4885628"/>
            <a:ext cx="595035" cy="338554"/>
          </a:xfrm>
          <a:prstGeom prst="rect">
            <a:avLst/>
          </a:prstGeom>
          <a:noFill/>
        </p:spPr>
        <p:txBody>
          <a:bodyPr wrap="none" rtlCol="0">
            <a:spAutoFit/>
          </a:bodyPr>
          <a:lstStyle/>
          <a:p>
            <a:r>
              <a:rPr lang="zh-CN" altLang="en-US" sz="1600" b="1" dirty="0"/>
              <a:t>注塑</a:t>
            </a:r>
          </a:p>
        </p:txBody>
      </p:sp>
      <p:sp>
        <p:nvSpPr>
          <p:cNvPr id="43" name="矩形 42">
            <a:extLst>
              <a:ext uri="{FF2B5EF4-FFF2-40B4-BE49-F238E27FC236}">
                <a16:creationId xmlns:a16="http://schemas.microsoft.com/office/drawing/2014/main" id="{3DDC93DC-CBDA-45E9-8481-CC93FAF137C1}"/>
              </a:ext>
            </a:extLst>
          </p:cNvPr>
          <p:cNvSpPr/>
          <p:nvPr/>
        </p:nvSpPr>
        <p:spPr>
          <a:xfrm>
            <a:off x="6780858" y="5116967"/>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C33ED00-35C0-42E6-8783-F07202CDDF0A}"/>
              </a:ext>
            </a:extLst>
          </p:cNvPr>
          <p:cNvSpPr/>
          <p:nvPr/>
        </p:nvSpPr>
        <p:spPr>
          <a:xfrm>
            <a:off x="8990744" y="5111679"/>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E5B4B8B-F064-455F-B30D-D0D21CC90858}"/>
              </a:ext>
            </a:extLst>
          </p:cNvPr>
          <p:cNvSpPr/>
          <p:nvPr/>
        </p:nvSpPr>
        <p:spPr>
          <a:xfrm>
            <a:off x="8162327" y="5119155"/>
            <a:ext cx="164461"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49B7F1C-B6BD-44BE-8B88-EFA0768A2947}"/>
              </a:ext>
            </a:extLst>
          </p:cNvPr>
          <p:cNvSpPr/>
          <p:nvPr/>
        </p:nvSpPr>
        <p:spPr>
          <a:xfrm>
            <a:off x="10092956" y="5119155"/>
            <a:ext cx="107754"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5A72DE3-3D54-4847-B70B-E4ED99577CF1}"/>
              </a:ext>
            </a:extLst>
          </p:cNvPr>
          <p:cNvSpPr/>
          <p:nvPr/>
        </p:nvSpPr>
        <p:spPr>
          <a:xfrm>
            <a:off x="6317646" y="5776876"/>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流程图: 手动操作 68">
            <a:extLst>
              <a:ext uri="{FF2B5EF4-FFF2-40B4-BE49-F238E27FC236}">
                <a16:creationId xmlns:a16="http://schemas.microsoft.com/office/drawing/2014/main" id="{FB08E248-BEAB-414E-A5CE-88B640409F04}"/>
              </a:ext>
            </a:extLst>
          </p:cNvPr>
          <p:cNvSpPr/>
          <p:nvPr/>
        </p:nvSpPr>
        <p:spPr>
          <a:xfrm>
            <a:off x="6889969" y="5776876"/>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流程图: 手动操作 69">
            <a:extLst>
              <a:ext uri="{FF2B5EF4-FFF2-40B4-BE49-F238E27FC236}">
                <a16:creationId xmlns:a16="http://schemas.microsoft.com/office/drawing/2014/main" id="{B4337EF1-4618-49A9-AD4F-F4D787F39887}"/>
              </a:ext>
            </a:extLst>
          </p:cNvPr>
          <p:cNvSpPr/>
          <p:nvPr/>
        </p:nvSpPr>
        <p:spPr>
          <a:xfrm>
            <a:off x="9106898" y="5776875"/>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手动操作 70">
            <a:extLst>
              <a:ext uri="{FF2B5EF4-FFF2-40B4-BE49-F238E27FC236}">
                <a16:creationId xmlns:a16="http://schemas.microsoft.com/office/drawing/2014/main" id="{1C12245A-CC21-4DCC-A65F-83C66585AC82}"/>
              </a:ext>
            </a:extLst>
          </p:cNvPr>
          <p:cNvSpPr/>
          <p:nvPr/>
        </p:nvSpPr>
        <p:spPr>
          <a:xfrm>
            <a:off x="8179337" y="5776875"/>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操作 71">
            <a:extLst>
              <a:ext uri="{FF2B5EF4-FFF2-40B4-BE49-F238E27FC236}">
                <a16:creationId xmlns:a16="http://schemas.microsoft.com/office/drawing/2014/main" id="{EAA5B0A3-817F-4239-93B4-38C82B998967}"/>
              </a:ext>
            </a:extLst>
          </p:cNvPr>
          <p:cNvSpPr/>
          <p:nvPr/>
        </p:nvSpPr>
        <p:spPr>
          <a:xfrm>
            <a:off x="10087078" y="5786700"/>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4182FB31-01B6-4ABC-8459-7F3780EFDD5C}"/>
              </a:ext>
            </a:extLst>
          </p:cNvPr>
          <p:cNvSpPr/>
          <p:nvPr/>
        </p:nvSpPr>
        <p:spPr>
          <a:xfrm>
            <a:off x="6804449" y="5948879"/>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82C56727-5F6C-400C-9CC4-F06BFC65B984}"/>
              </a:ext>
            </a:extLst>
          </p:cNvPr>
          <p:cNvSpPr/>
          <p:nvPr/>
        </p:nvSpPr>
        <p:spPr>
          <a:xfrm>
            <a:off x="9014335" y="5943591"/>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89847C6F-F5D4-4E30-B031-A08C312D80BC}"/>
              </a:ext>
            </a:extLst>
          </p:cNvPr>
          <p:cNvSpPr/>
          <p:nvPr/>
        </p:nvSpPr>
        <p:spPr>
          <a:xfrm>
            <a:off x="8185918" y="5951067"/>
            <a:ext cx="164461"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08836060-4FD8-43BD-8652-304E39C31594}"/>
              </a:ext>
            </a:extLst>
          </p:cNvPr>
          <p:cNvSpPr/>
          <p:nvPr/>
        </p:nvSpPr>
        <p:spPr>
          <a:xfrm>
            <a:off x="10116547" y="5951067"/>
            <a:ext cx="107754"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B065B30B-C568-405C-858A-A0544187FD8F}"/>
              </a:ext>
            </a:extLst>
          </p:cNvPr>
          <p:cNvSpPr txBox="1"/>
          <p:nvPr/>
        </p:nvSpPr>
        <p:spPr>
          <a:xfrm>
            <a:off x="5321558" y="5617423"/>
            <a:ext cx="595035" cy="338554"/>
          </a:xfrm>
          <a:prstGeom prst="rect">
            <a:avLst/>
          </a:prstGeom>
          <a:noFill/>
        </p:spPr>
        <p:txBody>
          <a:bodyPr wrap="none" rtlCol="0">
            <a:spAutoFit/>
          </a:bodyPr>
          <a:lstStyle/>
          <a:p>
            <a:r>
              <a:rPr lang="zh-CN" altLang="en-US" sz="1600" b="1" dirty="0"/>
              <a:t>脱膜</a:t>
            </a:r>
          </a:p>
        </p:txBody>
      </p:sp>
      <p:sp>
        <p:nvSpPr>
          <p:cNvPr id="78" name="文本框 77">
            <a:extLst>
              <a:ext uri="{FF2B5EF4-FFF2-40B4-BE49-F238E27FC236}">
                <a16:creationId xmlns:a16="http://schemas.microsoft.com/office/drawing/2014/main" id="{84815194-BF3D-4332-B47F-BE36778FD333}"/>
              </a:ext>
            </a:extLst>
          </p:cNvPr>
          <p:cNvSpPr txBox="1"/>
          <p:nvPr/>
        </p:nvSpPr>
        <p:spPr>
          <a:xfrm>
            <a:off x="10685928" y="1190687"/>
            <a:ext cx="595035" cy="338554"/>
          </a:xfrm>
          <a:prstGeom prst="rect">
            <a:avLst/>
          </a:prstGeom>
          <a:noFill/>
        </p:spPr>
        <p:txBody>
          <a:bodyPr wrap="none" rtlCol="0">
            <a:spAutoFit/>
          </a:bodyPr>
          <a:lstStyle/>
          <a:p>
            <a:r>
              <a:rPr lang="zh-CN" altLang="en-US" sz="1600" b="1" dirty="0"/>
              <a:t>曝光</a:t>
            </a:r>
          </a:p>
        </p:txBody>
      </p:sp>
      <p:sp>
        <p:nvSpPr>
          <p:cNvPr id="79" name="文本框 78">
            <a:extLst>
              <a:ext uri="{FF2B5EF4-FFF2-40B4-BE49-F238E27FC236}">
                <a16:creationId xmlns:a16="http://schemas.microsoft.com/office/drawing/2014/main" id="{B14D7C04-5544-4F66-80F8-4A4CF51DDD7E}"/>
              </a:ext>
            </a:extLst>
          </p:cNvPr>
          <p:cNvSpPr txBox="1"/>
          <p:nvPr/>
        </p:nvSpPr>
        <p:spPr>
          <a:xfrm>
            <a:off x="10685928" y="1784523"/>
            <a:ext cx="595035" cy="338554"/>
          </a:xfrm>
          <a:prstGeom prst="rect">
            <a:avLst/>
          </a:prstGeom>
          <a:noFill/>
        </p:spPr>
        <p:txBody>
          <a:bodyPr wrap="none" rtlCol="0">
            <a:spAutoFit/>
          </a:bodyPr>
          <a:lstStyle/>
          <a:p>
            <a:r>
              <a:rPr lang="zh-CN" altLang="en-US" sz="1600" b="1" dirty="0"/>
              <a:t>显影</a:t>
            </a:r>
          </a:p>
        </p:txBody>
      </p:sp>
    </p:spTree>
    <p:extLst>
      <p:ext uri="{BB962C8B-B14F-4D97-AF65-F5344CB8AC3E}">
        <p14:creationId xmlns:p14="http://schemas.microsoft.com/office/powerpoint/2010/main" val="369770376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2" name="Rectangle 4"/>
          <p:cNvSpPr>
            <a:spLocks noChangeArrowheads="1"/>
          </p:cNvSpPr>
          <p:nvPr/>
        </p:nvSpPr>
        <p:spPr bwMode="auto">
          <a:xfrm>
            <a:off x="2640014" y="148431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3" name="Rectangle 5"/>
          <p:cNvSpPr>
            <a:spLocks noChangeArrowheads="1"/>
          </p:cNvSpPr>
          <p:nvPr/>
        </p:nvSpPr>
        <p:spPr bwMode="auto">
          <a:xfrm>
            <a:off x="2711450" y="5734051"/>
            <a:ext cx="2592388"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4" name="Rectangle 6"/>
          <p:cNvSpPr>
            <a:spLocks noChangeArrowheads="1"/>
          </p:cNvSpPr>
          <p:nvPr/>
        </p:nvSpPr>
        <p:spPr bwMode="auto">
          <a:xfrm>
            <a:off x="2640014" y="3860801"/>
            <a:ext cx="2592387"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5" name="Rectangle 7"/>
          <p:cNvSpPr>
            <a:spLocks noChangeArrowheads="1"/>
          </p:cNvSpPr>
          <p:nvPr/>
        </p:nvSpPr>
        <p:spPr bwMode="auto">
          <a:xfrm>
            <a:off x="6456364" y="1557338"/>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6" name="Rectangle 8" descr="宽上对角线"/>
          <p:cNvSpPr>
            <a:spLocks noChangeArrowheads="1"/>
          </p:cNvSpPr>
          <p:nvPr/>
        </p:nvSpPr>
        <p:spPr bwMode="auto">
          <a:xfrm>
            <a:off x="2640013"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7" name="Rectangle 9" descr="宽上对角线"/>
          <p:cNvSpPr>
            <a:spLocks noChangeArrowheads="1"/>
          </p:cNvSpPr>
          <p:nvPr/>
        </p:nvSpPr>
        <p:spPr bwMode="auto">
          <a:xfrm>
            <a:off x="4656138"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9" name="Rectangle 11" descr="宽上对角线"/>
          <p:cNvSpPr>
            <a:spLocks noChangeArrowheads="1"/>
          </p:cNvSpPr>
          <p:nvPr/>
        </p:nvSpPr>
        <p:spPr bwMode="auto">
          <a:xfrm>
            <a:off x="4727576"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0" name="Rectangle 12" descr="宽上对角线"/>
          <p:cNvSpPr>
            <a:spLocks noChangeArrowheads="1"/>
          </p:cNvSpPr>
          <p:nvPr/>
        </p:nvSpPr>
        <p:spPr bwMode="auto">
          <a:xfrm>
            <a:off x="2711451"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1" name="Rectangle 13" descr="宽上对角线"/>
          <p:cNvSpPr>
            <a:spLocks noChangeArrowheads="1"/>
          </p:cNvSpPr>
          <p:nvPr/>
        </p:nvSpPr>
        <p:spPr bwMode="auto">
          <a:xfrm>
            <a:off x="4656138"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2" name="Rectangle 14" descr="宽上对角线"/>
          <p:cNvSpPr>
            <a:spLocks noChangeArrowheads="1"/>
          </p:cNvSpPr>
          <p:nvPr/>
        </p:nvSpPr>
        <p:spPr bwMode="auto">
          <a:xfrm>
            <a:off x="2640013"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3" name="Rectangle 15" descr="宽上对角线"/>
          <p:cNvSpPr>
            <a:spLocks noChangeArrowheads="1"/>
          </p:cNvSpPr>
          <p:nvPr/>
        </p:nvSpPr>
        <p:spPr bwMode="auto">
          <a:xfrm>
            <a:off x="8472488"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4" name="Rectangle 16" descr="宽上对角线"/>
          <p:cNvSpPr>
            <a:spLocks noChangeArrowheads="1"/>
          </p:cNvSpPr>
          <p:nvPr/>
        </p:nvSpPr>
        <p:spPr bwMode="auto">
          <a:xfrm>
            <a:off x="6456363"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graphicFrame>
        <p:nvGraphicFramePr>
          <p:cNvPr id="529425" name="Object 17"/>
          <p:cNvGraphicFramePr>
            <a:graphicFrameLocks noGrp="1" noChangeAspect="1"/>
          </p:cNvGraphicFramePr>
          <p:nvPr>
            <p:ph sz="half" idx="1"/>
          </p:nvPr>
        </p:nvGraphicFramePr>
        <p:xfrm>
          <a:off x="4800601" y="765176"/>
          <a:ext cx="917575" cy="581025"/>
        </p:xfrm>
        <a:graphic>
          <a:graphicData uri="http://schemas.openxmlformats.org/presentationml/2006/ole">
            <mc:AlternateContent xmlns:mc="http://schemas.openxmlformats.org/markup-compatibility/2006">
              <mc:Choice xmlns:v="urn:schemas-microsoft-com:vml" Requires="v">
                <p:oleObj spid="_x0000_s276482" name="Equation" r:id="rId3" imgW="380880" imgH="241200" progId="Equation.DSMT4">
                  <p:embed/>
                </p:oleObj>
              </mc:Choice>
              <mc:Fallback>
                <p:oleObj name="Equation" r:id="rId3" imgW="380880" imgH="241200" progId="Equation.DSMT4">
                  <p:embed/>
                  <p:pic>
                    <p:nvPicPr>
                      <p:cNvPr id="529425"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765176"/>
                        <a:ext cx="9175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9427" name="Object 19"/>
          <p:cNvGraphicFramePr>
            <a:graphicFrameLocks noGrp="1" noChangeAspect="1"/>
          </p:cNvGraphicFramePr>
          <p:nvPr>
            <p:ph sz="half" idx="2"/>
          </p:nvPr>
        </p:nvGraphicFramePr>
        <p:xfrm>
          <a:off x="3143251" y="1700214"/>
          <a:ext cx="1800225" cy="496887"/>
        </p:xfrm>
        <a:graphic>
          <a:graphicData uri="http://schemas.openxmlformats.org/presentationml/2006/ole">
            <mc:AlternateContent xmlns:mc="http://schemas.openxmlformats.org/markup-compatibility/2006">
              <mc:Choice xmlns:v="urn:schemas-microsoft-com:vml" Requires="v">
                <p:oleObj spid="_x0000_s276483" name="Equation" r:id="rId5" imgW="736560" imgH="203040" progId="Equation.DSMT4">
                  <p:embed/>
                </p:oleObj>
              </mc:Choice>
              <mc:Fallback>
                <p:oleObj name="Equation" r:id="rId5" imgW="736560" imgH="203040" progId="Equation.DSMT4">
                  <p:embed/>
                  <p:pic>
                    <p:nvPicPr>
                      <p:cNvPr id="529427"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1" y="1700214"/>
                        <a:ext cx="18002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9430" name="Rectangle 22" descr="实心菱形"/>
          <p:cNvSpPr>
            <a:spLocks noChangeArrowheads="1"/>
          </p:cNvSpPr>
          <p:nvPr/>
        </p:nvSpPr>
        <p:spPr bwMode="auto">
          <a:xfrm>
            <a:off x="7032626" y="1341439"/>
            <a:ext cx="1439863" cy="287337"/>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1" name="Text Box 23"/>
          <p:cNvSpPr txBox="1">
            <a:spLocks noChangeArrowheads="1"/>
          </p:cNvSpPr>
          <p:nvPr/>
        </p:nvSpPr>
        <p:spPr bwMode="auto">
          <a:xfrm>
            <a:off x="7319963" y="836613"/>
            <a:ext cx="6126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SiO2</a:t>
            </a:r>
          </a:p>
        </p:txBody>
      </p:sp>
      <p:sp>
        <p:nvSpPr>
          <p:cNvPr id="529433" name="Rectangle 25" descr="实心菱形"/>
          <p:cNvSpPr>
            <a:spLocks noChangeArrowheads="1"/>
          </p:cNvSpPr>
          <p:nvPr/>
        </p:nvSpPr>
        <p:spPr bwMode="auto">
          <a:xfrm>
            <a:off x="3287713" y="5518150"/>
            <a:ext cx="1439862"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4" name="Rectangle 26"/>
          <p:cNvSpPr>
            <a:spLocks noChangeArrowheads="1"/>
          </p:cNvSpPr>
          <p:nvPr/>
        </p:nvSpPr>
        <p:spPr bwMode="auto">
          <a:xfrm>
            <a:off x="2640014" y="3571876"/>
            <a:ext cx="2592387" cy="144463"/>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7" name="Rectangle 29"/>
          <p:cNvSpPr>
            <a:spLocks noChangeArrowheads="1"/>
          </p:cNvSpPr>
          <p:nvPr/>
        </p:nvSpPr>
        <p:spPr bwMode="auto">
          <a:xfrm>
            <a:off x="2711450" y="5446713"/>
            <a:ext cx="2592388"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8" name="Rectangle 30"/>
          <p:cNvSpPr>
            <a:spLocks noChangeArrowheads="1"/>
          </p:cNvSpPr>
          <p:nvPr/>
        </p:nvSpPr>
        <p:spPr bwMode="auto">
          <a:xfrm>
            <a:off x="3287713" y="5518150"/>
            <a:ext cx="1439862" cy="287338"/>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9" name="Rectangle 31" descr="实心菱形"/>
          <p:cNvSpPr>
            <a:spLocks noChangeArrowheads="1"/>
          </p:cNvSpPr>
          <p:nvPr/>
        </p:nvSpPr>
        <p:spPr bwMode="auto">
          <a:xfrm>
            <a:off x="3216276" y="3644900"/>
            <a:ext cx="1439863"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0" name="Rectangle 32"/>
          <p:cNvSpPr>
            <a:spLocks noChangeArrowheads="1"/>
          </p:cNvSpPr>
          <p:nvPr/>
        </p:nvSpPr>
        <p:spPr bwMode="auto">
          <a:xfrm>
            <a:off x="2711450"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1" name="Rectangle 33"/>
          <p:cNvSpPr>
            <a:spLocks noChangeArrowheads="1"/>
          </p:cNvSpPr>
          <p:nvPr/>
        </p:nvSpPr>
        <p:spPr bwMode="auto">
          <a:xfrm>
            <a:off x="2640013"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2" name="Rectangle 34"/>
          <p:cNvSpPr>
            <a:spLocks noChangeArrowheads="1"/>
          </p:cNvSpPr>
          <p:nvPr/>
        </p:nvSpPr>
        <p:spPr bwMode="auto">
          <a:xfrm>
            <a:off x="4800600"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3" name="Rectangle 35"/>
          <p:cNvSpPr>
            <a:spLocks noChangeArrowheads="1"/>
          </p:cNvSpPr>
          <p:nvPr/>
        </p:nvSpPr>
        <p:spPr bwMode="auto">
          <a:xfrm>
            <a:off x="4871244"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4" name="Rectangle 36"/>
          <p:cNvSpPr>
            <a:spLocks noChangeArrowheads="1"/>
          </p:cNvSpPr>
          <p:nvPr/>
        </p:nvSpPr>
        <p:spPr bwMode="auto">
          <a:xfrm>
            <a:off x="4937920" y="5168900"/>
            <a:ext cx="288925" cy="193675"/>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5" name="Rectangle 37"/>
          <p:cNvSpPr>
            <a:spLocks noChangeArrowheads="1"/>
          </p:cNvSpPr>
          <p:nvPr/>
        </p:nvSpPr>
        <p:spPr bwMode="auto">
          <a:xfrm>
            <a:off x="2782889" y="5157788"/>
            <a:ext cx="288925" cy="215900"/>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6" name="Rectangle 38"/>
          <p:cNvSpPr>
            <a:spLocks noChangeArrowheads="1"/>
          </p:cNvSpPr>
          <p:nvPr/>
        </p:nvSpPr>
        <p:spPr bwMode="auto">
          <a:xfrm>
            <a:off x="6456364" y="378936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7" name="Rectangle 39" descr="宽上对角线"/>
          <p:cNvSpPr>
            <a:spLocks noChangeArrowheads="1"/>
          </p:cNvSpPr>
          <p:nvPr/>
        </p:nvSpPr>
        <p:spPr bwMode="auto">
          <a:xfrm>
            <a:off x="8472488"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8" name="Rectangle 40" descr="宽上对角线"/>
          <p:cNvSpPr>
            <a:spLocks noChangeArrowheads="1"/>
          </p:cNvSpPr>
          <p:nvPr/>
        </p:nvSpPr>
        <p:spPr bwMode="auto">
          <a:xfrm>
            <a:off x="6456363"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9" name="Rectangle 41"/>
          <p:cNvSpPr>
            <a:spLocks noChangeArrowheads="1"/>
          </p:cNvSpPr>
          <p:nvPr/>
        </p:nvSpPr>
        <p:spPr bwMode="auto">
          <a:xfrm>
            <a:off x="6456364" y="3500438"/>
            <a:ext cx="2592387"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0" name="Rectangle 42"/>
          <p:cNvSpPr>
            <a:spLocks noChangeArrowheads="1"/>
          </p:cNvSpPr>
          <p:nvPr/>
        </p:nvSpPr>
        <p:spPr bwMode="auto">
          <a:xfrm>
            <a:off x="7032626" y="3573464"/>
            <a:ext cx="1439863" cy="287337"/>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2" name="Rectangle 44"/>
          <p:cNvSpPr>
            <a:spLocks noChangeArrowheads="1"/>
          </p:cNvSpPr>
          <p:nvPr/>
        </p:nvSpPr>
        <p:spPr bwMode="auto">
          <a:xfrm>
            <a:off x="8616950"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3" name="Rectangle 45"/>
          <p:cNvSpPr>
            <a:spLocks noChangeArrowheads="1"/>
          </p:cNvSpPr>
          <p:nvPr/>
        </p:nvSpPr>
        <p:spPr bwMode="auto">
          <a:xfrm>
            <a:off x="6456363"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4" name="Text Box 46"/>
          <p:cNvSpPr txBox="1">
            <a:spLocks noChangeArrowheads="1"/>
          </p:cNvSpPr>
          <p:nvPr/>
        </p:nvSpPr>
        <p:spPr bwMode="auto">
          <a:xfrm>
            <a:off x="4872038" y="3213101"/>
            <a:ext cx="10795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000"/>
              <a:t>Poly-Si</a:t>
            </a:r>
          </a:p>
        </p:txBody>
      </p:sp>
      <p:sp>
        <p:nvSpPr>
          <p:cNvPr id="529455" name="Text Box 47"/>
          <p:cNvSpPr txBox="1">
            <a:spLocks noChangeArrowheads="1"/>
          </p:cNvSpPr>
          <p:nvPr/>
        </p:nvSpPr>
        <p:spPr bwMode="auto">
          <a:xfrm>
            <a:off x="2279650" y="4868863"/>
            <a:ext cx="37061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Al</a:t>
            </a:r>
          </a:p>
        </p:txBody>
      </p:sp>
      <p:sp>
        <p:nvSpPr>
          <p:cNvPr id="529456" name="Rectangle 48"/>
          <p:cNvSpPr>
            <a:spLocks noChangeArrowheads="1"/>
          </p:cNvSpPr>
          <p:nvPr/>
        </p:nvSpPr>
        <p:spPr bwMode="auto">
          <a:xfrm>
            <a:off x="6672263" y="2492375"/>
            <a:ext cx="247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33"/>
                </a:solidFill>
              </a:rPr>
              <a:t>二氧化</a:t>
            </a:r>
            <a:r>
              <a:rPr lang="zh-CN" altLang="en-US">
                <a:solidFill>
                  <a:srgbClr val="FF0000"/>
                </a:solidFill>
              </a:rPr>
              <a:t>硅</a:t>
            </a:r>
            <a:r>
              <a:rPr lang="zh-CN" altLang="en-US">
                <a:solidFill>
                  <a:srgbClr val="333333"/>
                </a:solidFill>
              </a:rPr>
              <a:t>，不溶于</a:t>
            </a:r>
            <a:r>
              <a:rPr lang="zh-CN" altLang="en-US">
                <a:solidFill>
                  <a:srgbClr val="FF0000"/>
                </a:solidFill>
              </a:rPr>
              <a:t>酸</a:t>
            </a:r>
            <a:r>
              <a:rPr lang="zh-CN" altLang="en-US">
                <a:solidFill>
                  <a:srgbClr val="333333"/>
                </a:solidFill>
              </a:rPr>
              <a:t>，</a:t>
            </a:r>
          </a:p>
          <a:p>
            <a:r>
              <a:rPr lang="zh-CN" altLang="en-US">
                <a:solidFill>
                  <a:srgbClr val="333333"/>
                </a:solidFill>
              </a:rPr>
              <a:t>溶于</a:t>
            </a:r>
            <a:r>
              <a:rPr lang="zh-CN" altLang="en-US">
                <a:solidFill>
                  <a:srgbClr val="FF0000"/>
                </a:solidFill>
              </a:rPr>
              <a:t>氢氟酸</a:t>
            </a:r>
            <a:r>
              <a:rPr lang="zh-CN" altLang="en-US"/>
              <a:t>及</a:t>
            </a:r>
            <a:r>
              <a:rPr lang="zh-CN" altLang="en-US">
                <a:solidFill>
                  <a:srgbClr val="FF0000"/>
                </a:solidFill>
              </a:rPr>
              <a:t>热浓磷酸</a:t>
            </a:r>
          </a:p>
        </p:txBody>
      </p:sp>
      <p:sp>
        <p:nvSpPr>
          <p:cNvPr id="529457" name="Rectangle 49"/>
          <p:cNvSpPr>
            <a:spLocks noChangeArrowheads="1"/>
          </p:cNvSpPr>
          <p:nvPr/>
        </p:nvSpPr>
        <p:spPr bwMode="auto">
          <a:xfrm>
            <a:off x="1703388" y="165101"/>
            <a:ext cx="4995862" cy="701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solidFill>
                  <a:srgbClr val="FF0000"/>
                </a:solidFill>
                <a:latin typeface="华文中宋" pitchFamily="2" charset="-122"/>
              </a:rPr>
              <a:t>Si3N4</a:t>
            </a:r>
            <a:r>
              <a:rPr lang="zh-CN" altLang="en-US" sz="2000">
                <a:solidFill>
                  <a:srgbClr val="333333"/>
                </a:solidFill>
                <a:latin typeface="华文中宋" pitchFamily="2" charset="-122"/>
              </a:rPr>
              <a:t>是硅的氮化物中化学性质最为稳定的</a:t>
            </a:r>
          </a:p>
          <a:p>
            <a:r>
              <a:rPr lang="zh-CN" altLang="en-US" sz="2000">
                <a:solidFill>
                  <a:srgbClr val="333333"/>
                </a:solidFill>
                <a:latin typeface="华文中宋" pitchFamily="2" charset="-122"/>
              </a:rPr>
              <a:t>（仅能被稀的</a:t>
            </a:r>
            <a:r>
              <a:rPr lang="en-US" altLang="zh-CN" sz="2000">
                <a:solidFill>
                  <a:srgbClr val="FF0000"/>
                </a:solidFill>
                <a:latin typeface="华文中宋" pitchFamily="2" charset="-122"/>
              </a:rPr>
              <a:t>HF</a:t>
            </a:r>
            <a:r>
              <a:rPr lang="zh-CN" altLang="en-US" sz="2000">
                <a:solidFill>
                  <a:srgbClr val="333333"/>
                </a:solidFill>
                <a:latin typeface="华文中宋" pitchFamily="2" charset="-122"/>
              </a:rPr>
              <a:t>和热的</a:t>
            </a:r>
            <a:r>
              <a:rPr lang="en-US" altLang="zh-CN" sz="2000">
                <a:solidFill>
                  <a:srgbClr val="FF0000"/>
                </a:solidFill>
                <a:latin typeface="华文中宋" pitchFamily="2" charset="-122"/>
              </a:rPr>
              <a:t>H2SO4</a:t>
            </a:r>
            <a:r>
              <a:rPr lang="zh-CN" altLang="en-US" sz="2000">
                <a:solidFill>
                  <a:srgbClr val="333333"/>
                </a:solidFill>
                <a:latin typeface="华文中宋" pitchFamily="2" charset="-122"/>
              </a:rPr>
              <a:t>分解）</a:t>
            </a:r>
          </a:p>
        </p:txBody>
      </p:sp>
      <p:sp>
        <p:nvSpPr>
          <p:cNvPr id="529458" name="Text Box 50"/>
          <p:cNvSpPr txBox="1">
            <a:spLocks noChangeArrowheads="1"/>
          </p:cNvSpPr>
          <p:nvPr/>
        </p:nvSpPr>
        <p:spPr bwMode="auto">
          <a:xfrm>
            <a:off x="2279650" y="2436813"/>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多晶硅，不溶于</a:t>
            </a:r>
            <a:r>
              <a:rPr lang="zh-CN" altLang="en-US">
                <a:solidFill>
                  <a:srgbClr val="FF0000"/>
                </a:solidFill>
              </a:rPr>
              <a:t>硝酸</a:t>
            </a:r>
            <a:r>
              <a:rPr lang="zh-CN" altLang="en-US"/>
              <a:t>和</a:t>
            </a:r>
            <a:r>
              <a:rPr lang="zh-CN" altLang="en-US">
                <a:solidFill>
                  <a:srgbClr val="FF0000"/>
                </a:solidFill>
              </a:rPr>
              <a:t>盐酸</a:t>
            </a:r>
          </a:p>
          <a:p>
            <a:r>
              <a:rPr lang="zh-CN" altLang="en-US"/>
              <a:t>溶于</a:t>
            </a:r>
            <a:r>
              <a:rPr lang="zh-CN" altLang="en-US">
                <a:solidFill>
                  <a:srgbClr val="FF0000"/>
                </a:solidFill>
              </a:rPr>
              <a:t>氢氟酸</a:t>
            </a:r>
            <a:r>
              <a:rPr lang="zh-CN" altLang="en-US"/>
              <a:t>和</a:t>
            </a:r>
            <a:r>
              <a:rPr lang="zh-CN" altLang="en-US">
                <a:solidFill>
                  <a:srgbClr val="FF0000"/>
                </a:solidFill>
              </a:rPr>
              <a:t>硝酸</a:t>
            </a:r>
            <a:r>
              <a:rPr lang="zh-CN" altLang="en-US"/>
              <a:t>的混酸中</a:t>
            </a:r>
          </a:p>
        </p:txBody>
      </p:sp>
      <p:sp>
        <p:nvSpPr>
          <p:cNvPr id="529459" name="文本框 5"/>
          <p:cNvSpPr txBox="1">
            <a:spLocks noChangeArrowheads="1"/>
          </p:cNvSpPr>
          <p:nvPr/>
        </p:nvSpPr>
        <p:spPr bwMode="auto">
          <a:xfrm>
            <a:off x="6024564" y="5013326"/>
            <a:ext cx="41433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FF0000"/>
                </a:solidFill>
                <a:latin typeface="华文中宋" pitchFamily="2" charset="-122"/>
                <a:ea typeface="华文中宋" pitchFamily="2" charset="-122"/>
              </a:rPr>
              <a:t>铝的湿法刻蚀</a:t>
            </a:r>
            <a:endParaRPr lang="en-US" altLang="zh-CN" sz="1800">
              <a:solidFill>
                <a:srgbClr val="FF0000"/>
              </a:solidFill>
              <a:latin typeface="华文中宋" pitchFamily="2" charset="-122"/>
              <a:ea typeface="华文中宋" pitchFamily="2" charset="-122"/>
            </a:endParaRPr>
          </a:p>
          <a:p>
            <a:pPr eaLnBrk="1" hangingPunct="1"/>
            <a:r>
              <a:rPr lang="en-US" altLang="zh-CN" sz="1800">
                <a:latin typeface="华文中宋" pitchFamily="2" charset="-122"/>
                <a:ea typeface="华文中宋" pitchFamily="2" charset="-122"/>
              </a:rPr>
              <a:t>80%</a:t>
            </a:r>
            <a:r>
              <a:rPr lang="zh-CN" altLang="en-US" sz="1800">
                <a:latin typeface="华文中宋" pitchFamily="2" charset="-122"/>
                <a:ea typeface="华文中宋" pitchFamily="2" charset="-122"/>
              </a:rPr>
              <a:t>磷酸，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乙酸，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硝酸，</a:t>
            </a:r>
            <a:r>
              <a:rPr lang="en-US" altLang="zh-CN" sz="1800">
                <a:latin typeface="华文中宋" pitchFamily="2" charset="-122"/>
                <a:ea typeface="华文中宋" pitchFamily="2" charset="-122"/>
              </a:rPr>
              <a:t>10%</a:t>
            </a:r>
            <a:r>
              <a:rPr lang="zh-CN" altLang="en-US" sz="1800">
                <a:latin typeface="华文中宋" pitchFamily="2" charset="-122"/>
                <a:ea typeface="华文中宋" pitchFamily="2" charset="-122"/>
              </a:rPr>
              <a:t>水</a:t>
            </a:r>
          </a:p>
          <a:p>
            <a:pPr eaLnBrk="1" hangingPunct="1"/>
            <a:r>
              <a:rPr lang="zh-CN" altLang="en-US" sz="1800">
                <a:latin typeface="华文中宋" pitchFamily="2" charset="-122"/>
                <a:ea typeface="华文中宋" pitchFamily="2" charset="-122"/>
              </a:rPr>
              <a:t>加热溶液（</a:t>
            </a:r>
            <a:r>
              <a:rPr lang="en-US" altLang="zh-CN" sz="1800">
                <a:latin typeface="华文中宋" pitchFamily="2" charset="-122"/>
                <a:ea typeface="华文中宋" pitchFamily="2" charset="-122"/>
              </a:rPr>
              <a:t>42-45</a:t>
            </a:r>
            <a:r>
              <a:rPr lang="zh-CN" altLang="en-US" sz="1800">
                <a:latin typeface="华文中宋" pitchFamily="2" charset="-122"/>
                <a:ea typeface="华文中宋" pitchFamily="2" charset="-122"/>
              </a:rPr>
              <a:t>度）</a:t>
            </a:r>
            <a:endParaRPr lang="en-US" altLang="zh-CN" sz="1800">
              <a:latin typeface="华文中宋" pitchFamily="2" charset="-122"/>
              <a:ea typeface="华文中宋" pitchFamily="2" charset="-122"/>
            </a:endParaRPr>
          </a:p>
          <a:p>
            <a:pPr eaLnBrk="1" hangingPunct="1"/>
            <a:r>
              <a:rPr lang="zh-CN" altLang="en-US" sz="1800">
                <a:latin typeface="华文中宋" pitchFamily="2" charset="-122"/>
                <a:ea typeface="华文中宋" pitchFamily="2" charset="-122"/>
              </a:rPr>
              <a:t>硝酸使铝氧化，磷酸移除氧化铝，</a:t>
            </a:r>
          </a:p>
          <a:p>
            <a:pPr eaLnBrk="1" hangingPunct="1"/>
            <a:r>
              <a:rPr lang="zh-CN" altLang="en-US" sz="1800">
                <a:latin typeface="Calibri" pitchFamily="34" charset="0"/>
                <a:ea typeface="华文中宋" pitchFamily="2" charset="-122"/>
              </a:rPr>
              <a:t>乙酸减低氧化速度</a:t>
            </a:r>
          </a:p>
        </p:txBody>
      </p:sp>
    </p:spTree>
    <p:extLst>
      <p:ext uri="{BB962C8B-B14F-4D97-AF65-F5344CB8AC3E}">
        <p14:creationId xmlns:p14="http://schemas.microsoft.com/office/powerpoint/2010/main" val="13814423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9083" y="884238"/>
            <a:ext cx="31083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48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93963"/>
            <a:ext cx="47879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6" name="矩形 5"/>
          <p:cNvSpPr>
            <a:spLocks noChangeArrowheads="1"/>
          </p:cNvSpPr>
          <p:nvPr/>
        </p:nvSpPr>
        <p:spPr bwMode="auto">
          <a:xfrm>
            <a:off x="6369050" y="3429000"/>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dirty="0">
                <a:solidFill>
                  <a:srgbClr val="333333"/>
                </a:solidFill>
                <a:latin typeface="华文中宋" pitchFamily="2" charset="-122"/>
                <a:ea typeface="华文中宋" pitchFamily="2" charset="-122"/>
              </a:rPr>
              <a:t>图中间是一块可随运动力而上下可自由摆动的</a:t>
            </a:r>
            <a:r>
              <a:rPr lang="zh-CN" altLang="en-US" sz="1800" dirty="0">
                <a:solidFill>
                  <a:srgbClr val="FF0000"/>
                </a:solidFill>
                <a:latin typeface="华文中宋" pitchFamily="2" charset="-122"/>
                <a:ea typeface="华文中宋" pitchFamily="2" charset="-122"/>
              </a:rPr>
              <a:t>硅岛质量块</a:t>
            </a:r>
            <a:r>
              <a:rPr lang="en-US" altLang="zh-CN" sz="1800" dirty="0">
                <a:solidFill>
                  <a:srgbClr val="333333"/>
                </a:solidFill>
                <a:latin typeface="华文中宋" pitchFamily="2" charset="-122"/>
                <a:ea typeface="华文中宋" pitchFamily="2" charset="-122"/>
              </a:rPr>
              <a:t>,</a:t>
            </a:r>
            <a:r>
              <a:rPr lang="zh-CN" altLang="en-US" sz="1800" dirty="0">
                <a:solidFill>
                  <a:srgbClr val="333333"/>
                </a:solidFill>
                <a:latin typeface="华文中宋" pitchFamily="2" charset="-122"/>
                <a:ea typeface="华文中宋" pitchFamily="2" charset="-122"/>
              </a:rPr>
              <a:t>在其与周边固置硅连接的硅樑上刻制有一</a:t>
            </a:r>
            <a:r>
              <a:rPr lang="zh-CN" altLang="en-US" sz="1800" dirty="0">
                <a:solidFill>
                  <a:srgbClr val="FF0000"/>
                </a:solidFill>
                <a:latin typeface="华文中宋" pitchFamily="2" charset="-122"/>
                <a:ea typeface="华文中宋" pitchFamily="2" charset="-122"/>
              </a:rPr>
              <a:t>应变片</a:t>
            </a:r>
            <a:r>
              <a:rPr lang="zh-CN" altLang="en-US" sz="1800" dirty="0">
                <a:solidFill>
                  <a:srgbClr val="333333"/>
                </a:solidFill>
                <a:latin typeface="华文中宋" pitchFamily="2" charset="-122"/>
                <a:ea typeface="华文中宋" pitchFamily="2" charset="-122"/>
              </a:rPr>
              <a:t>，</a:t>
            </a:r>
            <a:r>
              <a:rPr lang="zh-CN" altLang="en-US" sz="1800" dirty="0">
                <a:solidFill>
                  <a:srgbClr val="FF0000"/>
                </a:solidFill>
                <a:latin typeface="华文中宋" pitchFamily="2" charset="-122"/>
                <a:ea typeface="华文中宋" pitchFamily="2" charset="-122"/>
              </a:rPr>
              <a:t>与另三个</a:t>
            </a:r>
            <a:r>
              <a:rPr lang="zh-CN" altLang="en-US" sz="1800" dirty="0">
                <a:solidFill>
                  <a:srgbClr val="333333"/>
                </a:solidFill>
                <a:latin typeface="华文中宋" pitchFamily="2" charset="-122"/>
                <a:ea typeface="华文中宋" pitchFamily="2" charset="-122"/>
              </a:rPr>
              <a:t>刻制在固置硅上的</a:t>
            </a:r>
            <a:r>
              <a:rPr lang="zh-CN" altLang="en-US" sz="1800" dirty="0">
                <a:solidFill>
                  <a:srgbClr val="FF0000"/>
                </a:solidFill>
                <a:latin typeface="华文中宋" pitchFamily="2" charset="-122"/>
                <a:ea typeface="华文中宋" pitchFamily="2" charset="-122"/>
              </a:rPr>
              <a:t>应变片组成一个惠斯顿测量电桥</a:t>
            </a:r>
            <a:r>
              <a:rPr lang="zh-CN" altLang="en-US" sz="1800" dirty="0">
                <a:solidFill>
                  <a:srgbClr val="333333"/>
                </a:solidFill>
                <a:latin typeface="华文中宋" pitchFamily="2" charset="-122"/>
                <a:ea typeface="华文中宋" pitchFamily="2" charset="-122"/>
              </a:rPr>
              <a:t>，只要</a:t>
            </a:r>
            <a:r>
              <a:rPr lang="zh-CN" altLang="en-US" sz="1800" dirty="0">
                <a:solidFill>
                  <a:srgbClr val="FF0000"/>
                </a:solidFill>
                <a:latin typeface="华文中宋" pitchFamily="2" charset="-122"/>
                <a:ea typeface="华文中宋" pitchFamily="2" charset="-122"/>
              </a:rPr>
              <a:t>外质量块随加速度力摆动</a:t>
            </a:r>
            <a:r>
              <a:rPr lang="zh-CN" altLang="en-US" sz="1800" dirty="0">
                <a:solidFill>
                  <a:srgbClr val="333333"/>
                </a:solidFill>
                <a:latin typeface="华文中宋" pitchFamily="2" charset="-122"/>
                <a:ea typeface="华文中宋" pitchFamily="2" charset="-122"/>
              </a:rPr>
              <a:t>，电桥的平衡即被破坏，惠斯顿测量电桥就</a:t>
            </a:r>
            <a:r>
              <a:rPr lang="zh-CN" altLang="en-US" sz="1800" dirty="0">
                <a:solidFill>
                  <a:srgbClr val="FF0000"/>
                </a:solidFill>
                <a:latin typeface="华文中宋" pitchFamily="2" charset="-122"/>
                <a:ea typeface="华文中宋" pitchFamily="2" charset="-122"/>
              </a:rPr>
              <a:t>输出</a:t>
            </a:r>
            <a:r>
              <a:rPr lang="zh-CN" altLang="en-US" sz="1800" dirty="0">
                <a:solidFill>
                  <a:srgbClr val="333333"/>
                </a:solidFill>
                <a:latin typeface="华文中宋" pitchFamily="2" charset="-122"/>
                <a:ea typeface="华文中宋" pitchFamily="2" charset="-122"/>
              </a:rPr>
              <a:t>一个与力大小成线性的</a:t>
            </a:r>
            <a:r>
              <a:rPr lang="zh-CN" altLang="en-US" sz="1800" dirty="0">
                <a:solidFill>
                  <a:srgbClr val="FF0000"/>
                </a:solidFill>
                <a:latin typeface="华文中宋" pitchFamily="2" charset="-122"/>
                <a:ea typeface="华文中宋" pitchFamily="2" charset="-122"/>
              </a:rPr>
              <a:t>变化电压△</a:t>
            </a:r>
            <a:r>
              <a:rPr lang="en-US" altLang="zh-CN" sz="1800" dirty="0">
                <a:solidFill>
                  <a:srgbClr val="FF0000"/>
                </a:solidFill>
                <a:latin typeface="华文中宋" pitchFamily="2" charset="-122"/>
                <a:ea typeface="华文中宋" pitchFamily="2" charset="-122"/>
              </a:rPr>
              <a:t>V</a:t>
            </a:r>
            <a:endParaRPr lang="zh-CN" altLang="en-US" sz="1800" dirty="0">
              <a:solidFill>
                <a:srgbClr val="FF0000"/>
              </a:solidFill>
              <a:latin typeface="华文中宋" pitchFamily="2" charset="-122"/>
              <a:ea typeface="华文中宋" pitchFamily="2" charset="-122"/>
            </a:endParaRPr>
          </a:p>
        </p:txBody>
      </p:sp>
      <p:pic>
        <p:nvPicPr>
          <p:cNvPr id="532487"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8731" y="134577"/>
            <a:ext cx="4660107" cy="264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9" name="Rectangle 9"/>
          <p:cNvSpPr>
            <a:spLocks noChangeArrowheads="1"/>
          </p:cNvSpPr>
          <p:nvPr/>
        </p:nvSpPr>
        <p:spPr bwMode="auto">
          <a:xfrm>
            <a:off x="2640014" y="6021388"/>
            <a:ext cx="17203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333333"/>
                </a:solidFill>
              </a:rPr>
              <a:t>MEMS</a:t>
            </a:r>
            <a:r>
              <a:rPr lang="zh-CN" altLang="en-US">
                <a:solidFill>
                  <a:srgbClr val="333333"/>
                </a:solidFill>
              </a:rPr>
              <a:t>技术制作</a:t>
            </a:r>
          </a:p>
        </p:txBody>
      </p:sp>
      <p:sp>
        <p:nvSpPr>
          <p:cNvPr id="532491" name="矩形 1"/>
          <p:cNvSpPr>
            <a:spLocks noChangeArrowheads="1"/>
          </p:cNvSpPr>
          <p:nvPr/>
        </p:nvSpPr>
        <p:spPr bwMode="auto">
          <a:xfrm>
            <a:off x="6527801" y="333376"/>
            <a:ext cx="2886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CC"/>
                </a:solidFill>
                <a:latin typeface="华文中宋" pitchFamily="2" charset="-122"/>
                <a:ea typeface="华文中宋" pitchFamily="2" charset="-122"/>
              </a:rPr>
              <a:t>车用</a:t>
            </a:r>
            <a:r>
              <a:rPr lang="en-US" altLang="zh-CN" sz="1800">
                <a:solidFill>
                  <a:srgbClr val="0000CC"/>
                </a:solidFill>
                <a:latin typeface="华文中宋" pitchFamily="2" charset="-122"/>
                <a:ea typeface="华文中宋" pitchFamily="2" charset="-122"/>
              </a:rPr>
              <a:t>TPMS</a:t>
            </a:r>
            <a:r>
              <a:rPr lang="zh-CN" altLang="en-US" sz="1800">
                <a:solidFill>
                  <a:srgbClr val="0000CC"/>
                </a:solidFill>
                <a:latin typeface="华文中宋" pitchFamily="2" charset="-122"/>
                <a:ea typeface="华文中宋" pitchFamily="2" charset="-122"/>
              </a:rPr>
              <a:t>专用传感器模块</a:t>
            </a:r>
          </a:p>
        </p:txBody>
      </p:sp>
    </p:spTree>
    <p:extLst>
      <p:ext uri="{BB962C8B-B14F-4D97-AF65-F5344CB8AC3E}">
        <p14:creationId xmlns:p14="http://schemas.microsoft.com/office/powerpoint/2010/main" val="425760524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2EAE0FE-0838-4266-8850-B313EB9D8615}"/>
              </a:ext>
            </a:extLst>
          </p:cNvPr>
          <p:cNvSpPr txBox="1"/>
          <p:nvPr/>
        </p:nvSpPr>
        <p:spPr>
          <a:xfrm>
            <a:off x="1050131" y="842963"/>
            <a:ext cx="2031325" cy="461665"/>
          </a:xfrm>
          <a:prstGeom prst="rect">
            <a:avLst/>
          </a:prstGeom>
          <a:noFill/>
        </p:spPr>
        <p:txBody>
          <a:bodyPr wrap="none" rtlCol="0">
            <a:spAutoFit/>
          </a:bodyPr>
          <a:lstStyle/>
          <a:p>
            <a:r>
              <a:rPr lang="zh-CN" altLang="en-US" sz="2400" b="1" dirty="0">
                <a:solidFill>
                  <a:srgbClr val="0033CC"/>
                </a:solidFill>
                <a:latin typeface="微软雅黑" panose="020B0503020204020204" pitchFamily="34" charset="-122"/>
                <a:ea typeface="微软雅黑" panose="020B0503020204020204" pitchFamily="34" charset="-122"/>
              </a:rPr>
              <a:t>三、发展趋势</a:t>
            </a:r>
          </a:p>
        </p:txBody>
      </p:sp>
      <p:sp>
        <p:nvSpPr>
          <p:cNvPr id="3" name="文本框 2">
            <a:extLst>
              <a:ext uri="{FF2B5EF4-FFF2-40B4-BE49-F238E27FC236}">
                <a16:creationId xmlns:a16="http://schemas.microsoft.com/office/drawing/2014/main" id="{75C795CA-C019-4B14-A6CC-BA8494D8B570}"/>
              </a:ext>
            </a:extLst>
          </p:cNvPr>
          <p:cNvSpPr txBox="1"/>
          <p:nvPr/>
        </p:nvSpPr>
        <p:spPr>
          <a:xfrm>
            <a:off x="1712170" y="1643063"/>
            <a:ext cx="1369286" cy="3269613"/>
          </a:xfrm>
          <a:prstGeom prst="rect">
            <a:avLst/>
          </a:prstGeom>
          <a:noFill/>
        </p:spPr>
        <p:txBody>
          <a:bodyPr wrap="non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、高精度</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、高可靠</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、微型化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、微功耗</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、智能化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、网络化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、广领域</a:t>
            </a:r>
          </a:p>
        </p:txBody>
      </p:sp>
      <p:pic>
        <p:nvPicPr>
          <p:cNvPr id="4" name="图片 3">
            <a:extLst>
              <a:ext uri="{FF2B5EF4-FFF2-40B4-BE49-F238E27FC236}">
                <a16:creationId xmlns:a16="http://schemas.microsoft.com/office/drawing/2014/main" id="{0A8A4742-EBC8-4649-8FB6-9BC08315A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943" y="4770034"/>
            <a:ext cx="3927300" cy="1901523"/>
          </a:xfrm>
          <a:prstGeom prst="rect">
            <a:avLst/>
          </a:prstGeom>
        </p:spPr>
      </p:pic>
      <p:sp>
        <p:nvSpPr>
          <p:cNvPr id="5" name="文本框 4">
            <a:extLst>
              <a:ext uri="{FF2B5EF4-FFF2-40B4-BE49-F238E27FC236}">
                <a16:creationId xmlns:a16="http://schemas.microsoft.com/office/drawing/2014/main" id="{7D871144-DA75-476F-AF96-D5269B8D2CF0}"/>
              </a:ext>
            </a:extLst>
          </p:cNvPr>
          <p:cNvSpPr txBox="1"/>
          <p:nvPr/>
        </p:nvSpPr>
        <p:spPr>
          <a:xfrm>
            <a:off x="5656378" y="6608253"/>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纳米级尺度</a:t>
            </a:r>
          </a:p>
        </p:txBody>
      </p:sp>
      <p:pic>
        <p:nvPicPr>
          <p:cNvPr id="7" name="图片 6">
            <a:extLst>
              <a:ext uri="{FF2B5EF4-FFF2-40B4-BE49-F238E27FC236}">
                <a16:creationId xmlns:a16="http://schemas.microsoft.com/office/drawing/2014/main" id="{723D59C2-CEEB-4491-BCE4-0467391E85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2464" y="5001419"/>
            <a:ext cx="3206176" cy="1642639"/>
          </a:xfrm>
          <a:prstGeom prst="rect">
            <a:avLst/>
          </a:prstGeom>
        </p:spPr>
      </p:pic>
      <p:pic>
        <p:nvPicPr>
          <p:cNvPr id="9" name="图片 8">
            <a:extLst>
              <a:ext uri="{FF2B5EF4-FFF2-40B4-BE49-F238E27FC236}">
                <a16:creationId xmlns:a16="http://schemas.microsoft.com/office/drawing/2014/main" id="{1903C03F-C4F2-4E2C-B9A1-C60E1294F4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2464" y="3353042"/>
            <a:ext cx="3206176" cy="1559634"/>
          </a:xfrm>
          <a:prstGeom prst="rect">
            <a:avLst/>
          </a:prstGeom>
        </p:spPr>
      </p:pic>
      <p:pic>
        <p:nvPicPr>
          <p:cNvPr id="11" name="图片 10">
            <a:extLst>
              <a:ext uri="{FF2B5EF4-FFF2-40B4-BE49-F238E27FC236}">
                <a16:creationId xmlns:a16="http://schemas.microsoft.com/office/drawing/2014/main" id="{410317D6-C692-495D-89F2-953BBFB055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2464" y="1753671"/>
            <a:ext cx="3206176" cy="1516423"/>
          </a:xfrm>
          <a:prstGeom prst="rect">
            <a:avLst/>
          </a:prstGeom>
        </p:spPr>
      </p:pic>
      <p:pic>
        <p:nvPicPr>
          <p:cNvPr id="13" name="图片 12">
            <a:extLst>
              <a:ext uri="{FF2B5EF4-FFF2-40B4-BE49-F238E27FC236}">
                <a16:creationId xmlns:a16="http://schemas.microsoft.com/office/drawing/2014/main" id="{A87D7E20-0A23-451B-AC57-A5BC0D6815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2464" y="229636"/>
            <a:ext cx="3206176" cy="1470577"/>
          </a:xfrm>
          <a:prstGeom prst="rect">
            <a:avLst/>
          </a:prstGeom>
        </p:spPr>
      </p:pic>
      <p:pic>
        <p:nvPicPr>
          <p:cNvPr id="15" name="图片 14">
            <a:extLst>
              <a:ext uri="{FF2B5EF4-FFF2-40B4-BE49-F238E27FC236}">
                <a16:creationId xmlns:a16="http://schemas.microsoft.com/office/drawing/2014/main" id="{3E3C53C9-C54B-4772-91F8-117A401D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8473" y="229636"/>
            <a:ext cx="3838241" cy="2489212"/>
          </a:xfrm>
          <a:prstGeom prst="rect">
            <a:avLst/>
          </a:prstGeom>
        </p:spPr>
      </p:pic>
      <p:pic>
        <p:nvPicPr>
          <p:cNvPr id="17" name="图片 16">
            <a:extLst>
              <a:ext uri="{FF2B5EF4-FFF2-40B4-BE49-F238E27FC236}">
                <a16:creationId xmlns:a16="http://schemas.microsoft.com/office/drawing/2014/main" id="{F0B2BC79-BD7F-4B61-B577-46C3175B3D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1460" y="2718848"/>
            <a:ext cx="3838241" cy="2051186"/>
          </a:xfrm>
          <a:prstGeom prst="rect">
            <a:avLst/>
          </a:prstGeom>
        </p:spPr>
      </p:pic>
    </p:spTree>
    <p:extLst>
      <p:ext uri="{BB962C8B-B14F-4D97-AF65-F5344CB8AC3E}">
        <p14:creationId xmlns:p14="http://schemas.microsoft.com/office/powerpoint/2010/main" val="73898947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C36012-F1F1-44BF-8918-CA59CEC0F1C9}"/>
              </a:ext>
            </a:extLst>
          </p:cNvPr>
          <p:cNvSpPr txBox="1"/>
          <p:nvPr/>
        </p:nvSpPr>
        <p:spPr>
          <a:xfrm>
            <a:off x="1778794" y="1485900"/>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本章要点：</a:t>
            </a:r>
            <a:endParaRPr lang="en-US" altLang="zh-CN" sz="24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4D4B9AB-3718-46C7-9F20-DEA84DF8E3A7}"/>
              </a:ext>
            </a:extLst>
          </p:cNvPr>
          <p:cNvSpPr txBox="1"/>
          <p:nvPr/>
        </p:nvSpPr>
        <p:spPr>
          <a:xfrm>
            <a:off x="3850481" y="1947565"/>
            <a:ext cx="2018501" cy="2346283"/>
          </a:xfrm>
          <a:prstGeom prst="rect">
            <a:avLst/>
          </a:prstGeom>
          <a:noFill/>
        </p:spPr>
        <p:txBody>
          <a:bodyPr wrap="non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MEMS </a:t>
            </a:r>
            <a:r>
              <a:rPr lang="zh-CN" altLang="en-US" sz="2000" b="1" dirty="0">
                <a:latin typeface="微软雅黑" panose="020B0503020204020204" pitchFamily="34" charset="-122"/>
                <a:ea typeface="微软雅黑" panose="020B0503020204020204" pitchFamily="34" charset="-122"/>
              </a:rPr>
              <a:t>概念</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、技术特点</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、基本工艺</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、应用领域</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、发展趋势</a:t>
            </a:r>
          </a:p>
        </p:txBody>
      </p:sp>
    </p:spTree>
    <p:extLst>
      <p:ext uri="{BB962C8B-B14F-4D97-AF65-F5344CB8AC3E}">
        <p14:creationId xmlns:p14="http://schemas.microsoft.com/office/powerpoint/2010/main" val="3823999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sz="half" idx="4294967295"/>
          </p:nvPr>
        </p:nvSpPr>
        <p:spPr>
          <a:xfrm>
            <a:off x="1943441" y="848213"/>
            <a:ext cx="7134225" cy="4114800"/>
          </a:xfrm>
        </p:spPr>
        <p:txBody>
          <a:bodyPr/>
          <a:lstStyle/>
          <a:p>
            <a:pPr eaLnBrk="1" hangingPunct="1">
              <a:buClr>
                <a:schemeClr val="tx1"/>
              </a:buClr>
              <a:buFont typeface="Wingdings" pitchFamily="2" charset="2"/>
              <a:buChar char="l"/>
            </a:pPr>
            <a:r>
              <a:rPr lang="zh-CN" altLang="en-US" sz="2400" b="1" dirty="0"/>
              <a:t>平面极坐标下的应变描述</a:t>
            </a:r>
          </a:p>
          <a:p>
            <a:pPr eaLnBrk="1" hangingPunct="1">
              <a:buFont typeface="Wingdings" pitchFamily="2" charset="2"/>
              <a:buNone/>
            </a:pPr>
            <a:r>
              <a:rPr lang="zh-CN" altLang="en-US" sz="2400" b="1" dirty="0"/>
              <a:t>   一点</a:t>
            </a:r>
            <a:r>
              <a:rPr lang="en-US" altLang="zh-CN" sz="2400" b="1" dirty="0"/>
              <a:t>P</a:t>
            </a:r>
            <a:r>
              <a:rPr lang="zh-CN" altLang="en-US" sz="2400" b="1" dirty="0"/>
              <a:t>有三个独立的应变分量</a:t>
            </a:r>
          </a:p>
          <a:p>
            <a:pPr eaLnBrk="1" hangingPunct="1">
              <a:buFont typeface="Wingdings" pitchFamily="2" charset="2"/>
              <a:buNone/>
            </a:pPr>
            <a:r>
              <a:rPr lang="zh-CN" altLang="en-US" sz="2400" b="1" dirty="0"/>
              <a:t>    两个正应变，一个切应变</a:t>
            </a:r>
          </a:p>
          <a:p>
            <a:pPr eaLnBrk="1" hangingPunct="1">
              <a:buFont typeface="Wingdings" pitchFamily="2" charset="2"/>
              <a:buNone/>
            </a:pPr>
            <a:endParaRPr lang="zh-CN" altLang="en-US" sz="2400" b="1" dirty="0"/>
          </a:p>
          <a:p>
            <a:pPr eaLnBrk="1" hangingPunct="1">
              <a:buFont typeface="Wingdings" pitchFamily="2" charset="2"/>
              <a:buNone/>
            </a:pPr>
            <a:r>
              <a:rPr lang="zh-CN" altLang="en-US" sz="2000" b="1" dirty="0"/>
              <a:t>                                       </a:t>
            </a:r>
            <a:r>
              <a:rPr lang="zh-CN" altLang="en-US" sz="2400" b="1" dirty="0"/>
              <a:t>径向正应变</a:t>
            </a:r>
          </a:p>
          <a:p>
            <a:pPr eaLnBrk="1" hangingPunct="1">
              <a:buFont typeface="Wingdings" pitchFamily="2" charset="2"/>
              <a:buNone/>
            </a:pPr>
            <a:r>
              <a:rPr lang="zh-CN" altLang="en-US" sz="2400" b="1" dirty="0"/>
              <a:t>                     </a:t>
            </a:r>
          </a:p>
          <a:p>
            <a:pPr eaLnBrk="1" hangingPunct="1">
              <a:buFont typeface="Wingdings" pitchFamily="2" charset="2"/>
              <a:buNone/>
            </a:pPr>
            <a:r>
              <a:rPr lang="zh-CN" altLang="en-US" sz="2400" b="1" dirty="0"/>
              <a:t>                                 切向正应变</a:t>
            </a:r>
          </a:p>
          <a:p>
            <a:pPr eaLnBrk="1" hangingPunct="1">
              <a:buFont typeface="Wingdings" pitchFamily="2" charset="2"/>
              <a:buNone/>
            </a:pPr>
            <a:r>
              <a:rPr lang="zh-CN" altLang="en-US" sz="2400" b="1" dirty="0"/>
              <a:t>                          </a:t>
            </a:r>
          </a:p>
          <a:p>
            <a:pPr eaLnBrk="1" hangingPunct="1">
              <a:buFont typeface="Wingdings" pitchFamily="2" charset="2"/>
              <a:buNone/>
            </a:pPr>
            <a:r>
              <a:rPr lang="zh-CN" altLang="en-US" sz="2400" b="1" dirty="0"/>
              <a:t>                                  径向与切向之间的切应变</a:t>
            </a:r>
          </a:p>
          <a:p>
            <a:pPr eaLnBrk="1" hangingPunct="1">
              <a:buFont typeface="Wingdings" pitchFamily="2" charset="2"/>
              <a:buNone/>
            </a:pPr>
            <a:endParaRPr lang="en-US" altLang="zh-CN" sz="2000" dirty="0"/>
          </a:p>
        </p:txBody>
      </p:sp>
      <p:graphicFrame>
        <p:nvGraphicFramePr>
          <p:cNvPr id="120835" name="Object 22"/>
          <p:cNvGraphicFramePr>
            <a:graphicFrameLocks noGrp="1" noChangeAspect="1"/>
          </p:cNvGraphicFramePr>
          <p:nvPr>
            <p:ph sz="quarter" idx="4294967295"/>
          </p:nvPr>
        </p:nvGraphicFramePr>
        <p:xfrm>
          <a:off x="2279577" y="2458922"/>
          <a:ext cx="1382713" cy="688975"/>
        </p:xfrm>
        <a:graphic>
          <a:graphicData uri="http://schemas.openxmlformats.org/presentationml/2006/ole">
            <mc:AlternateContent xmlns:mc="http://schemas.openxmlformats.org/markup-compatibility/2006">
              <mc:Choice xmlns:v="urn:schemas-microsoft-com:vml" Requires="v">
                <p:oleObj spid="_x0000_s4098" name="Equation" r:id="rId3" imgW="520474" imgH="393529" progId="Equation.DSMT4">
                  <p:embed/>
                </p:oleObj>
              </mc:Choice>
              <mc:Fallback>
                <p:oleObj name="Equation" r:id="rId3" imgW="520474"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7" y="2458922"/>
                        <a:ext cx="138271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0836" name="Group 4"/>
          <p:cNvGrpSpPr>
            <a:grpSpLocks/>
          </p:cNvGrpSpPr>
          <p:nvPr/>
        </p:nvGrpSpPr>
        <p:grpSpPr bwMode="auto">
          <a:xfrm>
            <a:off x="6593156" y="826843"/>
            <a:ext cx="3929062" cy="3214688"/>
            <a:chOff x="4140" y="7446"/>
            <a:chExt cx="3780" cy="3264"/>
          </a:xfrm>
        </p:grpSpPr>
        <p:sp>
          <p:nvSpPr>
            <p:cNvPr id="120840"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120841"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120842"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120843"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120844"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120845"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120846"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120847"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120848"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120849"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0"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1"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2"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3"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4"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5"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856"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graphicFrame>
        <p:nvGraphicFramePr>
          <p:cNvPr id="120837" name="Object 25"/>
          <p:cNvGraphicFramePr>
            <a:graphicFrameLocks noGrp="1" noChangeAspect="1"/>
          </p:cNvGraphicFramePr>
          <p:nvPr>
            <p:ph sz="quarter" idx="4294967295"/>
          </p:nvPr>
        </p:nvGraphicFramePr>
        <p:xfrm>
          <a:off x="2279576" y="3419656"/>
          <a:ext cx="1728788" cy="661988"/>
        </p:xfrm>
        <a:graphic>
          <a:graphicData uri="http://schemas.openxmlformats.org/presentationml/2006/ole">
            <mc:AlternateContent xmlns:mc="http://schemas.openxmlformats.org/markup-compatibility/2006">
              <mc:Choice xmlns:v="urn:schemas-microsoft-com:vml" Requires="v">
                <p:oleObj spid="_x0000_s4099" name="Equation" r:id="rId5" imgW="863225" imgH="393529" progId="Equation.DSMT4">
                  <p:embed/>
                </p:oleObj>
              </mc:Choice>
              <mc:Fallback>
                <p:oleObj name="Equation" r:id="rId5" imgW="863225"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576" y="3419656"/>
                        <a:ext cx="1728788"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838" name="Object 28"/>
          <p:cNvGraphicFramePr>
            <a:graphicFrameLocks noChangeAspect="1"/>
          </p:cNvGraphicFramePr>
          <p:nvPr/>
        </p:nvGraphicFramePr>
        <p:xfrm>
          <a:off x="2279577" y="4211579"/>
          <a:ext cx="1952625" cy="658812"/>
        </p:xfrm>
        <a:graphic>
          <a:graphicData uri="http://schemas.openxmlformats.org/presentationml/2006/ole">
            <mc:AlternateContent xmlns:mc="http://schemas.openxmlformats.org/markup-compatibility/2006">
              <mc:Choice xmlns:v="urn:schemas-microsoft-com:vml" Requires="v">
                <p:oleObj spid="_x0000_s4100" name="Equation" r:id="rId7" imgW="1167893" imgH="393529" progId="Equation.DSMT4">
                  <p:embed/>
                </p:oleObj>
              </mc:Choice>
              <mc:Fallback>
                <p:oleObj name="Equation" r:id="rId7" imgW="1167893"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577" y="4211579"/>
                        <a:ext cx="1952625"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839" name="Text Box 29"/>
          <p:cNvSpPr txBox="1">
            <a:spLocks noChangeArrowheads="1"/>
          </p:cNvSpPr>
          <p:nvPr/>
        </p:nvSpPr>
        <p:spPr bwMode="auto">
          <a:xfrm>
            <a:off x="3033527" y="5157193"/>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其中</a:t>
            </a:r>
            <a:r>
              <a:rPr lang="en-US" altLang="zh-CN" sz="2800" dirty="0">
                <a:latin typeface="黑体" panose="02010609060101010101" pitchFamily="49" charset="-122"/>
                <a:ea typeface="黑体" panose="02010609060101010101" pitchFamily="49" charset="-122"/>
              </a:rPr>
              <a:t>w, v</a:t>
            </a:r>
            <a:r>
              <a:rPr lang="zh-CN" altLang="en-US" sz="2800" dirty="0">
                <a:latin typeface="黑体" panose="02010609060101010101" pitchFamily="49" charset="-122"/>
                <a:ea typeface="黑体" panose="02010609060101010101" pitchFamily="49" charset="-122"/>
              </a:rPr>
              <a:t>为在径向与切向的位移分量</a:t>
            </a:r>
          </a:p>
        </p:txBody>
      </p:sp>
    </p:spTree>
    <p:extLst>
      <p:ext uri="{BB962C8B-B14F-4D97-AF65-F5344CB8AC3E}">
        <p14:creationId xmlns:p14="http://schemas.microsoft.com/office/powerpoint/2010/main" val="260465412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2470ADEF-D284-495D-9A98-FC4A15C7C39D}"/>
              </a:ext>
            </a:extLst>
          </p:cNvPr>
          <p:cNvSpPr>
            <a:spLocks noGrp="1" noChangeArrowheads="1"/>
          </p:cNvSpPr>
          <p:nvPr>
            <p:ph type="title"/>
          </p:nvPr>
        </p:nvSpPr>
        <p:spPr>
          <a:xfrm>
            <a:off x="759619" y="1969432"/>
            <a:ext cx="7255669" cy="732632"/>
          </a:xfrm>
        </p:spPr>
        <p:txBody>
          <a:bodyPr>
            <a:normAutofit/>
          </a:bodyPr>
          <a:lstStyle/>
          <a:p>
            <a:pPr algn="ctr"/>
            <a:r>
              <a:rPr lang="zh-CN" altLang="en-US" sz="2400" b="1" dirty="0">
                <a:solidFill>
                  <a:srgbClr val="0000CC"/>
                </a:solidFill>
                <a:latin typeface="微软雅黑" panose="020B0503020204020204" pitchFamily="34" charset="-122"/>
                <a:ea typeface="微软雅黑" panose="020B0503020204020204" pitchFamily="34" charset="-122"/>
              </a:rPr>
              <a:t>一 、传感器的作用与在科技中的地位</a:t>
            </a:r>
          </a:p>
        </p:txBody>
      </p:sp>
      <p:sp>
        <p:nvSpPr>
          <p:cNvPr id="312323" name="Rectangle 3">
            <a:extLst>
              <a:ext uri="{FF2B5EF4-FFF2-40B4-BE49-F238E27FC236}">
                <a16:creationId xmlns:a16="http://schemas.microsoft.com/office/drawing/2014/main" id="{37733440-ECB3-4EFE-892E-03D78E90AF01}"/>
              </a:ext>
            </a:extLst>
          </p:cNvPr>
          <p:cNvSpPr>
            <a:spLocks noGrp="1" noChangeArrowheads="1"/>
          </p:cNvSpPr>
          <p:nvPr>
            <p:ph type="subTitle" idx="4294967295"/>
          </p:nvPr>
        </p:nvSpPr>
        <p:spPr>
          <a:xfrm>
            <a:off x="1992313" y="3189288"/>
            <a:ext cx="7200900" cy="2675731"/>
          </a:xfrm>
        </p:spPr>
        <p:txBody>
          <a:bodyPr>
            <a:normAutofit/>
          </a:bodyPr>
          <a:lstStyle/>
          <a:p>
            <a:pPr marL="711200" indent="-711200"/>
            <a:r>
              <a:rPr lang="zh-CN" altLang="en-US" sz="2000" b="1" dirty="0">
                <a:latin typeface="微软雅黑" panose="020B0503020204020204" pitchFamily="34" charset="-122"/>
                <a:ea typeface="微软雅黑" panose="020B0503020204020204" pitchFamily="34" charset="-122"/>
              </a:rPr>
              <a:t>从科技发展中体会</a:t>
            </a:r>
          </a:p>
          <a:p>
            <a:pPr marL="711200" indent="-711200"/>
            <a:r>
              <a:rPr lang="zh-CN" altLang="en-US" sz="2000" b="1" dirty="0">
                <a:latin typeface="微软雅黑" panose="020B0503020204020204" pitchFamily="34" charset="-122"/>
                <a:ea typeface="微软雅黑" panose="020B0503020204020204" pitchFamily="34" charset="-122"/>
              </a:rPr>
              <a:t>从科技现状中发现</a:t>
            </a:r>
          </a:p>
          <a:p>
            <a:pPr marL="711200" indent="-711200"/>
            <a:r>
              <a:rPr lang="zh-CN" altLang="en-US" sz="2000" b="1" dirty="0">
                <a:latin typeface="微软雅黑" panose="020B0503020204020204" pitchFamily="34" charset="-122"/>
                <a:ea typeface="微软雅黑" panose="020B0503020204020204" pitchFamily="34" charset="-122"/>
              </a:rPr>
              <a:t>从未来发展中推想</a:t>
            </a:r>
          </a:p>
          <a:p>
            <a:pPr marL="1066800" lvl="1" indent="-595313">
              <a:lnSpc>
                <a:spcPct val="150000"/>
              </a:lnSpc>
            </a:pPr>
            <a:r>
              <a:rPr lang="zh-CN" altLang="en-US" sz="2000" b="1" dirty="0">
                <a:latin typeface="微软雅黑" panose="020B0503020204020204" pitchFamily="34" charset="-122"/>
                <a:ea typeface="微软雅黑" panose="020B0503020204020204" pitchFamily="34" charset="-122"/>
              </a:rPr>
              <a:t>信息技术、新材料、新能源、生物技术、海洋技术、空间技术、智能技术</a:t>
            </a:r>
            <a:r>
              <a:rPr lang="en-US" altLang="zh-CN" sz="2000" b="1" dirty="0">
                <a:latin typeface="微软雅黑" panose="020B0503020204020204" pitchFamily="34" charset="-122"/>
                <a:ea typeface="微软雅黑" panose="020B0503020204020204" pitchFamily="34" charset="-122"/>
              </a:rPr>
              <a:t>…</a:t>
            </a:r>
          </a:p>
          <a:p>
            <a:pPr marL="1066800" lvl="1" indent="-595313">
              <a:lnSpc>
                <a:spcPct val="150000"/>
              </a:lnSpc>
            </a:pPr>
            <a:r>
              <a:rPr lang="zh-CN" altLang="en-US" sz="2000" b="1" dirty="0">
                <a:latin typeface="微软雅黑" panose="020B0503020204020204" pitchFamily="34" charset="-122"/>
                <a:ea typeface="微软雅黑" panose="020B0503020204020204" pitchFamily="34" charset="-122"/>
              </a:rPr>
              <a:t>科学研究、工农业生产、健康医疗、环境保护</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711200" indent="-711200" algn="ctr">
              <a:buNone/>
            </a:pPr>
            <a:endParaRPr lang="en-US" altLang="zh-CN" sz="2000" b="1" dirty="0">
              <a:latin typeface="微软雅黑" panose="020B0503020204020204" pitchFamily="34" charset="-122"/>
              <a:ea typeface="微软雅黑" panose="020B0503020204020204" pitchFamily="34" charset="-122"/>
            </a:endParaRPr>
          </a:p>
        </p:txBody>
      </p:sp>
      <p:sp>
        <p:nvSpPr>
          <p:cNvPr id="312324" name="Rectangle 4">
            <a:extLst>
              <a:ext uri="{FF2B5EF4-FFF2-40B4-BE49-F238E27FC236}">
                <a16:creationId xmlns:a16="http://schemas.microsoft.com/office/drawing/2014/main" id="{3B157AEA-5FEE-4A1E-A09A-DCF8F8C32B89}"/>
              </a:ext>
            </a:extLst>
          </p:cNvPr>
          <p:cNvSpPr>
            <a:spLocks noChangeArrowheads="1"/>
          </p:cNvSpPr>
          <p:nvPr/>
        </p:nvSpPr>
        <p:spPr bwMode="auto">
          <a:xfrm>
            <a:off x="7118889" y="2135693"/>
            <a:ext cx="8963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理解</a:t>
            </a:r>
            <a:r>
              <a:rPr lang="en-US" altLang="zh-CN" sz="2000" b="1" dirty="0">
                <a:solidFill>
                  <a:srgbClr val="FF0000"/>
                </a:solidFill>
                <a:latin typeface="微软雅黑" panose="020B0503020204020204" pitchFamily="34" charset="-122"/>
                <a:ea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080B2302-51B1-488E-9DE7-DAC8F1D4CE26}"/>
              </a:ext>
            </a:extLst>
          </p:cNvPr>
          <p:cNvSpPr/>
          <p:nvPr/>
        </p:nvSpPr>
        <p:spPr>
          <a:xfrm>
            <a:off x="5376430" y="958988"/>
            <a:ext cx="902811" cy="523220"/>
          </a:xfrm>
          <a:prstGeom prst="rect">
            <a:avLst/>
          </a:prstGeom>
        </p:spPr>
        <p:txBody>
          <a:bodyPr wrap="none">
            <a:spAutoFit/>
          </a:bodyPr>
          <a:lstStyle/>
          <a:p>
            <a:r>
              <a:rPr lang="zh-CN" altLang="en-US" sz="2800" b="1" dirty="0">
                <a:solidFill>
                  <a:srgbClr val="0000CC"/>
                </a:solidFill>
                <a:latin typeface="微软雅黑" panose="020B0503020204020204" pitchFamily="34" charset="-122"/>
                <a:ea typeface="微软雅黑" panose="020B0503020204020204" pitchFamily="34" charset="-122"/>
              </a:rPr>
              <a:t>复习</a:t>
            </a:r>
          </a:p>
        </p:txBody>
      </p:sp>
    </p:spTree>
    <p:extLst>
      <p:ext uri="{BB962C8B-B14F-4D97-AF65-F5344CB8AC3E}">
        <p14:creationId xmlns:p14="http://schemas.microsoft.com/office/powerpoint/2010/main" val="127878732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7FC9B5F9-7D98-4E97-A46F-684D5471EDD6}"/>
              </a:ext>
            </a:extLst>
          </p:cNvPr>
          <p:cNvSpPr>
            <a:spLocks noGrp="1" noChangeArrowheads="1"/>
          </p:cNvSpPr>
          <p:nvPr>
            <p:ph type="title"/>
          </p:nvPr>
        </p:nvSpPr>
        <p:spPr/>
        <p:txBody>
          <a:bodyPr>
            <a:normAutofit/>
          </a:bodyPr>
          <a:lstStyle/>
          <a:p>
            <a:pPr marL="1117600" indent="-1117600"/>
            <a:r>
              <a:rPr lang="zh-CN" altLang="en-US" sz="2400" b="1" dirty="0">
                <a:solidFill>
                  <a:srgbClr val="0000CC"/>
                </a:solidFill>
                <a:latin typeface="微软雅黑" panose="020B0503020204020204" pitchFamily="34" charset="-122"/>
                <a:ea typeface="微软雅黑" panose="020B0503020204020204" pitchFamily="34" charset="-122"/>
              </a:rPr>
              <a:t>二、传感器的基本理论</a:t>
            </a:r>
          </a:p>
        </p:txBody>
      </p:sp>
      <p:sp>
        <p:nvSpPr>
          <p:cNvPr id="310275" name="Rectangle 3">
            <a:extLst>
              <a:ext uri="{FF2B5EF4-FFF2-40B4-BE49-F238E27FC236}">
                <a16:creationId xmlns:a16="http://schemas.microsoft.com/office/drawing/2014/main" id="{61B4C2A8-DCBF-4917-A90D-056D926C2732}"/>
              </a:ext>
            </a:extLst>
          </p:cNvPr>
          <p:cNvSpPr>
            <a:spLocks noGrp="1" noChangeArrowheads="1"/>
          </p:cNvSpPr>
          <p:nvPr>
            <p:ph type="body" idx="1"/>
          </p:nvPr>
        </p:nvSpPr>
        <p:spPr>
          <a:xfrm>
            <a:off x="2242344" y="1347790"/>
            <a:ext cx="7059613" cy="3152774"/>
          </a:xfrm>
        </p:spPr>
        <p:txBody>
          <a:bodyPr>
            <a:normAutofit/>
          </a:bodyPr>
          <a:lstStyle/>
          <a:p>
            <a:pPr>
              <a:lnSpc>
                <a:spcPct val="80000"/>
              </a:lnSpc>
            </a:pPr>
            <a:r>
              <a:rPr lang="zh-CN" altLang="en-US" sz="2400" b="1" dirty="0">
                <a:latin typeface="微软雅黑" panose="020B0503020204020204" pitchFamily="34" charset="-122"/>
                <a:ea typeface="微软雅黑" panose="020B0503020204020204" pitchFamily="34" charset="-122"/>
              </a:rPr>
              <a:t>什么是传感器 </a:t>
            </a:r>
            <a:r>
              <a:rPr lang="zh-CN" altLang="en-US" sz="2400" b="1" dirty="0">
                <a:solidFill>
                  <a:srgbClr val="FF0000"/>
                </a:solidFill>
                <a:latin typeface="微软雅黑" panose="020B0503020204020204" pitchFamily="34" charset="-122"/>
                <a:ea typeface="微软雅黑" panose="020B0503020204020204" pitchFamily="34" charset="-122"/>
              </a:rPr>
              <a:t>（掌握）</a:t>
            </a:r>
            <a:r>
              <a:rPr lang="zh-CN" altLang="en-US" sz="2400" b="1" dirty="0">
                <a:latin typeface="微软雅黑" panose="020B0503020204020204" pitchFamily="34" charset="-122"/>
                <a:ea typeface="微软雅黑" panose="020B0503020204020204" pitchFamily="34" charset="-122"/>
              </a:rPr>
              <a:t>   </a:t>
            </a:r>
          </a:p>
          <a:p>
            <a:pPr lvl="1">
              <a:lnSpc>
                <a:spcPct val="80000"/>
              </a:lnSpc>
            </a:pPr>
            <a:r>
              <a:rPr lang="zh-CN" altLang="en-US" b="1" dirty="0">
                <a:latin typeface="微软雅黑" panose="020B0503020204020204" pitchFamily="34" charset="-122"/>
                <a:ea typeface="微软雅黑" panose="020B0503020204020204" pitchFamily="34" charset="-122"/>
              </a:rPr>
              <a:t>国标定义</a:t>
            </a:r>
          </a:p>
          <a:p>
            <a:pPr lvl="1">
              <a:lnSpc>
                <a:spcPct val="80000"/>
              </a:lnSpc>
            </a:pPr>
            <a:r>
              <a:rPr lang="zh-CN" altLang="en-US" b="1" dirty="0">
                <a:latin typeface="微软雅黑" panose="020B0503020204020204" pitchFamily="34" charset="-122"/>
                <a:ea typeface="微软雅黑" panose="020B0503020204020204" pitchFamily="34" charset="-122"/>
              </a:rPr>
              <a:t>定义的核心内容</a:t>
            </a:r>
          </a:p>
          <a:p>
            <a:pPr lvl="1">
              <a:lnSpc>
                <a:spcPct val="80000"/>
              </a:lnSpc>
            </a:pPr>
            <a:r>
              <a:rPr lang="zh-CN" altLang="en-US" b="1" dirty="0">
                <a:latin typeface="微软雅黑" panose="020B0503020204020204" pitchFamily="34" charset="-122"/>
                <a:ea typeface="微软雅黑" panose="020B0503020204020204" pitchFamily="34" charset="-122"/>
              </a:rPr>
              <a:t>定义的发展 </a:t>
            </a:r>
          </a:p>
          <a:p>
            <a:pPr>
              <a:lnSpc>
                <a:spcPct val="80000"/>
              </a:lnSpc>
            </a:pPr>
            <a:r>
              <a:rPr lang="zh-CN" altLang="en-US" sz="2400" b="1" dirty="0">
                <a:latin typeface="微软雅黑" panose="020B0503020204020204" pitchFamily="34" charset="-122"/>
                <a:ea typeface="微软雅黑" panose="020B0503020204020204" pitchFamily="34" charset="-122"/>
              </a:rPr>
              <a:t>传感器工作物理基础</a:t>
            </a:r>
            <a:r>
              <a:rPr lang="zh-CN" altLang="en-US" sz="2400" b="1" dirty="0">
                <a:solidFill>
                  <a:srgbClr val="FF0000"/>
                </a:solidFill>
                <a:latin typeface="微软雅黑" panose="020B0503020204020204" pitchFamily="34" charset="-122"/>
                <a:ea typeface="微软雅黑" panose="020B0503020204020204" pitchFamily="34" charset="-122"/>
              </a:rPr>
              <a:t>（了解）</a:t>
            </a:r>
          </a:p>
          <a:p>
            <a:pPr lvl="1">
              <a:lnSpc>
                <a:spcPct val="80000"/>
              </a:lnSpc>
            </a:pPr>
            <a:r>
              <a:rPr lang="zh-CN" altLang="en-US" b="1" dirty="0">
                <a:latin typeface="微软雅黑" panose="020B0503020204020204" pitchFamily="34" charset="-122"/>
                <a:ea typeface="微软雅黑" panose="020B0503020204020204" pitchFamily="34" charset="-122"/>
              </a:rPr>
              <a:t>基本定律：守恒定律，场定律，物质定律，统计法则</a:t>
            </a:r>
          </a:p>
          <a:p>
            <a:pPr>
              <a:lnSpc>
                <a:spcPct val="80000"/>
              </a:lnSpc>
            </a:pPr>
            <a:r>
              <a:rPr lang="zh-CN" altLang="en-US" sz="2400" b="1" dirty="0">
                <a:latin typeface="微软雅黑" panose="020B0503020204020204" pitchFamily="34" charset="-122"/>
                <a:ea typeface="微软雅黑" panose="020B0503020204020204" pitchFamily="34" charset="-122"/>
              </a:rPr>
              <a:t>传感器的分类</a:t>
            </a:r>
            <a:r>
              <a:rPr lang="zh-CN" altLang="en-US" sz="2400" b="1" dirty="0">
                <a:solidFill>
                  <a:srgbClr val="FF0000"/>
                </a:solidFill>
                <a:latin typeface="微软雅黑" panose="020B0503020204020204" pitchFamily="34" charset="-122"/>
                <a:ea typeface="微软雅黑" panose="020B0503020204020204" pitchFamily="34" charset="-122"/>
              </a:rPr>
              <a:t>（理解掌握 ）</a:t>
            </a:r>
          </a:p>
        </p:txBody>
      </p:sp>
      <p:sp>
        <p:nvSpPr>
          <p:cNvPr id="4" name="Rectangle 3">
            <a:extLst>
              <a:ext uri="{FF2B5EF4-FFF2-40B4-BE49-F238E27FC236}">
                <a16:creationId xmlns:a16="http://schemas.microsoft.com/office/drawing/2014/main" id="{2DBB1676-6214-4AD1-A3CC-532C79B40410}"/>
              </a:ext>
            </a:extLst>
          </p:cNvPr>
          <p:cNvSpPr txBox="1">
            <a:spLocks noChangeArrowheads="1"/>
          </p:cNvSpPr>
          <p:nvPr/>
        </p:nvSpPr>
        <p:spPr>
          <a:xfrm>
            <a:off x="2242344" y="4297362"/>
            <a:ext cx="10515600" cy="2560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微软雅黑" panose="020B0503020204020204" pitchFamily="34" charset="-122"/>
                <a:ea typeface="微软雅黑" panose="020B0503020204020204" pitchFamily="34" charset="-122"/>
              </a:rPr>
              <a:t>传感器的数学模型</a:t>
            </a:r>
            <a:r>
              <a:rPr lang="zh-CN" altLang="en-US" sz="2400" b="1" dirty="0">
                <a:solidFill>
                  <a:srgbClr val="FF0000"/>
                </a:solidFill>
                <a:latin typeface="微软雅黑" panose="020B0503020204020204" pitchFamily="34" charset="-122"/>
                <a:ea typeface="微软雅黑" panose="020B0503020204020204" pitchFamily="34" charset="-122"/>
              </a:rPr>
              <a:t>（理解掌握 ）</a:t>
            </a:r>
          </a:p>
          <a:p>
            <a:pPr lvl="1"/>
            <a:r>
              <a:rPr lang="zh-CN" altLang="en-US" b="1" dirty="0">
                <a:latin typeface="微软雅黑" panose="020B0503020204020204" pitchFamily="34" charset="-122"/>
                <a:ea typeface="微软雅黑" panose="020B0503020204020204" pitchFamily="34" charset="-122"/>
              </a:rPr>
              <a:t>静态特性</a:t>
            </a:r>
          </a:p>
          <a:p>
            <a:pPr lvl="2"/>
            <a:r>
              <a:rPr lang="zh-CN" altLang="en-US" sz="2400" b="1" dirty="0">
                <a:latin typeface="微软雅黑" panose="020B0503020204020204" pitchFamily="34" charset="-122"/>
                <a:ea typeface="微软雅黑" panose="020B0503020204020204" pitchFamily="34" charset="-122"/>
              </a:rPr>
              <a:t>灵敏度</a:t>
            </a:r>
            <a:endParaRPr lang="en-US" altLang="zh-CN" sz="2400" b="1" dirty="0">
              <a:latin typeface="微软雅黑" panose="020B0503020204020204" pitchFamily="34" charset="-122"/>
              <a:ea typeface="微软雅黑" panose="020B0503020204020204" pitchFamily="34" charset="-122"/>
            </a:endParaRPr>
          </a:p>
          <a:p>
            <a:pPr lvl="2"/>
            <a:r>
              <a:rPr lang="zh-CN" altLang="en-US" sz="2400" b="1" dirty="0">
                <a:latin typeface="微软雅黑" panose="020B0503020204020204" pitchFamily="34" charset="-122"/>
                <a:ea typeface="微软雅黑" panose="020B0503020204020204" pitchFamily="34" charset="-122"/>
              </a:rPr>
              <a:t>分辨率</a:t>
            </a:r>
            <a:endParaRPr lang="en-US" altLang="zh-CN" sz="2400" b="1" dirty="0">
              <a:latin typeface="微软雅黑" panose="020B0503020204020204" pitchFamily="34" charset="-122"/>
              <a:ea typeface="微软雅黑" panose="020B0503020204020204" pitchFamily="34" charset="-122"/>
            </a:endParaRPr>
          </a:p>
          <a:p>
            <a:pPr lvl="2"/>
            <a:r>
              <a:rPr lang="zh-CN" altLang="en-US" sz="2400" b="1" dirty="0">
                <a:latin typeface="微软雅黑" panose="020B0503020204020204" pitchFamily="34" charset="-122"/>
                <a:ea typeface="微软雅黑" panose="020B0503020204020204" pitchFamily="34" charset="-122"/>
              </a:rPr>
              <a:t>线性度（不同表示方法，线性度不同）</a:t>
            </a:r>
          </a:p>
          <a:p>
            <a:pPr lvl="2"/>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891259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Rectangle 3">
            <a:extLst>
              <a:ext uri="{FF2B5EF4-FFF2-40B4-BE49-F238E27FC236}">
                <a16:creationId xmlns:a16="http://schemas.microsoft.com/office/drawing/2014/main" id="{8FE6BBF8-00E4-44D3-9B8A-1CE327E9EDEA}"/>
              </a:ext>
            </a:extLst>
          </p:cNvPr>
          <p:cNvSpPr>
            <a:spLocks noGrp="1" noChangeArrowheads="1"/>
          </p:cNvSpPr>
          <p:nvPr>
            <p:ph type="body" idx="1"/>
          </p:nvPr>
        </p:nvSpPr>
        <p:spPr>
          <a:xfrm>
            <a:off x="264318" y="904081"/>
            <a:ext cx="11663363" cy="4351338"/>
          </a:xfrm>
        </p:spPr>
        <p:txBody>
          <a:bodyPr>
            <a:norm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传感器的数学模型</a:t>
            </a:r>
          </a:p>
          <a:p>
            <a:pPr lvl="1"/>
            <a:r>
              <a:rPr lang="zh-CN" altLang="en-US" sz="2000" b="1" dirty="0">
                <a:solidFill>
                  <a:srgbClr val="0000CC"/>
                </a:solidFill>
                <a:latin typeface="微软雅黑" panose="020B0503020204020204" pitchFamily="34" charset="-122"/>
                <a:ea typeface="微软雅黑" panose="020B0503020204020204" pitchFamily="34" charset="-122"/>
              </a:rPr>
              <a:t>动态特性</a:t>
            </a:r>
            <a:r>
              <a:rPr lang="zh-CN" altLang="en-US" sz="2000"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理解传递函数与传递函数分解</a:t>
            </a:r>
          </a:p>
          <a:p>
            <a:pPr lvl="3"/>
            <a:r>
              <a:rPr lang="zh-CN" altLang="en-US" sz="2000" b="1" dirty="0">
                <a:latin typeface="微软雅黑" panose="020B0503020204020204" pitchFamily="34" charset="-122"/>
                <a:ea typeface="微软雅黑" panose="020B0503020204020204" pitchFamily="34" charset="-122"/>
              </a:rPr>
              <a:t>输入动态，响应特性：幅频特性 </a:t>
            </a:r>
          </a:p>
          <a:p>
            <a:pPr lvl="3"/>
            <a:r>
              <a:rPr lang="zh-CN" altLang="en-US" sz="2000" b="1" dirty="0">
                <a:latin typeface="微软雅黑" panose="020B0503020204020204" pitchFamily="34" charset="-122"/>
                <a:ea typeface="微软雅黑" panose="020B0503020204020204" pitchFamily="34" charset="-122"/>
              </a:rPr>
              <a:t>分解： 复杂系统      若干</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阶串连而成、若干</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阶系统并联而成</a:t>
            </a:r>
          </a:p>
          <a:p>
            <a:pPr lvl="2"/>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阶</a:t>
            </a:r>
          </a:p>
          <a:p>
            <a:pPr lvl="2"/>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阶动态响应</a:t>
            </a:r>
          </a:p>
          <a:p>
            <a:pPr lvl="2"/>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阶动态响应                  </a:t>
            </a:r>
          </a:p>
          <a:p>
            <a:endParaRPr lang="en-US" altLang="zh-CN" sz="2000" b="1" dirty="0">
              <a:latin typeface="微软雅黑" panose="020B0503020204020204" pitchFamily="34" charset="-122"/>
              <a:ea typeface="微软雅黑" panose="020B0503020204020204" pitchFamily="34" charset="-122"/>
            </a:endParaRPr>
          </a:p>
        </p:txBody>
      </p:sp>
      <p:graphicFrame>
        <p:nvGraphicFramePr>
          <p:cNvPr id="327696" name="Object 16">
            <a:extLst>
              <a:ext uri="{FF2B5EF4-FFF2-40B4-BE49-F238E27FC236}">
                <a16:creationId xmlns:a16="http://schemas.microsoft.com/office/drawing/2014/main" id="{4938A14F-5746-4D77-BD50-5CA6F4596A60}"/>
              </a:ext>
            </a:extLst>
          </p:cNvPr>
          <p:cNvGraphicFramePr>
            <a:graphicFrameLocks noChangeAspect="1"/>
          </p:cNvGraphicFramePr>
          <p:nvPr/>
        </p:nvGraphicFramePr>
        <p:xfrm>
          <a:off x="5263357" y="3812382"/>
          <a:ext cx="281724" cy="354013"/>
        </p:xfrm>
        <a:graphic>
          <a:graphicData uri="http://schemas.openxmlformats.org/presentationml/2006/ole">
            <mc:AlternateContent xmlns:mc="http://schemas.openxmlformats.org/markup-compatibility/2006">
              <mc:Choice xmlns:v="urn:schemas-microsoft-com:vml" Requires="v">
                <p:oleObj spid="_x0000_s277506" name="Equation" r:id="rId3" imgW="126725" imgH="177415" progId="Equation.DSMT4">
                  <p:embed/>
                </p:oleObj>
              </mc:Choice>
              <mc:Fallback>
                <p:oleObj name="Equation" r:id="rId3" imgW="126725" imgH="177415" progId="Equation.DSMT4">
                  <p:embed/>
                  <p:pic>
                    <p:nvPicPr>
                      <p:cNvPr id="327696" name="Object 16">
                        <a:extLst>
                          <a:ext uri="{FF2B5EF4-FFF2-40B4-BE49-F238E27FC236}">
                            <a16:creationId xmlns:a16="http://schemas.microsoft.com/office/drawing/2014/main" id="{4938A14F-5746-4D77-BD50-5CA6F4596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3357" y="3812382"/>
                        <a:ext cx="281724" cy="354013"/>
                      </a:xfrm>
                      <a:prstGeom prst="rect">
                        <a:avLst/>
                      </a:prstGeom>
                      <a:noFill/>
                    </p:spPr>
                  </p:pic>
                </p:oleObj>
              </mc:Fallback>
            </mc:AlternateContent>
          </a:graphicData>
        </a:graphic>
      </p:graphicFrame>
      <p:graphicFrame>
        <p:nvGraphicFramePr>
          <p:cNvPr id="327697" name="Object 17">
            <a:extLst>
              <a:ext uri="{FF2B5EF4-FFF2-40B4-BE49-F238E27FC236}">
                <a16:creationId xmlns:a16="http://schemas.microsoft.com/office/drawing/2014/main" id="{6EBA008D-7238-4502-94F4-D244E93780DE}"/>
              </a:ext>
            </a:extLst>
          </p:cNvPr>
          <p:cNvGraphicFramePr>
            <a:graphicFrameLocks noChangeAspect="1"/>
          </p:cNvGraphicFramePr>
          <p:nvPr/>
        </p:nvGraphicFramePr>
        <p:xfrm>
          <a:off x="5263357" y="4382294"/>
          <a:ext cx="281724" cy="279400"/>
        </p:xfrm>
        <a:graphic>
          <a:graphicData uri="http://schemas.openxmlformats.org/presentationml/2006/ole">
            <mc:AlternateContent xmlns:mc="http://schemas.openxmlformats.org/markup-compatibility/2006">
              <mc:Choice xmlns:v="urn:schemas-microsoft-com:vml" Requires="v">
                <p:oleObj spid="_x0000_s277507" name="Equation" r:id="rId5" imgW="126835" imgH="139518" progId="Equation.DSMT4">
                  <p:embed/>
                </p:oleObj>
              </mc:Choice>
              <mc:Fallback>
                <p:oleObj name="Equation" r:id="rId5" imgW="126835" imgH="139518" progId="Equation.DSMT4">
                  <p:embed/>
                  <p:pic>
                    <p:nvPicPr>
                      <p:cNvPr id="327697" name="Object 17">
                        <a:extLst>
                          <a:ext uri="{FF2B5EF4-FFF2-40B4-BE49-F238E27FC236}">
                            <a16:creationId xmlns:a16="http://schemas.microsoft.com/office/drawing/2014/main" id="{6EBA008D-7238-4502-94F4-D244E93780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3357" y="4382294"/>
                        <a:ext cx="281724" cy="279400"/>
                      </a:xfrm>
                      <a:prstGeom prst="rect">
                        <a:avLst/>
                      </a:prstGeom>
                      <a:noFill/>
                    </p:spPr>
                  </p:pic>
                </p:oleObj>
              </mc:Fallback>
            </mc:AlternateContent>
          </a:graphicData>
        </a:graphic>
      </p:graphicFrame>
      <p:graphicFrame>
        <p:nvGraphicFramePr>
          <p:cNvPr id="327698" name="Object 18">
            <a:extLst>
              <a:ext uri="{FF2B5EF4-FFF2-40B4-BE49-F238E27FC236}">
                <a16:creationId xmlns:a16="http://schemas.microsoft.com/office/drawing/2014/main" id="{D34D2496-C5B5-49A3-A519-405DC0917BC4}"/>
              </a:ext>
            </a:extLst>
          </p:cNvPr>
          <p:cNvGraphicFramePr>
            <a:graphicFrameLocks noChangeAspect="1"/>
          </p:cNvGraphicFramePr>
          <p:nvPr/>
        </p:nvGraphicFramePr>
        <p:xfrm>
          <a:off x="5206207" y="4671219"/>
          <a:ext cx="422586" cy="457200"/>
        </p:xfrm>
        <a:graphic>
          <a:graphicData uri="http://schemas.openxmlformats.org/presentationml/2006/ole">
            <mc:AlternateContent xmlns:mc="http://schemas.openxmlformats.org/markup-compatibility/2006">
              <mc:Choice xmlns:v="urn:schemas-microsoft-com:vml" Requires="v">
                <p:oleObj spid="_x0000_s277508" name="Equation" r:id="rId7" imgW="190500" imgH="228600" progId="Equation.DSMT4">
                  <p:embed/>
                </p:oleObj>
              </mc:Choice>
              <mc:Fallback>
                <p:oleObj name="Equation" r:id="rId7" imgW="190500" imgH="228600" progId="Equation.DSMT4">
                  <p:embed/>
                  <p:pic>
                    <p:nvPicPr>
                      <p:cNvPr id="327698" name="Object 18">
                        <a:extLst>
                          <a:ext uri="{FF2B5EF4-FFF2-40B4-BE49-F238E27FC236}">
                            <a16:creationId xmlns:a16="http://schemas.microsoft.com/office/drawing/2014/main" id="{D34D2496-C5B5-49A3-A519-405DC0917B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6207" y="4671219"/>
                        <a:ext cx="422586" cy="457200"/>
                      </a:xfrm>
                      <a:prstGeom prst="rect">
                        <a:avLst/>
                      </a:prstGeom>
                      <a:noFill/>
                    </p:spPr>
                  </p:pic>
                </p:oleObj>
              </mc:Fallback>
            </mc:AlternateContent>
          </a:graphicData>
        </a:graphic>
      </p:graphicFrame>
      <p:sp>
        <p:nvSpPr>
          <p:cNvPr id="327700" name="Rectangle 20">
            <a:extLst>
              <a:ext uri="{FF2B5EF4-FFF2-40B4-BE49-F238E27FC236}">
                <a16:creationId xmlns:a16="http://schemas.microsoft.com/office/drawing/2014/main" id="{4882B156-9CA9-4981-85B0-7F8FE5D33978}"/>
              </a:ext>
            </a:extLst>
          </p:cNvPr>
          <p:cNvSpPr>
            <a:spLocks noChangeArrowheads="1"/>
          </p:cNvSpPr>
          <p:nvPr/>
        </p:nvSpPr>
        <p:spPr bwMode="auto">
          <a:xfrm>
            <a:off x="5472906" y="3799751"/>
            <a:ext cx="17125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静态灵敏度</a:t>
            </a:r>
          </a:p>
          <a:p>
            <a:endParaRPr lang="en-US" altLang="zh-CN" sz="2000" b="1">
              <a:latin typeface="微软雅黑" panose="020B0503020204020204" pitchFamily="34" charset="-122"/>
              <a:ea typeface="微软雅黑" panose="020B0503020204020204" pitchFamily="34" charset="-122"/>
            </a:endParaRPr>
          </a:p>
        </p:txBody>
      </p:sp>
      <p:sp>
        <p:nvSpPr>
          <p:cNvPr id="327701" name="Rectangle 21">
            <a:extLst>
              <a:ext uri="{FF2B5EF4-FFF2-40B4-BE49-F238E27FC236}">
                <a16:creationId xmlns:a16="http://schemas.microsoft.com/office/drawing/2014/main" id="{893E5377-FB50-4ABC-B11E-04B57D9DEEC1}"/>
              </a:ext>
            </a:extLst>
          </p:cNvPr>
          <p:cNvSpPr>
            <a:spLocks noChangeArrowheads="1"/>
          </p:cNvSpPr>
          <p:nvPr/>
        </p:nvSpPr>
        <p:spPr bwMode="auto">
          <a:xfrm>
            <a:off x="5472907" y="4290289"/>
            <a:ext cx="19970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系统时间常数</a:t>
            </a:r>
          </a:p>
          <a:p>
            <a:endParaRPr lang="en-US" altLang="zh-CN" sz="2000" b="1">
              <a:latin typeface="微软雅黑" panose="020B0503020204020204" pitchFamily="34" charset="-122"/>
              <a:ea typeface="微软雅黑" panose="020B0503020204020204" pitchFamily="34" charset="-122"/>
            </a:endParaRPr>
          </a:p>
        </p:txBody>
      </p:sp>
      <p:sp>
        <p:nvSpPr>
          <p:cNvPr id="327702" name="Rectangle 22">
            <a:extLst>
              <a:ext uri="{FF2B5EF4-FFF2-40B4-BE49-F238E27FC236}">
                <a16:creationId xmlns:a16="http://schemas.microsoft.com/office/drawing/2014/main" id="{8F8D9388-24AA-41F3-9669-32B4C5D869BD}"/>
              </a:ext>
            </a:extLst>
          </p:cNvPr>
          <p:cNvSpPr>
            <a:spLocks noChangeArrowheads="1"/>
          </p:cNvSpPr>
          <p:nvPr/>
        </p:nvSpPr>
        <p:spPr bwMode="auto">
          <a:xfrm>
            <a:off x="5536407" y="4750664"/>
            <a:ext cx="19116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zh-CN" altLang="en-US" sz="2000" b="1">
                <a:latin typeface="微软雅黑" panose="020B0503020204020204" pitchFamily="34" charset="-122"/>
                <a:ea typeface="微软雅黑" panose="020B0503020204020204" pitchFamily="34" charset="-122"/>
              </a:rPr>
              <a:t>固有振荡频率</a:t>
            </a:r>
          </a:p>
          <a:p>
            <a:endParaRPr lang="en-US" altLang="zh-CN" sz="2000" b="1">
              <a:latin typeface="微软雅黑" panose="020B0503020204020204" pitchFamily="34" charset="-122"/>
              <a:ea typeface="微软雅黑" panose="020B0503020204020204" pitchFamily="34" charset="-122"/>
            </a:endParaRPr>
          </a:p>
        </p:txBody>
      </p:sp>
      <p:sp>
        <p:nvSpPr>
          <p:cNvPr id="327703" name="Rectangle 23">
            <a:extLst>
              <a:ext uri="{FF2B5EF4-FFF2-40B4-BE49-F238E27FC236}">
                <a16:creationId xmlns:a16="http://schemas.microsoft.com/office/drawing/2014/main" id="{32BD7A92-FD80-4D14-8FFA-AB13C332C9A5}"/>
              </a:ext>
            </a:extLst>
          </p:cNvPr>
          <p:cNvSpPr>
            <a:spLocks noChangeArrowheads="1"/>
          </p:cNvSpPr>
          <p:nvPr/>
        </p:nvSpPr>
        <p:spPr bwMode="auto">
          <a:xfrm>
            <a:off x="5472907" y="5244277"/>
            <a:ext cx="1428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阻尼系数</a:t>
            </a:r>
          </a:p>
        </p:txBody>
      </p:sp>
      <p:sp>
        <p:nvSpPr>
          <p:cNvPr id="327704" name="AutoShape 24">
            <a:extLst>
              <a:ext uri="{FF2B5EF4-FFF2-40B4-BE49-F238E27FC236}">
                <a16:creationId xmlns:a16="http://schemas.microsoft.com/office/drawing/2014/main" id="{4D453EF5-6D4C-4AF3-B9FE-EB3EA9E14AE2}"/>
              </a:ext>
            </a:extLst>
          </p:cNvPr>
          <p:cNvSpPr>
            <a:spLocks/>
          </p:cNvSpPr>
          <p:nvPr/>
        </p:nvSpPr>
        <p:spPr bwMode="auto">
          <a:xfrm>
            <a:off x="7322345" y="3947320"/>
            <a:ext cx="160231" cy="1584325"/>
          </a:xfrm>
          <a:prstGeom prst="rightBrace">
            <a:avLst>
              <a:gd name="adj1" fmla="val 9139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7705" name="Rectangle 25">
            <a:extLst>
              <a:ext uri="{FF2B5EF4-FFF2-40B4-BE49-F238E27FC236}">
                <a16:creationId xmlns:a16="http://schemas.microsoft.com/office/drawing/2014/main" id="{FAEE6C99-9A8F-4882-87A5-15FFA84681E7}"/>
              </a:ext>
            </a:extLst>
          </p:cNvPr>
          <p:cNvSpPr>
            <a:spLocks noChangeArrowheads="1"/>
          </p:cNvSpPr>
          <p:nvPr/>
        </p:nvSpPr>
        <p:spPr bwMode="auto">
          <a:xfrm>
            <a:off x="7566819" y="4669701"/>
            <a:ext cx="31512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zh-CN" altLang="en-US" sz="2000" b="1" dirty="0">
                <a:latin typeface="微软雅黑" panose="020B0503020204020204" pitchFamily="34" charset="-122"/>
                <a:ea typeface="微软雅黑" panose="020B0503020204020204" pitchFamily="34" charset="-122"/>
              </a:rPr>
              <a:t>对系统幅频特性的影响</a:t>
            </a:r>
            <a:r>
              <a:rPr lang="zh-CN" altLang="en-US" sz="2000" b="1" dirty="0">
                <a:solidFill>
                  <a:srgbClr val="FF0000"/>
                </a:solidFill>
                <a:latin typeface="微软雅黑" panose="020B0503020204020204" pitchFamily="34" charset="-122"/>
                <a:ea typeface="微软雅黑" panose="020B0503020204020204" pitchFamily="34" charset="-122"/>
              </a:rPr>
              <a:t>（掌握） </a:t>
            </a:r>
          </a:p>
        </p:txBody>
      </p:sp>
      <p:sp>
        <p:nvSpPr>
          <p:cNvPr id="327707" name="Rectangle 27">
            <a:extLst>
              <a:ext uri="{FF2B5EF4-FFF2-40B4-BE49-F238E27FC236}">
                <a16:creationId xmlns:a16="http://schemas.microsoft.com/office/drawing/2014/main" id="{36D65073-ED03-44CA-9F72-674D9257B2D3}"/>
              </a:ext>
            </a:extLst>
          </p:cNvPr>
          <p:cNvSpPr>
            <a:spLocks noChangeArrowheads="1"/>
          </p:cNvSpPr>
          <p:nvPr/>
        </p:nvSpPr>
        <p:spPr bwMode="auto">
          <a:xfrm>
            <a:off x="950120" y="2207389"/>
            <a:ext cx="2048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sz="2000" b="1">
              <a:latin typeface="微软雅黑" panose="020B0503020204020204" pitchFamily="34" charset="-122"/>
              <a:ea typeface="微软雅黑" panose="020B0503020204020204" pitchFamily="34" charset="-122"/>
            </a:endParaRPr>
          </a:p>
        </p:txBody>
      </p:sp>
      <p:graphicFrame>
        <p:nvGraphicFramePr>
          <p:cNvPr id="327706" name="Object 26">
            <a:extLst>
              <a:ext uri="{FF2B5EF4-FFF2-40B4-BE49-F238E27FC236}">
                <a16:creationId xmlns:a16="http://schemas.microsoft.com/office/drawing/2014/main" id="{01CA4F58-8647-4A58-A462-FB2C33D05389}"/>
              </a:ext>
            </a:extLst>
          </p:cNvPr>
          <p:cNvGraphicFramePr>
            <a:graphicFrameLocks noChangeAspect="1"/>
          </p:cNvGraphicFramePr>
          <p:nvPr/>
        </p:nvGraphicFramePr>
        <p:xfrm>
          <a:off x="5234781" y="5244306"/>
          <a:ext cx="274681" cy="400050"/>
        </p:xfrm>
        <a:graphic>
          <a:graphicData uri="http://schemas.openxmlformats.org/presentationml/2006/ole">
            <mc:AlternateContent xmlns:mc="http://schemas.openxmlformats.org/markup-compatibility/2006">
              <mc:Choice xmlns:v="urn:schemas-microsoft-com:vml" Requires="v">
                <p:oleObj spid="_x0000_s277509" name="Equation" r:id="rId9" imgW="126835" imgH="202936" progId="Equation.DSMT4">
                  <p:embed/>
                </p:oleObj>
              </mc:Choice>
              <mc:Fallback>
                <p:oleObj name="Equation" r:id="rId9" imgW="126835" imgH="202936" progId="Equation.DSMT4">
                  <p:embed/>
                  <p:pic>
                    <p:nvPicPr>
                      <p:cNvPr id="327706" name="Object 26">
                        <a:extLst>
                          <a:ext uri="{FF2B5EF4-FFF2-40B4-BE49-F238E27FC236}">
                            <a16:creationId xmlns:a16="http://schemas.microsoft.com/office/drawing/2014/main" id="{01CA4F58-8647-4A58-A462-FB2C33D053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4781" y="5244306"/>
                        <a:ext cx="274681" cy="400050"/>
                      </a:xfrm>
                      <a:prstGeom prst="rect">
                        <a:avLst/>
                      </a:prstGeom>
                      <a:noFill/>
                    </p:spPr>
                  </p:pic>
                </p:oleObj>
              </mc:Fallback>
            </mc:AlternateContent>
          </a:graphicData>
        </a:graphic>
      </p:graphicFrame>
      <p:cxnSp>
        <p:nvCxnSpPr>
          <p:cNvPr id="3" name="直接箭头连接符 2">
            <a:extLst>
              <a:ext uri="{FF2B5EF4-FFF2-40B4-BE49-F238E27FC236}">
                <a16:creationId xmlns:a16="http://schemas.microsoft.com/office/drawing/2014/main" id="{61CFFD4F-3551-4AB9-A4C2-647925734DA9}"/>
              </a:ext>
            </a:extLst>
          </p:cNvPr>
          <p:cNvCxnSpPr/>
          <p:nvPr/>
        </p:nvCxnSpPr>
        <p:spPr>
          <a:xfrm>
            <a:off x="3893344" y="2451944"/>
            <a:ext cx="3286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14311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a:extLst>
              <a:ext uri="{FF2B5EF4-FFF2-40B4-BE49-F238E27FC236}">
                <a16:creationId xmlns:a16="http://schemas.microsoft.com/office/drawing/2014/main" id="{997F3236-EE79-410E-91A2-68C9D621EE46}"/>
              </a:ext>
            </a:extLst>
          </p:cNvPr>
          <p:cNvSpPr>
            <a:spLocks noGrp="1" noChangeArrowheads="1"/>
          </p:cNvSpPr>
          <p:nvPr>
            <p:ph type="title"/>
          </p:nvPr>
        </p:nvSpPr>
        <p:spPr/>
        <p:txBody>
          <a:bodyPr>
            <a:normAutofit/>
          </a:bodyPr>
          <a:lstStyle/>
          <a:p>
            <a:pPr marL="1117600" indent="-1117600"/>
            <a:r>
              <a:rPr lang="zh-CN" altLang="en-US" sz="2400" b="1" dirty="0">
                <a:solidFill>
                  <a:srgbClr val="0000CC"/>
                </a:solidFill>
                <a:latin typeface="微软雅黑" panose="020B0503020204020204" pitchFamily="34" charset="-122"/>
                <a:ea typeface="微软雅黑" panose="020B0503020204020204" pitchFamily="34" charset="-122"/>
              </a:rPr>
              <a:t>三、传感器</a:t>
            </a:r>
          </a:p>
        </p:txBody>
      </p:sp>
      <p:sp>
        <p:nvSpPr>
          <p:cNvPr id="328707" name="Rectangle 3">
            <a:extLst>
              <a:ext uri="{FF2B5EF4-FFF2-40B4-BE49-F238E27FC236}">
                <a16:creationId xmlns:a16="http://schemas.microsoft.com/office/drawing/2014/main" id="{382AF062-04D4-4EC6-AD3B-EBF1F9ED0874}"/>
              </a:ext>
            </a:extLst>
          </p:cNvPr>
          <p:cNvSpPr>
            <a:spLocks noGrp="1" noChangeArrowheads="1"/>
          </p:cNvSpPr>
          <p:nvPr>
            <p:ph type="body" idx="1"/>
          </p:nvPr>
        </p:nvSpPr>
        <p:spPr>
          <a:xfrm>
            <a:off x="2402681" y="1364456"/>
            <a:ext cx="8229600" cy="5029200"/>
          </a:xfrm>
        </p:spPr>
        <p:txBody>
          <a:bodyPr>
            <a:normAutofit lnSpcReduction="10000"/>
          </a:bodyPr>
          <a:lstStyle/>
          <a:p>
            <a:pPr>
              <a:lnSpc>
                <a:spcPct val="90000"/>
              </a:lnSpc>
            </a:pPr>
            <a:r>
              <a:rPr lang="en-US" altLang="zh-CN" sz="2400" b="1" dirty="0">
                <a:solidFill>
                  <a:srgbClr val="0000CC"/>
                </a:solidFill>
                <a:latin typeface="微软雅黑" panose="020B0503020204020204" pitchFamily="34" charset="-122"/>
                <a:ea typeface="微软雅黑" panose="020B0503020204020204" pitchFamily="34" charset="-122"/>
              </a:rPr>
              <a:t>1. </a:t>
            </a:r>
            <a:r>
              <a:rPr lang="zh-CN" altLang="en-US" sz="2400" b="1" dirty="0">
                <a:solidFill>
                  <a:srgbClr val="0000CC"/>
                </a:solidFill>
                <a:latin typeface="微软雅黑" panose="020B0503020204020204" pitchFamily="34" charset="-122"/>
                <a:ea typeface="微软雅黑" panose="020B0503020204020204" pitchFamily="34" charset="-122"/>
              </a:rPr>
              <a:t>原理   </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掌握）</a:t>
            </a:r>
          </a:p>
          <a:p>
            <a:pPr lvl="1">
              <a:lnSpc>
                <a:spcPct val="90000"/>
              </a:lnSpc>
            </a:pPr>
            <a:r>
              <a:rPr lang="zh-CN" altLang="en-US" b="1" dirty="0">
                <a:latin typeface="微软雅黑" panose="020B0503020204020204" pitchFamily="34" charset="-122"/>
                <a:ea typeface="微软雅黑" panose="020B0503020204020204" pitchFamily="34" charset="-122"/>
              </a:rPr>
              <a:t>电阻应变效应、压阻效应</a:t>
            </a:r>
          </a:p>
          <a:p>
            <a:pPr lvl="1">
              <a:lnSpc>
                <a:spcPct val="90000"/>
              </a:lnSpc>
            </a:pPr>
            <a:r>
              <a:rPr lang="zh-CN" altLang="en-US" b="1" dirty="0">
                <a:latin typeface="微软雅黑" panose="020B0503020204020204" pitchFamily="34" charset="-122"/>
                <a:ea typeface="微软雅黑" panose="020B0503020204020204" pitchFamily="34" charset="-122"/>
              </a:rPr>
              <a:t>光电效应（内外）、热释电效应</a:t>
            </a:r>
          </a:p>
          <a:p>
            <a:pPr lvl="1">
              <a:lnSpc>
                <a:spcPct val="90000"/>
              </a:lnSpc>
            </a:pPr>
            <a:r>
              <a:rPr lang="zh-CN" altLang="en-US" b="1" dirty="0">
                <a:latin typeface="微软雅黑" panose="020B0503020204020204" pitchFamily="34" charset="-122"/>
                <a:ea typeface="微软雅黑" panose="020B0503020204020204" pitchFamily="34" charset="-122"/>
              </a:rPr>
              <a:t>光纤的传输特性：损耗、偏振态、光程差、多普勒效应</a:t>
            </a:r>
          </a:p>
          <a:p>
            <a:pPr lvl="1">
              <a:lnSpc>
                <a:spcPct val="90000"/>
              </a:lnSpc>
            </a:pPr>
            <a:r>
              <a:rPr lang="zh-CN" altLang="en-US" b="1" dirty="0">
                <a:latin typeface="微软雅黑" panose="020B0503020204020204" pitchFamily="34" charset="-122"/>
                <a:ea typeface="微软雅黑" panose="020B0503020204020204" pitchFamily="34" charset="-122"/>
              </a:rPr>
              <a:t>压电效应（压电方程）（正反）</a:t>
            </a:r>
          </a:p>
          <a:p>
            <a:pPr lvl="2">
              <a:lnSpc>
                <a:spcPct val="90000"/>
              </a:lnSpc>
            </a:pPr>
            <a:r>
              <a:rPr lang="zh-CN" altLang="en-US" sz="2400" b="1" dirty="0">
                <a:latin typeface="微软雅黑" panose="020B0503020204020204" pitchFamily="34" charset="-122"/>
                <a:ea typeface="微软雅黑" panose="020B0503020204020204" pitchFamily="34" charset="-122"/>
              </a:rPr>
              <a:t>表面波传感器原理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半导体温度传感器原理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半导体湿度传感器原理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半导体气体传感器原理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半导体磁敏传感器原理</a:t>
            </a:r>
          </a:p>
          <a:p>
            <a:pPr lvl="1">
              <a:lnSpc>
                <a:spcPct val="90000"/>
              </a:lnSpc>
            </a:pPr>
            <a:r>
              <a:rPr lang="en-US" altLang="zh-CN" b="1" dirty="0">
                <a:latin typeface="微软雅黑" panose="020B0503020204020204" pitchFamily="34" charset="-122"/>
                <a:ea typeface="微软雅黑" panose="020B0503020204020204" pitchFamily="34" charset="-122"/>
              </a:rPr>
              <a:t>Z</a:t>
            </a:r>
            <a:r>
              <a:rPr lang="zh-CN" altLang="en-US" b="1" dirty="0">
                <a:latin typeface="微软雅黑" panose="020B0503020204020204" pitchFamily="34" charset="-122"/>
                <a:ea typeface="微软雅黑" panose="020B0503020204020204" pitchFamily="34" charset="-122"/>
              </a:rPr>
              <a:t>器件的工作原理</a:t>
            </a:r>
            <a:endParaRPr lang="en-US" altLang="zh-CN" b="1" dirty="0">
              <a:latin typeface="微软雅黑" panose="020B0503020204020204" pitchFamily="34" charset="-122"/>
              <a:ea typeface="微软雅黑" panose="020B0503020204020204" pitchFamily="34" charset="-122"/>
            </a:endParaRPr>
          </a:p>
          <a:p>
            <a:pPr lvl="1">
              <a:lnSpc>
                <a:spcPct val="90000"/>
              </a:lnSpc>
            </a:pPr>
            <a:r>
              <a:rPr lang="en-US" altLang="zh-CN" b="1" dirty="0">
                <a:latin typeface="微软雅黑" panose="020B0503020204020204" pitchFamily="34" charset="-122"/>
                <a:ea typeface="微软雅黑" panose="020B0503020204020204" pitchFamily="34" charset="-122"/>
              </a:rPr>
              <a:t>MEMS </a:t>
            </a:r>
            <a:r>
              <a:rPr lang="zh-CN" altLang="en-US" b="1" dirty="0">
                <a:latin typeface="微软雅黑" panose="020B0503020204020204" pitchFamily="34" charset="-122"/>
                <a:ea typeface="微软雅黑" panose="020B0503020204020204" pitchFamily="34" charset="-122"/>
              </a:rPr>
              <a:t>传感器概念</a:t>
            </a:r>
            <a:endParaRPr lang="en-US" altLang="zh-CN" b="1" dirty="0">
              <a:latin typeface="微软雅黑" panose="020B0503020204020204" pitchFamily="34" charset="-122"/>
              <a:ea typeface="微软雅黑" panose="020B0503020204020204" pitchFamily="34" charset="-122"/>
            </a:endParaRPr>
          </a:p>
          <a:p>
            <a:pPr lvl="1">
              <a:lnSpc>
                <a:spcPct val="90000"/>
              </a:lnSpc>
            </a:pPr>
            <a:r>
              <a:rPr lang="zh-CN" altLang="en-US" b="1" dirty="0">
                <a:solidFill>
                  <a:srgbClr val="0033CC"/>
                </a:solidFill>
                <a:latin typeface="微软雅黑" panose="020B0503020204020204" pitchFamily="34" charset="-122"/>
                <a:ea typeface="微软雅黑" panose="020B0503020204020204" pitchFamily="34" charset="-122"/>
              </a:rPr>
              <a:t>生物传感器   </a:t>
            </a:r>
            <a:r>
              <a:rPr lang="zh-CN" altLang="en-US" b="1" dirty="0">
                <a:latin typeface="微软雅黑" panose="020B0503020204020204" pitchFamily="34" charset="-122"/>
                <a:ea typeface="微软雅黑" panose="020B0503020204020204" pitchFamily="34" charset="-122"/>
              </a:rPr>
              <a:t>（</a:t>
            </a:r>
            <a:r>
              <a:rPr lang="zh-CN" altLang="en-US" b="1" dirty="0">
                <a:solidFill>
                  <a:srgbClr val="0033CC"/>
                </a:solidFill>
                <a:latin typeface="微软雅黑" panose="020B0503020204020204" pitchFamily="34" charset="-122"/>
                <a:ea typeface="微软雅黑" panose="020B0503020204020204" pitchFamily="34" charset="-122"/>
              </a:rPr>
              <a:t>了解</a:t>
            </a:r>
            <a:r>
              <a:rPr lang="zh-CN" altLang="en-US" b="1" dirty="0">
                <a:latin typeface="微软雅黑" panose="020B0503020204020204" pitchFamily="34" charset="-122"/>
                <a:ea typeface="微软雅黑" panose="020B0503020204020204" pitchFamily="34" charset="-122"/>
              </a:rPr>
              <a:t>）</a:t>
            </a:r>
          </a:p>
          <a:p>
            <a:pPr lvl="1">
              <a:lnSpc>
                <a:spcPct val="90000"/>
              </a:lnSpc>
            </a:pP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8275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a:extLst>
              <a:ext uri="{FF2B5EF4-FFF2-40B4-BE49-F238E27FC236}">
                <a16:creationId xmlns:a16="http://schemas.microsoft.com/office/drawing/2014/main" id="{E4E54A02-81F3-4242-87DD-4F1A8E50CAEB}"/>
              </a:ext>
            </a:extLst>
          </p:cNvPr>
          <p:cNvSpPr>
            <a:spLocks noGrp="1" noChangeArrowheads="1"/>
          </p:cNvSpPr>
          <p:nvPr>
            <p:ph type="body" idx="1"/>
          </p:nvPr>
        </p:nvSpPr>
        <p:spPr>
          <a:xfrm>
            <a:off x="1038225" y="307042"/>
            <a:ext cx="6048375" cy="3203575"/>
          </a:xfrm>
        </p:spPr>
        <p:txBody>
          <a:bodyPr>
            <a:no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2. </a:t>
            </a:r>
            <a:r>
              <a:rPr lang="zh-CN" altLang="en-US" sz="2000" b="1" dirty="0">
                <a:solidFill>
                  <a:srgbClr val="0000CC"/>
                </a:solidFill>
                <a:latin typeface="微软雅黑" panose="020B0503020204020204" pitchFamily="34" charset="-122"/>
                <a:ea typeface="微软雅黑" panose="020B0503020204020204" pitchFamily="34" charset="-122"/>
              </a:rPr>
              <a:t>传感器材料</a:t>
            </a:r>
            <a:r>
              <a:rPr lang="zh-CN" altLang="en-US" sz="2000" b="1" dirty="0">
                <a:solidFill>
                  <a:srgbClr val="FF0000"/>
                </a:solidFill>
                <a:latin typeface="微软雅黑" panose="020B0503020204020204" pitchFamily="34" charset="-122"/>
                <a:ea typeface="微软雅黑" panose="020B0503020204020204" pitchFamily="34" charset="-122"/>
              </a:rPr>
              <a:t>（理解掌握）</a:t>
            </a:r>
          </a:p>
          <a:p>
            <a:pPr lvl="1"/>
            <a:r>
              <a:rPr lang="zh-CN" altLang="en-US" sz="2000" b="1" dirty="0">
                <a:solidFill>
                  <a:srgbClr val="0033CC"/>
                </a:solidFill>
                <a:latin typeface="微软雅黑" panose="020B0503020204020204" pitchFamily="34" charset="-122"/>
                <a:ea typeface="微软雅黑" panose="020B0503020204020204" pitchFamily="34" charset="-122"/>
              </a:rPr>
              <a:t>材料特性 </a:t>
            </a:r>
          </a:p>
          <a:p>
            <a:pPr lvl="2"/>
            <a:r>
              <a:rPr lang="zh-CN" altLang="en-US" b="1" dirty="0">
                <a:latin typeface="微软雅黑" panose="020B0503020204020204" pitchFamily="34" charset="-122"/>
                <a:ea typeface="微软雅黑" panose="020B0503020204020204" pitchFamily="34" charset="-122"/>
              </a:rPr>
              <a:t>设计应用于传感器时所需考虑的问题 </a:t>
            </a:r>
          </a:p>
          <a:p>
            <a:pPr lvl="2"/>
            <a:r>
              <a:rPr lang="zh-CN" altLang="en-US" b="1" dirty="0">
                <a:latin typeface="微软雅黑" panose="020B0503020204020204" pitchFamily="34" charset="-122"/>
                <a:ea typeface="微软雅黑" panose="020B0503020204020204" pitchFamily="34" charset="-122"/>
              </a:rPr>
              <a:t>制作中采用的工艺 </a:t>
            </a:r>
          </a:p>
          <a:p>
            <a:pPr lvl="1"/>
            <a:r>
              <a:rPr lang="zh-CN" altLang="en-US" sz="2000" b="1" dirty="0">
                <a:solidFill>
                  <a:srgbClr val="0033CC"/>
                </a:solidFill>
                <a:latin typeface="微软雅黑" panose="020B0503020204020204" pitchFamily="34" charset="-122"/>
                <a:ea typeface="微软雅黑" panose="020B0503020204020204" pitchFamily="34" charset="-122"/>
              </a:rPr>
              <a:t>金属丝</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457200" lvl="1" indent="0">
              <a:buNone/>
            </a:pPr>
            <a:endParaRPr lang="zh-CN" altLang="en-US" sz="2000"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丝，箔，膜 </a:t>
            </a:r>
          </a:p>
          <a:p>
            <a:pPr lvl="2"/>
            <a:r>
              <a:rPr lang="zh-CN" altLang="en-US" b="1" dirty="0">
                <a:latin typeface="微软雅黑" panose="020B0503020204020204" pitchFamily="34" charset="-122"/>
                <a:ea typeface="微软雅黑" panose="020B0503020204020204" pitchFamily="34" charset="-122"/>
              </a:rPr>
              <a:t>横向效应 </a:t>
            </a:r>
          </a:p>
        </p:txBody>
      </p:sp>
      <p:sp>
        <p:nvSpPr>
          <p:cNvPr id="329733" name="Rectangle 5">
            <a:extLst>
              <a:ext uri="{FF2B5EF4-FFF2-40B4-BE49-F238E27FC236}">
                <a16:creationId xmlns:a16="http://schemas.microsoft.com/office/drawing/2014/main" id="{A3E5EE9D-DA2D-450E-864E-1F75DEC6C9C1}"/>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29732" name="Object 4">
            <a:extLst>
              <a:ext uri="{FF2B5EF4-FFF2-40B4-BE49-F238E27FC236}">
                <a16:creationId xmlns:a16="http://schemas.microsoft.com/office/drawing/2014/main" id="{C63BFCDA-2530-4DA0-9119-95C689D999C9}"/>
              </a:ext>
            </a:extLst>
          </p:cNvPr>
          <p:cNvGraphicFramePr>
            <a:graphicFrameLocks noChangeAspect="1"/>
          </p:cNvGraphicFramePr>
          <p:nvPr/>
        </p:nvGraphicFramePr>
        <p:xfrm>
          <a:off x="2445147" y="2092325"/>
          <a:ext cx="820738" cy="590550"/>
        </p:xfrm>
        <a:graphic>
          <a:graphicData uri="http://schemas.openxmlformats.org/presentationml/2006/ole">
            <mc:AlternateContent xmlns:mc="http://schemas.openxmlformats.org/markup-compatibility/2006">
              <mc:Choice xmlns:v="urn:schemas-microsoft-com:vml" Requires="v">
                <p:oleObj spid="_x0000_s278530" name="Equation" r:id="rId3" imgW="545863" imgH="393529" progId="Equation.DSMT4">
                  <p:embed/>
                </p:oleObj>
              </mc:Choice>
              <mc:Fallback>
                <p:oleObj name="Equation" r:id="rId3" imgW="545863" imgH="393529" progId="Equation.DSMT4">
                  <p:embed/>
                  <p:pic>
                    <p:nvPicPr>
                      <p:cNvPr id="329732" name="Object 4">
                        <a:extLst>
                          <a:ext uri="{FF2B5EF4-FFF2-40B4-BE49-F238E27FC236}">
                            <a16:creationId xmlns:a16="http://schemas.microsoft.com/office/drawing/2014/main" id="{C63BFCDA-2530-4DA0-9119-95C689D99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5147" y="2092325"/>
                        <a:ext cx="820738"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3">
            <a:extLst>
              <a:ext uri="{FF2B5EF4-FFF2-40B4-BE49-F238E27FC236}">
                <a16:creationId xmlns:a16="http://schemas.microsoft.com/office/drawing/2014/main" id="{E143B6E3-6BAC-4600-A52B-DD2BE928558F}"/>
              </a:ext>
            </a:extLst>
          </p:cNvPr>
          <p:cNvSpPr txBox="1">
            <a:spLocks noChangeArrowheads="1"/>
          </p:cNvSpPr>
          <p:nvPr/>
        </p:nvSpPr>
        <p:spPr>
          <a:xfrm>
            <a:off x="1038225" y="3432968"/>
            <a:ext cx="4698206" cy="3310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压阻材料 </a:t>
            </a:r>
          </a:p>
          <a:p>
            <a:pPr lvl="2"/>
            <a:r>
              <a:rPr lang="zh-CN" altLang="en-US" b="1" dirty="0">
                <a:latin typeface="微软雅黑" panose="020B0503020204020204" pitchFamily="34" charset="-122"/>
                <a:ea typeface="微软雅黑" panose="020B0503020204020204" pitchFamily="34" charset="-122"/>
              </a:rPr>
              <a:t>矩阵系数形式 </a:t>
            </a:r>
          </a:p>
          <a:p>
            <a:pPr lvl="2"/>
            <a:r>
              <a:rPr lang="zh-CN" altLang="en-US" b="1" dirty="0">
                <a:latin typeface="微软雅黑" panose="020B0503020204020204" pitchFamily="34" charset="-122"/>
                <a:ea typeface="微软雅黑" panose="020B0503020204020204" pitchFamily="34" charset="-122"/>
              </a:rPr>
              <a:t>方程的应用 </a:t>
            </a:r>
          </a:p>
          <a:p>
            <a:pPr lvl="2"/>
            <a:r>
              <a:rPr lang="zh-CN" altLang="en-US" b="1" dirty="0">
                <a:latin typeface="微软雅黑" panose="020B0503020204020204" pitchFamily="34" charset="-122"/>
                <a:ea typeface="微软雅黑" panose="020B0503020204020204" pitchFamily="34" charset="-122"/>
              </a:rPr>
              <a:t>材料的切割 </a:t>
            </a:r>
          </a:p>
          <a:p>
            <a:pPr lvl="1"/>
            <a:r>
              <a:rPr lang="zh-CN" altLang="en-US" sz="2000" b="1" dirty="0">
                <a:solidFill>
                  <a:srgbClr val="0033CC"/>
                </a:solidFill>
                <a:latin typeface="微软雅黑" panose="020B0503020204020204" pitchFamily="34" charset="-122"/>
                <a:ea typeface="微软雅黑" panose="020B0503020204020204" pitchFamily="34" charset="-122"/>
              </a:rPr>
              <a:t>光电材料 </a:t>
            </a:r>
          </a:p>
          <a:p>
            <a:pPr lvl="2"/>
            <a:r>
              <a:rPr lang="zh-CN" altLang="en-US" b="1" dirty="0">
                <a:latin typeface="微软雅黑" panose="020B0503020204020204" pitchFamily="34" charset="-122"/>
                <a:ea typeface="微软雅黑" panose="020B0503020204020204" pitchFamily="34" charset="-122"/>
              </a:rPr>
              <a:t>半导体物理特性 </a:t>
            </a:r>
          </a:p>
          <a:p>
            <a:pPr lvl="2"/>
            <a:r>
              <a:rPr lang="zh-CN" altLang="en-US" b="1" dirty="0">
                <a:latin typeface="微软雅黑" panose="020B0503020204020204" pitchFamily="34" charset="-122"/>
                <a:ea typeface="微软雅黑" panose="020B0503020204020204" pitchFamily="34" charset="-122"/>
              </a:rPr>
              <a:t>热释电材料（陶瓷） </a:t>
            </a:r>
          </a:p>
          <a:p>
            <a:pPr lvl="2"/>
            <a:r>
              <a:rPr lang="zh-CN" altLang="en-US" b="1" dirty="0">
                <a:latin typeface="微软雅黑" panose="020B0503020204020204" pitchFamily="34" charset="-122"/>
                <a:ea typeface="微软雅黑" panose="020B0503020204020204" pitchFamily="34" charset="-122"/>
              </a:rPr>
              <a:t>外电子发射阴极材料 </a:t>
            </a:r>
          </a:p>
          <a:p>
            <a:pPr lvl="2"/>
            <a:r>
              <a:rPr lang="zh-CN" altLang="en-US" b="1" dirty="0">
                <a:latin typeface="微软雅黑" panose="020B0503020204020204" pitchFamily="34" charset="-122"/>
                <a:ea typeface="微软雅黑" panose="020B0503020204020204" pitchFamily="34" charset="-122"/>
              </a:rPr>
              <a:t>特性 </a:t>
            </a:r>
          </a:p>
        </p:txBody>
      </p:sp>
      <p:sp>
        <p:nvSpPr>
          <p:cNvPr id="7" name="Rectangle 3">
            <a:extLst>
              <a:ext uri="{FF2B5EF4-FFF2-40B4-BE49-F238E27FC236}">
                <a16:creationId xmlns:a16="http://schemas.microsoft.com/office/drawing/2014/main" id="{5AB29D9E-AF58-4F5D-A93D-1287DC6266EB}"/>
              </a:ext>
            </a:extLst>
          </p:cNvPr>
          <p:cNvSpPr txBox="1">
            <a:spLocks noChangeArrowheads="1"/>
          </p:cNvSpPr>
          <p:nvPr/>
        </p:nvSpPr>
        <p:spPr>
          <a:xfrm>
            <a:off x="7339013" y="707091"/>
            <a:ext cx="3912394" cy="2403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光纤 </a:t>
            </a:r>
          </a:p>
          <a:p>
            <a:pPr lvl="2"/>
            <a:r>
              <a:rPr lang="zh-CN" altLang="en-US" b="1" dirty="0">
                <a:latin typeface="微软雅黑" panose="020B0503020204020204" pitchFamily="34" charset="-122"/>
                <a:ea typeface="微软雅黑" panose="020B0503020204020204" pitchFamily="34" charset="-122"/>
              </a:rPr>
              <a:t>物理特性 </a:t>
            </a:r>
          </a:p>
          <a:p>
            <a:pPr lvl="2"/>
            <a:r>
              <a:rPr lang="zh-CN" altLang="en-US" b="1" dirty="0">
                <a:latin typeface="微软雅黑" panose="020B0503020204020204" pitchFamily="34" charset="-122"/>
                <a:ea typeface="微软雅黑" panose="020B0503020204020204" pitchFamily="34" charset="-122"/>
              </a:rPr>
              <a:t>传光特性 </a:t>
            </a:r>
          </a:p>
          <a:p>
            <a:pPr lvl="2"/>
            <a:r>
              <a:rPr lang="zh-CN" altLang="en-US" b="1" dirty="0">
                <a:latin typeface="微软雅黑" panose="020B0503020204020204" pitchFamily="34" charset="-122"/>
                <a:ea typeface="微软雅黑" panose="020B0503020204020204" pitchFamily="34" charset="-122"/>
              </a:rPr>
              <a:t>特点 </a:t>
            </a:r>
          </a:p>
          <a:p>
            <a:pPr lvl="2"/>
            <a:r>
              <a:rPr lang="zh-CN" altLang="en-US" b="1" dirty="0">
                <a:latin typeface="微软雅黑" panose="020B0503020204020204" pitchFamily="34" charset="-122"/>
                <a:ea typeface="微软雅黑" panose="020B0503020204020204" pitchFamily="34" charset="-122"/>
              </a:rPr>
              <a:t>模式 </a:t>
            </a:r>
          </a:p>
          <a:p>
            <a:pPr lvl="2"/>
            <a:r>
              <a:rPr lang="zh-CN" altLang="en-US" b="1" dirty="0">
                <a:latin typeface="微软雅黑" panose="020B0503020204020204" pitchFamily="34" charset="-122"/>
                <a:ea typeface="微软雅黑" panose="020B0503020204020204" pitchFamily="34" charset="-122"/>
              </a:rPr>
              <a:t>耦合 </a:t>
            </a:r>
          </a:p>
        </p:txBody>
      </p:sp>
      <p:sp>
        <p:nvSpPr>
          <p:cNvPr id="8" name="Rectangle 3">
            <a:extLst>
              <a:ext uri="{FF2B5EF4-FFF2-40B4-BE49-F238E27FC236}">
                <a16:creationId xmlns:a16="http://schemas.microsoft.com/office/drawing/2014/main" id="{E9DBFCDF-FFDE-4D50-A1A8-AF1139568E3A}"/>
              </a:ext>
            </a:extLst>
          </p:cNvPr>
          <p:cNvSpPr txBox="1">
            <a:spLocks noChangeArrowheads="1"/>
          </p:cNvSpPr>
          <p:nvPr/>
        </p:nvSpPr>
        <p:spPr>
          <a:xfrm>
            <a:off x="5031581" y="3240086"/>
            <a:ext cx="6877050" cy="35036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压电晶体 </a:t>
            </a:r>
          </a:p>
          <a:p>
            <a:pPr lvl="2"/>
            <a:r>
              <a:rPr lang="zh-CN" altLang="en-US" b="1" dirty="0">
                <a:latin typeface="微软雅黑" panose="020B0503020204020204" pitchFamily="34" charset="-122"/>
                <a:ea typeface="微软雅黑" panose="020B0503020204020204" pitchFamily="34" charset="-122"/>
              </a:rPr>
              <a:t>不同材料－</a:t>
            </a:r>
            <a:r>
              <a:rPr lang="en-US" altLang="zh-CN" b="1" dirty="0">
                <a:latin typeface="微软雅黑" panose="020B0503020204020204" pitchFamily="34" charset="-122"/>
                <a:ea typeface="微软雅黑" panose="020B0503020204020204" pitchFamily="34" charset="-122"/>
              </a:rPr>
              <a:t>&gt;</a:t>
            </a:r>
            <a:r>
              <a:rPr lang="zh-CN" altLang="en-US" b="1" dirty="0">
                <a:latin typeface="微软雅黑" panose="020B0503020204020204" pitchFamily="34" charset="-122"/>
                <a:ea typeface="微软雅黑" panose="020B0503020204020204" pitchFamily="34" charset="-122"/>
              </a:rPr>
              <a:t>不同的压电方程 </a:t>
            </a:r>
          </a:p>
          <a:p>
            <a:pPr lvl="2"/>
            <a:r>
              <a:rPr lang="zh-CN" altLang="en-US" b="1" dirty="0">
                <a:latin typeface="微软雅黑" panose="020B0503020204020204" pitchFamily="34" charset="-122"/>
                <a:ea typeface="微软雅黑" panose="020B0503020204020204" pitchFamily="34" charset="-122"/>
              </a:rPr>
              <a:t>方程的应用 </a:t>
            </a:r>
          </a:p>
          <a:p>
            <a:pPr lvl="2"/>
            <a:r>
              <a:rPr lang="zh-CN" altLang="en-US" b="1" dirty="0">
                <a:latin typeface="微软雅黑" panose="020B0503020204020204" pitchFamily="34" charset="-122"/>
                <a:ea typeface="微软雅黑" panose="020B0503020204020204" pitchFamily="34" charset="-122"/>
              </a:rPr>
              <a:t>使用中材料切割</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与使用</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施压与取出电压</a:t>
            </a:r>
          </a:p>
          <a:p>
            <a:pPr lvl="1"/>
            <a:r>
              <a:rPr lang="zh-CN" altLang="en-US" sz="2000" b="1" dirty="0">
                <a:solidFill>
                  <a:srgbClr val="0033CC"/>
                </a:solidFill>
                <a:latin typeface="微软雅黑" panose="020B0503020204020204" pitchFamily="34" charset="-122"/>
                <a:ea typeface="微软雅黑" panose="020B0503020204020204" pitchFamily="34" charset="-122"/>
              </a:rPr>
              <a:t>表面波材料 </a:t>
            </a:r>
          </a:p>
          <a:p>
            <a:pPr lvl="2"/>
            <a:r>
              <a:rPr lang="zh-CN" altLang="en-US" b="1" dirty="0">
                <a:latin typeface="微软雅黑" panose="020B0503020204020204" pitchFamily="34" charset="-122"/>
                <a:ea typeface="微软雅黑" panose="020B0503020204020204" pitchFamily="34" charset="-122"/>
              </a:rPr>
              <a:t>换能器的作用 </a:t>
            </a:r>
          </a:p>
          <a:p>
            <a:pPr lvl="1"/>
            <a:r>
              <a:rPr lang="zh-CN" altLang="en-US" sz="2000" b="1" dirty="0">
                <a:solidFill>
                  <a:srgbClr val="0033CC"/>
                </a:solidFill>
                <a:latin typeface="微软雅黑" panose="020B0503020204020204" pitchFamily="34" charset="-122"/>
                <a:ea typeface="微软雅黑" panose="020B0503020204020204" pitchFamily="34" charset="-122"/>
              </a:rPr>
              <a:t>半导体材料</a:t>
            </a:r>
            <a:r>
              <a:rPr lang="zh-CN" altLang="en-US" sz="2000"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单元素、化合物、陶瓷 </a:t>
            </a:r>
          </a:p>
          <a:p>
            <a:pPr lvl="2"/>
            <a:r>
              <a:rPr lang="zh-CN" altLang="en-US" b="1" dirty="0">
                <a:latin typeface="微软雅黑" panose="020B0503020204020204" pitchFamily="34" charset="-122"/>
                <a:ea typeface="微软雅黑" panose="020B0503020204020204" pitchFamily="34" charset="-122"/>
              </a:rPr>
              <a:t>针对不同被测对象，材料制备的特点</a:t>
            </a:r>
          </a:p>
        </p:txBody>
      </p:sp>
    </p:spTree>
    <p:extLst>
      <p:ext uri="{BB962C8B-B14F-4D97-AF65-F5344CB8AC3E}">
        <p14:creationId xmlns:p14="http://schemas.microsoft.com/office/powerpoint/2010/main" val="31085301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a:extLst>
              <a:ext uri="{FF2B5EF4-FFF2-40B4-BE49-F238E27FC236}">
                <a16:creationId xmlns:a16="http://schemas.microsoft.com/office/drawing/2014/main" id="{EE37539E-C046-43EA-A8F9-11DF8097A1F6}"/>
              </a:ext>
            </a:extLst>
          </p:cNvPr>
          <p:cNvSpPr>
            <a:spLocks noGrp="1" noChangeArrowheads="1"/>
          </p:cNvSpPr>
          <p:nvPr>
            <p:ph type="body" idx="1"/>
          </p:nvPr>
        </p:nvSpPr>
        <p:spPr>
          <a:xfrm>
            <a:off x="995364" y="264319"/>
            <a:ext cx="8435975" cy="5029200"/>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3. </a:t>
            </a:r>
            <a:r>
              <a:rPr lang="zh-CN" altLang="en-US" sz="2000" b="1" dirty="0">
                <a:solidFill>
                  <a:srgbClr val="0000CC"/>
                </a:solidFill>
                <a:latin typeface="微软雅黑" panose="020B0503020204020204" pitchFamily="34" charset="-122"/>
                <a:ea typeface="微软雅黑" panose="020B0503020204020204" pitchFamily="34" charset="-122"/>
              </a:rPr>
              <a:t>传感器结构</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电阻应变计 </a:t>
            </a:r>
          </a:p>
          <a:p>
            <a:pPr lvl="2">
              <a:lnSpc>
                <a:spcPct val="80000"/>
              </a:lnSpc>
            </a:pPr>
            <a:r>
              <a:rPr lang="zh-CN" altLang="en-US" b="1" dirty="0">
                <a:latin typeface="微软雅黑" panose="020B0503020204020204" pitchFamily="34" charset="-122"/>
                <a:ea typeface="微软雅黑" panose="020B0503020204020204" pitchFamily="34" charset="-122"/>
              </a:rPr>
              <a:t>弹性元件 </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压阻应变计 </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X</a:t>
            </a:r>
            <a:r>
              <a:rPr lang="zh-CN" altLang="en-US" sz="2000" b="1" dirty="0">
                <a:latin typeface="微软雅黑" panose="020B0503020204020204" pitchFamily="34" charset="-122"/>
                <a:ea typeface="微软雅黑" panose="020B0503020204020204" pitchFamily="34" charset="-122"/>
              </a:rPr>
              <a:t>型 ）</a:t>
            </a:r>
          </a:p>
          <a:p>
            <a:pPr lvl="2">
              <a:lnSpc>
                <a:spcPct val="80000"/>
              </a:lnSpc>
            </a:pPr>
            <a:r>
              <a:rPr lang="zh-CN" altLang="en-US" b="1" dirty="0">
                <a:latin typeface="微软雅黑" panose="020B0503020204020204" pitchFamily="34" charset="-122"/>
                <a:ea typeface="微软雅黑" panose="020B0503020204020204" pitchFamily="34" charset="-122"/>
              </a:rPr>
              <a:t> 微加工技术的应用 </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光电式传感器</a:t>
            </a:r>
          </a:p>
          <a:p>
            <a:pPr lvl="2">
              <a:lnSpc>
                <a:spcPct val="80000"/>
              </a:lnSpc>
            </a:pPr>
            <a:r>
              <a:rPr lang="zh-CN" altLang="en-US" b="1" dirty="0">
                <a:latin typeface="微软雅黑" panose="020B0503020204020204" pitchFamily="34" charset="-122"/>
                <a:ea typeface="微软雅黑" panose="020B0503020204020204" pitchFamily="34" charset="-122"/>
              </a:rPr>
              <a:t>光电管 </a:t>
            </a:r>
          </a:p>
          <a:p>
            <a:pPr lvl="2">
              <a:lnSpc>
                <a:spcPct val="80000"/>
              </a:lnSpc>
            </a:pPr>
            <a:r>
              <a:rPr lang="zh-CN" altLang="en-US" b="1" dirty="0">
                <a:latin typeface="微软雅黑" panose="020B0503020204020204" pitchFamily="34" charset="-122"/>
                <a:ea typeface="微软雅黑" panose="020B0503020204020204" pitchFamily="34" charset="-122"/>
              </a:rPr>
              <a:t>光电倍增管 </a:t>
            </a:r>
          </a:p>
          <a:p>
            <a:pPr lvl="2">
              <a:lnSpc>
                <a:spcPct val="80000"/>
              </a:lnSpc>
            </a:pPr>
            <a:r>
              <a:rPr lang="zh-CN" altLang="en-US" b="1" dirty="0">
                <a:latin typeface="微软雅黑" panose="020B0503020204020204" pitchFamily="34" charset="-122"/>
                <a:ea typeface="微软雅黑" panose="020B0503020204020204" pitchFamily="34" charset="-122"/>
              </a:rPr>
              <a:t>光敏电阻 </a:t>
            </a:r>
          </a:p>
          <a:p>
            <a:pPr lvl="2">
              <a:lnSpc>
                <a:spcPct val="80000"/>
              </a:lnSpc>
            </a:pPr>
            <a:r>
              <a:rPr lang="zh-CN" altLang="en-US" b="1" dirty="0">
                <a:latin typeface="微软雅黑" panose="020B0503020204020204" pitchFamily="34" charset="-122"/>
                <a:ea typeface="微软雅黑" panose="020B0503020204020204" pitchFamily="34" charset="-122"/>
              </a:rPr>
              <a:t>光电二极管、三极管 </a:t>
            </a:r>
          </a:p>
          <a:p>
            <a:pPr lvl="2">
              <a:lnSpc>
                <a:spcPct val="80000"/>
              </a:lnSpc>
            </a:pPr>
            <a:r>
              <a:rPr lang="zh-CN" altLang="en-US" b="1" dirty="0">
                <a:latin typeface="微软雅黑" panose="020B0503020204020204" pitchFamily="34" charset="-122"/>
                <a:ea typeface="微软雅黑" panose="020B0503020204020204" pitchFamily="34" charset="-122"/>
              </a:rPr>
              <a:t>光电池 </a:t>
            </a:r>
          </a:p>
          <a:p>
            <a:pPr lvl="2">
              <a:lnSpc>
                <a:spcPct val="80000"/>
              </a:lnSpc>
            </a:pPr>
            <a:r>
              <a:rPr lang="zh-CN" altLang="en-US" b="1" dirty="0">
                <a:latin typeface="微软雅黑" panose="020B0503020204020204" pitchFamily="34" charset="-122"/>
                <a:ea typeface="微软雅黑" panose="020B0503020204020204" pitchFamily="34" charset="-122"/>
              </a:rPr>
              <a:t>雪崩式光电二极管</a:t>
            </a:r>
          </a:p>
          <a:p>
            <a:pPr lvl="2">
              <a:lnSpc>
                <a:spcPct val="80000"/>
              </a:lnSpc>
            </a:pPr>
            <a:r>
              <a:rPr lang="zh-CN" altLang="en-US" b="1" dirty="0">
                <a:latin typeface="微软雅黑" panose="020B0503020204020204" pitchFamily="34" charset="-122"/>
                <a:ea typeface="微软雅黑" panose="020B0503020204020204" pitchFamily="34" charset="-122"/>
              </a:rPr>
              <a:t>半导体色敏管</a:t>
            </a:r>
            <a:endParaRPr lang="en-US" altLang="zh-CN" b="1" dirty="0">
              <a:latin typeface="微软雅黑" panose="020B0503020204020204" pitchFamily="34" charset="-122"/>
              <a:ea typeface="微软雅黑" panose="020B0503020204020204" pitchFamily="34" charset="-122"/>
            </a:endParaRPr>
          </a:p>
          <a:p>
            <a:pPr lvl="2">
              <a:lnSpc>
                <a:spcPct val="80000"/>
              </a:lnSpc>
            </a:pPr>
            <a:r>
              <a:rPr lang="en-US" altLang="zh-CN" b="1" dirty="0">
                <a:latin typeface="微软雅黑" panose="020B0503020204020204" pitchFamily="34" charset="-122"/>
                <a:ea typeface="微软雅黑" panose="020B0503020204020204" pitchFamily="34" charset="-122"/>
              </a:rPr>
              <a:t>CCD</a:t>
            </a:r>
          </a:p>
          <a:p>
            <a:pPr lvl="2">
              <a:lnSpc>
                <a:spcPct val="80000"/>
              </a:lnSpc>
            </a:pPr>
            <a:r>
              <a:rPr lang="en-US" altLang="zh-CN" b="1" dirty="0">
                <a:latin typeface="微软雅黑" panose="020B0503020204020204" pitchFamily="34" charset="-122"/>
                <a:ea typeface="微软雅黑" panose="020B0503020204020204" pitchFamily="34" charset="-122"/>
              </a:rPr>
              <a:t>PIN</a:t>
            </a:r>
            <a:r>
              <a:rPr lang="zh-CN" altLang="en-US" b="1" dirty="0">
                <a:latin typeface="微软雅黑" panose="020B0503020204020204" pitchFamily="34" charset="-122"/>
                <a:ea typeface="微软雅黑" panose="020B0503020204020204" pitchFamily="34" charset="-122"/>
              </a:rPr>
              <a:t>管</a:t>
            </a:r>
            <a:endParaRPr lang="en-US" altLang="zh-CN" b="1" dirty="0">
              <a:latin typeface="微软雅黑" panose="020B0503020204020204" pitchFamily="34" charset="-122"/>
              <a:ea typeface="微软雅黑" panose="020B0503020204020204" pitchFamily="34" charset="-122"/>
            </a:endParaRPr>
          </a:p>
          <a:p>
            <a:pPr lvl="2">
              <a:lnSpc>
                <a:spcPct val="80000"/>
              </a:lnSpc>
            </a:pPr>
            <a:r>
              <a:rPr lang="zh-CN" altLang="en-US" b="1" dirty="0">
                <a:latin typeface="微软雅黑" panose="020B0503020204020204" pitchFamily="34" charset="-122"/>
                <a:ea typeface="微软雅黑" panose="020B0503020204020204" pitchFamily="34" charset="-122"/>
              </a:rPr>
              <a:t>光电耦合器件</a:t>
            </a:r>
            <a:endParaRPr lang="en-US" altLang="zh-CN" b="1" dirty="0">
              <a:latin typeface="微软雅黑" panose="020B0503020204020204" pitchFamily="34" charset="-122"/>
              <a:ea typeface="微软雅黑" panose="020B0503020204020204" pitchFamily="34" charset="-122"/>
            </a:endParaRPr>
          </a:p>
          <a:p>
            <a:pPr lvl="2">
              <a:lnSpc>
                <a:spcPct val="80000"/>
              </a:lnSpc>
            </a:pPr>
            <a:endParaRPr lang="en-US" altLang="zh-CN" b="1" dirty="0">
              <a:latin typeface="微软雅黑" panose="020B0503020204020204" pitchFamily="34" charset="-122"/>
              <a:ea typeface="微软雅黑" panose="020B0503020204020204" pitchFamily="34" charset="-122"/>
            </a:endParaRPr>
          </a:p>
          <a:p>
            <a:pPr lvl="2">
              <a:lnSpc>
                <a:spcPct val="80000"/>
              </a:lnSpc>
            </a:pPr>
            <a:endParaRPr lang="zh-CN" altLang="en-US" b="1" dirty="0">
              <a:latin typeface="微软雅黑" panose="020B0503020204020204" pitchFamily="34" charset="-122"/>
              <a:ea typeface="微软雅黑" panose="020B0503020204020204" pitchFamily="34" charset="-122"/>
            </a:endParaRPr>
          </a:p>
        </p:txBody>
      </p:sp>
      <p:sp>
        <p:nvSpPr>
          <p:cNvPr id="333828" name="Rectangle 4">
            <a:extLst>
              <a:ext uri="{FF2B5EF4-FFF2-40B4-BE49-F238E27FC236}">
                <a16:creationId xmlns:a16="http://schemas.microsoft.com/office/drawing/2014/main" id="{313C1394-D516-40C5-89AC-6AC801F6D433}"/>
              </a:ext>
            </a:extLst>
          </p:cNvPr>
          <p:cNvSpPr>
            <a:spLocks noChangeArrowheads="1"/>
          </p:cNvSpPr>
          <p:nvPr/>
        </p:nvSpPr>
        <p:spPr bwMode="auto">
          <a:xfrm>
            <a:off x="3588543" y="123496"/>
            <a:ext cx="84359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理解掌握其基本原理是如何通过巧妙结构的设计，实现对象的探测</a:t>
            </a:r>
            <a:r>
              <a:rPr lang="en-US" altLang="zh-CN" sz="2000" b="1" dirty="0">
                <a:solidFill>
                  <a:srgbClr val="FF0000"/>
                </a:solidFill>
                <a:latin typeface="微软雅黑" panose="020B0503020204020204" pitchFamily="34" charset="-122"/>
                <a:ea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5" name="Rectangle 3">
            <a:extLst>
              <a:ext uri="{FF2B5EF4-FFF2-40B4-BE49-F238E27FC236}">
                <a16:creationId xmlns:a16="http://schemas.microsoft.com/office/drawing/2014/main" id="{9BF9D7C6-E9D0-49B7-B453-BFCC2958E0CB}"/>
              </a:ext>
            </a:extLst>
          </p:cNvPr>
          <p:cNvSpPr txBox="1">
            <a:spLocks noChangeArrowheads="1"/>
          </p:cNvSpPr>
          <p:nvPr/>
        </p:nvSpPr>
        <p:spPr>
          <a:xfrm>
            <a:off x="4467225" y="1799360"/>
            <a:ext cx="7212805" cy="153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压电加速度传感器 ，压电谐振传感器 </a:t>
            </a:r>
          </a:p>
          <a:p>
            <a:pPr lvl="1"/>
            <a:r>
              <a:rPr lang="zh-CN" altLang="en-US" sz="2000" b="1" dirty="0">
                <a:solidFill>
                  <a:srgbClr val="0033CC"/>
                </a:solidFill>
                <a:latin typeface="微软雅黑" panose="020B0503020204020204" pitchFamily="34" charset="-122"/>
                <a:ea typeface="微软雅黑" panose="020B0503020204020204" pitchFamily="34" charset="-122"/>
              </a:rPr>
              <a:t>声表面波传感器 </a:t>
            </a:r>
          </a:p>
          <a:p>
            <a:pPr lvl="2"/>
            <a:r>
              <a:rPr lang="zh-CN" altLang="en-US" b="1" dirty="0">
                <a:latin typeface="微软雅黑" panose="020B0503020204020204" pitchFamily="34" charset="-122"/>
                <a:ea typeface="微软雅黑" panose="020B0503020204020204" pitchFamily="34" charset="-122"/>
              </a:rPr>
              <a:t>叉指换能器 </a:t>
            </a:r>
          </a:p>
          <a:p>
            <a:pPr lvl="2"/>
            <a:r>
              <a:rPr lang="zh-CN" altLang="en-US" b="1" dirty="0">
                <a:latin typeface="微软雅黑" panose="020B0503020204020204" pitchFamily="34" charset="-122"/>
                <a:ea typeface="微软雅黑" panose="020B0503020204020204" pitchFamily="34" charset="-122"/>
              </a:rPr>
              <a:t>压力、热敏、气敏、电力、加速度、流量传感 器</a:t>
            </a:r>
          </a:p>
        </p:txBody>
      </p:sp>
      <p:sp>
        <p:nvSpPr>
          <p:cNvPr id="6" name="Rectangle 3">
            <a:extLst>
              <a:ext uri="{FF2B5EF4-FFF2-40B4-BE49-F238E27FC236}">
                <a16:creationId xmlns:a16="http://schemas.microsoft.com/office/drawing/2014/main" id="{23EAAA49-EF27-46B6-92B5-94BFB6DD12FC}"/>
              </a:ext>
            </a:extLst>
          </p:cNvPr>
          <p:cNvSpPr txBox="1">
            <a:spLocks noChangeArrowheads="1"/>
          </p:cNvSpPr>
          <p:nvPr/>
        </p:nvSpPr>
        <p:spPr>
          <a:xfrm>
            <a:off x="4519218" y="3187303"/>
            <a:ext cx="7484268" cy="2767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半导体传感器</a:t>
            </a:r>
          </a:p>
          <a:p>
            <a:pPr lvl="2"/>
            <a:r>
              <a:rPr lang="zh-CN" altLang="en-US" b="1" dirty="0">
                <a:latin typeface="微软雅黑" panose="020B0503020204020204" pitchFamily="34" charset="-122"/>
                <a:ea typeface="微软雅黑" panose="020B0503020204020204" pitchFamily="34" charset="-122"/>
              </a:rPr>
              <a:t>热敏电阻 </a:t>
            </a:r>
          </a:p>
          <a:p>
            <a:pPr lvl="2"/>
            <a:r>
              <a:rPr lang="en-US" altLang="zh-CN" b="1" dirty="0">
                <a:latin typeface="微软雅黑" panose="020B0503020204020204" pitchFamily="34" charset="-122"/>
                <a:ea typeface="微软雅黑" panose="020B0503020204020204" pitchFamily="34" charset="-122"/>
              </a:rPr>
              <a:t>PN</a:t>
            </a:r>
            <a:r>
              <a:rPr lang="zh-CN" altLang="en-US" b="1" dirty="0">
                <a:latin typeface="微软雅黑" panose="020B0503020204020204" pitchFamily="34" charset="-122"/>
                <a:ea typeface="微软雅黑" panose="020B0503020204020204" pitchFamily="34" charset="-122"/>
              </a:rPr>
              <a:t>结热敏传感器</a:t>
            </a:r>
          </a:p>
          <a:p>
            <a:pPr lvl="2"/>
            <a:r>
              <a:rPr lang="zh-CN" altLang="en-US" b="1" dirty="0">
                <a:latin typeface="微软雅黑" panose="020B0503020204020204" pitchFamily="34" charset="-122"/>
                <a:ea typeface="微软雅黑" panose="020B0503020204020204" pitchFamily="34" charset="-122"/>
              </a:rPr>
              <a:t>元素湿度传感器</a:t>
            </a:r>
          </a:p>
          <a:p>
            <a:pPr lvl="2"/>
            <a:r>
              <a:rPr lang="zh-CN" altLang="en-US" b="1" dirty="0">
                <a:latin typeface="微软雅黑" panose="020B0503020204020204" pitchFamily="34" charset="-122"/>
                <a:ea typeface="微软雅黑" panose="020B0503020204020204" pitchFamily="34" charset="-122"/>
              </a:rPr>
              <a:t>陶瓷湿敏传感器（薄膜，厚膜）</a:t>
            </a:r>
          </a:p>
          <a:p>
            <a:pPr lvl="2"/>
            <a:r>
              <a:rPr lang="en-US" altLang="zh-CN" b="1" dirty="0">
                <a:latin typeface="微软雅黑" panose="020B0503020204020204" pitchFamily="34" charset="-122"/>
                <a:ea typeface="微软雅黑" panose="020B0503020204020204" pitchFamily="34" charset="-122"/>
              </a:rPr>
              <a:t>MOFET  </a:t>
            </a:r>
          </a:p>
          <a:p>
            <a:pPr lvl="2"/>
            <a:r>
              <a:rPr lang="zh-CN" altLang="en-US" b="1" dirty="0">
                <a:latin typeface="微软雅黑" panose="020B0503020204020204" pitchFamily="34" charset="-122"/>
                <a:ea typeface="微软雅黑" panose="020B0503020204020204" pitchFamily="34" charset="-122"/>
              </a:rPr>
              <a:t>气敏（电阻型气敏）传感器</a:t>
            </a:r>
          </a:p>
          <a:p>
            <a:pPr lvl="2"/>
            <a:r>
              <a:rPr lang="zh-CN" altLang="en-US" b="1" dirty="0">
                <a:latin typeface="微软雅黑" panose="020B0503020204020204" pitchFamily="34" charset="-122"/>
                <a:ea typeface="微软雅黑" panose="020B0503020204020204" pitchFamily="34" charset="-122"/>
              </a:rPr>
              <a:t>磁敏传感器  霍尔器件、磁阻器件、磁二极管三极管</a:t>
            </a:r>
          </a:p>
          <a:p>
            <a:pPr marL="914400" lvl="2" indent="0">
              <a:buNone/>
            </a:pPr>
            <a:endParaRPr lang="en-US" altLang="zh-CN"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13234B7-A340-40C2-9D93-C22B0D672CBB}"/>
              </a:ext>
            </a:extLst>
          </p:cNvPr>
          <p:cNvSpPr/>
          <p:nvPr/>
        </p:nvSpPr>
        <p:spPr>
          <a:xfrm>
            <a:off x="995364" y="5293519"/>
            <a:ext cx="6096000" cy="1538883"/>
          </a:xfrm>
          <a:prstGeom prst="rect">
            <a:avLst/>
          </a:prstGeom>
        </p:spPr>
        <p:txBody>
          <a:bodyPr>
            <a:spAutoFit/>
          </a:bodyPr>
          <a:lstStyle/>
          <a:p>
            <a:pPr marL="800100" lvl="1"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光纤强度探测 </a:t>
            </a:r>
          </a:p>
          <a:p>
            <a:pPr marL="800100" lvl="1"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干涉型光纤传感器 </a:t>
            </a:r>
          </a:p>
          <a:p>
            <a:pPr lvl="2"/>
            <a:r>
              <a:rPr lang="zh-CN" altLang="en-US" b="1" dirty="0">
                <a:latin typeface="微软雅黑" panose="020B0503020204020204" pitchFamily="34" charset="-122"/>
                <a:ea typeface="微软雅黑" panose="020B0503020204020204" pitchFamily="34" charset="-122"/>
              </a:rPr>
              <a:t>光纤干涉仪 ，耦合器 </a:t>
            </a:r>
          </a:p>
          <a:p>
            <a:pPr lvl="2"/>
            <a:r>
              <a:rPr lang="zh-CN" altLang="en-US" b="1" dirty="0">
                <a:latin typeface="微软雅黑" panose="020B0503020204020204" pitchFamily="34" charset="-122"/>
                <a:ea typeface="微软雅黑" panose="020B0503020204020204" pitchFamily="34" charset="-122"/>
              </a:rPr>
              <a:t>声、光、磁、电流传感器</a:t>
            </a:r>
            <a:endParaRPr lang="en-US" altLang="zh-CN" b="1" dirty="0">
              <a:latin typeface="微软雅黑" panose="020B0503020204020204" pitchFamily="34" charset="-122"/>
              <a:ea typeface="微软雅黑" panose="020B0503020204020204" pitchFamily="34" charset="-122"/>
            </a:endParaRPr>
          </a:p>
          <a:p>
            <a:pPr lvl="2"/>
            <a:endParaRPr lang="zh-CN" altLang="en-US"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86641B9-0E29-4E08-8C9F-487BD3C3090B}"/>
              </a:ext>
            </a:extLst>
          </p:cNvPr>
          <p:cNvSpPr txBox="1"/>
          <p:nvPr/>
        </p:nvSpPr>
        <p:spPr>
          <a:xfrm>
            <a:off x="4881732" y="526991"/>
            <a:ext cx="3621504" cy="1631216"/>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变磁阻式传感器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电感式传感器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差动变压器式压力传感器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螺管形差动变压器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6F55999-DFE1-405F-9822-AAD2E6530F98}"/>
              </a:ext>
            </a:extLst>
          </p:cNvPr>
          <p:cNvSpPr txBox="1"/>
          <p:nvPr/>
        </p:nvSpPr>
        <p:spPr>
          <a:xfrm>
            <a:off x="1478756" y="6465034"/>
            <a:ext cx="2326278"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光纤光栅传感器</a:t>
            </a:r>
          </a:p>
        </p:txBody>
      </p:sp>
      <p:sp>
        <p:nvSpPr>
          <p:cNvPr id="7" name="文本框 6">
            <a:extLst>
              <a:ext uri="{FF2B5EF4-FFF2-40B4-BE49-F238E27FC236}">
                <a16:creationId xmlns:a16="http://schemas.microsoft.com/office/drawing/2014/main" id="{BA14B6DA-99B8-49C6-88AF-CEA4C5DB9E72}"/>
              </a:ext>
            </a:extLst>
          </p:cNvPr>
          <p:cNvSpPr txBox="1"/>
          <p:nvPr/>
        </p:nvSpPr>
        <p:spPr>
          <a:xfrm>
            <a:off x="5087939" y="5875179"/>
            <a:ext cx="2605200"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solidFill>
                  <a:srgbClr val="0033CC"/>
                </a:solidFill>
                <a:latin typeface="微软雅黑" panose="020B0503020204020204" pitchFamily="34" charset="-122"/>
                <a:ea typeface="微软雅黑" panose="020B0503020204020204" pitchFamily="34" charset="-122"/>
              </a:rPr>
              <a:t>Z-</a:t>
            </a:r>
            <a:r>
              <a:rPr lang="zh-CN" altLang="en-US" sz="2000" b="1" dirty="0">
                <a:solidFill>
                  <a:srgbClr val="0033CC"/>
                </a:solidFill>
                <a:latin typeface="微软雅黑" panose="020B0503020204020204" pitchFamily="34" charset="-122"/>
                <a:ea typeface="微软雅黑" panose="020B0503020204020204" pitchFamily="34" charset="-122"/>
              </a:rPr>
              <a:t>半导体敏感元件</a:t>
            </a:r>
          </a:p>
        </p:txBody>
      </p:sp>
      <p:sp>
        <p:nvSpPr>
          <p:cNvPr id="12" name="文本框 11">
            <a:extLst>
              <a:ext uri="{FF2B5EF4-FFF2-40B4-BE49-F238E27FC236}">
                <a16:creationId xmlns:a16="http://schemas.microsoft.com/office/drawing/2014/main" id="{9F1E21D8-CF9E-43EF-9F79-A6270B5FCC65}"/>
              </a:ext>
            </a:extLst>
          </p:cNvPr>
          <p:cNvSpPr txBox="1"/>
          <p:nvPr/>
        </p:nvSpPr>
        <p:spPr>
          <a:xfrm>
            <a:off x="5065828" y="6363610"/>
            <a:ext cx="1359668"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solidFill>
                  <a:srgbClr val="0033CC"/>
                </a:solidFill>
                <a:latin typeface="微软雅黑" panose="020B0503020204020204" pitchFamily="34" charset="-122"/>
                <a:ea typeface="微软雅黑" panose="020B0503020204020204" pitchFamily="34" charset="-122"/>
              </a:rPr>
              <a:t>MEMS</a:t>
            </a:r>
            <a:endParaRPr lang="zh-CN" altLang="en-US" sz="2000" b="1" dirty="0">
              <a:solidFill>
                <a:srgbClr val="003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05890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a:extLst>
              <a:ext uri="{FF2B5EF4-FFF2-40B4-BE49-F238E27FC236}">
                <a16:creationId xmlns:a16="http://schemas.microsoft.com/office/drawing/2014/main" id="{02A6ACDA-8610-45A6-A1E6-8F0045E279A7}"/>
              </a:ext>
            </a:extLst>
          </p:cNvPr>
          <p:cNvSpPr>
            <a:spLocks noGrp="1" noChangeArrowheads="1"/>
          </p:cNvSpPr>
          <p:nvPr>
            <p:ph type="body" idx="1"/>
          </p:nvPr>
        </p:nvSpPr>
        <p:spPr>
          <a:xfrm>
            <a:off x="180976" y="1278732"/>
            <a:ext cx="8229600" cy="4695825"/>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4. </a:t>
            </a:r>
            <a:r>
              <a:rPr lang="zh-CN" altLang="en-US" sz="2000" b="1" dirty="0">
                <a:solidFill>
                  <a:srgbClr val="0000CC"/>
                </a:solidFill>
                <a:latin typeface="微软雅黑" panose="020B0503020204020204" pitchFamily="34" charset="-122"/>
                <a:ea typeface="微软雅黑" panose="020B0503020204020204" pitchFamily="34" charset="-122"/>
              </a:rPr>
              <a:t>特性参数</a:t>
            </a:r>
          </a:p>
          <a:p>
            <a:pPr lvl="1">
              <a:lnSpc>
                <a:spcPct val="80000"/>
              </a:lnSpc>
            </a:pPr>
            <a:r>
              <a:rPr lang="zh-CN" altLang="en-US" sz="2000" b="1" dirty="0">
                <a:latin typeface="微软雅黑" panose="020B0503020204020204" pitchFamily="34" charset="-122"/>
                <a:ea typeface="微软雅黑" panose="020B0503020204020204" pitchFamily="34" charset="-122"/>
              </a:rPr>
              <a:t>表征各个不同传感器的特性参数：灵敏度等通用参数 </a:t>
            </a:r>
          </a:p>
          <a:p>
            <a:pPr lvl="1">
              <a:lnSpc>
                <a:spcPct val="80000"/>
              </a:lnSpc>
            </a:pPr>
            <a:r>
              <a:rPr lang="zh-CN" altLang="en-US" sz="2000" b="1" dirty="0">
                <a:latin typeface="微软雅黑" panose="020B0503020204020204" pitchFamily="34" charset="-122"/>
                <a:ea typeface="微软雅黑" panose="020B0503020204020204" pitchFamily="34" charset="-122"/>
              </a:rPr>
              <a:t>电阻应变计                    长度</a:t>
            </a:r>
            <a:r>
              <a:rPr lang="en-US" altLang="zh-CN" sz="2000" b="1" dirty="0">
                <a:latin typeface="微软雅黑" panose="020B0503020204020204" pitchFamily="34" charset="-122"/>
                <a:ea typeface="微软雅黑" panose="020B0503020204020204" pitchFamily="34" charset="-122"/>
              </a:rPr>
              <a:t>L</a:t>
            </a:r>
            <a:r>
              <a:rPr lang="zh-CN" altLang="en-US" sz="2000" b="1" dirty="0">
                <a:latin typeface="微软雅黑" panose="020B0503020204020204" pitchFamily="34" charset="-122"/>
                <a:ea typeface="微软雅黑" panose="020B0503020204020204" pitchFamily="34" charset="-122"/>
              </a:rPr>
              <a:t>对测量频率的影响</a:t>
            </a:r>
          </a:p>
          <a:p>
            <a:pPr lvl="1">
              <a:lnSpc>
                <a:spcPct val="80000"/>
              </a:lnSpc>
            </a:pPr>
            <a:r>
              <a:rPr lang="zh-CN" altLang="en-US" sz="2000" b="1" dirty="0">
                <a:latin typeface="微软雅黑" panose="020B0503020204020204" pitchFamily="34" charset="-122"/>
                <a:ea typeface="微软雅黑" panose="020B0503020204020204" pitchFamily="34" charset="-122"/>
              </a:rPr>
              <a:t>光电式传感器 </a:t>
            </a:r>
          </a:p>
          <a:p>
            <a:pPr lvl="2">
              <a:lnSpc>
                <a:spcPct val="80000"/>
              </a:lnSpc>
            </a:pPr>
            <a:r>
              <a:rPr lang="zh-CN" altLang="en-US" b="1" dirty="0">
                <a:latin typeface="微软雅黑" panose="020B0503020204020204" pitchFamily="34" charset="-122"/>
                <a:ea typeface="微软雅黑" panose="020B0503020204020204" pitchFamily="34" charset="-122"/>
              </a:rPr>
              <a:t>伏安特性</a:t>
            </a:r>
          </a:p>
          <a:p>
            <a:pPr lvl="2">
              <a:lnSpc>
                <a:spcPct val="80000"/>
              </a:lnSpc>
            </a:pPr>
            <a:r>
              <a:rPr lang="zh-CN" altLang="en-US" b="1" dirty="0">
                <a:latin typeface="微软雅黑" panose="020B0503020204020204" pitchFamily="34" charset="-122"/>
                <a:ea typeface="微软雅黑" panose="020B0503020204020204" pitchFamily="34" charset="-122"/>
              </a:rPr>
              <a:t>暗电流</a:t>
            </a:r>
          </a:p>
          <a:p>
            <a:pPr lvl="2">
              <a:lnSpc>
                <a:spcPct val="80000"/>
              </a:lnSpc>
            </a:pPr>
            <a:r>
              <a:rPr lang="zh-CN" altLang="en-US" b="1" dirty="0">
                <a:latin typeface="微软雅黑" panose="020B0503020204020204" pitchFamily="34" charset="-122"/>
                <a:ea typeface="微软雅黑" panose="020B0503020204020204" pitchFamily="34" charset="-122"/>
              </a:rPr>
              <a:t>光照特性</a:t>
            </a:r>
          </a:p>
          <a:p>
            <a:pPr lvl="2">
              <a:lnSpc>
                <a:spcPct val="80000"/>
              </a:lnSpc>
            </a:pPr>
            <a:r>
              <a:rPr lang="zh-CN" altLang="en-US" b="1" dirty="0">
                <a:latin typeface="微软雅黑" panose="020B0503020204020204" pitchFamily="34" charset="-122"/>
                <a:ea typeface="微软雅黑" panose="020B0503020204020204" pitchFamily="34" charset="-122"/>
              </a:rPr>
              <a:t>光谱特性</a:t>
            </a:r>
          </a:p>
          <a:p>
            <a:pPr lvl="2">
              <a:lnSpc>
                <a:spcPct val="80000"/>
              </a:lnSpc>
            </a:pPr>
            <a:r>
              <a:rPr lang="zh-CN" altLang="en-US" b="1" dirty="0">
                <a:latin typeface="微软雅黑" panose="020B0503020204020204" pitchFamily="34" charset="-122"/>
                <a:ea typeface="微软雅黑" panose="020B0503020204020204" pitchFamily="34" charset="-122"/>
              </a:rPr>
              <a:t>频率特性</a:t>
            </a:r>
          </a:p>
          <a:p>
            <a:pPr lvl="1">
              <a:lnSpc>
                <a:spcPct val="80000"/>
              </a:lnSpc>
            </a:pPr>
            <a:r>
              <a:rPr lang="zh-CN" altLang="en-US" sz="2000" b="1" dirty="0">
                <a:latin typeface="微软雅黑" panose="020B0503020204020204" pitchFamily="34" charset="-122"/>
                <a:ea typeface="微软雅黑" panose="020B0503020204020204" pitchFamily="34" charset="-122"/>
              </a:rPr>
              <a:t>光纤传感器 </a:t>
            </a:r>
          </a:p>
          <a:p>
            <a:pPr lvl="2">
              <a:lnSpc>
                <a:spcPct val="80000"/>
              </a:lnSpc>
            </a:pPr>
            <a:r>
              <a:rPr lang="zh-CN" altLang="en-US" b="1" dirty="0">
                <a:latin typeface="微软雅黑" panose="020B0503020204020204" pitchFamily="34" charset="-122"/>
                <a:ea typeface="微软雅黑" panose="020B0503020204020204" pitchFamily="34" charset="-122"/>
              </a:rPr>
              <a:t>数值孔径  </a:t>
            </a:r>
          </a:p>
          <a:p>
            <a:pPr lvl="2">
              <a:lnSpc>
                <a:spcPct val="80000"/>
              </a:lnSpc>
            </a:pPr>
            <a:r>
              <a:rPr lang="zh-CN" altLang="en-US" b="1" dirty="0">
                <a:latin typeface="微软雅黑" panose="020B0503020204020204" pitchFamily="34" charset="-122"/>
                <a:ea typeface="微软雅黑" panose="020B0503020204020204" pitchFamily="34" charset="-122"/>
              </a:rPr>
              <a:t>传播模式  </a:t>
            </a:r>
          </a:p>
          <a:p>
            <a:pPr lvl="2">
              <a:lnSpc>
                <a:spcPct val="80000"/>
              </a:lnSpc>
            </a:pPr>
            <a:r>
              <a:rPr lang="zh-CN" altLang="en-US" b="1" dirty="0">
                <a:latin typeface="微软雅黑" panose="020B0503020204020204" pitchFamily="34" charset="-122"/>
                <a:ea typeface="微软雅黑" panose="020B0503020204020204" pitchFamily="34" charset="-122"/>
              </a:rPr>
              <a:t>传播损耗 </a:t>
            </a:r>
          </a:p>
        </p:txBody>
      </p:sp>
      <p:sp>
        <p:nvSpPr>
          <p:cNvPr id="336901" name="Rectangle 5">
            <a:extLst>
              <a:ext uri="{FF2B5EF4-FFF2-40B4-BE49-F238E27FC236}">
                <a16:creationId xmlns:a16="http://schemas.microsoft.com/office/drawing/2014/main" id="{41E74F15-C24F-4B74-825B-E0DDB87B3255}"/>
              </a:ext>
            </a:extLst>
          </p:cNvPr>
          <p:cNvSpPr>
            <a:spLocks noChangeArrowheads="1"/>
          </p:cNvSpPr>
          <p:nvPr/>
        </p:nvSpPr>
        <p:spPr bwMode="auto">
          <a:xfrm>
            <a:off x="2429670" y="1841501"/>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000" b="1" dirty="0">
                <a:latin typeface="微软雅黑" panose="020B0503020204020204" pitchFamily="34" charset="-122"/>
                <a:ea typeface="微软雅黑" panose="020B0503020204020204" pitchFamily="34" charset="-122"/>
              </a:rPr>
              <a:t>动态特性</a:t>
            </a:r>
          </a:p>
        </p:txBody>
      </p:sp>
      <p:sp>
        <p:nvSpPr>
          <p:cNvPr id="6" name="Rectangle 3">
            <a:extLst>
              <a:ext uri="{FF2B5EF4-FFF2-40B4-BE49-F238E27FC236}">
                <a16:creationId xmlns:a16="http://schemas.microsoft.com/office/drawing/2014/main" id="{4E380600-0898-480F-8E92-131661C8D618}"/>
              </a:ext>
            </a:extLst>
          </p:cNvPr>
          <p:cNvSpPr txBox="1">
            <a:spLocks noChangeArrowheads="1"/>
          </p:cNvSpPr>
          <p:nvPr/>
        </p:nvSpPr>
        <p:spPr>
          <a:xfrm>
            <a:off x="6732984" y="1530747"/>
            <a:ext cx="5641181" cy="3796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latin typeface="微软雅黑" panose="020B0503020204020204" pitchFamily="34" charset="-122"/>
                <a:ea typeface="微软雅黑" panose="020B0503020204020204" pitchFamily="34" charset="-122"/>
              </a:rPr>
              <a:t>热敏电阻 </a:t>
            </a:r>
          </a:p>
          <a:p>
            <a:pPr lvl="2"/>
            <a:r>
              <a:rPr lang="zh-CN" altLang="en-US" b="1" dirty="0">
                <a:latin typeface="微软雅黑" panose="020B0503020204020204" pitchFamily="34" charset="-122"/>
                <a:ea typeface="微软雅黑" panose="020B0503020204020204" pitchFamily="34" charset="-122"/>
              </a:rPr>
              <a:t>标称电阻  </a:t>
            </a:r>
          </a:p>
          <a:p>
            <a:pPr lvl="2"/>
            <a:r>
              <a:rPr lang="zh-CN" altLang="en-US" b="1" dirty="0">
                <a:latin typeface="微软雅黑" panose="020B0503020204020204" pitchFamily="34" charset="-122"/>
                <a:ea typeface="微软雅黑" panose="020B0503020204020204" pitchFamily="34" charset="-122"/>
              </a:rPr>
              <a:t>电阻温度系数  </a:t>
            </a:r>
          </a:p>
          <a:p>
            <a:pPr lvl="2"/>
            <a:r>
              <a:rPr lang="zh-CN" altLang="en-US" b="1" dirty="0">
                <a:latin typeface="微软雅黑" panose="020B0503020204020204" pitchFamily="34" charset="-122"/>
                <a:ea typeface="微软雅黑" panose="020B0503020204020204" pitchFamily="34" charset="-122"/>
              </a:rPr>
              <a:t>时间常数</a:t>
            </a:r>
          </a:p>
          <a:p>
            <a:pPr lvl="1"/>
            <a:r>
              <a:rPr lang="zh-CN" altLang="en-US" sz="2000" b="1" dirty="0">
                <a:latin typeface="微软雅黑" panose="020B0503020204020204" pitchFamily="34" charset="-122"/>
                <a:ea typeface="微软雅黑" panose="020B0503020204020204" pitchFamily="34" charset="-122"/>
              </a:rPr>
              <a:t>湿度传感器 </a:t>
            </a:r>
          </a:p>
          <a:p>
            <a:pPr lvl="2"/>
            <a:r>
              <a:rPr lang="zh-CN" altLang="en-US" b="1" dirty="0">
                <a:latin typeface="微软雅黑" panose="020B0503020204020204" pitchFamily="34" charset="-122"/>
                <a:ea typeface="微软雅黑" panose="020B0503020204020204" pitchFamily="34" charset="-122"/>
              </a:rPr>
              <a:t>湿度量程   </a:t>
            </a:r>
          </a:p>
          <a:p>
            <a:pPr lvl="2"/>
            <a:r>
              <a:rPr lang="zh-CN" altLang="en-US" b="1" dirty="0">
                <a:latin typeface="微软雅黑" panose="020B0503020204020204" pitchFamily="34" charset="-122"/>
                <a:ea typeface="微软雅黑" panose="020B0503020204020204" pitchFamily="34" charset="-122"/>
              </a:rPr>
              <a:t>温度系数</a:t>
            </a:r>
          </a:p>
          <a:p>
            <a:pPr lvl="1"/>
            <a:r>
              <a:rPr lang="zh-CN" altLang="en-US" sz="2000" b="1" dirty="0">
                <a:latin typeface="微软雅黑" panose="020B0503020204020204" pitchFamily="34" charset="-122"/>
                <a:ea typeface="微软雅黑" panose="020B0503020204020204" pitchFamily="34" charset="-122"/>
              </a:rPr>
              <a:t>磁敏传感器 </a:t>
            </a:r>
          </a:p>
          <a:p>
            <a:pPr lvl="2"/>
            <a:r>
              <a:rPr lang="zh-CN" altLang="en-US" b="1" dirty="0">
                <a:latin typeface="微软雅黑" panose="020B0503020204020204" pitchFamily="34" charset="-122"/>
                <a:ea typeface="微软雅黑" panose="020B0503020204020204" pitchFamily="34" charset="-122"/>
              </a:rPr>
              <a:t>霍尔灵敏度  </a:t>
            </a:r>
          </a:p>
          <a:p>
            <a:pPr lvl="2"/>
            <a:r>
              <a:rPr lang="zh-CN" altLang="en-US" b="1" dirty="0">
                <a:latin typeface="微软雅黑" panose="020B0503020204020204" pitchFamily="34" charset="-122"/>
                <a:ea typeface="微软雅黑" panose="020B0503020204020204" pitchFamily="34" charset="-122"/>
              </a:rPr>
              <a:t>零位误差（</a:t>
            </a:r>
            <a:r>
              <a:rPr lang="en-US" altLang="zh-CN" b="1" dirty="0">
                <a:latin typeface="微软雅黑" panose="020B0503020204020204" pitchFamily="34" charset="-122"/>
                <a:ea typeface="微软雅黑" panose="020B0503020204020204" pitchFamily="34" charset="-122"/>
              </a:rPr>
              <a:t>B</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时的           </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a:t>
            </a:r>
          </a:p>
        </p:txBody>
      </p:sp>
      <p:sp>
        <p:nvSpPr>
          <p:cNvPr id="7" name="Rectangle 5">
            <a:extLst>
              <a:ext uri="{FF2B5EF4-FFF2-40B4-BE49-F238E27FC236}">
                <a16:creationId xmlns:a16="http://schemas.microsoft.com/office/drawing/2014/main" id="{C4D110AE-D6E4-401D-B592-332E2C5FC4F7}"/>
              </a:ext>
            </a:extLst>
          </p:cNvPr>
          <p:cNvSpPr>
            <a:spLocks noChangeArrowheads="1"/>
          </p:cNvSpPr>
          <p:nvPr/>
        </p:nvSpPr>
        <p:spPr bwMode="auto">
          <a:xfrm>
            <a:off x="7268767" y="292286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 name="Object 4">
            <a:extLst>
              <a:ext uri="{FF2B5EF4-FFF2-40B4-BE49-F238E27FC236}">
                <a16:creationId xmlns:a16="http://schemas.microsoft.com/office/drawing/2014/main" id="{AF33CE4F-DEB4-4A61-AFD7-B271FEA47EB1}"/>
              </a:ext>
            </a:extLst>
          </p:cNvPr>
          <p:cNvGraphicFramePr>
            <a:graphicFrameLocks noChangeAspect="1"/>
          </p:cNvGraphicFramePr>
          <p:nvPr/>
        </p:nvGraphicFramePr>
        <p:xfrm>
          <a:off x="10085982" y="4532313"/>
          <a:ext cx="306388" cy="460375"/>
        </p:xfrm>
        <a:graphic>
          <a:graphicData uri="http://schemas.openxmlformats.org/presentationml/2006/ole">
            <mc:AlternateContent xmlns:mc="http://schemas.openxmlformats.org/markup-compatibility/2006">
              <mc:Choice xmlns:v="urn:schemas-microsoft-com:vml" Requires="v">
                <p:oleObj spid="_x0000_s279554" name="Equation" r:id="rId3" imgW="152334" imgH="228501" progId="Equation.DSMT4">
                  <p:embed/>
                </p:oleObj>
              </mc:Choice>
              <mc:Fallback>
                <p:oleObj name="Equation" r:id="rId3" imgW="152334" imgH="228501" progId="Equation.DSMT4">
                  <p:embed/>
                  <p:pic>
                    <p:nvPicPr>
                      <p:cNvPr id="8" name="Object 4">
                        <a:extLst>
                          <a:ext uri="{FF2B5EF4-FFF2-40B4-BE49-F238E27FC236}">
                            <a16:creationId xmlns:a16="http://schemas.microsoft.com/office/drawing/2014/main" id="{AF33CE4F-DEB4-4A61-AFD7-B271FEA47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5982" y="4532313"/>
                        <a:ext cx="30638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a:extLst>
              <a:ext uri="{FF2B5EF4-FFF2-40B4-BE49-F238E27FC236}">
                <a16:creationId xmlns:a16="http://schemas.microsoft.com/office/drawing/2014/main" id="{2B50552B-C2DA-45B1-BF9C-640D0B0207BC}"/>
              </a:ext>
            </a:extLst>
          </p:cNvPr>
          <p:cNvGraphicFramePr>
            <a:graphicFrameLocks noChangeAspect="1"/>
          </p:cNvGraphicFramePr>
          <p:nvPr/>
        </p:nvGraphicFramePr>
        <p:xfrm>
          <a:off x="11198623" y="4543426"/>
          <a:ext cx="741363" cy="455612"/>
        </p:xfrm>
        <a:graphic>
          <a:graphicData uri="http://schemas.openxmlformats.org/presentationml/2006/ole">
            <mc:AlternateContent xmlns:mc="http://schemas.openxmlformats.org/markup-compatibility/2006">
              <mc:Choice xmlns:v="urn:schemas-microsoft-com:vml" Requires="v">
                <p:oleObj spid="_x0000_s279555" name="Equation" r:id="rId5" imgW="368300" imgH="228600" progId="Equation.DSMT4">
                  <p:embed/>
                </p:oleObj>
              </mc:Choice>
              <mc:Fallback>
                <p:oleObj name="Equation" r:id="rId5" imgW="368300" imgH="228600" progId="Equation.DSMT4">
                  <p:embed/>
                  <p:pic>
                    <p:nvPicPr>
                      <p:cNvPr id="9" name="Object 6">
                        <a:extLst>
                          <a:ext uri="{FF2B5EF4-FFF2-40B4-BE49-F238E27FC236}">
                            <a16:creationId xmlns:a16="http://schemas.microsoft.com/office/drawing/2014/main" id="{2B50552B-C2DA-45B1-BF9C-640D0B0207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8623" y="4543426"/>
                        <a:ext cx="741363"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426836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a:extLst>
              <a:ext uri="{FF2B5EF4-FFF2-40B4-BE49-F238E27FC236}">
                <a16:creationId xmlns:a16="http://schemas.microsoft.com/office/drawing/2014/main" id="{0236A1EB-1742-46CD-A968-5A458E17D787}"/>
              </a:ext>
            </a:extLst>
          </p:cNvPr>
          <p:cNvSpPr>
            <a:spLocks noGrp="1" noChangeArrowheads="1"/>
          </p:cNvSpPr>
          <p:nvPr>
            <p:ph type="body" idx="1"/>
          </p:nvPr>
        </p:nvSpPr>
        <p:spPr>
          <a:xfrm>
            <a:off x="1436688" y="371477"/>
            <a:ext cx="8229600" cy="5272087"/>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5. </a:t>
            </a:r>
            <a:r>
              <a:rPr lang="zh-CN" altLang="en-US" sz="2000" b="1" dirty="0">
                <a:solidFill>
                  <a:srgbClr val="0000CC"/>
                </a:solidFill>
                <a:latin typeface="微软雅黑" panose="020B0503020204020204" pitchFamily="34" charset="-122"/>
                <a:ea typeface="微软雅黑" panose="020B0503020204020204" pitchFamily="34" charset="-122"/>
              </a:rPr>
              <a:t>检测方法</a:t>
            </a:r>
            <a:r>
              <a:rPr lang="zh-CN" altLang="en-US" sz="2000" b="1" dirty="0">
                <a:solidFill>
                  <a:srgbClr val="FF0000"/>
                </a:solidFill>
                <a:latin typeface="微软雅黑" panose="020B0503020204020204" pitchFamily="34" charset="-122"/>
                <a:ea typeface="微软雅黑" panose="020B0503020204020204" pitchFamily="34" charset="-122"/>
              </a:rPr>
              <a:t>（掌握）</a:t>
            </a:r>
          </a:p>
          <a:p>
            <a:pPr lvl="1">
              <a:lnSpc>
                <a:spcPct val="80000"/>
              </a:lnSpc>
            </a:pPr>
            <a:r>
              <a:rPr lang="zh-CN" altLang="en-US" sz="2000" b="1" dirty="0">
                <a:latin typeface="微软雅黑" panose="020B0503020204020204" pitchFamily="34" charset="-122"/>
                <a:ea typeface="微软雅黑" panose="020B0503020204020204" pitchFamily="34" charset="-122"/>
              </a:rPr>
              <a:t>桥路检测</a:t>
            </a:r>
          </a:p>
          <a:p>
            <a:pPr lvl="1">
              <a:lnSpc>
                <a:spcPct val="80000"/>
              </a:lnSpc>
            </a:pPr>
            <a:r>
              <a:rPr lang="zh-CN" altLang="en-US" sz="2000" b="1" dirty="0">
                <a:latin typeface="微软雅黑" panose="020B0503020204020204" pitchFamily="34" charset="-122"/>
                <a:ea typeface="微软雅黑" panose="020B0503020204020204" pitchFamily="34" charset="-122"/>
              </a:rPr>
              <a:t>光强度检测，光相位检测   </a:t>
            </a:r>
          </a:p>
          <a:p>
            <a:pPr lvl="1">
              <a:lnSpc>
                <a:spcPct val="80000"/>
              </a:lnSpc>
            </a:pPr>
            <a:r>
              <a:rPr lang="zh-CN" altLang="en-US" sz="2000" b="1" dirty="0">
                <a:latin typeface="微软雅黑" panose="020B0503020204020204" pitchFamily="34" charset="-122"/>
                <a:ea typeface="微软雅黑" panose="020B0503020204020204" pitchFamily="34" charset="-122"/>
              </a:rPr>
              <a:t>光的零差检测 </a:t>
            </a:r>
          </a:p>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6. </a:t>
            </a:r>
            <a:r>
              <a:rPr lang="zh-CN" altLang="en-US" sz="2000" b="1" dirty="0">
                <a:solidFill>
                  <a:srgbClr val="0000CC"/>
                </a:solidFill>
                <a:latin typeface="微软雅黑" panose="020B0503020204020204" pitchFamily="34" charset="-122"/>
                <a:ea typeface="微软雅黑" panose="020B0503020204020204" pitchFamily="34" charset="-122"/>
              </a:rPr>
              <a:t>补偿   </a:t>
            </a:r>
            <a:r>
              <a:rPr lang="zh-CN" altLang="en-US" sz="2000" b="1" dirty="0">
                <a:solidFill>
                  <a:srgbClr val="FF0000"/>
                </a:solidFill>
                <a:latin typeface="微软雅黑" panose="020B0503020204020204" pitchFamily="34" charset="-122"/>
                <a:ea typeface="微软雅黑" panose="020B0503020204020204" pitchFamily="34" charset="-122"/>
              </a:rPr>
              <a:t>（掌握）</a:t>
            </a:r>
            <a:endParaRPr lang="zh-CN" altLang="en-US" sz="2000" b="1" dirty="0">
              <a:solidFill>
                <a:srgbClr val="0000CC"/>
              </a:solidFill>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温度补偿</a:t>
            </a:r>
          </a:p>
          <a:p>
            <a:pPr lvl="2">
              <a:lnSpc>
                <a:spcPct val="80000"/>
              </a:lnSpc>
            </a:pPr>
            <a:r>
              <a:rPr lang="zh-CN" altLang="en-US" b="1" dirty="0">
                <a:latin typeface="微软雅黑" panose="020B0503020204020204" pitchFamily="34" charset="-122"/>
                <a:ea typeface="微软雅黑" panose="020B0503020204020204" pitchFamily="34" charset="-122"/>
              </a:rPr>
              <a:t>电路补偿</a:t>
            </a:r>
          </a:p>
          <a:p>
            <a:pPr lvl="2">
              <a:lnSpc>
                <a:spcPct val="80000"/>
              </a:lnSpc>
            </a:pPr>
            <a:r>
              <a:rPr lang="zh-CN" altLang="en-US" b="1" dirty="0">
                <a:latin typeface="微软雅黑" panose="020B0503020204020204" pitchFamily="34" charset="-122"/>
                <a:ea typeface="微软雅黑" panose="020B0503020204020204" pitchFamily="34" charset="-122"/>
              </a:rPr>
              <a:t>电桥补偿  </a:t>
            </a:r>
          </a:p>
          <a:p>
            <a:pPr lvl="2">
              <a:lnSpc>
                <a:spcPct val="80000"/>
              </a:lnSpc>
            </a:pPr>
            <a:r>
              <a:rPr lang="zh-CN" altLang="en-US" b="1" dirty="0">
                <a:latin typeface="微软雅黑" panose="020B0503020204020204" pitchFamily="34" charset="-122"/>
                <a:ea typeface="微软雅黑" panose="020B0503020204020204" pitchFamily="34" charset="-122"/>
              </a:rPr>
              <a:t>差分放大  </a:t>
            </a:r>
          </a:p>
          <a:p>
            <a:pPr lvl="2">
              <a:lnSpc>
                <a:spcPct val="80000"/>
              </a:lnSpc>
            </a:pPr>
            <a:r>
              <a:rPr lang="zh-CN" altLang="en-US" b="1" dirty="0">
                <a:latin typeface="微软雅黑" panose="020B0503020204020204" pitchFamily="34" charset="-122"/>
                <a:ea typeface="微软雅黑" panose="020B0503020204020204" pitchFamily="34" charset="-122"/>
              </a:rPr>
              <a:t>材料补偿（双单丝器件）</a:t>
            </a:r>
          </a:p>
          <a:p>
            <a:pPr lvl="2">
              <a:lnSpc>
                <a:spcPct val="80000"/>
              </a:lnSpc>
            </a:pPr>
            <a:r>
              <a:rPr lang="zh-CN" altLang="en-US" b="1" dirty="0">
                <a:latin typeface="微软雅黑" panose="020B0503020204020204" pitchFamily="34" charset="-122"/>
                <a:ea typeface="微软雅黑" panose="020B0503020204020204" pitchFamily="34" charset="-122"/>
              </a:rPr>
              <a:t>恒流源补偿（霍尔元件，控制电流变化）</a:t>
            </a:r>
          </a:p>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7. </a:t>
            </a:r>
            <a:r>
              <a:rPr lang="zh-CN" altLang="en-US" sz="2000" b="1" dirty="0">
                <a:solidFill>
                  <a:srgbClr val="0000CC"/>
                </a:solidFill>
                <a:latin typeface="微软雅黑" panose="020B0503020204020204" pitchFamily="34" charset="-122"/>
                <a:ea typeface="微软雅黑" panose="020B0503020204020204" pitchFamily="34" charset="-122"/>
              </a:rPr>
              <a:t>应用   </a:t>
            </a:r>
            <a:r>
              <a:rPr lang="zh-CN" altLang="en-US" sz="2000" b="1" dirty="0">
                <a:solidFill>
                  <a:srgbClr val="FF0000"/>
                </a:solidFill>
                <a:latin typeface="微软雅黑" panose="020B0503020204020204" pitchFamily="34" charset="-122"/>
                <a:ea typeface="微软雅黑" panose="020B0503020204020204" pitchFamily="34" charset="-122"/>
              </a:rPr>
              <a:t>（掌握）</a:t>
            </a:r>
            <a:endParaRPr lang="zh-CN" altLang="en-US" sz="2000" b="1" dirty="0">
              <a:solidFill>
                <a:srgbClr val="0000CC"/>
              </a:solidFill>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各种传感器的基本应用  </a:t>
            </a:r>
          </a:p>
          <a:p>
            <a:pPr lvl="1">
              <a:lnSpc>
                <a:spcPct val="80000"/>
              </a:lnSpc>
            </a:pPr>
            <a:r>
              <a:rPr lang="zh-CN" altLang="en-US" sz="2000" b="1" dirty="0">
                <a:latin typeface="微软雅黑" panose="020B0503020204020204" pitchFamily="34" charset="-122"/>
                <a:ea typeface="微软雅黑" panose="020B0503020204020204" pitchFamily="34" charset="-122"/>
              </a:rPr>
              <a:t>被测量的测量方法</a:t>
            </a:r>
            <a:endParaRPr lang="en-US" altLang="zh-CN" sz="2000" b="1" dirty="0">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传感系统设计</a:t>
            </a:r>
          </a:p>
        </p:txBody>
      </p:sp>
    </p:spTree>
    <p:extLst>
      <p:ext uri="{BB962C8B-B14F-4D97-AF65-F5344CB8AC3E}">
        <p14:creationId xmlns:p14="http://schemas.microsoft.com/office/powerpoint/2010/main" val="4101935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sz="half" idx="4294967295"/>
          </p:nvPr>
        </p:nvSpPr>
        <p:spPr>
          <a:xfrm>
            <a:off x="2351089" y="620713"/>
            <a:ext cx="7710487" cy="4210050"/>
          </a:xfrm>
        </p:spPr>
        <p:txBody>
          <a:bodyPr/>
          <a:lstStyle/>
          <a:p>
            <a:pPr eaLnBrk="1" hangingPunct="1">
              <a:buClr>
                <a:schemeClr val="tx1"/>
              </a:buClr>
              <a:buFont typeface="Wingdings" pitchFamily="2" charset="2"/>
              <a:buChar char="l"/>
            </a:pPr>
            <a:r>
              <a:rPr lang="zh-CN" altLang="en-US" b="1" dirty="0"/>
              <a:t>两维平面应变问题</a:t>
            </a:r>
          </a:p>
          <a:p>
            <a:pPr eaLnBrk="1" hangingPunct="1">
              <a:buClr>
                <a:schemeClr val="tx1"/>
              </a:buClr>
              <a:buFont typeface="Wingdings" pitchFamily="2" charset="2"/>
              <a:buNone/>
            </a:pPr>
            <a:r>
              <a:rPr lang="zh-CN" altLang="en-US" b="1" dirty="0"/>
              <a:t>  某点处应变状态为    </a:t>
            </a:r>
            <a:r>
              <a:rPr lang="el-GR" altLang="zh-CN" b="1" dirty="0">
                <a:cs typeface="Tahoma" pitchFamily="34" charset="0"/>
              </a:rPr>
              <a:t>ε</a:t>
            </a:r>
            <a:r>
              <a:rPr lang="el-GR" altLang="zh-CN" b="1" baseline="-25000" dirty="0">
                <a:latin typeface="Times New Roman" pitchFamily="18" charset="0"/>
                <a:cs typeface="Tahoma" pitchFamily="34" charset="0"/>
              </a:rPr>
              <a:t>x</a:t>
            </a:r>
            <a:r>
              <a:rPr lang="zh-CN" altLang="el-GR" b="1" baseline="-25000" dirty="0">
                <a:latin typeface="Times New Roman" pitchFamily="18" charset="0"/>
                <a:cs typeface="Tahoma" pitchFamily="34" charset="0"/>
              </a:rPr>
              <a:t>（正）</a:t>
            </a:r>
            <a:r>
              <a:rPr lang="en-US" altLang="zh-CN" b="1" baseline="-25000" dirty="0">
                <a:latin typeface="Times New Roman" pitchFamily="18" charset="0"/>
                <a:cs typeface="Tahoma" pitchFamily="34" charset="0"/>
              </a:rPr>
              <a:t> </a:t>
            </a:r>
            <a:r>
              <a:rPr lang="en-US" altLang="zh-CN" b="1" dirty="0">
                <a:latin typeface="Times New Roman" pitchFamily="18" charset="0"/>
                <a:cs typeface="Tahoma" pitchFamily="34" charset="0"/>
              </a:rPr>
              <a:t>,</a:t>
            </a:r>
            <a:r>
              <a:rPr lang="el-GR" altLang="zh-CN" b="1" dirty="0">
                <a:cs typeface="Tahoma" pitchFamily="34" charset="0"/>
              </a:rPr>
              <a:t>ε</a:t>
            </a:r>
            <a:r>
              <a:rPr lang="el-GR" altLang="zh-CN" b="1" baseline="-25000" dirty="0">
                <a:latin typeface="Times New Roman" pitchFamily="18" charset="0"/>
                <a:cs typeface="Tahoma" pitchFamily="34" charset="0"/>
              </a:rPr>
              <a:t>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（正）</a:t>
            </a:r>
            <a:r>
              <a:rPr lang="en-US" altLang="zh-CN" b="1" dirty="0">
                <a:latin typeface="Times New Roman" pitchFamily="18" charset="0"/>
                <a:cs typeface="Tahoma" pitchFamily="34" charset="0"/>
              </a:rPr>
              <a:t>, </a:t>
            </a:r>
            <a:r>
              <a:rPr lang="el-GR" altLang="zh-CN" b="1" dirty="0">
                <a:cs typeface="Tahoma" pitchFamily="34" charset="0"/>
              </a:rPr>
              <a:t>ε</a:t>
            </a:r>
            <a:r>
              <a:rPr lang="el-GR" altLang="zh-CN" b="1" baseline="-25000" dirty="0">
                <a:latin typeface="Times New Roman" pitchFamily="18" charset="0"/>
                <a:cs typeface="Tahoma" pitchFamily="34" charset="0"/>
              </a:rPr>
              <a:t>xy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（切）</a:t>
            </a:r>
          </a:p>
          <a:p>
            <a:pPr eaLnBrk="1" hangingPunct="1">
              <a:buClr>
                <a:schemeClr val="tx1"/>
              </a:buClr>
              <a:buFont typeface="Wingdings" pitchFamily="2" charset="2"/>
              <a:buNone/>
            </a:pPr>
            <a:r>
              <a:rPr lang="en-US" altLang="zh-CN" b="1" baseline="-25000" dirty="0">
                <a:latin typeface="Times New Roman" pitchFamily="18" charset="0"/>
                <a:cs typeface="Tahoma" pitchFamily="34" charset="0"/>
              </a:rPr>
              <a:t>  </a:t>
            </a:r>
          </a:p>
          <a:p>
            <a:pPr eaLnBrk="1" hangingPunct="1">
              <a:buClr>
                <a:schemeClr val="tx1"/>
              </a:buClr>
              <a:buFont typeface="Wingdings" pitchFamily="2" charset="2"/>
              <a:buNone/>
            </a:pPr>
            <a:r>
              <a:rPr lang="zh-CN" altLang="en-US" b="1" dirty="0"/>
              <a:t>设：</a:t>
            </a:r>
            <a:r>
              <a:rPr lang="el-GR" altLang="zh-CN" b="1" dirty="0">
                <a:latin typeface="宋体" pitchFamily="2" charset="-122"/>
              </a:rPr>
              <a:t>β</a:t>
            </a:r>
            <a:r>
              <a:rPr lang="zh-CN" altLang="el-GR" b="1" dirty="0">
                <a:latin typeface="宋体" pitchFamily="2" charset="-122"/>
              </a:rPr>
              <a:t>方向的正应变为</a:t>
            </a:r>
            <a:r>
              <a:rPr lang="el-GR" altLang="zh-CN" b="1" dirty="0">
                <a:cs typeface="Tahoma" pitchFamily="34" charset="0"/>
              </a:rPr>
              <a:t>ε</a:t>
            </a:r>
            <a:r>
              <a:rPr lang="el-GR" altLang="zh-CN" b="1" baseline="-25000" dirty="0">
                <a:latin typeface="宋体" pitchFamily="2" charset="-122"/>
                <a:cs typeface="Tahoma" pitchFamily="34" charset="0"/>
              </a:rPr>
              <a:t>β</a:t>
            </a:r>
          </a:p>
          <a:p>
            <a:pPr eaLnBrk="1" hangingPunct="1">
              <a:buClr>
                <a:schemeClr val="tx1"/>
              </a:buClr>
              <a:buFont typeface="Wingdings" pitchFamily="2" charset="2"/>
              <a:buNone/>
            </a:pPr>
            <a:endParaRPr lang="en-US" altLang="zh-CN" b="1" baseline="-25000" dirty="0">
              <a:latin typeface="Times New Roman" pitchFamily="18" charset="0"/>
              <a:cs typeface="Tahoma" pitchFamily="34" charset="0"/>
            </a:endParaRPr>
          </a:p>
          <a:p>
            <a:pPr eaLnBrk="1" hangingPunct="1">
              <a:buClr>
                <a:schemeClr val="tx1"/>
              </a:buClr>
              <a:buFont typeface="Wingdings" pitchFamily="2" charset="2"/>
              <a:buNone/>
            </a:pPr>
            <a:endParaRPr lang="zh-CN" altLang="el-GR" baseline="-25000" dirty="0">
              <a:latin typeface="Times New Roman" pitchFamily="18" charset="0"/>
              <a:cs typeface="Tahoma" pitchFamily="34" charset="0"/>
            </a:endParaRPr>
          </a:p>
        </p:txBody>
      </p:sp>
      <p:graphicFrame>
        <p:nvGraphicFramePr>
          <p:cNvPr id="121859" name="Object 4"/>
          <p:cNvGraphicFramePr>
            <a:graphicFrameLocks noGrp="1" noChangeAspect="1"/>
          </p:cNvGraphicFramePr>
          <p:nvPr>
            <p:ph sz="half" idx="4294967295"/>
          </p:nvPr>
        </p:nvGraphicFramePr>
        <p:xfrm>
          <a:off x="1836739" y="5517233"/>
          <a:ext cx="8137525" cy="677863"/>
        </p:xfrm>
        <a:graphic>
          <a:graphicData uri="http://schemas.openxmlformats.org/presentationml/2006/ole">
            <mc:AlternateContent xmlns:mc="http://schemas.openxmlformats.org/markup-compatibility/2006">
              <mc:Choice xmlns:v="urn:schemas-microsoft-com:vml" Requires="v">
                <p:oleObj spid="_x0000_s5122" name="Equation" r:id="rId3" imgW="4724280" imgH="393480" progId="Equation.DSMT4">
                  <p:embed/>
                </p:oleObj>
              </mc:Choice>
              <mc:Fallback>
                <p:oleObj name="Equation" r:id="rId3" imgW="47242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9" y="5517233"/>
                        <a:ext cx="81375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860" name="Group 7"/>
          <p:cNvGrpSpPr>
            <a:grpSpLocks/>
          </p:cNvGrpSpPr>
          <p:nvPr/>
        </p:nvGrpSpPr>
        <p:grpSpPr bwMode="auto">
          <a:xfrm>
            <a:off x="5015759" y="836991"/>
            <a:ext cx="5382674" cy="4635370"/>
            <a:chOff x="2138" y="-374"/>
            <a:chExt cx="6000" cy="6078"/>
          </a:xfrm>
        </p:grpSpPr>
        <p:sp>
          <p:nvSpPr>
            <p:cNvPr id="121867" name="Text Box 8"/>
            <p:cNvSpPr txBox="1">
              <a:spLocks noChangeArrowheads="1"/>
            </p:cNvSpPr>
            <p:nvPr/>
          </p:nvSpPr>
          <p:spPr bwMode="auto">
            <a:xfrm>
              <a:off x="7343" y="-374"/>
              <a:ext cx="435" cy="661"/>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y</a:t>
              </a:r>
              <a:endParaRPr lang="en-US" altLang="zh-CN" sz="2400" b="1" dirty="0"/>
            </a:p>
          </p:txBody>
        </p:sp>
        <p:sp>
          <p:nvSpPr>
            <p:cNvPr id="121868" name="Text Box 9"/>
            <p:cNvSpPr txBox="1">
              <a:spLocks noChangeArrowheads="1"/>
            </p:cNvSpPr>
            <p:nvPr/>
          </p:nvSpPr>
          <p:spPr bwMode="auto">
            <a:xfrm>
              <a:off x="7778" y="5030"/>
              <a:ext cx="360" cy="674"/>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a:latin typeface="宋体" pitchFamily="2" charset="-122"/>
                </a:rPr>
                <a:t>x</a:t>
              </a:r>
              <a:endParaRPr lang="en-US" altLang="zh-CN" sz="2800" b="1" dirty="0"/>
            </a:p>
          </p:txBody>
        </p:sp>
        <p:sp>
          <p:nvSpPr>
            <p:cNvPr id="121869" name="Text Box 10"/>
            <p:cNvSpPr txBox="1">
              <a:spLocks noChangeArrowheads="1"/>
            </p:cNvSpPr>
            <p:nvPr/>
          </p:nvSpPr>
          <p:spPr bwMode="auto">
            <a:xfrm>
              <a:off x="3607" y="4659"/>
              <a:ext cx="360" cy="468"/>
            </a:xfrm>
            <a:prstGeom prst="rect">
              <a:avLst/>
            </a:prstGeom>
            <a:solidFill>
              <a:srgbClr val="FFFFFF"/>
            </a:solidFill>
            <a:ln w="9525" algn="ctr">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endParaRPr lang="en-US" altLang="zh-CN" sz="1800"/>
            </a:p>
          </p:txBody>
        </p:sp>
        <p:sp>
          <p:nvSpPr>
            <p:cNvPr id="121871" name="Text Box 12"/>
            <p:cNvSpPr txBox="1">
              <a:spLocks noChangeArrowheads="1"/>
            </p:cNvSpPr>
            <p:nvPr/>
          </p:nvSpPr>
          <p:spPr bwMode="auto">
            <a:xfrm>
              <a:off x="2138" y="2175"/>
              <a:ext cx="108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err="1">
                  <a:latin typeface="宋体" pitchFamily="2" charset="-122"/>
                </a:rPr>
                <a:t>ε</a:t>
              </a:r>
              <a:r>
                <a:rPr lang="en-US" altLang="zh-CN" sz="2800" b="1" baseline="-25000" dirty="0" err="1">
                  <a:latin typeface="宋体" pitchFamily="2" charset="-122"/>
                </a:rPr>
                <a:t>xy</a:t>
              </a:r>
              <a:endParaRPr lang="en-US" altLang="zh-CN" sz="2800" b="1" dirty="0"/>
            </a:p>
          </p:txBody>
        </p:sp>
        <p:sp>
          <p:nvSpPr>
            <p:cNvPr id="121872" name="Text Box 13"/>
            <p:cNvSpPr txBox="1">
              <a:spLocks noChangeArrowheads="1"/>
            </p:cNvSpPr>
            <p:nvPr/>
          </p:nvSpPr>
          <p:spPr bwMode="auto">
            <a:xfrm>
              <a:off x="5400" y="2220"/>
              <a:ext cx="126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β</a:t>
              </a:r>
              <a:r>
                <a:rPr lang="zh-CN" altLang="en-US" sz="2400" b="1" dirty="0">
                  <a:latin typeface="宋体" pitchFamily="2" charset="-122"/>
                </a:rPr>
                <a:t>方向</a:t>
              </a:r>
              <a:endParaRPr lang="zh-CN" altLang="en-US" sz="2400" b="1" dirty="0"/>
            </a:p>
          </p:txBody>
        </p:sp>
        <p:grpSp>
          <p:nvGrpSpPr>
            <p:cNvPr id="121873" name="Group 14"/>
            <p:cNvGrpSpPr>
              <a:grpSpLocks/>
            </p:cNvGrpSpPr>
            <p:nvPr/>
          </p:nvGrpSpPr>
          <p:grpSpPr bwMode="auto">
            <a:xfrm>
              <a:off x="2379" y="2447"/>
              <a:ext cx="5181" cy="2815"/>
              <a:chOff x="2379" y="2447"/>
              <a:chExt cx="5181" cy="2815"/>
            </a:xfrm>
          </p:grpSpPr>
          <p:sp>
            <p:nvSpPr>
              <p:cNvPr id="121874" name="Line 15"/>
              <p:cNvSpPr>
                <a:spLocks noChangeShapeType="1"/>
              </p:cNvSpPr>
              <p:nvPr/>
            </p:nvSpPr>
            <p:spPr bwMode="auto">
              <a:xfrm flipV="1">
                <a:off x="2379" y="5106"/>
                <a:ext cx="5181" cy="97"/>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5" name="Line 16"/>
              <p:cNvSpPr>
                <a:spLocks noChangeShapeType="1"/>
              </p:cNvSpPr>
              <p:nvPr/>
            </p:nvSpPr>
            <p:spPr bwMode="auto">
              <a:xfrm flipV="1">
                <a:off x="3967" y="2447"/>
                <a:ext cx="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6" name="Line 17"/>
              <p:cNvSpPr>
                <a:spLocks noChangeShapeType="1"/>
              </p:cNvSpPr>
              <p:nvPr/>
            </p:nvSpPr>
            <p:spPr bwMode="auto">
              <a:xfrm flipV="1">
                <a:off x="3960" y="2454"/>
                <a:ext cx="163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7" name="Line 18"/>
              <p:cNvSpPr>
                <a:spLocks noChangeShapeType="1"/>
              </p:cNvSpPr>
              <p:nvPr/>
            </p:nvSpPr>
            <p:spPr bwMode="auto">
              <a:xfrm flipH="1" flipV="1">
                <a:off x="3058" y="2610"/>
                <a:ext cx="3423"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8" name="Freeform 19"/>
              <p:cNvSpPr>
                <a:spLocks/>
              </p:cNvSpPr>
              <p:nvPr/>
            </p:nvSpPr>
            <p:spPr bwMode="auto">
              <a:xfrm>
                <a:off x="4140" y="4794"/>
                <a:ext cx="180" cy="312"/>
              </a:xfrm>
              <a:custGeom>
                <a:avLst/>
                <a:gdLst>
                  <a:gd name="T0" fmla="*/ 0 w 194"/>
                  <a:gd name="T1" fmla="*/ 0 h 180"/>
                  <a:gd name="T2" fmla="*/ 89 w 194"/>
                  <a:gd name="T3" fmla="*/ 2818 h 180"/>
                  <a:gd name="T4" fmla="*/ 97 w 194"/>
                  <a:gd name="T5" fmla="*/ 8467 h 180"/>
                  <a:gd name="T6" fmla="*/ 0 60000 65536"/>
                  <a:gd name="T7" fmla="*/ 0 60000 65536"/>
                  <a:gd name="T8" fmla="*/ 0 60000 65536"/>
                  <a:gd name="T9" fmla="*/ 0 w 194"/>
                  <a:gd name="T10" fmla="*/ 0 h 180"/>
                  <a:gd name="T11" fmla="*/ 194 w 194"/>
                  <a:gd name="T12" fmla="*/ 180 h 180"/>
                </a:gdLst>
                <a:ahLst/>
                <a:cxnLst>
                  <a:cxn ang="T6">
                    <a:pos x="T0" y="T1"/>
                  </a:cxn>
                  <a:cxn ang="T7">
                    <a:pos x="T2" y="T3"/>
                  </a:cxn>
                  <a:cxn ang="T8">
                    <a:pos x="T4" y="T5"/>
                  </a:cxn>
                </a:cxnLst>
                <a:rect l="T9" t="T10" r="T11" b="T12"/>
                <a:pathLst>
                  <a:path w="194" h="180">
                    <a:moveTo>
                      <a:pt x="0" y="0"/>
                    </a:moveTo>
                    <a:cubicBezTo>
                      <a:pt x="60" y="15"/>
                      <a:pt x="99" y="26"/>
                      <a:pt x="150" y="60"/>
                    </a:cubicBezTo>
                    <a:cubicBezTo>
                      <a:pt x="184" y="161"/>
                      <a:pt x="194" y="122"/>
                      <a:pt x="165" y="180"/>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79" name="Freeform 20"/>
              <p:cNvSpPr>
                <a:spLocks/>
              </p:cNvSpPr>
              <p:nvPr/>
            </p:nvSpPr>
            <p:spPr bwMode="auto">
              <a:xfrm>
                <a:off x="3967" y="3561"/>
                <a:ext cx="180" cy="212"/>
              </a:xfrm>
              <a:custGeom>
                <a:avLst/>
                <a:gdLst>
                  <a:gd name="T0" fmla="*/ 0 w 227"/>
                  <a:gd name="T1" fmla="*/ 210 h 212"/>
                  <a:gd name="T2" fmla="*/ 39 w 227"/>
                  <a:gd name="T3" fmla="*/ 165 h 212"/>
                  <a:gd name="T4" fmla="*/ 41 w 227"/>
                  <a:gd name="T5" fmla="*/ 75 h 212"/>
                  <a:gd name="T6" fmla="*/ 44 w 227"/>
                  <a:gd name="T7" fmla="*/ 15 h 212"/>
                  <a:gd name="T8" fmla="*/ 0 60000 65536"/>
                  <a:gd name="T9" fmla="*/ 0 60000 65536"/>
                  <a:gd name="T10" fmla="*/ 0 60000 65536"/>
                  <a:gd name="T11" fmla="*/ 0 60000 65536"/>
                  <a:gd name="T12" fmla="*/ 0 w 227"/>
                  <a:gd name="T13" fmla="*/ 0 h 212"/>
                  <a:gd name="T14" fmla="*/ 227 w 227"/>
                  <a:gd name="T15" fmla="*/ 212 h 212"/>
                </a:gdLst>
                <a:ahLst/>
                <a:cxnLst>
                  <a:cxn ang="T8">
                    <a:pos x="T0" y="T1"/>
                  </a:cxn>
                  <a:cxn ang="T9">
                    <a:pos x="T2" y="T3"/>
                  </a:cxn>
                  <a:cxn ang="T10">
                    <a:pos x="T4" y="T5"/>
                  </a:cxn>
                  <a:cxn ang="T11">
                    <a:pos x="T6" y="T7"/>
                  </a:cxn>
                </a:cxnLst>
                <a:rect l="T12" t="T13" r="T14" b="T15"/>
                <a:pathLst>
                  <a:path w="227" h="212">
                    <a:moveTo>
                      <a:pt x="0" y="210"/>
                    </a:moveTo>
                    <a:cubicBezTo>
                      <a:pt x="45" y="205"/>
                      <a:pt x="171" y="212"/>
                      <a:pt x="195" y="165"/>
                    </a:cubicBezTo>
                    <a:cubicBezTo>
                      <a:pt x="209" y="138"/>
                      <a:pt x="203" y="105"/>
                      <a:pt x="210" y="75"/>
                    </a:cubicBezTo>
                    <a:cubicBezTo>
                      <a:pt x="227" y="0"/>
                      <a:pt x="225" y="54"/>
                      <a:pt x="225" y="1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cxnSp>
        <p:nvCxnSpPr>
          <p:cNvPr id="19" name="直接连接符 18"/>
          <p:cNvCxnSpPr/>
          <p:nvPr/>
        </p:nvCxnSpPr>
        <p:spPr>
          <a:xfrm>
            <a:off x="7920038" y="6165304"/>
            <a:ext cx="221456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21862" name="Text Box 19"/>
          <p:cNvSpPr txBox="1">
            <a:spLocks noChangeArrowheads="1"/>
          </p:cNvSpPr>
          <p:nvPr/>
        </p:nvSpPr>
        <p:spPr bwMode="auto">
          <a:xfrm>
            <a:off x="3340100" y="2781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en-US" altLang="zh-CN" sz="2400">
              <a:latin typeface="Arial" pitchFamily="34" charset="0"/>
            </a:endParaRPr>
          </a:p>
        </p:txBody>
      </p:sp>
      <p:sp>
        <p:nvSpPr>
          <p:cNvPr id="121863" name="Rectangle 20"/>
          <p:cNvSpPr>
            <a:spLocks noChangeArrowheads="1"/>
          </p:cNvSpPr>
          <p:nvPr/>
        </p:nvSpPr>
        <p:spPr bwMode="auto">
          <a:xfrm>
            <a:off x="9455570" y="4099518"/>
            <a:ext cx="509111" cy="405883"/>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x</a:t>
            </a:r>
          </a:p>
        </p:txBody>
      </p:sp>
      <p:sp>
        <p:nvSpPr>
          <p:cNvPr id="121864" name="Rectangle 21"/>
          <p:cNvSpPr>
            <a:spLocks noChangeArrowheads="1"/>
          </p:cNvSpPr>
          <p:nvPr/>
        </p:nvSpPr>
        <p:spPr bwMode="auto">
          <a:xfrm>
            <a:off x="6528066" y="2309955"/>
            <a:ext cx="405944" cy="518311"/>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y</a:t>
            </a:r>
          </a:p>
        </p:txBody>
      </p:sp>
      <p:graphicFrame>
        <p:nvGraphicFramePr>
          <p:cNvPr id="121865" name="Object 24"/>
          <p:cNvGraphicFramePr>
            <a:graphicFrameLocks noChangeAspect="1"/>
          </p:cNvGraphicFramePr>
          <p:nvPr/>
        </p:nvGraphicFramePr>
        <p:xfrm>
          <a:off x="6997930" y="4523797"/>
          <a:ext cx="383515" cy="509111"/>
        </p:xfrm>
        <a:graphic>
          <a:graphicData uri="http://schemas.openxmlformats.org/presentationml/2006/ole">
            <mc:AlternateContent xmlns:mc="http://schemas.openxmlformats.org/markup-compatibility/2006">
              <mc:Choice xmlns:v="urn:schemas-microsoft-com:vml" Requires="v">
                <p:oleObj spid="_x0000_s5123"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930" y="4523797"/>
                        <a:ext cx="383515" cy="509111"/>
                      </a:xfrm>
                      <a:prstGeom prst="rect">
                        <a:avLst/>
                      </a:prstGeom>
                      <a:noFill/>
                      <a:ln>
                        <a:noFill/>
                      </a:ln>
                      <a:effectLst/>
                    </p:spPr>
                  </p:pic>
                </p:oleObj>
              </mc:Fallback>
            </mc:AlternateContent>
          </a:graphicData>
        </a:graphic>
      </p:graphicFrame>
      <p:graphicFrame>
        <p:nvGraphicFramePr>
          <p:cNvPr id="121866" name="Object 25"/>
          <p:cNvGraphicFramePr>
            <a:graphicFrameLocks noChangeAspect="1"/>
          </p:cNvGraphicFramePr>
          <p:nvPr/>
        </p:nvGraphicFramePr>
        <p:xfrm>
          <a:off x="6650299" y="3918848"/>
          <a:ext cx="383516" cy="509112"/>
        </p:xfrm>
        <a:graphic>
          <a:graphicData uri="http://schemas.openxmlformats.org/presentationml/2006/ole">
            <mc:AlternateContent xmlns:mc="http://schemas.openxmlformats.org/markup-compatibility/2006">
              <mc:Choice xmlns:v="urn:schemas-microsoft-com:vml" Requires="v">
                <p:oleObj spid="_x0000_s5124" name="Equation" r:id="rId7" imgW="152268" imgH="203024" progId="Equation.DSMT4">
                  <p:embed/>
                </p:oleObj>
              </mc:Choice>
              <mc:Fallback>
                <p:oleObj name="Equation" r:id="rId7" imgW="152268" imgH="20302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0299" y="3918848"/>
                        <a:ext cx="383516" cy="509112"/>
                      </a:xfrm>
                      <a:prstGeom prst="rect">
                        <a:avLst/>
                      </a:prstGeom>
                      <a:noFill/>
                      <a:ln>
                        <a:noFill/>
                      </a:ln>
                      <a:effectLst/>
                    </p:spPr>
                  </p:pic>
                </p:oleObj>
              </mc:Fallback>
            </mc:AlternateContent>
          </a:graphicData>
        </a:graphic>
      </p:graphicFrame>
      <p:cxnSp>
        <p:nvCxnSpPr>
          <p:cNvPr id="3" name="直接箭头连接符 2"/>
          <p:cNvCxnSpPr/>
          <p:nvPr/>
        </p:nvCxnSpPr>
        <p:spPr>
          <a:xfrm flipH="1">
            <a:off x="6650299" y="3143782"/>
            <a:ext cx="1185084" cy="11367"/>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050343" y="3011769"/>
            <a:ext cx="0" cy="200452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6650299" y="3544894"/>
            <a:ext cx="2758815" cy="14874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6650299" y="3528877"/>
            <a:ext cx="2758814" cy="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409113" y="3528875"/>
            <a:ext cx="0" cy="148742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928887" y="5090036"/>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x</a:t>
            </a:r>
            <a:endParaRPr lang="zh-CN" altLang="en-US" sz="2800" dirty="0"/>
          </a:p>
        </p:txBody>
      </p:sp>
      <p:sp>
        <p:nvSpPr>
          <p:cNvPr id="26" name="矩形 25"/>
          <p:cNvSpPr/>
          <p:nvPr/>
        </p:nvSpPr>
        <p:spPr>
          <a:xfrm>
            <a:off x="6172912" y="2921767"/>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y</a:t>
            </a:r>
            <a:endParaRPr lang="zh-CN" altLang="en-US" sz="2800" dirty="0"/>
          </a:p>
        </p:txBody>
      </p:sp>
    </p:spTree>
    <p:extLst>
      <p:ext uri="{BB962C8B-B14F-4D97-AF65-F5344CB8AC3E}">
        <p14:creationId xmlns:p14="http://schemas.microsoft.com/office/powerpoint/2010/main" val="201212870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6557" y="135294"/>
            <a:ext cx="7488832" cy="649408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可能给定条件：</a:t>
            </a:r>
            <a:r>
              <a:rPr lang="zh-CN" altLang="en-US" sz="2400" b="1" dirty="0">
                <a:latin typeface="华文中宋" panose="02010600040101010101" pitchFamily="2" charset="-122"/>
                <a:ea typeface="华文中宋" panose="02010600040101010101" pitchFamily="2" charset="-122"/>
              </a:rPr>
              <a:t>被测量、材料、原理、应用环境；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被测量、材料、          应用环境；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         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被测量、材料、原理；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1000" b="1" dirty="0">
                <a:latin typeface="华文中宋" panose="02010600040101010101" pitchFamily="2" charset="-122"/>
                <a:ea typeface="华文中宋" panose="02010600040101010101" pitchFamily="2" charset="-122"/>
              </a:rPr>
              <a:t>   </a:t>
            </a:r>
            <a:r>
              <a:rPr lang="en-US" altLang="zh-CN" sz="28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                          </a:t>
            </a: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分析被测量的性质特点</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物理关系（理论依据）</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确定将要使用的参数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构建传感器结构    分析结构</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p>
        </p:txBody>
      </p:sp>
      <p:sp>
        <p:nvSpPr>
          <p:cNvPr id="3" name="矩形 2"/>
          <p:cNvSpPr/>
          <p:nvPr/>
        </p:nvSpPr>
        <p:spPr>
          <a:xfrm>
            <a:off x="7129265" y="2821433"/>
            <a:ext cx="3867361" cy="2677656"/>
          </a:xfrm>
          <a:prstGeom prst="rect">
            <a:avLst/>
          </a:prstGeom>
          <a:ln>
            <a:no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908924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p:cNvSpPr>
            <a:spLocks noGrp="1" noChangeArrowheads="1"/>
          </p:cNvSpPr>
          <p:nvPr>
            <p:ph type="body" sz="half" idx="4294967295"/>
          </p:nvPr>
        </p:nvSpPr>
        <p:spPr>
          <a:xfrm>
            <a:off x="2566988" y="2276475"/>
            <a:ext cx="7637462" cy="4114800"/>
          </a:xfrm>
        </p:spPr>
        <p:txBody>
          <a:bodyPr/>
          <a:lstStyle/>
          <a:p>
            <a:pPr eaLnBrk="1" hangingPunct="1">
              <a:buFont typeface="Wingdings" pitchFamily="2" charset="2"/>
              <a:buNone/>
            </a:pPr>
            <a:r>
              <a:rPr lang="zh-CN" altLang="en-US" sz="2400" b="1" dirty="0">
                <a:latin typeface="华文中宋" pitchFamily="2" charset="-122"/>
                <a:ea typeface="华文中宋" pitchFamily="2" charset="-122"/>
              </a:rPr>
              <a:t>金属材料物理特征有：   </a:t>
            </a:r>
          </a:p>
          <a:p>
            <a:pPr eaLnBrk="1" hangingPunct="1">
              <a:buFont typeface="Wingdings" pitchFamily="2" charset="2"/>
              <a:buNone/>
            </a:pPr>
            <a:r>
              <a:rPr lang="zh-CN" altLang="en-US" sz="2400" b="1" dirty="0">
                <a:latin typeface="华文中宋" pitchFamily="2" charset="-122"/>
                <a:ea typeface="华文中宋" pitchFamily="2" charset="-122"/>
              </a:rPr>
              <a:t>电阻率</a:t>
            </a:r>
            <a:r>
              <a:rPr lang="el-GR" altLang="zh-CN" sz="2400" b="1" dirty="0">
                <a:latin typeface="华文中宋" pitchFamily="2" charset="-122"/>
                <a:ea typeface="华文中宋" pitchFamily="2" charset="-122"/>
              </a:rPr>
              <a:t>ρ</a:t>
            </a:r>
            <a:r>
              <a:rPr lang="zh-CN" altLang="el-GR" sz="2400" b="1" dirty="0">
                <a:latin typeface="华文中宋" pitchFamily="2" charset="-122"/>
                <a:ea typeface="华文中宋" pitchFamily="2" charset="-122"/>
              </a:rPr>
              <a:t>（</a:t>
            </a:r>
            <a:r>
              <a:rPr lang="el-GR" altLang="zh-CN" sz="2400" b="1" dirty="0">
                <a:latin typeface="华文中宋" pitchFamily="2" charset="-122"/>
                <a:ea typeface="华文中宋" pitchFamily="2" charset="-122"/>
              </a:rPr>
              <a:t>Ω</a:t>
            </a:r>
            <a:r>
              <a:rPr lang="ru-RU" altLang="zh-CN"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m</a:t>
            </a:r>
            <a:r>
              <a:rPr lang="zh-CN" altLang="ru-RU" sz="2400" b="1" dirty="0">
                <a:latin typeface="华文中宋" pitchFamily="2" charset="-122"/>
                <a:ea typeface="华文中宋" pitchFamily="2" charset="-122"/>
              </a:rPr>
              <a:t>）；</a:t>
            </a:r>
            <a:endParaRPr lang="el-GR"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电阻温度系数</a:t>
            </a:r>
            <a:r>
              <a:rPr lang="el-GR" altLang="zh-CN" sz="2400" b="1" dirty="0">
                <a:latin typeface="华文中宋" pitchFamily="2" charset="-122"/>
                <a:ea typeface="华文中宋" pitchFamily="2" charset="-122"/>
              </a:rPr>
              <a:t>α</a:t>
            </a:r>
            <a:r>
              <a:rPr lang="zh-CN" altLang="el-GR"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 </a:t>
            </a:r>
            <a:r>
              <a:rPr lang="el-GR" altLang="zh-CN" sz="2400" b="1" dirty="0">
                <a:latin typeface="华文中宋" pitchFamily="2" charset="-122"/>
                <a:ea typeface="华文中宋" pitchFamily="2" charset="-122"/>
              </a:rPr>
              <a:t>℃</a:t>
            </a:r>
            <a:r>
              <a:rPr lang="zh-CN" altLang="el-GR" sz="2400" b="1" dirty="0">
                <a:latin typeface="华文中宋" pitchFamily="2" charset="-122"/>
                <a:ea typeface="华文中宋" pitchFamily="2" charset="-122"/>
              </a:rPr>
              <a:t>）；</a:t>
            </a:r>
            <a:endParaRPr lang="zh-CN" altLang="en-US" sz="2400" b="1" dirty="0">
              <a:latin typeface="华文中宋" pitchFamily="2" charset="-122"/>
              <a:ea typeface="华文中宋" pitchFamily="2" charset="-122"/>
            </a:endParaRPr>
          </a:p>
          <a:p>
            <a:pPr eaLnBrk="1" hangingPunct="1">
              <a:buFont typeface="Wingdings" pitchFamily="2" charset="2"/>
              <a:buNone/>
            </a:pPr>
            <a:r>
              <a:rPr lang="zh-CN" altLang="el-GR" sz="2400" b="1" dirty="0">
                <a:latin typeface="华文中宋" pitchFamily="2" charset="-122"/>
                <a:ea typeface="华文中宋" pitchFamily="2" charset="-122"/>
              </a:rPr>
              <a:t>膨胀系数（？</a:t>
            </a:r>
            <a:r>
              <a:rPr lang="en-US" altLang="zh-CN" sz="2400" b="1" dirty="0">
                <a:latin typeface="华文中宋" pitchFamily="2" charset="-122"/>
                <a:ea typeface="华文中宋" pitchFamily="2" charset="-122"/>
              </a:rPr>
              <a:t>/ </a:t>
            </a:r>
            <a:r>
              <a:rPr lang="el-GR" altLang="zh-CN" sz="2400" b="1" dirty="0">
                <a:latin typeface="华文中宋" pitchFamily="2" charset="-122"/>
                <a:ea typeface="华文中宋" pitchFamily="2" charset="-122"/>
              </a:rPr>
              <a:t>℃</a:t>
            </a:r>
            <a:r>
              <a:rPr lang="zh-CN" altLang="el-GR" sz="2400" b="1" dirty="0">
                <a:latin typeface="华文中宋" pitchFamily="2" charset="-122"/>
                <a:ea typeface="华文中宋" pitchFamily="2" charset="-122"/>
              </a:rPr>
              <a:t>）。</a:t>
            </a:r>
            <a:endParaRPr lang="zh-CN" altLang="en-US" sz="2400" b="1" dirty="0">
              <a:latin typeface="华文中宋" pitchFamily="2" charset="-122"/>
              <a:ea typeface="华文中宋" pitchFamily="2" charset="-122"/>
            </a:endParaRPr>
          </a:p>
          <a:p>
            <a:pPr eaLnBrk="1" hangingPunct="1">
              <a:buFont typeface="Wingdings" pitchFamily="2" charset="2"/>
              <a:buNone/>
            </a:pPr>
            <a:endParaRPr lang="zh-CN" altLang="en-US" sz="2400" b="1" dirty="0">
              <a:latin typeface="华文中宋" pitchFamily="2" charset="-122"/>
              <a:ea typeface="华文中宋" pitchFamily="2" charset="-122"/>
            </a:endParaRPr>
          </a:p>
          <a:p>
            <a:pPr eaLnBrk="1" hangingPunct="1">
              <a:buFont typeface="Wingdings" pitchFamily="2" charset="2"/>
              <a:buNone/>
            </a:pPr>
            <a:r>
              <a:rPr lang="zh-CN" altLang="en-US" dirty="0"/>
              <a:t>                        </a:t>
            </a:r>
            <a:endParaRPr lang="en-US" altLang="zh-CN" dirty="0">
              <a:latin typeface="Times New Roman" pitchFamily="18" charset="0"/>
            </a:endParaRPr>
          </a:p>
        </p:txBody>
      </p:sp>
      <p:graphicFrame>
        <p:nvGraphicFramePr>
          <p:cNvPr id="124931" name="Object 4"/>
          <p:cNvGraphicFramePr>
            <a:graphicFrameLocks noChangeAspect="1"/>
          </p:cNvGraphicFramePr>
          <p:nvPr/>
        </p:nvGraphicFramePr>
        <p:xfrm>
          <a:off x="3011488" y="4005264"/>
          <a:ext cx="2290762" cy="642937"/>
        </p:xfrm>
        <a:graphic>
          <a:graphicData uri="http://schemas.openxmlformats.org/presentationml/2006/ole">
            <mc:AlternateContent xmlns:mc="http://schemas.openxmlformats.org/markup-compatibility/2006">
              <mc:Choice xmlns:v="urn:schemas-microsoft-com:vml" Requires="v">
                <p:oleObj spid="_x0000_s6146" name="Equation" r:id="rId3" imgW="723600" imgH="203040" progId="Equation.DSMT4">
                  <p:embed/>
                </p:oleObj>
              </mc:Choice>
              <mc:Fallback>
                <p:oleObj name="Equation" r:id="rId3" imgW="72360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488" y="4005264"/>
                        <a:ext cx="229076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2" name="内容占位符 6"/>
          <p:cNvGraphicFramePr>
            <a:graphicFrameLocks noGrp="1" noChangeAspect="1"/>
          </p:cNvGraphicFramePr>
          <p:nvPr>
            <p:ph sz="quarter" idx="4294967295"/>
          </p:nvPr>
        </p:nvGraphicFramePr>
        <p:xfrm>
          <a:off x="6383339" y="3749675"/>
          <a:ext cx="1544637" cy="996950"/>
        </p:xfrm>
        <a:graphic>
          <a:graphicData uri="http://schemas.openxmlformats.org/presentationml/2006/ole">
            <mc:AlternateContent xmlns:mc="http://schemas.openxmlformats.org/markup-compatibility/2006">
              <mc:Choice xmlns:v="urn:schemas-microsoft-com:vml" Requires="v">
                <p:oleObj spid="_x0000_s6147" name="Equation" r:id="rId5" imgW="609480" imgH="393480" progId="Equation.DSMT4">
                  <p:embed/>
                </p:oleObj>
              </mc:Choice>
              <mc:Fallback>
                <p:oleObj name="Equation" r:id="rId5" imgW="6094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339" y="3749675"/>
                        <a:ext cx="15446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33" name="TextBox 5"/>
          <p:cNvSpPr txBox="1">
            <a:spLocks noChangeArrowheads="1"/>
          </p:cNvSpPr>
          <p:nvPr/>
        </p:nvSpPr>
        <p:spPr bwMode="auto">
          <a:xfrm>
            <a:off x="3901700" y="4797152"/>
            <a:ext cx="41433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应用哪一个量来感知？</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怎样才能获得高灵敏度？</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怎样才能测得准确？</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怎样构造传感器？</a:t>
            </a:r>
          </a:p>
        </p:txBody>
      </p:sp>
      <p:sp>
        <p:nvSpPr>
          <p:cNvPr id="124935" name="Rectangle 7"/>
          <p:cNvSpPr>
            <a:spLocks noChangeArrowheads="1"/>
          </p:cNvSpPr>
          <p:nvPr/>
        </p:nvSpPr>
        <p:spPr bwMode="auto">
          <a:xfrm>
            <a:off x="2351088" y="692151"/>
            <a:ext cx="6769100" cy="120032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、金属丝应变效应</a:t>
            </a:r>
          </a:p>
          <a:p>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）研究发现，金属材料的电阻率相对变化与体积相对变化有如下关系：</a:t>
            </a:r>
          </a:p>
        </p:txBody>
      </p:sp>
    </p:spTree>
    <p:extLst>
      <p:ext uri="{BB962C8B-B14F-4D97-AF65-F5344CB8AC3E}">
        <p14:creationId xmlns:p14="http://schemas.microsoft.com/office/powerpoint/2010/main" val="9460024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ChangeArrowheads="1"/>
          </p:cNvSpPr>
          <p:nvPr>
            <p:ph type="body" sz="half" idx="4294967295"/>
          </p:nvPr>
        </p:nvSpPr>
        <p:spPr>
          <a:xfrm>
            <a:off x="2063552" y="692697"/>
            <a:ext cx="7637462" cy="2016125"/>
          </a:xfrm>
        </p:spPr>
        <p:txBody>
          <a:bodyPr/>
          <a:lstStyle/>
          <a:p>
            <a:pPr eaLnBrk="1" hangingPunct="1">
              <a:lnSpc>
                <a:spcPct val="90000"/>
              </a:lnSpc>
              <a:buFont typeface="Wingdings" pitchFamily="2" charset="2"/>
              <a:buNone/>
            </a:pPr>
            <a:r>
              <a:rPr lang="zh-CN" altLang="en-US" b="1" dirty="0"/>
              <a:t>               两边取对数：</a:t>
            </a:r>
          </a:p>
          <a:p>
            <a:pPr eaLnBrk="1" hangingPunct="1">
              <a:lnSpc>
                <a:spcPct val="90000"/>
              </a:lnSpc>
              <a:buFont typeface="Wingdings" pitchFamily="2" charset="2"/>
              <a:buNone/>
            </a:pPr>
            <a:endParaRPr lang="zh-CN" altLang="en-US" b="1" dirty="0">
              <a:latin typeface="Times New Roman" pitchFamily="18" charset="0"/>
            </a:endParaRPr>
          </a:p>
          <a:p>
            <a:pPr eaLnBrk="1" hangingPunct="1">
              <a:lnSpc>
                <a:spcPct val="90000"/>
              </a:lnSpc>
              <a:buFont typeface="Wingdings" pitchFamily="2" charset="2"/>
              <a:buNone/>
            </a:pPr>
            <a:r>
              <a:rPr lang="zh-CN" altLang="en-US" b="1" dirty="0"/>
              <a:t>                 微分：</a:t>
            </a:r>
          </a:p>
          <a:p>
            <a:pPr eaLnBrk="1" hangingPunct="1">
              <a:lnSpc>
                <a:spcPct val="90000"/>
              </a:lnSpc>
              <a:buFont typeface="Wingdings" pitchFamily="2" charset="2"/>
              <a:buNone/>
            </a:pPr>
            <a:r>
              <a:rPr lang="zh-CN" altLang="en-US" b="1" dirty="0"/>
              <a:t>      </a:t>
            </a:r>
            <a:r>
              <a:rPr lang="zh-CN" altLang="en-US" dirty="0"/>
              <a:t>        </a:t>
            </a:r>
          </a:p>
        </p:txBody>
      </p:sp>
      <p:graphicFrame>
        <p:nvGraphicFramePr>
          <p:cNvPr id="125956" name="Object 13"/>
          <p:cNvGraphicFramePr>
            <a:graphicFrameLocks noChangeAspect="1"/>
          </p:cNvGraphicFramePr>
          <p:nvPr/>
        </p:nvGraphicFramePr>
        <p:xfrm>
          <a:off x="3503613" y="2924175"/>
          <a:ext cx="584200" cy="863600"/>
        </p:xfrm>
        <a:graphic>
          <a:graphicData uri="http://schemas.openxmlformats.org/presentationml/2006/ole">
            <mc:AlternateContent xmlns:mc="http://schemas.openxmlformats.org/markup-compatibility/2006">
              <mc:Choice xmlns:v="urn:schemas-microsoft-com:vml" Requires="v">
                <p:oleObj spid="_x0000_s7170" name="Equation" r:id="rId3" imgW="266469" imgH="393359" progId="Equation.DSMT4">
                  <p:embed/>
                </p:oleObj>
              </mc:Choice>
              <mc:Fallback>
                <p:oleObj name="Equation" r:id="rId3" imgW="266469"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3" y="2924175"/>
                        <a:ext cx="5842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57" name="Object 6"/>
          <p:cNvGraphicFramePr>
            <a:graphicFrameLocks noChangeAspect="1"/>
          </p:cNvGraphicFramePr>
          <p:nvPr/>
        </p:nvGraphicFramePr>
        <p:xfrm>
          <a:off x="5549925" y="764704"/>
          <a:ext cx="4549775" cy="666750"/>
        </p:xfrm>
        <a:graphic>
          <a:graphicData uri="http://schemas.openxmlformats.org/presentationml/2006/ole">
            <mc:AlternateContent xmlns:mc="http://schemas.openxmlformats.org/markup-compatibility/2006">
              <mc:Choice xmlns:v="urn:schemas-microsoft-com:vml" Requires="v">
                <p:oleObj spid="_x0000_s7171" name="Equation" r:id="rId5" imgW="1384200" imgH="203040" progId="Equation.DSMT4">
                  <p:embed/>
                </p:oleObj>
              </mc:Choice>
              <mc:Fallback>
                <p:oleObj name="Equation" r:id="rId5" imgW="138420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9925" y="764704"/>
                        <a:ext cx="45497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58" name="内容占位符 8"/>
          <p:cNvGraphicFramePr>
            <a:graphicFrameLocks noGrp="1" noChangeAspect="1"/>
          </p:cNvGraphicFramePr>
          <p:nvPr>
            <p:ph sz="quarter" idx="4294967295"/>
          </p:nvPr>
        </p:nvGraphicFramePr>
        <p:xfrm>
          <a:off x="5087888" y="1700809"/>
          <a:ext cx="3397250" cy="1120775"/>
        </p:xfrm>
        <a:graphic>
          <a:graphicData uri="http://schemas.openxmlformats.org/presentationml/2006/ole">
            <mc:AlternateContent xmlns:mc="http://schemas.openxmlformats.org/markup-compatibility/2006">
              <mc:Choice xmlns:v="urn:schemas-microsoft-com:vml" Requires="v">
                <p:oleObj spid="_x0000_s7172" name="Equation" r:id="rId7" imgW="1269720" imgH="419040" progId="Equation.DSMT4">
                  <p:embed/>
                </p:oleObj>
              </mc:Choice>
              <mc:Fallback>
                <p:oleObj name="Equation" r:id="rId7" imgW="126972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888" y="1700809"/>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962" name="Text Box 10"/>
          <p:cNvSpPr txBox="1">
            <a:spLocks noChangeArrowheads="1"/>
          </p:cNvSpPr>
          <p:nvPr/>
        </p:nvSpPr>
        <p:spPr bwMode="auto">
          <a:xfrm>
            <a:off x="4151314" y="3082927"/>
            <a:ext cx="2350323"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为电阻相对变化</a:t>
            </a:r>
          </a:p>
        </p:txBody>
      </p:sp>
      <p:sp>
        <p:nvSpPr>
          <p:cNvPr id="125963" name="Text Box 11"/>
          <p:cNvSpPr txBox="1">
            <a:spLocks noChangeArrowheads="1"/>
          </p:cNvSpPr>
          <p:nvPr/>
        </p:nvSpPr>
        <p:spPr bwMode="auto">
          <a:xfrm>
            <a:off x="2495551" y="3141664"/>
            <a:ext cx="1112805"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定义：</a:t>
            </a:r>
          </a:p>
        </p:txBody>
      </p:sp>
      <mc:AlternateContent xmlns:mc="http://schemas.openxmlformats.org/markup-compatibility/2006" xmlns:a14="http://schemas.microsoft.com/office/drawing/2010/main">
        <mc:Choice Requires="a14">
          <p:sp>
            <p:nvSpPr>
              <p:cNvPr id="125964" name="Text Box 12"/>
              <p:cNvSpPr txBox="1">
                <a:spLocks noChangeArrowheads="1"/>
              </p:cNvSpPr>
              <p:nvPr/>
            </p:nvSpPr>
            <p:spPr bwMode="auto">
              <a:xfrm>
                <a:off x="4295800" y="3924300"/>
                <a:ext cx="3529012" cy="2308324"/>
              </a:xfrm>
              <a:prstGeom prst="rect">
                <a:avLst/>
              </a:prstGeom>
              <a:noFill/>
              <a:ln>
                <a:noFill/>
              </a:ln>
              <a:effectLst>
                <a:prstShdw prst="shdw17" dist="17961" dir="2700000">
                  <a:schemeClr val="accent1">
                    <a:gamma/>
                    <a:shade val="60000"/>
                    <a:invGamma/>
                  </a:schemeClr>
                </a:prstShdw>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spAutoFit/>
              </a:bodyPr>
              <a:lstStyle/>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轴向应变</a:t>
                </a:r>
                <a:r>
                  <a:rPr lang="zh-CN" altLang="en-US" sz="2400" b="1" dirty="0">
                    <a:latin typeface="华文中宋" panose="02010600040101010101" pitchFamily="2" charset="-122"/>
                    <a:ea typeface="华文中宋" panose="02010600040101010101" pitchFamily="2" charset="-122"/>
                  </a:rPr>
                  <a:t>，用</a:t>
                </a:r>
                <a:r>
                  <a:rPr lang="el-GR" altLang="zh-CN" sz="2400" b="1" dirty="0">
                    <a:latin typeface="华文中宋" panose="02010600040101010101" pitchFamily="2" charset="-122"/>
                    <a:ea typeface="华文中宋" panose="02010600040101010101" pitchFamily="2" charset="-122"/>
                  </a:rPr>
                  <a:t>ε</a:t>
                </a:r>
                <a:r>
                  <a:rPr lang="en-US" altLang="zh-CN" sz="2400" b="1" dirty="0">
                    <a:latin typeface="华文中宋" panose="02010600040101010101" pitchFamily="2" charset="-122"/>
                    <a:ea typeface="华文中宋" panose="02010600040101010101" pitchFamily="2" charset="-122"/>
                  </a:rPr>
                  <a:t> </a:t>
                </a:r>
                <a:r>
                  <a:rPr lang="zh-CN" altLang="el-GR" sz="2400" b="1" dirty="0">
                    <a:latin typeface="华文中宋" panose="02010600040101010101" pitchFamily="2" charset="-122"/>
                    <a:ea typeface="华文中宋" panose="02010600040101010101" pitchFamily="2" charset="-122"/>
                  </a:rPr>
                  <a:t>表示</a:t>
                </a:r>
                <a:endParaRPr lang="zh-CN" altLang="en-US"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径向应变</a:t>
                </a:r>
                <a:r>
                  <a:rPr lang="zh-CN" altLang="en-US" sz="2400" b="1" dirty="0">
                    <a:latin typeface="华文中宋" panose="02010600040101010101" pitchFamily="2" charset="-122"/>
                    <a:ea typeface="华文中宋" panose="02010600040101010101" pitchFamily="2" charset="-122"/>
                  </a:rPr>
                  <a:t>，用</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zh-CN" altLang="en-US" sz="2400" b="1" i="1">
                            <a:latin typeface="Cambria Math"/>
                            <a:ea typeface="华文中宋" panose="02010600040101010101" pitchFamily="2" charset="-122"/>
                          </a:rPr>
                          <m:t>𝜺</m:t>
                        </m:r>
                      </m:e>
                      <m:sub>
                        <m:r>
                          <a:rPr lang="en-US" altLang="zh-CN" sz="2400" b="1" i="1">
                            <a:latin typeface="Cambria Math"/>
                            <a:ea typeface="华文中宋" panose="02010600040101010101" pitchFamily="2" charset="-122"/>
                          </a:rPr>
                          <m:t>𝒓</m:t>
                        </m:r>
                      </m:sub>
                    </m:sSub>
                  </m:oMath>
                </a14:m>
                <a:r>
                  <a:rPr lang="zh-CN" altLang="el-GR" sz="2400" b="1" dirty="0">
                    <a:latin typeface="华文中宋" panose="02010600040101010101" pitchFamily="2" charset="-122"/>
                    <a:ea typeface="华文中宋" panose="02010600040101010101" pitchFamily="2" charset="-122"/>
                  </a:rPr>
                  <a:t>表示</a:t>
                </a:r>
                <a:endParaRPr lang="zh-CN" altLang="en-US"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电阻率相对变化</a:t>
                </a:r>
                <a:endParaRPr lang="el-GR" altLang="zh-CN" sz="2400" b="1" dirty="0">
                  <a:solidFill>
                    <a:srgbClr val="FF0000"/>
                  </a:solidFill>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125964" name="Text Box 12"/>
              <p:cNvSpPr txBox="1">
                <a:spLocks noRot="1" noChangeAspect="1" noMove="1" noResize="1" noEditPoints="1" noAdjustHandles="1" noChangeArrowheads="1" noChangeShapeType="1" noTextEdit="1"/>
              </p:cNvSpPr>
              <p:nvPr/>
            </p:nvSpPr>
            <p:spPr bwMode="auto">
              <a:xfrm>
                <a:off x="2771800" y="3924300"/>
                <a:ext cx="3529012" cy="2308324"/>
              </a:xfrm>
              <a:prstGeom prst="rect">
                <a:avLst/>
              </a:prstGeom>
              <a:blipFill rotWithShape="1">
                <a:blip r:embed="rId9"/>
                <a:stretch>
                  <a:fillRect l="-2222" t="-1302"/>
                </a:stretch>
              </a:blip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graphicFrame>
        <p:nvGraphicFramePr>
          <p:cNvPr id="125965" name="Object 4"/>
          <p:cNvGraphicFramePr>
            <a:graphicFrameLocks noChangeAspect="1"/>
          </p:cNvGraphicFramePr>
          <p:nvPr/>
        </p:nvGraphicFramePr>
        <p:xfrm>
          <a:off x="3719513" y="3789364"/>
          <a:ext cx="398462" cy="720725"/>
        </p:xfrm>
        <a:graphic>
          <a:graphicData uri="http://schemas.openxmlformats.org/presentationml/2006/ole">
            <mc:AlternateContent xmlns:mc="http://schemas.openxmlformats.org/markup-compatibility/2006">
              <mc:Choice xmlns:v="urn:schemas-microsoft-com:vml" Requires="v">
                <p:oleObj spid="_x0000_s7173" name="Equation" r:id="rId10" imgW="215713" imgH="393359" progId="Equation.DSMT4">
                  <p:embed/>
                </p:oleObj>
              </mc:Choice>
              <mc:Fallback>
                <p:oleObj name="Equation" r:id="rId10" imgW="215713" imgH="39335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9513" y="3789364"/>
                        <a:ext cx="3984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6" name="Object 5"/>
          <p:cNvGraphicFramePr>
            <a:graphicFrameLocks noChangeAspect="1"/>
          </p:cNvGraphicFramePr>
          <p:nvPr/>
        </p:nvGraphicFramePr>
        <p:xfrm>
          <a:off x="3719514" y="4581525"/>
          <a:ext cx="484187" cy="750888"/>
        </p:xfrm>
        <a:graphic>
          <a:graphicData uri="http://schemas.openxmlformats.org/presentationml/2006/ole">
            <mc:AlternateContent xmlns:mc="http://schemas.openxmlformats.org/markup-compatibility/2006">
              <mc:Choice xmlns:v="urn:schemas-microsoft-com:vml" Requires="v">
                <p:oleObj spid="_x0000_s7174" name="Equation" r:id="rId12" imgW="253800" imgH="393480" progId="Equation.DSMT4">
                  <p:embed/>
                </p:oleObj>
              </mc:Choice>
              <mc:Fallback>
                <p:oleObj name="Equation" r:id="rId12" imgW="253800" imgH="3934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19514" y="4581525"/>
                        <a:ext cx="484187"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7" name="Object 6"/>
          <p:cNvGraphicFramePr>
            <a:graphicFrameLocks noChangeAspect="1"/>
          </p:cNvGraphicFramePr>
          <p:nvPr/>
        </p:nvGraphicFramePr>
        <p:xfrm>
          <a:off x="3648075" y="5373688"/>
          <a:ext cx="503238" cy="792162"/>
        </p:xfrm>
        <a:graphic>
          <a:graphicData uri="http://schemas.openxmlformats.org/presentationml/2006/ole">
            <mc:AlternateContent xmlns:mc="http://schemas.openxmlformats.org/markup-compatibility/2006">
              <mc:Choice xmlns:v="urn:schemas-microsoft-com:vml" Requires="v">
                <p:oleObj spid="_x0000_s7175" name="Equation" r:id="rId14" imgW="266584" imgH="418918" progId="Equation.DSMT4">
                  <p:embed/>
                </p:oleObj>
              </mc:Choice>
              <mc:Fallback>
                <p:oleObj name="Equation" r:id="rId14" imgW="266584" imgH="41891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8075" y="5373688"/>
                        <a:ext cx="503238"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Grp="1" noChangeAspect="1"/>
          </p:cNvGraphicFramePr>
          <p:nvPr/>
        </p:nvGraphicFramePr>
        <p:xfrm>
          <a:off x="1723232" y="404664"/>
          <a:ext cx="1544637" cy="996950"/>
        </p:xfrm>
        <a:graphic>
          <a:graphicData uri="http://schemas.openxmlformats.org/presentationml/2006/ole">
            <mc:AlternateContent xmlns:mc="http://schemas.openxmlformats.org/markup-compatibility/2006">
              <mc:Choice xmlns:v="urn:schemas-microsoft-com:vml" Requires="v">
                <p:oleObj spid="_x0000_s7176" name="Equation" r:id="rId16" imgW="609336" imgH="393529" progId="Equation.DSMT4">
                  <p:embed/>
                </p:oleObj>
              </mc:Choice>
              <mc:Fallback>
                <p:oleObj name="Equation" r:id="rId16" imgW="609336" imgH="393529" progId="Equation.DSMT4">
                  <p:embed/>
                  <p:pic>
                    <p:nvPicPr>
                      <p:cNvPr id="0" name=""/>
                      <p:cNvPicPr>
                        <a:picLocks noGrp="1"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23232" y="404664"/>
                        <a:ext cx="15446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6599685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2135188" y="404665"/>
            <a:ext cx="76327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2)</a:t>
            </a:r>
            <a:r>
              <a:rPr lang="zh-CN" altLang="en-US" sz="2800" b="1" dirty="0">
                <a:latin typeface="华文中宋" panose="02010600040101010101" pitchFamily="2" charset="-122"/>
                <a:ea typeface="华文中宋" panose="02010600040101010101" pitchFamily="2" charset="-122"/>
              </a:rPr>
              <a:t>三个关系</a:t>
            </a:r>
            <a:r>
              <a:rPr lang="en-US" altLang="zh-CN" sz="2800" b="1" dirty="0">
                <a:latin typeface="华文中宋" panose="02010600040101010101" pitchFamily="2" charset="-122"/>
                <a:ea typeface="华文中宋" panose="02010600040101010101" pitchFamily="2" charset="-122"/>
              </a:rPr>
              <a:t>:</a:t>
            </a:r>
          </a:p>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①</a:t>
            </a:r>
            <a:r>
              <a:rPr lang="zh-CN" altLang="en-US" sz="2800" b="1" dirty="0">
                <a:solidFill>
                  <a:srgbClr val="0000CC"/>
                </a:solidFill>
                <a:latin typeface="微软雅黑" panose="020B0503020204020204" pitchFamily="34" charset="-122"/>
                <a:ea typeface="微软雅黑" panose="020B0503020204020204" pitchFamily="34" charset="-122"/>
              </a:rPr>
              <a:t>径向应变与轴向应变的关系</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材料力学己证明</a:t>
            </a:r>
            <a:r>
              <a:rPr lang="en-US" altLang="zh-CN" sz="2800" b="1" dirty="0">
                <a:latin typeface="华文中宋" panose="02010600040101010101" pitchFamily="2" charset="-122"/>
                <a:ea typeface="华文中宋" panose="02010600040101010101" pitchFamily="2" charset="-122"/>
              </a:rPr>
              <a:t>)</a:t>
            </a:r>
          </a:p>
        </p:txBody>
      </p:sp>
      <p:sp>
        <p:nvSpPr>
          <p:cNvPr id="128003" name="Text Box 5"/>
          <p:cNvSpPr txBox="1">
            <a:spLocks noChangeArrowheads="1"/>
          </p:cNvSpPr>
          <p:nvPr/>
        </p:nvSpPr>
        <p:spPr bwMode="auto">
          <a:xfrm>
            <a:off x="1844677" y="2203449"/>
            <a:ext cx="503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t>∵</a:t>
            </a:r>
          </a:p>
        </p:txBody>
      </p:sp>
      <p:sp>
        <p:nvSpPr>
          <p:cNvPr id="128004" name="Text Box 8"/>
          <p:cNvSpPr txBox="1">
            <a:spLocks noChangeArrowheads="1"/>
          </p:cNvSpPr>
          <p:nvPr/>
        </p:nvSpPr>
        <p:spPr bwMode="auto">
          <a:xfrm>
            <a:off x="2845594" y="3053797"/>
            <a:ext cx="2592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dirty="0"/>
              <a:t>为</a:t>
            </a:r>
            <a:r>
              <a:rPr lang="zh-CN" altLang="en-US" sz="2800" b="1" dirty="0">
                <a:solidFill>
                  <a:srgbClr val="FF0000"/>
                </a:solidFill>
                <a:latin typeface="微软雅黑" panose="020B0503020204020204" pitchFamily="34" charset="-122"/>
                <a:ea typeface="微软雅黑" panose="020B0503020204020204" pitchFamily="34" charset="-122"/>
              </a:rPr>
              <a:t>泊松系数</a:t>
            </a:r>
          </a:p>
        </p:txBody>
      </p:sp>
      <p:graphicFrame>
        <p:nvGraphicFramePr>
          <p:cNvPr id="128005" name="Object 9"/>
          <p:cNvGraphicFramePr>
            <a:graphicFrameLocks noChangeAspect="1"/>
          </p:cNvGraphicFramePr>
          <p:nvPr/>
        </p:nvGraphicFramePr>
        <p:xfrm>
          <a:off x="2535562" y="3078298"/>
          <a:ext cx="471240" cy="509990"/>
        </p:xfrm>
        <a:graphic>
          <a:graphicData uri="http://schemas.openxmlformats.org/presentationml/2006/ole">
            <mc:AlternateContent xmlns:mc="http://schemas.openxmlformats.org/markup-compatibility/2006">
              <mc:Choice xmlns:v="urn:schemas-microsoft-com:vml" Requires="v">
                <p:oleObj spid="_x0000_s8194" name="Equation" r:id="rId3" imgW="152268" imgH="164957" progId="Equation.DSMT4">
                  <p:embed/>
                </p:oleObj>
              </mc:Choice>
              <mc:Fallback>
                <p:oleObj name="Equation" r:id="rId3" imgW="152268" imgH="16495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562" y="3078298"/>
                        <a:ext cx="471240" cy="509990"/>
                      </a:xfrm>
                      <a:prstGeom prst="rect">
                        <a:avLst/>
                      </a:prstGeom>
                      <a:noFill/>
                      <a:ln>
                        <a:noFill/>
                      </a:ln>
                      <a:effectLst/>
                    </p:spPr>
                  </p:pic>
                </p:oleObj>
              </mc:Fallback>
            </mc:AlternateContent>
          </a:graphicData>
        </a:graphic>
      </p:graphicFrame>
      <p:sp>
        <p:nvSpPr>
          <p:cNvPr id="128006" name="Text Box 10"/>
          <p:cNvSpPr txBox="1">
            <a:spLocks noChangeArrowheads="1"/>
          </p:cNvSpPr>
          <p:nvPr/>
        </p:nvSpPr>
        <p:spPr bwMode="auto">
          <a:xfrm>
            <a:off x="5939844" y="6057902"/>
            <a:ext cx="439268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华文中宋" panose="02010600040101010101" pitchFamily="2" charset="-122"/>
                <a:ea typeface="华文中宋" panose="02010600040101010101" pitchFamily="2" charset="-122"/>
              </a:rPr>
              <a:t>负号</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一边增加则另一边减少</a:t>
            </a:r>
          </a:p>
        </p:txBody>
      </p:sp>
      <p:sp>
        <p:nvSpPr>
          <p:cNvPr id="128007" name="Rectangle 11"/>
          <p:cNvSpPr>
            <a:spLocks noChangeArrowheads="1"/>
          </p:cNvSpPr>
          <p:nvPr/>
        </p:nvSpPr>
        <p:spPr bwMode="auto">
          <a:xfrm>
            <a:off x="4141788" y="2203449"/>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
        <p:nvSpPr>
          <p:cNvPr id="128008" name="Rectangle 12"/>
          <p:cNvSpPr>
            <a:spLocks noChangeArrowheads="1"/>
          </p:cNvSpPr>
          <p:nvPr/>
        </p:nvSpPr>
        <p:spPr bwMode="auto">
          <a:xfrm>
            <a:off x="1905408" y="5157192"/>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
        <p:nvSpPr>
          <p:cNvPr id="128009" name="TextBox 13"/>
          <p:cNvSpPr txBox="1">
            <a:spLocks noChangeArrowheads="1"/>
          </p:cNvSpPr>
          <p:nvPr/>
        </p:nvSpPr>
        <p:spPr bwMode="auto">
          <a:xfrm>
            <a:off x="7187118" y="2234227"/>
            <a:ext cx="31454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0033CC"/>
                </a:solidFill>
                <a:latin typeface="华文中宋" panose="02010600040101010101" pitchFamily="2" charset="-122"/>
                <a:ea typeface="华文中宋" panose="02010600040101010101" pitchFamily="2" charset="-122"/>
              </a:rPr>
              <a:t>其中：</a:t>
            </a:r>
            <a:r>
              <a:rPr lang="en-US" altLang="zh-CN" sz="2400" b="1" dirty="0">
                <a:solidFill>
                  <a:srgbClr val="0033CC"/>
                </a:solidFill>
                <a:latin typeface="华文中宋" panose="02010600040101010101" pitchFamily="2" charset="-122"/>
                <a:ea typeface="华文中宋" panose="02010600040101010101" pitchFamily="2" charset="-122"/>
              </a:rPr>
              <a:t>d</a:t>
            </a:r>
            <a:r>
              <a:rPr lang="zh-CN" altLang="en-US" sz="2400" b="1" dirty="0">
                <a:solidFill>
                  <a:srgbClr val="0033CC"/>
                </a:solidFill>
                <a:latin typeface="华文中宋" panose="02010600040101010101" pitchFamily="2" charset="-122"/>
                <a:ea typeface="华文中宋" panose="02010600040101010101" pitchFamily="2" charset="-122"/>
              </a:rPr>
              <a:t>为电阻丝直径</a:t>
            </a:r>
          </a:p>
        </p:txBody>
      </p:sp>
      <mc:AlternateContent xmlns:mc="http://schemas.openxmlformats.org/markup-compatibility/2006" xmlns:a14="http://schemas.microsoft.com/office/drawing/2010/main">
        <mc:Choice Requires="a14">
          <p:sp>
            <p:nvSpPr>
              <p:cNvPr id="128010" name="TextBox 15"/>
              <p:cNvSpPr txBox="1">
                <a:spLocks noChangeArrowheads="1"/>
              </p:cNvSpPr>
              <p:nvPr/>
            </p:nvSpPr>
            <p:spPr bwMode="auto">
              <a:xfrm>
                <a:off x="4977986" y="3053797"/>
                <a:ext cx="2465803" cy="16582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zh-CN" altLang="en-US" i="1">
                          <a:latin typeface="Cambria Math"/>
                        </a:rPr>
                        <m:t>𝜇</m:t>
                      </m:r>
                      <m:r>
                        <a:rPr lang="en-US" altLang="zh-CN" i="1">
                          <a:latin typeface="Cambria Math"/>
                        </a:rPr>
                        <m:t>=</m:t>
                      </m:r>
                      <m:r>
                        <a:rPr lang="en-US" altLang="zh-CN" i="1">
                          <a:latin typeface="Cambria Math"/>
                          <a:ea typeface="Cambria Math"/>
                        </a:rPr>
                        <m:t>−</m:t>
                      </m:r>
                      <m:f>
                        <m:fPr>
                          <m:type m:val="skw"/>
                          <m:ctrlPr>
                            <a:rPr lang="en-US" altLang="zh-CN" i="1">
                              <a:latin typeface="Cambria Math" panose="02040503050406030204" pitchFamily="18" charset="0"/>
                              <a:ea typeface="Cambria Math"/>
                            </a:rPr>
                          </m:ctrlPr>
                        </m:fPr>
                        <m:num>
                          <m:f>
                            <m:fPr>
                              <m:ctrlPr>
                                <a:rPr lang="en-US" altLang="zh-CN" i="1">
                                  <a:latin typeface="Cambria Math" panose="02040503050406030204" pitchFamily="18" charset="0"/>
                                  <a:ea typeface="Cambria Math"/>
                                </a:rPr>
                              </m:ctrlPr>
                            </m:fPr>
                            <m:num>
                              <m:r>
                                <a:rPr lang="en-US" altLang="zh-CN" i="1">
                                  <a:latin typeface="Cambria Math"/>
                                  <a:ea typeface="Cambria Math"/>
                                </a:rPr>
                                <m:t>∆</m:t>
                              </m:r>
                              <m:r>
                                <a:rPr lang="en-US" altLang="zh-CN" i="1">
                                  <a:latin typeface="Cambria Math"/>
                                  <a:ea typeface="Cambria Math"/>
                                </a:rPr>
                                <m:t>𝑑</m:t>
                              </m:r>
                            </m:num>
                            <m:den>
                              <m:r>
                                <a:rPr lang="en-US" altLang="zh-CN" i="1">
                                  <a:latin typeface="Cambria Math"/>
                                  <a:ea typeface="Cambria Math"/>
                                </a:rPr>
                                <m:t>𝑑</m:t>
                              </m:r>
                            </m:den>
                          </m:f>
                        </m:num>
                        <m:den>
                          <m:f>
                            <m:fPr>
                              <m:ctrlPr>
                                <a:rPr lang="en-US" altLang="zh-CN" i="1">
                                  <a:latin typeface="Cambria Math" panose="02040503050406030204" pitchFamily="18" charset="0"/>
                                  <a:ea typeface="Cambria Math"/>
                                </a:rPr>
                              </m:ctrlPr>
                            </m:fPr>
                            <m:num>
                              <m:r>
                                <a:rPr lang="en-US" altLang="zh-CN" i="1">
                                  <a:latin typeface="Cambria Math"/>
                                  <a:ea typeface="Cambria Math"/>
                                </a:rPr>
                                <m:t>∆</m:t>
                              </m:r>
                              <m:r>
                                <a:rPr lang="en-US" altLang="zh-CN" i="1">
                                  <a:latin typeface="Cambria Math"/>
                                  <a:ea typeface="Cambria Math"/>
                                </a:rPr>
                                <m:t>𝑙</m:t>
                              </m:r>
                            </m:num>
                            <m:den>
                              <m:r>
                                <a:rPr lang="en-US" altLang="zh-CN" i="1">
                                  <a:latin typeface="Cambria Math"/>
                                  <a:ea typeface="Cambria Math"/>
                                </a:rPr>
                                <m:t>𝑙</m:t>
                              </m:r>
                            </m:den>
                          </m:f>
                        </m:den>
                      </m:f>
                    </m:oMath>
                  </m:oMathPara>
                </a14:m>
                <a:endParaRPr lang="zh-CN" altLang="en-US" dirty="0"/>
              </a:p>
            </p:txBody>
          </p:sp>
        </mc:Choice>
        <mc:Fallback xmlns="">
          <p:sp>
            <p:nvSpPr>
              <p:cNvPr id="128010" name="TextBox 15"/>
              <p:cNvSpPr txBox="1">
                <a:spLocks noRot="1" noChangeAspect="1" noMove="1" noResize="1" noEditPoints="1" noAdjustHandles="1" noChangeArrowheads="1" noChangeShapeType="1" noTextEdit="1"/>
              </p:cNvSpPr>
              <p:nvPr/>
            </p:nvSpPr>
            <p:spPr bwMode="auto">
              <a:xfrm>
                <a:off x="3453985" y="3053797"/>
                <a:ext cx="2465803" cy="1658274"/>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28011" name="Object 7"/>
          <p:cNvGraphicFramePr>
            <a:graphicFrameLocks noChangeAspect="1"/>
          </p:cNvGraphicFramePr>
          <p:nvPr/>
        </p:nvGraphicFramePr>
        <p:xfrm>
          <a:off x="2422526" y="1810023"/>
          <a:ext cx="1519237" cy="1066800"/>
        </p:xfrm>
        <a:graphic>
          <a:graphicData uri="http://schemas.openxmlformats.org/presentationml/2006/ole">
            <mc:AlternateContent xmlns:mc="http://schemas.openxmlformats.org/markup-compatibility/2006">
              <mc:Choice xmlns:v="urn:schemas-microsoft-com:vml" Requires="v">
                <p:oleObj spid="_x0000_s8195" name="Equation" r:id="rId6" imgW="596880" imgH="419040" progId="Equation.DSMT4">
                  <p:embed/>
                </p:oleObj>
              </mc:Choice>
              <mc:Fallback>
                <p:oleObj name="Equation" r:id="rId6" imgW="59688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2526" y="1810023"/>
                        <a:ext cx="15192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2" name="内容占位符 16"/>
          <p:cNvGraphicFramePr>
            <a:graphicFrameLocks noGrp="1" noChangeAspect="1"/>
          </p:cNvGraphicFramePr>
          <p:nvPr>
            <p:ph sz="half" idx="4294967295"/>
          </p:nvPr>
        </p:nvGraphicFramePr>
        <p:xfrm>
          <a:off x="4727849" y="1826791"/>
          <a:ext cx="1857375" cy="1047750"/>
        </p:xfrm>
        <a:graphic>
          <a:graphicData uri="http://schemas.openxmlformats.org/presentationml/2006/ole">
            <mc:AlternateContent xmlns:mc="http://schemas.openxmlformats.org/markup-compatibility/2006">
              <mc:Choice xmlns:v="urn:schemas-microsoft-com:vml" Requires="v">
                <p:oleObj spid="_x0000_s8196" name="Equation" r:id="rId8" imgW="698400" imgH="393480" progId="Equation.DSMT4">
                  <p:embed/>
                </p:oleObj>
              </mc:Choice>
              <mc:Fallback>
                <p:oleObj name="Equation" r:id="rId8" imgW="698400" imgH="393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7849" y="1826791"/>
                        <a:ext cx="185737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3" name="内容占位符 18"/>
          <p:cNvGraphicFramePr>
            <a:graphicFrameLocks noGrp="1" noChangeAspect="1"/>
          </p:cNvGraphicFramePr>
          <p:nvPr>
            <p:ph sz="quarter" idx="4294967295"/>
          </p:nvPr>
        </p:nvGraphicFramePr>
        <p:xfrm>
          <a:off x="2845594" y="4910009"/>
          <a:ext cx="2235200" cy="1017587"/>
        </p:xfrm>
        <a:graphic>
          <a:graphicData uri="http://schemas.openxmlformats.org/presentationml/2006/ole">
            <mc:AlternateContent xmlns:mc="http://schemas.openxmlformats.org/markup-compatibility/2006">
              <mc:Choice xmlns:v="urn:schemas-microsoft-com:vml" Requires="v">
                <p:oleObj spid="_x0000_s8197" name="Equation" r:id="rId10" imgW="863280" imgH="393480" progId="Equation.DSMT4">
                  <p:embed/>
                </p:oleObj>
              </mc:Choice>
              <mc:Fallback>
                <p:oleObj name="Equation" r:id="rId10" imgW="863280" imgH="3934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5594" y="4910009"/>
                        <a:ext cx="223520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4" name="Object 10"/>
          <p:cNvGraphicFramePr>
            <a:graphicFrameLocks noChangeAspect="1"/>
          </p:cNvGraphicFramePr>
          <p:nvPr/>
        </p:nvGraphicFramePr>
        <p:xfrm>
          <a:off x="6848473" y="4941237"/>
          <a:ext cx="1911350" cy="955130"/>
        </p:xfrm>
        <a:graphic>
          <a:graphicData uri="http://schemas.openxmlformats.org/presentationml/2006/ole">
            <mc:AlternateContent xmlns:mc="http://schemas.openxmlformats.org/markup-compatibility/2006">
              <mc:Choice xmlns:v="urn:schemas-microsoft-com:vml" Requires="v">
                <p:oleObj spid="_x0000_s8198" name="公式" r:id="rId12" imgW="787058" imgH="393529" progId="Equation.3">
                  <p:embed/>
                </p:oleObj>
              </mc:Choice>
              <mc:Fallback>
                <p:oleObj name="公式" r:id="rId12" imgW="787058" imgH="39352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8473" y="4941237"/>
                        <a:ext cx="1911350" cy="955130"/>
                      </a:xfrm>
                      <a:prstGeom prst="rect">
                        <a:avLst/>
                      </a:prstGeom>
                      <a:noFill/>
                      <a:ln>
                        <a:noFill/>
                      </a:ln>
                    </p:spPr>
                  </p:pic>
                </p:oleObj>
              </mc:Fallback>
            </mc:AlternateContent>
          </a:graphicData>
        </a:graphic>
      </p:graphicFrame>
      <p:cxnSp>
        <p:nvCxnSpPr>
          <p:cNvPr id="25" name="直接连接符 24"/>
          <p:cNvCxnSpPr/>
          <p:nvPr/>
        </p:nvCxnSpPr>
        <p:spPr>
          <a:xfrm>
            <a:off x="6888088" y="5949280"/>
            <a:ext cx="25717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7" name="直接连接符 26"/>
          <p:cNvCxnSpPr/>
          <p:nvPr/>
        </p:nvCxnSpPr>
        <p:spPr>
          <a:xfrm>
            <a:off x="2542403" y="3559646"/>
            <a:ext cx="2143125"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sp>
        <p:nvSpPr>
          <p:cNvPr id="3" name="TextBox 2"/>
          <p:cNvSpPr txBox="1"/>
          <p:nvPr/>
        </p:nvSpPr>
        <p:spPr>
          <a:xfrm>
            <a:off x="1849839" y="3040593"/>
            <a:ext cx="80021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令：</a:t>
            </a:r>
          </a:p>
        </p:txBody>
      </p:sp>
      <p:sp>
        <p:nvSpPr>
          <p:cNvPr id="19" name="Rectangle 12"/>
          <p:cNvSpPr>
            <a:spLocks noChangeArrowheads="1"/>
          </p:cNvSpPr>
          <p:nvPr/>
        </p:nvSpPr>
        <p:spPr bwMode="auto">
          <a:xfrm>
            <a:off x="5807968" y="5157192"/>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Tree>
    <p:extLst>
      <p:ext uri="{BB962C8B-B14F-4D97-AF65-F5344CB8AC3E}">
        <p14:creationId xmlns:p14="http://schemas.microsoft.com/office/powerpoint/2010/main" val="3486515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2426494" y="404664"/>
            <a:ext cx="655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微软雅黑" panose="020B0503020204020204" pitchFamily="34" charset="-122"/>
                <a:ea typeface="微软雅黑" panose="020B0503020204020204" pitchFamily="34" charset="-122"/>
              </a:rPr>
              <a:t>② </a:t>
            </a:r>
            <a:r>
              <a:rPr lang="zh-CN" altLang="en-US" sz="2800" b="1" dirty="0">
                <a:solidFill>
                  <a:srgbClr val="0000CC"/>
                </a:solidFill>
                <a:latin typeface="微软雅黑" panose="020B0503020204020204" pitchFamily="34" charset="-122"/>
                <a:ea typeface="微软雅黑" panose="020B0503020204020204" pitchFamily="34" charset="-122"/>
              </a:rPr>
              <a:t>应力</a:t>
            </a:r>
            <a:r>
              <a:rPr lang="en-US" altLang="zh-CN" sz="2800" b="1" dirty="0">
                <a:solidFill>
                  <a:srgbClr val="0000CC"/>
                </a:solidFill>
                <a:latin typeface="微软雅黑" panose="020B0503020204020204" pitchFamily="34" charset="-122"/>
                <a:ea typeface="微软雅黑" panose="020B0503020204020204" pitchFamily="34" charset="-122"/>
              </a:rPr>
              <a:t>T</a:t>
            </a:r>
            <a:r>
              <a:rPr lang="zh-CN" altLang="en-US" sz="2800" b="1" dirty="0">
                <a:solidFill>
                  <a:srgbClr val="0000CC"/>
                </a:solidFill>
                <a:latin typeface="微软雅黑" panose="020B0503020204020204" pitchFamily="34" charset="-122"/>
                <a:ea typeface="微软雅黑" panose="020B0503020204020204" pitchFamily="34" charset="-122"/>
              </a:rPr>
              <a:t>与电阻率相对变化之间的关系</a:t>
            </a:r>
            <a:r>
              <a:rPr lang="en-US" altLang="zh-CN" sz="2800" b="1" dirty="0">
                <a:solidFill>
                  <a:srgbClr val="0000CC"/>
                </a:solidFill>
                <a:latin typeface="微软雅黑" panose="020B0503020204020204" pitchFamily="34" charset="-122"/>
                <a:ea typeface="微软雅黑" panose="020B0503020204020204" pitchFamily="34" charset="-122"/>
              </a:rPr>
              <a:t>.</a:t>
            </a:r>
          </a:p>
        </p:txBody>
      </p:sp>
      <p:sp>
        <p:nvSpPr>
          <p:cNvPr id="129027" name="Text Box 3"/>
          <p:cNvSpPr txBox="1">
            <a:spLocks noChangeArrowheads="1"/>
          </p:cNvSpPr>
          <p:nvPr/>
        </p:nvSpPr>
        <p:spPr bwMode="auto">
          <a:xfrm>
            <a:off x="4306095" y="2145723"/>
            <a:ext cx="2376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微软雅黑" panose="020B0503020204020204" pitchFamily="34" charset="-122"/>
                <a:ea typeface="微软雅黑" panose="020B0503020204020204" pitchFamily="34" charset="-122"/>
              </a:rPr>
              <a:t>压阻系数</a:t>
            </a:r>
          </a:p>
        </p:txBody>
      </p:sp>
      <p:graphicFrame>
        <p:nvGraphicFramePr>
          <p:cNvPr id="129028" name="Object 4"/>
          <p:cNvGraphicFramePr>
            <a:graphicFrameLocks noChangeAspect="1"/>
          </p:cNvGraphicFramePr>
          <p:nvPr/>
        </p:nvGraphicFramePr>
        <p:xfrm>
          <a:off x="3463776" y="905047"/>
          <a:ext cx="1799828" cy="1238622"/>
        </p:xfrm>
        <a:graphic>
          <a:graphicData uri="http://schemas.openxmlformats.org/presentationml/2006/ole">
            <mc:AlternateContent xmlns:mc="http://schemas.openxmlformats.org/markup-compatibility/2006">
              <mc:Choice xmlns:v="urn:schemas-microsoft-com:vml" Requires="v">
                <p:oleObj spid="_x0000_s9218" name="Equation" r:id="rId3" imgW="609600" imgH="419100" progId="Equation.DSMT4">
                  <p:embed/>
                </p:oleObj>
              </mc:Choice>
              <mc:Fallback>
                <p:oleObj name="Equation" r:id="rId3" imgW="6096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776" y="905047"/>
                        <a:ext cx="1799828" cy="1238622"/>
                      </a:xfrm>
                      <a:prstGeom prst="rect">
                        <a:avLst/>
                      </a:prstGeom>
                      <a:noFill/>
                      <a:ln>
                        <a:noFill/>
                      </a:ln>
                      <a:effectLst/>
                    </p:spPr>
                  </p:pic>
                </p:oleObj>
              </mc:Fallback>
            </mc:AlternateContent>
          </a:graphicData>
        </a:graphic>
      </p:graphicFrame>
      <p:sp>
        <p:nvSpPr>
          <p:cNvPr id="129029" name="Text Box 5"/>
          <p:cNvSpPr txBox="1">
            <a:spLocks noChangeArrowheads="1"/>
          </p:cNvSpPr>
          <p:nvPr/>
        </p:nvSpPr>
        <p:spPr bwMode="auto">
          <a:xfrm>
            <a:off x="2978472" y="2189808"/>
            <a:ext cx="1008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系数</a:t>
            </a:r>
          </a:p>
        </p:txBody>
      </p:sp>
      <p:graphicFrame>
        <p:nvGraphicFramePr>
          <p:cNvPr id="129030" name="Object 6"/>
          <p:cNvGraphicFramePr>
            <a:graphicFrameLocks noChangeAspect="1"/>
          </p:cNvGraphicFramePr>
          <p:nvPr/>
        </p:nvGraphicFramePr>
        <p:xfrm>
          <a:off x="3815978" y="2233035"/>
          <a:ext cx="431800" cy="431800"/>
        </p:xfrm>
        <a:graphic>
          <a:graphicData uri="http://schemas.openxmlformats.org/presentationml/2006/ole">
            <mc:AlternateContent xmlns:mc="http://schemas.openxmlformats.org/markup-compatibility/2006">
              <mc:Choice xmlns:v="urn:schemas-microsoft-com:vml" Requires="v">
                <p:oleObj spid="_x0000_s9219" name="Equation" r:id="rId5" imgW="139700" imgH="139700" progId="Equation.DSMT4">
                  <p:embed/>
                </p:oleObj>
              </mc:Choice>
              <mc:Fallback>
                <p:oleObj name="Equation" r:id="rId5"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5978" y="2233035"/>
                        <a:ext cx="431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29031" name="Text Box 7"/>
              <p:cNvSpPr txBox="1">
                <a:spLocks noChangeArrowheads="1"/>
              </p:cNvSpPr>
              <p:nvPr/>
            </p:nvSpPr>
            <p:spPr bwMode="auto">
              <a:xfrm>
                <a:off x="7214816" y="1196752"/>
                <a:ext cx="129698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应力</a:t>
                </a:r>
                <a:r>
                  <a:rPr lang="zh-CN" altLang="en-US" sz="2800" dirty="0"/>
                  <a:t> </a:t>
                </a:r>
                <a14:m>
                  <m:oMath xmlns:m="http://schemas.openxmlformats.org/officeDocument/2006/math">
                    <m:r>
                      <a:rPr lang="en-US" altLang="zh-CN" sz="2800" i="1">
                        <a:latin typeface="Cambria Math"/>
                      </a:rPr>
                      <m:t>𝑇</m:t>
                    </m:r>
                  </m:oMath>
                </a14:m>
                <a:endParaRPr lang="en-US" altLang="zh-CN" sz="2800" dirty="0"/>
              </a:p>
            </p:txBody>
          </p:sp>
        </mc:Choice>
        <mc:Fallback xmlns="">
          <p:sp>
            <p:nvSpPr>
              <p:cNvPr id="129031" name="Text Box 7"/>
              <p:cNvSpPr txBox="1">
                <a:spLocks noRot="1" noChangeAspect="1" noMove="1" noResize="1" noEditPoints="1" noAdjustHandles="1" noChangeArrowheads="1" noChangeShapeType="1" noTextEdit="1"/>
              </p:cNvSpPr>
              <p:nvPr/>
            </p:nvSpPr>
            <p:spPr bwMode="auto">
              <a:xfrm>
                <a:off x="5690815" y="1196752"/>
                <a:ext cx="1296987" cy="523220"/>
              </a:xfrm>
              <a:prstGeom prst="rect">
                <a:avLst/>
              </a:prstGeom>
              <a:blipFill rotWithShape="1">
                <a:blip r:embed="rId7"/>
                <a:stretch>
                  <a:fillRect l="-9906" t="-12791" b="-30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9032" name="Text Box 8"/>
          <p:cNvSpPr txBox="1">
            <a:spLocks noChangeArrowheads="1"/>
          </p:cNvSpPr>
          <p:nvPr/>
        </p:nvSpPr>
        <p:spPr bwMode="auto">
          <a:xfrm>
            <a:off x="8210973" y="1200860"/>
            <a:ext cx="184546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拉力</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压力</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剪切力</a:t>
            </a:r>
          </a:p>
        </p:txBody>
      </p:sp>
      <p:cxnSp>
        <p:nvCxnSpPr>
          <p:cNvPr id="11" name="直接连接符 10"/>
          <p:cNvCxnSpPr/>
          <p:nvPr/>
        </p:nvCxnSpPr>
        <p:spPr>
          <a:xfrm>
            <a:off x="2978472" y="2708920"/>
            <a:ext cx="27246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 Box 2"/>
          <p:cNvSpPr txBox="1">
            <a:spLocks noChangeArrowheads="1"/>
          </p:cNvSpPr>
          <p:nvPr/>
        </p:nvSpPr>
        <p:spPr bwMode="auto">
          <a:xfrm>
            <a:off x="2441575" y="3224215"/>
            <a:ext cx="5473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微软雅黑" panose="020B0503020204020204" pitchFamily="34" charset="-122"/>
                <a:ea typeface="微软雅黑" panose="020B0503020204020204" pitchFamily="34" charset="-122"/>
              </a:rPr>
              <a:t>③</a:t>
            </a:r>
            <a:r>
              <a:rPr lang="zh-CN" altLang="en-US" sz="2800" b="1" dirty="0">
                <a:solidFill>
                  <a:srgbClr val="0000CC"/>
                </a:solidFill>
                <a:latin typeface="微软雅黑" panose="020B0503020204020204" pitchFamily="34" charset="-122"/>
                <a:ea typeface="微软雅黑" panose="020B0503020204020204" pitchFamily="34" charset="-122"/>
              </a:rPr>
              <a:t>应力</a:t>
            </a:r>
            <a:r>
              <a:rPr lang="en-US" altLang="zh-CN" sz="2800" b="1" dirty="0">
                <a:solidFill>
                  <a:srgbClr val="0000CC"/>
                </a:solidFill>
                <a:latin typeface="微软雅黑" panose="020B0503020204020204" pitchFamily="34" charset="-122"/>
                <a:ea typeface="微软雅黑" panose="020B0503020204020204" pitchFamily="34" charset="-122"/>
                <a:cs typeface="Times New Roman" pitchFamily="18" charset="0"/>
              </a:rPr>
              <a:t>T</a:t>
            </a:r>
            <a:r>
              <a:rPr lang="zh-CN" altLang="en-US" sz="2800" b="1" dirty="0">
                <a:solidFill>
                  <a:srgbClr val="0000CC"/>
                </a:solidFill>
                <a:latin typeface="微软雅黑" panose="020B0503020204020204" pitchFamily="34" charset="-122"/>
                <a:ea typeface="微软雅黑" panose="020B0503020204020204" pitchFamily="34" charset="-122"/>
              </a:rPr>
              <a:t>与应变之间的关系</a:t>
            </a:r>
          </a:p>
        </p:txBody>
      </p:sp>
      <p:graphicFrame>
        <p:nvGraphicFramePr>
          <p:cNvPr id="13" name="Object 3"/>
          <p:cNvGraphicFramePr>
            <a:graphicFrameLocks noChangeAspect="1"/>
          </p:cNvGraphicFramePr>
          <p:nvPr/>
        </p:nvGraphicFramePr>
        <p:xfrm>
          <a:off x="3594522" y="3861049"/>
          <a:ext cx="1813644" cy="1221977"/>
        </p:xfrm>
        <a:graphic>
          <a:graphicData uri="http://schemas.openxmlformats.org/presentationml/2006/ole">
            <mc:AlternateContent xmlns:mc="http://schemas.openxmlformats.org/markup-compatibility/2006">
              <mc:Choice xmlns:v="urn:schemas-microsoft-com:vml" Requires="v">
                <p:oleObj spid="_x0000_s9220" name="Equation" r:id="rId8" imgW="583947" imgH="393529" progId="Equation.DSMT4">
                  <p:embed/>
                </p:oleObj>
              </mc:Choice>
              <mc:Fallback>
                <p:oleObj name="Equation" r:id="rId8" imgW="583947" imgH="39352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4522" y="3861049"/>
                        <a:ext cx="1813644" cy="1221977"/>
                      </a:xfrm>
                      <a:prstGeom prst="rect">
                        <a:avLst/>
                      </a:prstGeom>
                      <a:noFill/>
                      <a:ln>
                        <a:noFill/>
                      </a:ln>
                      <a:effectLst/>
                    </p:spPr>
                  </p:pic>
                </p:oleObj>
              </mc:Fallback>
            </mc:AlternateContent>
          </a:graphicData>
        </a:graphic>
      </p:graphicFrame>
      <p:sp>
        <p:nvSpPr>
          <p:cNvPr id="14" name="Text Box 4"/>
          <p:cNvSpPr txBox="1">
            <a:spLocks noChangeArrowheads="1"/>
          </p:cNvSpPr>
          <p:nvPr/>
        </p:nvSpPr>
        <p:spPr bwMode="auto">
          <a:xfrm>
            <a:off x="6546500" y="4221089"/>
            <a:ext cx="299846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系数</a:t>
            </a:r>
            <a:r>
              <a:rPr lang="en-US" altLang="zh-CN" sz="2800" b="1" dirty="0">
                <a:latin typeface="微软雅黑" panose="020B0503020204020204" pitchFamily="34" charset="-122"/>
                <a:ea typeface="微软雅黑" panose="020B0503020204020204" pitchFamily="34" charset="-122"/>
              </a:rPr>
              <a:t>E: </a:t>
            </a:r>
            <a:r>
              <a:rPr lang="zh-CN" altLang="en-US" sz="2800" b="1" dirty="0">
                <a:solidFill>
                  <a:srgbClr val="FF0000"/>
                </a:solidFill>
                <a:latin typeface="微软雅黑" panose="020B0503020204020204" pitchFamily="34" charset="-122"/>
                <a:ea typeface="微软雅黑" panose="020B0503020204020204" pitchFamily="34" charset="-122"/>
              </a:rPr>
              <a:t>杨氏模量</a:t>
            </a:r>
          </a:p>
        </p:txBody>
      </p:sp>
      <p:graphicFrame>
        <p:nvGraphicFramePr>
          <p:cNvPr id="15" name="Object 5"/>
          <p:cNvGraphicFramePr>
            <a:graphicFrameLocks noChangeAspect="1"/>
          </p:cNvGraphicFramePr>
          <p:nvPr/>
        </p:nvGraphicFramePr>
        <p:xfrm>
          <a:off x="3475607" y="5164881"/>
          <a:ext cx="2113976" cy="1107381"/>
        </p:xfrm>
        <a:graphic>
          <a:graphicData uri="http://schemas.openxmlformats.org/presentationml/2006/ole">
            <mc:AlternateContent xmlns:mc="http://schemas.openxmlformats.org/markup-compatibility/2006">
              <mc:Choice xmlns:v="urn:schemas-microsoft-com:vml" Requires="v">
                <p:oleObj spid="_x0000_s9221" name="Equation" r:id="rId10" imgW="800100" imgH="419100" progId="Equation.DSMT4">
                  <p:embed/>
                </p:oleObj>
              </mc:Choice>
              <mc:Fallback>
                <p:oleObj name="Equation" r:id="rId10" imgW="800100" imgH="4191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5607" y="5164881"/>
                        <a:ext cx="2113976" cy="1107381"/>
                      </a:xfrm>
                      <a:prstGeom prst="rect">
                        <a:avLst/>
                      </a:prstGeom>
                      <a:noFill/>
                      <a:ln>
                        <a:noFill/>
                      </a:ln>
                      <a:effectLst/>
                    </p:spPr>
                  </p:pic>
                </p:oleObj>
              </mc:Fallback>
            </mc:AlternateContent>
          </a:graphicData>
        </a:graphic>
      </p:graphicFrame>
      <p:sp>
        <p:nvSpPr>
          <p:cNvPr id="16" name="Text Box 6"/>
          <p:cNvSpPr txBox="1">
            <a:spLocks noChangeArrowheads="1"/>
          </p:cNvSpPr>
          <p:nvPr/>
        </p:nvSpPr>
        <p:spPr bwMode="auto">
          <a:xfrm>
            <a:off x="6242844" y="6012705"/>
            <a:ext cx="5473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t>注</a:t>
            </a:r>
            <a:r>
              <a:rPr lang="en-US" altLang="zh-CN" sz="2800" b="1" dirty="0"/>
              <a:t>:</a:t>
            </a:r>
            <a:r>
              <a:rPr lang="zh-CN" altLang="en-US" sz="2800" b="1" dirty="0"/>
              <a:t>材料不同</a:t>
            </a:r>
            <a:r>
              <a:rPr lang="en-US" altLang="zh-CN" sz="2800" b="1" dirty="0"/>
              <a:t>,</a:t>
            </a:r>
            <a:r>
              <a:rPr lang="zh-CN" altLang="en-US" sz="2800" b="1" dirty="0"/>
              <a:t>三个系数的值也不同</a:t>
            </a:r>
          </a:p>
        </p:txBody>
      </p:sp>
      <p:cxnSp>
        <p:nvCxnSpPr>
          <p:cNvPr id="17" name="直接连接符 16"/>
          <p:cNvCxnSpPr/>
          <p:nvPr/>
        </p:nvCxnSpPr>
        <p:spPr>
          <a:xfrm>
            <a:off x="6922714" y="4774729"/>
            <a:ext cx="210185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sp>
        <p:nvSpPr>
          <p:cNvPr id="19" name="Rectangle 12"/>
          <p:cNvSpPr>
            <a:spLocks noChangeArrowheads="1"/>
          </p:cNvSpPr>
          <p:nvPr/>
        </p:nvSpPr>
        <p:spPr bwMode="auto">
          <a:xfrm>
            <a:off x="2679714" y="5301208"/>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Tree>
    <p:extLst>
      <p:ext uri="{BB962C8B-B14F-4D97-AF65-F5344CB8AC3E}">
        <p14:creationId xmlns:p14="http://schemas.microsoft.com/office/powerpoint/2010/main" val="1222216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2423593" y="476672"/>
            <a:ext cx="4319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3)</a:t>
            </a:r>
            <a:r>
              <a:rPr lang="zh-CN" altLang="en-US" sz="2800" b="1" dirty="0">
                <a:latin typeface="华文中宋" panose="02010600040101010101" pitchFamily="2" charset="-122"/>
                <a:ea typeface="华文中宋" panose="02010600040101010101" pitchFamily="2" charset="-122"/>
              </a:rPr>
              <a:t>灵敏度系数</a:t>
            </a:r>
            <a:r>
              <a:rPr lang="en-US" altLang="zh-CN" sz="2800" b="1" dirty="0" err="1">
                <a:latin typeface="华文中宋" panose="02010600040101010101" pitchFamily="2" charset="-122"/>
                <a:ea typeface="华文中宋" panose="02010600040101010101" pitchFamily="2" charset="-122"/>
              </a:rPr>
              <a:t>Ko</a:t>
            </a:r>
            <a:endParaRPr lang="en-US" altLang="zh-CN" sz="2800" b="1" dirty="0">
              <a:latin typeface="华文中宋" panose="02010600040101010101" pitchFamily="2" charset="-122"/>
              <a:ea typeface="华文中宋" panose="02010600040101010101" pitchFamily="2" charset="-122"/>
            </a:endParaRPr>
          </a:p>
        </p:txBody>
      </p:sp>
      <p:sp>
        <p:nvSpPr>
          <p:cNvPr id="131075" name="Text Box 3"/>
          <p:cNvSpPr txBox="1">
            <a:spLocks noChangeArrowheads="1"/>
          </p:cNvSpPr>
          <p:nvPr/>
        </p:nvSpPr>
        <p:spPr bwMode="auto">
          <a:xfrm>
            <a:off x="2868613" y="995785"/>
            <a:ext cx="4319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dirty="0"/>
              <a:t>将上述各值代入</a:t>
            </a:r>
          </a:p>
        </p:txBody>
      </p:sp>
      <p:sp>
        <p:nvSpPr>
          <p:cNvPr id="131076" name="Text Box 5"/>
          <p:cNvSpPr txBox="1">
            <a:spLocks noChangeArrowheads="1"/>
          </p:cNvSpPr>
          <p:nvPr/>
        </p:nvSpPr>
        <p:spPr bwMode="auto">
          <a:xfrm>
            <a:off x="2782889" y="5805488"/>
            <a:ext cx="12969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t>其中</a:t>
            </a:r>
            <a:r>
              <a:rPr lang="en-US" altLang="zh-CN" sz="2800"/>
              <a:t>:</a:t>
            </a:r>
          </a:p>
        </p:txBody>
      </p:sp>
      <p:graphicFrame>
        <p:nvGraphicFramePr>
          <p:cNvPr id="131077" name="Object 6"/>
          <p:cNvGraphicFramePr>
            <a:graphicFrameLocks noChangeAspect="1"/>
          </p:cNvGraphicFramePr>
          <p:nvPr/>
        </p:nvGraphicFramePr>
        <p:xfrm>
          <a:off x="4167188" y="2928938"/>
          <a:ext cx="3744912" cy="912812"/>
        </p:xfrm>
        <a:graphic>
          <a:graphicData uri="http://schemas.openxmlformats.org/presentationml/2006/ole">
            <mc:AlternateContent xmlns:mc="http://schemas.openxmlformats.org/markup-compatibility/2006">
              <mc:Choice xmlns:v="urn:schemas-microsoft-com:vml" Requires="v">
                <p:oleObj spid="_x0000_s10242" name="Equation" r:id="rId3" imgW="1612900" imgH="393700" progId="Equation.DSMT4">
                  <p:embed/>
                </p:oleObj>
              </mc:Choice>
              <mc:Fallback>
                <p:oleObj name="Equation" r:id="rId3" imgW="16129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2928938"/>
                        <a:ext cx="3744912"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8" name="Object 7"/>
          <p:cNvGraphicFramePr>
            <a:graphicFrameLocks noChangeAspect="1"/>
          </p:cNvGraphicFramePr>
          <p:nvPr/>
        </p:nvGraphicFramePr>
        <p:xfrm>
          <a:off x="4810125" y="3857626"/>
          <a:ext cx="2952750" cy="1006475"/>
        </p:xfrm>
        <a:graphic>
          <a:graphicData uri="http://schemas.openxmlformats.org/presentationml/2006/ole">
            <mc:AlternateContent xmlns:mc="http://schemas.openxmlformats.org/markup-compatibility/2006">
              <mc:Choice xmlns:v="urn:schemas-microsoft-com:vml" Requires="v">
                <p:oleObj spid="_x0000_s10243" name="Equation" r:id="rId5" imgW="1155700" imgH="393700" progId="Equation.DSMT4">
                  <p:embed/>
                </p:oleObj>
              </mc:Choice>
              <mc:Fallback>
                <p:oleObj name="Equation" r:id="rId5" imgW="11557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125" y="3857626"/>
                        <a:ext cx="29527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9" name="Object 8"/>
          <p:cNvGraphicFramePr>
            <a:graphicFrameLocks noChangeAspect="1"/>
          </p:cNvGraphicFramePr>
          <p:nvPr/>
        </p:nvGraphicFramePr>
        <p:xfrm>
          <a:off x="4310063" y="4929189"/>
          <a:ext cx="1655762" cy="884237"/>
        </p:xfrm>
        <a:graphic>
          <a:graphicData uri="http://schemas.openxmlformats.org/presentationml/2006/ole">
            <mc:AlternateContent xmlns:mc="http://schemas.openxmlformats.org/markup-compatibility/2006">
              <mc:Choice xmlns:v="urn:schemas-microsoft-com:vml" Requires="v">
                <p:oleObj spid="_x0000_s10244" name="Equation" r:id="rId7" imgW="736280" imgH="393529" progId="Equation.DSMT4">
                  <p:embed/>
                </p:oleObj>
              </mc:Choice>
              <mc:Fallback>
                <p:oleObj name="Equation" r:id="rId7" imgW="736280"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0063" y="4929189"/>
                        <a:ext cx="1655762"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80" name="Object 9"/>
          <p:cNvGraphicFramePr>
            <a:graphicFrameLocks noChangeAspect="1"/>
          </p:cNvGraphicFramePr>
          <p:nvPr/>
        </p:nvGraphicFramePr>
        <p:xfrm>
          <a:off x="4167189" y="5857875"/>
          <a:ext cx="2808287" cy="623888"/>
        </p:xfrm>
        <a:graphic>
          <a:graphicData uri="http://schemas.openxmlformats.org/presentationml/2006/ole">
            <mc:AlternateContent xmlns:mc="http://schemas.openxmlformats.org/markup-compatibility/2006">
              <mc:Choice xmlns:v="urn:schemas-microsoft-com:vml" Requires="v">
                <p:oleObj spid="_x0000_s10245" name="Equation" r:id="rId9" imgW="1028700" imgH="228600" progId="Equation.DSMT4">
                  <p:embed/>
                </p:oleObj>
              </mc:Choice>
              <mc:Fallback>
                <p:oleObj name="Equation" r:id="rId9" imgW="10287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189" y="5857875"/>
                        <a:ext cx="2808287"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1" name="Text Box 10"/>
          <p:cNvSpPr txBox="1">
            <a:spLocks noChangeArrowheads="1"/>
          </p:cNvSpPr>
          <p:nvPr/>
        </p:nvSpPr>
        <p:spPr bwMode="auto">
          <a:xfrm>
            <a:off x="2667000" y="3000376"/>
            <a:ext cx="1296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t>得到</a:t>
            </a:r>
            <a:r>
              <a:rPr lang="en-US" altLang="zh-CN" sz="2800"/>
              <a:t>:</a:t>
            </a:r>
          </a:p>
        </p:txBody>
      </p:sp>
      <p:sp>
        <p:nvSpPr>
          <p:cNvPr id="11" name="线形标注 1 10"/>
          <p:cNvSpPr/>
          <p:nvPr/>
        </p:nvSpPr>
        <p:spPr>
          <a:xfrm>
            <a:off x="6881813" y="5000626"/>
            <a:ext cx="1200150" cy="612775"/>
          </a:xfrm>
          <a:prstGeom prst="borderCallout1">
            <a:avLst>
              <a:gd name="adj1" fmla="val 18750"/>
              <a:gd name="adj2" fmla="val -8333"/>
              <a:gd name="adj3" fmla="val -76141"/>
              <a:gd name="adj4" fmla="val -27552"/>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00"/>
                </a:solidFill>
                <a:latin typeface="微软雅黑" panose="020B0503020204020204" pitchFamily="34" charset="-122"/>
                <a:ea typeface="微软雅黑" panose="020B0503020204020204" pitchFamily="34" charset="-122"/>
              </a:rPr>
              <a:t>泊松系数</a:t>
            </a:r>
          </a:p>
        </p:txBody>
      </p:sp>
      <p:sp>
        <p:nvSpPr>
          <p:cNvPr id="12" name="线形标注 2 11"/>
          <p:cNvSpPr>
            <a:spLocks/>
          </p:cNvSpPr>
          <p:nvPr/>
        </p:nvSpPr>
        <p:spPr bwMode="auto">
          <a:xfrm>
            <a:off x="8453438" y="3357564"/>
            <a:ext cx="1143000" cy="612775"/>
          </a:xfrm>
          <a:prstGeom prst="borderCallout2">
            <a:avLst>
              <a:gd name="adj1" fmla="val 18653"/>
              <a:gd name="adj2" fmla="val -6667"/>
              <a:gd name="adj3" fmla="val 18653"/>
              <a:gd name="adj4" fmla="val -12500"/>
              <a:gd name="adj5" fmla="val 144042"/>
              <a:gd name="adj6" fmla="val -109306"/>
            </a:avLst>
          </a:prstGeom>
          <a:solidFill>
            <a:schemeClr val="accent1">
              <a:alpha val="3000"/>
            </a:schemeClr>
          </a:solidFill>
          <a:ln w="25400" algn="ctr">
            <a:solidFill>
              <a:srgbClr val="385D8A"/>
            </a:solidFill>
            <a:miter lim="800000"/>
            <a:headEnd/>
            <a:tailEnd/>
          </a:ln>
        </p:spPr>
        <p:txBody>
          <a:bodyPr anchor="ctr"/>
          <a:lstStyle/>
          <a:p>
            <a:pPr algn="ctr">
              <a:defRPr/>
            </a:pPr>
            <a:r>
              <a:rPr lang="zh-CN" altLang="en-US" b="1" dirty="0">
                <a:solidFill>
                  <a:srgbClr val="000000"/>
                </a:solidFill>
                <a:latin typeface="华文中宋" panose="02010600040101010101" pitchFamily="2" charset="-122"/>
                <a:ea typeface="华文中宋" panose="02010600040101010101" pitchFamily="2" charset="-122"/>
              </a:rPr>
              <a:t>压阻系数</a:t>
            </a:r>
          </a:p>
        </p:txBody>
      </p:sp>
      <p:sp>
        <p:nvSpPr>
          <p:cNvPr id="13" name="线形标注 1 12"/>
          <p:cNvSpPr/>
          <p:nvPr/>
        </p:nvSpPr>
        <p:spPr>
          <a:xfrm>
            <a:off x="9120188" y="4652964"/>
            <a:ext cx="1143000" cy="612775"/>
          </a:xfrm>
          <a:prstGeom prst="borderCallout1">
            <a:avLst>
              <a:gd name="adj1" fmla="val 18750"/>
              <a:gd name="adj2" fmla="val -8333"/>
              <a:gd name="adj3" fmla="val -32608"/>
              <a:gd name="adj4" fmla="val -136944"/>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00"/>
                </a:solidFill>
                <a:latin typeface="微软雅黑" panose="020B0503020204020204" pitchFamily="34" charset="-122"/>
                <a:ea typeface="微软雅黑" panose="020B0503020204020204" pitchFamily="34" charset="-122"/>
              </a:rPr>
              <a:t>杨氏模量</a:t>
            </a:r>
          </a:p>
        </p:txBody>
      </p:sp>
      <p:cxnSp>
        <p:nvCxnSpPr>
          <p:cNvPr id="16" name="直接连接符 15"/>
          <p:cNvCxnSpPr/>
          <p:nvPr/>
        </p:nvCxnSpPr>
        <p:spPr>
          <a:xfrm>
            <a:off x="3881439" y="6500813"/>
            <a:ext cx="321468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2" name="对象 1"/>
          <p:cNvGraphicFramePr>
            <a:graphicFrameLocks noGrp="1" noChangeAspect="1"/>
          </p:cNvGraphicFramePr>
          <p:nvPr>
            <p:extLst>
              <p:ext uri="{D42A27DB-BD31-4B8C-83A1-F6EECF244321}">
                <p14:modId xmlns:p14="http://schemas.microsoft.com/office/powerpoint/2010/main" val="2411294347"/>
              </p:ext>
            </p:extLst>
          </p:nvPr>
        </p:nvGraphicFramePr>
        <p:xfrm>
          <a:off x="5627688" y="1412777"/>
          <a:ext cx="3397250" cy="1120775"/>
        </p:xfrm>
        <a:graphic>
          <a:graphicData uri="http://schemas.openxmlformats.org/presentationml/2006/ole">
            <mc:AlternateContent xmlns:mc="http://schemas.openxmlformats.org/markup-compatibility/2006">
              <mc:Choice xmlns:v="urn:schemas-microsoft-com:vml" Requires="v">
                <p:oleObj spid="_x0000_s10246" name="Equation" r:id="rId11" imgW="1270000" imgH="419100" progId="Equation.DSMT4">
                  <p:embed/>
                </p:oleObj>
              </mc:Choice>
              <mc:Fallback>
                <p:oleObj name="Equation" r:id="rId11" imgW="1270000" imgH="419100" progId="Equation.DSMT4">
                  <p:embed/>
                  <p:pic>
                    <p:nvPicPr>
                      <p:cNvPr id="0" name=""/>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7688" y="1412777"/>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49796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Group 2"/>
          <p:cNvGrpSpPr>
            <a:grpSpLocks/>
          </p:cNvGrpSpPr>
          <p:nvPr/>
        </p:nvGrpSpPr>
        <p:grpSpPr bwMode="auto">
          <a:xfrm>
            <a:off x="2711450" y="1125538"/>
            <a:ext cx="4679950" cy="519112"/>
            <a:chOff x="748" y="527"/>
            <a:chExt cx="2948" cy="327"/>
          </a:xfrm>
        </p:grpSpPr>
        <p:sp>
          <p:nvSpPr>
            <p:cNvPr id="132112" name="Text Box 3"/>
            <p:cNvSpPr txBox="1">
              <a:spLocks noChangeArrowheads="1"/>
            </p:cNvSpPr>
            <p:nvPr/>
          </p:nvSpPr>
          <p:spPr bwMode="auto">
            <a:xfrm>
              <a:off x="748" y="527"/>
              <a:ext cx="8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对金属</a:t>
              </a:r>
              <a:r>
                <a:rPr lang="en-US" altLang="zh-CN" sz="2800" b="1">
                  <a:latin typeface="华文中宋" panose="02010600040101010101" pitchFamily="2" charset="-122"/>
                  <a:ea typeface="华文中宋" panose="02010600040101010101" pitchFamily="2" charset="-122"/>
                </a:rPr>
                <a:t>:</a:t>
              </a:r>
            </a:p>
          </p:txBody>
        </p:sp>
        <p:graphicFrame>
          <p:nvGraphicFramePr>
            <p:cNvPr id="132113" name="Object 4"/>
            <p:cNvGraphicFramePr>
              <a:graphicFrameLocks noChangeAspect="1"/>
            </p:cNvGraphicFramePr>
            <p:nvPr/>
          </p:nvGraphicFramePr>
          <p:xfrm>
            <a:off x="1837" y="572"/>
            <a:ext cx="317" cy="222"/>
          </p:xfrm>
          <a:graphic>
            <a:graphicData uri="http://schemas.openxmlformats.org/presentationml/2006/ole">
              <mc:AlternateContent xmlns:mc="http://schemas.openxmlformats.org/markup-compatibility/2006">
                <mc:Choice xmlns:v="urn:schemas-microsoft-com:vml" Requires="v">
                  <p:oleObj spid="_x0000_s11266" name="Equation" r:id="rId3" imgW="253670" imgH="177569" progId="Equation.DSMT4">
                    <p:embed/>
                  </p:oleObj>
                </mc:Choice>
                <mc:Fallback>
                  <p:oleObj name="Equation" r:id="rId3" imgW="253670"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 y="572"/>
                          <a:ext cx="3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14" name="Text Box 5"/>
            <p:cNvSpPr txBox="1">
              <a:spLocks noChangeArrowheads="1"/>
            </p:cNvSpPr>
            <p:nvPr/>
          </p:nvSpPr>
          <p:spPr bwMode="auto">
            <a:xfrm>
              <a:off x="2154" y="527"/>
              <a:ext cx="15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很小</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可以忽略</a:t>
              </a:r>
              <a:r>
                <a:rPr lang="en-US" altLang="zh-CN" sz="2800" b="1">
                  <a:latin typeface="华文中宋" panose="02010600040101010101" pitchFamily="2" charset="-122"/>
                  <a:ea typeface="华文中宋" panose="02010600040101010101" pitchFamily="2" charset="-122"/>
                </a:rPr>
                <a:t>.</a:t>
              </a:r>
            </a:p>
          </p:txBody>
        </p:sp>
      </p:grpSp>
      <p:grpSp>
        <p:nvGrpSpPr>
          <p:cNvPr id="132099" name="Group 6"/>
          <p:cNvGrpSpPr>
            <a:grpSpLocks/>
          </p:cNvGrpSpPr>
          <p:nvPr/>
        </p:nvGrpSpPr>
        <p:grpSpPr bwMode="auto">
          <a:xfrm>
            <a:off x="2601914" y="1916113"/>
            <a:ext cx="8066087" cy="539750"/>
            <a:chOff x="521" y="981"/>
            <a:chExt cx="5081" cy="340"/>
          </a:xfrm>
        </p:grpSpPr>
        <p:sp>
          <p:nvSpPr>
            <p:cNvPr id="132105" name="Text Box 7"/>
            <p:cNvSpPr txBox="1">
              <a:spLocks noChangeArrowheads="1"/>
            </p:cNvSpPr>
            <p:nvPr/>
          </p:nvSpPr>
          <p:spPr bwMode="auto">
            <a:xfrm>
              <a:off x="521" y="981"/>
              <a:ext cx="12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对半导体</a:t>
              </a:r>
              <a:r>
                <a:rPr lang="en-US" altLang="zh-CN" sz="2800" b="1">
                  <a:latin typeface="华文中宋" panose="02010600040101010101" pitchFamily="2" charset="-122"/>
                  <a:ea typeface="华文中宋" panose="02010600040101010101" pitchFamily="2" charset="-122"/>
                </a:rPr>
                <a:t>:</a:t>
              </a:r>
            </a:p>
          </p:txBody>
        </p:sp>
        <p:graphicFrame>
          <p:nvGraphicFramePr>
            <p:cNvPr id="132106" name="Object 8"/>
            <p:cNvGraphicFramePr>
              <a:graphicFrameLocks noChangeAspect="1"/>
            </p:cNvGraphicFramePr>
            <p:nvPr/>
          </p:nvGraphicFramePr>
          <p:xfrm>
            <a:off x="1791" y="1026"/>
            <a:ext cx="317" cy="222"/>
          </p:xfrm>
          <a:graphic>
            <a:graphicData uri="http://schemas.openxmlformats.org/presentationml/2006/ole">
              <mc:AlternateContent xmlns:mc="http://schemas.openxmlformats.org/markup-compatibility/2006">
                <mc:Choice xmlns:v="urn:schemas-microsoft-com:vml" Requires="v">
                  <p:oleObj spid="_x0000_s11267" name="Equation" r:id="rId5" imgW="253670" imgH="177569" progId="Equation.DSMT4">
                    <p:embed/>
                  </p:oleObj>
                </mc:Choice>
                <mc:Fallback>
                  <p:oleObj name="Equation" r:id="rId5" imgW="253670"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 y="1026"/>
                          <a:ext cx="3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7" name="Text Box 9"/>
            <p:cNvSpPr txBox="1">
              <a:spLocks noChangeArrowheads="1"/>
            </p:cNvSpPr>
            <p:nvPr/>
          </p:nvSpPr>
          <p:spPr bwMode="auto">
            <a:xfrm>
              <a:off x="2064" y="981"/>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比</a:t>
              </a:r>
            </a:p>
          </p:txBody>
        </p:sp>
        <p:graphicFrame>
          <p:nvGraphicFramePr>
            <p:cNvPr id="132108" name="Object 10"/>
            <p:cNvGraphicFramePr>
              <a:graphicFrameLocks noChangeAspect="1"/>
            </p:cNvGraphicFramePr>
            <p:nvPr/>
          </p:nvGraphicFramePr>
          <p:xfrm>
            <a:off x="2426" y="1026"/>
            <a:ext cx="589" cy="295"/>
          </p:xfrm>
          <a:graphic>
            <a:graphicData uri="http://schemas.openxmlformats.org/presentationml/2006/ole">
              <mc:AlternateContent xmlns:mc="http://schemas.openxmlformats.org/markup-compatibility/2006">
                <mc:Choice xmlns:v="urn:schemas-microsoft-com:vml" Requires="v">
                  <p:oleObj spid="_x0000_s11268" name="Equation" r:id="rId6" imgW="406048" imgH="203024" progId="Equation.DSMT4">
                    <p:embed/>
                  </p:oleObj>
                </mc:Choice>
                <mc:Fallback>
                  <p:oleObj name="Equation" r:id="rId6" imgW="406048" imgH="2030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6" y="1026"/>
                          <a:ext cx="58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9" name="Text Box 11"/>
            <p:cNvSpPr txBox="1">
              <a:spLocks noChangeArrowheads="1"/>
            </p:cNvSpPr>
            <p:nvPr/>
          </p:nvSpPr>
          <p:spPr bwMode="auto">
            <a:xfrm>
              <a:off x="3061" y="981"/>
              <a:ext cx="9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大的多</a:t>
              </a:r>
              <a:r>
                <a:rPr lang="en-US" altLang="zh-CN" sz="2800" b="1">
                  <a:latin typeface="华文中宋" panose="02010600040101010101" pitchFamily="2" charset="-122"/>
                  <a:ea typeface="华文中宋" panose="02010600040101010101" pitchFamily="2" charset="-122"/>
                </a:rPr>
                <a:t>,</a:t>
              </a:r>
            </a:p>
          </p:txBody>
        </p:sp>
        <p:graphicFrame>
          <p:nvGraphicFramePr>
            <p:cNvPr id="132110" name="Object 12"/>
            <p:cNvGraphicFramePr>
              <a:graphicFrameLocks noChangeAspect="1"/>
            </p:cNvGraphicFramePr>
            <p:nvPr/>
          </p:nvGraphicFramePr>
          <p:xfrm>
            <a:off x="3923" y="1026"/>
            <a:ext cx="589" cy="295"/>
          </p:xfrm>
          <a:graphic>
            <a:graphicData uri="http://schemas.openxmlformats.org/presentationml/2006/ole">
              <mc:AlternateContent xmlns:mc="http://schemas.openxmlformats.org/markup-compatibility/2006">
                <mc:Choice xmlns:v="urn:schemas-microsoft-com:vml" Requires="v">
                  <p:oleObj spid="_x0000_s11269" name="Equation" r:id="rId8" imgW="406048" imgH="203024" progId="Equation.DSMT4">
                    <p:embed/>
                  </p:oleObj>
                </mc:Choice>
                <mc:Fallback>
                  <p:oleObj name="Equation" r:id="rId8" imgW="406048" imgH="2030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3" y="1026"/>
                          <a:ext cx="58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11" name="Text Box 13"/>
            <p:cNvSpPr txBox="1">
              <a:spLocks noChangeArrowheads="1"/>
            </p:cNvSpPr>
            <p:nvPr/>
          </p:nvSpPr>
          <p:spPr bwMode="auto">
            <a:xfrm>
              <a:off x="4558" y="981"/>
              <a:ext cx="10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可以忽略</a:t>
              </a:r>
              <a:r>
                <a:rPr lang="en-US" altLang="zh-CN" sz="2800" b="1">
                  <a:latin typeface="华文中宋" panose="02010600040101010101" pitchFamily="2" charset="-122"/>
                  <a:ea typeface="华文中宋" panose="02010600040101010101" pitchFamily="2" charset="-122"/>
                </a:rPr>
                <a:t>.</a:t>
              </a:r>
            </a:p>
          </p:txBody>
        </p:sp>
      </p:grpSp>
      <p:graphicFrame>
        <p:nvGraphicFramePr>
          <p:cNvPr id="132100" name="Object 14"/>
          <p:cNvGraphicFramePr>
            <a:graphicFrameLocks noChangeAspect="1"/>
          </p:cNvGraphicFramePr>
          <p:nvPr/>
        </p:nvGraphicFramePr>
        <p:xfrm>
          <a:off x="4367213" y="2708275"/>
          <a:ext cx="2519362" cy="490538"/>
        </p:xfrm>
        <a:graphic>
          <a:graphicData uri="http://schemas.openxmlformats.org/presentationml/2006/ole">
            <mc:AlternateContent xmlns:mc="http://schemas.openxmlformats.org/markup-compatibility/2006">
              <mc:Choice xmlns:v="urn:schemas-microsoft-com:vml" Requires="v">
                <p:oleObj spid="_x0000_s11270" name="Equation" r:id="rId9" imgW="914003" imgH="177723" progId="Equation.DSMT4">
                  <p:embed/>
                </p:oleObj>
              </mc:Choice>
              <mc:Fallback>
                <p:oleObj name="Equation" r:id="rId9" imgW="914003" imgH="17772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7213" y="2708275"/>
                        <a:ext cx="251936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1" name="Object 15"/>
          <p:cNvGraphicFramePr>
            <a:graphicFrameLocks noChangeAspect="1"/>
          </p:cNvGraphicFramePr>
          <p:nvPr/>
        </p:nvGraphicFramePr>
        <p:xfrm>
          <a:off x="3792538" y="3429000"/>
          <a:ext cx="468312" cy="649288"/>
        </p:xfrm>
        <a:graphic>
          <a:graphicData uri="http://schemas.openxmlformats.org/presentationml/2006/ole">
            <mc:AlternateContent xmlns:mc="http://schemas.openxmlformats.org/markup-compatibility/2006">
              <mc:Choice xmlns:v="urn:schemas-microsoft-com:vml" Requires="v">
                <p:oleObj spid="_x0000_s11271" name="Equation" r:id="rId11" imgW="165028" imgH="228501" progId="Equation.DSMT4">
                  <p:embed/>
                </p:oleObj>
              </mc:Choice>
              <mc:Fallback>
                <p:oleObj name="Equation" r:id="rId11" imgW="165028"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538" y="3429000"/>
                        <a:ext cx="468312"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2" name="Text Box 16"/>
          <p:cNvSpPr txBox="1">
            <a:spLocks noChangeArrowheads="1"/>
          </p:cNvSpPr>
          <p:nvPr/>
        </p:nvSpPr>
        <p:spPr bwMode="auto">
          <a:xfrm>
            <a:off x="2566988" y="5300663"/>
            <a:ext cx="7848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solidFill>
                  <a:srgbClr val="0000CC"/>
                </a:solidFill>
                <a:latin typeface="微软雅黑" panose="020B0503020204020204" pitchFamily="34" charset="-122"/>
                <a:ea typeface="微软雅黑" panose="020B0503020204020204" pitchFamily="34" charset="-122"/>
              </a:rPr>
              <a:t>金属材料的电阻相对变化与其线性应变成正比，称为</a:t>
            </a:r>
            <a:r>
              <a:rPr lang="zh-CN" altLang="en-US" sz="2800" b="1" dirty="0">
                <a:solidFill>
                  <a:srgbClr val="FF0000"/>
                </a:solidFill>
                <a:latin typeface="微软雅黑" panose="020B0503020204020204" pitchFamily="34" charset="-122"/>
                <a:ea typeface="微软雅黑" panose="020B0503020204020204" pitchFamily="34" charset="-122"/>
              </a:rPr>
              <a:t>金属材料的应变电阻效应。</a:t>
            </a:r>
          </a:p>
        </p:txBody>
      </p:sp>
      <p:sp>
        <p:nvSpPr>
          <p:cNvPr id="132103" name="Text Box 17"/>
          <p:cNvSpPr txBox="1">
            <a:spLocks noChangeArrowheads="1"/>
          </p:cNvSpPr>
          <p:nvPr/>
        </p:nvSpPr>
        <p:spPr bwMode="auto">
          <a:xfrm>
            <a:off x="2640013" y="4292600"/>
            <a:ext cx="741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a:t>
            </a:r>
            <a:r>
              <a:rPr lang="en-US" altLang="zh-CN" sz="2800" b="1" dirty="0" err="1">
                <a:latin typeface="华文中宋" panose="02010600040101010101" pitchFamily="2" charset="-122"/>
                <a:ea typeface="华文中宋" panose="02010600040101010101" pitchFamily="2" charset="-122"/>
              </a:rPr>
              <a:t>C.S.Smith</a:t>
            </a:r>
            <a:r>
              <a:rPr lang="zh-CN" altLang="en-US" sz="2800" b="1" dirty="0">
                <a:latin typeface="华文中宋" panose="02010600040101010101" pitchFamily="2" charset="-122"/>
                <a:ea typeface="华文中宋" panose="02010600040101010101" pitchFamily="2" charset="-122"/>
              </a:rPr>
              <a:t>等学者发现了锗、硅等单晶半导体材料的压阻效应。）</a:t>
            </a:r>
          </a:p>
        </p:txBody>
      </p:sp>
      <p:sp>
        <p:nvSpPr>
          <p:cNvPr id="132104" name="Text Box 18"/>
          <p:cNvSpPr txBox="1">
            <a:spLocks noChangeArrowheads="1"/>
          </p:cNvSpPr>
          <p:nvPr/>
        </p:nvSpPr>
        <p:spPr bwMode="auto">
          <a:xfrm>
            <a:off x="4224338" y="3429001"/>
            <a:ext cx="4679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形变部分</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压阻变化部分</a:t>
            </a:r>
          </a:p>
        </p:txBody>
      </p:sp>
    </p:spTree>
    <p:extLst>
      <p:ext uri="{BB962C8B-B14F-4D97-AF65-F5344CB8AC3E}">
        <p14:creationId xmlns:p14="http://schemas.microsoft.com/office/powerpoint/2010/main" val="1302379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Yinghai Zhang\Desktop\u=36860969副本.jpg">
            <a:extLst>
              <a:ext uri="{FF2B5EF4-FFF2-40B4-BE49-F238E27FC236}">
                <a16:creationId xmlns:a16="http://schemas.microsoft.com/office/drawing/2014/main" id="{E0913540-5F10-4EEB-92A6-9A168C446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3963829"/>
            <a:ext cx="4176464" cy="249318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56DF131-8BC4-4978-80EB-B4281281A774}"/>
              </a:ext>
            </a:extLst>
          </p:cNvPr>
          <p:cNvSpPr/>
          <p:nvPr/>
        </p:nvSpPr>
        <p:spPr>
          <a:xfrm>
            <a:off x="3071664" y="2000165"/>
            <a:ext cx="6986970" cy="646331"/>
          </a:xfrm>
          <a:prstGeom prst="rect">
            <a:avLst/>
          </a:prstGeom>
        </p:spPr>
        <p:txBody>
          <a:bodyPr wrap="square">
            <a:spAutoFit/>
          </a:bodyPr>
          <a:lstStyle/>
          <a:p>
            <a:r>
              <a:rPr lang="zh-CN" altLang="en-US"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时代是出卷人</a:t>
            </a:r>
            <a:r>
              <a:rPr lang="en-US"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我们是答卷人</a:t>
            </a:r>
            <a:r>
              <a:rPr lang="zh-CN" altLang="en-US"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b="1" dirty="0">
                <a:solidFill>
                  <a:srgbClr val="FF0000"/>
                </a:solidFill>
                <a:latin typeface="微软雅黑" panose="020B0503020204020204" pitchFamily="34" charset="-122"/>
                <a:ea typeface="微软雅黑" panose="020B0503020204020204" pitchFamily="34" charset="-122"/>
              </a:rPr>
              <a:t> — </a:t>
            </a:r>
            <a:r>
              <a:rPr lang="zh-CN" altLang="en-US"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习近平               </a:t>
            </a:r>
            <a:endParaRPr lang="en-US" altLang="zh-CN"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r>
              <a:rPr lang="en-US" altLang="zh-CN"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0000CC"/>
                </a:solidFill>
                <a:latin typeface="微软雅黑" panose="020B0503020204020204" pitchFamily="34" charset="-122"/>
                <a:ea typeface="微软雅黑" panose="020B0503020204020204" pitchFamily="34" charset="-122"/>
              </a:rPr>
              <a:t>学习贯彻党的十九大精神研讨班</a:t>
            </a:r>
            <a:r>
              <a:rPr lang="en-US" altLang="zh-CN" sz="16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b="1" kern="0" dirty="0">
              <a:solidFill>
                <a:srgbClr val="0000CC"/>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7F1C1F6-C097-4089-98A1-7D29F74EFD24}"/>
              </a:ext>
            </a:extLst>
          </p:cNvPr>
          <p:cNvSpPr/>
          <p:nvPr/>
        </p:nvSpPr>
        <p:spPr>
          <a:xfrm>
            <a:off x="2249438" y="2675638"/>
            <a:ext cx="4790094" cy="400110"/>
          </a:xfrm>
          <a:prstGeom prst="rect">
            <a:avLst/>
          </a:prstGeom>
        </p:spPr>
        <p:txBody>
          <a:bodyPr wrap="none">
            <a:spAutoFit/>
          </a:bodyPr>
          <a:lstStyle/>
          <a:p>
            <a:pPr algn="ctr"/>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我们处在什么样的科技时代？</a:t>
            </a:r>
            <a:endParaRPr lang="zh-CN" altLang="en-US" sz="2000" b="1" dirty="0">
              <a:latin typeface="华文中宋" panose="02010600040101010101" pitchFamily="2" charset="-122"/>
              <a:ea typeface="华文中宋" panose="02010600040101010101" pitchFamily="2" charset="-122"/>
            </a:endParaRPr>
          </a:p>
        </p:txBody>
      </p:sp>
      <p:sp>
        <p:nvSpPr>
          <p:cNvPr id="6" name="矩形 5">
            <a:extLst>
              <a:ext uri="{FF2B5EF4-FFF2-40B4-BE49-F238E27FC236}">
                <a16:creationId xmlns:a16="http://schemas.microsoft.com/office/drawing/2014/main" id="{46E9738B-6D9F-45BC-AF30-306545FA36A0}"/>
              </a:ext>
            </a:extLst>
          </p:cNvPr>
          <p:cNvSpPr/>
          <p:nvPr/>
        </p:nvSpPr>
        <p:spPr>
          <a:xfrm>
            <a:off x="2268113" y="3088299"/>
            <a:ext cx="7790523" cy="400110"/>
          </a:xfrm>
          <a:prstGeom prst="rect">
            <a:avLst/>
          </a:prstGeom>
        </p:spPr>
        <p:txBody>
          <a:bodyPr wrap="square">
            <a:spAutoFit/>
          </a:bodyPr>
          <a:lstStyle/>
          <a:p>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当今科技时代对本“课程领域”提出了什么需求？</a:t>
            </a:r>
            <a:r>
              <a:rPr lang="en-US" altLang="zh-CN" sz="2000" b="1" kern="0" dirty="0">
                <a:latin typeface="华文中宋" panose="02010600040101010101" pitchFamily="2" charset="-122"/>
                <a:ea typeface="华文中宋" panose="02010600040101010101" pitchFamily="2" charset="-122"/>
              </a:rPr>
              <a:t> </a:t>
            </a:r>
            <a:endParaRPr lang="zh-CN" altLang="en-US" sz="2000" b="1" dirty="0">
              <a:latin typeface="华文中宋" panose="02010600040101010101" pitchFamily="2" charset="-122"/>
              <a:ea typeface="华文中宋" panose="02010600040101010101" pitchFamily="2" charset="-122"/>
            </a:endParaRPr>
          </a:p>
        </p:txBody>
      </p:sp>
      <p:sp>
        <p:nvSpPr>
          <p:cNvPr id="7" name="矩形 6">
            <a:extLst>
              <a:ext uri="{FF2B5EF4-FFF2-40B4-BE49-F238E27FC236}">
                <a16:creationId xmlns:a16="http://schemas.microsoft.com/office/drawing/2014/main" id="{1E702C52-E61D-4603-BC94-595298DEE7E1}"/>
              </a:ext>
            </a:extLst>
          </p:cNvPr>
          <p:cNvSpPr/>
          <p:nvPr/>
        </p:nvSpPr>
        <p:spPr>
          <a:xfrm>
            <a:off x="2265916" y="3513512"/>
            <a:ext cx="5868914" cy="400110"/>
          </a:xfrm>
          <a:prstGeom prst="rect">
            <a:avLst/>
          </a:prstGeom>
        </p:spPr>
        <p:txBody>
          <a:bodyPr wrap="none">
            <a:spAutoFit/>
          </a:bodyPr>
          <a:lstStyle/>
          <a:p>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本“课程领域”的难题和发展方向？</a:t>
            </a:r>
            <a:r>
              <a:rPr lang="en-US" altLang="zh-CN" sz="2000" b="1" kern="0" dirty="0">
                <a:solidFill>
                  <a:srgbClr val="0000CC"/>
                </a:solidFill>
                <a:latin typeface="华文中宋" panose="02010600040101010101" pitchFamily="2" charset="-122"/>
                <a:ea typeface="华文中宋" panose="02010600040101010101" pitchFamily="2" charset="-122"/>
              </a:rPr>
              <a:t>    </a:t>
            </a:r>
            <a:endParaRPr lang="zh-CN" altLang="en-US" sz="2000" dirty="0"/>
          </a:p>
        </p:txBody>
      </p:sp>
      <p:sp>
        <p:nvSpPr>
          <p:cNvPr id="8" name="矩形 7">
            <a:extLst>
              <a:ext uri="{FF2B5EF4-FFF2-40B4-BE49-F238E27FC236}">
                <a16:creationId xmlns:a16="http://schemas.microsoft.com/office/drawing/2014/main" id="{8B9124FC-1F40-4529-8683-4553AE6F6C7A}"/>
              </a:ext>
            </a:extLst>
          </p:cNvPr>
          <p:cNvSpPr/>
          <p:nvPr/>
        </p:nvSpPr>
        <p:spPr>
          <a:xfrm>
            <a:off x="2193765" y="548681"/>
            <a:ext cx="1997663" cy="461665"/>
          </a:xfrm>
          <a:prstGeom prst="rect">
            <a:avLst/>
          </a:prstGeom>
        </p:spPr>
        <p:txBody>
          <a:bodyPr wrap="non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第一节   引言</a:t>
            </a: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DECD667A-4AD2-4EE1-875D-4CCE5D90FFFC}"/>
              </a:ext>
            </a:extLst>
          </p:cNvPr>
          <p:cNvSpPr/>
          <p:nvPr/>
        </p:nvSpPr>
        <p:spPr>
          <a:xfrm>
            <a:off x="3251684" y="1046021"/>
            <a:ext cx="6806951" cy="954107"/>
          </a:xfrm>
          <a:prstGeom prst="rect">
            <a:avLst/>
          </a:prstGeom>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社会一旦有技术上的需要，这种需要就会比十所大学更能把科学推向前进。</a:t>
            </a:r>
            <a:r>
              <a:rPr lang="zh-CN" altLang="en-US" sz="2000" b="1" dirty="0">
                <a:solidFill>
                  <a:srgbClr val="999999"/>
                </a:solidFill>
                <a:latin typeface="微软雅黑" panose="020B0503020204020204" pitchFamily="34" charset="-122"/>
                <a:ea typeface="微软雅黑" panose="020B0503020204020204" pitchFamily="34" charset="-122"/>
              </a:rPr>
              <a:t>                       </a:t>
            </a:r>
            <a:r>
              <a:rPr lang="en-US" altLang="zh-CN" sz="1600" b="1" dirty="0">
                <a:solidFill>
                  <a:srgbClr val="FF0000"/>
                </a:solidFill>
                <a:latin typeface="微软雅黑" panose="020B0503020204020204" pitchFamily="34" charset="-122"/>
                <a:ea typeface="微软雅黑" panose="020B0503020204020204" pitchFamily="34" charset="-122"/>
              </a:rPr>
              <a:t>— </a:t>
            </a:r>
            <a:r>
              <a:rPr lang="zh-CN" altLang="en-US" sz="1600" b="1" dirty="0">
                <a:solidFill>
                  <a:srgbClr val="FF0000"/>
                </a:solidFill>
                <a:latin typeface="微软雅黑" panose="020B0503020204020204" pitchFamily="34" charset="-122"/>
                <a:ea typeface="微软雅黑" panose="020B0503020204020204" pitchFamily="34" charset="-122"/>
              </a:rPr>
              <a:t>恩格斯</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sz="1600" b="1" dirty="0">
                <a:solidFill>
                  <a:srgbClr val="FF0000"/>
                </a:solidFill>
                <a:latin typeface="微软雅黑" panose="020B0503020204020204" pitchFamily="34" charset="-122"/>
                <a:ea typeface="微软雅黑" panose="020B0503020204020204" pitchFamily="34" charset="-122"/>
              </a:rPr>
              <a:t>                                                          </a:t>
            </a:r>
            <a:r>
              <a:rPr lang="en-US" altLang="zh-CN" sz="1600" b="1" dirty="0">
                <a:solidFill>
                  <a:srgbClr val="0000CC"/>
                </a:solidFill>
                <a:latin typeface="微软雅黑" panose="020B0503020204020204" pitchFamily="34" charset="-122"/>
                <a:ea typeface="微软雅黑" panose="020B0503020204020204" pitchFamily="34" charset="-122"/>
              </a:rPr>
              <a:t>《</a:t>
            </a:r>
            <a:r>
              <a:rPr lang="zh-CN" altLang="en-US" sz="1600" b="1" dirty="0">
                <a:solidFill>
                  <a:srgbClr val="0000CC"/>
                </a:solidFill>
                <a:latin typeface="微软雅黑" panose="020B0503020204020204" pitchFamily="34" charset="-122"/>
                <a:ea typeface="微软雅黑" panose="020B0503020204020204" pitchFamily="34" charset="-122"/>
              </a:rPr>
              <a:t>恩格斯致瓦</a:t>
            </a:r>
            <a:r>
              <a:rPr lang="en-US" altLang="zh-CN" sz="1600" b="1" dirty="0">
                <a:solidFill>
                  <a:srgbClr val="0000CC"/>
                </a:solidFill>
                <a:latin typeface="微软雅黑" panose="020B0503020204020204" pitchFamily="34" charset="-122"/>
                <a:ea typeface="微软雅黑" panose="020B0503020204020204" pitchFamily="34" charset="-122"/>
              </a:rPr>
              <a:t>·</a:t>
            </a:r>
            <a:r>
              <a:rPr lang="zh-CN" altLang="en-US" sz="1600" b="1" dirty="0">
                <a:solidFill>
                  <a:srgbClr val="0000CC"/>
                </a:solidFill>
                <a:latin typeface="微软雅黑" panose="020B0503020204020204" pitchFamily="34" charset="-122"/>
                <a:ea typeface="微软雅黑" panose="020B0503020204020204" pitchFamily="34" charset="-122"/>
              </a:rPr>
              <a:t>博尔吉乌斯</a:t>
            </a:r>
            <a:r>
              <a:rPr lang="en-US" altLang="zh-CN" sz="1600" b="1" dirty="0">
                <a:solidFill>
                  <a:srgbClr val="0000CC"/>
                </a:solidFill>
                <a:latin typeface="微软雅黑" panose="020B0503020204020204" pitchFamily="34" charset="-122"/>
                <a:ea typeface="微软雅黑" panose="020B0503020204020204" pitchFamily="34" charset="-122"/>
              </a:rPr>
              <a:t>》</a:t>
            </a:r>
            <a:endParaRPr lang="zh-CN" altLang="en-US" sz="1600"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5714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2855913" y="1052513"/>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2</a:t>
            </a:r>
            <a:r>
              <a:rPr lang="zh-CN" altLang="en-US" sz="2800" b="1">
                <a:latin typeface="华文中宋" panose="02010600040101010101" pitchFamily="2" charset="-122"/>
                <a:ea typeface="华文中宋" panose="02010600040101010101" pitchFamily="2" charset="-122"/>
              </a:rPr>
              <a:t>、横向效应</a:t>
            </a:r>
          </a:p>
        </p:txBody>
      </p:sp>
      <p:graphicFrame>
        <p:nvGraphicFramePr>
          <p:cNvPr id="133123" name="Object 3"/>
          <p:cNvGraphicFramePr>
            <a:graphicFrameLocks noChangeAspect="1"/>
          </p:cNvGraphicFramePr>
          <p:nvPr/>
        </p:nvGraphicFramePr>
        <p:xfrm>
          <a:off x="3575050" y="2060576"/>
          <a:ext cx="1944688" cy="1038225"/>
        </p:xfrm>
        <a:graphic>
          <a:graphicData uri="http://schemas.openxmlformats.org/presentationml/2006/ole">
            <mc:AlternateContent xmlns:mc="http://schemas.openxmlformats.org/markup-compatibility/2006">
              <mc:Choice xmlns:v="urn:schemas-microsoft-com:vml" Requires="v">
                <p:oleObj spid="_x0000_s12290" name="Equation" r:id="rId3" imgW="736280" imgH="393529" progId="Equation.DSMT4">
                  <p:embed/>
                </p:oleObj>
              </mc:Choice>
              <mc:Fallback>
                <p:oleObj name="Equation" r:id="rId3" imgW="736280"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0" y="2060576"/>
                        <a:ext cx="1944688"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3124" name="Group 4"/>
          <p:cNvGrpSpPr>
            <a:grpSpLocks/>
          </p:cNvGrpSpPr>
          <p:nvPr/>
        </p:nvGrpSpPr>
        <p:grpSpPr bwMode="auto">
          <a:xfrm>
            <a:off x="3432176" y="3284538"/>
            <a:ext cx="5616575" cy="576262"/>
            <a:chOff x="1066" y="1933"/>
            <a:chExt cx="3538" cy="363"/>
          </a:xfrm>
        </p:grpSpPr>
        <p:sp>
          <p:nvSpPr>
            <p:cNvPr id="133128" name="Text Box 5"/>
            <p:cNvSpPr txBox="1">
              <a:spLocks noChangeArrowheads="1"/>
            </p:cNvSpPr>
            <p:nvPr/>
          </p:nvSpPr>
          <p:spPr bwMode="auto">
            <a:xfrm>
              <a:off x="1066" y="1933"/>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如果材料一定，</a:t>
              </a:r>
            </a:p>
          </p:txBody>
        </p:sp>
        <p:graphicFrame>
          <p:nvGraphicFramePr>
            <p:cNvPr id="133129" name="Object 6"/>
            <p:cNvGraphicFramePr>
              <a:graphicFrameLocks noChangeAspect="1"/>
            </p:cNvGraphicFramePr>
            <p:nvPr/>
          </p:nvGraphicFramePr>
          <p:xfrm>
            <a:off x="2608" y="1933"/>
            <a:ext cx="262" cy="363"/>
          </p:xfrm>
          <a:graphic>
            <a:graphicData uri="http://schemas.openxmlformats.org/presentationml/2006/ole">
              <mc:AlternateContent xmlns:mc="http://schemas.openxmlformats.org/markup-compatibility/2006">
                <mc:Choice xmlns:v="urn:schemas-microsoft-com:vml" Requires="v">
                  <p:oleObj spid="_x0000_s12291"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8" y="1933"/>
                          <a:ext cx="262"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30" name="Text Box 7"/>
            <p:cNvSpPr txBox="1">
              <a:spLocks noChangeArrowheads="1"/>
            </p:cNvSpPr>
            <p:nvPr/>
          </p:nvSpPr>
          <p:spPr bwMode="auto">
            <a:xfrm>
              <a:off x="2835" y="1933"/>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为常数。</a:t>
              </a:r>
            </a:p>
          </p:txBody>
        </p:sp>
      </p:grpSp>
      <p:grpSp>
        <p:nvGrpSpPr>
          <p:cNvPr id="133125" name="Group 8"/>
          <p:cNvGrpSpPr>
            <a:grpSpLocks/>
          </p:cNvGrpSpPr>
          <p:nvPr/>
        </p:nvGrpSpPr>
        <p:grpSpPr bwMode="auto">
          <a:xfrm>
            <a:off x="3432175" y="4221163"/>
            <a:ext cx="5759450" cy="538162"/>
            <a:chOff x="1202" y="2659"/>
            <a:chExt cx="3628" cy="339"/>
          </a:xfrm>
        </p:grpSpPr>
        <p:sp>
          <p:nvSpPr>
            <p:cNvPr id="133126" name="Text Box 9"/>
            <p:cNvSpPr txBox="1">
              <a:spLocks noChangeArrowheads="1"/>
            </p:cNvSpPr>
            <p:nvPr/>
          </p:nvSpPr>
          <p:spPr bwMode="auto">
            <a:xfrm>
              <a:off x="1202" y="2659"/>
              <a:ext cx="36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如果应力</a:t>
              </a:r>
              <a:r>
                <a:rPr lang="en-US" altLang="zh-CN" sz="2800" b="1">
                  <a:latin typeface="华文中宋" panose="02010600040101010101" pitchFamily="2" charset="-122"/>
                  <a:ea typeface="华文中宋" panose="02010600040101010101" pitchFamily="2" charset="-122"/>
                </a:rPr>
                <a:t>T</a:t>
              </a:r>
              <a:r>
                <a:rPr lang="zh-CN" altLang="en-US" sz="2800" b="1">
                  <a:latin typeface="华文中宋" panose="02010600040101010101" pitchFamily="2" charset="-122"/>
                  <a:ea typeface="华文中宋" panose="02010600040101010101" pitchFamily="2" charset="-122"/>
                </a:rPr>
                <a:t>一定，如何提高     ？</a:t>
              </a:r>
            </a:p>
          </p:txBody>
        </p:sp>
        <p:graphicFrame>
          <p:nvGraphicFramePr>
            <p:cNvPr id="133127" name="Object 10"/>
            <p:cNvGraphicFramePr>
              <a:graphicFrameLocks noChangeAspect="1"/>
            </p:cNvGraphicFramePr>
            <p:nvPr/>
          </p:nvGraphicFramePr>
          <p:xfrm>
            <a:off x="3878" y="2659"/>
            <a:ext cx="363" cy="339"/>
          </p:xfrm>
          <a:graphic>
            <a:graphicData uri="http://schemas.openxmlformats.org/presentationml/2006/ole">
              <mc:AlternateContent xmlns:mc="http://schemas.openxmlformats.org/markup-compatibility/2006">
                <mc:Choice xmlns:v="urn:schemas-microsoft-com:vml" Requires="v">
                  <p:oleObj spid="_x0000_s12292" name="Equation" r:id="rId7" imgW="190335" imgH="177646" progId="Equation.DSMT4">
                    <p:embed/>
                  </p:oleObj>
                </mc:Choice>
                <mc:Fallback>
                  <p:oleObj name="Equation" r:id="rId7" imgW="190335" imgH="1776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 y="2659"/>
                          <a:ext cx="36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3132" name="Line 12"/>
          <p:cNvSpPr>
            <a:spLocks noChangeShapeType="1"/>
          </p:cNvSpPr>
          <p:nvPr/>
        </p:nvSpPr>
        <p:spPr bwMode="auto">
          <a:xfrm>
            <a:off x="4800600" y="5300663"/>
            <a:ext cx="19431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3" name="Line 13"/>
          <p:cNvSpPr>
            <a:spLocks noChangeShapeType="1"/>
          </p:cNvSpPr>
          <p:nvPr/>
        </p:nvSpPr>
        <p:spPr bwMode="auto">
          <a:xfrm flipH="1">
            <a:off x="4008438" y="5300663"/>
            <a:ext cx="3603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4" name="Text Box 14"/>
          <p:cNvSpPr txBox="1">
            <a:spLocks noChangeArrowheads="1"/>
          </p:cNvSpPr>
          <p:nvPr/>
        </p:nvSpPr>
        <p:spPr bwMode="auto">
          <a:xfrm>
            <a:off x="3432175" y="50847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35" name="Line 15"/>
          <p:cNvSpPr>
            <a:spLocks noChangeShapeType="1"/>
          </p:cNvSpPr>
          <p:nvPr/>
        </p:nvSpPr>
        <p:spPr bwMode="auto">
          <a:xfrm>
            <a:off x="7248526" y="5300663"/>
            <a:ext cx="3603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6" name="Text Box 16"/>
          <p:cNvSpPr txBox="1">
            <a:spLocks noChangeArrowheads="1"/>
          </p:cNvSpPr>
          <p:nvPr/>
        </p:nvSpPr>
        <p:spPr bwMode="auto">
          <a:xfrm>
            <a:off x="7896225" y="50847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37" name="Line 17"/>
          <p:cNvSpPr>
            <a:spLocks noChangeShapeType="1"/>
          </p:cNvSpPr>
          <p:nvPr/>
        </p:nvSpPr>
        <p:spPr bwMode="auto">
          <a:xfrm>
            <a:off x="6672264" y="5300663"/>
            <a:ext cx="287337"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8" name="Line 18"/>
          <p:cNvSpPr>
            <a:spLocks noChangeShapeType="1"/>
          </p:cNvSpPr>
          <p:nvPr/>
        </p:nvSpPr>
        <p:spPr bwMode="auto">
          <a:xfrm>
            <a:off x="6672263" y="515778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9" name="Line 19"/>
          <p:cNvSpPr>
            <a:spLocks noChangeShapeType="1"/>
          </p:cNvSpPr>
          <p:nvPr/>
        </p:nvSpPr>
        <p:spPr bwMode="auto">
          <a:xfrm>
            <a:off x="6959600" y="515778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0" name="Line 20"/>
          <p:cNvSpPr>
            <a:spLocks noChangeShapeType="1"/>
          </p:cNvSpPr>
          <p:nvPr/>
        </p:nvSpPr>
        <p:spPr bwMode="auto">
          <a:xfrm>
            <a:off x="4800601" y="5805488"/>
            <a:ext cx="37433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1" name="Line 21"/>
          <p:cNvSpPr>
            <a:spLocks noChangeShapeType="1"/>
          </p:cNvSpPr>
          <p:nvPr/>
        </p:nvSpPr>
        <p:spPr bwMode="auto">
          <a:xfrm flipH="1">
            <a:off x="4079876" y="5805488"/>
            <a:ext cx="3603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2" name="Line 22"/>
          <p:cNvSpPr>
            <a:spLocks noChangeShapeType="1"/>
          </p:cNvSpPr>
          <p:nvPr/>
        </p:nvSpPr>
        <p:spPr bwMode="auto">
          <a:xfrm>
            <a:off x="9551989" y="5805488"/>
            <a:ext cx="5048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3" name="Text Box 23"/>
          <p:cNvSpPr txBox="1">
            <a:spLocks noChangeArrowheads="1"/>
          </p:cNvSpPr>
          <p:nvPr/>
        </p:nvSpPr>
        <p:spPr bwMode="auto">
          <a:xfrm>
            <a:off x="3432175" y="5661025"/>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44" name="Text Box 24"/>
          <p:cNvSpPr txBox="1">
            <a:spLocks noChangeArrowheads="1"/>
          </p:cNvSpPr>
          <p:nvPr/>
        </p:nvSpPr>
        <p:spPr bwMode="auto">
          <a:xfrm>
            <a:off x="10128250" y="55165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45" name="Line 25"/>
          <p:cNvSpPr>
            <a:spLocks noChangeShapeType="1"/>
          </p:cNvSpPr>
          <p:nvPr/>
        </p:nvSpPr>
        <p:spPr bwMode="auto">
          <a:xfrm flipV="1">
            <a:off x="8543925" y="5805488"/>
            <a:ext cx="647700"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6" name="Line 26"/>
          <p:cNvSpPr>
            <a:spLocks noChangeShapeType="1"/>
          </p:cNvSpPr>
          <p:nvPr/>
        </p:nvSpPr>
        <p:spPr bwMode="auto">
          <a:xfrm>
            <a:off x="8543925" y="5589588"/>
            <a:ext cx="0" cy="3603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7" name="Line 27"/>
          <p:cNvSpPr>
            <a:spLocks noChangeShapeType="1"/>
          </p:cNvSpPr>
          <p:nvPr/>
        </p:nvSpPr>
        <p:spPr bwMode="auto">
          <a:xfrm>
            <a:off x="9191625" y="558958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54376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1844676"/>
            <a:ext cx="38004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Text Box 3"/>
          <p:cNvSpPr txBox="1">
            <a:spLocks noChangeArrowheads="1"/>
          </p:cNvSpPr>
          <p:nvPr/>
        </p:nvSpPr>
        <p:spPr bwMode="auto">
          <a:xfrm>
            <a:off x="2711450" y="5013325"/>
            <a:ext cx="76327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弯曲部分受力产生形变与直线不同，</a:t>
            </a:r>
            <a:r>
              <a:rPr lang="zh-CN" altLang="en-US" sz="2800" b="1" dirty="0">
                <a:solidFill>
                  <a:schemeClr val="hlink"/>
                </a:solidFill>
                <a:latin typeface="华文中宋" panose="02010600040101010101" pitchFamily="2" charset="-122"/>
                <a:ea typeface="华文中宋" panose="02010600040101010101" pitchFamily="2" charset="-122"/>
              </a:rPr>
              <a:t>研究弯曲半圆部分。</a:t>
            </a:r>
          </a:p>
        </p:txBody>
      </p:sp>
      <p:sp>
        <p:nvSpPr>
          <p:cNvPr id="134148" name="TextBox 3"/>
          <p:cNvSpPr txBox="1">
            <a:spLocks noChangeArrowheads="1"/>
          </p:cNvSpPr>
          <p:nvPr/>
        </p:nvSpPr>
        <p:spPr bwMode="auto">
          <a:xfrm>
            <a:off x="2738439" y="500064"/>
            <a:ext cx="45079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t>金属丝越长△</a:t>
            </a:r>
            <a:r>
              <a:rPr lang="en-US" altLang="zh-CN" sz="2800" b="1" dirty="0"/>
              <a:t>l  </a:t>
            </a:r>
            <a:r>
              <a:rPr lang="zh-CN" altLang="en-US" sz="2800" b="1" dirty="0"/>
              <a:t>越大    </a:t>
            </a:r>
            <a:endParaRPr lang="en-US" altLang="zh-CN" sz="2800" b="1" dirty="0"/>
          </a:p>
          <a:p>
            <a:pPr eaLnBrk="1" hangingPunct="1">
              <a:spcBef>
                <a:spcPct val="0"/>
              </a:spcBef>
              <a:buFontTx/>
              <a:buNone/>
            </a:pPr>
            <a:r>
              <a:rPr lang="zh-CN" altLang="en-US" sz="2800" b="1" dirty="0"/>
              <a:t>将其弯折成 </a:t>
            </a:r>
            <a:r>
              <a:rPr lang="en-US" altLang="zh-CN" sz="2800" b="1" dirty="0"/>
              <a:t>n </a:t>
            </a:r>
            <a:r>
              <a:rPr lang="zh-CN" altLang="en-US" sz="2800" b="1" dirty="0"/>
              <a:t>条以减少尺寸</a:t>
            </a:r>
          </a:p>
        </p:txBody>
      </p:sp>
    </p:spTree>
    <p:extLst>
      <p:ext uri="{BB962C8B-B14F-4D97-AF65-F5344CB8AC3E}">
        <p14:creationId xmlns:p14="http://schemas.microsoft.com/office/powerpoint/2010/main" val="593184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sz="half" idx="4294967295"/>
          </p:nvPr>
        </p:nvSpPr>
        <p:spPr>
          <a:xfrm>
            <a:off x="2254194" y="615704"/>
            <a:ext cx="7710487" cy="4210050"/>
          </a:xfrm>
        </p:spPr>
        <p:txBody>
          <a:bodyPr/>
          <a:lstStyle/>
          <a:p>
            <a:pPr eaLnBrk="1" hangingPunct="1">
              <a:buClr>
                <a:schemeClr val="tx1"/>
              </a:buClr>
              <a:buFont typeface="Wingdings" pitchFamily="2" charset="2"/>
              <a:buChar char="l"/>
            </a:pPr>
            <a:r>
              <a:rPr lang="zh-CN" altLang="en-US" b="1" dirty="0"/>
              <a:t>两维平面应变问题</a:t>
            </a:r>
          </a:p>
          <a:p>
            <a:pPr eaLnBrk="1" hangingPunct="1">
              <a:buClr>
                <a:schemeClr val="tx1"/>
              </a:buClr>
              <a:buFont typeface="Wingdings" pitchFamily="2" charset="2"/>
              <a:buNone/>
            </a:pPr>
            <a:r>
              <a:rPr lang="zh-CN" altLang="en-US" b="1" dirty="0"/>
              <a:t>  某点处应变状态为    </a:t>
            </a:r>
            <a:r>
              <a:rPr lang="el-GR" altLang="zh-CN" b="1" dirty="0">
                <a:cs typeface="Tahoma" pitchFamily="34" charset="0"/>
              </a:rPr>
              <a:t>ε</a:t>
            </a:r>
            <a:r>
              <a:rPr lang="el-GR" altLang="zh-CN" b="1" baseline="-25000" dirty="0">
                <a:latin typeface="Times New Roman" pitchFamily="18" charset="0"/>
                <a:cs typeface="Tahoma" pitchFamily="34" charset="0"/>
              </a:rPr>
              <a:t>x</a:t>
            </a:r>
            <a:r>
              <a:rPr lang="zh-CN" altLang="el-GR" b="1" baseline="-25000" dirty="0">
                <a:latin typeface="Times New Roman" pitchFamily="18" charset="0"/>
                <a:cs typeface="Tahoma" pitchFamily="34" charset="0"/>
              </a:rPr>
              <a:t>（正）</a:t>
            </a:r>
            <a:r>
              <a:rPr lang="en-US" altLang="zh-CN" b="1" baseline="-25000" dirty="0">
                <a:latin typeface="Times New Roman" pitchFamily="18" charset="0"/>
                <a:cs typeface="Tahoma" pitchFamily="34" charset="0"/>
              </a:rPr>
              <a:t> </a:t>
            </a:r>
            <a:r>
              <a:rPr lang="en-US" altLang="zh-CN" b="1" dirty="0">
                <a:latin typeface="Times New Roman" pitchFamily="18" charset="0"/>
                <a:cs typeface="Tahoma" pitchFamily="34" charset="0"/>
              </a:rPr>
              <a:t>,</a:t>
            </a:r>
            <a:r>
              <a:rPr lang="el-GR" altLang="zh-CN" b="1" dirty="0">
                <a:cs typeface="Tahoma" pitchFamily="34" charset="0"/>
              </a:rPr>
              <a:t>ε</a:t>
            </a:r>
            <a:r>
              <a:rPr lang="el-GR" altLang="zh-CN" b="1" baseline="-25000" dirty="0">
                <a:latin typeface="Times New Roman" pitchFamily="18" charset="0"/>
                <a:cs typeface="Tahoma" pitchFamily="34" charset="0"/>
              </a:rPr>
              <a:t>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（正）</a:t>
            </a:r>
            <a:r>
              <a:rPr lang="en-US" altLang="zh-CN" b="1" dirty="0">
                <a:latin typeface="Times New Roman" pitchFamily="18" charset="0"/>
                <a:cs typeface="Tahoma" pitchFamily="34" charset="0"/>
              </a:rPr>
              <a:t>, </a:t>
            </a:r>
            <a:r>
              <a:rPr lang="el-GR" altLang="zh-CN" b="1" dirty="0">
                <a:cs typeface="Tahoma" pitchFamily="34" charset="0"/>
              </a:rPr>
              <a:t>ε</a:t>
            </a:r>
            <a:r>
              <a:rPr lang="el-GR" altLang="zh-CN" b="1" baseline="-25000" dirty="0">
                <a:latin typeface="Times New Roman" pitchFamily="18" charset="0"/>
                <a:cs typeface="Tahoma" pitchFamily="34" charset="0"/>
              </a:rPr>
              <a:t>xy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（切）</a:t>
            </a:r>
          </a:p>
          <a:p>
            <a:pPr eaLnBrk="1" hangingPunct="1">
              <a:buClr>
                <a:schemeClr val="tx1"/>
              </a:buClr>
              <a:buFont typeface="Wingdings" pitchFamily="2" charset="2"/>
              <a:buNone/>
            </a:pPr>
            <a:r>
              <a:rPr lang="en-US" altLang="zh-CN" b="1" baseline="-25000" dirty="0">
                <a:latin typeface="Times New Roman" pitchFamily="18" charset="0"/>
                <a:cs typeface="Tahoma" pitchFamily="34" charset="0"/>
              </a:rPr>
              <a:t>  </a:t>
            </a:r>
          </a:p>
          <a:p>
            <a:pPr eaLnBrk="1" hangingPunct="1">
              <a:buClr>
                <a:schemeClr val="tx1"/>
              </a:buClr>
              <a:buFont typeface="Wingdings" pitchFamily="2" charset="2"/>
              <a:buNone/>
            </a:pPr>
            <a:r>
              <a:rPr lang="zh-CN" altLang="en-US" b="1" dirty="0"/>
              <a:t>设：</a:t>
            </a:r>
            <a:r>
              <a:rPr lang="el-GR" altLang="zh-CN" b="1" dirty="0">
                <a:latin typeface="宋体" pitchFamily="2" charset="-122"/>
              </a:rPr>
              <a:t>β</a:t>
            </a:r>
            <a:r>
              <a:rPr lang="zh-CN" altLang="el-GR" b="1" dirty="0">
                <a:latin typeface="宋体" pitchFamily="2" charset="-122"/>
              </a:rPr>
              <a:t>方向的正应变为</a:t>
            </a:r>
            <a:r>
              <a:rPr lang="el-GR" altLang="zh-CN" b="1" dirty="0">
                <a:cs typeface="Tahoma" pitchFamily="34" charset="0"/>
              </a:rPr>
              <a:t>ε</a:t>
            </a:r>
            <a:r>
              <a:rPr lang="el-GR" altLang="zh-CN" b="1" baseline="-25000" dirty="0">
                <a:latin typeface="宋体" pitchFamily="2" charset="-122"/>
                <a:cs typeface="Tahoma" pitchFamily="34" charset="0"/>
              </a:rPr>
              <a:t>β</a:t>
            </a:r>
          </a:p>
          <a:p>
            <a:pPr eaLnBrk="1" hangingPunct="1">
              <a:buClr>
                <a:schemeClr val="tx1"/>
              </a:buClr>
              <a:buFont typeface="Wingdings" pitchFamily="2" charset="2"/>
              <a:buNone/>
            </a:pPr>
            <a:endParaRPr lang="en-US" altLang="zh-CN" b="1" baseline="-25000" dirty="0">
              <a:latin typeface="Times New Roman" pitchFamily="18" charset="0"/>
              <a:cs typeface="Tahoma" pitchFamily="34" charset="0"/>
            </a:endParaRPr>
          </a:p>
          <a:p>
            <a:pPr eaLnBrk="1" hangingPunct="1">
              <a:buClr>
                <a:schemeClr val="tx1"/>
              </a:buClr>
              <a:buFont typeface="Wingdings" pitchFamily="2" charset="2"/>
              <a:buNone/>
            </a:pPr>
            <a:endParaRPr lang="zh-CN" altLang="el-GR" baseline="-25000" dirty="0">
              <a:latin typeface="Times New Roman" pitchFamily="18" charset="0"/>
              <a:cs typeface="Tahoma" pitchFamily="34" charset="0"/>
            </a:endParaRPr>
          </a:p>
        </p:txBody>
      </p:sp>
      <p:graphicFrame>
        <p:nvGraphicFramePr>
          <p:cNvPr id="121859" name="Object 4"/>
          <p:cNvGraphicFramePr>
            <a:graphicFrameLocks noGrp="1" noChangeAspect="1"/>
          </p:cNvGraphicFramePr>
          <p:nvPr>
            <p:ph sz="half" idx="4294967295"/>
          </p:nvPr>
        </p:nvGraphicFramePr>
        <p:xfrm>
          <a:off x="1836739" y="5517233"/>
          <a:ext cx="8137525" cy="677863"/>
        </p:xfrm>
        <a:graphic>
          <a:graphicData uri="http://schemas.openxmlformats.org/presentationml/2006/ole">
            <mc:AlternateContent xmlns:mc="http://schemas.openxmlformats.org/markup-compatibility/2006">
              <mc:Choice xmlns:v="urn:schemas-microsoft-com:vml" Requires="v">
                <p:oleObj spid="_x0000_s13314" name="Equation" r:id="rId3" imgW="4724280" imgH="393480" progId="Equation.DSMT4">
                  <p:embed/>
                </p:oleObj>
              </mc:Choice>
              <mc:Fallback>
                <p:oleObj name="Equation" r:id="rId3" imgW="47242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9" y="5517233"/>
                        <a:ext cx="81375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860" name="Group 7"/>
          <p:cNvGrpSpPr>
            <a:grpSpLocks/>
          </p:cNvGrpSpPr>
          <p:nvPr/>
        </p:nvGrpSpPr>
        <p:grpSpPr bwMode="auto">
          <a:xfrm>
            <a:off x="5015759" y="836991"/>
            <a:ext cx="5382674" cy="4635370"/>
            <a:chOff x="2138" y="-374"/>
            <a:chExt cx="6000" cy="6078"/>
          </a:xfrm>
        </p:grpSpPr>
        <p:sp>
          <p:nvSpPr>
            <p:cNvPr id="121867" name="Text Box 8"/>
            <p:cNvSpPr txBox="1">
              <a:spLocks noChangeArrowheads="1"/>
            </p:cNvSpPr>
            <p:nvPr/>
          </p:nvSpPr>
          <p:spPr bwMode="auto">
            <a:xfrm>
              <a:off x="7343" y="-374"/>
              <a:ext cx="435" cy="661"/>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y</a:t>
              </a:r>
              <a:endParaRPr lang="en-US" altLang="zh-CN" sz="2400" b="1" dirty="0"/>
            </a:p>
          </p:txBody>
        </p:sp>
        <p:sp>
          <p:nvSpPr>
            <p:cNvPr id="121868" name="Text Box 9"/>
            <p:cNvSpPr txBox="1">
              <a:spLocks noChangeArrowheads="1"/>
            </p:cNvSpPr>
            <p:nvPr/>
          </p:nvSpPr>
          <p:spPr bwMode="auto">
            <a:xfrm>
              <a:off x="7778" y="5030"/>
              <a:ext cx="360" cy="674"/>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a:latin typeface="宋体" pitchFamily="2" charset="-122"/>
                </a:rPr>
                <a:t>x</a:t>
              </a:r>
              <a:endParaRPr lang="en-US" altLang="zh-CN" sz="2800" b="1" dirty="0"/>
            </a:p>
          </p:txBody>
        </p:sp>
        <p:sp>
          <p:nvSpPr>
            <p:cNvPr id="121869" name="Text Box 10"/>
            <p:cNvSpPr txBox="1">
              <a:spLocks noChangeArrowheads="1"/>
            </p:cNvSpPr>
            <p:nvPr/>
          </p:nvSpPr>
          <p:spPr bwMode="auto">
            <a:xfrm>
              <a:off x="3607" y="4659"/>
              <a:ext cx="360" cy="468"/>
            </a:xfrm>
            <a:prstGeom prst="rect">
              <a:avLst/>
            </a:prstGeom>
            <a:solidFill>
              <a:srgbClr val="FFFFFF"/>
            </a:solidFill>
            <a:ln w="9525" algn="ctr">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endParaRPr lang="en-US" altLang="zh-CN" sz="1800"/>
            </a:p>
          </p:txBody>
        </p:sp>
        <p:sp>
          <p:nvSpPr>
            <p:cNvPr id="121871" name="Text Box 12"/>
            <p:cNvSpPr txBox="1">
              <a:spLocks noChangeArrowheads="1"/>
            </p:cNvSpPr>
            <p:nvPr/>
          </p:nvSpPr>
          <p:spPr bwMode="auto">
            <a:xfrm>
              <a:off x="2138" y="2175"/>
              <a:ext cx="108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err="1">
                  <a:latin typeface="宋体" pitchFamily="2" charset="-122"/>
                </a:rPr>
                <a:t>ε</a:t>
              </a:r>
              <a:r>
                <a:rPr lang="en-US" altLang="zh-CN" sz="2800" b="1" baseline="-25000" dirty="0" err="1">
                  <a:latin typeface="宋体" pitchFamily="2" charset="-122"/>
                </a:rPr>
                <a:t>xy</a:t>
              </a:r>
              <a:endParaRPr lang="en-US" altLang="zh-CN" sz="2800" b="1" dirty="0"/>
            </a:p>
          </p:txBody>
        </p:sp>
        <p:sp>
          <p:nvSpPr>
            <p:cNvPr id="121872" name="Text Box 13"/>
            <p:cNvSpPr txBox="1">
              <a:spLocks noChangeArrowheads="1"/>
            </p:cNvSpPr>
            <p:nvPr/>
          </p:nvSpPr>
          <p:spPr bwMode="auto">
            <a:xfrm>
              <a:off x="5400" y="2220"/>
              <a:ext cx="126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β</a:t>
              </a:r>
              <a:r>
                <a:rPr lang="zh-CN" altLang="en-US" sz="2400" b="1" dirty="0">
                  <a:latin typeface="宋体" pitchFamily="2" charset="-122"/>
                </a:rPr>
                <a:t>方向</a:t>
              </a:r>
              <a:endParaRPr lang="zh-CN" altLang="en-US" sz="2400" b="1" dirty="0"/>
            </a:p>
          </p:txBody>
        </p:sp>
        <p:grpSp>
          <p:nvGrpSpPr>
            <p:cNvPr id="121873" name="Group 14"/>
            <p:cNvGrpSpPr>
              <a:grpSpLocks/>
            </p:cNvGrpSpPr>
            <p:nvPr/>
          </p:nvGrpSpPr>
          <p:grpSpPr bwMode="auto">
            <a:xfrm>
              <a:off x="2379" y="2447"/>
              <a:ext cx="5181" cy="2815"/>
              <a:chOff x="2379" y="2447"/>
              <a:chExt cx="5181" cy="2815"/>
            </a:xfrm>
          </p:grpSpPr>
          <p:sp>
            <p:nvSpPr>
              <p:cNvPr id="121874" name="Line 15"/>
              <p:cNvSpPr>
                <a:spLocks noChangeShapeType="1"/>
              </p:cNvSpPr>
              <p:nvPr/>
            </p:nvSpPr>
            <p:spPr bwMode="auto">
              <a:xfrm flipV="1">
                <a:off x="2379" y="5106"/>
                <a:ext cx="5181" cy="97"/>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5" name="Line 16"/>
              <p:cNvSpPr>
                <a:spLocks noChangeShapeType="1"/>
              </p:cNvSpPr>
              <p:nvPr/>
            </p:nvSpPr>
            <p:spPr bwMode="auto">
              <a:xfrm flipV="1">
                <a:off x="3967" y="2447"/>
                <a:ext cx="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6" name="Line 17"/>
              <p:cNvSpPr>
                <a:spLocks noChangeShapeType="1"/>
              </p:cNvSpPr>
              <p:nvPr/>
            </p:nvSpPr>
            <p:spPr bwMode="auto">
              <a:xfrm flipV="1">
                <a:off x="3960" y="2454"/>
                <a:ext cx="163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7" name="Line 18"/>
              <p:cNvSpPr>
                <a:spLocks noChangeShapeType="1"/>
              </p:cNvSpPr>
              <p:nvPr/>
            </p:nvSpPr>
            <p:spPr bwMode="auto">
              <a:xfrm flipH="1" flipV="1">
                <a:off x="3058" y="2610"/>
                <a:ext cx="3423"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8" name="Freeform 19"/>
              <p:cNvSpPr>
                <a:spLocks/>
              </p:cNvSpPr>
              <p:nvPr/>
            </p:nvSpPr>
            <p:spPr bwMode="auto">
              <a:xfrm>
                <a:off x="4140" y="4794"/>
                <a:ext cx="180" cy="312"/>
              </a:xfrm>
              <a:custGeom>
                <a:avLst/>
                <a:gdLst>
                  <a:gd name="T0" fmla="*/ 0 w 194"/>
                  <a:gd name="T1" fmla="*/ 0 h 180"/>
                  <a:gd name="T2" fmla="*/ 89 w 194"/>
                  <a:gd name="T3" fmla="*/ 2818 h 180"/>
                  <a:gd name="T4" fmla="*/ 97 w 194"/>
                  <a:gd name="T5" fmla="*/ 8467 h 180"/>
                  <a:gd name="T6" fmla="*/ 0 60000 65536"/>
                  <a:gd name="T7" fmla="*/ 0 60000 65536"/>
                  <a:gd name="T8" fmla="*/ 0 60000 65536"/>
                  <a:gd name="T9" fmla="*/ 0 w 194"/>
                  <a:gd name="T10" fmla="*/ 0 h 180"/>
                  <a:gd name="T11" fmla="*/ 194 w 194"/>
                  <a:gd name="T12" fmla="*/ 180 h 180"/>
                </a:gdLst>
                <a:ahLst/>
                <a:cxnLst>
                  <a:cxn ang="T6">
                    <a:pos x="T0" y="T1"/>
                  </a:cxn>
                  <a:cxn ang="T7">
                    <a:pos x="T2" y="T3"/>
                  </a:cxn>
                  <a:cxn ang="T8">
                    <a:pos x="T4" y="T5"/>
                  </a:cxn>
                </a:cxnLst>
                <a:rect l="T9" t="T10" r="T11" b="T12"/>
                <a:pathLst>
                  <a:path w="194" h="180">
                    <a:moveTo>
                      <a:pt x="0" y="0"/>
                    </a:moveTo>
                    <a:cubicBezTo>
                      <a:pt x="60" y="15"/>
                      <a:pt x="99" y="26"/>
                      <a:pt x="150" y="60"/>
                    </a:cubicBezTo>
                    <a:cubicBezTo>
                      <a:pt x="184" y="161"/>
                      <a:pt x="194" y="122"/>
                      <a:pt x="165" y="180"/>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79" name="Freeform 20"/>
              <p:cNvSpPr>
                <a:spLocks/>
              </p:cNvSpPr>
              <p:nvPr/>
            </p:nvSpPr>
            <p:spPr bwMode="auto">
              <a:xfrm>
                <a:off x="3967" y="3561"/>
                <a:ext cx="180" cy="212"/>
              </a:xfrm>
              <a:custGeom>
                <a:avLst/>
                <a:gdLst>
                  <a:gd name="T0" fmla="*/ 0 w 227"/>
                  <a:gd name="T1" fmla="*/ 210 h 212"/>
                  <a:gd name="T2" fmla="*/ 39 w 227"/>
                  <a:gd name="T3" fmla="*/ 165 h 212"/>
                  <a:gd name="T4" fmla="*/ 41 w 227"/>
                  <a:gd name="T5" fmla="*/ 75 h 212"/>
                  <a:gd name="T6" fmla="*/ 44 w 227"/>
                  <a:gd name="T7" fmla="*/ 15 h 212"/>
                  <a:gd name="T8" fmla="*/ 0 60000 65536"/>
                  <a:gd name="T9" fmla="*/ 0 60000 65536"/>
                  <a:gd name="T10" fmla="*/ 0 60000 65536"/>
                  <a:gd name="T11" fmla="*/ 0 60000 65536"/>
                  <a:gd name="T12" fmla="*/ 0 w 227"/>
                  <a:gd name="T13" fmla="*/ 0 h 212"/>
                  <a:gd name="T14" fmla="*/ 227 w 227"/>
                  <a:gd name="T15" fmla="*/ 212 h 212"/>
                </a:gdLst>
                <a:ahLst/>
                <a:cxnLst>
                  <a:cxn ang="T8">
                    <a:pos x="T0" y="T1"/>
                  </a:cxn>
                  <a:cxn ang="T9">
                    <a:pos x="T2" y="T3"/>
                  </a:cxn>
                  <a:cxn ang="T10">
                    <a:pos x="T4" y="T5"/>
                  </a:cxn>
                  <a:cxn ang="T11">
                    <a:pos x="T6" y="T7"/>
                  </a:cxn>
                </a:cxnLst>
                <a:rect l="T12" t="T13" r="T14" b="T15"/>
                <a:pathLst>
                  <a:path w="227" h="212">
                    <a:moveTo>
                      <a:pt x="0" y="210"/>
                    </a:moveTo>
                    <a:cubicBezTo>
                      <a:pt x="45" y="205"/>
                      <a:pt x="171" y="212"/>
                      <a:pt x="195" y="165"/>
                    </a:cubicBezTo>
                    <a:cubicBezTo>
                      <a:pt x="209" y="138"/>
                      <a:pt x="203" y="105"/>
                      <a:pt x="210" y="75"/>
                    </a:cubicBezTo>
                    <a:cubicBezTo>
                      <a:pt x="227" y="0"/>
                      <a:pt x="225" y="54"/>
                      <a:pt x="225" y="1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cxnSp>
        <p:nvCxnSpPr>
          <p:cNvPr id="19" name="直接连接符 18"/>
          <p:cNvCxnSpPr/>
          <p:nvPr/>
        </p:nvCxnSpPr>
        <p:spPr>
          <a:xfrm>
            <a:off x="7920038" y="6165304"/>
            <a:ext cx="221456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21862" name="Text Box 19"/>
          <p:cNvSpPr txBox="1">
            <a:spLocks noChangeArrowheads="1"/>
          </p:cNvSpPr>
          <p:nvPr/>
        </p:nvSpPr>
        <p:spPr bwMode="auto">
          <a:xfrm>
            <a:off x="3340100" y="2781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en-US" altLang="zh-CN" sz="2400">
              <a:latin typeface="Arial" pitchFamily="34" charset="0"/>
            </a:endParaRPr>
          </a:p>
        </p:txBody>
      </p:sp>
      <p:sp>
        <p:nvSpPr>
          <p:cNvPr id="121863" name="Rectangle 20"/>
          <p:cNvSpPr>
            <a:spLocks noChangeArrowheads="1"/>
          </p:cNvSpPr>
          <p:nvPr/>
        </p:nvSpPr>
        <p:spPr bwMode="auto">
          <a:xfrm>
            <a:off x="9455570" y="4099518"/>
            <a:ext cx="509111" cy="405883"/>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x</a:t>
            </a:r>
          </a:p>
        </p:txBody>
      </p:sp>
      <p:sp>
        <p:nvSpPr>
          <p:cNvPr id="121864" name="Rectangle 21"/>
          <p:cNvSpPr>
            <a:spLocks noChangeArrowheads="1"/>
          </p:cNvSpPr>
          <p:nvPr/>
        </p:nvSpPr>
        <p:spPr bwMode="auto">
          <a:xfrm>
            <a:off x="6528066" y="2309955"/>
            <a:ext cx="405944" cy="518311"/>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y</a:t>
            </a:r>
          </a:p>
        </p:txBody>
      </p:sp>
      <p:graphicFrame>
        <p:nvGraphicFramePr>
          <p:cNvPr id="121865" name="Object 24"/>
          <p:cNvGraphicFramePr>
            <a:graphicFrameLocks noChangeAspect="1"/>
          </p:cNvGraphicFramePr>
          <p:nvPr/>
        </p:nvGraphicFramePr>
        <p:xfrm>
          <a:off x="6997930" y="4523797"/>
          <a:ext cx="383515" cy="509111"/>
        </p:xfrm>
        <a:graphic>
          <a:graphicData uri="http://schemas.openxmlformats.org/presentationml/2006/ole">
            <mc:AlternateContent xmlns:mc="http://schemas.openxmlformats.org/markup-compatibility/2006">
              <mc:Choice xmlns:v="urn:schemas-microsoft-com:vml" Requires="v">
                <p:oleObj spid="_x0000_s13315"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930" y="4523797"/>
                        <a:ext cx="383515" cy="509111"/>
                      </a:xfrm>
                      <a:prstGeom prst="rect">
                        <a:avLst/>
                      </a:prstGeom>
                      <a:noFill/>
                      <a:ln>
                        <a:noFill/>
                      </a:ln>
                      <a:effectLst/>
                    </p:spPr>
                  </p:pic>
                </p:oleObj>
              </mc:Fallback>
            </mc:AlternateContent>
          </a:graphicData>
        </a:graphic>
      </p:graphicFrame>
      <p:graphicFrame>
        <p:nvGraphicFramePr>
          <p:cNvPr id="121866" name="Object 25"/>
          <p:cNvGraphicFramePr>
            <a:graphicFrameLocks noChangeAspect="1"/>
          </p:cNvGraphicFramePr>
          <p:nvPr/>
        </p:nvGraphicFramePr>
        <p:xfrm>
          <a:off x="6650299" y="3918848"/>
          <a:ext cx="383516" cy="509112"/>
        </p:xfrm>
        <a:graphic>
          <a:graphicData uri="http://schemas.openxmlformats.org/presentationml/2006/ole">
            <mc:AlternateContent xmlns:mc="http://schemas.openxmlformats.org/markup-compatibility/2006">
              <mc:Choice xmlns:v="urn:schemas-microsoft-com:vml" Requires="v">
                <p:oleObj spid="_x0000_s13316" name="Equation" r:id="rId7" imgW="152268" imgH="203024" progId="Equation.DSMT4">
                  <p:embed/>
                </p:oleObj>
              </mc:Choice>
              <mc:Fallback>
                <p:oleObj name="Equation" r:id="rId7" imgW="152268" imgH="20302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0299" y="3918848"/>
                        <a:ext cx="383516" cy="509112"/>
                      </a:xfrm>
                      <a:prstGeom prst="rect">
                        <a:avLst/>
                      </a:prstGeom>
                      <a:noFill/>
                      <a:ln>
                        <a:noFill/>
                      </a:ln>
                      <a:effectLst/>
                    </p:spPr>
                  </p:pic>
                </p:oleObj>
              </mc:Fallback>
            </mc:AlternateContent>
          </a:graphicData>
        </a:graphic>
      </p:graphicFrame>
      <p:cxnSp>
        <p:nvCxnSpPr>
          <p:cNvPr id="3" name="直接箭头连接符 2"/>
          <p:cNvCxnSpPr/>
          <p:nvPr/>
        </p:nvCxnSpPr>
        <p:spPr>
          <a:xfrm flipH="1">
            <a:off x="6650299" y="3143782"/>
            <a:ext cx="1185084" cy="11367"/>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050343" y="3011769"/>
            <a:ext cx="0" cy="200452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13" idx="3"/>
          </p:cNvCxnSpPr>
          <p:nvPr/>
        </p:nvCxnSpPr>
        <p:spPr>
          <a:xfrm flipV="1">
            <a:off x="6650299" y="3671888"/>
            <a:ext cx="1988877" cy="1289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6624774" y="3655708"/>
            <a:ext cx="1988876" cy="534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641556" y="3584760"/>
            <a:ext cx="0" cy="148742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928887" y="5090036"/>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x</a:t>
            </a:r>
            <a:endParaRPr lang="zh-CN" altLang="en-US" sz="2800" dirty="0"/>
          </a:p>
        </p:txBody>
      </p:sp>
      <p:sp>
        <p:nvSpPr>
          <p:cNvPr id="26" name="矩形 25"/>
          <p:cNvSpPr/>
          <p:nvPr/>
        </p:nvSpPr>
        <p:spPr>
          <a:xfrm>
            <a:off x="6172912" y="2921767"/>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y</a:t>
            </a:r>
            <a:endParaRPr lang="zh-CN" altLang="en-US" sz="2800" dirty="0"/>
          </a:p>
        </p:txBody>
      </p:sp>
      <p:sp>
        <p:nvSpPr>
          <p:cNvPr id="13" name="任意多边形 12"/>
          <p:cNvSpPr/>
          <p:nvPr/>
        </p:nvSpPr>
        <p:spPr>
          <a:xfrm>
            <a:off x="7239000" y="2571750"/>
            <a:ext cx="1635356" cy="2178600"/>
          </a:xfrm>
          <a:custGeom>
            <a:avLst/>
            <a:gdLst>
              <a:gd name="connsiteX0" fmla="*/ 0 w 1635356"/>
              <a:gd name="connsiteY0" fmla="*/ 0 h 2178600"/>
              <a:gd name="connsiteX1" fmla="*/ 528638 w 1635356"/>
              <a:gd name="connsiteY1" fmla="*/ 228600 h 2178600"/>
              <a:gd name="connsiteX2" fmla="*/ 1000125 w 1635356"/>
              <a:gd name="connsiteY2" fmla="*/ 585788 h 2178600"/>
              <a:gd name="connsiteX3" fmla="*/ 1400175 w 1635356"/>
              <a:gd name="connsiteY3" fmla="*/ 1100138 h 2178600"/>
              <a:gd name="connsiteX4" fmla="*/ 1614488 w 1635356"/>
              <a:gd name="connsiteY4" fmla="*/ 1728788 h 2178600"/>
              <a:gd name="connsiteX5" fmla="*/ 1628775 w 1635356"/>
              <a:gd name="connsiteY5" fmla="*/ 2143125 h 2178600"/>
              <a:gd name="connsiteX6" fmla="*/ 1628775 w 1635356"/>
              <a:gd name="connsiteY6" fmla="*/ 2128838 h 217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356" h="2178600">
                <a:moveTo>
                  <a:pt x="0" y="0"/>
                </a:moveTo>
                <a:cubicBezTo>
                  <a:pt x="180975" y="65484"/>
                  <a:pt x="361951" y="130969"/>
                  <a:pt x="528638" y="228600"/>
                </a:cubicBezTo>
                <a:cubicBezTo>
                  <a:pt x="695325" y="326231"/>
                  <a:pt x="854869" y="440532"/>
                  <a:pt x="1000125" y="585788"/>
                </a:cubicBezTo>
                <a:cubicBezTo>
                  <a:pt x="1145381" y="731044"/>
                  <a:pt x="1297781" y="909638"/>
                  <a:pt x="1400175" y="1100138"/>
                </a:cubicBezTo>
                <a:cubicBezTo>
                  <a:pt x="1502569" y="1290638"/>
                  <a:pt x="1576388" y="1554957"/>
                  <a:pt x="1614488" y="1728788"/>
                </a:cubicBezTo>
                <a:cubicBezTo>
                  <a:pt x="1652588" y="1902619"/>
                  <a:pt x="1626394" y="2076450"/>
                  <a:pt x="1628775" y="2143125"/>
                </a:cubicBezTo>
                <a:cubicBezTo>
                  <a:pt x="1631156" y="2209800"/>
                  <a:pt x="1629965" y="2169319"/>
                  <a:pt x="1628775" y="2128838"/>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2423592" y="6165304"/>
            <a:ext cx="6480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6387184" y="6165305"/>
                <a:ext cx="7584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𝒎</m:t>
                          </m:r>
                        </m:e>
                        <m:sub/>
                      </m:sSub>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4863183" y="6165304"/>
                <a:ext cx="758477" cy="461665"/>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443095" y="6165305"/>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a:rPr>
                            <m:t>𝒍</m:t>
                          </m:r>
                        </m:e>
                        <m:sub/>
                      </m:sSub>
                    </m:oMath>
                  </m:oMathPara>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2443095" y="6165305"/>
                <a:ext cx="586956" cy="461665"/>
              </a:xfrm>
              <a:prstGeom prst="rect">
                <a:avLst/>
              </a:prstGeom>
              <a:blipFill>
                <a:blip r:embed="rId10"/>
                <a:stretch>
                  <a:fillRect/>
                </a:stretch>
              </a:blipFill>
            </p:spPr>
            <p:txBody>
              <a:bodyPr/>
              <a:lstStyle/>
              <a:p>
                <a:r>
                  <a:rPr lang="zh-CN" altLang="en-US">
                    <a:noFill/>
                  </a:rPr>
                  <a:t> </a:t>
                </a:r>
              </a:p>
            </p:txBody>
          </p:sp>
        </mc:Fallback>
      </mc:AlternateContent>
      <p:cxnSp>
        <p:nvCxnSpPr>
          <p:cNvPr id="43" name="直接连接符 42"/>
          <p:cNvCxnSpPr/>
          <p:nvPr/>
        </p:nvCxnSpPr>
        <p:spPr>
          <a:xfrm>
            <a:off x="6161201" y="6165304"/>
            <a:ext cx="10816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15661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989139"/>
            <a:ext cx="44577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5171" name="Group 3"/>
          <p:cNvGrpSpPr>
            <a:grpSpLocks/>
          </p:cNvGrpSpPr>
          <p:nvPr/>
        </p:nvGrpSpPr>
        <p:grpSpPr bwMode="auto">
          <a:xfrm>
            <a:off x="5951538" y="765176"/>
            <a:ext cx="3384550" cy="892175"/>
            <a:chOff x="2789" y="1207"/>
            <a:chExt cx="2132" cy="562"/>
          </a:xfrm>
        </p:grpSpPr>
        <p:graphicFrame>
          <p:nvGraphicFramePr>
            <p:cNvPr id="135179" name="Object 4"/>
            <p:cNvGraphicFramePr>
              <a:graphicFrameLocks noChangeAspect="1"/>
            </p:cNvGraphicFramePr>
            <p:nvPr/>
          </p:nvGraphicFramePr>
          <p:xfrm>
            <a:off x="3152" y="1207"/>
            <a:ext cx="635" cy="562"/>
          </p:xfrm>
          <a:graphic>
            <a:graphicData uri="http://schemas.openxmlformats.org/presentationml/2006/ole">
              <mc:AlternateContent xmlns:mc="http://schemas.openxmlformats.org/markup-compatibility/2006">
                <mc:Choice xmlns:v="urn:schemas-microsoft-com:vml" Requires="v">
                  <p:oleObj spid="_x0000_s14338" name="Equation" r:id="rId4" imgW="444307" imgH="393529" progId="Equation.DSMT4">
                    <p:embed/>
                  </p:oleObj>
                </mc:Choice>
                <mc:Fallback>
                  <p:oleObj name="Equation" r:id="rId4" imgW="444307"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 y="1207"/>
                          <a:ext cx="635"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80" name="Rectangle 5"/>
            <p:cNvSpPr>
              <a:spLocks noChangeArrowheads="1"/>
            </p:cNvSpPr>
            <p:nvPr/>
          </p:nvSpPr>
          <p:spPr bwMode="auto">
            <a:xfrm>
              <a:off x="2789" y="1344"/>
              <a:ext cx="3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a:t>
              </a:r>
            </a:p>
          </p:txBody>
        </p:sp>
        <p:sp>
          <p:nvSpPr>
            <p:cNvPr id="135181" name="Rectangle 6"/>
            <p:cNvSpPr>
              <a:spLocks noChangeArrowheads="1"/>
            </p:cNvSpPr>
            <p:nvPr/>
          </p:nvSpPr>
          <p:spPr bwMode="auto">
            <a:xfrm>
              <a:off x="3969" y="1344"/>
              <a:ext cx="3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a:t>
              </a:r>
            </a:p>
          </p:txBody>
        </p:sp>
        <p:graphicFrame>
          <p:nvGraphicFramePr>
            <p:cNvPr id="135182" name="Object 7"/>
            <p:cNvGraphicFramePr>
              <a:graphicFrameLocks noChangeAspect="1"/>
            </p:cNvGraphicFramePr>
            <p:nvPr/>
          </p:nvGraphicFramePr>
          <p:xfrm>
            <a:off x="4286" y="1298"/>
            <a:ext cx="635" cy="346"/>
          </p:xfrm>
          <a:graphic>
            <a:graphicData uri="http://schemas.openxmlformats.org/presentationml/2006/ole">
              <mc:AlternateContent xmlns:mc="http://schemas.openxmlformats.org/markup-compatibility/2006">
                <mc:Choice xmlns:v="urn:schemas-microsoft-com:vml" Requires="v">
                  <p:oleObj spid="_x0000_s14339" name="Equation" r:id="rId6" imgW="419100" imgH="228600" progId="Equation.DSMT4">
                    <p:embed/>
                  </p:oleObj>
                </mc:Choice>
                <mc:Fallback>
                  <p:oleObj name="Equation" r:id="rId6" imgW="4191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 y="1298"/>
                          <a:ext cx="63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5172" name="Text Box 8"/>
          <p:cNvSpPr txBox="1">
            <a:spLocks noChangeArrowheads="1"/>
          </p:cNvSpPr>
          <p:nvPr/>
        </p:nvSpPr>
        <p:spPr bwMode="auto">
          <a:xfrm>
            <a:off x="6167438" y="1844676"/>
            <a:ext cx="360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是直线段方向应变：</a:t>
            </a:r>
          </a:p>
        </p:txBody>
      </p:sp>
      <p:sp>
        <p:nvSpPr>
          <p:cNvPr id="135173" name="Text Box 9"/>
          <p:cNvSpPr txBox="1">
            <a:spLocks noChangeArrowheads="1"/>
          </p:cNvSpPr>
          <p:nvPr/>
        </p:nvSpPr>
        <p:spPr bwMode="auto">
          <a:xfrm>
            <a:off x="5951538" y="2636838"/>
            <a:ext cx="3744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令沿圆弧的应变力为：</a:t>
            </a:r>
          </a:p>
        </p:txBody>
      </p:sp>
      <p:graphicFrame>
        <p:nvGraphicFramePr>
          <p:cNvPr id="135174" name="Object 10"/>
          <p:cNvGraphicFramePr>
            <a:graphicFrameLocks noChangeAspect="1"/>
          </p:cNvGraphicFramePr>
          <p:nvPr/>
        </p:nvGraphicFramePr>
        <p:xfrm>
          <a:off x="1524001" y="4357688"/>
          <a:ext cx="360363" cy="431800"/>
        </p:xfrm>
        <a:graphic>
          <a:graphicData uri="http://schemas.openxmlformats.org/presentationml/2006/ole">
            <mc:AlternateContent xmlns:mc="http://schemas.openxmlformats.org/markup-compatibility/2006">
              <mc:Choice xmlns:v="urn:schemas-microsoft-com:vml" Requires="v">
                <p:oleObj spid="_x0000_s14340" name="Equation" r:id="rId8" imgW="190500" imgH="228600" progId="Equation.DSMT4">
                  <p:embed/>
                </p:oleObj>
              </mc:Choice>
              <mc:Fallback>
                <p:oleObj name="Equation" r:id="rId8" imgW="1905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1" y="4357688"/>
                        <a:ext cx="36036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5" name="Object 11"/>
          <p:cNvGraphicFramePr>
            <a:graphicFrameLocks noChangeAspect="1"/>
          </p:cNvGraphicFramePr>
          <p:nvPr/>
        </p:nvGraphicFramePr>
        <p:xfrm>
          <a:off x="9551988" y="3357563"/>
          <a:ext cx="423862" cy="576262"/>
        </p:xfrm>
        <a:graphic>
          <a:graphicData uri="http://schemas.openxmlformats.org/presentationml/2006/ole">
            <mc:AlternateContent xmlns:mc="http://schemas.openxmlformats.org/markup-compatibility/2006">
              <mc:Choice xmlns:v="urn:schemas-microsoft-com:vml" Requires="v">
                <p:oleObj spid="_x0000_s14341" name="Equation" r:id="rId10" imgW="177646" imgH="241091" progId="Equation.DSMT4">
                  <p:embed/>
                </p:oleObj>
              </mc:Choice>
              <mc:Fallback>
                <p:oleObj name="Equation" r:id="rId10" imgW="177646" imgH="24109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51988" y="3357563"/>
                        <a:ext cx="4238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6" name="Text Box 12"/>
          <p:cNvSpPr txBox="1">
            <a:spLocks noChangeArrowheads="1"/>
          </p:cNvSpPr>
          <p:nvPr/>
        </p:nvSpPr>
        <p:spPr bwMode="auto">
          <a:xfrm>
            <a:off x="5951538" y="3357563"/>
            <a:ext cx="4032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令沿</a:t>
            </a:r>
            <a:r>
              <a:rPr lang="en-US" altLang="zh-CN" sz="2800" b="1">
                <a:latin typeface="华文中宋" panose="02010600040101010101" pitchFamily="2" charset="-122"/>
                <a:ea typeface="华文中宋" panose="02010600040101010101" pitchFamily="2" charset="-122"/>
              </a:rPr>
              <a:t>y</a:t>
            </a:r>
            <a:r>
              <a:rPr lang="zh-CN" altLang="en-US" sz="2800" b="1">
                <a:latin typeface="华文中宋" panose="02010600040101010101" pitchFamily="2" charset="-122"/>
                <a:ea typeface="华文中宋" panose="02010600040101010101" pitchFamily="2" charset="-122"/>
              </a:rPr>
              <a:t>方向的应变力为：</a:t>
            </a:r>
          </a:p>
        </p:txBody>
      </p:sp>
      <p:graphicFrame>
        <p:nvGraphicFramePr>
          <p:cNvPr id="135177" name="Object 7"/>
          <p:cNvGraphicFramePr>
            <a:graphicFrameLocks noChangeAspect="1"/>
          </p:cNvGraphicFramePr>
          <p:nvPr/>
        </p:nvGraphicFramePr>
        <p:xfrm>
          <a:off x="9453564" y="2643189"/>
          <a:ext cx="446087" cy="573087"/>
        </p:xfrm>
        <a:graphic>
          <a:graphicData uri="http://schemas.openxmlformats.org/presentationml/2006/ole">
            <mc:AlternateContent xmlns:mc="http://schemas.openxmlformats.org/markup-compatibility/2006">
              <mc:Choice xmlns:v="urn:schemas-microsoft-com:vml" Requires="v">
                <p:oleObj spid="_x0000_s14342" name="公式" r:id="rId12" imgW="177646" imgH="228402" progId="Equation.3">
                  <p:embed/>
                </p:oleObj>
              </mc:Choice>
              <mc:Fallback>
                <p:oleObj name="公式" r:id="rId12" imgW="177646" imgH="22840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3564" y="2643189"/>
                        <a:ext cx="44608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8" name="Object 8"/>
          <p:cNvGraphicFramePr>
            <a:graphicFrameLocks noChangeAspect="1"/>
          </p:cNvGraphicFramePr>
          <p:nvPr/>
        </p:nvGraphicFramePr>
        <p:xfrm>
          <a:off x="6237288" y="4286251"/>
          <a:ext cx="3930650" cy="671513"/>
        </p:xfrm>
        <a:graphic>
          <a:graphicData uri="http://schemas.openxmlformats.org/presentationml/2006/ole">
            <mc:AlternateContent xmlns:mc="http://schemas.openxmlformats.org/markup-compatibility/2006">
              <mc:Choice xmlns:v="urn:schemas-microsoft-com:vml" Requires="v">
                <p:oleObj spid="_x0000_s14343" name="Equation" r:id="rId14" imgW="1485720" imgH="253800" progId="Equation.DSMT4">
                  <p:embed/>
                </p:oleObj>
              </mc:Choice>
              <mc:Fallback>
                <p:oleObj name="Equation" r:id="rId14" imgW="1485720" imgH="2538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37288" y="4286251"/>
                        <a:ext cx="39306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箭头连接符 2"/>
          <p:cNvCxnSpPr/>
          <p:nvPr/>
        </p:nvCxnSpPr>
        <p:spPr>
          <a:xfrm>
            <a:off x="3575720" y="2896394"/>
            <a:ext cx="1728192" cy="0"/>
          </a:xfrm>
          <a:prstGeom prst="straightConnector1">
            <a:avLst/>
          </a:prstGeom>
          <a:ln w="28575">
            <a:prstDash val="lgDashDot"/>
            <a:tailEnd type="arrow"/>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860341" y="2399507"/>
            <a:ext cx="1080120" cy="993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367808" y="2204865"/>
            <a:ext cx="648072" cy="6558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340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2566989" y="981076"/>
            <a:ext cx="707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利用三角公式并在半圆上求积分求出全长的</a:t>
            </a:r>
          </a:p>
        </p:txBody>
      </p:sp>
      <p:graphicFrame>
        <p:nvGraphicFramePr>
          <p:cNvPr id="136195" name="Object 3"/>
          <p:cNvGraphicFramePr>
            <a:graphicFrameLocks noChangeAspect="1"/>
          </p:cNvGraphicFramePr>
          <p:nvPr/>
        </p:nvGraphicFramePr>
        <p:xfrm>
          <a:off x="9480551" y="981076"/>
          <a:ext cx="576263" cy="576263"/>
        </p:xfrm>
        <a:graphic>
          <a:graphicData uri="http://schemas.openxmlformats.org/presentationml/2006/ole">
            <mc:AlternateContent xmlns:mc="http://schemas.openxmlformats.org/markup-compatibility/2006">
              <mc:Choice xmlns:v="urn:schemas-microsoft-com:vml" Requires="v">
                <p:oleObj spid="_x0000_s15362" name="Equation" r:id="rId3" imgW="228600" imgH="228600" progId="Equation.DSMT4">
                  <p:embed/>
                </p:oleObj>
              </mc:Choice>
              <mc:Fallback>
                <p:oleObj name="Equation" r:id="rId3" imgW="228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981076"/>
                        <a:ext cx="57626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196" name="Text Box 5"/>
          <p:cNvSpPr txBox="1">
            <a:spLocks noChangeArrowheads="1"/>
          </p:cNvSpPr>
          <p:nvPr/>
        </p:nvSpPr>
        <p:spPr bwMode="auto">
          <a:xfrm>
            <a:off x="2424113" y="2781301"/>
            <a:ext cx="6551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如有</a:t>
            </a:r>
            <a:r>
              <a:rPr lang="en-US" altLang="zh-CN" sz="2800" b="1">
                <a:latin typeface="华文中宋" panose="02010600040101010101" pitchFamily="2" charset="-122"/>
                <a:ea typeface="华文中宋" panose="02010600040101010101" pitchFamily="2" charset="-122"/>
              </a:rPr>
              <a:t>n</a:t>
            </a:r>
            <a:r>
              <a:rPr lang="zh-CN" altLang="en-US" sz="2800" b="1">
                <a:latin typeface="华文中宋" panose="02010600040101010101" pitchFamily="2" charset="-122"/>
                <a:ea typeface="华文中宋" panose="02010600040101010101" pitchFamily="2" charset="-122"/>
              </a:rPr>
              <a:t>条直线     ，则有（</a:t>
            </a:r>
            <a:r>
              <a:rPr lang="en-US" altLang="zh-CN" sz="2800" b="1">
                <a:latin typeface="华文中宋" panose="02010600040101010101" pitchFamily="2" charset="-122"/>
                <a:ea typeface="华文中宋" panose="02010600040101010101" pitchFamily="2" charset="-122"/>
              </a:rPr>
              <a:t>n-1</a:t>
            </a:r>
            <a:r>
              <a:rPr lang="zh-CN" altLang="en-US" sz="2800" b="1">
                <a:latin typeface="华文中宋" panose="02010600040101010101" pitchFamily="2" charset="-122"/>
                <a:ea typeface="华文中宋" panose="02010600040101010101" pitchFamily="2" charset="-122"/>
              </a:rPr>
              <a:t>）半圆弧</a:t>
            </a:r>
          </a:p>
        </p:txBody>
      </p:sp>
      <p:graphicFrame>
        <p:nvGraphicFramePr>
          <p:cNvPr id="136197" name="Object 6"/>
          <p:cNvGraphicFramePr>
            <a:graphicFrameLocks noChangeAspect="1"/>
          </p:cNvGraphicFramePr>
          <p:nvPr/>
        </p:nvGraphicFramePr>
        <p:xfrm>
          <a:off x="4511675" y="2781301"/>
          <a:ext cx="647700" cy="593725"/>
        </p:xfrm>
        <a:graphic>
          <a:graphicData uri="http://schemas.openxmlformats.org/presentationml/2006/ole">
            <mc:AlternateContent xmlns:mc="http://schemas.openxmlformats.org/markup-compatibility/2006">
              <mc:Choice xmlns:v="urn:schemas-microsoft-com:vml" Requires="v">
                <p:oleObj spid="_x0000_s15363" name="Equation" r:id="rId5" imgW="114250" imgH="228501" progId="Equation.DSMT4">
                  <p:embed/>
                </p:oleObj>
              </mc:Choice>
              <mc:Fallback>
                <p:oleObj name="Equation" r:id="rId5" imgW="114250"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675" y="2781301"/>
                        <a:ext cx="64770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198" name="Object 7"/>
          <p:cNvGraphicFramePr>
            <a:graphicFrameLocks noChangeAspect="1"/>
          </p:cNvGraphicFramePr>
          <p:nvPr/>
        </p:nvGraphicFramePr>
        <p:xfrm>
          <a:off x="8596313" y="2786063"/>
          <a:ext cx="431800" cy="647700"/>
        </p:xfrm>
        <a:graphic>
          <a:graphicData uri="http://schemas.openxmlformats.org/presentationml/2006/ole">
            <mc:AlternateContent xmlns:mc="http://schemas.openxmlformats.org/markup-compatibility/2006">
              <mc:Choice xmlns:v="urn:schemas-microsoft-com:vml" Requires="v">
                <p:oleObj spid="_x0000_s15364" name="Equation" r:id="rId7" imgW="126890" imgH="228402" progId="Equation.DSMT4">
                  <p:embed/>
                </p:oleObj>
              </mc:Choice>
              <mc:Fallback>
                <p:oleObj name="Equation" r:id="rId7" imgW="126890" imgH="2284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6313" y="2786063"/>
                        <a:ext cx="4318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199" name="Text Box 8"/>
          <p:cNvSpPr txBox="1">
            <a:spLocks noChangeArrowheads="1"/>
          </p:cNvSpPr>
          <p:nvPr/>
        </p:nvSpPr>
        <p:spPr bwMode="auto">
          <a:xfrm>
            <a:off x="2351088" y="3500438"/>
            <a:ext cx="1441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总长 ：</a:t>
            </a:r>
          </a:p>
        </p:txBody>
      </p:sp>
      <p:graphicFrame>
        <p:nvGraphicFramePr>
          <p:cNvPr id="136200" name="Object 9"/>
          <p:cNvGraphicFramePr>
            <a:graphicFrameLocks noChangeAspect="1"/>
          </p:cNvGraphicFramePr>
          <p:nvPr/>
        </p:nvGraphicFramePr>
        <p:xfrm>
          <a:off x="3719513" y="3429001"/>
          <a:ext cx="2736850" cy="601663"/>
        </p:xfrm>
        <a:graphic>
          <a:graphicData uri="http://schemas.openxmlformats.org/presentationml/2006/ole">
            <mc:AlternateContent xmlns:mc="http://schemas.openxmlformats.org/markup-compatibility/2006">
              <mc:Choice xmlns:v="urn:schemas-microsoft-com:vml" Requires="v">
                <p:oleObj spid="_x0000_s15365" name="Equation" r:id="rId9" imgW="1040948" imgH="228501" progId="Equation.DSMT4">
                  <p:embed/>
                </p:oleObj>
              </mc:Choice>
              <mc:Fallback>
                <p:oleObj name="Equation" r:id="rId9" imgW="1040948"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9513" y="3429001"/>
                        <a:ext cx="2736850"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1" name="Object 10"/>
          <p:cNvGraphicFramePr>
            <a:graphicFrameLocks noChangeAspect="1"/>
          </p:cNvGraphicFramePr>
          <p:nvPr/>
        </p:nvGraphicFramePr>
        <p:xfrm>
          <a:off x="3575051" y="4005263"/>
          <a:ext cx="4176713" cy="1022350"/>
        </p:xfrm>
        <a:graphic>
          <a:graphicData uri="http://schemas.openxmlformats.org/presentationml/2006/ole">
            <mc:AlternateContent xmlns:mc="http://schemas.openxmlformats.org/markup-compatibility/2006">
              <mc:Choice xmlns:v="urn:schemas-microsoft-com:vml" Requires="v">
                <p:oleObj spid="_x0000_s15366" name="Equation" r:id="rId11" imgW="1714500" imgH="419100" progId="Equation.DSMT4">
                  <p:embed/>
                </p:oleObj>
              </mc:Choice>
              <mc:Fallback>
                <p:oleObj name="Equation" r:id="rId11" imgW="1714500" imgH="419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1" y="4005263"/>
                        <a:ext cx="4176713"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202" name="Text Box 11"/>
          <p:cNvSpPr txBox="1">
            <a:spLocks noChangeArrowheads="1"/>
          </p:cNvSpPr>
          <p:nvPr/>
        </p:nvSpPr>
        <p:spPr bwMode="auto">
          <a:xfrm>
            <a:off x="2351089" y="5157788"/>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代入：</a:t>
            </a:r>
          </a:p>
        </p:txBody>
      </p:sp>
      <p:graphicFrame>
        <p:nvGraphicFramePr>
          <p:cNvPr id="136203" name="Object 12"/>
          <p:cNvGraphicFramePr>
            <a:graphicFrameLocks noChangeAspect="1"/>
          </p:cNvGraphicFramePr>
          <p:nvPr/>
        </p:nvGraphicFramePr>
        <p:xfrm>
          <a:off x="3648075" y="5084764"/>
          <a:ext cx="1727200" cy="877887"/>
        </p:xfrm>
        <a:graphic>
          <a:graphicData uri="http://schemas.openxmlformats.org/presentationml/2006/ole">
            <mc:AlternateContent xmlns:mc="http://schemas.openxmlformats.org/markup-compatibility/2006">
              <mc:Choice xmlns:v="urn:schemas-microsoft-com:vml" Requires="v">
                <p:oleObj spid="_x0000_s15367" name="Equation" r:id="rId13" imgW="774364" imgH="393529" progId="Equation.DSMT4">
                  <p:embed/>
                </p:oleObj>
              </mc:Choice>
              <mc:Fallback>
                <p:oleObj name="Equation" r:id="rId13" imgW="774364"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8075" y="5084764"/>
                        <a:ext cx="1727200"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4" name="Object 9"/>
          <p:cNvGraphicFramePr>
            <a:graphicFrameLocks noChangeAspect="1"/>
          </p:cNvGraphicFramePr>
          <p:nvPr/>
        </p:nvGraphicFramePr>
        <p:xfrm>
          <a:off x="3784601" y="1700213"/>
          <a:ext cx="2968625" cy="952500"/>
        </p:xfrm>
        <a:graphic>
          <a:graphicData uri="http://schemas.openxmlformats.org/presentationml/2006/ole">
            <mc:AlternateContent xmlns:mc="http://schemas.openxmlformats.org/markup-compatibility/2006">
              <mc:Choice xmlns:v="urn:schemas-microsoft-com:vml" Requires="v">
                <p:oleObj spid="_x0000_s15368" name="Equation" r:id="rId15" imgW="1028520" imgH="330120" progId="Equation.DSMT4">
                  <p:embed/>
                </p:oleObj>
              </mc:Choice>
              <mc:Fallback>
                <p:oleObj name="Equation" r:id="rId15" imgW="1028520" imgH="3301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84601" y="1700213"/>
                        <a:ext cx="2968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6205" name="Object 10"/>
          <p:cNvGraphicFramePr>
            <a:graphicFrameLocks noChangeAspect="1"/>
          </p:cNvGraphicFramePr>
          <p:nvPr/>
        </p:nvGraphicFramePr>
        <p:xfrm>
          <a:off x="7680176" y="1916833"/>
          <a:ext cx="1073150" cy="568325"/>
        </p:xfrm>
        <a:graphic>
          <a:graphicData uri="http://schemas.openxmlformats.org/presentationml/2006/ole">
            <mc:AlternateContent xmlns:mc="http://schemas.openxmlformats.org/markup-compatibility/2006">
              <mc:Choice xmlns:v="urn:schemas-microsoft-com:vml" Requires="v">
                <p:oleObj spid="_x0000_s15369" name="公式" r:id="rId17" imgW="431613" imgH="228501" progId="Equation.3">
                  <p:embed/>
                </p:oleObj>
              </mc:Choice>
              <mc:Fallback>
                <p:oleObj name="公式" r:id="rId17" imgW="431613" imgH="22850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80176" y="1916833"/>
                        <a:ext cx="10731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0160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Object 2"/>
          <p:cNvGraphicFramePr>
            <a:graphicFrameLocks noChangeAspect="1"/>
          </p:cNvGraphicFramePr>
          <p:nvPr/>
        </p:nvGraphicFramePr>
        <p:xfrm>
          <a:off x="3000376" y="620714"/>
          <a:ext cx="5903913" cy="847725"/>
        </p:xfrm>
        <a:graphic>
          <a:graphicData uri="http://schemas.openxmlformats.org/presentationml/2006/ole">
            <mc:AlternateContent xmlns:mc="http://schemas.openxmlformats.org/markup-compatibility/2006">
              <mc:Choice xmlns:v="urn:schemas-microsoft-com:vml" Requires="v">
                <p:oleObj spid="_x0000_s16386" name="Equation" r:id="rId3" imgW="2743200" imgH="393700" progId="Equation.DSMT4">
                  <p:embed/>
                </p:oleObj>
              </mc:Choice>
              <mc:Fallback>
                <p:oleObj name="Equation" r:id="rId3" imgW="27432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620714"/>
                        <a:ext cx="5903913"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19" name="Object 3"/>
          <p:cNvGraphicFramePr>
            <a:graphicFrameLocks noChangeAspect="1"/>
          </p:cNvGraphicFramePr>
          <p:nvPr/>
        </p:nvGraphicFramePr>
        <p:xfrm>
          <a:off x="3503614" y="1557339"/>
          <a:ext cx="1800225" cy="536575"/>
        </p:xfrm>
        <a:graphic>
          <a:graphicData uri="http://schemas.openxmlformats.org/presentationml/2006/ole">
            <mc:AlternateContent xmlns:mc="http://schemas.openxmlformats.org/markup-compatibility/2006">
              <mc:Choice xmlns:v="urn:schemas-microsoft-com:vml" Requires="v">
                <p:oleObj spid="_x0000_s16387" name="Equation" r:id="rId5" imgW="812447" imgH="241195" progId="Equation.DSMT4">
                  <p:embed/>
                </p:oleObj>
              </mc:Choice>
              <mc:Fallback>
                <p:oleObj name="Equation" r:id="rId5" imgW="812447"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4" y="1557339"/>
                        <a:ext cx="180022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0" name="Object 4"/>
          <p:cNvGraphicFramePr>
            <a:graphicFrameLocks noChangeAspect="1"/>
          </p:cNvGraphicFramePr>
          <p:nvPr/>
        </p:nvGraphicFramePr>
        <p:xfrm>
          <a:off x="3071814" y="3860801"/>
          <a:ext cx="4213225" cy="1319213"/>
        </p:xfrm>
        <a:graphic>
          <a:graphicData uri="http://schemas.openxmlformats.org/presentationml/2006/ole">
            <mc:AlternateContent xmlns:mc="http://schemas.openxmlformats.org/markup-compatibility/2006">
              <mc:Choice xmlns:v="urn:schemas-microsoft-com:vml" Requires="v">
                <p:oleObj spid="_x0000_s16388" name="Equation" r:id="rId7" imgW="1676160" imgH="634680" progId="Equation.DSMT4">
                  <p:embed/>
                </p:oleObj>
              </mc:Choice>
              <mc:Fallback>
                <p:oleObj name="Equation" r:id="rId7" imgW="1676160" imgH="6346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1814" y="3860801"/>
                        <a:ext cx="4213225" cy="131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21" name="Text Box 6"/>
          <p:cNvSpPr txBox="1">
            <a:spLocks noChangeArrowheads="1"/>
          </p:cNvSpPr>
          <p:nvPr/>
        </p:nvSpPr>
        <p:spPr bwMode="auto">
          <a:xfrm>
            <a:off x="7464425" y="3141664"/>
            <a:ext cx="2592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000">
                <a:latin typeface="华文中宋" pitchFamily="2" charset="-122"/>
                <a:ea typeface="华文中宋" pitchFamily="2" charset="-122"/>
              </a:rPr>
              <a:t>H</a:t>
            </a:r>
            <a:r>
              <a:rPr lang="zh-CN" altLang="en-US" sz="2000">
                <a:latin typeface="华文中宋" pitchFamily="2" charset="-122"/>
                <a:ea typeface="华文中宋" pitchFamily="2" charset="-122"/>
              </a:rPr>
              <a:t>称为横向效应系数</a:t>
            </a:r>
            <a:r>
              <a:rPr lang="en-US" altLang="zh-CN" sz="2000">
                <a:latin typeface="华文中宋" pitchFamily="2" charset="-122"/>
                <a:ea typeface="华文中宋" pitchFamily="2" charset="-122"/>
              </a:rPr>
              <a:t>.</a:t>
            </a:r>
          </a:p>
        </p:txBody>
      </p:sp>
      <p:graphicFrame>
        <p:nvGraphicFramePr>
          <p:cNvPr id="137223" name="Object 6"/>
          <p:cNvGraphicFramePr>
            <a:graphicFrameLocks noChangeAspect="1"/>
          </p:cNvGraphicFramePr>
          <p:nvPr/>
        </p:nvGraphicFramePr>
        <p:xfrm>
          <a:off x="7248526" y="1989138"/>
          <a:ext cx="3209925" cy="963612"/>
        </p:xfrm>
        <a:graphic>
          <a:graphicData uri="http://schemas.openxmlformats.org/presentationml/2006/ole">
            <mc:AlternateContent xmlns:mc="http://schemas.openxmlformats.org/markup-compatibility/2006">
              <mc:Choice xmlns:v="urn:schemas-microsoft-com:vml" Requires="v">
                <p:oleObj spid="_x0000_s16389" name="公式" r:id="rId9" imgW="1524000" imgH="457200" progId="Equation.3">
                  <p:embed/>
                </p:oleObj>
              </mc:Choice>
              <mc:Fallback>
                <p:oleObj name="公式" r:id="rId9" imgW="15240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8526" y="1989138"/>
                        <a:ext cx="3209925"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直接连接符 9"/>
          <p:cNvCxnSpPr/>
          <p:nvPr/>
        </p:nvCxnSpPr>
        <p:spPr>
          <a:xfrm>
            <a:off x="7680326" y="3573464"/>
            <a:ext cx="1933575" cy="158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7227" name="Text Box 11"/>
          <p:cNvSpPr txBox="1">
            <a:spLocks noChangeArrowheads="1"/>
          </p:cNvSpPr>
          <p:nvPr/>
        </p:nvSpPr>
        <p:spPr bwMode="auto">
          <a:xfrm>
            <a:off x="6527800" y="2276475"/>
            <a:ext cx="66833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a:t>令： </a:t>
            </a:r>
          </a:p>
        </p:txBody>
      </p:sp>
      <p:graphicFrame>
        <p:nvGraphicFramePr>
          <p:cNvPr id="137228" name="Object 4"/>
          <p:cNvGraphicFramePr>
            <a:graphicFrameLocks noChangeAspect="1"/>
          </p:cNvGraphicFramePr>
          <p:nvPr/>
        </p:nvGraphicFramePr>
        <p:xfrm>
          <a:off x="3575050" y="3213100"/>
          <a:ext cx="2393950" cy="501650"/>
        </p:xfrm>
        <a:graphic>
          <a:graphicData uri="http://schemas.openxmlformats.org/presentationml/2006/ole">
            <mc:AlternateContent xmlns:mc="http://schemas.openxmlformats.org/markup-compatibility/2006">
              <mc:Choice xmlns:v="urn:schemas-microsoft-com:vml" Requires="v">
                <p:oleObj spid="_x0000_s16390" name="Equation" r:id="rId11" imgW="952200" imgH="241200" progId="Equation.DSMT4">
                  <p:embed/>
                </p:oleObj>
              </mc:Choice>
              <mc:Fallback>
                <p:oleObj name="Equation" r:id="rId11" imgW="952200" imgH="241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0" y="3213100"/>
                        <a:ext cx="2393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9" name="Object 4"/>
          <p:cNvGraphicFramePr>
            <a:graphicFrameLocks noChangeAspect="1"/>
          </p:cNvGraphicFramePr>
          <p:nvPr/>
        </p:nvGraphicFramePr>
        <p:xfrm>
          <a:off x="3503613" y="2133601"/>
          <a:ext cx="2520950" cy="950913"/>
        </p:xfrm>
        <a:graphic>
          <a:graphicData uri="http://schemas.openxmlformats.org/presentationml/2006/ole">
            <mc:AlternateContent xmlns:mc="http://schemas.openxmlformats.org/markup-compatibility/2006">
              <mc:Choice xmlns:v="urn:schemas-microsoft-com:vml" Requires="v">
                <p:oleObj spid="_x0000_s16391" name="Equation" r:id="rId13" imgW="1002865" imgH="457002" progId="Equation.DSMT4">
                  <p:embed/>
                </p:oleObj>
              </mc:Choice>
              <mc:Fallback>
                <p:oleObj name="Equation" r:id="rId13" imgW="1002865" imgH="4570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3613" y="2133601"/>
                        <a:ext cx="252095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30" name="Text Box 6"/>
          <p:cNvSpPr txBox="1">
            <a:spLocks noChangeArrowheads="1"/>
          </p:cNvSpPr>
          <p:nvPr/>
        </p:nvSpPr>
        <p:spPr bwMode="auto">
          <a:xfrm>
            <a:off x="1919289" y="5734050"/>
            <a:ext cx="8353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改善</a:t>
            </a:r>
            <a:r>
              <a:rPr lang="en-US" altLang="zh-CN" sz="2800">
                <a:latin typeface="Tahoma" pitchFamily="34" charset="0"/>
              </a:rPr>
              <a:t>k</a:t>
            </a:r>
            <a:r>
              <a:rPr lang="zh-CN" altLang="en-US" sz="2800">
                <a:latin typeface="Tahoma" pitchFamily="34" charset="0"/>
              </a:rPr>
              <a:t>的途径：减少</a:t>
            </a:r>
            <a:r>
              <a:rPr lang="en-US" altLang="zh-CN" sz="2800">
                <a:latin typeface="Tahoma" pitchFamily="34" charset="0"/>
              </a:rPr>
              <a:t>H</a:t>
            </a:r>
            <a:r>
              <a:rPr lang="zh-CN" altLang="en-US" sz="2800">
                <a:latin typeface="Tahoma" pitchFamily="34" charset="0"/>
              </a:rPr>
              <a:t>，即减少</a:t>
            </a:r>
            <a:r>
              <a:rPr lang="en-US" altLang="zh-CN" sz="2800">
                <a:latin typeface="Tahoma" pitchFamily="34" charset="0"/>
              </a:rPr>
              <a:t>Ls</a:t>
            </a:r>
            <a:r>
              <a:rPr lang="zh-CN" altLang="en-US" sz="2800">
                <a:latin typeface="Tahoma" pitchFamily="34" charset="0"/>
              </a:rPr>
              <a:t>， </a:t>
            </a:r>
            <a:r>
              <a:rPr lang="en-US" altLang="zh-CN" sz="2800">
                <a:latin typeface="Tahoma" pitchFamily="34" charset="0"/>
              </a:rPr>
              <a:t>Ls  </a:t>
            </a:r>
            <a:r>
              <a:rPr lang="zh-CN" altLang="en-US" sz="2800">
                <a:latin typeface="Tahoma" pitchFamily="34" charset="0"/>
              </a:rPr>
              <a:t>小到一定程度则意味着尖角</a:t>
            </a:r>
            <a:r>
              <a:rPr lang="en-US" altLang="zh-CN" sz="2800">
                <a:latin typeface="Tahoma" pitchFamily="34" charset="0"/>
              </a:rPr>
              <a:t>.</a:t>
            </a:r>
            <a:endParaRPr lang="zh-CN" altLang="en-US" sz="2800">
              <a:latin typeface="Tahoma" pitchFamily="34" charset="0"/>
            </a:endParaRPr>
          </a:p>
        </p:txBody>
      </p:sp>
      <p:graphicFrame>
        <p:nvGraphicFramePr>
          <p:cNvPr id="137232" name="Object 4"/>
          <p:cNvGraphicFramePr>
            <a:graphicFrameLocks noChangeAspect="1"/>
          </p:cNvGraphicFramePr>
          <p:nvPr/>
        </p:nvGraphicFramePr>
        <p:xfrm>
          <a:off x="8401050" y="4581526"/>
          <a:ext cx="1244600" cy="474663"/>
        </p:xfrm>
        <a:graphic>
          <a:graphicData uri="http://schemas.openxmlformats.org/presentationml/2006/ole">
            <mc:AlternateContent xmlns:mc="http://schemas.openxmlformats.org/markup-compatibility/2006">
              <mc:Choice xmlns:v="urn:schemas-microsoft-com:vml" Requires="v">
                <p:oleObj spid="_x0000_s16392" name="Equation" r:id="rId15" imgW="495000" imgH="228600" progId="Equation.DSMT4">
                  <p:embed/>
                </p:oleObj>
              </mc:Choice>
              <mc:Fallback>
                <p:oleObj name="Equation" r:id="rId15" imgW="4950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01050" y="4581526"/>
                        <a:ext cx="12446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33" name="Line 17"/>
          <p:cNvSpPr>
            <a:spLocks noChangeShapeType="1"/>
          </p:cNvSpPr>
          <p:nvPr/>
        </p:nvSpPr>
        <p:spPr bwMode="auto">
          <a:xfrm>
            <a:off x="8975726" y="4941888"/>
            <a:ext cx="1444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cxnSp>
        <p:nvCxnSpPr>
          <p:cNvPr id="4" name="直接连接符 3"/>
          <p:cNvCxnSpPr/>
          <p:nvPr/>
        </p:nvCxnSpPr>
        <p:spPr>
          <a:xfrm>
            <a:off x="4367808" y="5085184"/>
            <a:ext cx="15841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230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图片 1" descr="不同应变片示意图.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3976" y="476250"/>
            <a:ext cx="5362575"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8"/>
          <p:cNvSpPr>
            <a:spLocks noChangeArrowheads="1"/>
          </p:cNvSpPr>
          <p:nvPr/>
        </p:nvSpPr>
        <p:spPr bwMode="auto">
          <a:xfrm>
            <a:off x="4583113" y="1"/>
            <a:ext cx="4032250" cy="574675"/>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a:solidFill>
                  <a:schemeClr val="hlink"/>
                </a:solidFill>
              </a:rPr>
              <a:t>请理解各种图形的目的</a:t>
            </a:r>
          </a:p>
        </p:txBody>
      </p:sp>
    </p:spTree>
    <p:extLst>
      <p:ext uri="{BB962C8B-B14F-4D97-AF65-F5344CB8AC3E}">
        <p14:creationId xmlns:p14="http://schemas.microsoft.com/office/powerpoint/2010/main" val="1767351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idx="4294967295"/>
          </p:nvPr>
        </p:nvSpPr>
        <p:spPr>
          <a:xfrm>
            <a:off x="1981200" y="274638"/>
            <a:ext cx="3106688" cy="1143000"/>
          </a:xfrm>
        </p:spPr>
        <p:txBody>
          <a:bodyPr>
            <a:normAutofit/>
          </a:bodyPr>
          <a:lstStyle/>
          <a:p>
            <a:pPr eaLnBrk="1" hangingPunct="1"/>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、结构及材料</a:t>
            </a:r>
          </a:p>
        </p:txBody>
      </p:sp>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844675"/>
            <a:ext cx="7489825"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2" name="Text Box 4"/>
          <p:cNvSpPr txBox="1">
            <a:spLocks noChangeArrowheads="1"/>
          </p:cNvSpPr>
          <p:nvPr/>
        </p:nvSpPr>
        <p:spPr bwMode="auto">
          <a:xfrm>
            <a:off x="8667751" y="3160713"/>
            <a:ext cx="962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0.02mm</a:t>
            </a:r>
          </a:p>
        </p:txBody>
      </p:sp>
      <p:sp>
        <p:nvSpPr>
          <p:cNvPr id="140293" name="Line 5"/>
          <p:cNvSpPr>
            <a:spLocks noChangeShapeType="1"/>
          </p:cNvSpPr>
          <p:nvPr/>
        </p:nvSpPr>
        <p:spPr bwMode="auto">
          <a:xfrm flipH="1">
            <a:off x="7680326" y="3357564"/>
            <a:ext cx="1008063"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213842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3429001"/>
            <a:ext cx="8424862"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bwMode="auto">
          <a:xfrm>
            <a:off x="1952626" y="285750"/>
            <a:ext cx="3357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r>
              <a:rPr lang="en-US" altLang="zh-CN" sz="3600" b="1" dirty="0">
                <a:latin typeface="微软雅黑" panose="020B0503020204020204" pitchFamily="34" charset="-122"/>
                <a:ea typeface="微软雅黑" panose="020B0503020204020204" pitchFamily="34" charset="-122"/>
              </a:rPr>
              <a:t>4</a:t>
            </a:r>
            <a:r>
              <a:rPr lang="zh-CN" altLang="en-US" sz="3600" b="1" dirty="0">
                <a:latin typeface="微软雅黑" panose="020B0503020204020204" pitchFamily="34" charset="-122"/>
                <a:ea typeface="微软雅黑" panose="020B0503020204020204" pitchFamily="34" charset="-122"/>
              </a:rPr>
              <a:t>、 动态特性</a:t>
            </a:r>
          </a:p>
        </p:txBody>
      </p:sp>
      <p:sp>
        <p:nvSpPr>
          <p:cNvPr id="4" name="Rectangle 3"/>
          <p:cNvSpPr txBox="1">
            <a:spLocks noChangeArrowheads="1"/>
          </p:cNvSpPr>
          <p:nvPr/>
        </p:nvSpPr>
        <p:spPr bwMode="auto">
          <a:xfrm>
            <a:off x="2639616" y="1196753"/>
            <a:ext cx="7772400" cy="24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zh-CN" altLang="en-US" b="1" dirty="0"/>
              <a:t>被测量是动态量（设为最简单正弦波）</a:t>
            </a:r>
          </a:p>
          <a:p>
            <a:pPr eaLnBrk="1" hangingPunct="1"/>
            <a:r>
              <a:rPr lang="zh-CN" altLang="en-US" b="1" dirty="0"/>
              <a:t>应力在材料中传播是有速度限制的</a:t>
            </a:r>
          </a:p>
          <a:p>
            <a:pPr eaLnBrk="1" hangingPunct="1"/>
            <a:r>
              <a:rPr lang="zh-CN" altLang="en-US" b="1" dirty="0"/>
              <a:t>例：粘合剂中  </a:t>
            </a:r>
            <a:r>
              <a:rPr lang="en-US" altLang="zh-CN" b="1" dirty="0"/>
              <a:t>1000m/s</a:t>
            </a:r>
          </a:p>
          <a:p>
            <a:pPr eaLnBrk="1" hangingPunct="1">
              <a:buFont typeface="Wingdings" pitchFamily="2" charset="2"/>
              <a:buNone/>
            </a:pPr>
            <a:r>
              <a:rPr lang="en-US" altLang="zh-CN" b="1" dirty="0"/>
              <a:t>         </a:t>
            </a:r>
            <a:r>
              <a:rPr lang="zh-CN" altLang="en-US" b="1" dirty="0"/>
              <a:t>金属钢中  </a:t>
            </a:r>
            <a:r>
              <a:rPr lang="en-US" altLang="zh-CN" b="1" dirty="0"/>
              <a:t>5000m/s</a:t>
            </a:r>
          </a:p>
        </p:txBody>
      </p:sp>
    </p:spTree>
    <p:extLst>
      <p:ext uri="{BB962C8B-B14F-4D97-AF65-F5344CB8AC3E}">
        <p14:creationId xmlns:p14="http://schemas.microsoft.com/office/powerpoint/2010/main" val="1246443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62" name="Object 2"/>
          <p:cNvGraphicFramePr>
            <a:graphicFrameLocks noChangeAspect="1"/>
          </p:cNvGraphicFramePr>
          <p:nvPr/>
        </p:nvGraphicFramePr>
        <p:xfrm>
          <a:off x="2279576" y="908720"/>
          <a:ext cx="7475538" cy="3949700"/>
        </p:xfrm>
        <a:graphic>
          <a:graphicData uri="http://schemas.openxmlformats.org/presentationml/2006/ole">
            <mc:AlternateContent xmlns:mc="http://schemas.openxmlformats.org/markup-compatibility/2006">
              <mc:Choice xmlns:v="urn:schemas-microsoft-com:vml" Requires="v">
                <p:oleObj spid="_x0000_s17410" name="Visio" r:id="rId3" imgW="5302910" imgH="2802331" progId="Visio.Drawing.11">
                  <p:embed/>
                </p:oleObj>
              </mc:Choice>
              <mc:Fallback>
                <p:oleObj name="Visio" r:id="rId3" imgW="5302910" imgH="280233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6" y="908720"/>
                        <a:ext cx="7475538" cy="394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2688849" y="3717032"/>
                <a:ext cx="1129347"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𝑳</m:t>
                          </m:r>
                        </m:num>
                        <m:den>
                          <m:r>
                            <a:rPr lang="en-US" altLang="zh-CN" sz="2400" b="1" i="1">
                              <a:latin typeface="Cambria Math"/>
                            </a:rPr>
                            <m:t>𝟐</m:t>
                          </m:r>
                        </m:den>
                      </m:f>
                    </m:oMath>
                  </m:oMathPara>
                </a14:m>
                <a:endParaRPr lang="zh-CN" altLang="en-US" sz="24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1164848" y="3717032"/>
                <a:ext cx="1129347" cy="781368"/>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519936" y="3920837"/>
                <a:ext cx="1129347"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𝑳</m:t>
                          </m:r>
                        </m:num>
                        <m:den>
                          <m:r>
                            <a:rPr lang="en-US" altLang="zh-CN" sz="2400" b="1" i="1">
                              <a:latin typeface="Cambria Math"/>
                            </a:rPr>
                            <m:t>𝟐</m:t>
                          </m:r>
                        </m:den>
                      </m:f>
                    </m:oMath>
                  </m:oMathPara>
                </a14:m>
                <a:endParaRPr lang="zh-CN" altLang="en-US"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3995935" y="3920837"/>
                <a:ext cx="1129347" cy="781368"/>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652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1412776"/>
            <a:ext cx="8892480" cy="5016758"/>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第一次科学革命   </a:t>
            </a:r>
            <a:r>
              <a:rPr lang="en-US" altLang="zh-CN" sz="2000" b="1" dirty="0">
                <a:solidFill>
                  <a:srgbClr val="0000CC"/>
                </a:solidFill>
                <a:latin typeface="华文中宋" panose="02010600040101010101" pitchFamily="2" charset="-122"/>
                <a:ea typeface="华文中宋" panose="02010600040101010101" pitchFamily="2" charset="-122"/>
              </a:rPr>
              <a:t>16</a:t>
            </a:r>
            <a:r>
              <a:rPr lang="zh-CN" altLang="en-US" sz="2000" b="1" dirty="0">
                <a:solidFill>
                  <a:srgbClr val="0000CC"/>
                </a:solidFill>
                <a:latin typeface="华文中宋" panose="02010600040101010101" pitchFamily="2" charset="-122"/>
                <a:ea typeface="华文中宋" panose="02010600040101010101" pitchFamily="2" charset="-122"/>
              </a:rPr>
              <a:t>～</a:t>
            </a:r>
            <a:r>
              <a:rPr lang="en-US" altLang="zh-CN" sz="2000" b="1" dirty="0">
                <a:solidFill>
                  <a:srgbClr val="0000CC"/>
                </a:solidFill>
                <a:latin typeface="华文中宋" panose="02010600040101010101" pitchFamily="2" charset="-122"/>
                <a:ea typeface="华文中宋" panose="02010600040101010101" pitchFamily="2" charset="-122"/>
              </a:rPr>
              <a:t>17</a:t>
            </a:r>
            <a:r>
              <a:rPr lang="zh-CN" altLang="en-US" sz="2000" b="1" dirty="0">
                <a:solidFill>
                  <a:srgbClr val="0000CC"/>
                </a:solidFill>
                <a:latin typeface="华文中宋" panose="02010600040101010101" pitchFamily="2" charset="-122"/>
                <a:ea typeface="华文中宋" panose="02010600040101010101" pitchFamily="2" charset="-122"/>
              </a:rPr>
              <a:t>世纪 </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  以哥白尼的“</a:t>
            </a:r>
            <a:r>
              <a:rPr lang="zh-CN" altLang="en-US" sz="2000" b="1" dirty="0">
                <a:latin typeface="华文中宋" panose="02010600040101010101" pitchFamily="2" charset="-122"/>
                <a:ea typeface="华文中宋" panose="02010600040101010101" pitchFamily="2" charset="-122"/>
                <a:hlinkClick r:id="rId2" tooltip="日心说"/>
              </a:rPr>
              <a:t>日心说</a:t>
            </a:r>
            <a:r>
              <a:rPr lang="zh-CN" altLang="en-US" sz="2000" b="1" dirty="0">
                <a:latin typeface="华文中宋" panose="02010600040101010101" pitchFamily="2" charset="-122"/>
                <a:ea typeface="华文中宋" panose="02010600040101010101" pitchFamily="2" charset="-122"/>
              </a:rPr>
              <a:t>”天体学革命开始</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经</a:t>
            </a:r>
            <a:r>
              <a:rPr lang="zh-CN" altLang="en-US" sz="2000" b="1" dirty="0">
                <a:latin typeface="华文中宋" panose="02010600040101010101" pitchFamily="2" charset="-122"/>
                <a:ea typeface="华文中宋" panose="02010600040101010101" pitchFamily="2" charset="-122"/>
                <a:hlinkClick r:id="rId3" tooltip="开普勒"/>
              </a:rPr>
              <a:t>开普勒</a:t>
            </a:r>
            <a:r>
              <a:rPr lang="zh-CN" altLang="en-US"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4" tooltip="伽利略"/>
              </a:rPr>
              <a:t>伽利略</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5" tooltip="牛顿"/>
              </a:rPr>
              <a:t>牛顿</a:t>
            </a:r>
            <a:r>
              <a:rPr lang="zh-CN" altLang="en-US" sz="2000" b="1" dirty="0">
                <a:latin typeface="华文中宋" panose="02010600040101010101" pitchFamily="2" charset="-122"/>
                <a:ea typeface="华文中宋" panose="02010600040101010101" pitchFamily="2" charset="-122"/>
              </a:rPr>
              <a:t>等</a:t>
            </a:r>
            <a:r>
              <a:rPr lang="zh-CN" altLang="en-US" sz="2000" b="1" dirty="0">
                <a:solidFill>
                  <a:srgbClr val="0033CC"/>
                </a:solidFill>
                <a:latin typeface="华文中宋" panose="02010600040101010101" pitchFamily="2" charset="-122"/>
                <a:ea typeface="华文中宋" panose="02010600040101010101" pitchFamily="2" charset="-122"/>
              </a:rPr>
              <a:t>为代表的经典力学体系的建立为标志</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建立了</a:t>
            </a:r>
            <a:r>
              <a:rPr lang="zh-CN" altLang="en-US" sz="2000" b="1" dirty="0">
                <a:solidFill>
                  <a:srgbClr val="FF0000"/>
                </a:solidFill>
                <a:latin typeface="华文中宋" panose="02010600040101010101" pitchFamily="2" charset="-122"/>
                <a:ea typeface="华文中宋" panose="02010600040101010101" pitchFamily="2" charset="-122"/>
                <a:hlinkClick r:id="rId6" tooltip="近代自然科学"/>
              </a:rPr>
              <a:t>近代自然科学</a:t>
            </a:r>
            <a:r>
              <a:rPr lang="zh-CN" altLang="en-US" sz="2000" b="1" dirty="0">
                <a:solidFill>
                  <a:srgbClr val="FF0000"/>
                </a:solidFill>
                <a:latin typeface="华文中宋" panose="02010600040101010101" pitchFamily="2" charset="-122"/>
                <a:ea typeface="华文中宋" panose="02010600040101010101" pitchFamily="2" charset="-122"/>
              </a:rPr>
              <a:t>体系。</a:t>
            </a:r>
            <a:endParaRPr lang="en-US" altLang="zh-CN" sz="2000" b="1" dirty="0">
              <a:solidFill>
                <a:srgbClr val="FF0000"/>
              </a:solidFill>
              <a:latin typeface="华文中宋" panose="02010600040101010101" pitchFamily="2" charset="-122"/>
              <a:ea typeface="华文中宋" panose="02010600040101010101" pitchFamily="2" charset="-122"/>
            </a:endParaRPr>
          </a:p>
          <a:p>
            <a:pPr latinLnBrk="1"/>
            <a:endParaRPr lang="zh-CN" altLang="en-US" sz="2000" b="1" dirty="0">
              <a:solidFill>
                <a:srgbClr val="0000CC"/>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第二次科学革命   于</a:t>
            </a:r>
            <a:r>
              <a:rPr lang="en-US" altLang="zh-CN" sz="2000" b="1" dirty="0">
                <a:solidFill>
                  <a:srgbClr val="0000CC"/>
                </a:solidFill>
                <a:latin typeface="华文中宋" panose="02010600040101010101" pitchFamily="2" charset="-122"/>
                <a:ea typeface="华文中宋" panose="02010600040101010101" pitchFamily="2" charset="-122"/>
              </a:rPr>
              <a:t>19</a:t>
            </a:r>
            <a:r>
              <a:rPr lang="zh-CN" altLang="en-US" sz="2000" b="1" dirty="0">
                <a:solidFill>
                  <a:srgbClr val="0000CC"/>
                </a:solidFill>
                <a:latin typeface="华文中宋" panose="02010600040101010101" pitchFamily="2" charset="-122"/>
                <a:ea typeface="华文中宋" panose="02010600040101010101" pitchFamily="2" charset="-122"/>
              </a:rPr>
              <a:t>世纪   </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zh-CN" altLang="en-US" sz="2000" b="1" dirty="0">
                <a:solidFill>
                  <a:srgbClr val="FF0000"/>
                </a:solidFill>
                <a:latin typeface="华文中宋" panose="02010600040101010101" pitchFamily="2" charset="-122"/>
                <a:ea typeface="华文中宋" panose="02010600040101010101" pitchFamily="2" charset="-122"/>
              </a:rPr>
              <a:t>               以电磁理论</a:t>
            </a:r>
            <a:r>
              <a:rPr lang="zh-CN" altLang="en-US" sz="2000" b="1" dirty="0">
                <a:solidFill>
                  <a:srgbClr val="0033CC"/>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化学原子论</a:t>
            </a:r>
            <a:r>
              <a:rPr lang="zh-CN" altLang="en-US" sz="2000" b="1" dirty="0">
                <a:solidFill>
                  <a:srgbClr val="0033CC"/>
                </a:solidFill>
                <a:latin typeface="华文中宋" panose="02010600040101010101" pitchFamily="2" charset="-122"/>
                <a:ea typeface="华文中宋" panose="02010600040101010101" pitchFamily="2" charset="-122"/>
              </a:rPr>
              <a:t>和</a:t>
            </a:r>
            <a:r>
              <a:rPr lang="zh-CN" altLang="en-US" sz="2000" b="1" dirty="0">
                <a:solidFill>
                  <a:srgbClr val="FF0000"/>
                </a:solidFill>
                <a:latin typeface="华文中宋" panose="02010600040101010101" pitchFamily="2" charset="-122"/>
                <a:ea typeface="华文中宋" panose="02010600040101010101" pitchFamily="2" charset="-122"/>
              </a:rPr>
              <a:t>生物进化论</a:t>
            </a:r>
            <a:r>
              <a:rPr lang="zh-CN" altLang="en-US" sz="2000" b="1" dirty="0">
                <a:solidFill>
                  <a:srgbClr val="0033CC"/>
                </a:solidFill>
                <a:latin typeface="华文中宋" panose="02010600040101010101" pitchFamily="2" charset="-122"/>
                <a:ea typeface="华文中宋" panose="02010600040101010101" pitchFamily="2" charset="-122"/>
              </a:rPr>
              <a:t>为主要内容 </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zh-CN" altLang="en-US" sz="2000" b="1" dirty="0">
                <a:solidFill>
                  <a:srgbClr val="0033CC"/>
                </a:solidFill>
                <a:latin typeface="华文中宋" panose="02010600040101010101" pitchFamily="2" charset="-122"/>
                <a:ea typeface="华文中宋" panose="02010600040101010101" pitchFamily="2" charset="-122"/>
              </a:rPr>
              <a:t>               以热力学、电磁学、化学、生物学、等一族科学为带头学科，导致</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近代化学、生物学、地质学、数学、电磁学、热力学、光学、</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生理学、地理学、人类学、核物理学 等学科的诞生发展为标志</a:t>
            </a:r>
            <a:r>
              <a:rPr lang="en-US" altLang="zh-CN" sz="2000" b="1" dirty="0">
                <a:latin typeface="华文中宋" panose="02010600040101010101" pitchFamily="2" charset="-122"/>
                <a:ea typeface="华文中宋" panose="02010600040101010101" pitchFamily="2" charset="-122"/>
              </a:rPr>
              <a:t>  </a:t>
            </a:r>
          </a:p>
          <a:p>
            <a:r>
              <a:rPr lang="en-US" altLang="zh-CN"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形成了整个物理学、生物学、心理学等实验科学体系。</a:t>
            </a:r>
            <a:endParaRPr lang="en-US" altLang="zh-CN" sz="2000" b="1" dirty="0">
              <a:solidFill>
                <a:srgbClr val="FF0000"/>
              </a:solidFill>
              <a:latin typeface="华文中宋" panose="02010600040101010101" pitchFamily="2" charset="-122"/>
              <a:ea typeface="华文中宋" panose="02010600040101010101" pitchFamily="2" charset="-122"/>
            </a:endParaRPr>
          </a:p>
          <a:p>
            <a:pPr latinLnBrk="1"/>
            <a:endParaRPr lang="zh-CN" altLang="en-US"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第三次科学革命    </a:t>
            </a:r>
            <a:r>
              <a:rPr lang="en-US" altLang="zh-CN" sz="2000" b="1" dirty="0">
                <a:solidFill>
                  <a:srgbClr val="0000CC"/>
                </a:solidFill>
                <a:latin typeface="华文中宋" panose="02010600040101010101" pitchFamily="2" charset="-122"/>
                <a:ea typeface="华文中宋" panose="02010600040101010101" pitchFamily="2" charset="-122"/>
              </a:rPr>
              <a:t>19</a:t>
            </a:r>
            <a:r>
              <a:rPr lang="zh-CN" altLang="en-US" sz="2000" b="1" dirty="0">
                <a:solidFill>
                  <a:srgbClr val="0000CC"/>
                </a:solidFill>
                <a:latin typeface="华文中宋" panose="02010600040101010101" pitchFamily="2" charset="-122"/>
                <a:ea typeface="华文中宋" panose="02010600040101010101" pitchFamily="2" charset="-122"/>
              </a:rPr>
              <a:t>世纪末</a:t>
            </a:r>
            <a:r>
              <a:rPr lang="en-US" altLang="zh-CN" sz="2000" b="1" dirty="0">
                <a:solidFill>
                  <a:srgbClr val="0000CC"/>
                </a:solidFill>
                <a:latin typeface="华文中宋" panose="02010600040101010101" pitchFamily="2" charset="-122"/>
                <a:ea typeface="华文中宋" panose="02010600040101010101" pitchFamily="2" charset="-122"/>
              </a:rPr>
              <a:t>-20</a:t>
            </a:r>
            <a:r>
              <a:rPr lang="zh-CN" altLang="en-US" sz="2000" b="1" dirty="0">
                <a:solidFill>
                  <a:srgbClr val="0000CC"/>
                </a:solidFill>
                <a:latin typeface="华文中宋" panose="02010600040101010101" pitchFamily="2" charset="-122"/>
                <a:ea typeface="华文中宋" panose="02010600040101010101" pitchFamily="2" charset="-122"/>
              </a:rPr>
              <a:t>世纪初</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solidFill>
                  <a:srgbClr val="0000CC"/>
                </a:solidFill>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7" tooltip="相对论"/>
              </a:rPr>
              <a:t>以相对论</a:t>
            </a:r>
            <a:r>
              <a:rPr lang="zh-CN" altLang="en-US"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8" tooltip="量子力学"/>
              </a:rPr>
              <a:t>量子力学</a:t>
            </a:r>
            <a:r>
              <a:rPr lang="zh-CN" altLang="en-US" sz="2000" b="1" dirty="0">
                <a:latin typeface="华文中宋" panose="02010600040101010101" pitchFamily="2" charset="-122"/>
                <a:ea typeface="华文中宋" panose="02010600040101010101" pitchFamily="2" charset="-122"/>
              </a:rPr>
              <a:t>的诞生为主要标志</a:t>
            </a:r>
            <a:endParaRPr lang="en-US" altLang="zh-CN" sz="2000" b="1" dirty="0">
              <a:latin typeface="华文中宋" panose="02010600040101010101" pitchFamily="2" charset="-122"/>
              <a:ea typeface="华文中宋" panose="02010600040101010101" pitchFamily="2" charset="-122"/>
            </a:endParaRPr>
          </a:p>
          <a:p>
            <a:pPr latinLnBrk="1"/>
            <a:r>
              <a:rPr lang="zh-CN" altLang="en-US" sz="2000" b="1" dirty="0">
                <a:latin typeface="华文中宋" panose="02010600040101010101" pitchFamily="2" charset="-122"/>
                <a:ea typeface="华文中宋" panose="02010600040101010101" pitchFamily="2" charset="-122"/>
              </a:rPr>
              <a:t>          发现</a:t>
            </a:r>
            <a:r>
              <a:rPr lang="en-US" altLang="zh-CN" sz="2000" b="1" dirty="0">
                <a:latin typeface="华文中宋" panose="02010600040101010101" pitchFamily="2" charset="-122"/>
                <a:ea typeface="华文中宋" panose="02010600040101010101" pitchFamily="2" charset="-122"/>
              </a:rPr>
              <a:t>X</a:t>
            </a:r>
            <a:r>
              <a:rPr lang="zh-CN" altLang="en-US" sz="2000" b="1" dirty="0">
                <a:latin typeface="华文中宋" panose="02010600040101010101" pitchFamily="2" charset="-122"/>
                <a:ea typeface="华文中宋" panose="02010600040101010101" pitchFamily="2" charset="-122"/>
              </a:rPr>
              <a:t>射线、天然放射性、</a:t>
            </a:r>
            <a:r>
              <a:rPr lang="en-US" altLang="zh-CN" sz="2000" b="1" dirty="0">
                <a:latin typeface="华文中宋" panose="02010600040101010101" pitchFamily="2" charset="-122"/>
                <a:ea typeface="华文中宋" panose="02010600040101010101" pitchFamily="2" charset="-122"/>
                <a:hlinkClick r:id="rId9" tooltip="DNA双螺旋结构"/>
              </a:rPr>
              <a:t>DNA</a:t>
            </a:r>
            <a:r>
              <a:rPr lang="zh-CN" altLang="en-US" sz="2000" b="1" dirty="0">
                <a:latin typeface="华文中宋" panose="02010600040101010101" pitchFamily="2" charset="-122"/>
                <a:ea typeface="华文中宋" panose="02010600040101010101" pitchFamily="2" charset="-122"/>
                <a:hlinkClick r:id="rId9" tooltip="DNA双螺旋结构"/>
              </a:rPr>
              <a:t>双螺旋结构</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标志着科学发展进入了现代时期</a:t>
            </a:r>
            <a:r>
              <a:rPr lang="zh-CN" altLang="en-US" sz="2000" b="1" dirty="0">
                <a:latin typeface="华文中宋" panose="02010600040101010101" pitchFamily="2" charset="-122"/>
                <a:ea typeface="华文中宋" panose="02010600040101010101" pitchFamily="2" charset="-122"/>
              </a:rPr>
              <a:t>。</a:t>
            </a:r>
          </a:p>
        </p:txBody>
      </p:sp>
      <p:sp>
        <p:nvSpPr>
          <p:cNvPr id="3" name="TextBox 2"/>
          <p:cNvSpPr txBox="1"/>
          <p:nvPr/>
        </p:nvSpPr>
        <p:spPr>
          <a:xfrm>
            <a:off x="3693773" y="83782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科学革命</a:t>
            </a:r>
          </a:p>
        </p:txBody>
      </p:sp>
      <p:sp>
        <p:nvSpPr>
          <p:cNvPr id="4" name="矩形 3">
            <a:extLst>
              <a:ext uri="{FF2B5EF4-FFF2-40B4-BE49-F238E27FC236}">
                <a16:creationId xmlns:a16="http://schemas.microsoft.com/office/drawing/2014/main" id="{E3AB8E2D-35D1-4382-A345-4136CA4584E3}"/>
              </a:ext>
            </a:extLst>
          </p:cNvPr>
          <p:cNvSpPr/>
          <p:nvPr/>
        </p:nvSpPr>
        <p:spPr>
          <a:xfrm>
            <a:off x="1778460" y="262875"/>
            <a:ext cx="4892686" cy="461665"/>
          </a:xfrm>
          <a:prstGeom prst="rect">
            <a:avLst/>
          </a:prstGeom>
        </p:spPr>
        <p:txBody>
          <a:bodyPr wrap="none">
            <a:spAutoFit/>
          </a:bodyPr>
          <a:lstStyle/>
          <a:p>
            <a:pPr algn="ctr"/>
            <a:r>
              <a:rPr lang="zh-CN" altLang="en-US" sz="24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一、</a:t>
            </a:r>
            <a:r>
              <a:rPr lang="en-US" altLang="zh-CN" sz="2400" b="1" kern="0" dirty="0">
                <a:solidFill>
                  <a:srgbClr val="0000CC"/>
                </a:solidFill>
                <a:latin typeface="微软雅黑" panose="020B0503020204020204" pitchFamily="34" charset="-122"/>
                <a:ea typeface="微软雅黑" panose="020B0503020204020204" pitchFamily="34" charset="-122"/>
              </a:rPr>
              <a:t> </a:t>
            </a:r>
            <a:r>
              <a:rPr lang="zh-CN" altLang="en-US" sz="2400" b="1" kern="0" dirty="0">
                <a:solidFill>
                  <a:srgbClr val="0000CC"/>
                </a:solidFill>
                <a:latin typeface="微软雅黑" panose="020B0503020204020204" pitchFamily="34" charset="-122"/>
                <a:ea typeface="微软雅黑" panose="020B0503020204020204" pitchFamily="34" charset="-122"/>
              </a:rPr>
              <a:t>我们处在什么样的科技时代？</a:t>
            </a:r>
            <a:endParaRPr lang="zh-CN" altLang="en-US" sz="2400"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2704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body" sz="half" idx="4294967295"/>
          </p:nvPr>
        </p:nvSpPr>
        <p:spPr>
          <a:xfrm>
            <a:off x="2381251" y="928688"/>
            <a:ext cx="7566025" cy="4114800"/>
          </a:xfrm>
        </p:spPr>
        <p:txBody>
          <a:bodyPr/>
          <a:lstStyle/>
          <a:p>
            <a:pPr eaLnBrk="1" hangingPunct="1"/>
            <a:r>
              <a:rPr lang="zh-CN" altLang="en-US" b="1" dirty="0"/>
              <a:t>概念：   应变计测量的是整个感受应变的平均值</a:t>
            </a:r>
          </a:p>
          <a:p>
            <a:pPr eaLnBrk="1" hangingPunct="1">
              <a:buFont typeface="Arial" pitchFamily="34" charset="0"/>
              <a:buNone/>
            </a:pPr>
            <a:endParaRPr lang="en-US" altLang="zh-CN" b="1" dirty="0"/>
          </a:p>
        </p:txBody>
      </p:sp>
      <p:graphicFrame>
        <p:nvGraphicFramePr>
          <p:cNvPr id="144387" name="Object 3"/>
          <p:cNvGraphicFramePr>
            <a:graphicFrameLocks noGrp="1" noChangeAspect="1"/>
          </p:cNvGraphicFramePr>
          <p:nvPr>
            <p:ph sz="quarter" idx="4294967295"/>
          </p:nvPr>
        </p:nvGraphicFramePr>
        <p:xfrm>
          <a:off x="2279650" y="1928813"/>
          <a:ext cx="8121650" cy="1428750"/>
        </p:xfrm>
        <a:graphic>
          <a:graphicData uri="http://schemas.openxmlformats.org/presentationml/2006/ole">
            <mc:AlternateContent xmlns:mc="http://schemas.openxmlformats.org/markup-compatibility/2006">
              <mc:Choice xmlns:v="urn:schemas-microsoft-com:vml" Requires="v">
                <p:oleObj spid="_x0000_s18434" name="Equation" r:id="rId3" imgW="2743200" imgH="482600" progId="Equation.DSMT4">
                  <p:embed/>
                </p:oleObj>
              </mc:Choice>
              <mc:Fallback>
                <p:oleObj name="Equation" r:id="rId3" imgW="2743200" imgH="482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1928813"/>
                        <a:ext cx="81216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388" name="Object 4"/>
          <p:cNvGraphicFramePr>
            <a:graphicFrameLocks noGrp="1" noChangeAspect="1"/>
          </p:cNvGraphicFramePr>
          <p:nvPr>
            <p:ph sz="quarter" idx="4294967295"/>
          </p:nvPr>
        </p:nvGraphicFramePr>
        <p:xfrm>
          <a:off x="3667125" y="857250"/>
          <a:ext cx="477838" cy="647700"/>
        </p:xfrm>
        <a:graphic>
          <a:graphicData uri="http://schemas.openxmlformats.org/presentationml/2006/ole">
            <mc:AlternateContent xmlns:mc="http://schemas.openxmlformats.org/markup-compatibility/2006">
              <mc:Choice xmlns:v="urn:schemas-microsoft-com:vml" Requires="v">
                <p:oleObj spid="_x0000_s18435" name="Equation" r:id="rId5" imgW="177646" imgH="241091" progId="Equation.DSMT4">
                  <p:embed/>
                </p:oleObj>
              </mc:Choice>
              <mc:Fallback>
                <p:oleObj name="Equation" r:id="rId5" imgW="177646" imgH="24109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7125" y="857250"/>
                        <a:ext cx="4778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4389" name="Text Box 5"/>
          <p:cNvSpPr txBox="1">
            <a:spLocks noChangeArrowheads="1"/>
          </p:cNvSpPr>
          <p:nvPr/>
        </p:nvSpPr>
        <p:spPr bwMode="auto">
          <a:xfrm>
            <a:off x="2881314" y="3571876"/>
            <a:ext cx="7488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如果</a:t>
            </a:r>
          </a:p>
        </p:txBody>
      </p:sp>
      <p:sp>
        <p:nvSpPr>
          <p:cNvPr id="144390" name="Text Box 6"/>
          <p:cNvSpPr txBox="1">
            <a:spLocks noChangeArrowheads="1"/>
          </p:cNvSpPr>
          <p:nvPr/>
        </p:nvSpPr>
        <p:spPr bwMode="auto">
          <a:xfrm>
            <a:off x="5738814" y="3571876"/>
            <a:ext cx="7488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则</a:t>
            </a:r>
          </a:p>
        </p:txBody>
      </p:sp>
      <p:graphicFrame>
        <p:nvGraphicFramePr>
          <p:cNvPr id="144391" name="Object 8"/>
          <p:cNvGraphicFramePr>
            <a:graphicFrameLocks noChangeAspect="1"/>
          </p:cNvGraphicFramePr>
          <p:nvPr/>
        </p:nvGraphicFramePr>
        <p:xfrm>
          <a:off x="3881439" y="3335986"/>
          <a:ext cx="1857375" cy="843903"/>
        </p:xfrm>
        <a:graphic>
          <a:graphicData uri="http://schemas.openxmlformats.org/presentationml/2006/ole">
            <mc:AlternateContent xmlns:mc="http://schemas.openxmlformats.org/markup-compatibility/2006">
              <mc:Choice xmlns:v="urn:schemas-microsoft-com:vml" Requires="v">
                <p:oleObj spid="_x0000_s18436" name="Equation" r:id="rId7" imgW="558558" imgH="253890" progId="Equation.DSMT4">
                  <p:embed/>
                </p:oleObj>
              </mc:Choice>
              <mc:Fallback>
                <p:oleObj name="Equation" r:id="rId7" imgW="558558"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1439" y="3335986"/>
                        <a:ext cx="1857375" cy="843903"/>
                      </a:xfrm>
                      <a:prstGeom prst="rect">
                        <a:avLst/>
                      </a:prstGeom>
                      <a:noFill/>
                      <a:ln>
                        <a:noFill/>
                      </a:ln>
                      <a:effectLst/>
                    </p:spPr>
                  </p:pic>
                </p:oleObj>
              </mc:Fallback>
            </mc:AlternateContent>
          </a:graphicData>
        </a:graphic>
      </p:graphicFrame>
      <p:graphicFrame>
        <p:nvGraphicFramePr>
          <p:cNvPr id="144392" name="Object 9"/>
          <p:cNvGraphicFramePr>
            <a:graphicFrameLocks noChangeAspect="1"/>
          </p:cNvGraphicFramePr>
          <p:nvPr/>
        </p:nvGraphicFramePr>
        <p:xfrm>
          <a:off x="6310313" y="3495851"/>
          <a:ext cx="1945927" cy="660225"/>
        </p:xfrm>
        <a:graphic>
          <a:graphicData uri="http://schemas.openxmlformats.org/presentationml/2006/ole">
            <mc:AlternateContent xmlns:mc="http://schemas.openxmlformats.org/markup-compatibility/2006">
              <mc:Choice xmlns:v="urn:schemas-microsoft-com:vml" Requires="v">
                <p:oleObj spid="_x0000_s18437" name="Equation" r:id="rId9" imgW="748975" imgH="253890" progId="Equation.DSMT4">
                  <p:embed/>
                </p:oleObj>
              </mc:Choice>
              <mc:Fallback>
                <p:oleObj name="Equation" r:id="rId9" imgW="748975"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0313" y="3495851"/>
                        <a:ext cx="1945927" cy="660225"/>
                      </a:xfrm>
                      <a:prstGeom prst="rect">
                        <a:avLst/>
                      </a:prstGeom>
                      <a:noFill/>
                      <a:ln>
                        <a:noFill/>
                      </a:ln>
                      <a:effectLst/>
                    </p:spPr>
                  </p:pic>
                </p:oleObj>
              </mc:Fallback>
            </mc:AlternateContent>
          </a:graphicData>
        </a:graphic>
      </p:graphicFrame>
      <p:sp>
        <p:nvSpPr>
          <p:cNvPr id="144393" name="Text Box 10"/>
          <p:cNvSpPr txBox="1">
            <a:spLocks noChangeArrowheads="1"/>
          </p:cNvSpPr>
          <p:nvPr/>
        </p:nvSpPr>
        <p:spPr bwMode="auto">
          <a:xfrm>
            <a:off x="3024188" y="4643438"/>
            <a:ext cx="6769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可见，    与</a:t>
            </a:r>
            <a:r>
              <a:rPr lang="en-US" altLang="zh-CN" sz="2800">
                <a:latin typeface="Tahoma" pitchFamily="34" charset="0"/>
              </a:rPr>
              <a:t>P</a:t>
            </a:r>
            <a:r>
              <a:rPr lang="zh-CN" altLang="en-US" sz="2800">
                <a:latin typeface="Tahoma" pitchFamily="34" charset="0"/>
              </a:rPr>
              <a:t>点的真值      是有误差的</a:t>
            </a:r>
          </a:p>
        </p:txBody>
      </p:sp>
      <p:graphicFrame>
        <p:nvGraphicFramePr>
          <p:cNvPr id="144394" name="Object 11"/>
          <p:cNvGraphicFramePr>
            <a:graphicFrameLocks noChangeAspect="1"/>
          </p:cNvGraphicFramePr>
          <p:nvPr/>
        </p:nvGraphicFramePr>
        <p:xfrm>
          <a:off x="4167188" y="4572001"/>
          <a:ext cx="531812" cy="720725"/>
        </p:xfrm>
        <a:graphic>
          <a:graphicData uri="http://schemas.openxmlformats.org/presentationml/2006/ole">
            <mc:AlternateContent xmlns:mc="http://schemas.openxmlformats.org/markup-compatibility/2006">
              <mc:Choice xmlns:v="urn:schemas-microsoft-com:vml" Requires="v">
                <p:oleObj spid="_x0000_s18438" name="Equation" r:id="rId11" imgW="177646" imgH="241091" progId="Equation.DSMT4">
                  <p:embed/>
                </p:oleObj>
              </mc:Choice>
              <mc:Fallback>
                <p:oleObj name="Equation" r:id="rId11" imgW="177646" imgH="24109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188" y="4572001"/>
                        <a:ext cx="531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395" name="Object 12"/>
          <p:cNvGraphicFramePr>
            <a:graphicFrameLocks noChangeAspect="1"/>
          </p:cNvGraphicFramePr>
          <p:nvPr/>
        </p:nvGraphicFramePr>
        <p:xfrm>
          <a:off x="6738939" y="4572001"/>
          <a:ext cx="530225" cy="733425"/>
        </p:xfrm>
        <a:graphic>
          <a:graphicData uri="http://schemas.openxmlformats.org/presentationml/2006/ole">
            <mc:AlternateContent xmlns:mc="http://schemas.openxmlformats.org/markup-compatibility/2006">
              <mc:Choice xmlns:v="urn:schemas-microsoft-com:vml" Requires="v">
                <p:oleObj spid="_x0000_s18439" name="Equation" r:id="rId13" imgW="165028" imgH="228501" progId="Equation.DSMT4">
                  <p:embed/>
                </p:oleObj>
              </mc:Choice>
              <mc:Fallback>
                <p:oleObj name="Equation" r:id="rId13" imgW="165028"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8939" y="4572001"/>
                        <a:ext cx="5302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64352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sz="half" idx="4294967295"/>
          </p:nvPr>
        </p:nvSpPr>
        <p:spPr>
          <a:xfrm>
            <a:off x="2595563" y="1000125"/>
            <a:ext cx="7277100" cy="4114800"/>
          </a:xfrm>
        </p:spPr>
        <p:txBody>
          <a:bodyPr/>
          <a:lstStyle/>
          <a:p>
            <a:pPr eaLnBrk="1" hangingPunct="1"/>
            <a:r>
              <a:rPr lang="zh-CN" altLang="en-US" b="1" dirty="0"/>
              <a:t>令平均值与真值之间的相对误差为</a:t>
            </a:r>
            <a:endParaRPr lang="en-US" altLang="zh-CN" b="1" dirty="0"/>
          </a:p>
          <a:p>
            <a:pPr eaLnBrk="1" hangingPunct="1">
              <a:buFont typeface="Wingdings" pitchFamily="2" charset="2"/>
              <a:buNone/>
            </a:pPr>
            <a:r>
              <a:rPr lang="en-US" altLang="zh-CN" dirty="0"/>
              <a:t> </a:t>
            </a:r>
            <a:r>
              <a:rPr lang="zh-CN" altLang="en-US" b="1" dirty="0"/>
              <a:t>令                  则</a:t>
            </a:r>
          </a:p>
          <a:p>
            <a:pPr eaLnBrk="1" hangingPunct="1">
              <a:buFont typeface="Wingdings" pitchFamily="2" charset="2"/>
              <a:buNone/>
            </a:pPr>
            <a:r>
              <a:rPr lang="zh-CN" altLang="en-US" dirty="0"/>
              <a:t> </a:t>
            </a:r>
          </a:p>
          <a:p>
            <a:pPr eaLnBrk="1" hangingPunct="1">
              <a:buFont typeface="Wingdings" pitchFamily="2" charset="2"/>
              <a:buNone/>
            </a:pPr>
            <a:r>
              <a:rPr lang="zh-CN" altLang="en-US" b="1" dirty="0"/>
              <a:t>做级数展开：</a:t>
            </a:r>
          </a:p>
        </p:txBody>
      </p:sp>
      <p:graphicFrame>
        <p:nvGraphicFramePr>
          <p:cNvPr id="145411" name="Object 3"/>
          <p:cNvGraphicFramePr>
            <a:graphicFrameLocks noGrp="1" noChangeAspect="1"/>
          </p:cNvGraphicFramePr>
          <p:nvPr>
            <p:ph sz="quarter" idx="4294967295"/>
          </p:nvPr>
        </p:nvGraphicFramePr>
        <p:xfrm>
          <a:off x="3381376" y="1428751"/>
          <a:ext cx="792163" cy="701675"/>
        </p:xfrm>
        <a:graphic>
          <a:graphicData uri="http://schemas.openxmlformats.org/presentationml/2006/ole">
            <mc:AlternateContent xmlns:mc="http://schemas.openxmlformats.org/markup-compatibility/2006">
              <mc:Choice xmlns:v="urn:schemas-microsoft-com:vml" Requires="v">
                <p:oleObj spid="_x0000_s19458" name="Equation" r:id="rId4" imgW="444307" imgH="393529" progId="Equation.DSMT4">
                  <p:embed/>
                </p:oleObj>
              </mc:Choice>
              <mc:Fallback>
                <p:oleObj name="Equation" r:id="rId4" imgW="444307"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76" y="1428751"/>
                        <a:ext cx="792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2" name="Object 5"/>
          <p:cNvGraphicFramePr>
            <a:graphicFrameLocks noChangeAspect="1"/>
          </p:cNvGraphicFramePr>
          <p:nvPr/>
        </p:nvGraphicFramePr>
        <p:xfrm>
          <a:off x="4738688" y="2571751"/>
          <a:ext cx="2735262" cy="792163"/>
        </p:xfrm>
        <a:graphic>
          <a:graphicData uri="http://schemas.openxmlformats.org/presentationml/2006/ole">
            <mc:AlternateContent xmlns:mc="http://schemas.openxmlformats.org/markup-compatibility/2006">
              <mc:Choice xmlns:v="urn:schemas-microsoft-com:vml" Requires="v">
                <p:oleObj spid="_x0000_s19459" name="Equation" r:id="rId6" imgW="1447800" imgH="419100" progId="Equation.DSMT4">
                  <p:embed/>
                </p:oleObj>
              </mc:Choice>
              <mc:Fallback>
                <p:oleObj name="Equation" r:id="rId6" imgW="14478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8688" y="2571751"/>
                        <a:ext cx="2735262"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3" name="Object 7"/>
          <p:cNvGraphicFramePr>
            <a:graphicFrameLocks noChangeAspect="1"/>
          </p:cNvGraphicFramePr>
          <p:nvPr/>
        </p:nvGraphicFramePr>
        <p:xfrm>
          <a:off x="4655841" y="4581128"/>
          <a:ext cx="1635125" cy="1658938"/>
        </p:xfrm>
        <a:graphic>
          <a:graphicData uri="http://schemas.openxmlformats.org/presentationml/2006/ole">
            <mc:AlternateContent xmlns:mc="http://schemas.openxmlformats.org/markup-compatibility/2006">
              <mc:Choice xmlns:v="urn:schemas-microsoft-com:vml" Requires="v">
                <p:oleObj spid="_x0000_s19460" name="Equation" r:id="rId8" imgW="850680" imgH="863280" progId="Equation.DSMT4">
                  <p:embed/>
                </p:oleObj>
              </mc:Choice>
              <mc:Fallback>
                <p:oleObj name="Equation" r:id="rId8" imgW="850680" imgH="8632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5841" y="4581128"/>
                        <a:ext cx="1635125" cy="165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4" name="Object 9"/>
          <p:cNvGraphicFramePr>
            <a:graphicFrameLocks noChangeAspect="1"/>
          </p:cNvGraphicFramePr>
          <p:nvPr/>
        </p:nvGraphicFramePr>
        <p:xfrm>
          <a:off x="5260976" y="1500188"/>
          <a:ext cx="2428875" cy="825500"/>
        </p:xfrm>
        <a:graphic>
          <a:graphicData uri="http://schemas.openxmlformats.org/presentationml/2006/ole">
            <mc:AlternateContent xmlns:mc="http://schemas.openxmlformats.org/markup-compatibility/2006">
              <mc:Choice xmlns:v="urn:schemas-microsoft-com:vml" Requires="v">
                <p:oleObj spid="_x0000_s19461" name="Equation" r:id="rId10" imgW="1346040" imgH="457200" progId="Equation.DSMT4">
                  <p:embed/>
                </p:oleObj>
              </mc:Choice>
              <mc:Fallback>
                <p:oleObj name="Equation" r:id="rId10" imgW="1346040" imgH="457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60976" y="1500188"/>
                        <a:ext cx="24288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5" name="Object 10"/>
          <p:cNvGraphicFramePr>
            <a:graphicFrameLocks noChangeAspect="1"/>
          </p:cNvGraphicFramePr>
          <p:nvPr/>
        </p:nvGraphicFramePr>
        <p:xfrm>
          <a:off x="8488364" y="1058864"/>
          <a:ext cx="320675" cy="428625"/>
        </p:xfrm>
        <a:graphic>
          <a:graphicData uri="http://schemas.openxmlformats.org/presentationml/2006/ole">
            <mc:AlternateContent xmlns:mc="http://schemas.openxmlformats.org/markup-compatibility/2006">
              <mc:Choice xmlns:v="urn:schemas-microsoft-com:vml" Requires="v">
                <p:oleObj spid="_x0000_s19462" name="Equation" r:id="rId12" imgW="114120" imgH="139680" progId="Equation.DSMT4">
                  <p:embed/>
                </p:oleObj>
              </mc:Choice>
              <mc:Fallback>
                <p:oleObj name="Equation" r:id="rId12" imgW="114120" imgH="1396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88364" y="1058864"/>
                        <a:ext cx="3206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6" name="Object 11"/>
          <p:cNvGraphicFramePr>
            <a:graphicFrameLocks noChangeAspect="1"/>
          </p:cNvGraphicFramePr>
          <p:nvPr/>
        </p:nvGraphicFramePr>
        <p:xfrm>
          <a:off x="4621214" y="3571875"/>
          <a:ext cx="2505075" cy="852488"/>
        </p:xfrm>
        <a:graphic>
          <a:graphicData uri="http://schemas.openxmlformats.org/presentationml/2006/ole">
            <mc:AlternateContent xmlns:mc="http://schemas.openxmlformats.org/markup-compatibility/2006">
              <mc:Choice xmlns:v="urn:schemas-microsoft-com:vml" Requires="v">
                <p:oleObj spid="_x0000_s19463" name="Equation" r:id="rId14" imgW="1231560" imgH="419040" progId="Equation.DSMT4">
                  <p:embed/>
                </p:oleObj>
              </mc:Choice>
              <mc:Fallback>
                <p:oleObj name="Equation" r:id="rId14" imgW="1231560" imgH="419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21214" y="3571875"/>
                        <a:ext cx="250507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00208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body" sz="half" idx="4294967295"/>
          </p:nvPr>
        </p:nvSpPr>
        <p:spPr>
          <a:xfrm>
            <a:off x="2024063" y="928689"/>
            <a:ext cx="7961312" cy="4579937"/>
          </a:xfrm>
        </p:spPr>
        <p:txBody>
          <a:bodyPr/>
          <a:lstStyle/>
          <a:p>
            <a:pPr eaLnBrk="1" hangingPunct="1">
              <a:buFont typeface="Wingdings" pitchFamily="2" charset="2"/>
              <a:buNone/>
            </a:pPr>
            <a:r>
              <a:rPr lang="zh-CN" altLang="en-US" b="1" dirty="0">
                <a:solidFill>
                  <a:srgbClr val="FF0000"/>
                </a:solidFill>
              </a:rPr>
              <a:t>上式说明：</a:t>
            </a:r>
          </a:p>
          <a:p>
            <a:pPr eaLnBrk="1" hangingPunct="1">
              <a:buFont typeface="Wingdings" pitchFamily="2" charset="2"/>
              <a:buChar char="Ø"/>
            </a:pPr>
            <a:r>
              <a:rPr lang="zh-CN" altLang="en-US" b="1" dirty="0"/>
              <a:t>当材料与形状确定时，     为常数；</a:t>
            </a:r>
          </a:p>
          <a:p>
            <a:pPr eaLnBrk="1" hangingPunct="1">
              <a:buFont typeface="Wingdings" pitchFamily="2" charset="2"/>
              <a:buChar char="Ø"/>
            </a:pPr>
            <a:r>
              <a:rPr lang="zh-CN" altLang="en-US" b="1" dirty="0"/>
              <a:t>误差要求不同，则要求工作频率限制不同，即误差决定工作频上限。</a:t>
            </a:r>
          </a:p>
          <a:p>
            <a:pPr eaLnBrk="1" hangingPunct="1">
              <a:buFont typeface="Wingdings" pitchFamily="2" charset="2"/>
              <a:buNone/>
            </a:pPr>
            <a:endParaRPr lang="zh-CN" altLang="en-US" b="1" dirty="0"/>
          </a:p>
          <a:p>
            <a:pPr eaLnBrk="1" hangingPunct="1">
              <a:buFont typeface="Wingdings" pitchFamily="2" charset="2"/>
              <a:buNone/>
            </a:pPr>
            <a:r>
              <a:rPr lang="zh-CN" altLang="en-US" b="1" dirty="0"/>
              <a:t>           例：</a:t>
            </a:r>
            <a:r>
              <a:rPr lang="en-US" altLang="zh-CN" b="1" dirty="0">
                <a:latin typeface="Times New Roman" pitchFamily="18" charset="0"/>
              </a:rPr>
              <a:t>V</a:t>
            </a:r>
            <a:r>
              <a:rPr lang="zh-CN" altLang="en-US" b="1" dirty="0">
                <a:latin typeface="Times New Roman" pitchFamily="18" charset="0"/>
              </a:rPr>
              <a:t>＝</a:t>
            </a:r>
            <a:r>
              <a:rPr lang="en-US" altLang="zh-CN" b="1" dirty="0">
                <a:latin typeface="Times New Roman" pitchFamily="18" charset="0"/>
              </a:rPr>
              <a:t>5000m/s, L=1mm</a:t>
            </a:r>
          </a:p>
          <a:p>
            <a:pPr eaLnBrk="1" hangingPunct="1">
              <a:buFont typeface="Wingdings" pitchFamily="2" charset="2"/>
              <a:buNone/>
            </a:pPr>
            <a:r>
              <a:rPr lang="en-US" altLang="zh-CN" b="1" dirty="0">
                <a:latin typeface="Times New Roman" pitchFamily="18" charset="0"/>
              </a:rPr>
              <a:t>                   </a:t>
            </a:r>
            <a:r>
              <a:rPr lang="zh-CN" altLang="en-US" b="1" dirty="0">
                <a:latin typeface="Times New Roman" pitchFamily="18" charset="0"/>
              </a:rPr>
              <a:t>当</a:t>
            </a:r>
            <a:r>
              <a:rPr lang="en-US" altLang="zh-CN" b="1" dirty="0">
                <a:latin typeface="Times New Roman" pitchFamily="18" charset="0"/>
              </a:rPr>
              <a:t>f</a:t>
            </a:r>
            <a:r>
              <a:rPr lang="zh-CN" altLang="en-US" b="1" dirty="0">
                <a:latin typeface="Times New Roman" pitchFamily="18" charset="0"/>
              </a:rPr>
              <a:t>＝</a:t>
            </a:r>
            <a:r>
              <a:rPr lang="en-US" altLang="zh-CN" b="1" dirty="0">
                <a:latin typeface="Times New Roman" pitchFamily="18" charset="0"/>
              </a:rPr>
              <a:t>390kHz</a:t>
            </a:r>
            <a:r>
              <a:rPr lang="zh-CN" altLang="en-US" b="1" dirty="0">
                <a:latin typeface="Times New Roman" pitchFamily="18" charset="0"/>
              </a:rPr>
              <a:t>时，误差＝</a:t>
            </a:r>
            <a:r>
              <a:rPr lang="en-US" altLang="zh-CN" b="1" dirty="0">
                <a:latin typeface="Times New Roman" pitchFamily="18" charset="0"/>
              </a:rPr>
              <a:t>1%</a:t>
            </a:r>
          </a:p>
          <a:p>
            <a:pPr eaLnBrk="1" hangingPunct="1">
              <a:buFont typeface="Wingdings" pitchFamily="2" charset="2"/>
              <a:buNone/>
            </a:pPr>
            <a:r>
              <a:rPr lang="en-US" altLang="zh-CN" dirty="0"/>
              <a:t> </a:t>
            </a:r>
          </a:p>
        </p:txBody>
      </p:sp>
      <p:graphicFrame>
        <p:nvGraphicFramePr>
          <p:cNvPr id="146435" name="Object 3"/>
          <p:cNvGraphicFramePr>
            <a:graphicFrameLocks noGrp="1" noChangeAspect="1"/>
          </p:cNvGraphicFramePr>
          <p:nvPr>
            <p:ph sz="half" idx="4294967295"/>
            <p:extLst>
              <p:ext uri="{D42A27DB-BD31-4B8C-83A1-F6EECF244321}">
                <p14:modId xmlns:p14="http://schemas.microsoft.com/office/powerpoint/2010/main" val="3642452771"/>
              </p:ext>
            </p:extLst>
          </p:nvPr>
        </p:nvGraphicFramePr>
        <p:xfrm>
          <a:off x="5849905" y="1173907"/>
          <a:ext cx="490538" cy="896938"/>
        </p:xfrm>
        <a:graphic>
          <a:graphicData uri="http://schemas.openxmlformats.org/presentationml/2006/ole">
            <mc:AlternateContent xmlns:mc="http://schemas.openxmlformats.org/markup-compatibility/2006">
              <mc:Choice xmlns:v="urn:schemas-microsoft-com:vml" Requires="v">
                <p:oleObj spid="_x0000_s20482" name="Equation" r:id="rId3" imgW="215713" imgH="393359" progId="Equation.DSMT4">
                  <p:embed/>
                </p:oleObj>
              </mc:Choice>
              <mc:Fallback>
                <p:oleObj name="Equation" r:id="rId3" imgW="215713"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905" y="1173907"/>
                        <a:ext cx="490538"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84980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a:xfrm>
            <a:off x="1981200" y="274638"/>
            <a:ext cx="3328988" cy="1143000"/>
          </a:xfrm>
        </p:spPr>
        <p:txBody>
          <a:bodyPr>
            <a:normAutofit/>
          </a:bodyPr>
          <a:lstStyle/>
          <a:p>
            <a:pPr eaLnBrk="1" hangingPunct="1"/>
            <a:r>
              <a:rPr lang="en-US" altLang="zh-CN" sz="2800" b="1" dirty="0">
                <a:latin typeface="微软雅黑" panose="020B0503020204020204" pitchFamily="34" charset="-122"/>
                <a:ea typeface="微软雅黑" panose="020B0503020204020204" pitchFamily="34" charset="-122"/>
              </a:rPr>
              <a:t>5</a:t>
            </a: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0000CC"/>
                </a:solidFill>
                <a:latin typeface="微软雅黑" panose="020B0503020204020204" pitchFamily="34" charset="-122"/>
                <a:ea typeface="微软雅黑" panose="020B0503020204020204" pitchFamily="34" charset="-122"/>
              </a:rPr>
              <a:t>测量电路</a:t>
            </a:r>
          </a:p>
        </p:txBody>
      </p:sp>
      <p:sp>
        <p:nvSpPr>
          <p:cNvPr id="147459" name="Rectangle 3"/>
          <p:cNvSpPr>
            <a:spLocks noGrp="1" noChangeArrowheads="1"/>
          </p:cNvSpPr>
          <p:nvPr>
            <p:ph type="body" idx="4294967295"/>
          </p:nvPr>
        </p:nvSpPr>
        <p:spPr/>
        <p:txBody>
          <a:bodyPr/>
          <a:lstStyle/>
          <a:p>
            <a:pPr eaLnBrk="1" hangingPunct="1">
              <a:buFont typeface="Arial" pitchFamily="34" charset="0"/>
              <a:buNone/>
            </a:pPr>
            <a:r>
              <a:rPr lang="zh-CN" altLang="en-US"/>
              <a:t>     </a:t>
            </a:r>
            <a:r>
              <a:rPr lang="en-US" altLang="zh-CN"/>
              <a:t>1</a:t>
            </a:r>
            <a:r>
              <a:rPr lang="zh-CN" altLang="en-US"/>
              <a:t>）</a:t>
            </a:r>
            <a:r>
              <a:rPr lang="zh-CN" altLang="en-US" b="1"/>
              <a:t>直流电桥</a:t>
            </a:r>
          </a:p>
        </p:txBody>
      </p:sp>
      <p:pic>
        <p:nvPicPr>
          <p:cNvPr id="147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4" y="2565400"/>
            <a:ext cx="519112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7462" name="Object 6"/>
          <p:cNvGraphicFramePr>
            <a:graphicFrameLocks noChangeAspect="1"/>
          </p:cNvGraphicFramePr>
          <p:nvPr/>
        </p:nvGraphicFramePr>
        <p:xfrm>
          <a:off x="2351088" y="3213100"/>
          <a:ext cx="647700" cy="508000"/>
        </p:xfrm>
        <a:graphic>
          <a:graphicData uri="http://schemas.openxmlformats.org/presentationml/2006/ole">
            <mc:AlternateContent xmlns:mc="http://schemas.openxmlformats.org/markup-compatibility/2006">
              <mc:Choice xmlns:v="urn:schemas-microsoft-com:vml" Requires="v">
                <p:oleObj spid="_x0000_s21506" name="Equation" r:id="rId4" imgW="291960" imgH="228600" progId="Equation.DSMT4">
                  <p:embed/>
                </p:oleObj>
              </mc:Choice>
              <mc:Fallback>
                <p:oleObj name="Equation" r:id="rId4" imgW="29196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088" y="3213100"/>
                        <a:ext cx="6477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74346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sz="half" idx="4294967295"/>
          </p:nvPr>
        </p:nvSpPr>
        <p:spPr>
          <a:xfrm>
            <a:off x="2595563" y="928688"/>
            <a:ext cx="6773862" cy="4114800"/>
          </a:xfrm>
        </p:spPr>
        <p:txBody>
          <a:bodyPr/>
          <a:lstStyle/>
          <a:p>
            <a:pPr eaLnBrk="1" hangingPunct="1"/>
            <a:r>
              <a:rPr lang="en-US" altLang="zh-CN" b="1"/>
              <a:t>a b</a:t>
            </a:r>
            <a:r>
              <a:rPr lang="zh-CN" altLang="en-US" b="1"/>
              <a:t>间</a:t>
            </a:r>
          </a:p>
          <a:p>
            <a:pPr eaLnBrk="1" hangingPunct="1">
              <a:buFont typeface="Wingdings" pitchFamily="2" charset="2"/>
              <a:buNone/>
            </a:pPr>
            <a:r>
              <a:rPr lang="zh-CN" altLang="en-US" b="1"/>
              <a:t>  开路电压：</a:t>
            </a:r>
          </a:p>
          <a:p>
            <a:pPr eaLnBrk="1" hangingPunct="1"/>
            <a:endParaRPr lang="zh-CN" altLang="en-US" b="1"/>
          </a:p>
          <a:p>
            <a:pPr eaLnBrk="1" hangingPunct="1">
              <a:buFont typeface="Wingdings" pitchFamily="2" charset="2"/>
              <a:buNone/>
            </a:pPr>
            <a:r>
              <a:rPr lang="zh-CN" altLang="en-US" b="1">
                <a:latin typeface="Times New Roman" pitchFamily="18" charset="0"/>
              </a:rPr>
              <a:t>  平衡时：</a:t>
            </a:r>
            <a:r>
              <a:rPr lang="en-US" altLang="zh-CN" b="1">
                <a:latin typeface="Times New Roman" pitchFamily="18" charset="0"/>
              </a:rPr>
              <a:t>I</a:t>
            </a:r>
            <a:r>
              <a:rPr lang="en-US" altLang="zh-CN" sz="2400" b="1" i="1">
                <a:latin typeface="Times New Roman" pitchFamily="18" charset="0"/>
              </a:rPr>
              <a:t>f</a:t>
            </a:r>
            <a:r>
              <a:rPr lang="zh-CN" altLang="en-US" b="1">
                <a:latin typeface="Times New Roman" pitchFamily="18" charset="0"/>
              </a:rPr>
              <a:t>＝</a:t>
            </a:r>
            <a:r>
              <a:rPr lang="en-US" altLang="zh-CN" b="1">
                <a:latin typeface="Times New Roman" pitchFamily="18" charset="0"/>
              </a:rPr>
              <a:t>0</a:t>
            </a:r>
          </a:p>
          <a:p>
            <a:pPr eaLnBrk="1" hangingPunct="1">
              <a:buFont typeface="Wingdings" pitchFamily="2" charset="2"/>
              <a:buNone/>
            </a:pPr>
            <a:r>
              <a:rPr lang="en-US" altLang="zh-CN" b="1">
                <a:latin typeface="Times New Roman" pitchFamily="18" charset="0"/>
              </a:rPr>
              <a:t>          </a:t>
            </a:r>
            <a:r>
              <a:rPr lang="zh-CN" altLang="en-US" b="1">
                <a:latin typeface="Times New Roman" pitchFamily="18" charset="0"/>
              </a:rPr>
              <a:t>即     </a:t>
            </a:r>
            <a:r>
              <a:rPr kumimoji="1" lang="en-US" altLang="zh-CN" b="1">
                <a:latin typeface="Times New Roman" pitchFamily="18" charset="0"/>
              </a:rPr>
              <a:t>R</a:t>
            </a:r>
            <a:r>
              <a:rPr kumimoji="1" lang="en-US" altLang="zh-CN" sz="2400" b="1">
                <a:latin typeface="Times New Roman" pitchFamily="18" charset="0"/>
              </a:rPr>
              <a:t>1</a:t>
            </a:r>
            <a:r>
              <a:rPr kumimoji="1" lang="en-US" altLang="zh-CN" b="1">
                <a:latin typeface="Times New Roman" pitchFamily="18" charset="0"/>
              </a:rPr>
              <a:t>R</a:t>
            </a:r>
            <a:r>
              <a:rPr kumimoji="1" lang="en-US" altLang="zh-CN" sz="2400" b="1">
                <a:latin typeface="Times New Roman" pitchFamily="18" charset="0"/>
              </a:rPr>
              <a:t>4</a:t>
            </a:r>
            <a:r>
              <a:rPr kumimoji="1" lang="en-US" altLang="zh-CN" b="1">
                <a:latin typeface="Times New Roman" pitchFamily="18" charset="0"/>
              </a:rPr>
              <a:t> </a:t>
            </a:r>
            <a:r>
              <a:rPr kumimoji="1" lang="zh-CN" altLang="en-US" b="1">
                <a:latin typeface="Times New Roman" pitchFamily="18" charset="0"/>
              </a:rPr>
              <a:t>－</a:t>
            </a:r>
            <a:r>
              <a:rPr kumimoji="1" lang="en-US" altLang="zh-CN" b="1">
                <a:latin typeface="Times New Roman" pitchFamily="18" charset="0"/>
              </a:rPr>
              <a:t>R</a:t>
            </a:r>
            <a:r>
              <a:rPr kumimoji="1" lang="en-US" altLang="zh-CN" sz="2400" b="1">
                <a:latin typeface="Times New Roman" pitchFamily="18" charset="0"/>
              </a:rPr>
              <a:t>2</a:t>
            </a:r>
            <a:r>
              <a:rPr kumimoji="1" lang="en-US" altLang="zh-CN" b="1">
                <a:latin typeface="Times New Roman" pitchFamily="18" charset="0"/>
              </a:rPr>
              <a:t>R</a:t>
            </a:r>
            <a:r>
              <a:rPr kumimoji="1" lang="en-US" altLang="zh-CN" sz="2400" b="1">
                <a:latin typeface="Times New Roman" pitchFamily="18" charset="0"/>
              </a:rPr>
              <a:t>3 </a:t>
            </a:r>
            <a:r>
              <a:rPr kumimoji="1" lang="en-US" altLang="zh-CN" b="1">
                <a:latin typeface="Times New Roman" pitchFamily="18" charset="0"/>
              </a:rPr>
              <a:t>= 0</a:t>
            </a:r>
            <a:r>
              <a:rPr lang="en-US" altLang="zh-CN" b="1"/>
              <a:t> </a:t>
            </a:r>
          </a:p>
        </p:txBody>
      </p:sp>
      <p:graphicFrame>
        <p:nvGraphicFramePr>
          <p:cNvPr id="148483" name="Object 3"/>
          <p:cNvGraphicFramePr>
            <a:graphicFrameLocks noGrp="1" noChangeAspect="1"/>
          </p:cNvGraphicFramePr>
          <p:nvPr>
            <p:ph sz="quarter" idx="4294967295"/>
          </p:nvPr>
        </p:nvGraphicFramePr>
        <p:xfrm>
          <a:off x="4881563" y="1214438"/>
          <a:ext cx="3960812" cy="1122362"/>
        </p:xfrm>
        <a:graphic>
          <a:graphicData uri="http://schemas.openxmlformats.org/presentationml/2006/ole">
            <mc:AlternateContent xmlns:mc="http://schemas.openxmlformats.org/markup-compatibility/2006">
              <mc:Choice xmlns:v="urn:schemas-microsoft-com:vml" Requires="v">
                <p:oleObj spid="_x0000_s22530" name="Equation" r:id="rId3" imgW="1524000" imgH="431800" progId="Equation.3">
                  <p:embed/>
                </p:oleObj>
              </mc:Choice>
              <mc:Fallback>
                <p:oleObj name="Equation" r:id="rId3" imgW="15240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63" y="1214438"/>
                        <a:ext cx="3960812"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8486" name="Text Box 6"/>
          <p:cNvSpPr txBox="1">
            <a:spLocks noChangeArrowheads="1"/>
          </p:cNvSpPr>
          <p:nvPr/>
        </p:nvSpPr>
        <p:spPr bwMode="auto">
          <a:xfrm>
            <a:off x="5810250" y="5500689"/>
            <a:ext cx="345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3000">
                <a:latin typeface="Tahoma" pitchFamily="34" charset="0"/>
              </a:rPr>
              <a:t>第二类对称形式</a:t>
            </a:r>
          </a:p>
        </p:txBody>
      </p:sp>
      <p:sp>
        <p:nvSpPr>
          <p:cNvPr id="148487" name="Text Box 7"/>
          <p:cNvSpPr txBox="1">
            <a:spLocks noChangeArrowheads="1"/>
          </p:cNvSpPr>
          <p:nvPr/>
        </p:nvSpPr>
        <p:spPr bwMode="auto">
          <a:xfrm>
            <a:off x="5810250" y="4286251"/>
            <a:ext cx="345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3000">
                <a:latin typeface="Tahoma" pitchFamily="34" charset="0"/>
              </a:rPr>
              <a:t>第一类对称形式</a:t>
            </a:r>
          </a:p>
        </p:txBody>
      </p:sp>
      <p:graphicFrame>
        <p:nvGraphicFramePr>
          <p:cNvPr id="2" name="对象 1"/>
          <p:cNvGraphicFramePr>
            <a:graphicFrameLocks noChangeAspect="1"/>
          </p:cNvGraphicFramePr>
          <p:nvPr/>
        </p:nvGraphicFramePr>
        <p:xfrm>
          <a:off x="4295801" y="4106069"/>
          <a:ext cx="1152525" cy="909637"/>
        </p:xfrm>
        <a:graphic>
          <a:graphicData uri="http://schemas.openxmlformats.org/presentationml/2006/ole">
            <mc:AlternateContent xmlns:mc="http://schemas.openxmlformats.org/markup-compatibility/2006">
              <mc:Choice xmlns:v="urn:schemas-microsoft-com:vml" Requires="v">
                <p:oleObj spid="_x0000_s22531" name="Equation" r:id="rId5" imgW="545863" imgH="431613" progId="Equation.DSMT4">
                  <p:embed/>
                </p:oleObj>
              </mc:Choice>
              <mc:Fallback>
                <p:oleObj name="Equation" r:id="rId5" imgW="545863" imgH="4316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801" y="4106069"/>
                        <a:ext cx="1152525"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对象 2"/>
          <p:cNvGraphicFramePr>
            <a:graphicFrameLocks noChangeAspect="1"/>
          </p:cNvGraphicFramePr>
          <p:nvPr/>
        </p:nvGraphicFramePr>
        <p:xfrm>
          <a:off x="4367809" y="5318125"/>
          <a:ext cx="1184275" cy="914400"/>
        </p:xfrm>
        <a:graphic>
          <a:graphicData uri="http://schemas.openxmlformats.org/presentationml/2006/ole">
            <mc:AlternateContent xmlns:mc="http://schemas.openxmlformats.org/markup-compatibility/2006">
              <mc:Choice xmlns:v="urn:schemas-microsoft-com:vml" Requires="v">
                <p:oleObj spid="_x0000_s22532" name="Equation" r:id="rId7" imgW="558558" imgH="431613" progId="Equation.3">
                  <p:embed/>
                </p:oleObj>
              </mc:Choice>
              <mc:Fallback>
                <p:oleObj name="Equation" r:id="rId7" imgW="558558"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7809" y="5318125"/>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1913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2782888" y="908051"/>
            <a:ext cx="3313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a:t>
            </a:r>
            <a:r>
              <a:rPr lang="en-US" altLang="zh-CN" sz="2800" b="1">
                <a:latin typeface="华文中宋" panose="02010600040101010101" pitchFamily="2" charset="-122"/>
                <a:ea typeface="华文中宋" panose="02010600040101010101" pitchFamily="2" charset="-122"/>
              </a:rPr>
              <a:t>2</a:t>
            </a:r>
            <a:r>
              <a:rPr lang="zh-CN" altLang="en-US" sz="2800" b="1">
                <a:latin typeface="华文中宋" panose="02010600040101010101" pitchFamily="2" charset="-122"/>
                <a:ea typeface="华文中宋" panose="02010600040101010101" pitchFamily="2" charset="-122"/>
              </a:rPr>
              <a:t>）电压灵敏度：</a:t>
            </a:r>
          </a:p>
        </p:txBody>
      </p:sp>
      <p:sp>
        <p:nvSpPr>
          <p:cNvPr id="149507" name="Text Box 3"/>
          <p:cNvSpPr txBox="1">
            <a:spLocks noChangeArrowheads="1"/>
          </p:cNvSpPr>
          <p:nvPr/>
        </p:nvSpPr>
        <p:spPr bwMode="auto">
          <a:xfrm>
            <a:off x="1847850" y="2133601"/>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设应变片放在第一臂上，</a:t>
            </a:r>
          </a:p>
        </p:txBody>
      </p:sp>
      <p:graphicFrame>
        <p:nvGraphicFramePr>
          <p:cNvPr id="149508" name="Object 4"/>
          <p:cNvGraphicFramePr>
            <a:graphicFrameLocks noChangeAspect="1"/>
          </p:cNvGraphicFramePr>
          <p:nvPr/>
        </p:nvGraphicFramePr>
        <p:xfrm>
          <a:off x="5735638" y="2133600"/>
          <a:ext cx="1295400" cy="554038"/>
        </p:xfrm>
        <a:graphic>
          <a:graphicData uri="http://schemas.openxmlformats.org/presentationml/2006/ole">
            <mc:AlternateContent xmlns:mc="http://schemas.openxmlformats.org/markup-compatibility/2006">
              <mc:Choice xmlns:v="urn:schemas-microsoft-com:vml" Requires="v">
                <p:oleObj spid="_x0000_s23554" name="Equation" r:id="rId3" imgW="533169" imgH="228501" progId="Equation.DSMT4">
                  <p:embed/>
                </p:oleObj>
              </mc:Choice>
              <mc:Fallback>
                <p:oleObj name="Equation" r:id="rId3" imgW="53316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638" y="2133600"/>
                        <a:ext cx="129540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09" name="Object 5"/>
          <p:cNvGraphicFramePr>
            <a:graphicFrameLocks noChangeAspect="1"/>
          </p:cNvGraphicFramePr>
          <p:nvPr/>
        </p:nvGraphicFramePr>
        <p:xfrm>
          <a:off x="2135189" y="2924175"/>
          <a:ext cx="4319587" cy="922338"/>
        </p:xfrm>
        <a:graphic>
          <a:graphicData uri="http://schemas.openxmlformats.org/presentationml/2006/ole">
            <mc:AlternateContent xmlns:mc="http://schemas.openxmlformats.org/markup-compatibility/2006">
              <mc:Choice xmlns:v="urn:schemas-microsoft-com:vml" Requires="v">
                <p:oleObj spid="_x0000_s23555" name="Equation" r:id="rId5" imgW="2019300" imgH="431800" progId="Equation.DSMT4">
                  <p:embed/>
                </p:oleObj>
              </mc:Choice>
              <mc:Fallback>
                <p:oleObj name="Equation" r:id="rId5" imgW="20193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189" y="2924175"/>
                        <a:ext cx="4319587"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0" name="Object 6"/>
          <p:cNvGraphicFramePr>
            <a:graphicFrameLocks noChangeAspect="1"/>
          </p:cNvGraphicFramePr>
          <p:nvPr/>
        </p:nvGraphicFramePr>
        <p:xfrm>
          <a:off x="6383339" y="2492375"/>
          <a:ext cx="4067175" cy="1778000"/>
        </p:xfrm>
        <a:graphic>
          <a:graphicData uri="http://schemas.openxmlformats.org/presentationml/2006/ole">
            <mc:AlternateContent xmlns:mc="http://schemas.openxmlformats.org/markup-compatibility/2006">
              <mc:Choice xmlns:v="urn:schemas-microsoft-com:vml" Requires="v">
                <p:oleObj spid="_x0000_s23556" name="Equation" r:id="rId7" imgW="1917700" imgH="838200" progId="Equation.DSMT4">
                  <p:embed/>
                </p:oleObj>
              </mc:Choice>
              <mc:Fallback>
                <p:oleObj name="Equation" r:id="rId7" imgW="1917700" imgH="838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3339" y="2492375"/>
                        <a:ext cx="4067175" cy="177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1" name="Object 7"/>
          <p:cNvGraphicFramePr>
            <a:graphicFrameLocks noChangeAspect="1"/>
          </p:cNvGraphicFramePr>
          <p:nvPr/>
        </p:nvGraphicFramePr>
        <p:xfrm>
          <a:off x="2711451" y="4292600"/>
          <a:ext cx="3095625" cy="1671638"/>
        </p:xfrm>
        <a:graphic>
          <a:graphicData uri="http://schemas.openxmlformats.org/presentationml/2006/ole">
            <mc:AlternateContent xmlns:mc="http://schemas.openxmlformats.org/markup-compatibility/2006">
              <mc:Choice xmlns:v="urn:schemas-microsoft-com:vml" Requires="v">
                <p:oleObj spid="_x0000_s23557" name="Equation" r:id="rId9" imgW="1371600" imgH="838200" progId="Equation.DSMT4">
                  <p:embed/>
                </p:oleObj>
              </mc:Choice>
              <mc:Fallback>
                <p:oleObj name="Equation" r:id="rId9" imgW="1371600" imgH="838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1451" y="4292600"/>
                        <a:ext cx="3095625" cy="167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2" name="Object 8"/>
          <p:cNvGraphicFramePr>
            <a:graphicFrameLocks noChangeAspect="1"/>
          </p:cNvGraphicFramePr>
          <p:nvPr/>
        </p:nvGraphicFramePr>
        <p:xfrm>
          <a:off x="5880100" y="4221164"/>
          <a:ext cx="3455988" cy="1768475"/>
        </p:xfrm>
        <a:graphic>
          <a:graphicData uri="http://schemas.openxmlformats.org/presentationml/2006/ole">
            <mc:AlternateContent xmlns:mc="http://schemas.openxmlformats.org/markup-compatibility/2006">
              <mc:Choice xmlns:v="urn:schemas-microsoft-com:vml" Requires="v">
                <p:oleObj spid="_x0000_s23558" name="Equation" r:id="rId11" imgW="1638300" imgH="838200" progId="Equation.DSMT4">
                  <p:embed/>
                </p:oleObj>
              </mc:Choice>
              <mc:Fallback>
                <p:oleObj name="Equation" r:id="rId11" imgW="1638300" imgH="838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80100" y="4221164"/>
                        <a:ext cx="345598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33276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3143250" y="908051"/>
            <a:ext cx="2827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考虑起始平衡：</a:t>
            </a:r>
          </a:p>
        </p:txBody>
      </p:sp>
      <p:graphicFrame>
        <p:nvGraphicFramePr>
          <p:cNvPr id="150531" name="Object 3"/>
          <p:cNvGraphicFramePr>
            <a:graphicFrameLocks noChangeAspect="1"/>
          </p:cNvGraphicFramePr>
          <p:nvPr/>
        </p:nvGraphicFramePr>
        <p:xfrm>
          <a:off x="5808664" y="692151"/>
          <a:ext cx="1800225" cy="987425"/>
        </p:xfrm>
        <a:graphic>
          <a:graphicData uri="http://schemas.openxmlformats.org/presentationml/2006/ole">
            <mc:AlternateContent xmlns:mc="http://schemas.openxmlformats.org/markup-compatibility/2006">
              <mc:Choice xmlns:v="urn:schemas-microsoft-com:vml" Requires="v">
                <p:oleObj spid="_x0000_s24578" name="Equation" r:id="rId3" imgW="787400" imgH="431800" progId="Equation.DSMT4">
                  <p:embed/>
                </p:oleObj>
              </mc:Choice>
              <mc:Fallback>
                <p:oleObj name="Equation" r:id="rId3" imgW="7874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664" y="692151"/>
                        <a:ext cx="1800225"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0532" name="Group 4"/>
          <p:cNvGrpSpPr>
            <a:grpSpLocks/>
          </p:cNvGrpSpPr>
          <p:nvPr/>
        </p:nvGrpSpPr>
        <p:grpSpPr bwMode="auto">
          <a:xfrm>
            <a:off x="3503614" y="2133601"/>
            <a:ext cx="2719387" cy="1978025"/>
            <a:chOff x="1247" y="1344"/>
            <a:chExt cx="1713" cy="1246"/>
          </a:xfrm>
        </p:grpSpPr>
        <p:graphicFrame>
          <p:nvGraphicFramePr>
            <p:cNvPr id="150540" name="Object 5"/>
            <p:cNvGraphicFramePr>
              <a:graphicFrameLocks noChangeAspect="1"/>
            </p:cNvGraphicFramePr>
            <p:nvPr/>
          </p:nvGraphicFramePr>
          <p:xfrm>
            <a:off x="1247" y="1344"/>
            <a:ext cx="1713" cy="554"/>
          </p:xfrm>
          <a:graphic>
            <a:graphicData uri="http://schemas.openxmlformats.org/presentationml/2006/ole">
              <mc:AlternateContent xmlns:mc="http://schemas.openxmlformats.org/markup-compatibility/2006">
                <mc:Choice xmlns:v="urn:schemas-microsoft-com:vml" Requires="v">
                  <p:oleObj spid="_x0000_s24579" name="Equation" r:id="rId5" imgW="1333500" imgH="431800" progId="Equation.DSMT4">
                    <p:embed/>
                  </p:oleObj>
                </mc:Choice>
                <mc:Fallback>
                  <p:oleObj name="Equation" r:id="rId5" imgW="13335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 y="1344"/>
                          <a:ext cx="1713"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41" name="Object 6"/>
            <p:cNvGraphicFramePr>
              <a:graphicFrameLocks noChangeAspect="1"/>
            </p:cNvGraphicFramePr>
            <p:nvPr/>
          </p:nvGraphicFramePr>
          <p:xfrm>
            <a:off x="1565" y="1979"/>
            <a:ext cx="862" cy="611"/>
          </p:xfrm>
          <a:graphic>
            <a:graphicData uri="http://schemas.openxmlformats.org/presentationml/2006/ole">
              <mc:AlternateContent xmlns:mc="http://schemas.openxmlformats.org/markup-compatibility/2006">
                <mc:Choice xmlns:v="urn:schemas-microsoft-com:vml" Requires="v">
                  <p:oleObj spid="_x0000_s24580" name="Equation" r:id="rId7" imgW="609336" imgH="431613" progId="Equation.DSMT4">
                    <p:embed/>
                  </p:oleObj>
                </mc:Choice>
                <mc:Fallback>
                  <p:oleObj name="Equation" r:id="rId7" imgW="609336"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5" y="1979"/>
                          <a:ext cx="862"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0533" name="Text Box 7"/>
          <p:cNvSpPr txBox="1">
            <a:spLocks noChangeArrowheads="1"/>
          </p:cNvSpPr>
          <p:nvPr/>
        </p:nvSpPr>
        <p:spPr bwMode="auto">
          <a:xfrm>
            <a:off x="6959600" y="3284538"/>
            <a:ext cx="2827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：电压灵敏度</a:t>
            </a:r>
          </a:p>
        </p:txBody>
      </p:sp>
      <p:graphicFrame>
        <p:nvGraphicFramePr>
          <p:cNvPr id="150534" name="Object 8"/>
          <p:cNvGraphicFramePr>
            <a:graphicFrameLocks noChangeAspect="1"/>
          </p:cNvGraphicFramePr>
          <p:nvPr/>
        </p:nvGraphicFramePr>
        <p:xfrm>
          <a:off x="6527801" y="3355975"/>
          <a:ext cx="474663" cy="503238"/>
        </p:xfrm>
        <a:graphic>
          <a:graphicData uri="http://schemas.openxmlformats.org/presentationml/2006/ole">
            <mc:AlternateContent xmlns:mc="http://schemas.openxmlformats.org/markup-compatibility/2006">
              <mc:Choice xmlns:v="urn:schemas-microsoft-com:vml" Requires="v">
                <p:oleObj spid="_x0000_s24581" name="Equation" r:id="rId9" imgW="215806" imgH="228501" progId="Equation.DSMT4">
                  <p:embed/>
                </p:oleObj>
              </mc:Choice>
              <mc:Fallback>
                <p:oleObj name="Equation" r:id="rId9" imgW="215806"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7801" y="3355975"/>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535" name="Text Box 9"/>
          <p:cNvSpPr txBox="1">
            <a:spLocks noChangeArrowheads="1"/>
          </p:cNvSpPr>
          <p:nvPr/>
        </p:nvSpPr>
        <p:spPr bwMode="auto">
          <a:xfrm>
            <a:off x="2566988" y="4292601"/>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讨论：</a:t>
            </a:r>
          </a:p>
        </p:txBody>
      </p:sp>
      <p:graphicFrame>
        <p:nvGraphicFramePr>
          <p:cNvPr id="150536" name="Object 10"/>
          <p:cNvGraphicFramePr>
            <a:graphicFrameLocks noChangeAspect="1"/>
          </p:cNvGraphicFramePr>
          <p:nvPr/>
        </p:nvGraphicFramePr>
        <p:xfrm>
          <a:off x="3863976" y="4365625"/>
          <a:ext cx="474663" cy="503238"/>
        </p:xfrm>
        <a:graphic>
          <a:graphicData uri="http://schemas.openxmlformats.org/presentationml/2006/ole">
            <mc:AlternateContent xmlns:mc="http://schemas.openxmlformats.org/markup-compatibility/2006">
              <mc:Choice xmlns:v="urn:schemas-microsoft-com:vml" Requires="v">
                <p:oleObj spid="_x0000_s24582" name="Equation" r:id="rId11" imgW="215806" imgH="228501" progId="Equation.DSMT4">
                  <p:embed/>
                </p:oleObj>
              </mc:Choice>
              <mc:Fallback>
                <p:oleObj name="Equation" r:id="rId11" imgW="215806"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3976" y="4365625"/>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537" name="Text Box 11"/>
          <p:cNvSpPr txBox="1">
            <a:spLocks noChangeArrowheads="1"/>
          </p:cNvSpPr>
          <p:nvPr/>
        </p:nvSpPr>
        <p:spPr bwMode="auto">
          <a:xfrm>
            <a:off x="4295776" y="4292601"/>
            <a:ext cx="388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大，则灵敏度高；</a:t>
            </a:r>
          </a:p>
        </p:txBody>
      </p:sp>
      <p:sp>
        <p:nvSpPr>
          <p:cNvPr id="150538" name="Text Box 12"/>
          <p:cNvSpPr txBox="1">
            <a:spLocks noChangeArrowheads="1"/>
          </p:cNvSpPr>
          <p:nvPr/>
        </p:nvSpPr>
        <p:spPr bwMode="auto">
          <a:xfrm>
            <a:off x="3935414" y="4941888"/>
            <a:ext cx="4175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solidFill>
                  <a:srgbClr val="FF0000"/>
                </a:solidFill>
                <a:latin typeface="华文中宋" panose="02010600040101010101" pitchFamily="2" charset="-122"/>
                <a:ea typeface="华文中宋" panose="02010600040101010101" pitchFamily="2" charset="-122"/>
              </a:rPr>
              <a:t>提高    的途径，提高</a:t>
            </a:r>
            <a:r>
              <a:rPr lang="en-US" altLang="zh-CN" sz="2800" b="1">
                <a:solidFill>
                  <a:srgbClr val="FF0000"/>
                </a:solidFill>
                <a:latin typeface="华文中宋" panose="02010600040101010101" pitchFamily="2" charset="-122"/>
                <a:ea typeface="华文中宋" panose="02010600040101010101" pitchFamily="2" charset="-122"/>
              </a:rPr>
              <a:t>U</a:t>
            </a:r>
            <a:r>
              <a:rPr lang="zh-CN" altLang="en-US" sz="2800" b="1">
                <a:solidFill>
                  <a:srgbClr val="FF0000"/>
                </a:solidFill>
                <a:latin typeface="华文中宋" panose="02010600040101010101" pitchFamily="2" charset="-122"/>
                <a:ea typeface="华文中宋" panose="02010600040101010101" pitchFamily="2" charset="-122"/>
              </a:rPr>
              <a:t>；</a:t>
            </a:r>
          </a:p>
        </p:txBody>
      </p:sp>
      <p:graphicFrame>
        <p:nvGraphicFramePr>
          <p:cNvPr id="150539" name="Object 13"/>
          <p:cNvGraphicFramePr>
            <a:graphicFrameLocks noChangeAspect="1"/>
          </p:cNvGraphicFramePr>
          <p:nvPr/>
        </p:nvGraphicFramePr>
        <p:xfrm>
          <a:off x="4727576" y="4940300"/>
          <a:ext cx="474663" cy="503238"/>
        </p:xfrm>
        <a:graphic>
          <a:graphicData uri="http://schemas.openxmlformats.org/presentationml/2006/ole">
            <mc:AlternateContent xmlns:mc="http://schemas.openxmlformats.org/markup-compatibility/2006">
              <mc:Choice xmlns:v="urn:schemas-microsoft-com:vml" Requires="v">
                <p:oleObj spid="_x0000_s24583" name="Equation" r:id="rId12" imgW="215806" imgH="228501" progId="Equation.DSMT4">
                  <p:embed/>
                </p:oleObj>
              </mc:Choice>
              <mc:Fallback>
                <p:oleObj name="Equation" r:id="rId12" imgW="215806"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7576" y="4940300"/>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21168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2"/>
          <p:cNvGrpSpPr>
            <a:grpSpLocks/>
          </p:cNvGrpSpPr>
          <p:nvPr/>
        </p:nvGrpSpPr>
        <p:grpSpPr bwMode="auto">
          <a:xfrm>
            <a:off x="2738439" y="2071688"/>
            <a:ext cx="6696075" cy="939800"/>
            <a:chOff x="1020" y="3068"/>
            <a:chExt cx="4218" cy="592"/>
          </a:xfrm>
        </p:grpSpPr>
        <p:sp>
          <p:nvSpPr>
            <p:cNvPr id="151561" name="Text Box 3"/>
            <p:cNvSpPr txBox="1">
              <a:spLocks noChangeArrowheads="1"/>
            </p:cNvSpPr>
            <p:nvPr/>
          </p:nvSpPr>
          <p:spPr bwMode="auto">
            <a:xfrm>
              <a:off x="1020" y="3203"/>
              <a:ext cx="4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U=</a:t>
              </a:r>
              <a:r>
                <a:rPr lang="zh-CN" altLang="en-US" sz="2800" b="1">
                  <a:latin typeface="华文中宋" panose="02010600040101010101" pitchFamily="2" charset="-122"/>
                  <a:ea typeface="华文中宋" panose="02010600040101010101" pitchFamily="2" charset="-122"/>
                </a:rPr>
                <a:t>常数，当                        时，有极值；</a:t>
              </a:r>
            </a:p>
          </p:txBody>
        </p:sp>
        <p:graphicFrame>
          <p:nvGraphicFramePr>
            <p:cNvPr id="151562" name="Object 4"/>
            <p:cNvGraphicFramePr>
              <a:graphicFrameLocks noChangeAspect="1"/>
            </p:cNvGraphicFramePr>
            <p:nvPr/>
          </p:nvGraphicFramePr>
          <p:xfrm>
            <a:off x="2370" y="3068"/>
            <a:ext cx="1452" cy="592"/>
          </p:xfrm>
          <a:graphic>
            <a:graphicData uri="http://schemas.openxmlformats.org/presentationml/2006/ole">
              <mc:AlternateContent xmlns:mc="http://schemas.openxmlformats.org/markup-compatibility/2006">
                <mc:Choice xmlns:v="urn:schemas-microsoft-com:vml" Requires="v">
                  <p:oleObj spid="_x0000_s25602" name="Equation" r:id="rId3" imgW="1028700" imgH="419100" progId="Equation.DSMT4">
                    <p:embed/>
                  </p:oleObj>
                </mc:Choice>
                <mc:Fallback>
                  <p:oleObj name="Equation" r:id="rId3" imgW="10287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 y="3068"/>
                          <a:ext cx="1452" cy="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1555" name="Text Box 5"/>
          <p:cNvSpPr txBox="1">
            <a:spLocks noChangeArrowheads="1"/>
          </p:cNvSpPr>
          <p:nvPr/>
        </p:nvSpPr>
        <p:spPr bwMode="auto">
          <a:xfrm>
            <a:off x="3575050" y="3357563"/>
            <a:ext cx="4465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求得</a:t>
            </a:r>
            <a:r>
              <a:rPr lang="en-US" altLang="zh-CN" sz="2800" b="1">
                <a:latin typeface="华文中宋" panose="02010600040101010101" pitchFamily="2" charset="-122"/>
                <a:ea typeface="华文中宋" panose="02010600040101010101" pitchFamily="2" charset="-122"/>
              </a:rPr>
              <a:t>n=1</a:t>
            </a:r>
            <a:r>
              <a:rPr lang="zh-CN" altLang="en-US" sz="2800" b="1">
                <a:latin typeface="华文中宋" panose="02010600040101010101" pitchFamily="2" charset="-122"/>
                <a:ea typeface="华文中宋" panose="02010600040101010101" pitchFamily="2" charset="-122"/>
              </a:rPr>
              <a:t>时，     最大；</a:t>
            </a:r>
          </a:p>
        </p:txBody>
      </p:sp>
      <p:graphicFrame>
        <p:nvGraphicFramePr>
          <p:cNvPr id="151556" name="Object 6"/>
          <p:cNvGraphicFramePr>
            <a:graphicFrameLocks noChangeAspect="1"/>
          </p:cNvGraphicFramePr>
          <p:nvPr/>
        </p:nvGraphicFramePr>
        <p:xfrm>
          <a:off x="5735638" y="3357564"/>
          <a:ext cx="474662" cy="503237"/>
        </p:xfrm>
        <a:graphic>
          <a:graphicData uri="http://schemas.openxmlformats.org/presentationml/2006/ole">
            <mc:AlternateContent xmlns:mc="http://schemas.openxmlformats.org/markup-compatibility/2006">
              <mc:Choice xmlns:v="urn:schemas-microsoft-com:vml" Requires="v">
                <p:oleObj spid="_x0000_s25603" name="Equation" r:id="rId5" imgW="215806" imgH="228501" progId="Equation.DSMT4">
                  <p:embed/>
                </p:oleObj>
              </mc:Choice>
              <mc:Fallback>
                <p:oleObj name="Equation" r:id="rId5" imgW="215806"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638" y="3357564"/>
                        <a:ext cx="474662"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1557" name="Text Box 7"/>
          <p:cNvSpPr txBox="1">
            <a:spLocks noChangeArrowheads="1"/>
          </p:cNvSpPr>
          <p:nvPr/>
        </p:nvSpPr>
        <p:spPr bwMode="auto">
          <a:xfrm>
            <a:off x="3648076" y="400526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即： </a:t>
            </a:r>
            <a:r>
              <a:rPr kumimoji="1" lang="en-US" altLang="zh-CN" sz="2800" b="1">
                <a:latin typeface="华文中宋" panose="02010600040101010101" pitchFamily="2" charset="-122"/>
                <a:ea typeface="华文中宋" panose="02010600040101010101" pitchFamily="2" charset="-122"/>
              </a:rPr>
              <a:t>R</a:t>
            </a:r>
            <a:r>
              <a:rPr kumimoji="1" lang="en-US" altLang="zh-CN" sz="2000" b="1">
                <a:latin typeface="华文中宋" panose="02010600040101010101" pitchFamily="2" charset="-122"/>
                <a:ea typeface="华文中宋" panose="02010600040101010101" pitchFamily="2" charset="-122"/>
              </a:rPr>
              <a:t>1</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2</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3</a:t>
            </a:r>
            <a:r>
              <a:rPr kumimoji="1" lang="en-US" altLang="zh-CN" sz="2800" b="1">
                <a:latin typeface="华文中宋" panose="02010600040101010101" pitchFamily="2" charset="-122"/>
                <a:ea typeface="华文中宋" panose="02010600040101010101" pitchFamily="2" charset="-122"/>
              </a:rPr>
              <a:t> = R</a:t>
            </a:r>
            <a:r>
              <a:rPr kumimoji="1" lang="en-US" altLang="zh-CN" sz="2000" b="1">
                <a:latin typeface="华文中宋" panose="02010600040101010101" pitchFamily="2" charset="-122"/>
                <a:ea typeface="华文中宋" panose="02010600040101010101" pitchFamily="2" charset="-122"/>
              </a:rPr>
              <a:t>4</a:t>
            </a:r>
            <a:r>
              <a:rPr lang="en-US" altLang="zh-CN" sz="2800" b="1">
                <a:latin typeface="华文中宋" panose="02010600040101010101" pitchFamily="2" charset="-122"/>
                <a:ea typeface="华文中宋" panose="02010600040101010101" pitchFamily="2" charset="-122"/>
              </a:rPr>
              <a:t>     </a:t>
            </a:r>
            <a:r>
              <a:rPr lang="zh-CN" altLang="en-US" sz="2800" b="1">
                <a:latin typeface="华文中宋" panose="02010600040101010101" pitchFamily="2" charset="-122"/>
                <a:ea typeface="华文中宋" panose="02010600040101010101" pitchFamily="2" charset="-122"/>
              </a:rPr>
              <a:t>一类</a:t>
            </a:r>
          </a:p>
        </p:txBody>
      </p:sp>
      <p:sp>
        <p:nvSpPr>
          <p:cNvPr id="151558" name="Text Box 8"/>
          <p:cNvSpPr txBox="1">
            <a:spLocks noChangeArrowheads="1"/>
          </p:cNvSpPr>
          <p:nvPr/>
        </p:nvSpPr>
        <p:spPr bwMode="auto">
          <a:xfrm>
            <a:off x="4511676" y="4724401"/>
            <a:ext cx="4322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a:latin typeface="华文中宋" panose="02010600040101010101" pitchFamily="2" charset="-122"/>
                <a:ea typeface="华文中宋" panose="02010600040101010101" pitchFamily="2" charset="-122"/>
              </a:rPr>
              <a:t>R</a:t>
            </a:r>
            <a:r>
              <a:rPr kumimoji="1" lang="en-US" altLang="zh-CN" sz="2000" b="1">
                <a:latin typeface="华文中宋" panose="02010600040101010101" pitchFamily="2" charset="-122"/>
                <a:ea typeface="华文中宋" panose="02010600040101010101" pitchFamily="2" charset="-122"/>
              </a:rPr>
              <a:t>1</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3</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2</a:t>
            </a:r>
            <a:r>
              <a:rPr kumimoji="1" lang="en-US" altLang="zh-CN" sz="2800" b="1">
                <a:latin typeface="华文中宋" panose="02010600040101010101" pitchFamily="2" charset="-122"/>
                <a:ea typeface="华文中宋" panose="02010600040101010101" pitchFamily="2" charset="-122"/>
              </a:rPr>
              <a:t> = R</a:t>
            </a:r>
            <a:r>
              <a:rPr kumimoji="1" lang="en-US" altLang="zh-CN" sz="2000" b="1">
                <a:latin typeface="华文中宋" panose="02010600040101010101" pitchFamily="2" charset="-122"/>
                <a:ea typeface="华文中宋" panose="02010600040101010101" pitchFamily="2" charset="-122"/>
              </a:rPr>
              <a:t>4        </a:t>
            </a:r>
            <a:r>
              <a:rPr lang="zh-CN" altLang="en-US" sz="2800" b="1">
                <a:latin typeface="华文中宋" panose="02010600040101010101" pitchFamily="2" charset="-122"/>
                <a:ea typeface="华文中宋" panose="02010600040101010101" pitchFamily="2" charset="-122"/>
              </a:rPr>
              <a:t>二类</a:t>
            </a:r>
          </a:p>
        </p:txBody>
      </p:sp>
      <p:cxnSp>
        <p:nvCxnSpPr>
          <p:cNvPr id="10" name="直接连接符 9"/>
          <p:cNvCxnSpPr/>
          <p:nvPr/>
        </p:nvCxnSpPr>
        <p:spPr>
          <a:xfrm>
            <a:off x="4595814" y="3143250"/>
            <a:ext cx="4643437"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a:xfrm>
            <a:off x="3738564" y="3929063"/>
            <a:ext cx="357187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43024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2855914" y="1052513"/>
            <a:ext cx="4268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(3)</a:t>
            </a:r>
            <a:r>
              <a:rPr lang="zh-CN" altLang="en-US" sz="2800" b="1">
                <a:latin typeface="华文中宋" panose="02010600040101010101" pitchFamily="2" charset="-122"/>
                <a:ea typeface="华文中宋" panose="02010600040101010101" pitchFamily="2" charset="-122"/>
              </a:rPr>
              <a:t>桥臂对称形式的区别</a:t>
            </a:r>
          </a:p>
        </p:txBody>
      </p:sp>
      <p:sp>
        <p:nvSpPr>
          <p:cNvPr id="152579" name="Text Box 3"/>
          <p:cNvSpPr txBox="1">
            <a:spLocks noChangeArrowheads="1"/>
          </p:cNvSpPr>
          <p:nvPr/>
        </p:nvSpPr>
        <p:spPr bwMode="auto">
          <a:xfrm>
            <a:off x="2711450" y="2024063"/>
            <a:ext cx="2160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平衡条件：</a:t>
            </a:r>
          </a:p>
        </p:txBody>
      </p:sp>
      <p:graphicFrame>
        <p:nvGraphicFramePr>
          <p:cNvPr id="152580" name="Object 4"/>
          <p:cNvGraphicFramePr>
            <a:graphicFrameLocks noChangeAspect="1"/>
          </p:cNvGraphicFramePr>
          <p:nvPr/>
        </p:nvGraphicFramePr>
        <p:xfrm>
          <a:off x="4438650" y="2095501"/>
          <a:ext cx="1944688" cy="454025"/>
        </p:xfrm>
        <a:graphic>
          <a:graphicData uri="http://schemas.openxmlformats.org/presentationml/2006/ole">
            <mc:AlternateContent xmlns:mc="http://schemas.openxmlformats.org/markup-compatibility/2006">
              <mc:Choice xmlns:v="urn:schemas-microsoft-com:vml" Requires="v">
                <p:oleObj spid="_x0000_s26626" name="Equation" r:id="rId3" imgW="977900" imgH="228600" progId="Equation.DSMT4">
                  <p:embed/>
                </p:oleObj>
              </mc:Choice>
              <mc:Fallback>
                <p:oleObj name="Equation" r:id="rId3" imgW="977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8650" y="2095501"/>
                        <a:ext cx="194468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1" name="Text Box 5"/>
          <p:cNvSpPr txBox="1">
            <a:spLocks noChangeArrowheads="1"/>
          </p:cNvSpPr>
          <p:nvPr/>
        </p:nvSpPr>
        <p:spPr bwMode="auto">
          <a:xfrm>
            <a:off x="6815139" y="2024063"/>
            <a:ext cx="93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即：</a:t>
            </a:r>
          </a:p>
        </p:txBody>
      </p:sp>
      <p:graphicFrame>
        <p:nvGraphicFramePr>
          <p:cNvPr id="152582" name="Object 6"/>
          <p:cNvGraphicFramePr>
            <a:graphicFrameLocks noChangeAspect="1"/>
          </p:cNvGraphicFramePr>
          <p:nvPr/>
        </p:nvGraphicFramePr>
        <p:xfrm>
          <a:off x="8239125" y="1868488"/>
          <a:ext cx="249238" cy="882650"/>
        </p:xfrm>
        <a:graphic>
          <a:graphicData uri="http://schemas.openxmlformats.org/presentationml/2006/ole">
            <mc:AlternateContent xmlns:mc="http://schemas.openxmlformats.org/markup-compatibility/2006">
              <mc:Choice xmlns:v="urn:schemas-microsoft-com:vml" Requires="v">
                <p:oleObj spid="_x0000_s26627" name="Equation" r:id="rId5" imgW="114201" imgH="406048" progId="Equation.DSMT4">
                  <p:embed/>
                </p:oleObj>
              </mc:Choice>
              <mc:Fallback>
                <p:oleObj name="Equation" r:id="rId5" imgW="114201" imgH="40604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9125" y="1868488"/>
                        <a:ext cx="249238"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3" name="Text Box 7"/>
          <p:cNvSpPr txBox="1">
            <a:spLocks noChangeArrowheads="1"/>
          </p:cNvSpPr>
          <p:nvPr/>
        </p:nvSpPr>
        <p:spPr bwMode="auto">
          <a:xfrm>
            <a:off x="1524001" y="2852937"/>
            <a:ext cx="4322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可以有两种形式：一类</a:t>
            </a:r>
          </a:p>
        </p:txBody>
      </p:sp>
      <p:graphicFrame>
        <p:nvGraphicFramePr>
          <p:cNvPr id="152584" name="Object 8"/>
          <p:cNvGraphicFramePr>
            <a:graphicFrameLocks noChangeAspect="1"/>
          </p:cNvGraphicFramePr>
          <p:nvPr/>
        </p:nvGraphicFramePr>
        <p:xfrm>
          <a:off x="5865814" y="3482229"/>
          <a:ext cx="1184275" cy="914400"/>
        </p:xfrm>
        <a:graphic>
          <a:graphicData uri="http://schemas.openxmlformats.org/presentationml/2006/ole">
            <mc:AlternateContent xmlns:mc="http://schemas.openxmlformats.org/markup-compatibility/2006">
              <mc:Choice xmlns:v="urn:schemas-microsoft-com:vml" Requires="v">
                <p:oleObj spid="_x0000_s26628" name="Equation" r:id="rId7" imgW="558558" imgH="431613" progId="Equation.3">
                  <p:embed/>
                </p:oleObj>
              </mc:Choice>
              <mc:Fallback>
                <p:oleObj name="Equation" r:id="rId7" imgW="558558"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5814" y="3482229"/>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5" name="Object 9"/>
          <p:cNvGraphicFramePr>
            <a:graphicFrameLocks noChangeAspect="1"/>
          </p:cNvGraphicFramePr>
          <p:nvPr/>
        </p:nvGraphicFramePr>
        <p:xfrm>
          <a:off x="7799389" y="2840039"/>
          <a:ext cx="263525" cy="407987"/>
        </p:xfrm>
        <a:graphic>
          <a:graphicData uri="http://schemas.openxmlformats.org/presentationml/2006/ole">
            <mc:AlternateContent xmlns:mc="http://schemas.openxmlformats.org/markup-compatibility/2006">
              <mc:Choice xmlns:v="urn:schemas-microsoft-com:vml" Requires="v">
                <p:oleObj spid="_x0000_s26629" name="Equation" r:id="rId9" imgW="114102" imgH="177492" progId="Equation.DSMT4">
                  <p:embed/>
                </p:oleObj>
              </mc:Choice>
              <mc:Fallback>
                <p:oleObj name="Equation" r:id="rId9" imgW="114102" imgH="17749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9389" y="2840039"/>
                        <a:ext cx="263525"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86" name="Object 10"/>
          <p:cNvGraphicFramePr>
            <a:graphicFrameLocks noChangeAspect="1"/>
          </p:cNvGraphicFramePr>
          <p:nvPr/>
        </p:nvGraphicFramePr>
        <p:xfrm>
          <a:off x="8543926" y="3617913"/>
          <a:ext cx="1152525" cy="531813"/>
        </p:xfrm>
        <a:graphic>
          <a:graphicData uri="http://schemas.openxmlformats.org/presentationml/2006/ole">
            <mc:AlternateContent xmlns:mc="http://schemas.openxmlformats.org/markup-compatibility/2006">
              <mc:Choice xmlns:v="urn:schemas-microsoft-com:vml" Requires="v">
                <p:oleObj spid="_x0000_s26630" name="Equation" r:id="rId11" imgW="495085" imgH="228501" progId="Equation.DSMT4">
                  <p:embed/>
                </p:oleObj>
              </mc:Choice>
              <mc:Fallback>
                <p:oleObj name="Equation" r:id="rId11" imgW="495085"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3926" y="3617913"/>
                        <a:ext cx="11525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7" name="Text Box 11"/>
          <p:cNvSpPr txBox="1">
            <a:spLocks noChangeArrowheads="1"/>
          </p:cNvSpPr>
          <p:nvPr/>
        </p:nvSpPr>
        <p:spPr bwMode="auto">
          <a:xfrm>
            <a:off x="4403726" y="3679873"/>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二类</a:t>
            </a:r>
          </a:p>
        </p:txBody>
      </p:sp>
      <p:graphicFrame>
        <p:nvGraphicFramePr>
          <p:cNvPr id="152588" name="Object 12"/>
          <p:cNvGraphicFramePr>
            <a:graphicFrameLocks noChangeAspect="1"/>
          </p:cNvGraphicFramePr>
          <p:nvPr/>
        </p:nvGraphicFramePr>
        <p:xfrm>
          <a:off x="5899152" y="2572892"/>
          <a:ext cx="1152525" cy="909637"/>
        </p:xfrm>
        <a:graphic>
          <a:graphicData uri="http://schemas.openxmlformats.org/presentationml/2006/ole">
            <mc:AlternateContent xmlns:mc="http://schemas.openxmlformats.org/markup-compatibility/2006">
              <mc:Choice xmlns:v="urn:schemas-microsoft-com:vml" Requires="v">
                <p:oleObj spid="_x0000_s26631" name="Equation" r:id="rId13" imgW="545863" imgH="431613" progId="Equation.DSMT4">
                  <p:embed/>
                </p:oleObj>
              </mc:Choice>
              <mc:Fallback>
                <p:oleObj name="Equation" r:id="rId13" imgW="545863" imgH="431613"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9152" y="2572892"/>
                        <a:ext cx="1152525"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89" name="Object 13"/>
          <p:cNvGraphicFramePr>
            <a:graphicFrameLocks noChangeAspect="1"/>
          </p:cNvGraphicFramePr>
          <p:nvPr/>
        </p:nvGraphicFramePr>
        <p:xfrm>
          <a:off x="7283450" y="2732089"/>
          <a:ext cx="1081088" cy="511175"/>
        </p:xfrm>
        <a:graphic>
          <a:graphicData uri="http://schemas.openxmlformats.org/presentationml/2006/ole">
            <mc:AlternateContent xmlns:mc="http://schemas.openxmlformats.org/markup-compatibility/2006">
              <mc:Choice xmlns:v="urn:schemas-microsoft-com:vml" Requires="v">
                <p:oleObj spid="_x0000_s26632" name="Equation" r:id="rId15" imgW="482391" imgH="228501" progId="Equation.DSMT4">
                  <p:embed/>
                </p:oleObj>
              </mc:Choice>
              <mc:Fallback>
                <p:oleObj name="Equation" r:id="rId15" imgW="482391"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83450" y="2732089"/>
                        <a:ext cx="108108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0" name="Object 14"/>
          <p:cNvGraphicFramePr>
            <a:graphicFrameLocks noChangeAspect="1"/>
          </p:cNvGraphicFramePr>
          <p:nvPr/>
        </p:nvGraphicFramePr>
        <p:xfrm>
          <a:off x="8580438" y="2716214"/>
          <a:ext cx="1079500" cy="511175"/>
        </p:xfrm>
        <a:graphic>
          <a:graphicData uri="http://schemas.openxmlformats.org/presentationml/2006/ole">
            <mc:AlternateContent xmlns:mc="http://schemas.openxmlformats.org/markup-compatibility/2006">
              <mc:Choice xmlns:v="urn:schemas-microsoft-com:vml" Requires="v">
                <p:oleObj spid="_x0000_s26633" name="Equation" r:id="rId17" imgW="482391" imgH="228501" progId="Equation.DSMT4">
                  <p:embed/>
                </p:oleObj>
              </mc:Choice>
              <mc:Fallback>
                <p:oleObj name="Equation" r:id="rId17" imgW="482391"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80438" y="2716214"/>
                        <a:ext cx="10795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1" name="Object 15"/>
          <p:cNvGraphicFramePr>
            <a:graphicFrameLocks noChangeAspect="1"/>
          </p:cNvGraphicFramePr>
          <p:nvPr/>
        </p:nvGraphicFramePr>
        <p:xfrm>
          <a:off x="8589964" y="2084389"/>
          <a:ext cx="269875" cy="420687"/>
        </p:xfrm>
        <a:graphic>
          <a:graphicData uri="http://schemas.openxmlformats.org/presentationml/2006/ole">
            <mc:AlternateContent xmlns:mc="http://schemas.openxmlformats.org/markup-compatibility/2006">
              <mc:Choice xmlns:v="urn:schemas-microsoft-com:vml" Requires="v">
                <p:oleObj spid="_x0000_s26634" name="Equation" r:id="rId19" imgW="114102" imgH="177492" progId="Equation.DSMT4">
                  <p:embed/>
                </p:oleObj>
              </mc:Choice>
              <mc:Fallback>
                <p:oleObj name="Equation" r:id="rId19" imgW="114102" imgH="17749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89964" y="2084389"/>
                        <a:ext cx="26987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2" name="Object 16"/>
          <p:cNvGraphicFramePr>
            <a:graphicFrameLocks noChangeAspect="1"/>
          </p:cNvGraphicFramePr>
          <p:nvPr/>
        </p:nvGraphicFramePr>
        <p:xfrm>
          <a:off x="7272560" y="3673523"/>
          <a:ext cx="1079500" cy="525463"/>
        </p:xfrm>
        <a:graphic>
          <a:graphicData uri="http://schemas.openxmlformats.org/presentationml/2006/ole">
            <mc:AlternateContent xmlns:mc="http://schemas.openxmlformats.org/markup-compatibility/2006">
              <mc:Choice xmlns:v="urn:schemas-microsoft-com:vml" Requires="v">
                <p:oleObj spid="_x0000_s26635" name="Equation" r:id="rId20" imgW="469900" imgH="228600" progId="Equation.DSMT4">
                  <p:embed/>
                </p:oleObj>
              </mc:Choice>
              <mc:Fallback>
                <p:oleObj name="Equation" r:id="rId20" imgW="46990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72560" y="3673523"/>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3" name="Object 17"/>
          <p:cNvGraphicFramePr>
            <a:graphicFrameLocks noChangeAspect="1"/>
          </p:cNvGraphicFramePr>
          <p:nvPr/>
        </p:nvGraphicFramePr>
        <p:xfrm>
          <a:off x="7896226" y="2081214"/>
          <a:ext cx="1655763" cy="496887"/>
        </p:xfrm>
        <a:graphic>
          <a:graphicData uri="http://schemas.openxmlformats.org/presentationml/2006/ole">
            <mc:AlternateContent xmlns:mc="http://schemas.openxmlformats.org/markup-compatibility/2006">
              <mc:Choice xmlns:v="urn:schemas-microsoft-com:vml" Requires="v">
                <p:oleObj spid="_x0000_s26636" name="Equation" r:id="rId22" imgW="761669" imgH="228501" progId="Equation.DSMT4">
                  <p:embed/>
                </p:oleObj>
              </mc:Choice>
              <mc:Fallback>
                <p:oleObj name="Equation" r:id="rId22" imgW="761669" imgH="228501"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96226" y="2081214"/>
                        <a:ext cx="16557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2594" name="Picture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92314" y="4149726"/>
            <a:ext cx="3024187"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95" name="Text Box 19"/>
          <p:cNvSpPr txBox="1">
            <a:spLocks noChangeArrowheads="1"/>
          </p:cNvSpPr>
          <p:nvPr/>
        </p:nvSpPr>
        <p:spPr bwMode="auto">
          <a:xfrm>
            <a:off x="5087938" y="4724401"/>
            <a:ext cx="403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（前）上面分析假设：</a:t>
            </a:r>
          </a:p>
        </p:txBody>
      </p:sp>
      <p:graphicFrame>
        <p:nvGraphicFramePr>
          <p:cNvPr id="152596" name="Object 20"/>
          <p:cNvGraphicFramePr>
            <a:graphicFrameLocks noChangeAspect="1"/>
          </p:cNvGraphicFramePr>
          <p:nvPr/>
        </p:nvGraphicFramePr>
        <p:xfrm>
          <a:off x="5664201" y="5516563"/>
          <a:ext cx="1184275" cy="914400"/>
        </p:xfrm>
        <a:graphic>
          <a:graphicData uri="http://schemas.openxmlformats.org/presentationml/2006/ole">
            <mc:AlternateContent xmlns:mc="http://schemas.openxmlformats.org/markup-compatibility/2006">
              <mc:Choice xmlns:v="urn:schemas-microsoft-com:vml" Requires="v">
                <p:oleObj spid="_x0000_s26637" name="Equation" r:id="rId25" imgW="558558" imgH="431613" progId="Equation.3">
                  <p:embed/>
                </p:oleObj>
              </mc:Choice>
              <mc:Fallback>
                <p:oleObj name="Equation" r:id="rId25" imgW="558558"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4201" y="5516563"/>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97" name="Object 21"/>
          <p:cNvGraphicFramePr>
            <a:graphicFrameLocks noChangeAspect="1"/>
          </p:cNvGraphicFramePr>
          <p:nvPr/>
        </p:nvGraphicFramePr>
        <p:xfrm>
          <a:off x="8615364" y="5659438"/>
          <a:ext cx="1152525" cy="531812"/>
        </p:xfrm>
        <a:graphic>
          <a:graphicData uri="http://schemas.openxmlformats.org/presentationml/2006/ole">
            <mc:AlternateContent xmlns:mc="http://schemas.openxmlformats.org/markup-compatibility/2006">
              <mc:Choice xmlns:v="urn:schemas-microsoft-com:vml" Requires="v">
                <p:oleObj spid="_x0000_s26638" name="Equation" r:id="rId26" imgW="495085" imgH="228501" progId="Equation.DSMT4">
                  <p:embed/>
                </p:oleObj>
              </mc:Choice>
              <mc:Fallback>
                <p:oleObj name="Equation" r:id="rId26" imgW="495085"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5364" y="5659438"/>
                        <a:ext cx="1152525"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8" name="Object 22"/>
          <p:cNvGraphicFramePr>
            <a:graphicFrameLocks noChangeAspect="1"/>
          </p:cNvGraphicFramePr>
          <p:nvPr/>
        </p:nvGraphicFramePr>
        <p:xfrm>
          <a:off x="7391400" y="5661026"/>
          <a:ext cx="1079500" cy="525463"/>
        </p:xfrm>
        <a:graphic>
          <a:graphicData uri="http://schemas.openxmlformats.org/presentationml/2006/ole">
            <mc:AlternateContent xmlns:mc="http://schemas.openxmlformats.org/markup-compatibility/2006">
              <mc:Choice xmlns:v="urn:schemas-microsoft-com:vml" Requires="v">
                <p:oleObj spid="_x0000_s26639" name="Equation" r:id="rId27" imgW="469900" imgH="228600" progId="Equation.DSMT4">
                  <p:embed/>
                </p:oleObj>
              </mc:Choice>
              <mc:Fallback>
                <p:oleObj name="Equation" r:id="rId27" imgW="46990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91400" y="5661026"/>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94838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2667000" y="857250"/>
            <a:ext cx="66246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为了明了其区别先找一个最简单等臂电桥的情况：</a:t>
            </a:r>
          </a:p>
        </p:txBody>
      </p:sp>
      <p:sp>
        <p:nvSpPr>
          <p:cNvPr id="153603" name="Text Box 3"/>
          <p:cNvSpPr txBox="1">
            <a:spLocks noChangeArrowheads="1"/>
          </p:cNvSpPr>
          <p:nvPr/>
        </p:nvSpPr>
        <p:spPr bwMode="auto">
          <a:xfrm>
            <a:off x="3143251" y="1916113"/>
            <a:ext cx="576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a:t>
            </a:r>
          </a:p>
        </p:txBody>
      </p:sp>
      <p:graphicFrame>
        <p:nvGraphicFramePr>
          <p:cNvPr id="153604" name="Object 4"/>
          <p:cNvGraphicFramePr>
            <a:graphicFrameLocks noChangeAspect="1"/>
          </p:cNvGraphicFramePr>
          <p:nvPr/>
        </p:nvGraphicFramePr>
        <p:xfrm>
          <a:off x="3935413" y="1928813"/>
          <a:ext cx="3097212" cy="520700"/>
        </p:xfrm>
        <a:graphic>
          <a:graphicData uri="http://schemas.openxmlformats.org/presentationml/2006/ole">
            <mc:AlternateContent xmlns:mc="http://schemas.openxmlformats.org/markup-compatibility/2006">
              <mc:Choice xmlns:v="urn:schemas-microsoft-com:vml" Requires="v">
                <p:oleObj spid="_x0000_s27650" name="Equation" r:id="rId3" imgW="1358900" imgH="228600" progId="Equation.DSMT4">
                  <p:embed/>
                </p:oleObj>
              </mc:Choice>
              <mc:Fallback>
                <p:oleObj name="Equation" r:id="rId3" imgW="1358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413" y="1928813"/>
                        <a:ext cx="3097212"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05" name="Object 5"/>
          <p:cNvGraphicFramePr>
            <a:graphicFrameLocks noChangeAspect="1"/>
          </p:cNvGraphicFramePr>
          <p:nvPr/>
        </p:nvGraphicFramePr>
        <p:xfrm>
          <a:off x="2495550" y="2492375"/>
          <a:ext cx="6985000" cy="882650"/>
        </p:xfrm>
        <a:graphic>
          <a:graphicData uri="http://schemas.openxmlformats.org/presentationml/2006/ole">
            <mc:AlternateContent xmlns:mc="http://schemas.openxmlformats.org/markup-compatibility/2006">
              <mc:Choice xmlns:v="urn:schemas-microsoft-com:vml" Requires="v">
                <p:oleObj spid="_x0000_s27651" name="Equation" r:id="rId5" imgW="3517900" imgH="444500" progId="Equation.DSMT4">
                  <p:embed/>
                </p:oleObj>
              </mc:Choice>
              <mc:Fallback>
                <p:oleObj name="Equation" r:id="rId5" imgW="3517900" imgH="444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2492375"/>
                        <a:ext cx="69850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06" name="Object 6"/>
          <p:cNvGraphicFramePr>
            <a:graphicFrameLocks noChangeAspect="1"/>
          </p:cNvGraphicFramePr>
          <p:nvPr/>
        </p:nvGraphicFramePr>
        <p:xfrm>
          <a:off x="3000375" y="3500439"/>
          <a:ext cx="4535488" cy="1247775"/>
        </p:xfrm>
        <a:graphic>
          <a:graphicData uri="http://schemas.openxmlformats.org/presentationml/2006/ole">
            <mc:AlternateContent xmlns:mc="http://schemas.openxmlformats.org/markup-compatibility/2006">
              <mc:Choice xmlns:v="urn:schemas-microsoft-com:vml" Requires="v">
                <p:oleObj spid="_x0000_s27652" name="Equation" r:id="rId7" imgW="2120900" imgH="584200" progId="Equation.DSMT4">
                  <p:embed/>
                </p:oleObj>
              </mc:Choice>
              <mc:Fallback>
                <p:oleObj name="Equation" r:id="rId7" imgW="2120900" imgH="584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75" y="3500439"/>
                        <a:ext cx="4535488"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07" name="Text Box 7"/>
          <p:cNvSpPr txBox="1">
            <a:spLocks noChangeArrowheads="1"/>
          </p:cNvSpPr>
          <p:nvPr/>
        </p:nvSpPr>
        <p:spPr bwMode="auto">
          <a:xfrm>
            <a:off x="3000375" y="4724401"/>
            <a:ext cx="2808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根据展开级数：</a:t>
            </a:r>
          </a:p>
        </p:txBody>
      </p:sp>
      <p:graphicFrame>
        <p:nvGraphicFramePr>
          <p:cNvPr id="153608" name="Object 8"/>
          <p:cNvGraphicFramePr>
            <a:graphicFrameLocks noChangeAspect="1"/>
          </p:cNvGraphicFramePr>
          <p:nvPr/>
        </p:nvGraphicFramePr>
        <p:xfrm>
          <a:off x="5519738" y="4508501"/>
          <a:ext cx="3167062" cy="868363"/>
        </p:xfrm>
        <a:graphic>
          <a:graphicData uri="http://schemas.openxmlformats.org/presentationml/2006/ole">
            <mc:AlternateContent xmlns:mc="http://schemas.openxmlformats.org/markup-compatibility/2006">
              <mc:Choice xmlns:v="urn:schemas-microsoft-com:vml" Requires="v">
                <p:oleObj spid="_x0000_s27653" name="Equation" r:id="rId9" imgW="1435100" imgH="393700" progId="Equation.DSMT4">
                  <p:embed/>
                </p:oleObj>
              </mc:Choice>
              <mc:Fallback>
                <p:oleObj name="Equation" r:id="rId9" imgW="14351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9738" y="4508501"/>
                        <a:ext cx="3167062"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09" name="Text Box 9"/>
          <p:cNvSpPr txBox="1">
            <a:spLocks noChangeArrowheads="1"/>
          </p:cNvSpPr>
          <p:nvPr/>
        </p:nvSpPr>
        <p:spPr bwMode="auto">
          <a:xfrm>
            <a:off x="2495550" y="5589588"/>
            <a:ext cx="1079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得：</a:t>
            </a:r>
          </a:p>
        </p:txBody>
      </p:sp>
      <p:graphicFrame>
        <p:nvGraphicFramePr>
          <p:cNvPr id="153610" name="Object 10"/>
          <p:cNvGraphicFramePr>
            <a:graphicFrameLocks noChangeAspect="1"/>
          </p:cNvGraphicFramePr>
          <p:nvPr/>
        </p:nvGraphicFramePr>
        <p:xfrm>
          <a:off x="3359151" y="5516563"/>
          <a:ext cx="4968875" cy="855662"/>
        </p:xfrm>
        <a:graphic>
          <a:graphicData uri="http://schemas.openxmlformats.org/presentationml/2006/ole">
            <mc:AlternateContent xmlns:mc="http://schemas.openxmlformats.org/markup-compatibility/2006">
              <mc:Choice xmlns:v="urn:schemas-microsoft-com:vml" Requires="v">
                <p:oleObj spid="_x0000_s27654" name="Equation" r:id="rId11" imgW="2286000" imgH="393700" progId="Equation.DSMT4">
                  <p:embed/>
                </p:oleObj>
              </mc:Choice>
              <mc:Fallback>
                <p:oleObj name="Equation" r:id="rId11" imgW="2286000" imgH="3937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9151" y="5516563"/>
                        <a:ext cx="4968875" cy="85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2" name="直接连接符 11"/>
          <p:cNvCxnSpPr>
            <a:cxnSpLocks/>
          </p:cNvCxnSpPr>
          <p:nvPr/>
        </p:nvCxnSpPr>
        <p:spPr>
          <a:xfrm flipV="1">
            <a:off x="2371725" y="1789114"/>
            <a:ext cx="7153275" cy="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933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35560" y="404665"/>
            <a:ext cx="7704856" cy="4708981"/>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第四次科学革命</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20</a:t>
            </a:r>
            <a:r>
              <a:rPr lang="zh-CN" altLang="en-US" sz="2000" b="1" dirty="0">
                <a:latin typeface="华文中宋" panose="02010600040101010101" pitchFamily="2" charset="-122"/>
                <a:ea typeface="华文中宋" panose="02010600040101010101" pitchFamily="2" charset="-122"/>
              </a:rPr>
              <a:t>世纪中后期</a:t>
            </a:r>
            <a:r>
              <a:rPr lang="en-US" altLang="zh-CN" sz="2000" b="1" dirty="0">
                <a:latin typeface="华文中宋" panose="02010600040101010101" pitchFamily="2" charset="-122"/>
                <a:ea typeface="华文中宋" panose="02010600040101010101" pitchFamily="2" charset="-122"/>
              </a:rPr>
              <a:t>-21</a:t>
            </a:r>
            <a:r>
              <a:rPr lang="zh-CN" altLang="en-US" sz="2000" b="1" dirty="0">
                <a:latin typeface="华文中宋" panose="02010600040101010101" pitchFamily="2" charset="-122"/>
                <a:ea typeface="华文中宋" panose="02010600040101010101" pitchFamily="2" charset="-122"/>
              </a:rPr>
              <a:t>世纪初 </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以</a:t>
            </a:r>
            <a:r>
              <a:rPr lang="zh-CN" altLang="en-US" sz="2000" b="1" dirty="0">
                <a:latin typeface="华文中宋" panose="02010600040101010101" pitchFamily="2" charset="-122"/>
                <a:ea typeface="华文中宋" panose="02010600040101010101" pitchFamily="2" charset="-122"/>
                <a:hlinkClick r:id="rId2" tooltip="系统生物科学"/>
              </a:rPr>
              <a:t>系统生物科学</a:t>
            </a:r>
            <a:r>
              <a:rPr lang="zh-CN" altLang="en-US" sz="2000" b="1" dirty="0">
                <a:latin typeface="华文中宋" panose="02010600040101010101" pitchFamily="2" charset="-122"/>
                <a:ea typeface="华文中宋" panose="02010600040101010101" pitchFamily="2" charset="-122"/>
              </a:rPr>
              <a:t>的诞生为</a:t>
            </a:r>
            <a:r>
              <a:rPr lang="zh-CN" altLang="en-US" sz="2000" b="1" dirty="0">
                <a:solidFill>
                  <a:srgbClr val="FF0000"/>
                </a:solidFill>
                <a:latin typeface="华文中宋" panose="02010600040101010101" pitchFamily="2" charset="-122"/>
                <a:ea typeface="华文中宋" panose="02010600040101010101" pitchFamily="2" charset="-122"/>
              </a:rPr>
              <a:t>代表</a:t>
            </a:r>
            <a:endParaRPr lang="en-US" altLang="zh-CN" sz="2000" b="1" dirty="0">
              <a:solidFill>
                <a:srgbClr val="FF0000"/>
              </a:solidFill>
              <a:latin typeface="华文中宋" panose="02010600040101010101" pitchFamily="2" charset="-122"/>
              <a:ea typeface="华文中宋" panose="02010600040101010101" pitchFamily="2" charset="-122"/>
            </a:endParaRPr>
          </a:p>
          <a:p>
            <a:endParaRPr lang="en-US" altLang="zh-CN" sz="2000" b="1" dirty="0">
              <a:solidFill>
                <a:srgbClr val="FF0000"/>
              </a:solidFill>
              <a:latin typeface="华文中宋" panose="02010600040101010101" pitchFamily="2" charset="-122"/>
              <a:ea typeface="华文中宋" panose="02010600040101010101" pitchFamily="2" charset="-122"/>
            </a:endParaRPr>
          </a:p>
          <a:p>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3" tooltip="系统科学"/>
              </a:rPr>
              <a:t>系统科学</a:t>
            </a:r>
            <a:r>
              <a:rPr lang="zh-CN" altLang="en-US" sz="2000" b="1" dirty="0">
                <a:latin typeface="华文中宋" panose="02010600040101010101" pitchFamily="2" charset="-122"/>
                <a:ea typeface="华文中宋" panose="02010600040101010101" pitchFamily="2" charset="-122"/>
              </a:rPr>
              <a:t>：</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系统论、控制论和信息论；</a:t>
            </a:r>
            <a:endParaRPr lang="en-US" altLang="zh-CN" sz="2000" b="1" dirty="0">
              <a:latin typeface="华文中宋" panose="02010600040101010101" pitchFamily="2" charset="-122"/>
              <a:ea typeface="华文中宋" panose="02010600040101010101" pitchFamily="2" charset="-122"/>
            </a:endParaRPr>
          </a:p>
          <a:p>
            <a:pPr latinLnBrk="1"/>
            <a:endParaRPr lang="en-US" altLang="zh-CN" sz="2000" b="1" dirty="0">
              <a:latin typeface="华文中宋" panose="02010600040101010101" pitchFamily="2" charset="-122"/>
              <a:ea typeface="华文中宋" panose="02010600040101010101" pitchFamily="2" charset="-122"/>
              <a:hlinkClick r:id="rId4" tooltip="计算机"/>
            </a:endParaRPr>
          </a:p>
          <a:p>
            <a:pPr latinLnBrk="1"/>
            <a:r>
              <a:rPr lang="zh-CN" altLang="en-US" sz="2000" b="1" dirty="0">
                <a:latin typeface="华文中宋" panose="02010600040101010101" pitchFamily="2" charset="-122"/>
                <a:ea typeface="华文中宋" panose="02010600040101010101" pitchFamily="2" charset="-122"/>
                <a:hlinkClick r:id="rId4" tooltip="计算机"/>
              </a:rPr>
              <a:t>    计算机</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5" tooltip="人工智能"/>
              </a:rPr>
              <a:t>人工智能</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6" tooltip="纳米"/>
              </a:rPr>
              <a:t>纳米</a:t>
            </a:r>
            <a:r>
              <a:rPr lang="zh-CN" altLang="en-US" sz="2000" b="1" dirty="0">
                <a:latin typeface="华文中宋" panose="02010600040101010101" pitchFamily="2" charset="-122"/>
                <a:ea typeface="华文中宋" panose="02010600040101010101" pitchFamily="2" charset="-122"/>
              </a:rPr>
              <a:t>化学、生物医药</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2" tooltip="系统生物科学"/>
              </a:rPr>
              <a:t>系统生物科学</a:t>
            </a:r>
            <a:r>
              <a:rPr lang="zh-CN" altLang="en-US" sz="2000" b="1" dirty="0">
                <a:latin typeface="华文中宋" panose="02010600040101010101" pitchFamily="2" charset="-122"/>
                <a:ea typeface="华文中宋" panose="02010600040101010101" pitchFamily="2" charset="-122"/>
              </a:rPr>
              <a:t>：</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7" tooltip="系统生物学"/>
              </a:rPr>
              <a:t>系统生物学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8" tooltip="系统医学"/>
              </a:rPr>
              <a:t>系统医学</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9" tooltip="系统遗传学"/>
              </a:rPr>
              <a:t>系统遗传学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10" tooltip="系统生物技术"/>
              </a:rPr>
              <a:t>系统生物技术</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11" tooltip="合成生物学"/>
              </a:rPr>
              <a:t>合成生物学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12" tooltip="系统生物工程"/>
              </a:rPr>
              <a:t>系统生物工程</a:t>
            </a:r>
            <a:r>
              <a:rPr lang="zh-CN" altLang="en-US" sz="2000" b="1" dirty="0">
                <a:latin typeface="华文中宋" panose="02010600040101010101" pitchFamily="2" charset="-122"/>
                <a:ea typeface="华文中宋" panose="02010600040101010101" pitchFamily="2" charset="-122"/>
              </a:rPr>
              <a:t>等</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产生</a:t>
            </a:r>
            <a:r>
              <a:rPr lang="en-US" altLang="zh-CN" sz="2000" b="1" dirty="0">
                <a:solidFill>
                  <a:srgbClr val="FF0000"/>
                </a:solidFill>
                <a:latin typeface="华文中宋" panose="02010600040101010101" pitchFamily="2" charset="-122"/>
                <a:ea typeface="华文中宋" panose="02010600040101010101" pitchFamily="2" charset="-122"/>
              </a:rPr>
              <a:t>21</a:t>
            </a:r>
            <a:r>
              <a:rPr lang="zh-CN" altLang="en-US" sz="2000" b="1" dirty="0">
                <a:solidFill>
                  <a:srgbClr val="FF0000"/>
                </a:solidFill>
                <a:latin typeface="华文中宋" panose="02010600040101010101" pitchFamily="2" charset="-122"/>
                <a:ea typeface="华文中宋" panose="02010600040101010101" pitchFamily="2" charset="-122"/>
              </a:rPr>
              <a:t>世纪的</a:t>
            </a:r>
            <a:r>
              <a:rPr lang="zh-CN" altLang="en-US" sz="2000" b="1" dirty="0">
                <a:latin typeface="华文中宋" panose="02010600040101010101" pitchFamily="2" charset="-122"/>
                <a:ea typeface="华文中宋" panose="02010600040101010101" pitchFamily="2" charset="-122"/>
                <a:hlinkClick r:id="rId13" tooltip="转化医学"/>
              </a:rPr>
              <a:t>转化医学</a:t>
            </a:r>
            <a:r>
              <a:rPr lang="zh-CN" altLang="en-US" sz="2000" b="1" dirty="0">
                <a:latin typeface="华文中宋" panose="02010600040101010101" pitchFamily="2" charset="-122"/>
                <a:ea typeface="华文中宋" panose="02010600040101010101" pitchFamily="2" charset="-122"/>
              </a:rPr>
              <a:t>与生物</a:t>
            </a:r>
            <a:r>
              <a:rPr lang="zh-CN" altLang="en-US" sz="2000" b="1" dirty="0">
                <a:latin typeface="华文中宋" panose="02010600040101010101" pitchFamily="2" charset="-122"/>
                <a:ea typeface="华文中宋" panose="02010600040101010101" pitchFamily="2" charset="-122"/>
                <a:hlinkClick r:id="rId14" tooltip="工业革命"/>
              </a:rPr>
              <a:t>工业革命</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从而形成了完整的实验与系统二维度的科学体系。</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a:extLst>
              <a:ext uri="{FF2B5EF4-FFF2-40B4-BE49-F238E27FC236}">
                <a16:creationId xmlns:a16="http://schemas.microsoft.com/office/drawing/2014/main" id="{844978D8-C6F8-46EA-8009-9F0B1B781BEA}"/>
              </a:ext>
            </a:extLst>
          </p:cNvPr>
          <p:cNvSpPr/>
          <p:nvPr/>
        </p:nvSpPr>
        <p:spPr>
          <a:xfrm>
            <a:off x="2928117" y="5301208"/>
            <a:ext cx="3595856" cy="400110"/>
          </a:xfrm>
          <a:prstGeom prst="rect">
            <a:avLst/>
          </a:prstGeom>
        </p:spPr>
        <p:txBody>
          <a:bodyPr wrap="none">
            <a:spAutoFit/>
          </a:bodyPr>
          <a:lstStyle/>
          <a:p>
            <a:pPr algn="ctr"/>
            <a:r>
              <a:rPr lang="zh-CN" altLang="en-US"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当代处于</a:t>
            </a:r>
            <a:r>
              <a:rPr lang="zh-CN" altLang="en-US" sz="2000" b="1" dirty="0">
                <a:solidFill>
                  <a:srgbClr val="0000CC"/>
                </a:solidFill>
                <a:latin typeface="华文中宋" panose="02010600040101010101" pitchFamily="2" charset="-122"/>
                <a:ea typeface="华文中宋" panose="02010600040101010101" pitchFamily="2" charset="-122"/>
              </a:rPr>
              <a:t>第四次科学革命时代</a:t>
            </a:r>
            <a:r>
              <a:rPr lang="en-US" altLang="zh-CN" sz="2000" b="1" kern="0" dirty="0">
                <a:solidFill>
                  <a:srgbClr val="0000CC"/>
                </a:solidFill>
                <a:latin typeface="微软雅黑" panose="020B0503020204020204" pitchFamily="34" charset="-122"/>
                <a:ea typeface="微软雅黑" panose="020B0503020204020204" pitchFamily="34" charset="-122"/>
              </a:rPr>
              <a:t> </a:t>
            </a:r>
            <a:endParaRPr lang="zh-CN" altLang="en-US" sz="2000" b="1" dirty="0">
              <a:latin typeface="华文中宋" panose="02010600040101010101" pitchFamily="2" charset="-122"/>
              <a:ea typeface="华文中宋" panose="02010600040101010101" pitchFamily="2" charset="-122"/>
            </a:endParaRPr>
          </a:p>
        </p:txBody>
      </p:sp>
      <p:sp>
        <p:nvSpPr>
          <p:cNvPr id="4" name="矩形: 圆角 3">
            <a:extLst>
              <a:ext uri="{FF2B5EF4-FFF2-40B4-BE49-F238E27FC236}">
                <a16:creationId xmlns:a16="http://schemas.microsoft.com/office/drawing/2014/main" id="{9334D625-9E8D-4F8B-9041-93B82C785636}"/>
              </a:ext>
            </a:extLst>
          </p:cNvPr>
          <p:cNvSpPr/>
          <p:nvPr/>
        </p:nvSpPr>
        <p:spPr>
          <a:xfrm>
            <a:off x="2567608" y="5118364"/>
            <a:ext cx="4824536" cy="7657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3876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3216276" y="1052513"/>
            <a:ext cx="3260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定义非线性误差：</a:t>
            </a:r>
          </a:p>
        </p:txBody>
      </p:sp>
      <p:graphicFrame>
        <p:nvGraphicFramePr>
          <p:cNvPr id="154627" name="Object 3"/>
          <p:cNvGraphicFramePr>
            <a:graphicFrameLocks noChangeAspect="1"/>
          </p:cNvGraphicFramePr>
          <p:nvPr/>
        </p:nvGraphicFramePr>
        <p:xfrm>
          <a:off x="6096000" y="908051"/>
          <a:ext cx="2159000" cy="912813"/>
        </p:xfrm>
        <a:graphic>
          <a:graphicData uri="http://schemas.openxmlformats.org/presentationml/2006/ole">
            <mc:AlternateContent xmlns:mc="http://schemas.openxmlformats.org/markup-compatibility/2006">
              <mc:Choice xmlns:v="urn:schemas-microsoft-com:vml" Requires="v">
                <p:oleObj spid="_x0000_s28674" name="Equation" r:id="rId3" imgW="990600" imgH="419100" progId="Equation.DSMT4">
                  <p:embed/>
                </p:oleObj>
              </mc:Choice>
              <mc:Fallback>
                <p:oleObj name="Equation" r:id="rId3" imgW="9906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08051"/>
                        <a:ext cx="2159000"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4628" name="Object 4"/>
          <p:cNvGraphicFramePr>
            <a:graphicFrameLocks noChangeAspect="1"/>
          </p:cNvGraphicFramePr>
          <p:nvPr>
            <p:extLst>
              <p:ext uri="{D42A27DB-BD31-4B8C-83A1-F6EECF244321}">
                <p14:modId xmlns:p14="http://schemas.microsoft.com/office/powerpoint/2010/main" val="2732659222"/>
              </p:ext>
            </p:extLst>
          </p:nvPr>
        </p:nvGraphicFramePr>
        <p:xfrm>
          <a:off x="2855914" y="1916114"/>
          <a:ext cx="5616575" cy="3627437"/>
        </p:xfrm>
        <a:graphic>
          <a:graphicData uri="http://schemas.openxmlformats.org/presentationml/2006/ole">
            <mc:AlternateContent xmlns:mc="http://schemas.openxmlformats.org/markup-compatibility/2006">
              <mc:Choice xmlns:v="urn:schemas-microsoft-com:vml" Requires="v">
                <p:oleObj spid="_x0000_s28675" name="Equation" r:id="rId5" imgW="2438280" imgH="1574640" progId="Equation.DSMT4">
                  <p:embed/>
                </p:oleObj>
              </mc:Choice>
              <mc:Fallback>
                <p:oleObj name="Equation" r:id="rId5" imgW="2438280" imgH="1574640" progId="Equation.DSMT4">
                  <p:embed/>
                  <p:pic>
                    <p:nvPicPr>
                      <p:cNvPr id="0" name=""/>
                      <p:cNvPicPr>
                        <a:picLocks noChangeAspect="1" noChangeArrowheads="1"/>
                      </p:cNvPicPr>
                      <p:nvPr/>
                    </p:nvPicPr>
                    <p:blipFill>
                      <a:blip r:embed="rId6"/>
                      <a:srcRect/>
                      <a:stretch>
                        <a:fillRect/>
                      </a:stretch>
                    </p:blipFill>
                    <p:spPr bwMode="auto">
                      <a:xfrm>
                        <a:off x="2855914" y="1916114"/>
                        <a:ext cx="5616575" cy="36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29" name="Rectangle 5"/>
          <p:cNvSpPr>
            <a:spLocks noChangeArrowheads="1"/>
          </p:cNvSpPr>
          <p:nvPr/>
        </p:nvSpPr>
        <p:spPr bwMode="auto">
          <a:xfrm>
            <a:off x="7175500" y="3933826"/>
            <a:ext cx="1944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∵α&lt;&lt;1</a:t>
            </a:r>
          </a:p>
        </p:txBody>
      </p:sp>
      <p:sp>
        <p:nvSpPr>
          <p:cNvPr id="154630" name="Rectangle 6"/>
          <p:cNvSpPr>
            <a:spLocks noChangeArrowheads="1"/>
          </p:cNvSpPr>
          <p:nvPr/>
        </p:nvSpPr>
        <p:spPr bwMode="auto">
          <a:xfrm>
            <a:off x="1992314" y="5734051"/>
            <a:ext cx="777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可见</a:t>
            </a:r>
            <a:r>
              <a:rPr lang="en-US" altLang="zh-CN" sz="2800" b="1">
                <a:latin typeface="华文中宋" panose="02010600040101010101" pitchFamily="2" charset="-122"/>
                <a:ea typeface="华文中宋" panose="02010600040101010101" pitchFamily="2" charset="-122"/>
              </a:rPr>
              <a:t>: α</a:t>
            </a:r>
            <a:r>
              <a:rPr lang="zh-CN" altLang="en-US" sz="2800" b="1">
                <a:latin typeface="华文中宋" panose="02010600040101010101" pitchFamily="2" charset="-122"/>
                <a:ea typeface="华文中宋" panose="02010600040101010101" pitchFamily="2" charset="-122"/>
              </a:rPr>
              <a:t>越大</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即    越大</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非线性误差越大</a:t>
            </a:r>
            <a:r>
              <a:rPr lang="en-US" altLang="zh-CN" sz="2800" b="1">
                <a:latin typeface="华文中宋" panose="02010600040101010101" pitchFamily="2" charset="-122"/>
                <a:ea typeface="华文中宋" panose="02010600040101010101" pitchFamily="2" charset="-122"/>
              </a:rPr>
              <a:t>.</a:t>
            </a:r>
          </a:p>
        </p:txBody>
      </p:sp>
      <p:graphicFrame>
        <p:nvGraphicFramePr>
          <p:cNvPr id="154631" name="Object 7"/>
          <p:cNvGraphicFramePr>
            <a:graphicFrameLocks noChangeAspect="1"/>
          </p:cNvGraphicFramePr>
          <p:nvPr/>
        </p:nvGraphicFramePr>
        <p:xfrm>
          <a:off x="4411514" y="5571331"/>
          <a:ext cx="571500" cy="844550"/>
        </p:xfrm>
        <a:graphic>
          <a:graphicData uri="http://schemas.openxmlformats.org/presentationml/2006/ole">
            <mc:AlternateContent xmlns:mc="http://schemas.openxmlformats.org/markup-compatibility/2006">
              <mc:Choice xmlns:v="urn:schemas-microsoft-com:vml" Requires="v">
                <p:oleObj spid="_x0000_s28676" name="Equation" r:id="rId7" imgW="266469" imgH="393359" progId="Equation.DSMT4">
                  <p:embed/>
                </p:oleObj>
              </mc:Choice>
              <mc:Fallback>
                <p:oleObj name="Equation" r:id="rId7" imgW="266469" imgH="39335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1514" y="5571331"/>
                        <a:ext cx="571500"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9" name="直接连接符 8"/>
          <p:cNvCxnSpPr/>
          <p:nvPr/>
        </p:nvCxnSpPr>
        <p:spPr>
          <a:xfrm>
            <a:off x="3738563" y="5500688"/>
            <a:ext cx="135731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6176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2711450" y="188641"/>
            <a:ext cx="6357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如果要求  </a:t>
            </a:r>
            <a:r>
              <a:rPr lang="en-US" altLang="zh-CN" sz="2800" b="1" dirty="0">
                <a:latin typeface="华文中宋" panose="02010600040101010101" pitchFamily="2" charset="-122"/>
                <a:ea typeface="华文中宋" panose="02010600040101010101" pitchFamily="2" charset="-122"/>
              </a:rPr>
              <a:t>&lt;1%,</a:t>
            </a:r>
            <a:r>
              <a:rPr lang="zh-CN" altLang="en-US" sz="2800" b="1" dirty="0">
                <a:latin typeface="华文中宋" panose="02010600040101010101" pitchFamily="2" charset="-122"/>
                <a:ea typeface="华文中宋" panose="02010600040101010101" pitchFamily="2" charset="-122"/>
              </a:rPr>
              <a:t>即 </a:t>
            </a:r>
            <a:r>
              <a:rPr lang="en-US" altLang="zh-CN" sz="2800" b="1" dirty="0">
                <a:latin typeface="华文中宋" panose="02010600040101010101" pitchFamily="2" charset="-122"/>
                <a:ea typeface="华文中宋" panose="02010600040101010101" pitchFamily="2" charset="-122"/>
              </a:rPr>
              <a:t>0.5 α&lt;0.01</a:t>
            </a:r>
          </a:p>
        </p:txBody>
      </p:sp>
      <p:graphicFrame>
        <p:nvGraphicFramePr>
          <p:cNvPr id="155651" name="Object 3"/>
          <p:cNvGraphicFramePr>
            <a:graphicFrameLocks noChangeAspect="1"/>
          </p:cNvGraphicFramePr>
          <p:nvPr/>
        </p:nvGraphicFramePr>
        <p:xfrm>
          <a:off x="4773614" y="2168526"/>
          <a:ext cx="268287" cy="417513"/>
        </p:xfrm>
        <a:graphic>
          <a:graphicData uri="http://schemas.openxmlformats.org/presentationml/2006/ole">
            <mc:AlternateContent xmlns:mc="http://schemas.openxmlformats.org/markup-compatibility/2006">
              <mc:Choice xmlns:v="urn:schemas-microsoft-com:vml" Requires="v">
                <p:oleObj spid="_x0000_s29698" name="Equation" r:id="rId3" imgW="114102" imgH="177492" progId="Equation.DSMT4">
                  <p:embed/>
                </p:oleObj>
              </mc:Choice>
              <mc:Fallback>
                <p:oleObj name="Equation" r:id="rId3" imgW="114102" imgH="1774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614" y="2168526"/>
                        <a:ext cx="268287"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2" name="Text Box 4"/>
          <p:cNvSpPr txBox="1">
            <a:spLocks noChangeArrowheads="1"/>
          </p:cNvSpPr>
          <p:nvPr/>
        </p:nvSpPr>
        <p:spPr bwMode="auto">
          <a:xfrm>
            <a:off x="2063552" y="1916833"/>
            <a:ext cx="3024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如果像前面所讲</a:t>
            </a:r>
          </a:p>
        </p:txBody>
      </p:sp>
      <p:graphicFrame>
        <p:nvGraphicFramePr>
          <p:cNvPr id="155653" name="Object 5"/>
          <p:cNvGraphicFramePr>
            <a:graphicFrameLocks noChangeAspect="1"/>
          </p:cNvGraphicFramePr>
          <p:nvPr/>
        </p:nvGraphicFramePr>
        <p:xfrm>
          <a:off x="7497763" y="3128964"/>
          <a:ext cx="292100" cy="454025"/>
        </p:xfrm>
        <a:graphic>
          <a:graphicData uri="http://schemas.openxmlformats.org/presentationml/2006/ole">
            <mc:AlternateContent xmlns:mc="http://schemas.openxmlformats.org/markup-compatibility/2006">
              <mc:Choice xmlns:v="urn:schemas-microsoft-com:vml" Requires="v">
                <p:oleObj spid="_x0000_s29699" name="Equation" r:id="rId5" imgW="114102" imgH="177492" progId="Equation.DSMT4">
                  <p:embed/>
                </p:oleObj>
              </mc:Choice>
              <mc:Fallback>
                <p:oleObj name="Equation" r:id="rId5" imgW="114102" imgH="1774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763" y="3128964"/>
                        <a:ext cx="2921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5654" name="Group 6"/>
          <p:cNvGrpSpPr>
            <a:grpSpLocks/>
          </p:cNvGrpSpPr>
          <p:nvPr/>
        </p:nvGrpSpPr>
        <p:grpSpPr bwMode="auto">
          <a:xfrm>
            <a:off x="4884824" y="1672357"/>
            <a:ext cx="3529013" cy="1008063"/>
            <a:chOff x="2472" y="1706"/>
            <a:chExt cx="2223" cy="635"/>
          </a:xfrm>
        </p:grpSpPr>
        <p:graphicFrame>
          <p:nvGraphicFramePr>
            <p:cNvPr id="155664" name="Object 7"/>
            <p:cNvGraphicFramePr>
              <a:graphicFrameLocks noChangeAspect="1"/>
            </p:cNvGraphicFramePr>
            <p:nvPr/>
          </p:nvGraphicFramePr>
          <p:xfrm>
            <a:off x="2835" y="1706"/>
            <a:ext cx="1860" cy="634"/>
          </p:xfrm>
          <a:graphic>
            <a:graphicData uri="http://schemas.openxmlformats.org/presentationml/2006/ole">
              <mc:AlternateContent xmlns:mc="http://schemas.openxmlformats.org/markup-compatibility/2006">
                <mc:Choice xmlns:v="urn:schemas-microsoft-com:vml" Requires="v">
                  <p:oleObj spid="_x0000_s29700" name="Equation" r:id="rId6" imgW="1155700" imgH="393700" progId="Equation.DSMT4">
                    <p:embed/>
                  </p:oleObj>
                </mc:Choice>
                <mc:Fallback>
                  <p:oleObj name="Equation" r:id="rId6" imgW="1155700" imgH="393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5" y="1706"/>
                          <a:ext cx="186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5" name="Object 8"/>
            <p:cNvGraphicFramePr>
              <a:graphicFrameLocks noChangeAspect="1"/>
            </p:cNvGraphicFramePr>
            <p:nvPr/>
          </p:nvGraphicFramePr>
          <p:xfrm>
            <a:off x="2472" y="1752"/>
            <a:ext cx="399" cy="589"/>
          </p:xfrm>
          <a:graphic>
            <a:graphicData uri="http://schemas.openxmlformats.org/presentationml/2006/ole">
              <mc:AlternateContent xmlns:mc="http://schemas.openxmlformats.org/markup-compatibility/2006">
                <mc:Choice xmlns:v="urn:schemas-microsoft-com:vml" Requires="v">
                  <p:oleObj spid="_x0000_s29701" name="Equation" r:id="rId8" imgW="266469" imgH="393359" progId="Equation.DSMT4">
                    <p:embed/>
                  </p:oleObj>
                </mc:Choice>
                <mc:Fallback>
                  <p:oleObj name="Equation" r:id="rId8" imgW="266469" imgH="39335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2" y="1752"/>
                          <a:ext cx="399" cy="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5655" name="Text Box 9"/>
          <p:cNvSpPr txBox="1">
            <a:spLocks noChangeArrowheads="1"/>
          </p:cNvSpPr>
          <p:nvPr/>
        </p:nvSpPr>
        <p:spPr bwMode="auto">
          <a:xfrm>
            <a:off x="2207568" y="2708921"/>
            <a:ext cx="7129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在金属情况下</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主要是</a:t>
            </a:r>
            <a:r>
              <a:rPr lang="en-US" altLang="zh-CN" sz="2800" b="1" dirty="0">
                <a:latin typeface="华文中宋" panose="02010600040101010101" pitchFamily="2" charset="-122"/>
                <a:ea typeface="华文中宋" panose="02010600040101010101" pitchFamily="2" charset="-122"/>
              </a:rPr>
              <a:t>1+2μ</a:t>
            </a:r>
            <a:r>
              <a:rPr lang="zh-CN" altLang="en-US" sz="2800" b="1" dirty="0">
                <a:latin typeface="华文中宋" panose="02010600040101010101" pitchFamily="2" charset="-122"/>
                <a:ea typeface="华文中宋" panose="02010600040101010101" pitchFamily="2" charset="-122"/>
              </a:rPr>
              <a:t>起作用其值约为</a:t>
            </a:r>
            <a:r>
              <a:rPr lang="en-US" altLang="zh-CN" sz="2800" b="1" dirty="0">
                <a:latin typeface="华文中宋" panose="02010600040101010101" pitchFamily="2" charset="-122"/>
                <a:ea typeface="华文中宋" panose="02010600040101010101" pitchFamily="2" charset="-122"/>
              </a:rPr>
              <a:t>2</a:t>
            </a:r>
          </a:p>
        </p:txBody>
      </p:sp>
      <p:graphicFrame>
        <p:nvGraphicFramePr>
          <p:cNvPr id="155656" name="Object 10"/>
          <p:cNvGraphicFramePr>
            <a:graphicFrameLocks noChangeAspect="1"/>
          </p:cNvGraphicFramePr>
          <p:nvPr/>
        </p:nvGraphicFramePr>
        <p:xfrm>
          <a:off x="2711450" y="3356992"/>
          <a:ext cx="1943100" cy="971550"/>
        </p:xfrm>
        <a:graphic>
          <a:graphicData uri="http://schemas.openxmlformats.org/presentationml/2006/ole">
            <mc:AlternateContent xmlns:mc="http://schemas.openxmlformats.org/markup-compatibility/2006">
              <mc:Choice xmlns:v="urn:schemas-microsoft-com:vml" Requires="v">
                <p:oleObj spid="_x0000_s29702" name="Equation" r:id="rId10" imgW="787058" imgH="393529" progId="Equation.DSMT4">
                  <p:embed/>
                </p:oleObj>
              </mc:Choice>
              <mc:Fallback>
                <p:oleObj name="Equation" r:id="rId10" imgW="787058"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1450" y="3356992"/>
                        <a:ext cx="19431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7" name="Text Box 11"/>
          <p:cNvSpPr txBox="1">
            <a:spLocks noChangeArrowheads="1"/>
          </p:cNvSpPr>
          <p:nvPr/>
        </p:nvSpPr>
        <p:spPr bwMode="auto">
          <a:xfrm>
            <a:off x="4963973" y="3645025"/>
            <a:ext cx="1223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变为</a:t>
            </a:r>
          </a:p>
        </p:txBody>
      </p:sp>
      <p:graphicFrame>
        <p:nvGraphicFramePr>
          <p:cNvPr id="155658" name="Object 12"/>
          <p:cNvGraphicFramePr>
            <a:graphicFrameLocks noChangeAspect="1"/>
          </p:cNvGraphicFramePr>
          <p:nvPr/>
        </p:nvGraphicFramePr>
        <p:xfrm>
          <a:off x="7035800" y="4700588"/>
          <a:ext cx="279400" cy="436562"/>
        </p:xfrm>
        <a:graphic>
          <a:graphicData uri="http://schemas.openxmlformats.org/presentationml/2006/ole">
            <mc:AlternateContent xmlns:mc="http://schemas.openxmlformats.org/markup-compatibility/2006">
              <mc:Choice xmlns:v="urn:schemas-microsoft-com:vml" Requires="v">
                <p:oleObj spid="_x0000_s29703" name="Equation" r:id="rId12" imgW="114102" imgH="177492" progId="Equation.DSMT4">
                  <p:embed/>
                </p:oleObj>
              </mc:Choice>
              <mc:Fallback>
                <p:oleObj name="Equation" r:id="rId12" imgW="114102" imgH="1774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800" y="4700588"/>
                        <a:ext cx="279400"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9" name="Text Box 13"/>
          <p:cNvSpPr txBox="1">
            <a:spLocks noChangeArrowheads="1"/>
          </p:cNvSpPr>
          <p:nvPr/>
        </p:nvSpPr>
        <p:spPr bwMode="auto">
          <a:xfrm>
            <a:off x="3302441" y="4653137"/>
            <a:ext cx="1223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r>
              <a:rPr lang="en-US" altLang="zh-CN" sz="2800" b="1" dirty="0">
                <a:latin typeface="华文中宋" panose="02010600040101010101" pitchFamily="2" charset="-122"/>
                <a:ea typeface="华文中宋" panose="02010600040101010101" pitchFamily="2" charset="-122"/>
              </a:rPr>
              <a:t>:</a:t>
            </a:r>
          </a:p>
        </p:txBody>
      </p:sp>
      <p:graphicFrame>
        <p:nvGraphicFramePr>
          <p:cNvPr id="155660" name="Object 14"/>
          <p:cNvGraphicFramePr>
            <a:graphicFrameLocks noChangeAspect="1"/>
          </p:cNvGraphicFramePr>
          <p:nvPr/>
        </p:nvGraphicFramePr>
        <p:xfrm>
          <a:off x="4784586" y="4365104"/>
          <a:ext cx="1582737" cy="1001712"/>
        </p:xfrm>
        <a:graphic>
          <a:graphicData uri="http://schemas.openxmlformats.org/presentationml/2006/ole">
            <mc:AlternateContent xmlns:mc="http://schemas.openxmlformats.org/markup-compatibility/2006">
              <mc:Choice xmlns:v="urn:schemas-microsoft-com:vml" Requires="v">
                <p:oleObj spid="_x0000_s29704" name="Equation" r:id="rId13" imgW="622030" imgH="393529" progId="Equation.DSMT4">
                  <p:embed/>
                </p:oleObj>
              </mc:Choice>
              <mc:Fallback>
                <p:oleObj name="Equation" r:id="rId13" imgW="622030"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4586" y="4365104"/>
                        <a:ext cx="1582737" cy="100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1" name="Object 15"/>
          <p:cNvGraphicFramePr>
            <a:graphicFrameLocks noChangeAspect="1"/>
          </p:cNvGraphicFramePr>
          <p:nvPr/>
        </p:nvGraphicFramePr>
        <p:xfrm>
          <a:off x="3791745" y="718307"/>
          <a:ext cx="3743325" cy="906463"/>
        </p:xfrm>
        <a:graphic>
          <a:graphicData uri="http://schemas.openxmlformats.org/presentationml/2006/ole">
            <mc:AlternateContent xmlns:mc="http://schemas.openxmlformats.org/markup-compatibility/2006">
              <mc:Choice xmlns:v="urn:schemas-microsoft-com:vml" Requires="v">
                <p:oleObj spid="_x0000_s29705" name="Equation" r:id="rId15" imgW="1625600" imgH="393700" progId="Equation.DSMT4">
                  <p:embed/>
                </p:oleObj>
              </mc:Choice>
              <mc:Fallback>
                <p:oleObj name="Equation" r:id="rId15" imgW="1625600" imgH="3937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1745" y="718307"/>
                        <a:ext cx="3743325" cy="90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2" name="Object 16"/>
          <p:cNvGraphicFramePr>
            <a:graphicFrameLocks noChangeAspect="1"/>
          </p:cNvGraphicFramePr>
          <p:nvPr/>
        </p:nvGraphicFramePr>
        <p:xfrm>
          <a:off x="6187935" y="3377530"/>
          <a:ext cx="2519362" cy="1054100"/>
        </p:xfrm>
        <a:graphic>
          <a:graphicData uri="http://schemas.openxmlformats.org/presentationml/2006/ole">
            <mc:AlternateContent xmlns:mc="http://schemas.openxmlformats.org/markup-compatibility/2006">
              <mc:Choice xmlns:v="urn:schemas-microsoft-com:vml" Requires="v">
                <p:oleObj spid="_x0000_s29706" name="Equation" r:id="rId17" imgW="939392" imgH="393529" progId="Equation.DSMT4">
                  <p:embed/>
                </p:oleObj>
              </mc:Choice>
              <mc:Fallback>
                <p:oleObj name="Equation" r:id="rId17" imgW="939392"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87935" y="3377530"/>
                        <a:ext cx="2519362"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63" name="TextBox 16"/>
          <p:cNvSpPr txBox="1">
            <a:spLocks noChangeArrowheads="1"/>
          </p:cNvSpPr>
          <p:nvPr/>
        </p:nvSpPr>
        <p:spPr bwMode="auto">
          <a:xfrm>
            <a:off x="4188619" y="183879"/>
            <a:ext cx="385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l-GR" altLang="zh-CN" sz="2800" b="1">
                <a:latin typeface="华文中宋" panose="02010600040101010101" pitchFamily="2" charset="-122"/>
                <a:ea typeface="华文中宋" panose="02010600040101010101" pitchFamily="2" charset="-122"/>
              </a:rPr>
              <a:t>δ</a:t>
            </a:r>
            <a:endParaRPr lang="zh-CN" altLang="en-US" sz="2800" b="1">
              <a:latin typeface="华文中宋" panose="02010600040101010101" pitchFamily="2" charset="-122"/>
              <a:ea typeface="华文中宋" panose="02010600040101010101" pitchFamily="2" charset="-122"/>
            </a:endParaRPr>
          </a:p>
        </p:txBody>
      </p:sp>
      <p:sp>
        <p:nvSpPr>
          <p:cNvPr id="18" name="Text Box 2"/>
          <p:cNvSpPr txBox="1">
            <a:spLocks noChangeArrowheads="1"/>
          </p:cNvSpPr>
          <p:nvPr/>
        </p:nvSpPr>
        <p:spPr bwMode="auto">
          <a:xfrm>
            <a:off x="2515254" y="5484812"/>
            <a:ext cx="7345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宋体" pitchFamily="2" charset="-122"/>
              </a:rPr>
              <a:t>其意思是当要求误差</a:t>
            </a:r>
            <a:r>
              <a:rPr lang="en-US" altLang="zh-CN" sz="2800" b="1" dirty="0">
                <a:latin typeface="宋体" pitchFamily="2" charset="-122"/>
              </a:rPr>
              <a:t>&lt;1%</a:t>
            </a:r>
            <a:r>
              <a:rPr lang="zh-CN" altLang="en-US" sz="2800" b="1" dirty="0">
                <a:latin typeface="宋体" pitchFamily="2" charset="-122"/>
              </a:rPr>
              <a:t>时</a:t>
            </a:r>
            <a:r>
              <a:rPr lang="en-US" altLang="zh-CN" sz="2800" b="1" dirty="0">
                <a:latin typeface="宋体" pitchFamily="2" charset="-122"/>
              </a:rPr>
              <a:t>,</a:t>
            </a:r>
            <a:r>
              <a:rPr lang="zh-CN" altLang="en-US" sz="2800" b="1" dirty="0">
                <a:latin typeface="宋体" pitchFamily="2" charset="-122"/>
              </a:rPr>
              <a:t>轴向应变相对值也要</a:t>
            </a:r>
            <a:r>
              <a:rPr lang="en-US" altLang="zh-CN" sz="2800" b="1" dirty="0">
                <a:latin typeface="宋体" pitchFamily="2" charset="-122"/>
              </a:rPr>
              <a:t>&lt;0.01,</a:t>
            </a:r>
            <a:r>
              <a:rPr lang="zh-CN" altLang="en-US" sz="2800" b="1" dirty="0">
                <a:latin typeface="宋体" pitchFamily="2" charset="-122"/>
              </a:rPr>
              <a:t>否则不满足要求</a:t>
            </a:r>
            <a:r>
              <a:rPr lang="en-US" altLang="zh-CN" sz="2800" b="1" dirty="0">
                <a:latin typeface="宋体" pitchFamily="2" charset="-122"/>
              </a:rPr>
              <a:t>.(</a:t>
            </a:r>
            <a:r>
              <a:rPr lang="zh-CN" altLang="en-US" sz="2800" b="1" dirty="0">
                <a:solidFill>
                  <a:srgbClr val="FF0000"/>
                </a:solidFill>
                <a:latin typeface="宋体" pitchFamily="2" charset="-122"/>
              </a:rPr>
              <a:t>这也是为什么要用不同的电阻值来对应不同测量</a:t>
            </a:r>
            <a:r>
              <a:rPr lang="en-US" altLang="zh-CN" sz="2800" b="1" dirty="0">
                <a:solidFill>
                  <a:srgbClr val="FF0000"/>
                </a:solidFill>
                <a:latin typeface="宋体" pitchFamily="2" charset="-122"/>
              </a:rPr>
              <a:t>.</a:t>
            </a:r>
            <a:r>
              <a:rPr lang="en-US" altLang="zh-CN" sz="2800" b="1" dirty="0">
                <a:latin typeface="宋体" pitchFamily="2" charset="-122"/>
              </a:rPr>
              <a:t>)</a:t>
            </a:r>
          </a:p>
        </p:txBody>
      </p:sp>
    </p:spTree>
    <p:extLst>
      <p:ext uri="{BB962C8B-B14F-4D97-AF65-F5344CB8AC3E}">
        <p14:creationId xmlns:p14="http://schemas.microsoft.com/office/powerpoint/2010/main" val="747422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2855914" y="981076"/>
            <a:ext cx="4535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dirty="0">
                <a:solidFill>
                  <a:srgbClr val="0000CC"/>
                </a:solidFill>
                <a:latin typeface="黑体" panose="02010609060101010101" pitchFamily="49" charset="-122"/>
                <a:ea typeface="黑体" panose="02010609060101010101" pitchFamily="49" charset="-122"/>
              </a:rPr>
              <a:t>第一类</a:t>
            </a:r>
            <a:r>
              <a:rPr lang="en-US" altLang="zh-CN" sz="2800" dirty="0">
                <a:latin typeface="宋体" pitchFamily="2" charset="-122"/>
              </a:rPr>
              <a:t>:  </a:t>
            </a:r>
            <a:r>
              <a:rPr lang="zh-CN" altLang="en-US" sz="2800" dirty="0">
                <a:latin typeface="宋体" pitchFamily="2" charset="-122"/>
              </a:rPr>
              <a:t>当           时</a:t>
            </a:r>
          </a:p>
        </p:txBody>
      </p:sp>
      <p:graphicFrame>
        <p:nvGraphicFramePr>
          <p:cNvPr id="157699" name="Object 3"/>
          <p:cNvGraphicFramePr>
            <a:graphicFrameLocks noChangeAspect="1"/>
          </p:cNvGraphicFramePr>
          <p:nvPr/>
        </p:nvGraphicFramePr>
        <p:xfrm>
          <a:off x="2495550" y="2060576"/>
          <a:ext cx="7488238" cy="1433513"/>
        </p:xfrm>
        <a:graphic>
          <a:graphicData uri="http://schemas.openxmlformats.org/presentationml/2006/ole">
            <mc:AlternateContent xmlns:mc="http://schemas.openxmlformats.org/markup-compatibility/2006">
              <mc:Choice xmlns:v="urn:schemas-microsoft-com:vml" Requires="v">
                <p:oleObj spid="_x0000_s30722" name="Equation" r:id="rId3" imgW="3251200" imgH="622300" progId="Equation.DSMT4">
                  <p:embed/>
                </p:oleObj>
              </mc:Choice>
              <mc:Fallback>
                <p:oleObj name="Equation" r:id="rId3" imgW="3251200" imgH="622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2060576"/>
                        <a:ext cx="7488238"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0" name="Object 4"/>
          <p:cNvGraphicFramePr>
            <a:graphicFrameLocks noChangeAspect="1"/>
          </p:cNvGraphicFramePr>
          <p:nvPr/>
        </p:nvGraphicFramePr>
        <p:xfrm>
          <a:off x="3071813" y="3175001"/>
          <a:ext cx="2736850" cy="1457325"/>
        </p:xfrm>
        <a:graphic>
          <a:graphicData uri="http://schemas.openxmlformats.org/presentationml/2006/ole">
            <mc:AlternateContent xmlns:mc="http://schemas.openxmlformats.org/markup-compatibility/2006">
              <mc:Choice xmlns:v="urn:schemas-microsoft-com:vml" Requires="v">
                <p:oleObj spid="_x0000_s30723" name="Equation" r:id="rId5" imgW="1167893" imgH="622030" progId="Equation.DSMT4">
                  <p:embed/>
                </p:oleObj>
              </mc:Choice>
              <mc:Fallback>
                <p:oleObj name="Equation" r:id="rId5" imgW="1167893" imgH="62203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813" y="3175001"/>
                        <a:ext cx="273685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01" name="Text Box 5"/>
          <p:cNvSpPr txBox="1">
            <a:spLocks noChangeArrowheads="1"/>
          </p:cNvSpPr>
          <p:nvPr/>
        </p:nvSpPr>
        <p:spPr bwMode="auto">
          <a:xfrm>
            <a:off x="3071664" y="4581129"/>
            <a:ext cx="6697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dirty="0">
                <a:latin typeface="宋体" pitchFamily="2" charset="-122"/>
              </a:rPr>
              <a:t>结论</a:t>
            </a:r>
            <a:r>
              <a:rPr lang="en-US" altLang="zh-CN" sz="2800" dirty="0">
                <a:latin typeface="宋体" pitchFamily="2" charset="-122"/>
              </a:rPr>
              <a:t>,</a:t>
            </a:r>
            <a:r>
              <a:rPr lang="zh-CN" altLang="en-US" sz="2800" dirty="0">
                <a:latin typeface="宋体" pitchFamily="2" charset="-122"/>
              </a:rPr>
              <a:t>其非线性误差与等臂电桥相等</a:t>
            </a:r>
            <a:r>
              <a:rPr lang="en-US" altLang="zh-CN" sz="2800" dirty="0">
                <a:latin typeface="宋体" pitchFamily="2" charset="-122"/>
              </a:rPr>
              <a:t>.</a:t>
            </a:r>
          </a:p>
        </p:txBody>
      </p:sp>
      <p:graphicFrame>
        <p:nvGraphicFramePr>
          <p:cNvPr id="157702" name="Object 6"/>
          <p:cNvGraphicFramePr>
            <a:graphicFrameLocks noChangeAspect="1"/>
          </p:cNvGraphicFramePr>
          <p:nvPr/>
        </p:nvGraphicFramePr>
        <p:xfrm>
          <a:off x="5735639" y="765175"/>
          <a:ext cx="1152525" cy="909638"/>
        </p:xfrm>
        <a:graphic>
          <a:graphicData uri="http://schemas.openxmlformats.org/presentationml/2006/ole">
            <mc:AlternateContent xmlns:mc="http://schemas.openxmlformats.org/markup-compatibility/2006">
              <mc:Choice xmlns:v="urn:schemas-microsoft-com:vml" Requires="v">
                <p:oleObj spid="_x0000_s30724" name="Equation" r:id="rId7" imgW="545863" imgH="431613" progId="Equation.DSMT4">
                  <p:embed/>
                </p:oleObj>
              </mc:Choice>
              <mc:Fallback>
                <p:oleObj name="Equation" r:id="rId7" imgW="545863"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5639" y="765175"/>
                        <a:ext cx="1152525" cy="90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3" name="Object 7"/>
          <p:cNvGraphicFramePr>
            <a:graphicFrameLocks noChangeAspect="1"/>
          </p:cNvGraphicFramePr>
          <p:nvPr/>
        </p:nvGraphicFramePr>
        <p:xfrm>
          <a:off x="7319964" y="981076"/>
          <a:ext cx="1081087" cy="511175"/>
        </p:xfrm>
        <a:graphic>
          <a:graphicData uri="http://schemas.openxmlformats.org/presentationml/2006/ole">
            <mc:AlternateContent xmlns:mc="http://schemas.openxmlformats.org/markup-compatibility/2006">
              <mc:Choice xmlns:v="urn:schemas-microsoft-com:vml" Requires="v">
                <p:oleObj spid="_x0000_s30725" name="Equation" r:id="rId9" imgW="482391" imgH="228501" progId="Equation.DSMT4">
                  <p:embed/>
                </p:oleObj>
              </mc:Choice>
              <mc:Fallback>
                <p:oleObj name="Equation" r:id="rId9" imgW="482391"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9964" y="981076"/>
                        <a:ext cx="1081087"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4" name="Object 8"/>
          <p:cNvGraphicFramePr>
            <a:graphicFrameLocks noChangeAspect="1"/>
          </p:cNvGraphicFramePr>
          <p:nvPr/>
        </p:nvGraphicFramePr>
        <p:xfrm>
          <a:off x="8616950" y="981076"/>
          <a:ext cx="1079500" cy="511175"/>
        </p:xfrm>
        <a:graphic>
          <a:graphicData uri="http://schemas.openxmlformats.org/presentationml/2006/ole">
            <mc:AlternateContent xmlns:mc="http://schemas.openxmlformats.org/markup-compatibility/2006">
              <mc:Choice xmlns:v="urn:schemas-microsoft-com:vml" Requires="v">
                <p:oleObj spid="_x0000_s30726" name="Equation" r:id="rId11" imgW="482391" imgH="228501" progId="Equation.DSMT4">
                  <p:embed/>
                </p:oleObj>
              </mc:Choice>
              <mc:Fallback>
                <p:oleObj name="Equation" r:id="rId11" imgW="482391"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6950" y="981076"/>
                        <a:ext cx="10795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2"/>
          <p:cNvSpPr txBox="1">
            <a:spLocks noChangeArrowheads="1"/>
          </p:cNvSpPr>
          <p:nvPr/>
        </p:nvSpPr>
        <p:spPr bwMode="auto">
          <a:xfrm>
            <a:off x="2523967" y="5733256"/>
            <a:ext cx="72725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solidFill>
                  <a:srgbClr val="0000CC"/>
                </a:solidFill>
                <a:latin typeface="黑体" panose="02010609060101010101" pitchFamily="49" charset="-122"/>
                <a:ea typeface="黑体" panose="02010609060101010101" pitchFamily="49" charset="-122"/>
              </a:rPr>
              <a:t>  </a:t>
            </a:r>
            <a:r>
              <a:rPr lang="zh-CN" altLang="en-US" sz="2800" dirty="0">
                <a:solidFill>
                  <a:srgbClr val="0000CC"/>
                </a:solidFill>
                <a:latin typeface="黑体" panose="02010609060101010101" pitchFamily="49" charset="-122"/>
                <a:ea typeface="黑体" panose="02010609060101010101" pitchFamily="49" charset="-122"/>
              </a:rPr>
              <a:t>第二类</a:t>
            </a:r>
            <a:r>
              <a:rPr lang="en-US" altLang="zh-CN" sz="2800" dirty="0">
                <a:latin typeface="宋体" pitchFamily="2" charset="-122"/>
              </a:rPr>
              <a:t>:   </a:t>
            </a:r>
            <a:r>
              <a:rPr lang="zh-CN" altLang="en-US" sz="2800" dirty="0">
                <a:latin typeface="宋体" pitchFamily="2" charset="-122"/>
              </a:rPr>
              <a:t>当        时</a:t>
            </a:r>
          </a:p>
        </p:txBody>
      </p:sp>
      <p:graphicFrame>
        <p:nvGraphicFramePr>
          <p:cNvPr id="10" name="Object 3"/>
          <p:cNvGraphicFramePr>
            <a:graphicFrameLocks noChangeAspect="1"/>
          </p:cNvGraphicFramePr>
          <p:nvPr/>
        </p:nvGraphicFramePr>
        <p:xfrm>
          <a:off x="5332254" y="5517356"/>
          <a:ext cx="1184275" cy="914400"/>
        </p:xfrm>
        <a:graphic>
          <a:graphicData uri="http://schemas.openxmlformats.org/presentationml/2006/ole">
            <mc:AlternateContent xmlns:mc="http://schemas.openxmlformats.org/markup-compatibility/2006">
              <mc:Choice xmlns:v="urn:schemas-microsoft-com:vml" Requires="v">
                <p:oleObj spid="_x0000_s30727" name="Equation" r:id="rId13" imgW="558558" imgH="431613" progId="Equation.3">
                  <p:embed/>
                </p:oleObj>
              </mc:Choice>
              <mc:Fallback>
                <p:oleObj name="Equation" r:id="rId13" imgW="558558"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2254" y="5517356"/>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4"/>
          <p:cNvGraphicFramePr>
            <a:graphicFrameLocks noChangeAspect="1"/>
          </p:cNvGraphicFramePr>
          <p:nvPr/>
        </p:nvGraphicFramePr>
        <p:xfrm>
          <a:off x="8429467" y="5733257"/>
          <a:ext cx="1152525" cy="531813"/>
        </p:xfrm>
        <a:graphic>
          <a:graphicData uri="http://schemas.openxmlformats.org/presentationml/2006/ole">
            <mc:AlternateContent xmlns:mc="http://schemas.openxmlformats.org/markup-compatibility/2006">
              <mc:Choice xmlns:v="urn:schemas-microsoft-com:vml" Requires="v">
                <p:oleObj spid="_x0000_s30728" name="Equation" r:id="rId15" imgW="495085" imgH="228501" progId="Equation.DSMT4">
                  <p:embed/>
                </p:oleObj>
              </mc:Choice>
              <mc:Fallback>
                <p:oleObj name="Equation" r:id="rId15" imgW="495085"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29467" y="5733257"/>
                        <a:ext cx="11525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5"/>
          <p:cNvGraphicFramePr>
            <a:graphicFrameLocks noChangeAspect="1"/>
          </p:cNvGraphicFramePr>
          <p:nvPr/>
        </p:nvGraphicFramePr>
        <p:xfrm>
          <a:off x="7132478" y="5733257"/>
          <a:ext cx="1079500" cy="525463"/>
        </p:xfrm>
        <a:graphic>
          <a:graphicData uri="http://schemas.openxmlformats.org/presentationml/2006/ole">
            <mc:AlternateContent xmlns:mc="http://schemas.openxmlformats.org/markup-compatibility/2006">
              <mc:Choice xmlns:v="urn:schemas-microsoft-com:vml" Requires="v">
                <p:oleObj spid="_x0000_s30729" name="Equation" r:id="rId17" imgW="469900" imgH="228600" progId="Equation.DSMT4">
                  <p:embed/>
                </p:oleObj>
              </mc:Choice>
              <mc:Fallback>
                <p:oleObj name="Equation" r:id="rId17" imgW="4699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32478" y="5733257"/>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07091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46" name="Object 2"/>
          <p:cNvGraphicFramePr>
            <a:graphicFrameLocks noChangeAspect="1"/>
          </p:cNvGraphicFramePr>
          <p:nvPr/>
        </p:nvGraphicFramePr>
        <p:xfrm>
          <a:off x="2566989" y="765175"/>
          <a:ext cx="7735887" cy="1219200"/>
        </p:xfrm>
        <a:graphic>
          <a:graphicData uri="http://schemas.openxmlformats.org/presentationml/2006/ole">
            <mc:AlternateContent xmlns:mc="http://schemas.openxmlformats.org/markup-compatibility/2006">
              <mc:Choice xmlns:v="urn:schemas-microsoft-com:vml" Requires="v">
                <p:oleObj spid="_x0000_s31746" name="Equation" r:id="rId3" imgW="3949700" imgH="622300" progId="Equation.DSMT4">
                  <p:embed/>
                </p:oleObj>
              </mc:Choice>
              <mc:Fallback>
                <p:oleObj name="Equation" r:id="rId3" imgW="3949700" imgH="622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9" y="765175"/>
                        <a:ext cx="77358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47" name="Text Box 3"/>
          <p:cNvSpPr txBox="1">
            <a:spLocks noChangeArrowheads="1"/>
          </p:cNvSpPr>
          <p:nvPr/>
        </p:nvSpPr>
        <p:spPr bwMode="auto">
          <a:xfrm>
            <a:off x="2135188" y="2133601"/>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令</a:t>
            </a:r>
          </a:p>
        </p:txBody>
      </p:sp>
      <p:graphicFrame>
        <p:nvGraphicFramePr>
          <p:cNvPr id="159748" name="Object 4"/>
          <p:cNvGraphicFramePr>
            <a:graphicFrameLocks noChangeAspect="1"/>
          </p:cNvGraphicFramePr>
          <p:nvPr/>
        </p:nvGraphicFramePr>
        <p:xfrm>
          <a:off x="2782889" y="1916114"/>
          <a:ext cx="1152525" cy="1089025"/>
        </p:xfrm>
        <a:graphic>
          <a:graphicData uri="http://schemas.openxmlformats.org/presentationml/2006/ole">
            <mc:AlternateContent xmlns:mc="http://schemas.openxmlformats.org/markup-compatibility/2006">
              <mc:Choice xmlns:v="urn:schemas-microsoft-com:vml" Requires="v">
                <p:oleObj spid="_x0000_s31747" name="Equation" r:id="rId5" imgW="457200" imgH="431800" progId="Equation.DSMT4">
                  <p:embed/>
                </p:oleObj>
              </mc:Choice>
              <mc:Fallback>
                <p:oleObj name="Equation" r:id="rId5" imgW="4572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9" y="1916114"/>
                        <a:ext cx="1152525"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749" name="Object 5"/>
          <p:cNvGraphicFramePr>
            <a:graphicFrameLocks noChangeAspect="1"/>
          </p:cNvGraphicFramePr>
          <p:nvPr>
            <p:extLst>
              <p:ext uri="{D42A27DB-BD31-4B8C-83A1-F6EECF244321}">
                <p14:modId xmlns:p14="http://schemas.microsoft.com/office/powerpoint/2010/main" val="2848931470"/>
              </p:ext>
            </p:extLst>
          </p:nvPr>
        </p:nvGraphicFramePr>
        <p:xfrm>
          <a:off x="4800601" y="2133600"/>
          <a:ext cx="4176713" cy="3657600"/>
        </p:xfrm>
        <a:graphic>
          <a:graphicData uri="http://schemas.openxmlformats.org/presentationml/2006/ole">
            <mc:AlternateContent xmlns:mc="http://schemas.openxmlformats.org/markup-compatibility/2006">
              <mc:Choice xmlns:v="urn:schemas-microsoft-com:vml" Requires="v">
                <p:oleObj spid="_x0000_s31748" name="Equation" r:id="rId7" imgW="2044440" imgH="1790640" progId="Equation.DSMT4">
                  <p:embed/>
                </p:oleObj>
              </mc:Choice>
              <mc:Fallback>
                <p:oleObj name="Equation" r:id="rId7" imgW="2044440" imgH="1790640" progId="Equation.DSMT4">
                  <p:embed/>
                  <p:pic>
                    <p:nvPicPr>
                      <p:cNvPr id="0" name=""/>
                      <p:cNvPicPr>
                        <a:picLocks noChangeAspect="1" noChangeArrowheads="1"/>
                      </p:cNvPicPr>
                      <p:nvPr/>
                    </p:nvPicPr>
                    <p:blipFill>
                      <a:blip r:embed="rId8"/>
                      <a:srcRect/>
                      <a:stretch>
                        <a:fillRect/>
                      </a:stretch>
                    </p:blipFill>
                    <p:spPr bwMode="auto">
                      <a:xfrm>
                        <a:off x="4800601" y="2133600"/>
                        <a:ext cx="417671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50" name="Line 6"/>
          <p:cNvSpPr>
            <a:spLocks noChangeShapeType="1"/>
          </p:cNvSpPr>
          <p:nvPr/>
        </p:nvSpPr>
        <p:spPr bwMode="auto">
          <a:xfrm>
            <a:off x="5232400" y="5589588"/>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1" name="Line 7"/>
          <p:cNvSpPr>
            <a:spLocks noChangeShapeType="1"/>
          </p:cNvSpPr>
          <p:nvPr/>
        </p:nvSpPr>
        <p:spPr bwMode="auto">
          <a:xfrm>
            <a:off x="5159376" y="5734050"/>
            <a:ext cx="158432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2" name="Line 8"/>
          <p:cNvSpPr>
            <a:spLocks noChangeShapeType="1"/>
          </p:cNvSpPr>
          <p:nvPr/>
        </p:nvSpPr>
        <p:spPr bwMode="auto">
          <a:xfrm>
            <a:off x="6959600" y="5876925"/>
            <a:ext cx="15128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3" name="Rectangle 9"/>
          <p:cNvSpPr>
            <a:spLocks noChangeArrowheads="1"/>
          </p:cNvSpPr>
          <p:nvPr/>
        </p:nvSpPr>
        <p:spPr bwMode="auto">
          <a:xfrm>
            <a:off x="5303838" y="6021388"/>
            <a:ext cx="1295400" cy="482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线性部分</a:t>
            </a:r>
          </a:p>
        </p:txBody>
      </p:sp>
      <p:sp>
        <p:nvSpPr>
          <p:cNvPr id="159754" name="Rectangle 10"/>
          <p:cNvSpPr>
            <a:spLocks noChangeArrowheads="1"/>
          </p:cNvSpPr>
          <p:nvPr/>
        </p:nvSpPr>
        <p:spPr bwMode="auto">
          <a:xfrm>
            <a:off x="7032626" y="6021389"/>
            <a:ext cx="1800225"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非线性部分</a:t>
            </a:r>
          </a:p>
        </p:txBody>
      </p:sp>
    </p:spTree>
    <p:extLst>
      <p:ext uri="{BB962C8B-B14F-4D97-AF65-F5344CB8AC3E}">
        <p14:creationId xmlns:p14="http://schemas.microsoft.com/office/powerpoint/2010/main" val="1953625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p:cNvSpPr txBox="1">
            <a:spLocks noChangeArrowheads="1"/>
          </p:cNvSpPr>
          <p:nvPr/>
        </p:nvSpPr>
        <p:spPr bwMode="auto">
          <a:xfrm>
            <a:off x="3000376" y="1916113"/>
            <a:ext cx="1546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n=1</a:t>
            </a:r>
            <a:r>
              <a:rPr lang="zh-CN" altLang="en-US" sz="2800">
                <a:latin typeface="Tahoma" pitchFamily="34" charset="0"/>
              </a:rPr>
              <a:t>时</a:t>
            </a:r>
          </a:p>
        </p:txBody>
      </p:sp>
      <p:graphicFrame>
        <p:nvGraphicFramePr>
          <p:cNvPr id="160771" name="Object 3"/>
          <p:cNvGraphicFramePr>
            <a:graphicFrameLocks noChangeAspect="1"/>
          </p:cNvGraphicFramePr>
          <p:nvPr/>
        </p:nvGraphicFramePr>
        <p:xfrm>
          <a:off x="4943475" y="1844676"/>
          <a:ext cx="3009900" cy="1247775"/>
        </p:xfrm>
        <a:graphic>
          <a:graphicData uri="http://schemas.openxmlformats.org/presentationml/2006/ole">
            <mc:AlternateContent xmlns:mc="http://schemas.openxmlformats.org/markup-compatibility/2006">
              <mc:Choice xmlns:v="urn:schemas-microsoft-com:vml" Requires="v">
                <p:oleObj spid="_x0000_s32770" name="Equation" r:id="rId3" imgW="1409088" imgH="583947" progId="Equation.DSMT4">
                  <p:embed/>
                </p:oleObj>
              </mc:Choice>
              <mc:Fallback>
                <p:oleObj name="Equation" r:id="rId3" imgW="1409088" imgH="58394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475" y="1844676"/>
                        <a:ext cx="30099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772" name="Text Box 4"/>
          <p:cNvSpPr txBox="1">
            <a:spLocks noChangeArrowheads="1"/>
          </p:cNvSpPr>
          <p:nvPr/>
        </p:nvSpPr>
        <p:spPr bwMode="auto">
          <a:xfrm>
            <a:off x="2927351" y="3429001"/>
            <a:ext cx="1546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n&lt;1</a:t>
            </a:r>
            <a:r>
              <a:rPr lang="zh-CN" altLang="en-US" sz="2800">
                <a:latin typeface="Tahoma" pitchFamily="34" charset="0"/>
              </a:rPr>
              <a:t>时</a:t>
            </a:r>
          </a:p>
        </p:txBody>
      </p:sp>
      <p:graphicFrame>
        <p:nvGraphicFramePr>
          <p:cNvPr id="160773" name="Object 5"/>
          <p:cNvGraphicFramePr>
            <a:graphicFrameLocks noChangeAspect="1"/>
          </p:cNvGraphicFramePr>
          <p:nvPr/>
        </p:nvGraphicFramePr>
        <p:xfrm>
          <a:off x="5087939" y="3213101"/>
          <a:ext cx="1584325" cy="893763"/>
        </p:xfrm>
        <a:graphic>
          <a:graphicData uri="http://schemas.openxmlformats.org/presentationml/2006/ole">
            <mc:AlternateContent xmlns:mc="http://schemas.openxmlformats.org/markup-compatibility/2006">
              <mc:Choice xmlns:v="urn:schemas-microsoft-com:vml" Requires="v">
                <p:oleObj spid="_x0000_s32771" name="Equation" r:id="rId5" imgW="698197" imgH="393529" progId="Equation.DSMT4">
                  <p:embed/>
                </p:oleObj>
              </mc:Choice>
              <mc:Fallback>
                <p:oleObj name="Equation" r:id="rId5" imgW="698197"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939" y="3213101"/>
                        <a:ext cx="1584325"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774" name="Rectangle 6"/>
          <p:cNvSpPr>
            <a:spLocks noChangeArrowheads="1"/>
          </p:cNvSpPr>
          <p:nvPr/>
        </p:nvSpPr>
        <p:spPr bwMode="auto">
          <a:xfrm>
            <a:off x="3287714" y="4437063"/>
            <a:ext cx="5653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a:t>
            </a:r>
            <a:r>
              <a:rPr lang="zh-CN" altLang="en-US" sz="2800">
                <a:latin typeface="Tahoma" pitchFamily="34" charset="0"/>
              </a:rPr>
              <a:t>非线性部分与等臂电桥相比变小</a:t>
            </a:r>
            <a:r>
              <a:rPr lang="en-US" altLang="zh-CN" sz="2800">
                <a:latin typeface="Tahoma" pitchFamily="34" charset="0"/>
              </a:rPr>
              <a:t>.</a:t>
            </a:r>
          </a:p>
        </p:txBody>
      </p:sp>
      <p:sp>
        <p:nvSpPr>
          <p:cNvPr id="160775" name="Text Box 7"/>
          <p:cNvSpPr txBox="1">
            <a:spLocks noChangeArrowheads="1"/>
          </p:cNvSpPr>
          <p:nvPr/>
        </p:nvSpPr>
        <p:spPr bwMode="auto">
          <a:xfrm>
            <a:off x="2927351" y="530066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n&lt;&lt;1</a:t>
            </a:r>
            <a:r>
              <a:rPr lang="zh-CN" altLang="en-US" sz="2800">
                <a:latin typeface="Tahoma" pitchFamily="34" charset="0"/>
              </a:rPr>
              <a:t>时     非线性部分很小</a:t>
            </a:r>
          </a:p>
        </p:txBody>
      </p:sp>
      <p:sp>
        <p:nvSpPr>
          <p:cNvPr id="160776" name="Rectangle 8"/>
          <p:cNvSpPr>
            <a:spLocks noChangeArrowheads="1"/>
          </p:cNvSpPr>
          <p:nvPr/>
        </p:nvSpPr>
        <p:spPr bwMode="auto">
          <a:xfrm>
            <a:off x="8256589" y="2349501"/>
            <a:ext cx="2232025" cy="40957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与等臂电桥相同</a:t>
            </a:r>
          </a:p>
        </p:txBody>
      </p:sp>
    </p:spTree>
    <p:extLst>
      <p:ext uri="{BB962C8B-B14F-4D97-AF65-F5344CB8AC3E}">
        <p14:creationId xmlns:p14="http://schemas.microsoft.com/office/powerpoint/2010/main" val="18191164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794" name="Group 2"/>
          <p:cNvGrpSpPr>
            <a:grpSpLocks/>
          </p:cNvGrpSpPr>
          <p:nvPr/>
        </p:nvGrpSpPr>
        <p:grpSpPr bwMode="auto">
          <a:xfrm>
            <a:off x="2208213" y="1104900"/>
            <a:ext cx="7632700" cy="2028526"/>
            <a:chOff x="431" y="1344"/>
            <a:chExt cx="4808" cy="1842"/>
          </a:xfrm>
        </p:grpSpPr>
        <p:sp>
          <p:nvSpPr>
            <p:cNvPr id="161796" name="Text Box 3"/>
            <p:cNvSpPr txBox="1">
              <a:spLocks noChangeArrowheads="1"/>
            </p:cNvSpPr>
            <p:nvPr/>
          </p:nvSpPr>
          <p:spPr bwMode="auto">
            <a:xfrm>
              <a:off x="431" y="1344"/>
              <a:ext cx="4808" cy="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这说明</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可以找到一个办法</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减少非线性  </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华文中宋" panose="02010600040101010101" pitchFamily="2" charset="-122"/>
                  <a:ea typeface="华文中宋" panose="02010600040101010101" pitchFamily="2" charset="-122"/>
                </a:rPr>
                <a:t>第二类</a:t>
              </a:r>
              <a:r>
                <a:rPr lang="zh-CN" altLang="en-US" sz="2800" b="1" dirty="0">
                  <a:latin typeface="华文中宋" panose="02010600040101010101" pitchFamily="2" charset="-122"/>
                  <a:ea typeface="华文中宋" panose="02010600040101010101" pitchFamily="2" charset="-122"/>
                </a:rPr>
                <a:t>对称形式</a:t>
              </a:r>
              <a:r>
                <a:rPr lang="zh-CN" altLang="en-US" sz="2800" b="1" dirty="0">
                  <a:solidFill>
                    <a:srgbClr val="FF0000"/>
                  </a:solidFill>
                  <a:latin typeface="华文中宋" panose="02010600040101010101" pitchFamily="2" charset="-122"/>
                  <a:ea typeface="华文中宋" panose="02010600040101010101" pitchFamily="2" charset="-122"/>
                </a:rPr>
                <a:t>线性好</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此时</a:t>
              </a:r>
              <a:r>
                <a:rPr lang="en-US" altLang="zh-CN" sz="2800" b="1" dirty="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      趋向于</a:t>
              </a:r>
              <a:r>
                <a:rPr lang="en-US" altLang="zh-CN" sz="2800" b="1" dirty="0">
                  <a:latin typeface="华文中宋" panose="02010600040101010101" pitchFamily="2" charset="-122"/>
                  <a:ea typeface="华文中宋" panose="02010600040101010101" pitchFamily="2" charset="-122"/>
                </a:rPr>
                <a:t>0,</a:t>
              </a:r>
              <a:r>
                <a:rPr lang="zh-CN" altLang="en-US" sz="2800" b="1" dirty="0">
                  <a:latin typeface="华文中宋" panose="02010600040101010101" pitchFamily="2" charset="-122"/>
                  <a:ea typeface="华文中宋" panose="02010600040101010101" pitchFamily="2" charset="-122"/>
                </a:rPr>
                <a:t>输出变小</a:t>
              </a: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华文中宋" panose="02010600040101010101" pitchFamily="2" charset="-122"/>
                  <a:ea typeface="华文中宋" panose="02010600040101010101" pitchFamily="2" charset="-122"/>
                </a:rPr>
                <a:t>灵敏度变小</a:t>
              </a:r>
              <a:r>
                <a:rPr lang="en-US" altLang="zh-CN" sz="2800" b="1" dirty="0">
                  <a:latin typeface="华文中宋" panose="02010600040101010101" pitchFamily="2" charset="-122"/>
                  <a:ea typeface="华文中宋" panose="02010600040101010101" pitchFamily="2" charset="-122"/>
                </a:rPr>
                <a:t>.</a:t>
              </a:r>
            </a:p>
          </p:txBody>
        </p:sp>
        <p:graphicFrame>
          <p:nvGraphicFramePr>
            <p:cNvPr id="161797" name="Object 4"/>
            <p:cNvGraphicFramePr>
              <a:graphicFrameLocks noChangeAspect="1"/>
            </p:cNvGraphicFramePr>
            <p:nvPr/>
          </p:nvGraphicFramePr>
          <p:xfrm>
            <a:off x="1020" y="2317"/>
            <a:ext cx="1054" cy="869"/>
          </p:xfrm>
          <a:graphic>
            <a:graphicData uri="http://schemas.openxmlformats.org/presentationml/2006/ole">
              <mc:AlternateContent xmlns:mc="http://schemas.openxmlformats.org/markup-compatibility/2006">
                <mc:Choice xmlns:v="urn:schemas-microsoft-com:vml" Requires="v">
                  <p:oleObj spid="_x0000_s33794" name="Equation" r:id="rId3" imgW="508000" imgH="419100" progId="Equation.DSMT4">
                    <p:embed/>
                  </p:oleObj>
                </mc:Choice>
                <mc:Fallback>
                  <p:oleObj name="Equation" r:id="rId3" imgW="5080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 y="2317"/>
                          <a:ext cx="1054" cy="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1795" name="Text Box 5"/>
          <p:cNvSpPr txBox="1">
            <a:spLocks noChangeArrowheads="1"/>
          </p:cNvSpPr>
          <p:nvPr/>
        </p:nvSpPr>
        <p:spPr bwMode="auto">
          <a:xfrm>
            <a:off x="2279650" y="3143251"/>
            <a:ext cx="83883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(1)</a:t>
            </a:r>
            <a:r>
              <a:rPr lang="zh-CN" altLang="en-US" sz="2800" b="1" dirty="0">
                <a:solidFill>
                  <a:srgbClr val="FF0000"/>
                </a:solidFill>
                <a:latin typeface="华文中宋" panose="02010600040101010101" pitchFamily="2" charset="-122"/>
                <a:ea typeface="华文中宋" panose="02010600040101010101" pitchFamily="2" charset="-122"/>
              </a:rPr>
              <a:t>第一类灵敏度高</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(2)</a:t>
            </a:r>
            <a:r>
              <a:rPr lang="zh-CN" altLang="en-US" sz="2800" b="1" dirty="0">
                <a:solidFill>
                  <a:srgbClr val="FF0000"/>
                </a:solidFill>
                <a:latin typeface="华文中宋" panose="02010600040101010101" pitchFamily="2" charset="-122"/>
                <a:ea typeface="华文中宋" panose="02010600040101010101" pitchFamily="2" charset="-122"/>
              </a:rPr>
              <a:t>第二类线性好</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(3)</a:t>
            </a:r>
            <a:r>
              <a:rPr lang="zh-CN" altLang="en-US" sz="2800" b="1" dirty="0">
                <a:latin typeface="华文中宋" panose="02010600040101010101" pitchFamily="2" charset="-122"/>
                <a:ea typeface="华文中宋" panose="02010600040101010101" pitchFamily="2" charset="-122"/>
              </a:rPr>
              <a:t>当</a:t>
            </a:r>
            <a:r>
              <a:rPr lang="en-US" altLang="zh-CN" sz="2800" b="1" dirty="0">
                <a:latin typeface="华文中宋" panose="02010600040101010101" pitchFamily="2" charset="-122"/>
                <a:ea typeface="华文中宋" panose="02010600040101010101" pitchFamily="2" charset="-122"/>
              </a:rPr>
              <a:t>n=1</a:t>
            </a:r>
            <a:r>
              <a:rPr lang="zh-CN" altLang="en-US" sz="2800" b="1" dirty="0">
                <a:latin typeface="华文中宋" panose="02010600040101010101" pitchFamily="2" charset="-122"/>
                <a:ea typeface="华文中宋" panose="02010600040101010101" pitchFamily="2" charset="-122"/>
              </a:rPr>
              <a:t>时</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相同的特性</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(4)</a:t>
            </a:r>
            <a:r>
              <a:rPr lang="zh-CN" altLang="en-US" sz="2800" b="1" dirty="0">
                <a:latin typeface="华文中宋" panose="02010600040101010101" pitchFamily="2" charset="-122"/>
                <a:ea typeface="华文中宋" panose="02010600040101010101" pitchFamily="2" charset="-122"/>
              </a:rPr>
              <a:t>当</a:t>
            </a:r>
            <a:r>
              <a:rPr lang="en-US" altLang="zh-CN" sz="2800" b="1" dirty="0">
                <a:latin typeface="华文中宋" panose="02010600040101010101" pitchFamily="2" charset="-122"/>
                <a:ea typeface="华文中宋" panose="02010600040101010101" pitchFamily="2" charset="-122"/>
              </a:rPr>
              <a:t>U</a:t>
            </a:r>
            <a:r>
              <a:rPr lang="zh-CN" altLang="en-US" sz="2800" b="1" dirty="0">
                <a:latin typeface="华文中宋" panose="02010600040101010101" pitchFamily="2" charset="-122"/>
                <a:ea typeface="华文中宋" panose="02010600040101010101" pitchFamily="2" charset="-122"/>
              </a:rPr>
              <a:t>一定</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电阻一定</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输出电压及灵敏度与阻值大</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小无关</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69788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264" y="549275"/>
            <a:ext cx="2808287"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3716339"/>
            <a:ext cx="2806700"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3716339"/>
            <a:ext cx="280828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Line 12"/>
          <p:cNvSpPr>
            <a:spLocks noChangeShapeType="1"/>
          </p:cNvSpPr>
          <p:nvPr/>
        </p:nvSpPr>
        <p:spPr bwMode="auto">
          <a:xfrm>
            <a:off x="8112125" y="836614"/>
            <a:ext cx="0" cy="64928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7" name="Line 13"/>
          <p:cNvSpPr>
            <a:spLocks noChangeShapeType="1"/>
          </p:cNvSpPr>
          <p:nvPr/>
        </p:nvSpPr>
        <p:spPr bwMode="auto">
          <a:xfrm flipV="1">
            <a:off x="3935413" y="4724401"/>
            <a:ext cx="0" cy="57626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8" name="Line 14"/>
          <p:cNvSpPr>
            <a:spLocks noChangeShapeType="1"/>
          </p:cNvSpPr>
          <p:nvPr/>
        </p:nvSpPr>
        <p:spPr bwMode="auto">
          <a:xfrm>
            <a:off x="8256588" y="4005263"/>
            <a:ext cx="0" cy="57626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9" name="Line 16"/>
          <p:cNvSpPr>
            <a:spLocks noChangeShapeType="1"/>
          </p:cNvSpPr>
          <p:nvPr/>
        </p:nvSpPr>
        <p:spPr bwMode="auto">
          <a:xfrm>
            <a:off x="7608888" y="4724401"/>
            <a:ext cx="0" cy="576263"/>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50" name="Line 17"/>
          <p:cNvSpPr>
            <a:spLocks noChangeShapeType="1"/>
          </p:cNvSpPr>
          <p:nvPr/>
        </p:nvSpPr>
        <p:spPr bwMode="auto">
          <a:xfrm flipV="1">
            <a:off x="8256588" y="4797426"/>
            <a:ext cx="0" cy="576263"/>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51" name="Text Box 18"/>
          <p:cNvSpPr txBox="1">
            <a:spLocks noChangeArrowheads="1"/>
          </p:cNvSpPr>
          <p:nvPr/>
        </p:nvSpPr>
        <p:spPr bwMode="auto">
          <a:xfrm>
            <a:off x="1919288" y="2852738"/>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(a)</a:t>
            </a:r>
          </a:p>
        </p:txBody>
      </p:sp>
      <p:sp>
        <p:nvSpPr>
          <p:cNvPr id="163852" name="Text Box 19"/>
          <p:cNvSpPr txBox="1">
            <a:spLocks noChangeArrowheads="1"/>
          </p:cNvSpPr>
          <p:nvPr/>
        </p:nvSpPr>
        <p:spPr bwMode="auto">
          <a:xfrm>
            <a:off x="6456363" y="2852738"/>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(b)</a:t>
            </a:r>
          </a:p>
        </p:txBody>
      </p:sp>
      <p:sp>
        <p:nvSpPr>
          <p:cNvPr id="163853" name="Text Box 20"/>
          <p:cNvSpPr txBox="1">
            <a:spLocks noChangeArrowheads="1"/>
          </p:cNvSpPr>
          <p:nvPr/>
        </p:nvSpPr>
        <p:spPr bwMode="auto">
          <a:xfrm>
            <a:off x="2063750" y="60213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(c)</a:t>
            </a:r>
          </a:p>
        </p:txBody>
      </p:sp>
      <p:sp>
        <p:nvSpPr>
          <p:cNvPr id="163854" name="Text Box 21"/>
          <p:cNvSpPr txBox="1">
            <a:spLocks noChangeArrowheads="1"/>
          </p:cNvSpPr>
          <p:nvPr/>
        </p:nvSpPr>
        <p:spPr bwMode="auto">
          <a:xfrm>
            <a:off x="6672263" y="6165850"/>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(d)</a:t>
            </a:r>
          </a:p>
        </p:txBody>
      </p:sp>
      <p:pic>
        <p:nvPicPr>
          <p:cNvPr id="1638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404814"/>
            <a:ext cx="287972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56" name="Group 4"/>
          <p:cNvGrpSpPr>
            <a:grpSpLocks/>
          </p:cNvGrpSpPr>
          <p:nvPr/>
        </p:nvGrpSpPr>
        <p:grpSpPr bwMode="auto">
          <a:xfrm>
            <a:off x="2700339" y="2708276"/>
            <a:ext cx="1608137" cy="1476375"/>
            <a:chOff x="1541" y="1344"/>
            <a:chExt cx="1126" cy="1066"/>
          </a:xfrm>
        </p:grpSpPr>
        <p:graphicFrame>
          <p:nvGraphicFramePr>
            <p:cNvPr id="163869"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spid="_x0000_s34818" name="Equation" r:id="rId4" imgW="876300" imgH="431800" progId="Equation.DSMT4">
                    <p:embed/>
                  </p:oleObj>
                </mc:Choice>
                <mc:Fallback>
                  <p:oleObj name="Equation" r:id="rId4" imgW="8763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70"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19" name="Equation" r:id="rId6" imgW="114102" imgH="177492" progId="Equation.DSMT4">
                    <p:embed/>
                  </p:oleObj>
                </mc:Choice>
                <mc:Fallback>
                  <p:oleObj name="Equation" r:id="rId6"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7" name="Group 4"/>
          <p:cNvGrpSpPr>
            <a:grpSpLocks/>
          </p:cNvGrpSpPr>
          <p:nvPr/>
        </p:nvGrpSpPr>
        <p:grpSpPr bwMode="auto">
          <a:xfrm>
            <a:off x="7464425" y="2781301"/>
            <a:ext cx="1608138" cy="1476375"/>
            <a:chOff x="1541" y="1344"/>
            <a:chExt cx="1126" cy="1066"/>
          </a:xfrm>
        </p:grpSpPr>
        <p:graphicFrame>
          <p:nvGraphicFramePr>
            <p:cNvPr id="163867"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spid="_x0000_s34820" name="Equation" r:id="rId8" imgW="876300" imgH="431800" progId="Equation.DSMT4">
                    <p:embed/>
                  </p:oleObj>
                </mc:Choice>
                <mc:Fallback>
                  <p:oleObj name="Equation" r:id="rId8" imgW="876300" imgH="431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8"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21" name="Equation" r:id="rId10" imgW="114102" imgH="177492" progId="Equation.DSMT4">
                    <p:embed/>
                  </p:oleObj>
                </mc:Choice>
                <mc:Fallback>
                  <p:oleObj name="Equation" r:id="rId10"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8" name="Group 4"/>
          <p:cNvGrpSpPr>
            <a:grpSpLocks/>
          </p:cNvGrpSpPr>
          <p:nvPr/>
        </p:nvGrpSpPr>
        <p:grpSpPr bwMode="auto">
          <a:xfrm>
            <a:off x="3000375" y="5949951"/>
            <a:ext cx="1608138" cy="1476375"/>
            <a:chOff x="1541" y="1344"/>
            <a:chExt cx="1126" cy="1066"/>
          </a:xfrm>
        </p:grpSpPr>
        <p:graphicFrame>
          <p:nvGraphicFramePr>
            <p:cNvPr id="163865"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spid="_x0000_s34822" name="Equation" r:id="rId11" imgW="876300" imgH="431800" progId="Equation.DSMT4">
                    <p:embed/>
                  </p:oleObj>
                </mc:Choice>
                <mc:Fallback>
                  <p:oleObj name="Equation" r:id="rId11" imgW="876300" imgH="4318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6"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23" name="Equation" r:id="rId13" imgW="114102" imgH="177492" progId="Equation.DSMT4">
                    <p:embed/>
                  </p:oleObj>
                </mc:Choice>
                <mc:Fallback>
                  <p:oleObj name="Equation" r:id="rId13"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9" name="Group 4"/>
          <p:cNvGrpSpPr>
            <a:grpSpLocks/>
          </p:cNvGrpSpPr>
          <p:nvPr/>
        </p:nvGrpSpPr>
        <p:grpSpPr bwMode="auto">
          <a:xfrm>
            <a:off x="7631113" y="5949951"/>
            <a:ext cx="1562100" cy="1476375"/>
            <a:chOff x="1557" y="1344"/>
            <a:chExt cx="1093" cy="1066"/>
          </a:xfrm>
        </p:grpSpPr>
        <p:graphicFrame>
          <p:nvGraphicFramePr>
            <p:cNvPr id="163863" name="Object 5"/>
            <p:cNvGraphicFramePr>
              <a:graphicFrameLocks noChangeAspect="1"/>
            </p:cNvGraphicFramePr>
            <p:nvPr/>
          </p:nvGraphicFramePr>
          <p:xfrm>
            <a:off x="1557" y="1344"/>
            <a:ext cx="1093" cy="554"/>
          </p:xfrm>
          <a:graphic>
            <a:graphicData uri="http://schemas.openxmlformats.org/presentationml/2006/ole">
              <mc:AlternateContent xmlns:mc="http://schemas.openxmlformats.org/markup-compatibility/2006">
                <mc:Choice xmlns:v="urn:schemas-microsoft-com:vml" Requires="v">
                  <p:oleObj spid="_x0000_s34824" name="Equation" r:id="rId14" imgW="850531" imgH="431613" progId="Equation.DSMT4">
                    <p:embed/>
                  </p:oleObj>
                </mc:Choice>
                <mc:Fallback>
                  <p:oleObj name="Equation" r:id="rId14" imgW="850531" imgH="431613"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57" y="1344"/>
                          <a:ext cx="1093"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4"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spid="_x0000_s34825" name="Equation" r:id="rId16" imgW="114102" imgH="177492" progId="Equation.DSMT4">
                    <p:embed/>
                  </p:oleObj>
                </mc:Choice>
                <mc:Fallback>
                  <p:oleObj name="Equation" r:id="rId16" imgW="114102" imgH="17749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860" name="Text Box 47"/>
          <p:cNvSpPr txBox="1">
            <a:spLocks noChangeArrowheads="1"/>
          </p:cNvSpPr>
          <p:nvPr/>
        </p:nvSpPr>
        <p:spPr bwMode="auto">
          <a:xfrm>
            <a:off x="5067300" y="-100013"/>
            <a:ext cx="18415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b="1">
              <a:latin typeface="华文中宋" panose="02010600040101010101" pitchFamily="2" charset="-122"/>
              <a:ea typeface="华文中宋" panose="02010600040101010101" pitchFamily="2" charset="-122"/>
            </a:endParaRPr>
          </a:p>
        </p:txBody>
      </p:sp>
      <p:graphicFrame>
        <p:nvGraphicFramePr>
          <p:cNvPr id="163861" name="Object 48"/>
          <p:cNvGraphicFramePr>
            <a:graphicFrameLocks noGrp="1" noChangeAspect="1"/>
          </p:cNvGraphicFramePr>
          <p:nvPr>
            <p:ph idx="1"/>
          </p:nvPr>
        </p:nvGraphicFramePr>
        <p:xfrm>
          <a:off x="4800601" y="0"/>
          <a:ext cx="2232025" cy="431800"/>
        </p:xfrm>
        <a:graphic>
          <a:graphicData uri="http://schemas.openxmlformats.org/presentationml/2006/ole">
            <mc:AlternateContent xmlns:mc="http://schemas.openxmlformats.org/markup-compatibility/2006">
              <mc:Choice xmlns:v="urn:schemas-microsoft-com:vml" Requires="v">
                <p:oleObj spid="_x0000_s34826" name="Equation" r:id="rId17" imgW="1181100" imgH="228600" progId="Equation.DSMT4">
                  <p:embed/>
                </p:oleObj>
              </mc:Choice>
              <mc:Fallback>
                <p:oleObj name="Equation" r:id="rId17" imgW="11811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0601" y="0"/>
                        <a:ext cx="22320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2067" name="Rectangle 51"/>
          <p:cNvSpPr>
            <a:spLocks noChangeArrowheads="1"/>
          </p:cNvSpPr>
          <p:nvPr/>
        </p:nvSpPr>
        <p:spPr bwMode="auto">
          <a:xfrm>
            <a:off x="4800600" y="1"/>
            <a:ext cx="2376488" cy="404813"/>
          </a:xfrm>
          <a:prstGeom prst="rect">
            <a:avLst/>
          </a:prstGeom>
          <a:gradFill rotWithShape="1">
            <a:gsLst>
              <a:gs pos="0">
                <a:schemeClr val="hlink">
                  <a:alpha val="16000"/>
                </a:schemeClr>
              </a:gs>
              <a:gs pos="100000">
                <a:schemeClr val="hlink">
                  <a:gamma/>
                  <a:shade val="46275"/>
                  <a:invGamma/>
                  <a:alpha val="16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84221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2381250" y="714375"/>
            <a:ext cx="36375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solidFill>
                  <a:srgbClr val="0000CC"/>
                </a:solidFill>
                <a:latin typeface="微软雅黑" panose="020B0503020204020204" pitchFamily="34" charset="-122"/>
                <a:ea typeface="微软雅黑" panose="020B0503020204020204" pitchFamily="34" charset="-122"/>
              </a:rPr>
              <a:t>6</a:t>
            </a:r>
            <a:r>
              <a:rPr kumimoji="1" lang="zh-CN" altLang="en-US" sz="2800" b="1" dirty="0">
                <a:solidFill>
                  <a:srgbClr val="0000CC"/>
                </a:solidFill>
                <a:latin typeface="微软雅黑" panose="020B0503020204020204" pitchFamily="34" charset="-122"/>
                <a:ea typeface="微软雅黑" panose="020B0503020204020204" pitchFamily="34" charset="-122"/>
              </a:rPr>
              <a:t>、温度误差及其补偿</a:t>
            </a:r>
          </a:p>
        </p:txBody>
      </p:sp>
      <p:sp>
        <p:nvSpPr>
          <p:cNvPr id="164867" name="Rectangle 3"/>
          <p:cNvSpPr>
            <a:spLocks noChangeArrowheads="1"/>
          </p:cNvSpPr>
          <p:nvPr/>
        </p:nvSpPr>
        <p:spPr bwMode="auto">
          <a:xfrm>
            <a:off x="2738439" y="1285876"/>
            <a:ext cx="22220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a:latin typeface="华文中宋" panose="02010600040101010101" pitchFamily="2" charset="-122"/>
                <a:ea typeface="华文中宋" panose="02010600040101010101" pitchFamily="2" charset="-122"/>
              </a:rPr>
              <a:t>1.</a:t>
            </a:r>
            <a:r>
              <a:rPr kumimoji="1" lang="zh-CN" altLang="en-US" b="1">
                <a:latin typeface="华文中宋" panose="02010600040101010101" pitchFamily="2" charset="-122"/>
                <a:ea typeface="华文中宋" panose="02010600040101010101" pitchFamily="2" charset="-122"/>
              </a:rPr>
              <a:t>温度误差</a:t>
            </a:r>
          </a:p>
        </p:txBody>
      </p:sp>
      <p:sp>
        <p:nvSpPr>
          <p:cNvPr id="164868" name="Rectangle 4"/>
          <p:cNvSpPr>
            <a:spLocks noChangeArrowheads="1"/>
          </p:cNvSpPr>
          <p:nvPr/>
        </p:nvSpPr>
        <p:spPr bwMode="auto">
          <a:xfrm>
            <a:off x="3238501" y="1857375"/>
            <a:ext cx="39869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a:latin typeface="华文中宋" panose="02010600040101010101" pitchFamily="2" charset="-122"/>
                <a:ea typeface="华文中宋" panose="02010600040101010101" pitchFamily="2" charset="-122"/>
              </a:rPr>
              <a:t>(1)</a:t>
            </a:r>
            <a:r>
              <a:rPr kumimoji="1" lang="zh-CN" altLang="en-US" sz="2800" b="1">
                <a:latin typeface="华文中宋" panose="02010600040101010101" pitchFamily="2" charset="-122"/>
                <a:ea typeface="华文中宋" panose="02010600040101010101" pitchFamily="2" charset="-122"/>
              </a:rPr>
              <a:t>敏感材料的温度误差</a:t>
            </a:r>
          </a:p>
        </p:txBody>
      </p:sp>
      <p:sp>
        <p:nvSpPr>
          <p:cNvPr id="164869" name="Rectangle 5"/>
          <p:cNvSpPr>
            <a:spLocks noChangeArrowheads="1"/>
          </p:cNvSpPr>
          <p:nvPr/>
        </p:nvSpPr>
        <p:spPr bwMode="auto">
          <a:xfrm>
            <a:off x="2292351" y="2428875"/>
            <a:ext cx="84914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a:latin typeface="华文中宋" panose="02010600040101010101" pitchFamily="2" charset="-122"/>
                <a:ea typeface="华文中宋" panose="02010600040101010101" pitchFamily="2" charset="-122"/>
              </a:rPr>
              <a:t>起因</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电阻有温度系数</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机理</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晶格振动、载流子活跃。</a:t>
            </a:r>
          </a:p>
        </p:txBody>
      </p:sp>
      <p:sp>
        <p:nvSpPr>
          <p:cNvPr id="164870" name="TextBox 8"/>
          <p:cNvSpPr txBox="1">
            <a:spLocks noChangeArrowheads="1"/>
          </p:cNvSpPr>
          <p:nvPr/>
        </p:nvSpPr>
        <p:spPr bwMode="auto">
          <a:xfrm rot="10800000" flipH="1" flipV="1">
            <a:off x="5381625" y="4991100"/>
            <a:ext cx="571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3600" b="1">
                <a:latin typeface="华文中宋" panose="02010600040101010101" pitchFamily="2" charset="-122"/>
                <a:ea typeface="华文中宋" panose="02010600040101010101" pitchFamily="2" charset="-122"/>
              </a:rPr>
              <a:t>  </a:t>
            </a:r>
          </a:p>
        </p:txBody>
      </p:sp>
      <p:graphicFrame>
        <p:nvGraphicFramePr>
          <p:cNvPr id="164871" name="Object 4"/>
          <p:cNvGraphicFramePr>
            <a:graphicFrameLocks noChangeAspect="1"/>
          </p:cNvGraphicFramePr>
          <p:nvPr/>
        </p:nvGraphicFramePr>
        <p:xfrm>
          <a:off x="3503614" y="3068639"/>
          <a:ext cx="4357687" cy="3006725"/>
        </p:xfrm>
        <a:graphic>
          <a:graphicData uri="http://schemas.openxmlformats.org/presentationml/2006/ole">
            <mc:AlternateContent xmlns:mc="http://schemas.openxmlformats.org/markup-compatibility/2006">
              <mc:Choice xmlns:v="urn:schemas-microsoft-com:vml" Requires="v">
                <p:oleObj spid="_x0000_s35842" name="公式" r:id="rId3" imgW="1803400" imgH="1244600" progId="Equation.3">
                  <p:embed/>
                </p:oleObj>
              </mc:Choice>
              <mc:Fallback>
                <p:oleObj name="公式" r:id="rId3" imgW="1803400" imgH="1244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4" y="3068639"/>
                        <a:ext cx="4357687"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4872" name="Group 7"/>
          <p:cNvGrpSpPr>
            <a:grpSpLocks/>
          </p:cNvGrpSpPr>
          <p:nvPr/>
        </p:nvGrpSpPr>
        <p:grpSpPr bwMode="auto">
          <a:xfrm>
            <a:off x="4008438" y="6165850"/>
            <a:ext cx="3884612" cy="528638"/>
            <a:chOff x="1485" y="2523"/>
            <a:chExt cx="2447" cy="333"/>
          </a:xfrm>
        </p:grpSpPr>
        <p:sp>
          <p:nvSpPr>
            <p:cNvPr id="164873" name="Rectangle 8"/>
            <p:cNvSpPr>
              <a:spLocks noChangeArrowheads="1"/>
            </p:cNvSpPr>
            <p:nvPr/>
          </p:nvSpPr>
          <p:spPr bwMode="auto">
            <a:xfrm>
              <a:off x="1791" y="2523"/>
              <a:ext cx="21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a:latin typeface="华文中宋" panose="02010600040101010101" pitchFamily="2" charset="-122"/>
                  <a:ea typeface="华文中宋" panose="02010600040101010101" pitchFamily="2" charset="-122"/>
                </a:rPr>
                <a:t>为材料电阻温度系数</a:t>
              </a:r>
              <a:endParaRPr kumimoji="1" lang="zh-CN" altLang="en-US" sz="1400" b="1">
                <a:latin typeface="华文中宋" panose="02010600040101010101" pitchFamily="2" charset="-122"/>
                <a:ea typeface="华文中宋" panose="02010600040101010101" pitchFamily="2" charset="-122"/>
              </a:endParaRPr>
            </a:p>
          </p:txBody>
        </p:sp>
        <p:graphicFrame>
          <p:nvGraphicFramePr>
            <p:cNvPr id="164874" name="Object 9"/>
            <p:cNvGraphicFramePr>
              <a:graphicFrameLocks noChangeAspect="1"/>
            </p:cNvGraphicFramePr>
            <p:nvPr/>
          </p:nvGraphicFramePr>
          <p:xfrm>
            <a:off x="1485" y="2565"/>
            <a:ext cx="317" cy="291"/>
          </p:xfrm>
          <a:graphic>
            <a:graphicData uri="http://schemas.openxmlformats.org/presentationml/2006/ole">
              <mc:AlternateContent xmlns:mc="http://schemas.openxmlformats.org/markup-compatibility/2006">
                <mc:Choice xmlns:v="urn:schemas-microsoft-com:vml" Requires="v">
                  <p:oleObj spid="_x0000_s35843" name="Equation" r:id="rId5" imgW="152334" imgH="139639" progId="Equation.DSMT4">
                    <p:embed/>
                  </p:oleObj>
                </mc:Choice>
                <mc:Fallback>
                  <p:oleObj name="Equation" r:id="rId5" imgW="152334" imgH="13963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 y="2565"/>
                          <a:ext cx="31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2087106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p:cNvSpPr>
          <p:nvPr>
            <p:ph type="body" sz="half" idx="1"/>
          </p:nvPr>
        </p:nvSpPr>
        <p:spPr>
          <a:xfrm>
            <a:off x="1981200" y="692697"/>
            <a:ext cx="4402138" cy="5433467"/>
          </a:xfrm>
        </p:spPr>
        <p:txBody>
          <a:bodyPr/>
          <a:lstStyle/>
          <a:p>
            <a:r>
              <a:rPr kumimoji="1" lang="zh-CN" altLang="en-US" b="1" dirty="0">
                <a:latin typeface="华文中宋" panose="02010600040101010101" pitchFamily="2" charset="-122"/>
                <a:ea typeface="华文中宋" panose="02010600040101010101" pitchFamily="2" charset="-122"/>
              </a:rPr>
              <a:t>（</a:t>
            </a:r>
            <a:r>
              <a:rPr kumimoji="1" lang="en-US" altLang="zh-CN" b="1" dirty="0">
                <a:latin typeface="华文中宋" panose="02010600040101010101" pitchFamily="2" charset="-122"/>
                <a:ea typeface="华文中宋" panose="02010600040101010101" pitchFamily="2" charset="-122"/>
              </a:rPr>
              <a:t>2</a:t>
            </a:r>
            <a:r>
              <a:rPr kumimoji="1" lang="zh-CN" altLang="en-US" b="1" dirty="0">
                <a:latin typeface="华文中宋" panose="02010600040101010101" pitchFamily="2" charset="-122"/>
                <a:ea typeface="华文中宋" panose="02010600040101010101" pitchFamily="2" charset="-122"/>
              </a:rPr>
              <a:t>）温度引起应变误差</a:t>
            </a:r>
          </a:p>
        </p:txBody>
      </p:sp>
      <p:graphicFrame>
        <p:nvGraphicFramePr>
          <p:cNvPr id="165892" name="Object 10"/>
          <p:cNvGraphicFramePr>
            <a:graphicFrameLocks noGrp="1" noChangeAspect="1"/>
          </p:cNvGraphicFramePr>
          <p:nvPr>
            <p:ph sz="quarter" idx="2"/>
          </p:nvPr>
        </p:nvGraphicFramePr>
        <p:xfrm>
          <a:off x="8183563" y="1844676"/>
          <a:ext cx="601662" cy="720725"/>
        </p:xfrm>
        <a:graphic>
          <a:graphicData uri="http://schemas.openxmlformats.org/presentationml/2006/ole">
            <mc:AlternateContent xmlns:mc="http://schemas.openxmlformats.org/markup-compatibility/2006">
              <mc:Choice xmlns:v="urn:schemas-microsoft-com:vml" Requires="v">
                <p:oleObj spid="_x0000_s36866" name="Equation" r:id="rId3" imgW="190500" imgH="228600" progId="Equation.DSMT4">
                  <p:embed/>
                </p:oleObj>
              </mc:Choice>
              <mc:Fallback>
                <p:oleObj name="Equation" r:id="rId3" imgW="1905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563" y="1844676"/>
                        <a:ext cx="6016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3" name="Rectangle 4"/>
          <p:cNvSpPr>
            <a:spLocks noChangeArrowheads="1"/>
          </p:cNvSpPr>
          <p:nvPr/>
        </p:nvSpPr>
        <p:spPr bwMode="auto">
          <a:xfrm>
            <a:off x="5303839" y="30686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o</a:t>
            </a:r>
            <a:endParaRPr kumimoji="1" lang="zh-CN" altLang="en-US" sz="1800">
              <a:latin typeface="Arial" pitchFamily="34" charset="0"/>
            </a:endParaRPr>
          </a:p>
        </p:txBody>
      </p:sp>
      <p:grpSp>
        <p:nvGrpSpPr>
          <p:cNvPr id="165894" name="Group 6"/>
          <p:cNvGrpSpPr>
            <a:grpSpLocks/>
          </p:cNvGrpSpPr>
          <p:nvPr/>
        </p:nvGrpSpPr>
        <p:grpSpPr bwMode="auto">
          <a:xfrm>
            <a:off x="6383339" y="1246981"/>
            <a:ext cx="3927475" cy="979488"/>
            <a:chOff x="3061" y="1797"/>
            <a:chExt cx="2474" cy="617"/>
          </a:xfrm>
        </p:grpSpPr>
        <p:sp>
          <p:nvSpPr>
            <p:cNvPr id="165909" name="Rectangle 7"/>
            <p:cNvSpPr>
              <a:spLocks noChangeArrowheads="1"/>
            </p:cNvSpPr>
            <p:nvPr/>
          </p:nvSpPr>
          <p:spPr bwMode="auto">
            <a:xfrm>
              <a:off x="3061" y="1797"/>
              <a:ext cx="205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Tahoma" pitchFamily="34" charset="0"/>
                  <a:ea typeface="华文中宋" pitchFamily="2" charset="-122"/>
                </a:rPr>
                <a:t>传感器材料膨胀系数：</a:t>
              </a:r>
            </a:p>
            <a:p>
              <a:pPr eaLnBrk="1" hangingPunct="1">
                <a:spcBef>
                  <a:spcPct val="0"/>
                </a:spcBef>
                <a:buFontTx/>
                <a:buNone/>
              </a:pPr>
              <a:r>
                <a:rPr kumimoji="1" lang="zh-CN" altLang="en-US" sz="2400" b="1" dirty="0">
                  <a:latin typeface="Tahoma" pitchFamily="34" charset="0"/>
                  <a:ea typeface="华文中宋" pitchFamily="2" charset="-122"/>
                </a:rPr>
                <a:t>被测材料膨胀系数：</a:t>
              </a:r>
            </a:p>
          </p:txBody>
        </p:sp>
        <p:graphicFrame>
          <p:nvGraphicFramePr>
            <p:cNvPr id="165910" name="Object 8"/>
            <p:cNvGraphicFramePr>
              <a:graphicFrameLocks noChangeAspect="1"/>
            </p:cNvGraphicFramePr>
            <p:nvPr/>
          </p:nvGraphicFramePr>
          <p:xfrm>
            <a:off x="5301" y="1850"/>
            <a:ext cx="234" cy="301"/>
          </p:xfrm>
          <a:graphic>
            <a:graphicData uri="http://schemas.openxmlformats.org/presentationml/2006/ole">
              <mc:AlternateContent xmlns:mc="http://schemas.openxmlformats.org/markup-compatibility/2006">
                <mc:Choice xmlns:v="urn:schemas-microsoft-com:vml" Requires="v">
                  <p:oleObj spid="_x0000_s36867" name="Equation" r:id="rId5" imgW="177480" imgH="228600" progId="Equation.DSMT4">
                    <p:embed/>
                  </p:oleObj>
                </mc:Choice>
                <mc:Fallback>
                  <p:oleObj name="Equation" r:id="rId5" imgW="1774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 y="1850"/>
                          <a:ext cx="234"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5911" name="Object 9"/>
            <p:cNvGraphicFramePr>
              <a:graphicFrameLocks noChangeAspect="1"/>
            </p:cNvGraphicFramePr>
            <p:nvPr/>
          </p:nvGraphicFramePr>
          <p:xfrm>
            <a:off x="5103" y="2115"/>
            <a:ext cx="233" cy="299"/>
          </p:xfrm>
          <a:graphic>
            <a:graphicData uri="http://schemas.openxmlformats.org/presentationml/2006/ole">
              <mc:AlternateContent xmlns:mc="http://schemas.openxmlformats.org/markup-compatibility/2006">
                <mc:Choice xmlns:v="urn:schemas-microsoft-com:vml" Requires="v">
                  <p:oleObj spid="_x0000_s36868" name="Equation" r:id="rId7" imgW="177646" imgH="228402" progId="Equation.DSMT4">
                    <p:embed/>
                  </p:oleObj>
                </mc:Choice>
                <mc:Fallback>
                  <p:oleObj name="Equation" r:id="rId7" imgW="177646" imgH="2284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3" y="2115"/>
                          <a:ext cx="233"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5895" name="Rectangle 10"/>
          <p:cNvSpPr>
            <a:spLocks noChangeArrowheads="1"/>
          </p:cNvSpPr>
          <p:nvPr/>
        </p:nvSpPr>
        <p:spPr bwMode="auto">
          <a:xfrm>
            <a:off x="5375276" y="4292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1</a:t>
            </a:r>
            <a:endParaRPr kumimoji="1" lang="zh-CN" altLang="en-US" sz="1800">
              <a:latin typeface="Arial" pitchFamily="34" charset="0"/>
            </a:endParaRPr>
          </a:p>
        </p:txBody>
      </p:sp>
      <p:sp>
        <p:nvSpPr>
          <p:cNvPr id="165896" name="Line 15"/>
          <p:cNvSpPr>
            <a:spLocks noChangeShapeType="1"/>
          </p:cNvSpPr>
          <p:nvPr/>
        </p:nvSpPr>
        <p:spPr bwMode="auto">
          <a:xfrm>
            <a:off x="2424113" y="2708276"/>
            <a:ext cx="0" cy="3889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897" name="Line 16"/>
          <p:cNvSpPr>
            <a:spLocks noChangeShapeType="1"/>
          </p:cNvSpPr>
          <p:nvPr/>
        </p:nvSpPr>
        <p:spPr bwMode="auto">
          <a:xfrm>
            <a:off x="4511675" y="2708276"/>
            <a:ext cx="0" cy="3889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898" name="Rectangle 18"/>
          <p:cNvSpPr>
            <a:spLocks noChangeArrowheads="1"/>
          </p:cNvSpPr>
          <p:nvPr/>
        </p:nvSpPr>
        <p:spPr bwMode="auto">
          <a:xfrm>
            <a:off x="2424113" y="2924176"/>
            <a:ext cx="2087562" cy="28892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899" name="Rectangle 19"/>
          <p:cNvSpPr>
            <a:spLocks noChangeArrowheads="1"/>
          </p:cNvSpPr>
          <p:nvPr/>
        </p:nvSpPr>
        <p:spPr bwMode="auto">
          <a:xfrm>
            <a:off x="2424113" y="3429001"/>
            <a:ext cx="2087562"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0" name="Rectangle 20"/>
          <p:cNvSpPr>
            <a:spLocks noChangeArrowheads="1"/>
          </p:cNvSpPr>
          <p:nvPr/>
        </p:nvSpPr>
        <p:spPr bwMode="auto">
          <a:xfrm>
            <a:off x="2424114" y="4149725"/>
            <a:ext cx="2232025" cy="28733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1" name="Rectangle 21"/>
          <p:cNvSpPr>
            <a:spLocks noChangeArrowheads="1"/>
          </p:cNvSpPr>
          <p:nvPr/>
        </p:nvSpPr>
        <p:spPr bwMode="auto">
          <a:xfrm>
            <a:off x="2424114" y="4581526"/>
            <a:ext cx="2663825"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2" name="Rectangle 22"/>
          <p:cNvSpPr>
            <a:spLocks noChangeArrowheads="1"/>
          </p:cNvSpPr>
          <p:nvPr/>
        </p:nvSpPr>
        <p:spPr bwMode="auto">
          <a:xfrm>
            <a:off x="2424113" y="5300664"/>
            <a:ext cx="1943100" cy="28892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3" name="Rectangle 23"/>
          <p:cNvSpPr>
            <a:spLocks noChangeArrowheads="1"/>
          </p:cNvSpPr>
          <p:nvPr/>
        </p:nvSpPr>
        <p:spPr bwMode="auto">
          <a:xfrm>
            <a:off x="2424113" y="5876926"/>
            <a:ext cx="1727200"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4" name="Rectangle 24"/>
          <p:cNvSpPr>
            <a:spLocks noChangeArrowheads="1"/>
          </p:cNvSpPr>
          <p:nvPr/>
        </p:nvSpPr>
        <p:spPr bwMode="auto">
          <a:xfrm>
            <a:off x="5375276" y="580548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2</a:t>
            </a:r>
            <a:endParaRPr kumimoji="1" lang="zh-CN" altLang="en-US" sz="1800">
              <a:latin typeface="Arial" pitchFamily="34" charset="0"/>
            </a:endParaRPr>
          </a:p>
        </p:txBody>
      </p:sp>
      <p:sp>
        <p:nvSpPr>
          <p:cNvPr id="165905" name="Rectangle 25"/>
          <p:cNvSpPr>
            <a:spLocks noChangeArrowheads="1"/>
          </p:cNvSpPr>
          <p:nvPr/>
        </p:nvSpPr>
        <p:spPr bwMode="auto">
          <a:xfrm>
            <a:off x="6600825" y="20605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Arial" pitchFamily="34" charset="0"/>
                <a:ea typeface="华文中宋" pitchFamily="2" charset="-122"/>
              </a:rPr>
              <a:t>附加应变：</a:t>
            </a:r>
          </a:p>
        </p:txBody>
      </p:sp>
      <p:graphicFrame>
        <p:nvGraphicFramePr>
          <p:cNvPr id="165906" name="Object 2"/>
          <p:cNvGraphicFramePr>
            <a:graphicFrameLocks noChangeAspect="1"/>
          </p:cNvGraphicFramePr>
          <p:nvPr/>
        </p:nvGraphicFramePr>
        <p:xfrm>
          <a:off x="7265989" y="2781301"/>
          <a:ext cx="2740025" cy="633413"/>
        </p:xfrm>
        <a:graphic>
          <a:graphicData uri="http://schemas.openxmlformats.org/presentationml/2006/ole">
            <mc:AlternateContent xmlns:mc="http://schemas.openxmlformats.org/markup-compatibility/2006">
              <mc:Choice xmlns:v="urn:schemas-microsoft-com:vml" Requires="v">
                <p:oleObj spid="_x0000_s36869" name="Equation" r:id="rId9" imgW="1041120" imgH="241200" progId="Equation.DSMT4">
                  <p:embed/>
                </p:oleObj>
              </mc:Choice>
              <mc:Fallback>
                <p:oleObj name="Equation" r:id="rId9" imgW="1041120" imgH="241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5989" y="2781301"/>
                        <a:ext cx="2740025"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907" name="Rectangle 31"/>
          <p:cNvSpPr>
            <a:spLocks noChangeArrowheads="1"/>
          </p:cNvSpPr>
          <p:nvPr/>
        </p:nvSpPr>
        <p:spPr bwMode="auto">
          <a:xfrm>
            <a:off x="6672263" y="3573463"/>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Arial" pitchFamily="34" charset="0"/>
                <a:ea typeface="华文中宋" pitchFamily="2" charset="-122"/>
              </a:rPr>
              <a:t>附加电阻变化：</a:t>
            </a:r>
          </a:p>
        </p:txBody>
      </p:sp>
      <p:graphicFrame>
        <p:nvGraphicFramePr>
          <p:cNvPr id="165908" name="Object 5"/>
          <p:cNvGraphicFramePr>
            <a:graphicFrameLocks noGrp="1" noChangeAspect="1"/>
          </p:cNvGraphicFramePr>
          <p:nvPr>
            <p:ph sz="quarter" idx="3"/>
          </p:nvPr>
        </p:nvGraphicFramePr>
        <p:xfrm>
          <a:off x="6888163" y="4221163"/>
          <a:ext cx="3097212" cy="1770062"/>
        </p:xfrm>
        <a:graphic>
          <a:graphicData uri="http://schemas.openxmlformats.org/presentationml/2006/ole">
            <mc:AlternateContent xmlns:mc="http://schemas.openxmlformats.org/markup-compatibility/2006">
              <mc:Choice xmlns:v="urn:schemas-microsoft-com:vml" Requires="v">
                <p:oleObj spid="_x0000_s36870" name="Equation" r:id="rId11" imgW="1422400" imgH="812800" progId="Equation.DSMT4">
                  <p:embed/>
                </p:oleObj>
              </mc:Choice>
              <mc:Fallback>
                <p:oleObj name="Equation" r:id="rId11" imgW="1422400" imgH="8128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8163" y="4221163"/>
                        <a:ext cx="3097212" cy="177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12373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ChangeArrowheads="1"/>
          </p:cNvSpPr>
          <p:nvPr/>
        </p:nvSpPr>
        <p:spPr bwMode="auto">
          <a:xfrm>
            <a:off x="2406651" y="692150"/>
            <a:ext cx="835998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a:t>
            </a:r>
            <a:r>
              <a:rPr kumimoji="1" lang="en-US" altLang="zh-CN" b="1" dirty="0">
                <a:latin typeface="华文中宋" panose="02010600040101010101" pitchFamily="2" charset="-122"/>
                <a:ea typeface="华文中宋" panose="02010600040101010101" pitchFamily="2" charset="-122"/>
              </a:rPr>
              <a:t>3</a:t>
            </a:r>
            <a:r>
              <a:rPr kumimoji="1" lang="zh-CN" altLang="en-US" b="1" dirty="0">
                <a:latin typeface="华文中宋" panose="02010600040101010101" pitchFamily="2" charset="-122"/>
                <a:ea typeface="华文中宋" panose="02010600040101010101" pitchFamily="2" charset="-122"/>
              </a:rPr>
              <a:t>）总温度效应</a:t>
            </a:r>
          </a:p>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      （由温度变化引起的相对电阻变化误差）</a:t>
            </a:r>
          </a:p>
        </p:txBody>
      </p:sp>
      <p:graphicFrame>
        <p:nvGraphicFramePr>
          <p:cNvPr id="166915" name="Object 3"/>
          <p:cNvGraphicFramePr>
            <a:graphicFrameLocks noChangeAspect="1"/>
          </p:cNvGraphicFramePr>
          <p:nvPr/>
        </p:nvGraphicFramePr>
        <p:xfrm>
          <a:off x="3625850" y="2060576"/>
          <a:ext cx="4311650" cy="976313"/>
        </p:xfrm>
        <a:graphic>
          <a:graphicData uri="http://schemas.openxmlformats.org/presentationml/2006/ole">
            <mc:AlternateContent xmlns:mc="http://schemas.openxmlformats.org/markup-compatibility/2006">
              <mc:Choice xmlns:v="urn:schemas-microsoft-com:vml" Requires="v">
                <p:oleObj spid="_x0000_s37890" name="Equation" r:id="rId3" imgW="1739880" imgH="393480" progId="Equation.DSMT4">
                  <p:embed/>
                </p:oleObj>
              </mc:Choice>
              <mc:Fallback>
                <p:oleObj name="Equation" r:id="rId3" imgW="17398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850" y="2060576"/>
                        <a:ext cx="4311650" cy="97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916" name="Rectangle 4"/>
          <p:cNvSpPr>
            <a:spLocks noChangeArrowheads="1"/>
          </p:cNvSpPr>
          <p:nvPr/>
        </p:nvSpPr>
        <p:spPr bwMode="auto">
          <a:xfrm>
            <a:off x="3575720" y="4221089"/>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补偿目的：</a:t>
            </a:r>
            <a:endParaRPr kumimoji="1" lang="zh-CN" altLang="en-US" sz="1400" b="1" dirty="0">
              <a:latin typeface="华文中宋" panose="02010600040101010101" pitchFamily="2" charset="-122"/>
              <a:ea typeface="华文中宋" panose="02010600040101010101" pitchFamily="2" charset="-122"/>
            </a:endParaRPr>
          </a:p>
        </p:txBody>
      </p:sp>
      <p:graphicFrame>
        <p:nvGraphicFramePr>
          <p:cNvPr id="166917" name="Object 5"/>
          <p:cNvGraphicFramePr>
            <a:graphicFrameLocks noChangeAspect="1"/>
          </p:cNvGraphicFramePr>
          <p:nvPr/>
        </p:nvGraphicFramePr>
        <p:xfrm>
          <a:off x="5718423" y="3960118"/>
          <a:ext cx="1511300" cy="938212"/>
        </p:xfrm>
        <a:graphic>
          <a:graphicData uri="http://schemas.openxmlformats.org/presentationml/2006/ole">
            <mc:AlternateContent xmlns:mc="http://schemas.openxmlformats.org/markup-compatibility/2006">
              <mc:Choice xmlns:v="urn:schemas-microsoft-com:vml" Requires="v">
                <p:oleObj spid="_x0000_s37891" name="Equation" r:id="rId5" imgW="634725" imgH="393529" progId="Equation.DSMT4">
                  <p:embed/>
                </p:oleObj>
              </mc:Choice>
              <mc:Fallback>
                <p:oleObj name="Equation" r:id="rId5" imgW="634725"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423" y="3960118"/>
                        <a:ext cx="1511300" cy="93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6918" name="Object 4"/>
          <p:cNvGraphicFramePr>
            <a:graphicFrameLocks noChangeAspect="1"/>
          </p:cNvGraphicFramePr>
          <p:nvPr/>
        </p:nvGraphicFramePr>
        <p:xfrm>
          <a:off x="4433889" y="5250657"/>
          <a:ext cx="3805237" cy="785813"/>
        </p:xfrm>
        <a:graphic>
          <a:graphicData uri="http://schemas.openxmlformats.org/presentationml/2006/ole">
            <mc:AlternateContent xmlns:mc="http://schemas.openxmlformats.org/markup-compatibility/2006">
              <mc:Choice xmlns:v="urn:schemas-microsoft-com:vml" Requires="v">
                <p:oleObj spid="_x0000_s37892" name="Equation" r:id="rId7" imgW="1168200" imgH="241200" progId="Equation.DSMT4">
                  <p:embed/>
                </p:oleObj>
              </mc:Choice>
              <mc:Fallback>
                <p:oleObj name="Equation" r:id="rId7" imgW="1168200" imgH="24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3889" y="5250657"/>
                        <a:ext cx="3805237"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 name="直接连接符 7"/>
          <p:cNvCxnSpPr/>
          <p:nvPr/>
        </p:nvCxnSpPr>
        <p:spPr>
          <a:xfrm>
            <a:off x="4223793" y="6093296"/>
            <a:ext cx="4500563"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4490137" y="2961814"/>
                <a:ext cx="4193007" cy="660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rPr>
                        <m:t>=[</m:t>
                      </m:r>
                      <m:sSub>
                        <m:sSubPr>
                          <m:ctrlPr>
                            <a:rPr lang="en-US" altLang="zh-CN" sz="3200" i="1">
                              <a:latin typeface="Cambria Math" panose="02040503050406030204" pitchFamily="18" charset="0"/>
                            </a:rPr>
                          </m:ctrlPr>
                        </m:sSubPr>
                        <m:e>
                          <m:r>
                            <a:rPr lang="zh-CN" altLang="en-US" sz="3200" i="1">
                              <a:latin typeface="Cambria Math"/>
                            </a:rPr>
                            <m:t>𝛼</m:t>
                          </m:r>
                        </m:e>
                        <m:sub>
                          <m:r>
                            <a:rPr lang="en-US" altLang="zh-CN" sz="3200" i="1">
                              <a:latin typeface="Cambria Math"/>
                            </a:rPr>
                            <m:t>𝑡</m:t>
                          </m:r>
                        </m:sub>
                      </m:sSub>
                      <m:r>
                        <a:rPr lang="en-US" altLang="zh-CN" sz="3200" i="1">
                          <a:latin typeface="Cambria Math"/>
                        </a:rPr>
                        <m:t>+</m:t>
                      </m:r>
                      <m:r>
                        <a:rPr lang="en-US" altLang="zh-CN" sz="3200" i="1">
                          <a:latin typeface="Cambria Math"/>
                        </a:rPr>
                        <m:t>𝑘</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zh-CN" altLang="en-US" sz="3200" i="1">
                                  <a:latin typeface="Cambria Math"/>
                                </a:rPr>
                                <m:t>𝛽</m:t>
                              </m:r>
                            </m:e>
                            <m:sub>
                              <m:r>
                                <a:rPr lang="en-US" altLang="zh-CN" sz="3200" i="1">
                                  <a:latin typeface="Cambria Math"/>
                                </a:rPr>
                                <m:t>𝑠</m:t>
                              </m:r>
                            </m:sub>
                          </m:sSub>
                          <m:r>
                            <a:rPr lang="en-US" altLang="zh-CN" sz="3200" i="1">
                              <a:latin typeface="Cambria Math"/>
                            </a:rPr>
                            <m:t>−</m:t>
                          </m:r>
                          <m:sSub>
                            <m:sSubPr>
                              <m:ctrlPr>
                                <a:rPr lang="en-US" altLang="zh-CN" sz="3200" i="1">
                                  <a:latin typeface="Cambria Math" panose="02040503050406030204" pitchFamily="18" charset="0"/>
                                </a:rPr>
                              </m:ctrlPr>
                            </m:sSubPr>
                            <m:e>
                              <m:r>
                                <a:rPr lang="zh-CN" altLang="en-US" sz="3200" i="1">
                                  <a:latin typeface="Cambria Math"/>
                                </a:rPr>
                                <m:t>𝛽</m:t>
                              </m:r>
                            </m:e>
                            <m:sub>
                              <m:r>
                                <a:rPr lang="en-US" altLang="zh-CN" sz="3200" i="1">
                                  <a:latin typeface="Cambria Math"/>
                                </a:rPr>
                                <m:t>𝑔</m:t>
                              </m:r>
                            </m:sub>
                          </m:sSub>
                        </m:e>
                      </m:d>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ea typeface="Cambria Math"/>
                            </a:rPr>
                            <m:t>∆</m:t>
                          </m:r>
                        </m:e>
                        <m:sub>
                          <m:r>
                            <a:rPr lang="en-US" altLang="zh-CN" sz="3200" i="1">
                              <a:latin typeface="Cambria Math"/>
                            </a:rPr>
                            <m:t>𝑡</m:t>
                          </m:r>
                        </m:sub>
                      </m:sSub>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2966136" y="2961814"/>
                <a:ext cx="4193007" cy="660052"/>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05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23F8F4F-C9F9-42EC-99AB-E0B425D0A89B}"/>
              </a:ext>
            </a:extLst>
          </p:cNvPr>
          <p:cNvSpPr>
            <a:spLocks noChangeArrowheads="1"/>
          </p:cNvSpPr>
          <p:nvPr/>
        </p:nvSpPr>
        <p:spPr bwMode="auto">
          <a:xfrm>
            <a:off x="1873776" y="506293"/>
            <a:ext cx="8496944" cy="53283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prstTxWarp prst="textNoShape">
              <a:avLst/>
            </a:prstTxWarp>
            <a:spAutoFit/>
          </a:bodyPr>
          <a:lstStyle/>
          <a:p>
            <a:pPr lvl="0" eaLnBrk="0" fontAlgn="base" hangingPunct="0">
              <a:spcBef>
                <a:spcPct val="0"/>
              </a:spcBef>
              <a:spcAft>
                <a:spcPct val="0"/>
              </a:spcAft>
            </a:pPr>
            <a:r>
              <a:rPr lang="zh-CN" altLang="zh-CN" sz="2000" b="1" dirty="0">
                <a:solidFill>
                  <a:srgbClr val="0000CC"/>
                </a:solidFill>
                <a:latin typeface="微软雅黑" panose="020B0503020204020204" pitchFamily="34" charset="-122"/>
                <a:ea typeface="微软雅黑" panose="020B0503020204020204" pitchFamily="34" charset="-122"/>
              </a:rPr>
              <a:t>第一次工业革命：</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18世纪60年代----19世纪中期</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蒸汽时代）</a:t>
            </a:r>
            <a:endParaRPr lang="en-US" altLang="zh-CN" sz="2000" b="1" dirty="0">
              <a:solidFill>
                <a:srgbClr val="0000CC"/>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珍妮纺纱机的发明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zh-CN" sz="2000" b="1" dirty="0">
                <a:solidFill>
                  <a:srgbClr val="333333"/>
                </a:solidFill>
                <a:latin typeface="微软雅黑" panose="020B0503020204020204" pitchFamily="34" charset="-122"/>
                <a:ea typeface="微软雅黑" panose="020B0503020204020204" pitchFamily="34" charset="-122"/>
              </a:rPr>
              <a:t>改良蒸汽机，蒸汽轮船，蒸汽机车</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zh-CN" sz="2000" b="1" dirty="0">
                <a:solidFill>
                  <a:srgbClr val="0000CC"/>
                </a:solidFill>
                <a:latin typeface="微软雅黑" panose="020B0503020204020204" pitchFamily="34" charset="-122"/>
                <a:ea typeface="微软雅黑" panose="020B0503020204020204" pitchFamily="34" charset="-122"/>
              </a:rPr>
              <a:t>第二次工业革命： 19世纪70年代----20世纪初期</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（电气时代）</a:t>
            </a:r>
            <a:endParaRPr lang="en-US" altLang="zh-CN" sz="2000" b="1" dirty="0">
              <a:solidFill>
                <a:srgbClr val="0000CC"/>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电力和内燃机的发明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en-US" sz="2000" b="1" dirty="0">
                <a:solidFill>
                  <a:srgbClr val="333333"/>
                </a:solidFill>
                <a:latin typeface="微软雅黑" panose="020B0503020204020204" pitchFamily="34" charset="-122"/>
                <a:ea typeface="微软雅黑" panose="020B0503020204020204" pitchFamily="34" charset="-122"/>
              </a:rPr>
              <a:t>电报、</a:t>
            </a:r>
            <a:r>
              <a:rPr lang="zh-CN" altLang="zh-CN" sz="2000" b="1" dirty="0">
                <a:solidFill>
                  <a:srgbClr val="333333"/>
                </a:solidFill>
                <a:latin typeface="微软雅黑" panose="020B0503020204020204" pitchFamily="34" charset="-122"/>
                <a:ea typeface="微软雅黑" panose="020B0503020204020204" pitchFamily="34" charset="-122"/>
              </a:rPr>
              <a:t>电话，发电机，灯泡</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zh-CN" sz="2000" b="1" dirty="0">
                <a:solidFill>
                  <a:srgbClr val="0000CC"/>
                </a:solidFill>
                <a:latin typeface="微软雅黑" panose="020B0503020204020204" pitchFamily="34" charset="-122"/>
                <a:ea typeface="微软雅黑" panose="020B0503020204020204" pitchFamily="34" charset="-122"/>
              </a:rPr>
              <a:t>第三次科技革命： 20世纪四五十年代</a:t>
            </a:r>
            <a:r>
              <a:rPr lang="en-US" altLang="zh-CN" sz="2000" b="1" dirty="0">
                <a:solidFill>
                  <a:srgbClr val="0000CC"/>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当前    （信息时代）</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原子能和计算机的发明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zh-CN" sz="2000" b="1" dirty="0">
                <a:solidFill>
                  <a:srgbClr val="333333"/>
                </a:solidFill>
                <a:latin typeface="微软雅黑" panose="020B0503020204020204" pitchFamily="34" charset="-122"/>
                <a:ea typeface="微软雅黑" panose="020B0503020204020204" pitchFamily="34" charset="-122"/>
              </a:rPr>
              <a:t>电子计算机，原子弹，克隆技术，航天飞船，人造卫星</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en-US" sz="2000" b="1" dirty="0">
                <a:solidFill>
                  <a:srgbClr val="333333"/>
                </a:solidFill>
                <a:latin typeface="微软雅黑" panose="020B0503020204020204" pitchFamily="34" charset="-122"/>
                <a:ea typeface="微软雅黑" panose="020B0503020204020204" pitchFamily="34" charset="-122"/>
              </a:rPr>
              <a:t>信息技术、新材料、新能源、生物技术、海洋技术空间技术</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en-US" sz="2000" b="1" dirty="0">
                <a:solidFill>
                  <a:srgbClr val="0000CC"/>
                </a:solidFill>
                <a:latin typeface="微软雅黑" panose="020B0503020204020204" pitchFamily="34" charset="-122"/>
                <a:ea typeface="微软雅黑" panose="020B0503020204020204" pitchFamily="34" charset="-122"/>
              </a:rPr>
              <a:t>第</a:t>
            </a:r>
            <a:r>
              <a:rPr lang="zh-CN" altLang="zh-CN" sz="2000" b="1" dirty="0">
                <a:solidFill>
                  <a:srgbClr val="0000CC"/>
                </a:solidFill>
                <a:latin typeface="微软雅黑" panose="020B0503020204020204" pitchFamily="34" charset="-122"/>
                <a:ea typeface="微软雅黑" panose="020B0503020204020204" pitchFamily="34" charset="-122"/>
              </a:rPr>
              <a:t>四次科技革命：</a:t>
            </a:r>
            <a:r>
              <a:rPr lang="zh-CN" altLang="en-US" sz="2000" b="1" dirty="0">
                <a:solidFill>
                  <a:srgbClr val="FF0000"/>
                </a:solidFill>
                <a:latin typeface="微软雅黑" panose="020B0503020204020204" pitchFamily="34" charset="-122"/>
                <a:ea typeface="微软雅黑" panose="020B0503020204020204" pitchFamily="34" charset="-122"/>
              </a:rPr>
              <a:t>当前</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未来    （信息时代</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绿色时代）</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标志：</a:t>
            </a:r>
            <a:r>
              <a:rPr lang="zh-CN" altLang="en-US" sz="2000" b="1" dirty="0">
                <a:solidFill>
                  <a:srgbClr val="333333"/>
                </a:solidFill>
                <a:latin typeface="微软雅黑" panose="020B0503020204020204" pitchFamily="34" charset="-122"/>
                <a:ea typeface="微软雅黑" panose="020B0503020204020204" pitchFamily="34" charset="-122"/>
              </a:rPr>
              <a:t>经济</a:t>
            </a:r>
            <a:r>
              <a:rPr lang="en-US" altLang="zh-CN"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互联网产业化，工业智能化，工业一体化为代表，</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333333"/>
                </a:solidFill>
                <a:latin typeface="微软雅黑" panose="020B0503020204020204" pitchFamily="34" charset="-122"/>
                <a:ea typeface="微软雅黑" panose="020B0503020204020204" pitchFamily="34" charset="-122"/>
              </a:rPr>
              <a:t>技术</a:t>
            </a:r>
            <a:r>
              <a:rPr lang="en-US" altLang="zh-CN"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人工智能</a:t>
            </a:r>
            <a:r>
              <a:rPr lang="zh-CN" altLang="en-US" sz="2000" b="1" dirty="0">
                <a:solidFill>
                  <a:srgbClr val="333333"/>
                </a:solidFill>
                <a:latin typeface="微软雅黑" panose="020B0503020204020204" pitchFamily="34" charset="-122"/>
                <a:ea typeface="微软雅黑" panose="020B0503020204020204" pitchFamily="34" charset="-122"/>
              </a:rPr>
              <a:t>、基因工程</a:t>
            </a:r>
            <a:r>
              <a:rPr lang="zh-CN" altLang="zh-CN" sz="2000" b="1" dirty="0">
                <a:solidFill>
                  <a:srgbClr val="333333"/>
                </a:solidFill>
                <a:latin typeface="微软雅黑" panose="020B0503020204020204" pitchFamily="34" charset="-122"/>
                <a:ea typeface="微软雅黑" panose="020B0503020204020204" pitchFamily="34" charset="-122"/>
              </a:rPr>
              <a:t>，</a:t>
            </a:r>
            <a:r>
              <a:rPr lang="zh-CN" altLang="en-US" sz="2000" b="1" dirty="0">
                <a:solidFill>
                  <a:srgbClr val="333333"/>
                </a:solidFill>
                <a:latin typeface="微软雅黑" panose="020B0503020204020204" pitchFamily="34" charset="-122"/>
                <a:ea typeface="微软雅黑" panose="020B0503020204020204" pitchFamily="34" charset="-122"/>
              </a:rPr>
              <a:t>脑科学、</a:t>
            </a:r>
            <a:r>
              <a:rPr lang="zh-CN" altLang="zh-CN" sz="2000" b="1" dirty="0">
                <a:solidFill>
                  <a:srgbClr val="333333"/>
                </a:solidFill>
                <a:latin typeface="微软雅黑" panose="020B0503020204020204" pitchFamily="34" charset="-122"/>
                <a:ea typeface="微软雅黑" panose="020B0503020204020204" pitchFamily="34" charset="-122"/>
              </a:rPr>
              <a:t>清洁能源，无人控制</a:t>
            </a:r>
            <a:r>
              <a:rPr lang="zh-CN" altLang="en-US" sz="2000" b="1" dirty="0">
                <a:solidFill>
                  <a:srgbClr val="333333"/>
                </a:solidFill>
                <a:latin typeface="微软雅黑" panose="020B0503020204020204" pitchFamily="34" charset="-122"/>
                <a:ea typeface="微软雅黑" panose="020B0503020204020204" pitchFamily="34" charset="-122"/>
              </a:rPr>
              <a:t>、</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333333"/>
                </a:solidFill>
                <a:latin typeface="微软雅黑" panose="020B0503020204020204" pitchFamily="34" charset="-122"/>
                <a:ea typeface="微软雅黑" panose="020B0503020204020204" pitchFamily="34" charset="-122"/>
              </a:rPr>
              <a:t>量子信息技术，虚拟现实</a:t>
            </a:r>
            <a:r>
              <a:rPr lang="zh-CN" altLang="en-US"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生物技术</a:t>
            </a:r>
            <a:r>
              <a:rPr lang="en-US" altLang="zh-CN" sz="2000" b="1" dirty="0">
                <a:solidFill>
                  <a:srgbClr val="333333"/>
                </a:solidFill>
                <a:latin typeface="微软雅黑" panose="020B0503020204020204" pitchFamily="34" charset="-122"/>
                <a:ea typeface="微软雅黑" panose="020B0503020204020204" pitchFamily="34" charset="-122"/>
              </a:rPr>
              <a:t> …..</a:t>
            </a:r>
          </a:p>
        </p:txBody>
      </p:sp>
      <p:sp>
        <p:nvSpPr>
          <p:cNvPr id="8" name="矩形 7">
            <a:extLst>
              <a:ext uri="{FF2B5EF4-FFF2-40B4-BE49-F238E27FC236}">
                <a16:creationId xmlns:a16="http://schemas.microsoft.com/office/drawing/2014/main" id="{0E8950F2-9AE9-446A-819A-595DB2054540}"/>
              </a:ext>
            </a:extLst>
          </p:cNvPr>
          <p:cNvSpPr/>
          <p:nvPr/>
        </p:nvSpPr>
        <p:spPr>
          <a:xfrm>
            <a:off x="3432173" y="5990251"/>
            <a:ext cx="3595856" cy="400110"/>
          </a:xfrm>
          <a:prstGeom prst="rect">
            <a:avLst/>
          </a:prstGeom>
        </p:spPr>
        <p:txBody>
          <a:bodyPr wrap="none">
            <a:spAutoFit/>
          </a:bodyPr>
          <a:lstStyle/>
          <a:p>
            <a:pPr algn="ctr"/>
            <a:r>
              <a:rPr lang="zh-CN" altLang="en-US"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当代处于</a:t>
            </a:r>
            <a:r>
              <a:rPr lang="zh-CN" altLang="en-US" sz="2000" b="1" dirty="0">
                <a:solidFill>
                  <a:srgbClr val="0000CC"/>
                </a:solidFill>
                <a:latin typeface="华文中宋" panose="02010600040101010101" pitchFamily="2" charset="-122"/>
                <a:ea typeface="华文中宋" panose="02010600040101010101" pitchFamily="2" charset="-122"/>
              </a:rPr>
              <a:t>第四次科技革命时代</a:t>
            </a:r>
            <a:r>
              <a:rPr lang="en-US" altLang="zh-CN" sz="2000" b="1" kern="0" dirty="0">
                <a:solidFill>
                  <a:srgbClr val="0000CC"/>
                </a:solidFill>
                <a:latin typeface="微软雅黑" panose="020B0503020204020204" pitchFamily="34" charset="-122"/>
                <a:ea typeface="微软雅黑" panose="020B0503020204020204" pitchFamily="34" charset="-122"/>
              </a:rPr>
              <a:t> </a:t>
            </a:r>
            <a:endParaRPr lang="zh-CN" altLang="en-US" sz="2000" b="1" dirty="0">
              <a:latin typeface="华文中宋" panose="02010600040101010101" pitchFamily="2" charset="-122"/>
              <a:ea typeface="华文中宋" panose="02010600040101010101" pitchFamily="2" charset="-122"/>
            </a:endParaRPr>
          </a:p>
        </p:txBody>
      </p:sp>
      <p:sp>
        <p:nvSpPr>
          <p:cNvPr id="9" name="矩形: 圆角 8">
            <a:extLst>
              <a:ext uri="{FF2B5EF4-FFF2-40B4-BE49-F238E27FC236}">
                <a16:creationId xmlns:a16="http://schemas.microsoft.com/office/drawing/2014/main" id="{AD48FE72-65F4-45D6-B441-A4BCAF4867B6}"/>
              </a:ext>
            </a:extLst>
          </p:cNvPr>
          <p:cNvSpPr/>
          <p:nvPr/>
        </p:nvSpPr>
        <p:spPr>
          <a:xfrm>
            <a:off x="2783632" y="5799079"/>
            <a:ext cx="5472608" cy="7657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444571" y="74482"/>
            <a:ext cx="2646878"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工业（科技）革命</a:t>
            </a:r>
          </a:p>
        </p:txBody>
      </p:sp>
    </p:spTree>
    <p:extLst>
      <p:ext uri="{BB962C8B-B14F-4D97-AF65-F5344CB8AC3E}">
        <p14:creationId xmlns:p14="http://schemas.microsoft.com/office/powerpoint/2010/main" val="524490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3071813" y="981075"/>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solidFill>
                  <a:srgbClr val="0000CC"/>
                </a:solidFill>
                <a:latin typeface="微软雅黑" panose="020B0503020204020204" pitchFamily="34" charset="-122"/>
                <a:ea typeface="微软雅黑" panose="020B0503020204020204" pitchFamily="34" charset="-122"/>
              </a:rPr>
              <a:t>（</a:t>
            </a:r>
            <a:r>
              <a:rPr kumimoji="1" lang="en-US" altLang="zh-CN" sz="2800" b="1" dirty="0">
                <a:solidFill>
                  <a:srgbClr val="0000CC"/>
                </a:solidFill>
                <a:latin typeface="微软雅黑" panose="020B0503020204020204" pitchFamily="34" charset="-122"/>
                <a:ea typeface="微软雅黑" panose="020B0503020204020204" pitchFamily="34" charset="-122"/>
              </a:rPr>
              <a:t>4</a:t>
            </a:r>
            <a:r>
              <a:rPr kumimoji="1" lang="zh-CN" altLang="en-US" sz="2800" b="1" dirty="0">
                <a:solidFill>
                  <a:srgbClr val="0000CC"/>
                </a:solidFill>
                <a:latin typeface="微软雅黑" panose="020B0503020204020204" pitchFamily="34" charset="-122"/>
                <a:ea typeface="微软雅黑" panose="020B0503020204020204" pitchFamily="34" charset="-122"/>
              </a:rPr>
              <a:t>）</a:t>
            </a:r>
            <a:r>
              <a:rPr kumimoji="1" lang="en-US" altLang="zh-CN" sz="2800" b="1" dirty="0">
                <a:solidFill>
                  <a:srgbClr val="0000CC"/>
                </a:solidFill>
                <a:latin typeface="微软雅黑" panose="020B0503020204020204" pitchFamily="34" charset="-122"/>
                <a:ea typeface="微软雅黑" panose="020B0503020204020204" pitchFamily="34" charset="-122"/>
              </a:rPr>
              <a:t>.</a:t>
            </a:r>
            <a:r>
              <a:rPr kumimoji="1" lang="zh-CN" altLang="en-US" sz="2800" b="1" dirty="0">
                <a:solidFill>
                  <a:srgbClr val="0000CC"/>
                </a:solidFill>
                <a:latin typeface="微软雅黑" panose="020B0503020204020204" pitchFamily="34" charset="-122"/>
                <a:ea typeface="微软雅黑" panose="020B0503020204020204" pitchFamily="34" charset="-122"/>
              </a:rPr>
              <a:t>温度补偿</a:t>
            </a:r>
          </a:p>
        </p:txBody>
      </p:sp>
      <p:sp>
        <p:nvSpPr>
          <p:cNvPr id="167939" name="Rectangle 3"/>
          <p:cNvSpPr>
            <a:spLocks noChangeArrowheads="1"/>
          </p:cNvSpPr>
          <p:nvPr/>
        </p:nvSpPr>
        <p:spPr bwMode="auto">
          <a:xfrm>
            <a:off x="3071814" y="1823245"/>
            <a:ext cx="36734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    </a:t>
            </a:r>
            <a:r>
              <a:rPr kumimoji="1" lang="en-US" altLang="zh-CN" b="1" dirty="0">
                <a:latin typeface="华文中宋" panose="02010600040101010101" pitchFamily="2" charset="-122"/>
                <a:ea typeface="华文中宋" panose="02010600040101010101" pitchFamily="2" charset="-122"/>
              </a:rPr>
              <a:t>1</a:t>
            </a:r>
            <a:r>
              <a:rPr kumimoji="1" lang="zh-CN" altLang="en-US" b="1" dirty="0">
                <a:latin typeface="华文中宋" panose="02010600040101010101" pitchFamily="2" charset="-122"/>
                <a:ea typeface="华文中宋" panose="02010600040101010101" pitchFamily="2" charset="-122"/>
              </a:rPr>
              <a:t>）桥路补偿</a:t>
            </a:r>
          </a:p>
        </p:txBody>
      </p:sp>
      <p:sp>
        <p:nvSpPr>
          <p:cNvPr id="167940" name="Rectangle 4"/>
          <p:cNvSpPr>
            <a:spLocks noChangeArrowheads="1"/>
          </p:cNvSpPr>
          <p:nvPr/>
        </p:nvSpPr>
        <p:spPr bwMode="auto">
          <a:xfrm>
            <a:off x="3150096" y="2636913"/>
            <a:ext cx="4743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平衡时</a:t>
            </a:r>
            <a:r>
              <a:rPr kumimoji="1" lang="zh-CN" altLang="en-US" sz="2800" dirty="0">
                <a:latin typeface="Tahoma" pitchFamily="34" charset="0"/>
              </a:rPr>
              <a:t>： </a:t>
            </a:r>
            <a:r>
              <a:rPr kumimoji="1" lang="en-US" altLang="zh-CN" dirty="0">
                <a:latin typeface="Times New Roman" pitchFamily="18" charset="0"/>
              </a:rPr>
              <a:t>R</a:t>
            </a:r>
            <a:r>
              <a:rPr kumimoji="1" lang="en-US" altLang="zh-CN" sz="2400" dirty="0">
                <a:latin typeface="Times New Roman" pitchFamily="18" charset="0"/>
              </a:rPr>
              <a:t>1</a:t>
            </a:r>
            <a:r>
              <a:rPr kumimoji="1" lang="en-US" altLang="zh-CN" dirty="0">
                <a:latin typeface="Times New Roman" pitchFamily="18" charset="0"/>
              </a:rPr>
              <a:t>R</a:t>
            </a:r>
            <a:r>
              <a:rPr kumimoji="1" lang="en-US" altLang="zh-CN" sz="2400" dirty="0">
                <a:latin typeface="Times New Roman" pitchFamily="18" charset="0"/>
              </a:rPr>
              <a:t>4</a:t>
            </a:r>
            <a:r>
              <a:rPr kumimoji="1" lang="en-US" altLang="zh-CN" dirty="0">
                <a:latin typeface="Times New Roman" pitchFamily="18" charset="0"/>
              </a:rPr>
              <a:t> </a:t>
            </a:r>
            <a:r>
              <a:rPr kumimoji="1" lang="zh-CN" altLang="en-US" dirty="0">
                <a:latin typeface="Times New Roman" pitchFamily="18" charset="0"/>
              </a:rPr>
              <a:t>－</a:t>
            </a:r>
            <a:r>
              <a:rPr kumimoji="1" lang="en-US" altLang="zh-CN" dirty="0">
                <a:latin typeface="Times New Roman" pitchFamily="18" charset="0"/>
              </a:rPr>
              <a:t>R</a:t>
            </a:r>
            <a:r>
              <a:rPr kumimoji="1" lang="en-US" altLang="zh-CN" sz="2400" dirty="0">
                <a:latin typeface="Times New Roman" pitchFamily="18" charset="0"/>
              </a:rPr>
              <a:t>2</a:t>
            </a:r>
            <a:r>
              <a:rPr kumimoji="1" lang="en-US" altLang="zh-CN" dirty="0">
                <a:latin typeface="Times New Roman" pitchFamily="18" charset="0"/>
              </a:rPr>
              <a:t>R</a:t>
            </a:r>
            <a:r>
              <a:rPr kumimoji="1" lang="en-US" altLang="zh-CN" sz="2400" dirty="0">
                <a:latin typeface="Times New Roman" pitchFamily="18" charset="0"/>
              </a:rPr>
              <a:t>3 </a:t>
            </a:r>
            <a:r>
              <a:rPr kumimoji="1" lang="en-US" altLang="zh-CN" dirty="0">
                <a:latin typeface="Times New Roman" pitchFamily="18" charset="0"/>
              </a:rPr>
              <a:t>= 0</a:t>
            </a:r>
            <a:r>
              <a:rPr lang="en-US" altLang="zh-CN" dirty="0">
                <a:latin typeface="Tahoma" pitchFamily="34" charset="0"/>
              </a:rPr>
              <a:t> </a:t>
            </a:r>
          </a:p>
        </p:txBody>
      </p:sp>
      <p:graphicFrame>
        <p:nvGraphicFramePr>
          <p:cNvPr id="167941" name="Object 5"/>
          <p:cNvGraphicFramePr>
            <a:graphicFrameLocks noChangeAspect="1"/>
          </p:cNvGraphicFramePr>
          <p:nvPr/>
        </p:nvGraphicFramePr>
        <p:xfrm>
          <a:off x="4800600" y="3429000"/>
          <a:ext cx="1871662" cy="1116012"/>
        </p:xfrm>
        <a:graphic>
          <a:graphicData uri="http://schemas.openxmlformats.org/presentationml/2006/ole">
            <mc:AlternateContent xmlns:mc="http://schemas.openxmlformats.org/markup-compatibility/2006">
              <mc:Choice xmlns:v="urn:schemas-microsoft-com:vml" Requires="v">
                <p:oleObj spid="_x0000_s38914" name="Equation" r:id="rId3" imgW="723586" imgH="431613" progId="Equation.DSMT4">
                  <p:embed/>
                </p:oleObj>
              </mc:Choice>
              <mc:Fallback>
                <p:oleObj name="Equation" r:id="rId3" imgW="723586"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429000"/>
                        <a:ext cx="1871662"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7942" name="Rectangle 6"/>
          <p:cNvSpPr>
            <a:spLocks noChangeArrowheads="1"/>
          </p:cNvSpPr>
          <p:nvPr/>
        </p:nvSpPr>
        <p:spPr bwMode="auto">
          <a:xfrm>
            <a:off x="5231904" y="4540250"/>
            <a:ext cx="12890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dirty="0">
                <a:latin typeface="Times New Roman" pitchFamily="18" charset="0"/>
              </a:rPr>
              <a:t>R</a:t>
            </a:r>
            <a:r>
              <a:rPr kumimoji="1" lang="en-US" altLang="zh-CN" sz="2000" dirty="0">
                <a:latin typeface="Times New Roman" pitchFamily="18" charset="0"/>
              </a:rPr>
              <a:t>1</a:t>
            </a:r>
            <a:r>
              <a:rPr kumimoji="1" lang="en-US" altLang="zh-CN" sz="2800" dirty="0">
                <a:latin typeface="Times New Roman" pitchFamily="18" charset="0"/>
              </a:rPr>
              <a:t>= R</a:t>
            </a:r>
            <a:r>
              <a:rPr kumimoji="1" lang="en-US" altLang="zh-CN" sz="2000" dirty="0">
                <a:latin typeface="Times New Roman" pitchFamily="18" charset="0"/>
              </a:rPr>
              <a:t>2</a:t>
            </a:r>
            <a:endParaRPr kumimoji="1" lang="en-US" altLang="zh-CN" sz="2800" dirty="0">
              <a:latin typeface="Times New Roman" pitchFamily="18" charset="0"/>
            </a:endParaRPr>
          </a:p>
          <a:p>
            <a:pPr eaLnBrk="1" hangingPunct="1">
              <a:spcBef>
                <a:spcPct val="0"/>
              </a:spcBef>
              <a:buFontTx/>
              <a:buNone/>
            </a:pPr>
            <a:r>
              <a:rPr kumimoji="1" lang="en-US" altLang="zh-CN" sz="2800" dirty="0">
                <a:latin typeface="Times New Roman" pitchFamily="18" charset="0"/>
              </a:rPr>
              <a:t>R</a:t>
            </a:r>
            <a:r>
              <a:rPr kumimoji="1" lang="en-US" altLang="zh-CN" sz="2000" dirty="0">
                <a:latin typeface="Times New Roman" pitchFamily="18" charset="0"/>
              </a:rPr>
              <a:t>3</a:t>
            </a:r>
            <a:r>
              <a:rPr kumimoji="1" lang="en-US" altLang="zh-CN" sz="2800" dirty="0">
                <a:latin typeface="Times New Roman" pitchFamily="18" charset="0"/>
              </a:rPr>
              <a:t> = R</a:t>
            </a:r>
            <a:r>
              <a:rPr kumimoji="1" lang="en-US" altLang="zh-CN" sz="2000" dirty="0">
                <a:latin typeface="Times New Roman" pitchFamily="18" charset="0"/>
              </a:rPr>
              <a:t>4</a:t>
            </a:r>
          </a:p>
        </p:txBody>
      </p:sp>
      <p:sp>
        <p:nvSpPr>
          <p:cNvPr id="167943" name="Text Box 7"/>
          <p:cNvSpPr txBox="1">
            <a:spLocks noChangeArrowheads="1"/>
          </p:cNvSpPr>
          <p:nvPr/>
        </p:nvSpPr>
        <p:spPr bwMode="auto">
          <a:xfrm>
            <a:off x="2925789" y="5784851"/>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3300"/>
                </a:solidFill>
                <a:latin typeface="华文中宋" panose="02010600040101010101" pitchFamily="2" charset="-122"/>
                <a:ea typeface="华文中宋" panose="02010600040101010101" pitchFamily="2" charset="-122"/>
              </a:rPr>
              <a:t>注意</a:t>
            </a:r>
            <a:r>
              <a:rPr lang="zh-CN" altLang="en-US" sz="2400" b="1" dirty="0">
                <a:latin typeface="华文中宋" panose="02010600040101010101" pitchFamily="2" charset="-122"/>
                <a:ea typeface="华文中宋" panose="02010600040101010101" pitchFamily="2" charset="-122"/>
              </a:rPr>
              <a:t>：只要</a:t>
            </a:r>
          </a:p>
        </p:txBody>
      </p:sp>
      <p:sp>
        <p:nvSpPr>
          <p:cNvPr id="167944" name="Rectangle 8"/>
          <p:cNvSpPr>
            <a:spLocks noChangeArrowheads="1"/>
          </p:cNvSpPr>
          <p:nvPr/>
        </p:nvSpPr>
        <p:spPr bwMode="auto">
          <a:xfrm>
            <a:off x="4908252" y="5805489"/>
            <a:ext cx="1227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b="1" dirty="0">
                <a:latin typeface="Arial" pitchFamily="34" charset="0"/>
              </a:rPr>
              <a:t>R1= R2</a:t>
            </a:r>
          </a:p>
        </p:txBody>
      </p:sp>
      <p:sp>
        <p:nvSpPr>
          <p:cNvPr id="167945" name="Text Box 9"/>
          <p:cNvSpPr txBox="1">
            <a:spLocks noChangeArrowheads="1"/>
          </p:cNvSpPr>
          <p:nvPr/>
        </p:nvSpPr>
        <p:spPr bwMode="auto">
          <a:xfrm>
            <a:off x="6384032" y="5784851"/>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3300"/>
                </a:solidFill>
                <a:latin typeface="华文中宋" panose="02010600040101010101" pitchFamily="2" charset="-122"/>
                <a:ea typeface="华文中宋" panose="02010600040101010101" pitchFamily="2" charset="-122"/>
              </a:rPr>
              <a:t>总是成立，则不破坏平衡。</a:t>
            </a:r>
            <a:endParaRPr lang="en-US" altLang="zh-CN" sz="2400" b="1" dirty="0">
              <a:solidFill>
                <a:srgbClr val="FF33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8953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8962" name="Object 2"/>
          <p:cNvGraphicFramePr>
            <a:graphicFrameLocks noChangeAspect="1"/>
          </p:cNvGraphicFramePr>
          <p:nvPr/>
        </p:nvGraphicFramePr>
        <p:xfrm>
          <a:off x="3829050" y="476251"/>
          <a:ext cx="3957638" cy="962025"/>
        </p:xfrm>
        <a:graphic>
          <a:graphicData uri="http://schemas.openxmlformats.org/presentationml/2006/ole">
            <mc:AlternateContent xmlns:mc="http://schemas.openxmlformats.org/markup-compatibility/2006">
              <mc:Choice xmlns:v="urn:schemas-microsoft-com:vml" Requires="v">
                <p:oleObj spid="_x0000_s39938" name="Equation" r:id="rId3" imgW="1777229" imgH="431613" progId="Equation.DSMT4">
                  <p:embed/>
                </p:oleObj>
              </mc:Choice>
              <mc:Fallback>
                <p:oleObj name="Equation" r:id="rId3" imgW="1777229"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476251"/>
                        <a:ext cx="3957638"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89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313" y="1628776"/>
            <a:ext cx="5903912"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4" name="TextBox 3"/>
          <p:cNvSpPr txBox="1">
            <a:spLocks noChangeArrowheads="1"/>
          </p:cNvSpPr>
          <p:nvPr/>
        </p:nvSpPr>
        <p:spPr bwMode="auto">
          <a:xfrm>
            <a:off x="6024564" y="41433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rPr>
              <a:t>被测试件</a:t>
            </a:r>
          </a:p>
        </p:txBody>
      </p:sp>
      <p:sp>
        <p:nvSpPr>
          <p:cNvPr id="168965" name="TextBox 4"/>
          <p:cNvSpPr txBox="1">
            <a:spLocks noChangeArrowheads="1"/>
          </p:cNvSpPr>
          <p:nvPr/>
        </p:nvSpPr>
        <p:spPr bwMode="auto">
          <a:xfrm>
            <a:off x="6024564" y="550068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rPr>
              <a:t>补偿块</a:t>
            </a:r>
          </a:p>
        </p:txBody>
      </p:sp>
      <p:sp>
        <p:nvSpPr>
          <p:cNvPr id="168966" name="Text Box 6"/>
          <p:cNvSpPr txBox="1">
            <a:spLocks noChangeArrowheads="1"/>
          </p:cNvSpPr>
          <p:nvPr/>
        </p:nvSpPr>
        <p:spPr bwMode="auto">
          <a:xfrm>
            <a:off x="2763839" y="620713"/>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即：</a:t>
            </a:r>
          </a:p>
        </p:txBody>
      </p:sp>
    </p:spTree>
    <p:extLst>
      <p:ext uri="{BB962C8B-B14F-4D97-AF65-F5344CB8AC3E}">
        <p14:creationId xmlns:p14="http://schemas.microsoft.com/office/powerpoint/2010/main" val="272261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2714302" y="203202"/>
            <a:ext cx="6553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solidFill>
                  <a:srgbClr val="0000CC"/>
                </a:solidFill>
                <a:latin typeface="华文中宋" panose="02010600040101010101" pitchFamily="2" charset="-122"/>
                <a:ea typeface="华文中宋" panose="02010600040101010101" pitchFamily="2" charset="-122"/>
              </a:rPr>
              <a:t>2</a:t>
            </a:r>
            <a:r>
              <a:rPr kumimoji="1" lang="zh-CN" altLang="en-US" b="1" dirty="0">
                <a:solidFill>
                  <a:srgbClr val="0000CC"/>
                </a:solidFill>
                <a:latin typeface="华文中宋" panose="02010600040101010101" pitchFamily="2" charset="-122"/>
                <a:ea typeface="华文中宋" panose="02010600040101010101" pitchFamily="2" charset="-122"/>
              </a:rPr>
              <a:t>）自补偿（敏感材料补偿）</a:t>
            </a:r>
          </a:p>
        </p:txBody>
      </p:sp>
      <p:sp>
        <p:nvSpPr>
          <p:cNvPr id="169987" name="Rectangle 3"/>
          <p:cNvSpPr>
            <a:spLocks noChangeArrowheads="1"/>
          </p:cNvSpPr>
          <p:nvPr/>
        </p:nvSpPr>
        <p:spPr bwMode="auto">
          <a:xfrm>
            <a:off x="3113658" y="844552"/>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①</a:t>
            </a:r>
            <a:r>
              <a:rPr kumimoji="1" lang="zh-CN" altLang="en-US" b="1" dirty="0">
                <a:latin typeface="华文中宋" panose="02010600040101010101" pitchFamily="2" charset="-122"/>
                <a:ea typeface="华文中宋" panose="02010600040101010101" pitchFamily="2" charset="-122"/>
              </a:rPr>
              <a:t>单丝补偿</a:t>
            </a:r>
          </a:p>
        </p:txBody>
      </p:sp>
      <p:graphicFrame>
        <p:nvGraphicFramePr>
          <p:cNvPr id="169988" name="Object 4"/>
          <p:cNvGraphicFramePr>
            <a:graphicFrameLocks noChangeAspect="1"/>
          </p:cNvGraphicFramePr>
          <p:nvPr/>
        </p:nvGraphicFramePr>
        <p:xfrm>
          <a:off x="5648795" y="893545"/>
          <a:ext cx="1727200" cy="1071562"/>
        </p:xfrm>
        <a:graphic>
          <a:graphicData uri="http://schemas.openxmlformats.org/presentationml/2006/ole">
            <mc:AlternateContent xmlns:mc="http://schemas.openxmlformats.org/markup-compatibility/2006">
              <mc:Choice xmlns:v="urn:schemas-microsoft-com:vml" Requires="v">
                <p:oleObj spid="_x0000_s40962" name="Equation" r:id="rId3" imgW="634725" imgH="393529" progId="Equation.DSMT4">
                  <p:embed/>
                </p:oleObj>
              </mc:Choice>
              <mc:Fallback>
                <p:oleObj name="Equation" r:id="rId3" imgW="634725"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795" y="893545"/>
                        <a:ext cx="1727200"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989" name="Object 5"/>
          <p:cNvGraphicFramePr>
            <a:graphicFrameLocks noChangeAspect="1"/>
          </p:cNvGraphicFramePr>
          <p:nvPr/>
        </p:nvGraphicFramePr>
        <p:xfrm>
          <a:off x="3588220" y="1988841"/>
          <a:ext cx="4464050" cy="727075"/>
        </p:xfrm>
        <a:graphic>
          <a:graphicData uri="http://schemas.openxmlformats.org/presentationml/2006/ole">
            <mc:AlternateContent xmlns:mc="http://schemas.openxmlformats.org/markup-compatibility/2006">
              <mc:Choice xmlns:v="urn:schemas-microsoft-com:vml" Requires="v">
                <p:oleObj spid="_x0000_s40963" name="Equation" r:id="rId5" imgW="1459866" imgH="241195" progId="Equation.DSMT4">
                  <p:embed/>
                </p:oleObj>
              </mc:Choice>
              <mc:Fallback>
                <p:oleObj name="Equation" r:id="rId5" imgW="1459866"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8220" y="1988841"/>
                        <a:ext cx="446405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990" name="Object 6"/>
          <p:cNvGraphicFramePr>
            <a:graphicFrameLocks noChangeAspect="1"/>
          </p:cNvGraphicFramePr>
          <p:nvPr/>
        </p:nvGraphicFramePr>
        <p:xfrm>
          <a:off x="4434358" y="2780928"/>
          <a:ext cx="2771775" cy="692150"/>
        </p:xfrm>
        <a:graphic>
          <a:graphicData uri="http://schemas.openxmlformats.org/presentationml/2006/ole">
            <mc:AlternateContent xmlns:mc="http://schemas.openxmlformats.org/markup-compatibility/2006">
              <mc:Choice xmlns:v="urn:schemas-microsoft-com:vml" Requires="v">
                <p:oleObj spid="_x0000_s40964" name="Equation" r:id="rId7" imgW="965200" imgH="241300" progId="Equation.DSMT4">
                  <p:embed/>
                </p:oleObj>
              </mc:Choice>
              <mc:Fallback>
                <p:oleObj name="Equation" r:id="rId7" imgW="965200" imgH="2413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4358" y="2780928"/>
                        <a:ext cx="2771775"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9991" name="Line 7"/>
          <p:cNvSpPr>
            <a:spLocks noChangeShapeType="1"/>
          </p:cNvSpPr>
          <p:nvPr/>
        </p:nvSpPr>
        <p:spPr bwMode="auto">
          <a:xfrm>
            <a:off x="4330052" y="3501008"/>
            <a:ext cx="316865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
          <p:cNvSpPr>
            <a:spLocks noChangeArrowheads="1"/>
          </p:cNvSpPr>
          <p:nvPr/>
        </p:nvSpPr>
        <p:spPr bwMode="auto">
          <a:xfrm>
            <a:off x="2714302" y="5054740"/>
            <a:ext cx="76995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solidFill>
                  <a:srgbClr val="FF0000"/>
                </a:solidFill>
                <a:latin typeface="华文中宋" panose="02010600040101010101" pitchFamily="2" charset="-122"/>
                <a:ea typeface="华文中宋" panose="02010600040101010101" pitchFamily="2" charset="-122"/>
              </a:rPr>
              <a:t>      </a:t>
            </a:r>
            <a:r>
              <a:rPr kumimoji="1" lang="zh-CN" altLang="en-US" sz="2800" b="1" dirty="0">
                <a:solidFill>
                  <a:srgbClr val="FF0000"/>
                </a:solidFill>
                <a:latin typeface="华文中宋" panose="02010600040101010101" pitchFamily="2" charset="-122"/>
                <a:ea typeface="华文中宋" panose="02010600040101010101" pitchFamily="2" charset="-122"/>
              </a:rPr>
              <a:t>理论上，选择材料使之满足上述要求是可行</a:t>
            </a:r>
          </a:p>
          <a:p>
            <a:pPr eaLnBrk="1" hangingPunct="1">
              <a:spcBef>
                <a:spcPct val="0"/>
              </a:spcBef>
              <a:buFontTx/>
              <a:buNone/>
            </a:pPr>
            <a:r>
              <a:rPr kumimoji="1" lang="zh-CN" altLang="en-US" sz="2800" b="1" dirty="0">
                <a:solidFill>
                  <a:srgbClr val="FF0000"/>
                </a:solidFill>
                <a:latin typeface="华文中宋" panose="02010600040101010101" pitchFamily="2" charset="-122"/>
                <a:ea typeface="华文中宋" panose="02010600040101010101" pitchFamily="2" charset="-122"/>
              </a:rPr>
              <a:t>的且具有简单的优点。</a:t>
            </a:r>
            <a:endParaRPr kumimoji="1" lang="zh-CN" altLang="en-US" sz="1400" b="1" dirty="0">
              <a:solidFill>
                <a:srgbClr val="FF0000"/>
              </a:solidFill>
              <a:latin typeface="华文中宋" panose="02010600040101010101" pitchFamily="2" charset="-122"/>
              <a:ea typeface="华文中宋" panose="02010600040101010101" pitchFamily="2" charset="-122"/>
            </a:endParaRPr>
          </a:p>
        </p:txBody>
      </p:sp>
      <p:graphicFrame>
        <p:nvGraphicFramePr>
          <p:cNvPr id="9" name="Object 3"/>
          <p:cNvGraphicFramePr>
            <a:graphicFrameLocks noChangeAspect="1"/>
          </p:cNvGraphicFramePr>
          <p:nvPr/>
        </p:nvGraphicFramePr>
        <p:xfrm>
          <a:off x="4355306" y="3645025"/>
          <a:ext cx="2881313" cy="817563"/>
        </p:xfrm>
        <a:graphic>
          <a:graphicData uri="http://schemas.openxmlformats.org/presentationml/2006/ole">
            <mc:AlternateContent xmlns:mc="http://schemas.openxmlformats.org/markup-compatibility/2006">
              <mc:Choice xmlns:v="urn:schemas-microsoft-com:vml" Requires="v">
                <p:oleObj spid="_x0000_s40965" name="Equation" r:id="rId9" imgW="939392" imgH="266584" progId="Equation.DSMT4">
                  <p:embed/>
                </p:oleObj>
              </mc:Choice>
              <mc:Fallback>
                <p:oleObj name="Equation" r:id="rId9" imgW="939392" imgH="26658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6" y="3645025"/>
                        <a:ext cx="2881313"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4"/>
          <p:cNvSpPr>
            <a:spLocks noChangeArrowheads="1"/>
          </p:cNvSpPr>
          <p:nvPr/>
        </p:nvSpPr>
        <p:spPr bwMode="auto">
          <a:xfrm>
            <a:off x="3851275" y="4427844"/>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敏感材料</a:t>
            </a:r>
            <a:endParaRPr kumimoji="1" lang="zh-CN" altLang="en-US" sz="1400" b="1" dirty="0">
              <a:latin typeface="Tahoma" pitchFamily="34" charset="0"/>
            </a:endParaRPr>
          </a:p>
        </p:txBody>
      </p:sp>
      <p:sp>
        <p:nvSpPr>
          <p:cNvPr id="11" name="Rectangle 5"/>
          <p:cNvSpPr>
            <a:spLocks noChangeArrowheads="1"/>
          </p:cNvSpPr>
          <p:nvPr/>
        </p:nvSpPr>
        <p:spPr bwMode="auto">
          <a:xfrm>
            <a:off x="6312025" y="4458652"/>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被测材料</a:t>
            </a:r>
            <a:endParaRPr kumimoji="1" lang="zh-CN" altLang="en-US" sz="1400" b="1" dirty="0">
              <a:latin typeface="Tahoma" pitchFamily="34" charset="0"/>
            </a:endParaRPr>
          </a:p>
        </p:txBody>
      </p:sp>
    </p:spTree>
    <p:extLst>
      <p:ext uri="{BB962C8B-B14F-4D97-AF65-F5344CB8AC3E}">
        <p14:creationId xmlns:p14="http://schemas.microsoft.com/office/powerpoint/2010/main" val="2114717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2495551" y="3068639"/>
          <a:ext cx="5472113" cy="2967037"/>
        </p:xfrm>
        <a:graphic>
          <a:graphicData uri="http://schemas.openxmlformats.org/presentationml/2006/ole">
            <mc:AlternateContent xmlns:mc="http://schemas.openxmlformats.org/markup-compatibility/2006">
              <mc:Choice xmlns:v="urn:schemas-microsoft-com:vml" Requires="v">
                <p:oleObj spid="_x0000_s41986" name="VISIO" r:id="rId3" imgW="2385060" imgH="1295400" progId="Visio.Drawing.11">
                  <p:embed/>
                </p:oleObj>
              </mc:Choice>
              <mc:Fallback>
                <p:oleObj name="VISIO" r:id="rId3" imgW="2385060" imgH="12954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3068639"/>
                        <a:ext cx="5472113" cy="296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5" name="Rectangle 3"/>
          <p:cNvSpPr>
            <a:spLocks noChangeArrowheads="1"/>
          </p:cNvSpPr>
          <p:nvPr/>
        </p:nvSpPr>
        <p:spPr bwMode="auto">
          <a:xfrm>
            <a:off x="2782889" y="908051"/>
            <a:ext cx="30684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②</a:t>
            </a:r>
            <a:r>
              <a:rPr kumimoji="1" lang="zh-CN" altLang="en-US" b="1" dirty="0">
                <a:latin typeface="华文中宋" panose="02010600040101010101" pitchFamily="2" charset="-122"/>
                <a:ea typeface="华文中宋" panose="02010600040101010101" pitchFamily="2" charset="-122"/>
              </a:rPr>
              <a:t>双丝单臂补偿</a:t>
            </a:r>
          </a:p>
        </p:txBody>
      </p:sp>
      <p:sp>
        <p:nvSpPr>
          <p:cNvPr id="172036" name="Rectangle 4"/>
          <p:cNvSpPr>
            <a:spLocks noChangeArrowheads="1"/>
          </p:cNvSpPr>
          <p:nvPr/>
        </p:nvSpPr>
        <p:spPr bwMode="auto">
          <a:xfrm>
            <a:off x="2279651" y="1916114"/>
            <a:ext cx="83022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latin typeface="华文中宋" panose="02010600040101010101" pitchFamily="2" charset="-122"/>
                <a:ea typeface="华文中宋" panose="02010600040101010101" pitchFamily="2" charset="-122"/>
              </a:rPr>
              <a:t>     </a:t>
            </a:r>
            <a:r>
              <a:rPr kumimoji="1" lang="zh-CN" altLang="en-US" sz="2800" b="1" dirty="0">
                <a:latin typeface="华文中宋" panose="02010600040101010101" pitchFamily="2" charset="-122"/>
                <a:ea typeface="华文中宋" panose="02010600040101010101" pitchFamily="2" charset="-122"/>
              </a:rPr>
              <a:t>思路：敏感材料由正、负温度系数两种材料组成</a:t>
            </a:r>
          </a:p>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，抵消温度影响。</a:t>
            </a:r>
          </a:p>
        </p:txBody>
      </p:sp>
      <p:graphicFrame>
        <p:nvGraphicFramePr>
          <p:cNvPr id="172037" name="Object 5"/>
          <p:cNvGraphicFramePr>
            <a:graphicFrameLocks noChangeAspect="1"/>
          </p:cNvGraphicFramePr>
          <p:nvPr/>
        </p:nvGraphicFramePr>
        <p:xfrm>
          <a:off x="7896226" y="4365625"/>
          <a:ext cx="2087563" cy="596900"/>
        </p:xfrm>
        <a:graphic>
          <a:graphicData uri="http://schemas.openxmlformats.org/presentationml/2006/ole">
            <mc:AlternateContent xmlns:mc="http://schemas.openxmlformats.org/markup-compatibility/2006">
              <mc:Choice xmlns:v="urn:schemas-microsoft-com:vml" Requires="v">
                <p:oleObj spid="_x0000_s41987" name="Equation" r:id="rId5" imgW="800100" imgH="228600" progId="Equation.DSMT4">
                  <p:embed/>
                </p:oleObj>
              </mc:Choice>
              <mc:Fallback>
                <p:oleObj name="Equation" r:id="rId5" imgW="800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6226" y="4365625"/>
                        <a:ext cx="2087563"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20767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ChangeArrowheads="1"/>
          </p:cNvSpPr>
          <p:nvPr/>
        </p:nvSpPr>
        <p:spPr bwMode="auto">
          <a:xfrm>
            <a:off x="3031232" y="529293"/>
            <a:ext cx="4512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由前面的总温度效应公式：</a:t>
            </a:r>
          </a:p>
        </p:txBody>
      </p:sp>
      <p:graphicFrame>
        <p:nvGraphicFramePr>
          <p:cNvPr id="173059" name="Object 3"/>
          <p:cNvGraphicFramePr>
            <a:graphicFrameLocks noChangeAspect="1"/>
          </p:cNvGraphicFramePr>
          <p:nvPr/>
        </p:nvGraphicFramePr>
        <p:xfrm>
          <a:off x="3431704" y="1196752"/>
          <a:ext cx="4662488" cy="927100"/>
        </p:xfrm>
        <a:graphic>
          <a:graphicData uri="http://schemas.openxmlformats.org/presentationml/2006/ole">
            <mc:AlternateContent xmlns:mc="http://schemas.openxmlformats.org/markup-compatibility/2006">
              <mc:Choice xmlns:v="urn:schemas-microsoft-com:vml" Requires="v">
                <p:oleObj spid="_x0000_s43010" name="Equation" r:id="rId3" imgW="1981200" imgH="393700" progId="Equation.DSMT4">
                  <p:embed/>
                </p:oleObj>
              </mc:Choice>
              <mc:Fallback>
                <p:oleObj name="Equation" r:id="rId3" imgW="19812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704" y="1196752"/>
                        <a:ext cx="4662488"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060" name="Rectangle 4"/>
          <p:cNvSpPr>
            <a:spLocks noChangeArrowheads="1"/>
          </p:cNvSpPr>
          <p:nvPr/>
        </p:nvSpPr>
        <p:spPr bwMode="auto">
          <a:xfrm>
            <a:off x="2135560" y="2204864"/>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可得到：</a:t>
            </a:r>
          </a:p>
        </p:txBody>
      </p:sp>
      <p:graphicFrame>
        <p:nvGraphicFramePr>
          <p:cNvPr id="173061" name="Object 5"/>
          <p:cNvGraphicFramePr>
            <a:graphicFrameLocks noChangeAspect="1"/>
          </p:cNvGraphicFramePr>
          <p:nvPr/>
        </p:nvGraphicFramePr>
        <p:xfrm>
          <a:off x="3431704" y="2996953"/>
          <a:ext cx="2951162" cy="1055687"/>
        </p:xfrm>
        <a:graphic>
          <a:graphicData uri="http://schemas.openxmlformats.org/presentationml/2006/ole">
            <mc:AlternateContent xmlns:mc="http://schemas.openxmlformats.org/markup-compatibility/2006">
              <mc:Choice xmlns:v="urn:schemas-microsoft-com:vml" Requires="v">
                <p:oleObj spid="_x0000_s43011" name="Equation" r:id="rId5" imgW="1206500" imgH="431800" progId="Equation.DSMT4">
                  <p:embed/>
                </p:oleObj>
              </mc:Choice>
              <mc:Fallback>
                <p:oleObj name="Equation" r:id="rId5" imgW="12065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1704" y="2996953"/>
                        <a:ext cx="2951162" cy="105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2" name="Object 6"/>
          <p:cNvGraphicFramePr>
            <a:graphicFrameLocks noChangeAspect="1"/>
          </p:cNvGraphicFramePr>
          <p:nvPr/>
        </p:nvGraphicFramePr>
        <p:xfrm>
          <a:off x="6888089" y="2564904"/>
          <a:ext cx="2663825" cy="1981200"/>
        </p:xfrm>
        <a:graphic>
          <a:graphicData uri="http://schemas.openxmlformats.org/presentationml/2006/ole">
            <mc:AlternateContent xmlns:mc="http://schemas.openxmlformats.org/markup-compatibility/2006">
              <mc:Choice xmlns:v="urn:schemas-microsoft-com:vml" Requires="v">
                <p:oleObj spid="_x0000_s43012" name="Equation" r:id="rId7" imgW="990600" imgH="736600" progId="Equation.DSMT4">
                  <p:embed/>
                </p:oleObj>
              </mc:Choice>
              <mc:Fallback>
                <p:oleObj name="Equation" r:id="rId7" imgW="990600" imgH="736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089" y="2564904"/>
                        <a:ext cx="26638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3" name="Object 7"/>
          <p:cNvGraphicFramePr>
            <a:graphicFrameLocks noChangeAspect="1"/>
          </p:cNvGraphicFramePr>
          <p:nvPr/>
        </p:nvGraphicFramePr>
        <p:xfrm>
          <a:off x="3742111" y="4653136"/>
          <a:ext cx="4537075" cy="1320800"/>
        </p:xfrm>
        <a:graphic>
          <a:graphicData uri="http://schemas.openxmlformats.org/presentationml/2006/ole">
            <mc:AlternateContent xmlns:mc="http://schemas.openxmlformats.org/markup-compatibility/2006">
              <mc:Choice xmlns:v="urn:schemas-microsoft-com:vml" Requires="v">
                <p:oleObj spid="_x0000_s43013" name="Equation" r:id="rId9" imgW="1612900" imgH="469900" progId="Equation.DSMT4">
                  <p:embed/>
                </p:oleObj>
              </mc:Choice>
              <mc:Fallback>
                <p:oleObj name="Equation" r:id="rId9" imgW="1612900" imgH="4699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2111" y="4653136"/>
                        <a:ext cx="4537075"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248868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2995613" y="476672"/>
            <a:ext cx="3028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③</a:t>
            </a:r>
            <a:r>
              <a:rPr kumimoji="1" lang="zh-CN" altLang="en-US" b="1" dirty="0">
                <a:latin typeface="华文中宋" panose="02010600040101010101" pitchFamily="2" charset="-122"/>
                <a:ea typeface="华文中宋" panose="02010600040101010101" pitchFamily="2" charset="-122"/>
              </a:rPr>
              <a:t>贴片方法补偿</a:t>
            </a:r>
            <a:endParaRPr kumimoji="1" lang="en-US" altLang="zh-CN" b="1" dirty="0">
              <a:latin typeface="华文中宋" panose="02010600040101010101" pitchFamily="2" charset="-122"/>
              <a:ea typeface="华文中宋" panose="02010600040101010101" pitchFamily="2" charset="-122"/>
            </a:endParaRPr>
          </a:p>
        </p:txBody>
      </p:sp>
      <p:pic>
        <p:nvPicPr>
          <p:cNvPr id="1740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936" y="1254704"/>
            <a:ext cx="4752528" cy="373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4" name="Line 5"/>
          <p:cNvSpPr>
            <a:spLocks noChangeShapeType="1"/>
          </p:cNvSpPr>
          <p:nvPr/>
        </p:nvSpPr>
        <p:spPr bwMode="auto">
          <a:xfrm>
            <a:off x="8040216" y="1700809"/>
            <a:ext cx="0" cy="894755"/>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085" name="Rectangle 6"/>
          <p:cNvSpPr>
            <a:spLocks noChangeArrowheads="1"/>
          </p:cNvSpPr>
          <p:nvPr/>
        </p:nvSpPr>
        <p:spPr bwMode="auto">
          <a:xfrm>
            <a:off x="2382838" y="2738439"/>
            <a:ext cx="719137" cy="1800225"/>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6" name="Rectangle 9"/>
          <p:cNvSpPr>
            <a:spLocks noChangeArrowheads="1"/>
          </p:cNvSpPr>
          <p:nvPr/>
        </p:nvSpPr>
        <p:spPr bwMode="auto">
          <a:xfrm>
            <a:off x="3101974" y="3459163"/>
            <a:ext cx="1944688" cy="21590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7" name="Rectangle 10"/>
          <p:cNvSpPr>
            <a:spLocks noChangeArrowheads="1"/>
          </p:cNvSpPr>
          <p:nvPr/>
        </p:nvSpPr>
        <p:spPr bwMode="auto">
          <a:xfrm>
            <a:off x="3606800" y="3243263"/>
            <a:ext cx="792163" cy="215900"/>
          </a:xfrm>
          <a:prstGeom prst="rect">
            <a:avLst/>
          </a:prstGeom>
          <a:solidFill>
            <a:srgbClr val="C00000"/>
          </a:solidFill>
          <a:ln w="9525">
            <a:solidFill>
              <a:schemeClr val="tx1"/>
            </a:solidFill>
            <a:miter lim="800000"/>
            <a:headEnd/>
            <a:tailEnd/>
          </a:ln>
          <a:effec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8" name="Rectangle 11"/>
          <p:cNvSpPr>
            <a:spLocks noChangeArrowheads="1"/>
          </p:cNvSpPr>
          <p:nvPr/>
        </p:nvSpPr>
        <p:spPr bwMode="auto">
          <a:xfrm>
            <a:off x="3606800" y="3675063"/>
            <a:ext cx="792163" cy="215900"/>
          </a:xfrm>
          <a:prstGeom prst="rect">
            <a:avLst/>
          </a:prstGeom>
          <a:solidFill>
            <a:srgbClr val="C00000"/>
          </a:solidFill>
          <a:ln w="9525">
            <a:solidFill>
              <a:schemeClr val="tx1"/>
            </a:solidFill>
            <a:miter lim="800000"/>
            <a:headEnd/>
            <a:tailEnd/>
          </a:ln>
          <a:effec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9" name="Line 12"/>
          <p:cNvSpPr>
            <a:spLocks noChangeShapeType="1"/>
          </p:cNvSpPr>
          <p:nvPr/>
        </p:nvSpPr>
        <p:spPr bwMode="auto">
          <a:xfrm>
            <a:off x="4757737" y="2595563"/>
            <a:ext cx="0" cy="863600"/>
          </a:xfrm>
          <a:prstGeom prst="line">
            <a:avLst/>
          </a:prstGeom>
          <a:noFill/>
          <a:ln w="5715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090" name="Text Box 13"/>
          <p:cNvSpPr txBox="1">
            <a:spLocks noChangeArrowheads="1"/>
          </p:cNvSpPr>
          <p:nvPr/>
        </p:nvSpPr>
        <p:spPr bwMode="auto">
          <a:xfrm>
            <a:off x="4449762" y="1946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aphicFrame>
        <p:nvGraphicFramePr>
          <p:cNvPr id="174091" name="Object 14"/>
          <p:cNvGraphicFramePr>
            <a:graphicFrameLocks noChangeAspect="1"/>
          </p:cNvGraphicFramePr>
          <p:nvPr/>
        </p:nvGraphicFramePr>
        <p:xfrm>
          <a:off x="4541838" y="1874838"/>
          <a:ext cx="371475" cy="709612"/>
        </p:xfrm>
        <a:graphic>
          <a:graphicData uri="http://schemas.openxmlformats.org/presentationml/2006/ole">
            <mc:AlternateContent xmlns:mc="http://schemas.openxmlformats.org/markup-compatibility/2006">
              <mc:Choice xmlns:v="urn:schemas-microsoft-com:vml" Requires="v">
                <p:oleObj spid="_x0000_s44034" name="Equation" r:id="rId4" imgW="139579" imgH="266469" progId="Equation.DSMT4">
                  <p:embed/>
                </p:oleObj>
              </mc:Choice>
              <mc:Fallback>
                <p:oleObj name="Equation" r:id="rId4" imgW="139579" imgH="26646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1838" y="1874838"/>
                        <a:ext cx="371475" cy="709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92" name="Object 15"/>
          <p:cNvGraphicFramePr>
            <a:graphicFrameLocks noChangeAspect="1"/>
          </p:cNvGraphicFramePr>
          <p:nvPr/>
        </p:nvGraphicFramePr>
        <p:xfrm>
          <a:off x="3678238" y="2738438"/>
          <a:ext cx="395287" cy="474662"/>
        </p:xfrm>
        <a:graphic>
          <a:graphicData uri="http://schemas.openxmlformats.org/presentationml/2006/ole">
            <mc:AlternateContent xmlns:mc="http://schemas.openxmlformats.org/markup-compatibility/2006">
              <mc:Choice xmlns:v="urn:schemas-microsoft-com:vml" Requires="v">
                <p:oleObj spid="_x0000_s44035" name="Equation" r:id="rId6" imgW="190500" imgH="228600" progId="Equation.DSMT4">
                  <p:embed/>
                </p:oleObj>
              </mc:Choice>
              <mc:Fallback>
                <p:oleObj name="Equation" r:id="rId6" imgW="1905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8238" y="2738438"/>
                        <a:ext cx="395287"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93" name="Object 16"/>
          <p:cNvGraphicFramePr>
            <a:graphicFrameLocks noChangeAspect="1"/>
          </p:cNvGraphicFramePr>
          <p:nvPr/>
        </p:nvGraphicFramePr>
        <p:xfrm>
          <a:off x="3749675" y="3962401"/>
          <a:ext cx="447675" cy="474663"/>
        </p:xfrm>
        <a:graphic>
          <a:graphicData uri="http://schemas.openxmlformats.org/presentationml/2006/ole">
            <mc:AlternateContent xmlns:mc="http://schemas.openxmlformats.org/markup-compatibility/2006">
              <mc:Choice xmlns:v="urn:schemas-microsoft-com:vml" Requires="v">
                <p:oleObj spid="_x0000_s44036" name="Equation" r:id="rId8" imgW="215806" imgH="228501" progId="Equation.DSMT4">
                  <p:embed/>
                </p:oleObj>
              </mc:Choice>
              <mc:Fallback>
                <p:oleObj name="Equation" r:id="rId8" imgW="215806"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9675" y="3962401"/>
                        <a:ext cx="447675"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094" name="Text Box 17"/>
          <p:cNvSpPr txBox="1">
            <a:spLocks noChangeArrowheads="1"/>
          </p:cNvSpPr>
          <p:nvPr/>
        </p:nvSpPr>
        <p:spPr bwMode="auto">
          <a:xfrm>
            <a:off x="2995614" y="5286326"/>
            <a:ext cx="634019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相同应变片贴在同一被侧材料上：电路补偿。</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受力向反：差动双臂电桥。</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endParaRPr lang="en-US" altLang="zh-CN" sz="2400"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30086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5787" y="226281"/>
            <a:ext cx="3639138" cy="523220"/>
          </a:xfrm>
          <a:prstGeom prst="rect">
            <a:avLst/>
          </a:prstGeom>
          <a:noFill/>
        </p:spPr>
        <p:txBody>
          <a:bodyPr wrap="none" rtlCol="0">
            <a:spAutoFit/>
          </a:bodyPr>
          <a:lstStyle/>
          <a:p>
            <a:r>
              <a:rPr lang="zh-CN" altLang="en-US" sz="2800" b="1" dirty="0">
                <a:latin typeface="华文中宋" panose="02010600040101010101" pitchFamily="2" charset="-122"/>
                <a:ea typeface="华文中宋" panose="02010600040101010101" pitchFamily="2" charset="-122"/>
              </a:rPr>
              <a:t>（</a:t>
            </a:r>
            <a:r>
              <a:rPr lang="en-US" altLang="zh-CN" sz="2800" b="1" dirty="0">
                <a:latin typeface="华文中宋" panose="02010600040101010101" pitchFamily="2" charset="-122"/>
                <a:ea typeface="华文中宋" panose="02010600040101010101" pitchFamily="2" charset="-122"/>
              </a:rPr>
              <a:t>4</a:t>
            </a:r>
            <a:r>
              <a:rPr lang="zh-CN" altLang="en-US" sz="2800" b="1" dirty="0">
                <a:latin typeface="华文中宋" panose="02010600040101010101" pitchFamily="2" charset="-122"/>
                <a:ea typeface="华文中宋" panose="02010600040101010101" pitchFamily="2" charset="-122"/>
              </a:rPr>
              <a:t>）双金属电路补偿</a:t>
            </a:r>
          </a:p>
        </p:txBody>
      </p:sp>
      <p:sp>
        <p:nvSpPr>
          <p:cNvPr id="3" name="矩形 2"/>
          <p:cNvSpPr/>
          <p:nvPr/>
        </p:nvSpPr>
        <p:spPr>
          <a:xfrm rot="2479896">
            <a:off x="7769472" y="2329347"/>
            <a:ext cx="1759596" cy="16632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387659">
            <a:off x="7916620" y="2340680"/>
            <a:ext cx="22429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387659">
            <a:off x="9212766" y="3471168"/>
            <a:ext cx="22429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562580">
            <a:off x="8700453" y="2147830"/>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562580">
            <a:off x="9221900" y="2647169"/>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562580">
            <a:off x="7813414" y="3622758"/>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7578546" y="3781601"/>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𝟑</m:t>
                          </m:r>
                        </m:sub>
                      </m:sSub>
                    </m:oMath>
                  </m:oMathPara>
                </a14:m>
                <a:endParaRPr lang="zh-CN" altLang="en-US" sz="2400" b="1" dirty="0"/>
              </a:p>
            </p:txBody>
          </p:sp>
        </mc:Choice>
        <mc:Fallback xmlns="">
          <p:sp>
            <p:nvSpPr>
              <p:cNvPr id="10" name="矩形 9"/>
              <p:cNvSpPr>
                <a:spLocks noRot="1" noChangeAspect="1" noMove="1" noResize="1" noEditPoints="1" noAdjustHandles="1" noChangeArrowheads="1" noChangeShapeType="1" noTextEdit="1"/>
              </p:cNvSpPr>
              <p:nvPr/>
            </p:nvSpPr>
            <p:spPr>
              <a:xfrm>
                <a:off x="6054546" y="3781600"/>
                <a:ext cx="615810" cy="461665"/>
              </a:xfrm>
              <a:prstGeom prst="rect">
                <a:avLst/>
              </a:prstGeom>
              <a:blipFill rotWithShape="1">
                <a:blip r:embed="rId3"/>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9280677" y="3751602"/>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𝟒</m:t>
                          </m:r>
                        </m:sub>
                      </m:sSub>
                    </m:oMath>
                  </m:oMathPara>
                </a14:m>
                <a:endParaRPr lang="zh-CN" altLang="en-US" sz="2400" b="1" dirty="0"/>
              </a:p>
            </p:txBody>
          </p:sp>
        </mc:Choice>
        <mc:Fallback xmlns="">
          <p:sp>
            <p:nvSpPr>
              <p:cNvPr id="11" name="矩形 10"/>
              <p:cNvSpPr>
                <a:spLocks noRot="1" noChangeAspect="1" noMove="1" noResize="1" noEditPoints="1" noAdjustHandles="1" noChangeArrowheads="1" noChangeShapeType="1" noTextEdit="1"/>
              </p:cNvSpPr>
              <p:nvPr/>
            </p:nvSpPr>
            <p:spPr>
              <a:xfrm>
                <a:off x="7756677" y="3751601"/>
                <a:ext cx="615810" cy="461665"/>
              </a:xfrm>
              <a:prstGeom prst="rect">
                <a:avLst/>
              </a:prstGeom>
              <a:blipFill rotWithShape="1">
                <a:blip r:embed="rId4"/>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488382" y="2071708"/>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𝟏</m:t>
                          </m:r>
                        </m:sub>
                      </m:sSub>
                    </m:oMath>
                  </m:oMathPara>
                </a14:m>
                <a:endParaRPr lang="zh-CN" altLang="en-US" sz="2400" b="1" dirty="0"/>
              </a:p>
            </p:txBody>
          </p:sp>
        </mc:Choice>
        <mc:Fallback xmlns="">
          <p:sp>
            <p:nvSpPr>
              <p:cNvPr id="12" name="矩形 11"/>
              <p:cNvSpPr>
                <a:spLocks noRot="1" noChangeAspect="1" noMove="1" noResize="1" noEditPoints="1" noAdjustHandles="1" noChangeArrowheads="1" noChangeShapeType="1" noTextEdit="1"/>
              </p:cNvSpPr>
              <p:nvPr/>
            </p:nvSpPr>
            <p:spPr>
              <a:xfrm>
                <a:off x="5964382" y="2071707"/>
                <a:ext cx="615810" cy="461665"/>
              </a:xfrm>
              <a:prstGeom prst="rect">
                <a:avLst/>
              </a:prstGeom>
              <a:blipFill rotWithShape="1">
                <a:blip r:embed="rId5"/>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9514620" y="2447372"/>
                <a:ext cx="6430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𝑩</m:t>
                          </m:r>
                        </m:sub>
                      </m:sSub>
                    </m:oMath>
                  </m:oMathPara>
                </a14:m>
                <a:endParaRPr lang="zh-CN" altLang="en-US" sz="2400" b="1" dirty="0"/>
              </a:p>
            </p:txBody>
          </p:sp>
        </mc:Choice>
        <mc:Fallback xmlns="">
          <p:sp>
            <p:nvSpPr>
              <p:cNvPr id="13" name="矩形 12"/>
              <p:cNvSpPr>
                <a:spLocks noRot="1" noChangeAspect="1" noMove="1" noResize="1" noEditPoints="1" noAdjustHandles="1" noChangeArrowheads="1" noChangeShapeType="1" noTextEdit="1"/>
              </p:cNvSpPr>
              <p:nvPr/>
            </p:nvSpPr>
            <p:spPr>
              <a:xfrm>
                <a:off x="7990619" y="2447371"/>
                <a:ext cx="643061" cy="461665"/>
              </a:xfrm>
              <a:prstGeom prst="rect">
                <a:avLst/>
              </a:prstGeom>
              <a:blipFill rotWithShape="1">
                <a:blip r:embed="rId6"/>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915230" y="1890130"/>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𝟐</m:t>
                          </m:r>
                        </m:sub>
                      </m:sSub>
                    </m:oMath>
                  </m:oMathPara>
                </a14:m>
                <a:endParaRPr lang="zh-CN"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7391230" y="1890129"/>
                <a:ext cx="615810" cy="461665"/>
              </a:xfrm>
              <a:prstGeom prst="rect">
                <a:avLst/>
              </a:prstGeom>
              <a:blipFill rotWithShape="1">
                <a:blip r:embed="rId7"/>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8367398" y="2976331"/>
                <a:ext cx="7167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𝑼</m:t>
                          </m:r>
                        </m:e>
                        <m:sub>
                          <m:r>
                            <a:rPr lang="en-US" altLang="zh-CN" sz="2400" b="1" i="1">
                              <a:latin typeface="Cambria Math"/>
                            </a:rPr>
                            <m:t>𝒔𝒄</m:t>
                          </m:r>
                        </m:sub>
                      </m:sSub>
                    </m:oMath>
                  </m:oMathPara>
                </a14:m>
                <a:endParaRPr lang="zh-CN" altLang="en-US" sz="2400" b="1" dirty="0"/>
              </a:p>
            </p:txBody>
          </p:sp>
        </mc:Choice>
        <mc:Fallback xmlns="">
          <p:sp>
            <p:nvSpPr>
              <p:cNvPr id="15" name="矩形 14"/>
              <p:cNvSpPr>
                <a:spLocks noRot="1" noChangeAspect="1" noMove="1" noResize="1" noEditPoints="1" noAdjustHandles="1" noChangeArrowheads="1" noChangeShapeType="1" noTextEdit="1"/>
              </p:cNvSpPr>
              <p:nvPr/>
            </p:nvSpPr>
            <p:spPr>
              <a:xfrm>
                <a:off x="6843398" y="2976330"/>
                <a:ext cx="716798"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8569439" y="4392844"/>
                <a:ext cx="4780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𝑼</m:t>
                      </m:r>
                    </m:oMath>
                  </m:oMathPara>
                </a14:m>
                <a:endParaRPr lang="zh-CN" altLang="en-US" sz="2400" b="1" dirty="0"/>
              </a:p>
            </p:txBody>
          </p:sp>
        </mc:Choice>
        <mc:Fallback xmlns="">
          <p:sp>
            <p:nvSpPr>
              <p:cNvPr id="16" name="矩形 15"/>
              <p:cNvSpPr>
                <a:spLocks noRot="1" noChangeAspect="1" noMove="1" noResize="1" noEditPoints="1" noAdjustHandles="1" noChangeArrowheads="1" noChangeShapeType="1" noTextEdit="1"/>
              </p:cNvSpPr>
              <p:nvPr/>
            </p:nvSpPr>
            <p:spPr>
              <a:xfrm>
                <a:off x="7045439" y="4392843"/>
                <a:ext cx="478016" cy="461665"/>
              </a:xfrm>
              <a:prstGeom prst="rect">
                <a:avLst/>
              </a:prstGeom>
              <a:blipFill rotWithShape="1">
                <a:blip r:embed="rId9"/>
                <a:stretch>
                  <a:fillRect/>
                </a:stretch>
              </a:blipFill>
            </p:spPr>
            <p:txBody>
              <a:bodyPr/>
              <a:lstStyle/>
              <a:p>
                <a:r>
                  <a:rPr lang="zh-CN" altLang="en-US">
                    <a:noFill/>
                  </a:rPr>
                  <a:t> </a:t>
                </a:r>
              </a:p>
            </p:txBody>
          </p:sp>
        </mc:Fallback>
      </mc:AlternateContent>
      <p:cxnSp>
        <p:nvCxnSpPr>
          <p:cNvPr id="22" name="直接箭头连接符 21"/>
          <p:cNvCxnSpPr/>
          <p:nvPr/>
        </p:nvCxnSpPr>
        <p:spPr>
          <a:xfrm>
            <a:off x="8569439" y="1955479"/>
            <a:ext cx="0" cy="8612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8683324" y="3502512"/>
            <a:ext cx="86490" cy="8640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27"/>
          <p:cNvCxnSpPr/>
          <p:nvPr/>
        </p:nvCxnSpPr>
        <p:spPr>
          <a:xfrm rot="16200000" flipH="1">
            <a:off x="7195141" y="3405251"/>
            <a:ext cx="1416513" cy="928003"/>
          </a:xfrm>
          <a:prstGeom prst="bentConnector3">
            <a:avLst>
              <a:gd name="adj1" fmla="val 97406"/>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p:nvPr/>
        </p:nvCxnSpPr>
        <p:spPr>
          <a:xfrm rot="5400000">
            <a:off x="8767532" y="3485896"/>
            <a:ext cx="1416514" cy="766712"/>
          </a:xfrm>
          <a:prstGeom prst="bentConnector3">
            <a:avLst>
              <a:gd name="adj1" fmla="val 97406"/>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3" name="Rectangle 2"/>
          <p:cNvSpPr>
            <a:spLocks noChangeArrowheads="1"/>
          </p:cNvSpPr>
          <p:nvPr/>
        </p:nvSpPr>
        <p:spPr bwMode="auto">
          <a:xfrm>
            <a:off x="1830370" y="910476"/>
            <a:ext cx="55707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特点：把</a:t>
            </a:r>
            <a:r>
              <a:rPr kumimoji="1" lang="en-US" altLang="zh-CN" sz="2800" b="1" dirty="0">
                <a:latin typeface="华文中宋" panose="02010600040101010101" pitchFamily="2" charset="-122"/>
                <a:ea typeface="华文中宋" panose="02010600040101010101" pitchFamily="2" charset="-122"/>
              </a:rPr>
              <a:t>R1</a:t>
            </a:r>
            <a:r>
              <a:rPr kumimoji="1" lang="zh-CN" altLang="en-US" sz="2800" b="1" dirty="0">
                <a:latin typeface="华文中宋" panose="02010600040101010101" pitchFamily="2" charset="-122"/>
                <a:ea typeface="华文中宋" panose="02010600040101010101" pitchFamily="2" charset="-122"/>
              </a:rPr>
              <a:t>，</a:t>
            </a:r>
            <a:r>
              <a:rPr kumimoji="1" lang="en-US" altLang="zh-CN" sz="2800" b="1" dirty="0">
                <a:latin typeface="华文中宋" panose="02010600040101010101" pitchFamily="2" charset="-122"/>
                <a:ea typeface="华文中宋" panose="02010600040101010101" pitchFamily="2" charset="-122"/>
              </a:rPr>
              <a:t>R2</a:t>
            </a:r>
            <a:r>
              <a:rPr kumimoji="1" lang="zh-CN" altLang="en-US" sz="2800" b="1" dirty="0">
                <a:latin typeface="华文中宋" panose="02010600040101010101" pitchFamily="2" charset="-122"/>
                <a:ea typeface="华文中宋" panose="02010600040101010101" pitchFamily="2" charset="-122"/>
              </a:rPr>
              <a:t>接入两臂中。</a:t>
            </a:r>
          </a:p>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 </a:t>
            </a:r>
            <a:r>
              <a:rPr kumimoji="1" lang="en-US" altLang="zh-CN" sz="2800" b="1" dirty="0">
                <a:latin typeface="华文中宋" panose="02010600040101010101" pitchFamily="2" charset="-122"/>
                <a:ea typeface="华文中宋" panose="02010600040101010101" pitchFamily="2" charset="-122"/>
              </a:rPr>
              <a:t>R1</a:t>
            </a:r>
            <a:r>
              <a:rPr kumimoji="1" lang="zh-CN" altLang="en-US" sz="2800" b="1" dirty="0">
                <a:latin typeface="华文中宋" panose="02010600040101010101" pitchFamily="2" charset="-122"/>
                <a:ea typeface="华文中宋" panose="02010600040101010101" pitchFamily="2" charset="-122"/>
              </a:rPr>
              <a:t>，</a:t>
            </a:r>
            <a:r>
              <a:rPr kumimoji="1" lang="en-US" altLang="zh-CN" sz="2800" b="1" dirty="0">
                <a:latin typeface="华文中宋" panose="02010600040101010101" pitchFamily="2" charset="-122"/>
                <a:ea typeface="华文中宋" panose="02010600040101010101" pitchFamily="2" charset="-122"/>
              </a:rPr>
              <a:t>R2</a:t>
            </a:r>
            <a:r>
              <a:rPr kumimoji="1" lang="zh-CN" altLang="en-US" sz="2800" b="1" dirty="0">
                <a:latin typeface="华文中宋" panose="02010600040101010101" pitchFamily="2" charset="-122"/>
                <a:ea typeface="华文中宋" panose="02010600040101010101" pitchFamily="2" charset="-122"/>
              </a:rPr>
              <a:t>电阻温度系数符号相同。</a:t>
            </a:r>
          </a:p>
        </p:txBody>
      </p:sp>
      <p:sp>
        <p:nvSpPr>
          <p:cNvPr id="34" name="Rectangle 3"/>
          <p:cNvSpPr>
            <a:spLocks noChangeArrowheads="1"/>
          </p:cNvSpPr>
          <p:nvPr/>
        </p:nvSpPr>
        <p:spPr bwMode="auto">
          <a:xfrm>
            <a:off x="1974832" y="2061413"/>
            <a:ext cx="4660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选择材料，调节</a:t>
            </a:r>
            <a:r>
              <a:rPr kumimoji="1" lang="en-US" altLang="zh-CN" sz="2800" b="1" dirty="0">
                <a:latin typeface="Tahoma" pitchFamily="34" charset="0"/>
              </a:rPr>
              <a:t>R</a:t>
            </a:r>
            <a:r>
              <a:rPr kumimoji="1" lang="en-US" altLang="zh-CN" sz="1800" b="1" dirty="0">
                <a:latin typeface="Tahoma" pitchFamily="34" charset="0"/>
              </a:rPr>
              <a:t>B</a:t>
            </a:r>
            <a:r>
              <a:rPr kumimoji="1" lang="zh-CN" altLang="en-US" sz="2800" b="1" dirty="0">
                <a:latin typeface="Tahoma" pitchFamily="34" charset="0"/>
              </a:rPr>
              <a:t>可以得到</a:t>
            </a:r>
          </a:p>
        </p:txBody>
      </p:sp>
      <p:graphicFrame>
        <p:nvGraphicFramePr>
          <p:cNvPr id="35" name="Object 4"/>
          <p:cNvGraphicFramePr>
            <a:graphicFrameLocks noChangeAspect="1"/>
          </p:cNvGraphicFramePr>
          <p:nvPr/>
        </p:nvGraphicFramePr>
        <p:xfrm>
          <a:off x="2046271" y="2710701"/>
          <a:ext cx="2808287" cy="1255713"/>
        </p:xfrm>
        <a:graphic>
          <a:graphicData uri="http://schemas.openxmlformats.org/presentationml/2006/ole">
            <mc:AlternateContent xmlns:mc="http://schemas.openxmlformats.org/markup-compatibility/2006">
              <mc:Choice xmlns:v="urn:schemas-microsoft-com:vml" Requires="v">
                <p:oleObj spid="_x0000_s45058" name="Equation" r:id="rId10" imgW="965200" imgH="431800" progId="Equation.DSMT4">
                  <p:embed/>
                </p:oleObj>
              </mc:Choice>
              <mc:Fallback>
                <p:oleObj name="Equation" r:id="rId10" imgW="965200" imgH="431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46271" y="2710701"/>
                        <a:ext cx="2808287"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5"/>
          <p:cNvSpPr>
            <a:spLocks noChangeArrowheads="1"/>
          </p:cNvSpPr>
          <p:nvPr/>
        </p:nvSpPr>
        <p:spPr bwMode="auto">
          <a:xfrm>
            <a:off x="2135560" y="4023563"/>
            <a:ext cx="2684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起到补偿作用。</a:t>
            </a:r>
          </a:p>
        </p:txBody>
      </p:sp>
      <p:sp>
        <p:nvSpPr>
          <p:cNvPr id="37" name="Text Box 7"/>
          <p:cNvSpPr txBox="1">
            <a:spLocks noChangeArrowheads="1"/>
          </p:cNvSpPr>
          <p:nvPr/>
        </p:nvSpPr>
        <p:spPr bwMode="auto">
          <a:xfrm>
            <a:off x="-290530" y="4314075"/>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en-US" altLang="zh-CN"/>
          </a:p>
        </p:txBody>
      </p:sp>
      <p:sp>
        <p:nvSpPr>
          <p:cNvPr id="38" name="Text Box 9"/>
          <p:cNvSpPr txBox="1">
            <a:spLocks noChangeArrowheads="1"/>
          </p:cNvSpPr>
          <p:nvPr/>
        </p:nvSpPr>
        <p:spPr bwMode="auto">
          <a:xfrm>
            <a:off x="4578408" y="5224765"/>
            <a:ext cx="2813591" cy="110799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b="1" dirty="0">
                <a:latin typeface="华文中宋" panose="02010600040101010101" pitchFamily="2" charset="-122"/>
                <a:ea typeface="华文中宋" panose="02010600040101010101" pitchFamily="2" charset="-122"/>
              </a:rPr>
              <a:t>计算机补偿</a:t>
            </a:r>
            <a:endParaRPr lang="en-US" altLang="zh-CN" sz="2800" b="1" dirty="0">
              <a:latin typeface="华文中宋" panose="02010600040101010101" pitchFamily="2" charset="-122"/>
              <a:ea typeface="华文中宋" panose="02010600040101010101" pitchFamily="2" charset="-122"/>
            </a:endParaRPr>
          </a:p>
          <a:p>
            <a:endParaRPr lang="zh-CN" altLang="en-US" sz="1000" b="1" dirty="0">
              <a:latin typeface="华文中宋" panose="02010600040101010101" pitchFamily="2" charset="-122"/>
              <a:ea typeface="华文中宋" panose="02010600040101010101" pitchFamily="2" charset="-122"/>
            </a:endParaRPr>
          </a:p>
          <a:p>
            <a:r>
              <a:rPr lang="zh-CN" altLang="en-US" sz="2800" b="1" dirty="0">
                <a:latin typeface="华文中宋" panose="02010600040101010101" pitchFamily="2" charset="-122"/>
                <a:ea typeface="华文中宋" panose="02010600040101010101" pitchFamily="2" charset="-122"/>
              </a:rPr>
              <a:t>热敏电阻补偿 </a:t>
            </a:r>
            <a:r>
              <a:rPr lang="en-US" altLang="zh-CN" sz="2800" b="1" dirty="0">
                <a:latin typeface="华文中宋" panose="02010600040101010101" pitchFamily="2" charset="-122"/>
                <a:ea typeface="华文中宋" panose="02010600040101010101" pitchFamily="2" charset="-122"/>
              </a:rPr>
              <a:t>…</a:t>
            </a:r>
            <a:endParaRPr lang="zh-CN" altLang="en-US" sz="2800" b="1" dirty="0">
              <a:latin typeface="华文中宋" panose="02010600040101010101" pitchFamily="2" charset="-122"/>
              <a:ea typeface="华文中宋" panose="02010600040101010101" pitchFamily="2" charset="-122"/>
            </a:endParaRPr>
          </a:p>
        </p:txBody>
      </p:sp>
      <p:cxnSp>
        <p:nvCxnSpPr>
          <p:cNvPr id="40" name="直接箭头连接符 39"/>
          <p:cNvCxnSpPr/>
          <p:nvPr/>
        </p:nvCxnSpPr>
        <p:spPr>
          <a:xfrm>
            <a:off x="8028769" y="1955478"/>
            <a:ext cx="5571" cy="12055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833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idx="4294967295"/>
          </p:nvPr>
        </p:nvSpPr>
        <p:spPr>
          <a:xfrm>
            <a:off x="1981201" y="274638"/>
            <a:ext cx="3471863" cy="1143000"/>
          </a:xfrm>
        </p:spPr>
        <p:txBody>
          <a:bodyPr/>
          <a:lstStyle/>
          <a:p>
            <a:pPr eaLnBrk="1" hangingPunct="1"/>
            <a:r>
              <a:rPr lang="en-US" altLang="zh-CN" sz="3200" b="1" dirty="0">
                <a:solidFill>
                  <a:srgbClr val="0000CC"/>
                </a:solidFill>
              </a:rPr>
              <a:t>7</a:t>
            </a:r>
            <a:r>
              <a:rPr lang="zh-CN" altLang="en-US" sz="3200" b="1" dirty="0">
                <a:solidFill>
                  <a:srgbClr val="0000CC"/>
                </a:solidFill>
              </a:rPr>
              <a:t>、 应用</a:t>
            </a:r>
          </a:p>
        </p:txBody>
      </p:sp>
      <p:sp>
        <p:nvSpPr>
          <p:cNvPr id="176131" name="Rectangle 3"/>
          <p:cNvSpPr>
            <a:spLocks noGrp="1" noChangeArrowheads="1"/>
          </p:cNvSpPr>
          <p:nvPr>
            <p:ph type="body" idx="4294967295"/>
          </p:nvPr>
        </p:nvSpPr>
        <p:spPr>
          <a:xfrm>
            <a:off x="2566988" y="1196975"/>
            <a:ext cx="7772400" cy="4579938"/>
          </a:xfrm>
        </p:spPr>
        <p:txBody>
          <a:bodyPr/>
          <a:lstStyle/>
          <a:p>
            <a:pPr marL="609600" indent="-609600">
              <a:lnSpc>
                <a:spcPct val="80000"/>
              </a:lnSpc>
              <a:buNone/>
            </a:pPr>
            <a:r>
              <a:rPr lang="en-US" altLang="zh-CN" b="1" dirty="0"/>
              <a:t>1</a:t>
            </a:r>
            <a:r>
              <a:rPr lang="zh-CN" altLang="en-US" b="1" dirty="0"/>
              <a:t>）</a:t>
            </a:r>
            <a:r>
              <a:rPr lang="en-US" altLang="zh-CN" b="1" dirty="0"/>
              <a:t> </a:t>
            </a:r>
            <a:r>
              <a:rPr lang="zh-CN" altLang="en-US" b="1" dirty="0"/>
              <a:t>弹性敏感元件</a:t>
            </a:r>
          </a:p>
          <a:p>
            <a:pPr marL="609600" indent="-609600">
              <a:lnSpc>
                <a:spcPct val="80000"/>
              </a:lnSpc>
              <a:buNone/>
            </a:pPr>
            <a:r>
              <a:rPr lang="zh-CN" altLang="en-US" b="1" dirty="0"/>
              <a:t>  作用</a:t>
            </a:r>
            <a:r>
              <a:rPr lang="en-US" altLang="zh-CN" b="1" dirty="0"/>
              <a:t>:</a:t>
            </a:r>
            <a:r>
              <a:rPr lang="zh-CN" altLang="en-US" b="1" dirty="0"/>
              <a:t>把各种物理量转换成形变</a:t>
            </a:r>
          </a:p>
          <a:p>
            <a:pPr marL="609600" indent="-609600">
              <a:lnSpc>
                <a:spcPct val="80000"/>
              </a:lnSpc>
              <a:buNone/>
            </a:pPr>
            <a:r>
              <a:rPr lang="zh-CN" altLang="en-US" b="1" dirty="0"/>
              <a:t>          例如 </a:t>
            </a:r>
            <a:r>
              <a:rPr lang="en-US" altLang="zh-CN" b="1" dirty="0"/>
              <a:t>:</a:t>
            </a:r>
            <a:r>
              <a:rPr lang="zh-CN" altLang="en-US" b="1" dirty="0">
                <a:latin typeface="宋体" pitchFamily="2" charset="-122"/>
              </a:rPr>
              <a:t>温度</a:t>
            </a:r>
            <a:r>
              <a:rPr lang="en-US" altLang="zh-CN" b="1" dirty="0">
                <a:latin typeface="宋体" pitchFamily="2" charset="-122"/>
              </a:rPr>
              <a:t>,</a:t>
            </a:r>
            <a:r>
              <a:rPr lang="zh-CN" altLang="en-US" b="1" dirty="0">
                <a:latin typeface="宋体" pitchFamily="2" charset="-122"/>
              </a:rPr>
              <a:t>压力</a:t>
            </a:r>
            <a:r>
              <a:rPr lang="en-US" altLang="zh-CN" b="1" dirty="0">
                <a:latin typeface="宋体" pitchFamily="2" charset="-122"/>
              </a:rPr>
              <a:t>,</a:t>
            </a:r>
            <a:r>
              <a:rPr lang="zh-CN" altLang="en-US" b="1" dirty="0">
                <a:latin typeface="宋体" pitchFamily="2" charset="-122"/>
              </a:rPr>
              <a:t>加速度</a:t>
            </a:r>
            <a:r>
              <a:rPr lang="en-US" altLang="zh-CN" b="1" dirty="0">
                <a:latin typeface="宋体" pitchFamily="2" charset="-122"/>
              </a:rPr>
              <a:t>.</a:t>
            </a:r>
          </a:p>
          <a:p>
            <a:pPr marL="609600" indent="-609600">
              <a:lnSpc>
                <a:spcPct val="80000"/>
              </a:lnSpc>
              <a:buNone/>
            </a:pPr>
            <a:r>
              <a:rPr lang="en-US" altLang="zh-CN" b="1" dirty="0"/>
              <a:t>  </a:t>
            </a:r>
            <a:r>
              <a:rPr lang="zh-CN" altLang="en-US" b="1" dirty="0"/>
              <a:t>要求</a:t>
            </a:r>
            <a:r>
              <a:rPr lang="en-US" altLang="zh-CN" b="1" dirty="0"/>
              <a:t>:</a:t>
            </a:r>
            <a:r>
              <a:rPr lang="zh-CN" altLang="en-US" b="1" dirty="0"/>
              <a:t>变形能力大</a:t>
            </a:r>
          </a:p>
          <a:p>
            <a:pPr marL="609600" indent="-609600">
              <a:lnSpc>
                <a:spcPct val="80000"/>
              </a:lnSpc>
              <a:buNone/>
            </a:pPr>
            <a:r>
              <a:rPr lang="zh-CN" altLang="en-US" b="1" dirty="0"/>
              <a:t>  性能要求</a:t>
            </a:r>
            <a:r>
              <a:rPr lang="en-US" altLang="zh-CN" b="1" dirty="0"/>
              <a:t>:</a:t>
            </a:r>
          </a:p>
          <a:p>
            <a:pPr marL="2209800" lvl="4" indent="-381000">
              <a:lnSpc>
                <a:spcPct val="80000"/>
              </a:lnSpc>
              <a:buSzPct val="85000"/>
              <a:buFont typeface="Wingdings" pitchFamily="2" charset="2"/>
              <a:buChar char="Ø"/>
            </a:pPr>
            <a:r>
              <a:rPr lang="zh-CN" altLang="en-US" sz="2800" b="1" dirty="0">
                <a:latin typeface="宋体" pitchFamily="2" charset="-122"/>
              </a:rPr>
              <a:t>弹性储能       </a:t>
            </a:r>
          </a:p>
          <a:p>
            <a:pPr marL="2209800" lvl="4" indent="-381000">
              <a:lnSpc>
                <a:spcPct val="80000"/>
              </a:lnSpc>
              <a:buSzPct val="85000"/>
              <a:buFont typeface="Wingdings" pitchFamily="2" charset="2"/>
              <a:buChar char="Ø"/>
            </a:pPr>
            <a:r>
              <a:rPr lang="zh-CN" altLang="en-US" sz="2800" b="1" dirty="0">
                <a:latin typeface="宋体" pitchFamily="2" charset="-122"/>
              </a:rPr>
              <a:t>强度</a:t>
            </a:r>
            <a:r>
              <a:rPr lang="zh-CN" altLang="en-US" sz="2800" b="1" dirty="0"/>
              <a:t>  </a:t>
            </a:r>
          </a:p>
          <a:p>
            <a:pPr marL="2209800" lvl="4" indent="-381000">
              <a:lnSpc>
                <a:spcPct val="80000"/>
              </a:lnSpc>
              <a:buSzPct val="85000"/>
              <a:buFont typeface="Wingdings" pitchFamily="2" charset="2"/>
              <a:buChar char="Ø"/>
            </a:pPr>
            <a:r>
              <a:rPr lang="zh-CN" altLang="en-US" sz="2800" b="1" dirty="0"/>
              <a:t>热稳定性      </a:t>
            </a:r>
          </a:p>
          <a:p>
            <a:pPr marL="2209800" lvl="4" indent="-381000">
              <a:lnSpc>
                <a:spcPct val="80000"/>
              </a:lnSpc>
              <a:buSzPct val="85000"/>
              <a:buFont typeface="Wingdings" pitchFamily="2" charset="2"/>
              <a:buChar char="Ø"/>
            </a:pPr>
            <a:r>
              <a:rPr lang="zh-CN" altLang="en-US" sz="2800" b="1" dirty="0"/>
              <a:t>易加工</a:t>
            </a:r>
          </a:p>
          <a:p>
            <a:pPr marL="2209800" lvl="4" indent="-381000">
              <a:lnSpc>
                <a:spcPct val="80000"/>
              </a:lnSpc>
              <a:buSzPct val="85000"/>
              <a:buFont typeface="Wingdings" pitchFamily="2" charset="2"/>
              <a:buChar char="Ø"/>
            </a:pPr>
            <a:r>
              <a:rPr lang="zh-CN" altLang="en-US" sz="2800" b="1" dirty="0"/>
              <a:t>化学稳定性</a:t>
            </a:r>
          </a:p>
          <a:p>
            <a:pPr marL="2209800" lvl="4" indent="-381000">
              <a:lnSpc>
                <a:spcPct val="80000"/>
              </a:lnSpc>
              <a:buSzPct val="85000"/>
              <a:buFont typeface="Wingdings" pitchFamily="2" charset="2"/>
              <a:buChar char="Ø"/>
            </a:pPr>
            <a:endParaRPr lang="en-US" altLang="zh-CN" sz="2400" b="1" dirty="0"/>
          </a:p>
        </p:txBody>
      </p:sp>
    </p:spTree>
    <p:extLst>
      <p:ext uri="{BB962C8B-B14F-4D97-AF65-F5344CB8AC3E}">
        <p14:creationId xmlns:p14="http://schemas.microsoft.com/office/powerpoint/2010/main" val="4336864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sz="half" idx="4294967295"/>
          </p:nvPr>
        </p:nvSpPr>
        <p:spPr>
          <a:xfrm>
            <a:off x="1631504" y="106363"/>
            <a:ext cx="8748712" cy="4114800"/>
          </a:xfrm>
        </p:spPr>
        <p:txBody>
          <a:bodyPr/>
          <a:lstStyle/>
          <a:p>
            <a:pPr eaLnBrk="1" hangingPunct="1">
              <a:buFont typeface="Wingdings" pitchFamily="2" charset="2"/>
              <a:buNone/>
            </a:pPr>
            <a:r>
              <a:rPr lang="zh-CN" altLang="en-US" b="1" dirty="0">
                <a:solidFill>
                  <a:srgbClr val="0000CC"/>
                </a:solidFill>
                <a:latin typeface="微软雅黑" panose="020B0503020204020204" pitchFamily="34" charset="-122"/>
                <a:ea typeface="微软雅黑" panose="020B0503020204020204" pitchFamily="34" charset="-122"/>
              </a:rPr>
              <a:t>弹性储能</a:t>
            </a:r>
            <a:r>
              <a:rPr lang="en-US" altLang="zh-CN" b="1" dirty="0">
                <a:solidFill>
                  <a:srgbClr val="0000CC"/>
                </a:solidFill>
                <a:latin typeface="微软雅黑" panose="020B0503020204020204" pitchFamily="34" charset="-122"/>
                <a:ea typeface="微软雅黑" panose="020B0503020204020204" pitchFamily="34" charset="-122"/>
              </a:rPr>
              <a:t>U  </a:t>
            </a:r>
            <a:r>
              <a:rPr lang="en-US" altLang="zh-CN" b="1" dirty="0">
                <a:latin typeface="宋体" pitchFamily="2" charset="-122"/>
              </a:rPr>
              <a:t>(</a:t>
            </a:r>
            <a:r>
              <a:rPr lang="zh-CN" altLang="en-US" b="1" dirty="0">
                <a:latin typeface="宋体" pitchFamily="2" charset="-122"/>
              </a:rPr>
              <a:t>不发生永久形变的能力</a:t>
            </a:r>
            <a:r>
              <a:rPr lang="en-US" altLang="zh-CN" b="1" dirty="0">
                <a:latin typeface="宋体" pitchFamily="2" charset="-122"/>
              </a:rPr>
              <a:t>)</a:t>
            </a:r>
          </a:p>
          <a:p>
            <a:pPr eaLnBrk="1" hangingPunct="1">
              <a:buFont typeface="Wingdings" pitchFamily="2" charset="2"/>
              <a:buNone/>
            </a:pPr>
            <a:r>
              <a:rPr lang="en-US" altLang="zh-CN" sz="2400" dirty="0"/>
              <a:t>             </a:t>
            </a:r>
          </a:p>
        </p:txBody>
      </p:sp>
      <p:graphicFrame>
        <p:nvGraphicFramePr>
          <p:cNvPr id="177155" name="Object 3"/>
          <p:cNvGraphicFramePr>
            <a:graphicFrameLocks noGrp="1" noChangeAspect="1"/>
          </p:cNvGraphicFramePr>
          <p:nvPr>
            <p:ph sz="half" idx="4294967295"/>
          </p:nvPr>
        </p:nvGraphicFramePr>
        <p:xfrm>
          <a:off x="3315066" y="980728"/>
          <a:ext cx="4608512" cy="827088"/>
        </p:xfrm>
        <a:graphic>
          <a:graphicData uri="http://schemas.openxmlformats.org/presentationml/2006/ole">
            <mc:AlternateContent xmlns:mc="http://schemas.openxmlformats.org/markup-compatibility/2006">
              <mc:Choice xmlns:v="urn:schemas-microsoft-com:vml" Requires="v">
                <p:oleObj spid="_x0000_s46082" name="Equation" r:id="rId3" imgW="1358900" imgH="419100" progId="Equation.DSMT4">
                  <p:embed/>
                </p:oleObj>
              </mc:Choice>
              <mc:Fallback>
                <p:oleObj name="Equation" r:id="rId3" imgW="13589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5066" y="980728"/>
                        <a:ext cx="4608512"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56" name="Line 4"/>
          <p:cNvSpPr>
            <a:spLocks noChangeShapeType="1"/>
          </p:cNvSpPr>
          <p:nvPr/>
        </p:nvSpPr>
        <p:spPr bwMode="auto">
          <a:xfrm flipV="1">
            <a:off x="4151785" y="1551797"/>
            <a:ext cx="720725"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57" name="Line 5"/>
          <p:cNvSpPr>
            <a:spLocks noChangeShapeType="1"/>
          </p:cNvSpPr>
          <p:nvPr/>
        </p:nvSpPr>
        <p:spPr bwMode="auto">
          <a:xfrm flipV="1">
            <a:off x="5153486" y="1556346"/>
            <a:ext cx="504825"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58" name="Rectangle 6"/>
          <p:cNvSpPr>
            <a:spLocks noChangeArrowheads="1"/>
          </p:cNvSpPr>
          <p:nvPr/>
        </p:nvSpPr>
        <p:spPr bwMode="auto">
          <a:xfrm>
            <a:off x="4693184" y="2021574"/>
            <a:ext cx="3384550" cy="574675"/>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弹性极限对应的应变</a:t>
            </a:r>
          </a:p>
        </p:txBody>
      </p:sp>
      <p:sp>
        <p:nvSpPr>
          <p:cNvPr id="177159" name="Line 7"/>
          <p:cNvSpPr>
            <a:spLocks noChangeShapeType="1"/>
          </p:cNvSpPr>
          <p:nvPr/>
        </p:nvSpPr>
        <p:spPr bwMode="auto">
          <a:xfrm flipH="1">
            <a:off x="7673804" y="885951"/>
            <a:ext cx="792162"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0" name="Rectangle 8"/>
          <p:cNvSpPr>
            <a:spLocks noChangeArrowheads="1"/>
          </p:cNvSpPr>
          <p:nvPr/>
        </p:nvSpPr>
        <p:spPr bwMode="auto">
          <a:xfrm>
            <a:off x="8364538" y="548680"/>
            <a:ext cx="1584325"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弹性极限</a:t>
            </a:r>
          </a:p>
        </p:txBody>
      </p:sp>
      <p:sp>
        <p:nvSpPr>
          <p:cNvPr id="177161" name="Line 9"/>
          <p:cNvSpPr>
            <a:spLocks noChangeShapeType="1"/>
          </p:cNvSpPr>
          <p:nvPr/>
        </p:nvSpPr>
        <p:spPr bwMode="auto">
          <a:xfrm flipH="1" flipV="1">
            <a:off x="7601573" y="1700808"/>
            <a:ext cx="93662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2" name="Rectangle 10"/>
          <p:cNvSpPr>
            <a:spLocks noChangeArrowheads="1"/>
          </p:cNvSpPr>
          <p:nvPr/>
        </p:nvSpPr>
        <p:spPr bwMode="auto">
          <a:xfrm>
            <a:off x="8525641" y="2021573"/>
            <a:ext cx="1943100"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杨氏模量</a:t>
            </a:r>
          </a:p>
        </p:txBody>
      </p:sp>
      <p:sp>
        <p:nvSpPr>
          <p:cNvPr id="177163" name="Rectangle 11"/>
          <p:cNvSpPr>
            <a:spLocks noChangeArrowheads="1"/>
          </p:cNvSpPr>
          <p:nvPr/>
        </p:nvSpPr>
        <p:spPr bwMode="auto">
          <a:xfrm>
            <a:off x="2567608" y="1875647"/>
            <a:ext cx="1728788"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高好</a:t>
            </a:r>
          </a:p>
        </p:txBody>
      </p:sp>
      <p:grpSp>
        <p:nvGrpSpPr>
          <p:cNvPr id="12" name="Group 3"/>
          <p:cNvGrpSpPr>
            <a:grpSpLocks/>
          </p:cNvGrpSpPr>
          <p:nvPr/>
        </p:nvGrpSpPr>
        <p:grpSpPr bwMode="auto">
          <a:xfrm>
            <a:off x="3254382" y="3448515"/>
            <a:ext cx="719138" cy="936625"/>
            <a:chOff x="1701" y="1661"/>
            <a:chExt cx="499" cy="680"/>
          </a:xfrm>
        </p:grpSpPr>
        <p:sp>
          <p:nvSpPr>
            <p:cNvPr id="13" name="Rectangle 4"/>
            <p:cNvSpPr>
              <a:spLocks noChangeArrowheads="1"/>
            </p:cNvSpPr>
            <p:nvPr/>
          </p:nvSpPr>
          <p:spPr bwMode="auto">
            <a:xfrm>
              <a:off x="1701" y="1661"/>
              <a:ext cx="499" cy="68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4" name="Rectangle 5"/>
            <p:cNvSpPr>
              <a:spLocks noChangeArrowheads="1"/>
            </p:cNvSpPr>
            <p:nvPr/>
          </p:nvSpPr>
          <p:spPr bwMode="auto">
            <a:xfrm>
              <a:off x="1882" y="1752"/>
              <a:ext cx="116" cy="22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5" name="Rectangle 6"/>
            <p:cNvSpPr>
              <a:spLocks noChangeArrowheads="1"/>
            </p:cNvSpPr>
            <p:nvPr/>
          </p:nvSpPr>
          <p:spPr bwMode="auto">
            <a:xfrm>
              <a:off x="1751" y="2069"/>
              <a:ext cx="359" cy="59"/>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071" y="4734390"/>
            <a:ext cx="1582737"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txBox="1">
            <a:spLocks noChangeArrowheads="1"/>
          </p:cNvSpPr>
          <p:nvPr/>
        </p:nvSpPr>
        <p:spPr bwMode="auto">
          <a:xfrm>
            <a:off x="1961554" y="2721834"/>
            <a:ext cx="8603928"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Wingdings" pitchFamily="2" charset="2"/>
              <a:buNone/>
            </a:pPr>
            <a:r>
              <a:rPr lang="zh-CN" altLang="en-US" b="1" dirty="0">
                <a:solidFill>
                  <a:srgbClr val="0000CC"/>
                </a:solidFill>
                <a:latin typeface="微软雅黑" panose="020B0503020204020204" pitchFamily="34" charset="-122"/>
                <a:ea typeface="微软雅黑" panose="020B0503020204020204" pitchFamily="34" charset="-122"/>
              </a:rPr>
              <a:t>常用类型</a:t>
            </a:r>
            <a:r>
              <a:rPr lang="en-US" altLang="zh-CN" b="1" dirty="0">
                <a:solidFill>
                  <a:srgbClr val="0000CC"/>
                </a:solidFill>
                <a:latin typeface="微软雅黑" panose="020B0503020204020204" pitchFamily="34" charset="-122"/>
                <a:ea typeface="微软雅黑" panose="020B0503020204020204" pitchFamily="34" charset="-122"/>
              </a:rPr>
              <a:t>:</a:t>
            </a:r>
          </a:p>
          <a:p>
            <a:pPr eaLnBrk="1" hangingPunct="1">
              <a:buFont typeface="Wingdings" pitchFamily="2" charset="2"/>
              <a:buNone/>
            </a:pPr>
            <a:r>
              <a:rPr lang="en-US" altLang="zh-CN" b="1" dirty="0"/>
              <a:t>    </a:t>
            </a:r>
            <a:r>
              <a:rPr lang="zh-CN" altLang="en-US" sz="2800" b="1" dirty="0"/>
              <a:t>柱形              </a:t>
            </a:r>
            <a:r>
              <a:rPr lang="zh-CN" altLang="en-US" sz="2800" b="1" dirty="0">
                <a:latin typeface="宋体" pitchFamily="2" charset="-122"/>
              </a:rPr>
              <a:t>结构简单</a:t>
            </a:r>
            <a:r>
              <a:rPr lang="en-US" altLang="zh-CN" sz="2800" b="1" dirty="0">
                <a:latin typeface="宋体" pitchFamily="2" charset="-122"/>
              </a:rPr>
              <a:t>,</a:t>
            </a:r>
            <a:r>
              <a:rPr lang="zh-CN" altLang="en-US" sz="2800" b="1" dirty="0">
                <a:latin typeface="宋体" pitchFamily="2" charset="-122"/>
              </a:rPr>
              <a:t>承载能力大</a:t>
            </a:r>
            <a:r>
              <a:rPr lang="en-US" altLang="zh-CN" sz="2800" b="1" dirty="0">
                <a:latin typeface="宋体" pitchFamily="2" charset="-122"/>
              </a:rPr>
              <a:t>,</a:t>
            </a:r>
            <a:r>
              <a:rPr lang="zh-CN" altLang="en-US" sz="2800" b="1" dirty="0">
                <a:latin typeface="宋体" pitchFamily="2" charset="-122"/>
              </a:rPr>
              <a:t>抗偏心</a:t>
            </a:r>
            <a:endParaRPr lang="en-US" altLang="zh-CN" sz="2800" b="1" dirty="0">
              <a:latin typeface="宋体" pitchFamily="2" charset="-122"/>
            </a:endParaRPr>
          </a:p>
          <a:p>
            <a:pPr eaLnBrk="1" hangingPunct="1">
              <a:buFont typeface="Wingdings" pitchFamily="2" charset="2"/>
              <a:buNone/>
            </a:pPr>
            <a:r>
              <a:rPr lang="zh-CN" altLang="en-US" sz="2800" b="1" dirty="0">
                <a:latin typeface="宋体" pitchFamily="2" charset="-122"/>
              </a:rPr>
              <a:t>                               （弯矩影响）。</a:t>
            </a:r>
          </a:p>
          <a:p>
            <a:pPr eaLnBrk="1" hangingPunct="1">
              <a:buFont typeface="Wingdings" pitchFamily="2" charset="2"/>
              <a:buNone/>
            </a:pPr>
            <a:endParaRPr lang="zh-CN" altLang="en-US" sz="2800" b="1" dirty="0">
              <a:latin typeface="宋体" pitchFamily="2" charset="-122"/>
            </a:endParaRPr>
          </a:p>
          <a:p>
            <a:pPr eaLnBrk="1" hangingPunct="1">
              <a:buFont typeface="Wingdings" pitchFamily="2" charset="2"/>
              <a:buNone/>
            </a:pPr>
            <a:r>
              <a:rPr lang="zh-CN" altLang="en-US" sz="2800" b="1" dirty="0">
                <a:latin typeface="宋体" pitchFamily="2" charset="-122"/>
              </a:rPr>
              <a:t>柱环式          沿环周应力分布变化大</a:t>
            </a:r>
            <a:r>
              <a:rPr lang="en-US" altLang="zh-CN" sz="2800" b="1" dirty="0">
                <a:latin typeface="宋体" pitchFamily="2" charset="-122"/>
              </a:rPr>
              <a:t>,</a:t>
            </a:r>
            <a:r>
              <a:rPr lang="zh-CN" altLang="en-US" sz="2800" b="1" dirty="0">
                <a:latin typeface="宋体" pitchFamily="2" charset="-122"/>
              </a:rPr>
              <a:t>内外拉压</a:t>
            </a:r>
          </a:p>
          <a:p>
            <a:pPr eaLnBrk="1" hangingPunct="1">
              <a:buFont typeface="Wingdings" pitchFamily="2" charset="2"/>
              <a:buNone/>
            </a:pPr>
            <a:r>
              <a:rPr lang="zh-CN" altLang="en-US" sz="2800" b="1" dirty="0">
                <a:latin typeface="宋体" pitchFamily="2" charset="-122"/>
              </a:rPr>
              <a:t>                 差动</a:t>
            </a:r>
            <a:r>
              <a:rPr lang="en-US" altLang="zh-CN" sz="2800" b="1" dirty="0">
                <a:latin typeface="宋体" pitchFamily="2" charset="-122"/>
              </a:rPr>
              <a:t>,</a:t>
            </a:r>
            <a:r>
              <a:rPr lang="zh-CN" altLang="en-US" sz="2800" b="1" dirty="0">
                <a:latin typeface="宋体" pitchFamily="2" charset="-122"/>
              </a:rPr>
              <a:t>灵敏度高</a:t>
            </a:r>
          </a:p>
        </p:txBody>
      </p:sp>
    </p:spTree>
    <p:extLst>
      <p:ext uri="{BB962C8B-B14F-4D97-AF65-F5344CB8AC3E}">
        <p14:creationId xmlns:p14="http://schemas.microsoft.com/office/powerpoint/2010/main" val="15244596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body" idx="4294967295"/>
          </p:nvPr>
        </p:nvSpPr>
        <p:spPr>
          <a:xfrm>
            <a:off x="2063552" y="1340769"/>
            <a:ext cx="7772400" cy="2979151"/>
          </a:xfrm>
          <a:ln>
            <a:noFill/>
          </a:ln>
        </p:spPr>
        <p:txBody>
          <a:bodyPr>
            <a:normAutofit lnSpcReduction="10000"/>
          </a:bodyPr>
          <a:lstStyle/>
          <a:p>
            <a:pPr eaLnBrk="1" hangingPunct="1">
              <a:buFont typeface="Wingdings" pitchFamily="2" charset="2"/>
              <a:buNone/>
            </a:pPr>
            <a:r>
              <a:rPr lang="en-US" altLang="zh-CN" dirty="0"/>
              <a:t> </a:t>
            </a:r>
            <a:r>
              <a:rPr lang="zh-CN" altLang="en-US" b="1" dirty="0">
                <a:latin typeface="宋体" pitchFamily="2" charset="-122"/>
              </a:rPr>
              <a:t>悬梁式                结构简单</a:t>
            </a:r>
            <a:r>
              <a:rPr lang="en-US" altLang="zh-CN" b="1" dirty="0">
                <a:latin typeface="宋体" pitchFamily="2" charset="-122"/>
              </a:rPr>
              <a:t>,</a:t>
            </a:r>
            <a:r>
              <a:rPr lang="zh-CN" altLang="en-US" b="1" dirty="0">
                <a:latin typeface="宋体" pitchFamily="2" charset="-122"/>
              </a:rPr>
              <a:t>贴片方便</a:t>
            </a:r>
          </a:p>
          <a:p>
            <a:pPr eaLnBrk="1" hangingPunct="1">
              <a:buFont typeface="Wingdings" pitchFamily="2" charset="2"/>
              <a:buNone/>
            </a:pPr>
            <a:r>
              <a:rPr lang="zh-CN" altLang="en-US" b="1" dirty="0">
                <a:latin typeface="宋体" pitchFamily="2" charset="-122"/>
              </a:rPr>
              <a:t>                       小载荷</a:t>
            </a:r>
            <a:r>
              <a:rPr lang="en-US" altLang="zh-CN" b="1" dirty="0">
                <a:latin typeface="宋体" pitchFamily="2" charset="-122"/>
              </a:rPr>
              <a:t>,</a:t>
            </a:r>
            <a:r>
              <a:rPr lang="zh-CN" altLang="en-US" b="1" dirty="0">
                <a:latin typeface="宋体" pitchFamily="2" charset="-122"/>
              </a:rPr>
              <a:t>灵敏度高</a:t>
            </a:r>
          </a:p>
          <a:p>
            <a:pPr eaLnBrk="1" hangingPunct="1">
              <a:buFont typeface="Wingdings" pitchFamily="2" charset="2"/>
              <a:buNone/>
            </a:pPr>
            <a:endParaRPr lang="zh-CN" altLang="en-US" b="1" dirty="0">
              <a:latin typeface="宋体" pitchFamily="2" charset="-122"/>
            </a:endParaRPr>
          </a:p>
          <a:p>
            <a:pPr eaLnBrk="1" hangingPunct="1">
              <a:buFont typeface="Wingdings" pitchFamily="2" charset="2"/>
              <a:buNone/>
            </a:pPr>
            <a:r>
              <a:rPr lang="zh-CN" altLang="en-US" b="1" dirty="0"/>
              <a:t>轮辐式                           结构复杂</a:t>
            </a:r>
            <a:r>
              <a:rPr lang="en-US" altLang="zh-CN" b="1" dirty="0">
                <a:latin typeface="宋体" pitchFamily="2" charset="-122"/>
              </a:rPr>
              <a:t>,</a:t>
            </a:r>
            <a:r>
              <a:rPr lang="zh-CN" altLang="en-US" b="1" dirty="0"/>
              <a:t>线性好</a:t>
            </a:r>
          </a:p>
          <a:p>
            <a:pPr eaLnBrk="1" hangingPunct="1">
              <a:buFont typeface="Wingdings" pitchFamily="2" charset="2"/>
              <a:buNone/>
            </a:pPr>
            <a:r>
              <a:rPr lang="zh-CN" altLang="en-US" b="1" dirty="0"/>
              <a:t>                                     精度高</a:t>
            </a:r>
            <a:r>
              <a:rPr lang="en-US" altLang="zh-CN" b="1" dirty="0">
                <a:latin typeface="宋体" pitchFamily="2" charset="-122"/>
              </a:rPr>
              <a:t>,</a:t>
            </a:r>
            <a:r>
              <a:rPr lang="zh-CN" altLang="en-US" b="1" dirty="0"/>
              <a:t>抗偏心</a:t>
            </a:r>
          </a:p>
          <a:p>
            <a:pPr eaLnBrk="1" hangingPunct="1">
              <a:buFont typeface="Wingdings" pitchFamily="2" charset="2"/>
              <a:buNone/>
            </a:pPr>
            <a:r>
              <a:rPr lang="zh-CN" altLang="en-US" dirty="0"/>
              <a:t>                               </a:t>
            </a:r>
          </a:p>
        </p:txBody>
      </p:sp>
      <p:pic>
        <p:nvPicPr>
          <p:cNvPr id="179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1" y="2563451"/>
            <a:ext cx="1471613"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7125" y="991827"/>
            <a:ext cx="23764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5993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8722</TotalTime>
  <Words>33741</Words>
  <Application>Microsoft Office PowerPoint</Application>
  <PresentationFormat>宽屏</PresentationFormat>
  <Paragraphs>5758</Paragraphs>
  <Slides>517</Slides>
  <Notes>10</Notes>
  <HiddenSlides>1</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9</vt:i4>
      </vt:variant>
      <vt:variant>
        <vt:lpstr>幻灯片标题</vt:lpstr>
      </vt:variant>
      <vt:variant>
        <vt:i4>517</vt:i4>
      </vt:variant>
    </vt:vector>
  </HeadingPairs>
  <TitlesOfParts>
    <vt:vector size="552" baseType="lpstr">
      <vt:lpstr>Arial Unicode MS</vt:lpstr>
      <vt:lpstr>Biaodian Pro Sans GB</vt:lpstr>
      <vt:lpstr>Calibri</vt:lpstr>
      <vt:lpstr>Microsoft YaHe</vt:lpstr>
      <vt:lpstr>Microsoft Yahei</vt:lpstr>
      <vt:lpstr>PingFang SC</vt:lpstr>
      <vt:lpstr>Simsun</vt:lpstr>
      <vt:lpstr>黑体</vt:lpstr>
      <vt:lpstr>华文仿宋</vt:lpstr>
      <vt:lpstr>华文宋体</vt:lpstr>
      <vt:lpstr>华文新魏</vt:lpstr>
      <vt:lpstr>华文中宋</vt:lpstr>
      <vt:lpstr>迷你简雪峰</vt:lpstr>
      <vt:lpstr>宋体</vt:lpstr>
      <vt:lpstr>微软雅黑</vt:lpstr>
      <vt:lpstr>微软雅黑</vt:lpstr>
      <vt:lpstr>arial</vt:lpstr>
      <vt:lpstr>arial</vt:lpstr>
      <vt:lpstr>Calibri Light</vt:lpstr>
      <vt:lpstr>Cambria Math</vt:lpstr>
      <vt:lpstr>Tahoma</vt:lpstr>
      <vt:lpstr>Times</vt:lpstr>
      <vt:lpstr>Times New Roman</vt:lpstr>
      <vt:lpstr>Verdana</vt:lpstr>
      <vt:lpstr>Wingdings</vt:lpstr>
      <vt:lpstr>Office 主题</vt:lpstr>
      <vt:lpstr>Visio</vt:lpstr>
      <vt:lpstr>Equation</vt:lpstr>
      <vt:lpstr>公式</vt:lpstr>
      <vt:lpstr>VISIO</vt:lpstr>
      <vt:lpstr>Microsoft Visio 2003-2010 Drawing</vt:lpstr>
      <vt:lpstr>BMP 图像</vt:lpstr>
      <vt:lpstr>Photo Editor 照片</vt:lpstr>
      <vt:lpstr>Image</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 、传感器综述</vt:lpstr>
      <vt:lpstr>PowerPoint 演示文稿</vt:lpstr>
      <vt:lpstr>PowerPoint 演示文稿</vt:lpstr>
      <vt:lpstr>2、理论基础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传感器的静态特性</vt:lpstr>
      <vt:lpstr>PowerPoint 演示文稿</vt:lpstr>
      <vt:lpstr>PowerPoint 演示文稿</vt:lpstr>
      <vt:lpstr>校准曲线的概念</vt:lpstr>
      <vt:lpstr>线性度（非线性误差）</vt:lpstr>
      <vt:lpstr>灵敏度</vt:lpstr>
      <vt:lpstr>精确度</vt:lpstr>
      <vt:lpstr>精确度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3、结构及材料</vt:lpstr>
      <vt:lpstr>PowerPoint 演示文稿</vt:lpstr>
      <vt:lpstr>PowerPoint 演示文稿</vt:lpstr>
      <vt:lpstr>PowerPoint 演示文稿</vt:lpstr>
      <vt:lpstr>PowerPoint 演示文稿</vt:lpstr>
      <vt:lpstr>PowerPoint 演示文稿</vt:lpstr>
      <vt:lpstr>5、 测量电路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 应用</vt:lpstr>
      <vt:lpstr>PowerPoint 演示文稿</vt:lpstr>
      <vt:lpstr>PowerPoint 演示文稿</vt:lpstr>
      <vt:lpstr>2 ）粘贴方式</vt:lpstr>
      <vt:lpstr>PowerPoint 演示文稿</vt:lpstr>
      <vt:lpstr>PowerPoint 演示文稿</vt:lpstr>
      <vt:lpstr>PowerPoint 演示文稿</vt:lpstr>
      <vt:lpstr>PowerPoint 演示文稿</vt:lpstr>
      <vt:lpstr>PowerPoint 演示文稿</vt:lpstr>
      <vt:lpstr>PowerPoint 演示文稿</vt:lpstr>
      <vt:lpstr>2）轮辐式</vt:lpstr>
      <vt:lpstr>3）膜片式</vt:lpstr>
      <vt:lpstr>PowerPoint 演示文稿</vt:lpstr>
      <vt:lpstr>PowerPoint 演示文稿</vt:lpstr>
      <vt:lpstr>7、例题及实例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二、压阻传感器</vt:lpstr>
      <vt:lpstr>PowerPoint 演示文稿</vt:lpstr>
      <vt:lpstr>PowerPoint 演示文稿</vt:lpstr>
      <vt:lpstr>PowerPoint 演示文稿</vt:lpstr>
      <vt:lpstr>PowerPoint 演示文稿</vt:lpstr>
      <vt:lpstr>PowerPoint 演示文稿</vt:lpstr>
      <vt:lpstr>4）任意晶向的压阻效应</vt:lpstr>
      <vt:lpstr>5）X型硅压力传感器</vt:lpstr>
      <vt:lpstr>PowerPoint 演示文稿</vt:lpstr>
      <vt:lpstr>PowerPoint 演示文稿</vt:lpstr>
      <vt:lpstr>PowerPoint 演示文稿</vt:lpstr>
      <vt:lpstr>如图所示</vt:lpstr>
      <vt:lpstr>PowerPoint 演示文稿</vt:lpstr>
      <vt:lpstr>PowerPoint 演示文稿</vt:lpstr>
      <vt:lpstr>PowerPoint 演示文稿</vt:lpstr>
      <vt:lpstr> 第三节 光电式传感器</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、输出信号</vt:lpstr>
      <vt:lpstr>PowerPoint 演示文稿</vt:lpstr>
      <vt:lpstr>PowerPoint 演示文稿</vt:lpstr>
      <vt:lpstr>四、 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 伏安特性：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4.2光电三极管</vt:lpstr>
      <vt:lpstr>PowerPoint 演示文稿</vt:lpstr>
      <vt:lpstr>光信号控制开关电路</vt:lpstr>
      <vt:lpstr>PowerPoint 演示文稿</vt:lpstr>
      <vt:lpstr>PowerPoint 演示文稿</vt:lpstr>
      <vt:lpstr>硅光电池的伏安特性</vt:lpstr>
      <vt:lpstr>6、半导体色敏传感器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a</vt:lpstr>
      <vt:lpstr>a</vt:lpstr>
      <vt:lpstr>a</vt:lpstr>
      <vt:lpstr>PowerPoint 演示文稿</vt:lpstr>
      <vt:lpstr>11、CCD图像传感器（电荷耦合器件）</vt:lpstr>
      <vt:lpstr>PowerPoint 演示文稿</vt:lpstr>
      <vt:lpstr>2）势阱深度与存储电荷能力</vt:lpstr>
      <vt:lpstr>PowerPoint 演示文稿</vt:lpstr>
      <vt:lpstr>PowerPoint 演示文稿</vt:lpstr>
      <vt:lpstr>3）电子来源</vt:lpstr>
      <vt:lpstr>4）光生载流子的转移</vt:lpstr>
      <vt:lpstr>5）转移方法   电荷转移工作原理</vt:lpstr>
      <vt:lpstr>6）三相转移原理</vt:lpstr>
      <vt:lpstr>PowerPoint 演示文稿</vt:lpstr>
      <vt:lpstr>7）输出</vt:lpstr>
      <vt:lpstr>PowerPoint 演示文稿</vt:lpstr>
      <vt:lpstr>PowerPoint 演示文稿</vt:lpstr>
      <vt:lpstr>PowerPoint 演示文稿</vt:lpstr>
      <vt:lpstr>PowerPoint 演示文稿</vt:lpstr>
      <vt:lpstr>第四节  光纤传感器</vt:lpstr>
      <vt:lpstr>PowerPoint 演示文稿</vt:lpstr>
      <vt:lpstr>2、光在光纤中的传播</vt:lpstr>
      <vt:lpstr>1）数值孔径          NA：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光纤中模式的截止:</vt:lpstr>
      <vt:lpstr>4、传输损耗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二、光纤传感器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 电感式传感器</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第六节 压电传感器</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一、半导体温度传感器</vt:lpstr>
      <vt:lpstr>PowerPoint 演示文稿</vt:lpstr>
      <vt:lpstr>1、半导体热敏电阻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2）温度灵敏度</vt:lpstr>
      <vt:lpstr>3）三极管温度传感器</vt:lpstr>
      <vt:lpstr>PowerPoint 演示文稿</vt:lpstr>
      <vt:lpstr>2、半导体湿度传感器件</vt:lpstr>
      <vt:lpstr>PowerPoint 演示文稿</vt:lpstr>
      <vt:lpstr>PowerPoint 演示文稿</vt:lpstr>
      <vt:lpstr>PowerPoint 演示文稿</vt:lpstr>
      <vt:lpstr>（3）元素半导体湿敏器件 </vt:lpstr>
      <vt:lpstr>PowerPoint 演示文稿</vt:lpstr>
      <vt:lpstr>PowerPoint 演示文稿</vt:lpstr>
      <vt:lpstr>（4）金属氧化物半导体陶瓷湿度器件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 伏安特性</vt:lpstr>
      <vt:lpstr>PowerPoint 演示文稿</vt:lpstr>
      <vt:lpstr>七、状态转换</vt:lpstr>
      <vt:lpstr>八、工作电路</vt:lpstr>
      <vt:lpstr>PowerPoint 演示文稿</vt:lpstr>
      <vt:lpstr>PowerPoint 演示文稿</vt:lpstr>
      <vt:lpstr>PowerPoint 演示文稿</vt:lpstr>
      <vt:lpstr>PowerPoint 演示文稿</vt:lpstr>
      <vt:lpstr>九、 力敏Z器件</vt:lpstr>
      <vt:lpstr>PowerPoint 演示文稿</vt:lpstr>
      <vt:lpstr>第10节、传感器特性及指标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2、传感器的动态特性</vt:lpstr>
      <vt:lpstr>PowerPoint 演示文稿</vt:lpstr>
      <vt:lpstr>去</vt:lpstr>
      <vt:lpstr>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特点：输出幅值随输入频率提高而下降 　　　　输出相位随输入频率提高而加大 　　　　时间常数越小幅频特性越接近于常数１ 　　　　相频特性愈接近于０</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PowerPoint 演示文稿</vt:lpstr>
      <vt:lpstr>PowerPoint 演示文稿</vt:lpstr>
      <vt:lpstr>第11节    生物传感器简介</vt:lpstr>
      <vt:lpstr>PowerPoint 演示文稿</vt:lpstr>
      <vt:lpstr>PowerPoint 演示文稿</vt:lpstr>
      <vt:lpstr>PowerPoint 演示文稿</vt:lpstr>
      <vt:lpstr>PowerPoint 演示文稿</vt:lpstr>
      <vt:lpstr>PowerPoint 演示文稿</vt:lpstr>
      <vt:lpstr>PowerPoint 演示文稿</vt:lpstr>
      <vt:lpstr>生物传感器的分类2：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 、传感器的作用与在科技中的地位</vt:lpstr>
      <vt:lpstr>二、传感器的基本理论</vt:lpstr>
      <vt:lpstr>PowerPoint 演示文稿</vt:lpstr>
      <vt:lpstr>三、传感器</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wu rui</cp:lastModifiedBy>
  <cp:revision>139</cp:revision>
  <dcterms:created xsi:type="dcterms:W3CDTF">2018-07-11T06:02:12Z</dcterms:created>
  <dcterms:modified xsi:type="dcterms:W3CDTF">2021-05-26T12:18:18Z</dcterms:modified>
</cp:coreProperties>
</file>